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17"/>
  </p:notesMasterIdLst>
  <p:sldIdLst>
    <p:sldId id="256" r:id="rId2"/>
    <p:sldId id="258" r:id="rId3"/>
    <p:sldId id="260" r:id="rId4"/>
    <p:sldId id="289" r:id="rId5"/>
    <p:sldId id="265" r:id="rId6"/>
    <p:sldId id="301" r:id="rId7"/>
    <p:sldId id="286" r:id="rId8"/>
    <p:sldId id="287" r:id="rId9"/>
    <p:sldId id="268" r:id="rId10"/>
    <p:sldId id="257" r:id="rId11"/>
    <p:sldId id="267" r:id="rId12"/>
    <p:sldId id="276" r:id="rId13"/>
    <p:sldId id="296" r:id="rId14"/>
    <p:sldId id="295" r:id="rId15"/>
    <p:sldId id="30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3" autoAdjust="0"/>
    <p:restoredTop sz="76529" autoAdjust="0"/>
  </p:normalViewPr>
  <p:slideViewPr>
    <p:cSldViewPr snapToGrid="0">
      <p:cViewPr varScale="1">
        <p:scale>
          <a:sx n="66" d="100"/>
          <a:sy n="66" d="100"/>
        </p:scale>
        <p:origin x="1642" y="48"/>
      </p:cViewPr>
      <p:guideLst/>
    </p:cSldViewPr>
  </p:slideViewPr>
  <p:outlineViewPr>
    <p:cViewPr>
      <p:scale>
        <a:sx n="33" d="100"/>
        <a:sy n="33" d="100"/>
      </p:scale>
      <p:origin x="0" y="-8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EECFB-ACFA-4BDC-9EFB-DC4E013A86F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E49B7-2D03-4DF1-A723-F6396EE8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3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53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7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8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63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71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47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4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2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7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94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49B7-2D03-4DF1-A723-F6396EE8B24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12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5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41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2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354884" y="259054"/>
            <a:ext cx="450444" cy="318036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9559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16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5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39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129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70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23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1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9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D68C8-2A7B-43C3-900F-B54CF9F8F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04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5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4368" y="2006600"/>
            <a:ext cx="10042731" cy="19537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kern="0" spc="94" dirty="0"/>
              <a:t>SND@LHC</a:t>
            </a:r>
            <a:br>
              <a:rPr lang="en-US" sz="5400" kern="0" spc="94" dirty="0"/>
            </a:br>
            <a:br>
              <a:rPr lang="en-US" sz="4400" kern="0" spc="94" dirty="0"/>
            </a:br>
            <a:r>
              <a:rPr lang="en-GB" sz="3600" kern="0" spc="61" dirty="0"/>
              <a:t>THE SCATTERING AND NEUTRINO DETECTOR AT THE LHC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1866" y="4286748"/>
            <a:ext cx="6767734" cy="522742"/>
          </a:xfrm>
        </p:spPr>
        <p:txBody>
          <a:bodyPr>
            <a:noAutofit/>
          </a:bodyPr>
          <a:lstStyle/>
          <a:p>
            <a:r>
              <a:rPr lang="en-US" dirty="0"/>
              <a:t>Prof </a:t>
            </a:r>
            <a:r>
              <a:rPr lang="en-US" b="1" dirty="0"/>
              <a:t>N.G. </a:t>
            </a:r>
            <a:r>
              <a:rPr lang="en-US" b="1" dirty="0" err="1"/>
              <a:t>Polukhina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Lebedev</a:t>
            </a:r>
            <a:r>
              <a:rPr lang="en-US" dirty="0"/>
              <a:t> Physical Institute)</a:t>
            </a:r>
            <a:endParaRPr lang="ru-RU" dirty="0"/>
          </a:p>
          <a:p>
            <a:r>
              <a:rPr lang="en-US" dirty="0"/>
              <a:t>On behalf of the SND@LHC Collaboration</a:t>
            </a:r>
            <a:endParaRPr lang="ru-RU" dirty="0"/>
          </a:p>
        </p:txBody>
      </p:sp>
      <p:pic>
        <p:nvPicPr>
          <p:cNvPr id="4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03"/>
          <a:stretch/>
        </p:blipFill>
        <p:spPr>
          <a:xfrm>
            <a:off x="9097741" y="447221"/>
            <a:ext cx="2103342" cy="17099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5216" y="5440680"/>
            <a:ext cx="11340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spc="61" dirty="0">
                <a:latin typeface="+mj-lt"/>
                <a:ea typeface="+mj-ea"/>
                <a:cs typeface="+mj-cs"/>
              </a:rPr>
              <a:t>6th International Conference on Particle Physics and Astrophysics</a:t>
            </a:r>
          </a:p>
          <a:p>
            <a:r>
              <a:rPr lang="en-US" sz="2400" kern="0" spc="61" dirty="0">
                <a:latin typeface="+mj-lt"/>
                <a:ea typeface="+mj-ea"/>
                <a:cs typeface="+mj-cs"/>
              </a:rPr>
              <a:t>29 November - 2 December 2022  National Research Nuclear University "</a:t>
            </a:r>
            <a:r>
              <a:rPr lang="en-US" sz="2400" kern="0" spc="61" dirty="0" err="1">
                <a:latin typeface="+mj-lt"/>
                <a:ea typeface="+mj-ea"/>
                <a:cs typeface="+mj-cs"/>
              </a:rPr>
              <a:t>MEPhI</a:t>
            </a:r>
            <a:r>
              <a:rPr lang="en-US" sz="2400" kern="0" spc="61" dirty="0">
                <a:latin typeface="+mj-lt"/>
                <a:ea typeface="+mj-ea"/>
                <a:cs typeface="+mj-cs"/>
              </a:rPr>
              <a:t>"</a:t>
            </a:r>
            <a:endParaRPr lang="ru-RU" sz="2400" kern="0" spc="6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447221"/>
            <a:ext cx="20002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event_reconstruction.png"/>
          <p:cNvGrpSpPr/>
          <p:nvPr/>
        </p:nvGrpSpPr>
        <p:grpSpPr>
          <a:xfrm>
            <a:off x="721392" y="1258002"/>
            <a:ext cx="6251485" cy="2676325"/>
            <a:chOff x="0" y="0"/>
            <a:chExt cx="13224025" cy="8172721"/>
          </a:xfrm>
        </p:grpSpPr>
        <p:pic>
          <p:nvPicPr>
            <p:cNvPr id="10" name="event_reconstruction.png" descr="event_reconstruction.png"/>
            <p:cNvPicPr>
              <a:picLocks noChangeAspect="1"/>
            </p:cNvPicPr>
            <p:nvPr/>
          </p:nvPicPr>
          <p:blipFill>
            <a:blip r:embed="rId3"/>
            <a:srcRect l="3896" t="958" r="2723" b="655"/>
            <a:stretch>
              <a:fillRect/>
            </a:stretch>
          </p:blipFill>
          <p:spPr>
            <a:xfrm>
              <a:off x="101600" y="101600"/>
              <a:ext cx="13020826" cy="79695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event_reconstruction.png" descr="event_reconstruction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3224026" cy="8172722"/>
            </a:xfrm>
            <a:prstGeom prst="rect">
              <a:avLst/>
            </a:prstGeom>
            <a:effectLst/>
          </p:spPr>
        </p:pic>
      </p:grpSp>
      <p:sp>
        <p:nvSpPr>
          <p:cNvPr id="12" name="FIRST PHASE: electronic detectors…"/>
          <p:cNvSpPr txBox="1"/>
          <p:nvPr/>
        </p:nvSpPr>
        <p:spPr>
          <a:xfrm>
            <a:off x="7215781" y="1291273"/>
            <a:ext cx="4824663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114300" indent="-114300" defTabSz="228600" hangingPunct="0">
              <a:buClr>
                <a:srgbClr val="288B27"/>
              </a:buClr>
              <a:buSzPct val="100000"/>
              <a:buFontTx/>
              <a:buChar char="‣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b="1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FIRST PHASE</a:t>
            </a:r>
            <a:r>
              <a:rPr lang="en-US" sz="1600" b="1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(online, using electronic detectors)</a:t>
            </a:r>
            <a:r>
              <a:rPr sz="1600" b="1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endParaRPr lang="en-US" sz="1600" b="1" kern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14300" indent="-114300" defTabSz="228600" hangingPunct="0">
              <a:buClr>
                <a:srgbClr val="288B27"/>
              </a:buClr>
              <a:buSzPct val="100000"/>
              <a:buFontTx/>
              <a:buChar char="‣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Event reconstruction based  on Veto, Target Tracker and Muon system</a:t>
            </a:r>
          </a:p>
          <a:p>
            <a:pPr marL="142875" indent="-41275" defTabSz="228600" hangingPunct="0">
              <a:buClr>
                <a:srgbClr val="288B27"/>
              </a:buClr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Identify neutrino candidates  </a:t>
            </a:r>
          </a:p>
          <a:p>
            <a:pPr marL="142875" indent="-41275" defTabSz="228600" hangingPunct="0">
              <a:buClr>
                <a:srgbClr val="288B27"/>
              </a:buClr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Identify muons in the final state </a:t>
            </a:r>
          </a:p>
          <a:p>
            <a:pPr marL="142875" indent="-41275" defTabSz="228600" hangingPunct="0">
              <a:buClr>
                <a:srgbClr val="288B27"/>
              </a:buClr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Reconstruction of electromagnetic showers (</a:t>
            </a:r>
            <a:r>
              <a:rPr sz="16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SciFi</a:t>
            </a: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</a:p>
          <a:p>
            <a:pPr marL="142875" indent="-41275" defTabSz="228600" hangingPunct="0">
              <a:buClr>
                <a:srgbClr val="288B27"/>
              </a:buClr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Measure neutrino energy (</a:t>
            </a:r>
            <a:r>
              <a:rPr sz="16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SciFi+Muon</a:t>
            </a: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203446"/>
            <a:ext cx="921335" cy="837976"/>
          </a:xfrm>
          <a:prstGeom prst="rect">
            <a:avLst/>
          </a:prstGeom>
        </p:spPr>
      </p:pic>
      <p:pic>
        <p:nvPicPr>
          <p:cNvPr id="13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17" name="KEY FEATURES"/>
          <p:cNvSpPr txBox="1"/>
          <p:nvPr/>
        </p:nvSpPr>
        <p:spPr>
          <a:xfrm>
            <a:off x="3846996" y="435052"/>
            <a:ext cx="6326535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7000" b="0" cap="all" spc="0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lang="en-US" sz="3200" kern="0" dirty="0"/>
              <a:t>EVENT reconstruction</a:t>
            </a:r>
            <a:endParaRPr sz="3500" kern="0" dirty="0"/>
          </a:p>
        </p:txBody>
      </p:sp>
      <p:sp>
        <p:nvSpPr>
          <p:cNvPr id="15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ru-RU" sz="2400" dirty="0">
                <a:latin typeface="Bahnschrift SemiBold" panose="020B0502040204020203" pitchFamily="34" charset="0"/>
              </a:rPr>
              <a:t>1</a:t>
            </a:r>
            <a:r>
              <a:rPr lang="en-US" sz="2400" dirty="0">
                <a:latin typeface="Bahnschrift SemiBold" panose="020B0502040204020203" pitchFamily="34" charset="0"/>
              </a:rPr>
              <a:t>0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  <p:grpSp>
        <p:nvGrpSpPr>
          <p:cNvPr id="14" name="Schermata 2021-01-13 alle 10.59.06.png"/>
          <p:cNvGrpSpPr/>
          <p:nvPr/>
        </p:nvGrpSpPr>
        <p:grpSpPr>
          <a:xfrm>
            <a:off x="769422" y="4069589"/>
            <a:ext cx="6148084" cy="2585085"/>
            <a:chOff x="0" y="0"/>
            <a:chExt cx="10336751" cy="4211043"/>
          </a:xfrm>
        </p:grpSpPr>
        <p:pic>
          <p:nvPicPr>
            <p:cNvPr id="18" name="Schermata 2021-01-13 alle 10.59.06.png" descr="Schermata 2021-01-13 alle 10.59.06.png"/>
            <p:cNvPicPr>
              <a:picLocks noChangeAspect="1"/>
            </p:cNvPicPr>
            <p:nvPr/>
          </p:nvPicPr>
          <p:blipFill>
            <a:blip r:embed="rId7"/>
            <a:srcRect l="3203" r="1816" b="4165"/>
            <a:stretch>
              <a:fillRect/>
            </a:stretch>
          </p:blipFill>
          <p:spPr>
            <a:xfrm>
              <a:off x="101600" y="101600"/>
              <a:ext cx="10133552" cy="40078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" name="Schermata 2021-01-13 alle 10.59.06.png" descr="Schermata 2021-01-13 alle 10.59.06.pn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-1"/>
              <a:ext cx="10336752" cy="4211045"/>
            </a:xfrm>
            <a:prstGeom prst="rect">
              <a:avLst/>
            </a:prstGeom>
            <a:effectLst/>
          </p:spPr>
        </p:pic>
      </p:grpSp>
      <p:sp>
        <p:nvSpPr>
          <p:cNvPr id="20" name="SECOND PHASE: nuclear emulsions…"/>
          <p:cNvSpPr txBox="1"/>
          <p:nvPr/>
        </p:nvSpPr>
        <p:spPr>
          <a:xfrm>
            <a:off x="7215781" y="3727093"/>
            <a:ext cx="4824663" cy="275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114300" indent="-114300" defTabSz="228600" hangingPunct="0">
              <a:buClr>
                <a:srgbClr val="288B27"/>
              </a:buClr>
              <a:buSzPct val="100000"/>
              <a:buFontTx/>
              <a:buChar char="‣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b="1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SECOND PHASE </a:t>
            </a:r>
            <a:r>
              <a:rPr lang="en-US" sz="1600" b="1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(offline, using </a:t>
            </a:r>
            <a:r>
              <a:rPr sz="1600" b="1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nuclear emulsions</a:t>
            </a:r>
            <a:r>
              <a:rPr lang="en-US" sz="1600" b="1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):</a:t>
            </a:r>
            <a:r>
              <a:rPr sz="1600" b="1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 kern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14300" indent="-114300" defTabSz="228600" hangingPunct="0">
              <a:buClr>
                <a:srgbClr val="288B27"/>
              </a:buClr>
              <a:buSzPct val="100000"/>
              <a:buFontTx/>
              <a:buChar char="‣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Event reconstruction in the emulsion target</a:t>
            </a:r>
            <a:r>
              <a:rPr lang="en-US"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and search for decay vertex</a:t>
            </a: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142875" indent="-41275" defTabSz="228600" hangingPunct="0">
              <a:buClr>
                <a:srgbClr val="288B27"/>
              </a:buClr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Identify </a:t>
            </a:r>
            <a:r>
              <a:rPr sz="16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e.m</a:t>
            </a: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showers</a:t>
            </a:r>
          </a:p>
          <a:p>
            <a:pPr marL="142875" indent="-41275" defTabSz="228600" hangingPunct="0">
              <a:buClr>
                <a:srgbClr val="288B27"/>
              </a:buClr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Neutrino vertex reconstruction and 2ry search</a:t>
            </a:r>
          </a:p>
          <a:p>
            <a:pPr marL="142875" indent="-41275" defTabSz="228600" hangingPunct="0">
              <a:buClr>
                <a:srgbClr val="288B27"/>
              </a:buClr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Match with candidates from electronic detectors (time stamp) </a:t>
            </a:r>
          </a:p>
          <a:p>
            <a:pPr marL="142875" indent="-41275" defTabSz="228600" hangingPunct="0">
              <a:buClr>
                <a:srgbClr val="288B27"/>
              </a:buClr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Complement target tracker for </a:t>
            </a:r>
            <a:r>
              <a:rPr sz="16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e.m</a:t>
            </a:r>
            <a:r>
              <a:rPr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energy measurement</a:t>
            </a:r>
          </a:p>
        </p:txBody>
      </p:sp>
    </p:spTree>
    <p:extLst>
      <p:ext uri="{BB962C8B-B14F-4D97-AF65-F5344CB8AC3E}">
        <p14:creationId xmlns:p14="http://schemas.microsoft.com/office/powerpoint/2010/main" val="4037653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203446"/>
            <a:ext cx="921335" cy="837976"/>
          </a:xfrm>
          <a:prstGeom prst="rect">
            <a:avLst/>
          </a:prstGeom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en-US" sz="2400" dirty="0">
                <a:latin typeface="Bahnschrift SemiBold" panose="020B0502040204020203" pitchFamily="34" charset="0"/>
              </a:rPr>
              <a:t>11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  <p:sp>
        <p:nvSpPr>
          <p:cNvPr id="19" name="DETECTOR CONSTRUCTION AND COMMISSIONING"/>
          <p:cNvSpPr txBox="1"/>
          <p:nvPr/>
        </p:nvSpPr>
        <p:spPr>
          <a:xfrm>
            <a:off x="4329957" y="368993"/>
            <a:ext cx="5053263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6900" b="0" cap="all" spc="-137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lang="it-IT" sz="3200" kern="0" spc="-69" dirty="0"/>
              <a:t>RUN0 emulsion test</a:t>
            </a:r>
            <a:endParaRPr sz="3200" kern="0" spc="-69" dirty="0"/>
          </a:p>
        </p:txBody>
      </p:sp>
      <p:pic>
        <p:nvPicPr>
          <p:cNvPr id="16" name="Immagine 2">
            <a:extLst>
              <a:ext uri="{FF2B5EF4-FFF2-40B4-BE49-F238E27FC236}">
                <a16:creationId xmlns:a16="http://schemas.microsoft.com/office/drawing/2014/main" id="{D5B692CD-C2B9-2C7B-1F5F-FA266AF99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71" y="996942"/>
            <a:ext cx="11333893" cy="5431559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42438" y="1041422"/>
            <a:ext cx="2717340" cy="242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0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203446"/>
            <a:ext cx="921335" cy="837976"/>
          </a:xfrm>
          <a:prstGeom prst="rect">
            <a:avLst/>
          </a:prstGeom>
        </p:spPr>
      </p:pic>
      <p:pic>
        <p:nvPicPr>
          <p:cNvPr id="7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ru-RU" sz="2400" dirty="0">
                <a:latin typeface="Bahnschrift SemiBold" panose="020B0502040204020203" pitchFamily="34" charset="0"/>
              </a:rPr>
              <a:t>1</a:t>
            </a:r>
            <a:r>
              <a:rPr lang="en-US" sz="2400" dirty="0">
                <a:latin typeface="Bahnschrift SemiBold" panose="020B0502040204020203" pitchFamily="34" charset="0"/>
              </a:rPr>
              <a:t>2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  <p:sp>
        <p:nvSpPr>
          <p:cNvPr id="11" name="DETECTOR CONSTRUCTION AND COMMISSIONING"/>
          <p:cNvSpPr txBox="1"/>
          <p:nvPr/>
        </p:nvSpPr>
        <p:spPr>
          <a:xfrm>
            <a:off x="3743898" y="622434"/>
            <a:ext cx="6592473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6900" b="0" cap="all" spc="-137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lang="it-IT" sz="2800" kern="0" spc="-69" dirty="0"/>
              <a:t>track alignment in emulsion</a:t>
            </a:r>
            <a:endParaRPr sz="3000" kern="0" spc="-69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45120"/>
            <a:ext cx="12069156" cy="33447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05525" y="5349066"/>
            <a:ext cx="8230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Tracking resolution in x</a:t>
            </a:r>
            <a:r>
              <a:rPr lang="ko-KR" altLang="en-US" sz="2400" dirty="0"/>
              <a:t> </a:t>
            </a:r>
            <a:r>
              <a:rPr lang="en-US" sz="2400" dirty="0"/>
              <a:t>position (left) and slope as the tangent of track angle in the </a:t>
            </a:r>
            <a:r>
              <a:rPr lang="en-US" sz="2400" i="1" dirty="0" err="1"/>
              <a:t>zx</a:t>
            </a:r>
            <a:r>
              <a:rPr lang="ko-KR" altLang="en-US" sz="2400" dirty="0"/>
              <a:t> </a:t>
            </a:r>
            <a:r>
              <a:rPr lang="en-US" sz="2400" dirty="0"/>
              <a:t>plane</a:t>
            </a:r>
            <a:r>
              <a:rPr lang="en-US" altLang="ko-KR" sz="2400" dirty="0"/>
              <a:t> (</a:t>
            </a:r>
            <a:r>
              <a:rPr lang="en-US" sz="2400" dirty="0"/>
              <a:t>right). z axis is perpendicular to the emulsion layer plane.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754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EBLY INTERACTING PARTICLES">
            <a:extLst>
              <a:ext uri="{FF2B5EF4-FFF2-40B4-BE49-F238E27FC236}">
                <a16:creationId xmlns:a16="http://schemas.microsoft.com/office/drawing/2014/main" id="{FF091059-D0A5-9E46-B0A6-2F231205E871}"/>
              </a:ext>
            </a:extLst>
          </p:cNvPr>
          <p:cNvSpPr txBox="1"/>
          <p:nvPr/>
        </p:nvSpPr>
        <p:spPr>
          <a:xfrm>
            <a:off x="5195743" y="90595"/>
            <a:ext cx="3146695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 b="0">
                <a:solidFill>
                  <a:srgbClr val="512325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412750" hangingPunct="0"/>
            <a:r>
              <a:rPr lang="en-US" sz="2800" dirty="0"/>
              <a:t>EMULSION RUNS</a:t>
            </a:r>
            <a:endParaRPr sz="2800" kern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203446"/>
            <a:ext cx="921335" cy="837976"/>
          </a:xfrm>
          <a:prstGeom prst="rect">
            <a:avLst/>
          </a:prstGeom>
        </p:spPr>
      </p:pic>
      <p:pic>
        <p:nvPicPr>
          <p:cNvPr id="6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ru-RU" sz="2400" dirty="0">
                <a:latin typeface="Bahnschrift SemiBold" panose="020B0502040204020203" pitchFamily="34" charset="0"/>
              </a:rPr>
              <a:t>1</a:t>
            </a:r>
            <a:r>
              <a:rPr lang="en-US" sz="2400" dirty="0">
                <a:latin typeface="Bahnschrift SemiBold" panose="020B0502040204020203" pitchFamily="34" charset="0"/>
              </a:rPr>
              <a:t>3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9224" y="2467602"/>
            <a:ext cx="9746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964F763B-210C-3BEC-8CE5-2C870B68C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663" y="471211"/>
            <a:ext cx="8382716" cy="4186005"/>
          </a:xfrm>
          <a:prstGeom prst="rect">
            <a:avLst/>
          </a:prstGeom>
        </p:spPr>
      </p:pic>
      <p:pic>
        <p:nvPicPr>
          <p:cNvPr id="13" name="Immagine 4">
            <a:extLst>
              <a:ext uri="{FF2B5EF4-FFF2-40B4-BE49-F238E27FC236}">
                <a16:creationId xmlns:a16="http://schemas.microsoft.com/office/drawing/2014/main" id="{FE618D38-EC6F-6F96-EC95-CEF39C52D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4" y="4417002"/>
            <a:ext cx="9548661" cy="23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45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CLUSIONS"/>
          <p:cNvSpPr txBox="1"/>
          <p:nvPr/>
        </p:nvSpPr>
        <p:spPr>
          <a:xfrm>
            <a:off x="4692315" y="524201"/>
            <a:ext cx="283945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6800" b="0" cap="all">
                <a:solidFill>
                  <a:srgbClr val="512325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defTabSz="412750" hangingPunct="0"/>
            <a:r>
              <a:rPr lang="en-US" sz="4000" kern="0" dirty="0"/>
              <a:t>summary</a:t>
            </a:r>
            <a:endParaRPr sz="4000" kern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97832" y="1804660"/>
            <a:ext cx="110088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• SND@LHC is on-going experiment using LHC forward beam at CERN aiming at :</a:t>
            </a:r>
          </a:p>
          <a:p>
            <a:r>
              <a:rPr lang="en-US" sz="3200" dirty="0"/>
              <a:t> - measuring high energy neutrinos produced at the LHC in an </a:t>
            </a:r>
            <a:r>
              <a:rPr lang="ru-RU" sz="3200" dirty="0"/>
              <a:t>     </a:t>
            </a:r>
            <a:r>
              <a:rPr lang="en-US" sz="3200" dirty="0"/>
              <a:t>unexplored energy and pseudo-rapidity region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searching for feebly interacting particles </a:t>
            </a:r>
          </a:p>
          <a:p>
            <a:r>
              <a:rPr lang="en-US" sz="3200" dirty="0"/>
              <a:t>• Successful data taking during 2022 proton physics run</a:t>
            </a:r>
          </a:p>
          <a:p>
            <a:r>
              <a:rPr lang="en-US" sz="3200" dirty="0"/>
              <a:t>• Analysis is ongoing</a:t>
            </a:r>
            <a:endParaRPr lang="ru-RU" sz="3200" dirty="0"/>
          </a:p>
        </p:txBody>
      </p:sp>
      <p:sp>
        <p:nvSpPr>
          <p:cNvPr id="4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ru-RU" sz="2400" dirty="0">
                <a:latin typeface="Bahnschrift SemiBold" panose="020B0502040204020203" pitchFamily="34" charset="0"/>
              </a:rPr>
              <a:t>1</a:t>
            </a:r>
            <a:r>
              <a:rPr lang="en-US" sz="2400" dirty="0">
                <a:latin typeface="Bahnschrift SemiBold" panose="020B0502040204020203" pitchFamily="34" charset="0"/>
              </a:rPr>
              <a:t>4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4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79" y="0"/>
            <a:ext cx="551438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573469">
            <a:off x="6879182" y="2973487"/>
            <a:ext cx="548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 err="1"/>
              <a:t>All</a:t>
            </a:r>
            <a:r>
              <a:rPr lang="ru-RU" sz="3600" i="1" dirty="0"/>
              <a:t> </a:t>
            </a:r>
            <a:r>
              <a:rPr lang="ru-RU" sz="3600" i="1" dirty="0" err="1"/>
              <a:t>the</a:t>
            </a:r>
            <a:r>
              <a:rPr lang="ru-RU" sz="3600" i="1" dirty="0"/>
              <a:t> </a:t>
            </a:r>
            <a:r>
              <a:rPr lang="ru-RU" sz="3600" i="1" dirty="0" err="1"/>
              <a:t>fun</a:t>
            </a:r>
            <a:r>
              <a:rPr lang="ru-RU" sz="3600" i="1" dirty="0"/>
              <a:t> </a:t>
            </a:r>
            <a:r>
              <a:rPr lang="ru-RU" sz="3600" i="1" dirty="0" err="1"/>
              <a:t>is</a:t>
            </a:r>
            <a:r>
              <a:rPr lang="ru-RU" sz="3600" i="1" dirty="0"/>
              <a:t> </a:t>
            </a:r>
            <a:r>
              <a:rPr lang="ru-RU" sz="3600" i="1" dirty="0" err="1"/>
              <a:t>just</a:t>
            </a:r>
            <a:r>
              <a:rPr lang="ru-RU" sz="3600" i="1" dirty="0"/>
              <a:t> </a:t>
            </a:r>
            <a:r>
              <a:rPr lang="ru-RU" sz="3600" i="1" dirty="0" err="1"/>
              <a:t>beginning</a:t>
            </a:r>
            <a:r>
              <a:rPr lang="ru-RU" sz="3600" i="1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19532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1463" y="4266168"/>
            <a:ext cx="6194934" cy="228313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LHC can create huge amount of high energy neutrinos. </a:t>
            </a:r>
            <a:endParaRPr lang="ru-RU" sz="22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LHC is a unique facility for measuring the </a:t>
            </a:r>
            <a:r>
              <a:rPr lang="en-US" sz="2200" dirty="0" err="1"/>
              <a:t>νN</a:t>
            </a:r>
            <a:r>
              <a:rPr lang="en-US" sz="2200" dirty="0"/>
              <a:t> cross sections in the 350 </a:t>
            </a:r>
            <a:r>
              <a:rPr lang="en-US" sz="2200" dirty="0" err="1"/>
              <a:t>GeV</a:t>
            </a:r>
            <a:r>
              <a:rPr lang="en-US" sz="2200" dirty="0"/>
              <a:t> - 10 </a:t>
            </a:r>
            <a:r>
              <a:rPr lang="en-US" sz="2200" dirty="0" err="1"/>
              <a:t>TeV</a:t>
            </a:r>
            <a:r>
              <a:rPr lang="en-US" sz="2200" dirty="0"/>
              <a:t> range. </a:t>
            </a:r>
            <a:endParaRPr lang="ru-RU" sz="22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First detection of neutrinos produced at a particle collider.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203446"/>
            <a:ext cx="921335" cy="837976"/>
          </a:xfrm>
          <a:prstGeom prst="rect">
            <a:avLst/>
          </a:prstGeom>
        </p:spPr>
      </p:pic>
      <p:pic>
        <p:nvPicPr>
          <p:cNvPr id="9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sp>
        <p:nvSpPr>
          <p:cNvPr id="10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latin typeface="Bahnschrift SemiBold" panose="020B0502040204020203" pitchFamily="34" charset="0"/>
              </a:rPr>
              <a:t>2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  <p:sp>
        <p:nvSpPr>
          <p:cNvPr id="14" name="THE DETECTOR LAYOUT"/>
          <p:cNvSpPr txBox="1"/>
          <p:nvPr/>
        </p:nvSpPr>
        <p:spPr>
          <a:xfrm>
            <a:off x="3588822" y="473582"/>
            <a:ext cx="6784402" cy="663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7000" b="0" cap="all" spc="0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Neutrino physics at the LHC</a:t>
            </a:r>
            <a:endParaRPr lang="en-US" sz="9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pic>
        <p:nvPicPr>
          <p:cNvPr id="11" name="Immagine 2">
            <a:extLst>
              <a:ext uri="{FF2B5EF4-FFF2-40B4-BE49-F238E27FC236}">
                <a16:creationId xmlns:a16="http://schemas.microsoft.com/office/drawing/2014/main" id="{FA9D638F-2F28-A845-B05B-227659A3B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241" y="1029224"/>
            <a:ext cx="5645959" cy="5377833"/>
          </a:xfrm>
          <a:prstGeom prst="rect">
            <a:avLst/>
          </a:prstGeom>
        </p:spPr>
      </p:pic>
      <p:sp>
        <p:nvSpPr>
          <p:cNvPr id="12" name="Номер слайда 2"/>
          <p:cNvSpPr txBox="1">
            <a:spLocks/>
          </p:cNvSpPr>
          <p:nvPr/>
        </p:nvSpPr>
        <p:spPr>
          <a:xfrm>
            <a:off x="8865684" y="64760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latin typeface="Bahnschrift SemiBol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26" y="1382493"/>
            <a:ext cx="4249492" cy="263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131" y="832108"/>
            <a:ext cx="8434137" cy="424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bout 480 m away from the ATLAS IP…"/>
          <p:cNvSpPr txBox="1"/>
          <p:nvPr/>
        </p:nvSpPr>
        <p:spPr>
          <a:xfrm>
            <a:off x="127322" y="4785388"/>
            <a:ext cx="11933498" cy="208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285750" indent="-285750" defTabSz="228600" hangingPunct="0">
              <a:lnSpc>
                <a:spcPct val="140000"/>
              </a:lnSpc>
              <a:buClr>
                <a:srgbClr val="288B27"/>
              </a:buClr>
              <a:buSzPct val="100000"/>
              <a:buFont typeface="Wingdings" panose="05000000000000000000" pitchFamily="2" charset="2"/>
              <a:buChar char="§"/>
              <a:defRPr sz="3200" b="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SND@LHC is a compact and stand-alone CERN experiment to perform measurements with neutrinos produced at the LHC in a pseudo-rapidity region 7.2 &lt; η &lt; 8.6</a:t>
            </a:r>
          </a:p>
          <a:p>
            <a:pPr marL="285750" indent="-285750" defTabSz="228600" hangingPunct="0">
              <a:lnSpc>
                <a:spcPct val="140000"/>
              </a:lnSpc>
              <a:buClr>
                <a:srgbClr val="288B27"/>
              </a:buClr>
              <a:buSzPct val="100000"/>
              <a:buFont typeface="Wingdings" panose="05000000000000000000" pitchFamily="2" charset="2"/>
              <a:buChar char="§"/>
              <a:defRPr sz="3200" b="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About 480 m away from the ATLAS IP</a:t>
            </a:r>
            <a:endParaRPr sz="1600" kern="0" dirty="0">
              <a:solidFill>
                <a:srgbClr val="00000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marL="285750" indent="-285750" defTabSz="228600" hangingPunct="0">
              <a:lnSpc>
                <a:spcPct val="140000"/>
              </a:lnSpc>
              <a:buClr>
                <a:srgbClr val="288B27"/>
              </a:buClr>
              <a:buSzPct val="100000"/>
              <a:buFont typeface="Wingdings" panose="05000000000000000000" pitchFamily="2" charset="2"/>
              <a:buChar char="§"/>
              <a:defRPr sz="3200" b="0">
                <a:latin typeface="Verdana"/>
                <a:ea typeface="Verdana"/>
                <a:cs typeface="Verdana"/>
                <a:sym typeface="Verdana"/>
              </a:defRPr>
            </a:pPr>
            <a:r>
              <a:rPr sz="1600" kern="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Tunnel TI18: former service tunnel connecting SPS to LEP</a:t>
            </a:r>
            <a:endParaRPr lang="en-US" sz="1600" kern="0" dirty="0">
              <a:solidFill>
                <a:srgbClr val="00000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marL="285750" indent="-285750" defTabSz="228600" hangingPunct="0">
              <a:lnSpc>
                <a:spcPct val="140000"/>
              </a:lnSpc>
              <a:buClr>
                <a:srgbClr val="288B27"/>
              </a:buClr>
              <a:buSzPct val="100000"/>
              <a:buFont typeface="Wingdings" panose="05000000000000000000" pitchFamily="2" charset="2"/>
              <a:buChar char="§"/>
              <a:defRPr sz="3200" b="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Charged particles deflected by LHC magnets</a:t>
            </a:r>
          </a:p>
          <a:p>
            <a:pPr marL="285750" indent="-285750" defTabSz="228600" hangingPunct="0">
              <a:lnSpc>
                <a:spcPct val="140000"/>
              </a:lnSpc>
              <a:buClr>
                <a:srgbClr val="288B27"/>
              </a:buClr>
              <a:buSzPct val="100000"/>
              <a:buFont typeface="Wingdings" panose="05000000000000000000" pitchFamily="2" charset="2"/>
              <a:buChar char="§"/>
              <a:defRPr sz="3200" b="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Shielding from the IP provided by 100 m rock</a:t>
            </a:r>
            <a:endParaRPr sz="1600" kern="0" dirty="0">
              <a:solidFill>
                <a:srgbClr val="00000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190746"/>
            <a:ext cx="921335" cy="837976"/>
          </a:xfrm>
          <a:prstGeom prst="rect">
            <a:avLst/>
          </a:prstGeom>
        </p:spPr>
      </p:pic>
      <p:pic>
        <p:nvPicPr>
          <p:cNvPr id="7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sp>
        <p:nvSpPr>
          <p:cNvPr id="12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en-US" sz="2400" dirty="0">
                <a:latin typeface="Bahnschrift SemiBold" panose="020B0502040204020203" pitchFamily="34" charset="0"/>
              </a:rPr>
              <a:t>3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  <p:sp>
        <p:nvSpPr>
          <p:cNvPr id="13" name="THE DETECTOR LAYOUT"/>
          <p:cNvSpPr txBox="1"/>
          <p:nvPr/>
        </p:nvSpPr>
        <p:spPr>
          <a:xfrm>
            <a:off x="3255272" y="509579"/>
            <a:ext cx="7387996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7000" b="0" cap="all" spc="0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sz="2800" kern="0" dirty="0"/>
              <a:t>THE</a:t>
            </a:r>
            <a:r>
              <a:rPr lang="en-US" sz="2800" kern="0" dirty="0"/>
              <a:t> SND@LHC experiment</a:t>
            </a:r>
            <a:r>
              <a:rPr sz="2800" kern="0" dirty="0"/>
              <a:t> </a:t>
            </a:r>
            <a:r>
              <a:rPr lang="en-US" sz="2800" kern="0" dirty="0"/>
              <a:t>location</a:t>
            </a:r>
            <a:endParaRPr sz="2800" kern="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024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203446"/>
            <a:ext cx="921335" cy="837976"/>
          </a:xfrm>
          <a:prstGeom prst="rect">
            <a:avLst/>
          </a:prstGeom>
        </p:spPr>
      </p:pic>
      <p:pic>
        <p:nvPicPr>
          <p:cNvPr id="9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sp>
        <p:nvSpPr>
          <p:cNvPr id="10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latin typeface="Bahnschrift SemiBold" panose="020B0502040204020203" pitchFamily="34" charset="0"/>
              </a:rPr>
              <a:t>4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  <p:sp>
        <p:nvSpPr>
          <p:cNvPr id="14" name="THE DETECTOR LAYOUT"/>
          <p:cNvSpPr txBox="1"/>
          <p:nvPr/>
        </p:nvSpPr>
        <p:spPr>
          <a:xfrm>
            <a:off x="3836541" y="291774"/>
            <a:ext cx="6410755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7000" b="0" cap="all" spc="0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lang="en-US" sz="3200" kern="0" dirty="0"/>
              <a:t>SND@LHC physics goals</a:t>
            </a:r>
            <a:endParaRPr sz="3200" kern="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8" name="1. Measurement of the pp⟶νeX cross-section…"/>
          <p:cNvSpPr txBox="1"/>
          <p:nvPr/>
        </p:nvSpPr>
        <p:spPr>
          <a:xfrm>
            <a:off x="204537" y="1213978"/>
            <a:ext cx="6521115" cy="263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lvl="4" indent="457200" defTabSz="412750" hangingPunct="0">
              <a:lnSpc>
                <a:spcPct val="140000"/>
              </a:lnSpc>
              <a:defRPr sz="3900" b="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000" dirty="0">
                <a:sym typeface="Verdana"/>
              </a:rPr>
              <a:t>Neutrino physics (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7.2 &lt; η &lt; 8.6)</a:t>
            </a:r>
            <a:endParaRPr lang="en-US" sz="2000" kern="0" dirty="0">
              <a:solidFill>
                <a:srgbClr val="288B27"/>
              </a:solidFill>
              <a:latin typeface="Verdana"/>
              <a:ea typeface="Verdana"/>
              <a:sym typeface="Verdana"/>
            </a:endParaRPr>
          </a:p>
          <a:p>
            <a:pPr marL="0" lvl="4" indent="457200" defTabSz="412750" hangingPunct="0">
              <a:lnSpc>
                <a:spcPct val="140000"/>
              </a:lnSpc>
              <a:defRPr sz="3900" b="0">
                <a:latin typeface="Verdana"/>
                <a:ea typeface="Verdana"/>
                <a:cs typeface="Verdana"/>
                <a:sym typeface="Verdana"/>
              </a:defRPr>
            </a:pPr>
            <a:r>
              <a:rPr sz="2000" kern="0" dirty="0">
                <a:solidFill>
                  <a:srgbClr val="288B27"/>
                </a:solidFill>
                <a:latin typeface="Verdana"/>
                <a:ea typeface="Verdana"/>
                <a:cs typeface="Verdana"/>
                <a:sym typeface="Verdana"/>
              </a:rPr>
              <a:t>1. </a:t>
            </a:r>
            <a:r>
              <a:rPr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Measurement of the </a:t>
            </a:r>
            <a:r>
              <a:rPr sz="2000" i="1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pp</a:t>
            </a:r>
            <a:r>
              <a:rPr sz="20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⟶ν</a:t>
            </a:r>
            <a:r>
              <a:rPr sz="2000" kern="0" baseline="-5999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sz="20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X</a:t>
            </a:r>
            <a:r>
              <a:rPr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cross-section  </a:t>
            </a:r>
          </a:p>
          <a:p>
            <a:pPr marL="0" lvl="4" indent="457200" defTabSz="412750" hangingPunct="0">
              <a:lnSpc>
                <a:spcPct val="140000"/>
              </a:lnSpc>
              <a:defRPr sz="3900" b="0">
                <a:latin typeface="Verdana"/>
                <a:ea typeface="Verdana"/>
                <a:cs typeface="Verdana"/>
                <a:sym typeface="Verdana"/>
              </a:defRPr>
            </a:pPr>
            <a:r>
              <a:rPr sz="2000" kern="0" dirty="0">
                <a:solidFill>
                  <a:srgbClr val="288B27"/>
                </a:solidFill>
                <a:latin typeface="Verdana"/>
                <a:ea typeface="Verdana"/>
                <a:cs typeface="Verdana"/>
                <a:sym typeface="Verdana"/>
              </a:rPr>
              <a:t>2.</a:t>
            </a:r>
            <a:r>
              <a:rPr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Heavy </a:t>
            </a:r>
            <a:r>
              <a:rPr sz="20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flavour</a:t>
            </a:r>
            <a:r>
              <a:rPr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production in </a:t>
            </a:r>
            <a:r>
              <a:rPr sz="20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pp</a:t>
            </a:r>
            <a:r>
              <a:rPr lang="en-US"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collisions </a:t>
            </a:r>
          </a:p>
          <a:p>
            <a:pPr marL="0" lvl="4" indent="457200" defTabSz="412750" hangingPunct="0">
              <a:lnSpc>
                <a:spcPct val="140000"/>
              </a:lnSpc>
              <a:defRPr sz="3900" b="0">
                <a:latin typeface="Verdana"/>
                <a:ea typeface="Verdana"/>
                <a:cs typeface="Verdana"/>
                <a:sym typeface="Verdana"/>
              </a:defRPr>
            </a:pPr>
            <a:r>
              <a:rPr sz="2000" kern="0" dirty="0">
                <a:solidFill>
                  <a:srgbClr val="288B27"/>
                </a:solidFill>
                <a:latin typeface="Verdana"/>
                <a:ea typeface="Verdana"/>
                <a:cs typeface="Verdana"/>
                <a:sym typeface="Verdana"/>
              </a:rPr>
              <a:t>3. </a:t>
            </a:r>
            <a:r>
              <a:rPr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Lepton </a:t>
            </a:r>
            <a:r>
              <a:rPr sz="2000" kern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flavour</a:t>
            </a:r>
            <a:r>
              <a:rPr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universality in neutrino interactions</a:t>
            </a:r>
          </a:p>
          <a:p>
            <a:pPr marL="0" lvl="4" indent="457200" defTabSz="412750" hangingPunct="0">
              <a:lnSpc>
                <a:spcPct val="140000"/>
              </a:lnSpc>
              <a:defRPr sz="3900" b="0">
                <a:latin typeface="Verdana"/>
                <a:ea typeface="Verdana"/>
                <a:cs typeface="Verdana"/>
                <a:sym typeface="Verdana"/>
              </a:defRPr>
            </a:pPr>
            <a:r>
              <a:rPr sz="2000" kern="0" dirty="0">
                <a:solidFill>
                  <a:srgbClr val="288B27"/>
                </a:solidFill>
                <a:latin typeface="Verdana"/>
                <a:ea typeface="Verdana"/>
                <a:cs typeface="Verdana"/>
                <a:sym typeface="Verdana"/>
              </a:rPr>
              <a:t>4. </a:t>
            </a:r>
            <a:r>
              <a:rPr sz="2000" kern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Measurement of the NC/CC ratio</a:t>
            </a:r>
          </a:p>
        </p:txBody>
      </p:sp>
      <p:pic>
        <p:nvPicPr>
          <p:cNvPr id="11" name="Immagine 2">
            <a:extLst>
              <a:ext uri="{FF2B5EF4-FFF2-40B4-BE49-F238E27FC236}">
                <a16:creationId xmlns:a16="http://schemas.microsoft.com/office/drawing/2014/main" id="{7C2E43E3-A3B3-BE37-D2E4-8EB812BC4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395" y="1101831"/>
            <a:ext cx="4691605" cy="3827531"/>
          </a:xfrm>
          <a:prstGeom prst="rect">
            <a:avLst/>
          </a:prstGeom>
        </p:spPr>
      </p:pic>
      <p:pic>
        <p:nvPicPr>
          <p:cNvPr id="12" name="Immagine 1">
            <a:extLst>
              <a:ext uri="{FF2B5EF4-FFF2-40B4-BE49-F238E27FC236}">
                <a16:creationId xmlns:a16="http://schemas.microsoft.com/office/drawing/2014/main" id="{E014F44F-4F2A-117C-8A8B-DA1B9E460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23154"/>
            <a:ext cx="7887046" cy="283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1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2">
            <a:extLst>
              <a:ext uri="{FF2B5EF4-FFF2-40B4-BE49-F238E27FC236}">
                <a16:creationId xmlns:a16="http://schemas.microsoft.com/office/drawing/2014/main" id="{30C66F19-6CEC-6249-ABE8-2544EA27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4905"/>
            <a:ext cx="12192000" cy="3808100"/>
          </a:xfrm>
          <a:prstGeom prst="rect">
            <a:avLst/>
          </a:prstGeom>
        </p:spPr>
      </p:pic>
      <p:sp>
        <p:nvSpPr>
          <p:cNvPr id="8" name="THE DETECTOR LAYOUT"/>
          <p:cNvSpPr txBox="1"/>
          <p:nvPr/>
        </p:nvSpPr>
        <p:spPr>
          <a:xfrm>
            <a:off x="3149601" y="811282"/>
            <a:ext cx="6248400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7000" b="0" cap="all" spc="0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sz="3200" kern="0" dirty="0"/>
              <a:t>THE</a:t>
            </a:r>
            <a:r>
              <a:rPr lang="en-US" sz="3200" kern="0" dirty="0"/>
              <a:t> detector</a:t>
            </a:r>
            <a:r>
              <a:rPr sz="3200" kern="0" dirty="0"/>
              <a:t> LAYOUT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203446"/>
            <a:ext cx="921335" cy="837976"/>
          </a:xfrm>
          <a:prstGeom prst="rect">
            <a:avLst/>
          </a:prstGeom>
        </p:spPr>
      </p:pic>
      <p:pic>
        <p:nvPicPr>
          <p:cNvPr id="6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en-US" sz="2400" dirty="0">
                <a:latin typeface="Bahnschrift SemiBold" panose="020B0502040204020203" pitchFamily="34" charset="0"/>
              </a:rPr>
              <a:t>5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5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DETECTOR LAYOUT"/>
          <p:cNvSpPr txBox="1"/>
          <p:nvPr/>
        </p:nvSpPr>
        <p:spPr>
          <a:xfrm>
            <a:off x="3937000" y="290489"/>
            <a:ext cx="6081116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7000" b="0" cap="all" spc="0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lang="en-US" sz="2800" kern="0" dirty="0"/>
              <a:t>Upstream veto detector</a:t>
            </a:r>
            <a:endParaRPr sz="2800" kern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562BEB-A760-504E-9BB0-E5F8B444C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85" r="3918"/>
          <a:stretch/>
        </p:blipFill>
        <p:spPr>
          <a:xfrm>
            <a:off x="8445494" y="1562100"/>
            <a:ext cx="2960547" cy="21082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1562100"/>
            <a:ext cx="766572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336279" y="4438888"/>
            <a:ext cx="354838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Goal: charged background particles fixation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Located upstream of the neutrino target </a:t>
            </a:r>
          </a:p>
        </p:txBody>
      </p:sp>
      <p:pic>
        <p:nvPicPr>
          <p:cNvPr id="8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190746"/>
            <a:ext cx="921335" cy="8379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en-US" sz="2400" dirty="0">
                <a:latin typeface="Bahnschrift SemiBold" panose="020B0502040204020203" pitchFamily="34" charset="0"/>
              </a:rPr>
              <a:t>6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767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302" y="2354454"/>
            <a:ext cx="7772400" cy="419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HE DETECTOR LAYOUT"/>
          <p:cNvSpPr txBox="1"/>
          <p:nvPr/>
        </p:nvSpPr>
        <p:spPr>
          <a:xfrm>
            <a:off x="2221612" y="572778"/>
            <a:ext cx="8661400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7000" b="0" cap="all" spc="0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lang="en-US" sz="2800" kern="0" dirty="0"/>
              <a:t>Neutrino target and vertex detector</a:t>
            </a:r>
            <a:endParaRPr sz="2800" kern="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30098" y="4451924"/>
            <a:ext cx="4826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Goals: 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detecting neutrino interactions (all flavours)</a:t>
            </a:r>
            <a:r>
              <a:rPr lang="ru-RU" sz="2200" dirty="0"/>
              <a:t>;</a:t>
            </a:r>
            <a:r>
              <a:rPr lang="en-US" sz="2200" dirty="0"/>
              <a:t> energy measurement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search for FIPs</a:t>
            </a:r>
          </a:p>
        </p:txBody>
      </p:sp>
      <p:pic>
        <p:nvPicPr>
          <p:cNvPr id="9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190746"/>
            <a:ext cx="921335" cy="8379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en-US" sz="2400" dirty="0">
                <a:latin typeface="Bahnschrift SemiBold" panose="020B0502040204020203" pitchFamily="34" charset="0"/>
              </a:rPr>
              <a:t>7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  <p:pic>
        <p:nvPicPr>
          <p:cNvPr id="13" name="Immagine 1">
            <a:extLst>
              <a:ext uri="{FF2B5EF4-FFF2-40B4-BE49-F238E27FC236}">
                <a16:creationId xmlns:a16="http://schemas.microsoft.com/office/drawing/2014/main" id="{D6A44E98-B199-8C4B-B240-F0DC7ACEE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978" y="1233429"/>
            <a:ext cx="4841734" cy="22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433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DETECTOR LAYOUT"/>
          <p:cNvSpPr txBox="1"/>
          <p:nvPr/>
        </p:nvSpPr>
        <p:spPr>
          <a:xfrm>
            <a:off x="1419224" y="465590"/>
            <a:ext cx="9410700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defTabSz="642937">
              <a:defRPr sz="7000" b="0" cap="all" spc="0">
                <a:solidFill>
                  <a:srgbClr val="693B1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321469" hangingPunct="0"/>
            <a:r>
              <a:rPr lang="en-US" sz="2800" kern="0" dirty="0"/>
              <a:t>Muon system and </a:t>
            </a:r>
            <a:r>
              <a:rPr lang="en-US" sz="2800" kern="0" dirty="0" err="1"/>
              <a:t>hadronic</a:t>
            </a:r>
            <a:r>
              <a:rPr lang="en-US" sz="2800" kern="0" dirty="0"/>
              <a:t> calorimeter</a:t>
            </a:r>
            <a:endParaRPr sz="2800" kern="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8722"/>
            <a:ext cx="8026400" cy="4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B43C8A9-94D6-2843-8BDC-E783D7DD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1038092"/>
            <a:ext cx="3912029" cy="52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19224" y="5572204"/>
            <a:ext cx="58494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Goals: 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muon tracking and identification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measurement of the energy of the </a:t>
            </a:r>
            <a:r>
              <a:rPr lang="en-US" sz="2200" dirty="0" err="1"/>
              <a:t>hadronic</a:t>
            </a:r>
            <a:r>
              <a:rPr lang="en-US" sz="2200" dirty="0"/>
              <a:t> jet</a:t>
            </a:r>
            <a:endParaRPr lang="ru-RU" sz="2200" dirty="0"/>
          </a:p>
        </p:txBody>
      </p:sp>
      <p:pic>
        <p:nvPicPr>
          <p:cNvPr id="8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03"/>
          <a:stretch/>
        </p:blipFill>
        <p:spPr>
          <a:xfrm>
            <a:off x="10667112" y="203446"/>
            <a:ext cx="1105072" cy="898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190746"/>
            <a:ext cx="921335" cy="8379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en-US" sz="2400" dirty="0">
                <a:latin typeface="Bahnschrift SemiBold" panose="020B0502040204020203" pitchFamily="34" charset="0"/>
              </a:rPr>
              <a:t>8</a:t>
            </a:r>
            <a:endParaRPr lang="ru-RU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4897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E4E41-7D11-5DDE-BFC0-7100572DF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256" y="538893"/>
            <a:ext cx="3409950" cy="2847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" y="203446"/>
            <a:ext cx="921335" cy="837976"/>
          </a:xfrm>
          <a:prstGeom prst="rect">
            <a:avLst/>
          </a:prstGeom>
        </p:spPr>
      </p:pic>
      <p:pic>
        <p:nvPicPr>
          <p:cNvPr id="9" name="Immagine 11">
            <a:extLst>
              <a:ext uri="{FF2B5EF4-FFF2-40B4-BE49-F238E27FC236}">
                <a16:creationId xmlns:a16="http://schemas.microsoft.com/office/drawing/2014/main" id="{8325FBE9-0FF8-B041-9699-4C5D396C5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03"/>
          <a:stretch/>
        </p:blipFill>
        <p:spPr>
          <a:xfrm>
            <a:off x="10695413" y="203446"/>
            <a:ext cx="1105072" cy="8983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04466" y="203446"/>
            <a:ext cx="213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N.G. </a:t>
            </a:r>
            <a:r>
              <a:rPr lang="en-US" dirty="0" err="1"/>
              <a:t>Polukhina</a:t>
            </a:r>
            <a:r>
              <a:rPr lang="en-US" dirty="0"/>
              <a:t>  (LPI)</a:t>
            </a:r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13284" y="6323610"/>
            <a:ext cx="2786480" cy="45157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 </a:t>
            </a:r>
            <a:r>
              <a:rPr lang="ru-RU" sz="2400" dirty="0">
                <a:latin typeface="Bahnschrift SemiBold" panose="020B0502040204020203" pitchFamily="34" charset="0"/>
              </a:rPr>
              <a:t>9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37" y="3576760"/>
            <a:ext cx="2727713" cy="31069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592" y="3000734"/>
            <a:ext cx="2915305" cy="37744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143" y="495349"/>
            <a:ext cx="2407509" cy="24138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1589" y="740718"/>
            <a:ext cx="3053824" cy="22954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97842" y="3289269"/>
            <a:ext cx="508935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Bologna: 1 system upgraded, software installation to be performed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err="1"/>
              <a:t>Lebedev</a:t>
            </a:r>
            <a:r>
              <a:rPr lang="en-US" sz="2200" dirty="0"/>
              <a:t>: 1 system upgraded, ready to scan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Napoli: 1 system upgraded, ready to scan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Zurich: 1 system upgraded, ready to scan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CERN: 1 system, upgraded, ready to scan NEW</a:t>
            </a:r>
            <a:endParaRPr lang="ru-RU" sz="2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793897" y="310683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CERN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258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5049</TotalTime>
  <Words>666</Words>
  <Application>Microsoft Office PowerPoint</Application>
  <PresentationFormat>Широкоэкранный</PresentationFormat>
  <Paragraphs>101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Bahnschrift SemiBold</vt:lpstr>
      <vt:lpstr>Calibri</vt:lpstr>
      <vt:lpstr>Calibri Light</vt:lpstr>
      <vt:lpstr>Verdana</vt:lpstr>
      <vt:lpstr>Wingdings</vt:lpstr>
      <vt:lpstr>Тема Office</vt:lpstr>
      <vt:lpstr>SND@LHC  THE SCATTERING AND NEUTRINO DETECTOR AT THE LHC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SND@LHC  THE SCATTERING AND NEUTRINO DETECTOR AT THE LHC</dc:title>
  <dc:creator>Konovalova Nina</dc:creator>
  <cp:lastModifiedBy>79161</cp:lastModifiedBy>
  <cp:revision>775</cp:revision>
  <dcterms:created xsi:type="dcterms:W3CDTF">2022-11-08T12:43:53Z</dcterms:created>
  <dcterms:modified xsi:type="dcterms:W3CDTF">2022-12-01T08:20:31Z</dcterms:modified>
</cp:coreProperties>
</file>