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5.jpg" ContentType="image/jpg"/>
  <Override PartName="/ppt/media/image26.jpg" ContentType="image/jpg"/>
  <Override PartName="/ppt/media/image2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52"/>
  </p:normalViewPr>
  <p:slideViewPr>
    <p:cSldViewPr snapToGrid="0" snapToObjects="1">
      <p:cViewPr varScale="1">
        <p:scale>
          <a:sx n="108" d="100"/>
          <a:sy n="108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58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55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26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4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479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11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43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428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8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2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21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76CEF-F316-724A-8A10-F6244DC6E03E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BCBF36B-5F4E-2F44-AB40-5B5010F90AA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26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0.em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19.tiff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9">
            <a:extLst>
              <a:ext uri="{FF2B5EF4-FFF2-40B4-BE49-F238E27FC236}">
                <a16:creationId xmlns:a16="http://schemas.microsoft.com/office/drawing/2014/main" id="{2590749E-B10D-2A40-A4C0-A2BABEDDC6C9}"/>
              </a:ext>
            </a:extLst>
          </p:cNvPr>
          <p:cNvSpPr txBox="1">
            <a:spLocks/>
          </p:cNvSpPr>
          <p:nvPr/>
        </p:nvSpPr>
        <p:spPr>
          <a:xfrm>
            <a:off x="321732" y="270805"/>
            <a:ext cx="11616267" cy="17625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400" b="1" dirty="0">
                <a:solidFill>
                  <a:srgbClr val="FF0000"/>
                </a:solidFill>
              </a:rPr>
              <a:t>The </a:t>
            </a:r>
            <a:r>
              <a:rPr lang="it-IT" sz="4400" b="1" dirty="0" err="1">
                <a:solidFill>
                  <a:srgbClr val="FF0000"/>
                </a:solidFill>
              </a:rPr>
              <a:t>discoveries</a:t>
            </a:r>
            <a:r>
              <a:rPr lang="it-IT" sz="4400" b="1" dirty="0">
                <a:solidFill>
                  <a:srgbClr val="FF0000"/>
                </a:solidFill>
              </a:rPr>
              <a:t> of the </a:t>
            </a:r>
            <a:r>
              <a:rPr lang="it-IT" sz="4400" b="1" dirty="0" err="1">
                <a:solidFill>
                  <a:srgbClr val="FF0000"/>
                </a:solidFill>
              </a:rPr>
              <a:t>Borexino</a:t>
            </a:r>
            <a:r>
              <a:rPr lang="it-IT" sz="4400" b="1" dirty="0">
                <a:solidFill>
                  <a:srgbClr val="FF0000"/>
                </a:solidFill>
              </a:rPr>
              <a:t> </a:t>
            </a:r>
            <a:r>
              <a:rPr lang="it-IT" sz="4400" b="1" dirty="0" err="1">
                <a:solidFill>
                  <a:srgbClr val="FF0000"/>
                </a:solidFill>
              </a:rPr>
              <a:t>experiment</a:t>
            </a:r>
            <a:r>
              <a:rPr lang="it-IT" sz="4400" b="1" dirty="0">
                <a:solidFill>
                  <a:srgbClr val="FF0000"/>
                </a:solidFill>
              </a:rPr>
              <a:t> on </a:t>
            </a:r>
            <a:r>
              <a:rPr lang="it-IT" sz="4400" b="1" dirty="0" err="1">
                <a:solidFill>
                  <a:srgbClr val="FF0000"/>
                </a:solidFill>
              </a:rPr>
              <a:t>how</a:t>
            </a:r>
            <a:r>
              <a:rPr lang="it-IT" sz="4400" b="1" dirty="0">
                <a:solidFill>
                  <a:srgbClr val="FF0000"/>
                </a:solidFill>
              </a:rPr>
              <a:t> and </a:t>
            </a:r>
            <a:r>
              <a:rPr lang="it-IT" sz="4400" b="1" dirty="0" err="1">
                <a:solidFill>
                  <a:srgbClr val="FF0000"/>
                </a:solidFill>
              </a:rPr>
              <a:t>why</a:t>
            </a:r>
            <a:r>
              <a:rPr lang="it-IT" sz="4400" b="1" dirty="0">
                <a:solidFill>
                  <a:srgbClr val="FF0000"/>
                </a:solidFill>
              </a:rPr>
              <a:t> the </a:t>
            </a:r>
            <a:r>
              <a:rPr lang="it-IT" sz="4400" b="1" dirty="0" err="1">
                <a:solidFill>
                  <a:srgbClr val="FF0000"/>
                </a:solidFill>
              </a:rPr>
              <a:t>Sun</a:t>
            </a:r>
            <a:r>
              <a:rPr lang="it-IT" sz="4400" b="1" dirty="0">
                <a:solidFill>
                  <a:srgbClr val="FF0000"/>
                </a:solidFill>
              </a:rPr>
              <a:t> and the </a:t>
            </a:r>
            <a:r>
              <a:rPr lang="it-IT" sz="4400" b="1" dirty="0" err="1">
                <a:solidFill>
                  <a:srgbClr val="FF0000"/>
                </a:solidFill>
              </a:rPr>
              <a:t>stars</a:t>
            </a:r>
            <a:r>
              <a:rPr lang="it-IT" sz="4400" b="1" dirty="0">
                <a:solidFill>
                  <a:srgbClr val="FF0000"/>
                </a:solidFill>
              </a:rPr>
              <a:t> </a:t>
            </a:r>
            <a:r>
              <a:rPr lang="it-IT" sz="4400" b="1" dirty="0" err="1">
                <a:solidFill>
                  <a:srgbClr val="FF0000"/>
                </a:solidFill>
              </a:rPr>
              <a:t>shine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DF5F91-EF4E-E844-86DA-8C05B8610991}"/>
              </a:ext>
            </a:extLst>
          </p:cNvPr>
          <p:cNvSpPr txBox="1"/>
          <p:nvPr/>
        </p:nvSpPr>
        <p:spPr>
          <a:xfrm>
            <a:off x="4488198" y="6273225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D9836E-9E70-1049-A43B-9D9129A30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115" y="256184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4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5A6771-5E76-FC40-B73A-A84067718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539" y="1521460"/>
            <a:ext cx="6862461" cy="3881856"/>
          </a:xfrm>
          <a:prstGeom prst="rect">
            <a:avLst/>
          </a:prstGeom>
          <a:ln w="76200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1C9184F-F1B9-7B4F-8577-614BFDE3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8" y="1398075"/>
            <a:ext cx="5338627" cy="4186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52E679-5555-7543-AECA-B8A5C5050998}"/>
              </a:ext>
            </a:extLst>
          </p:cNvPr>
          <p:cNvSpPr txBox="1"/>
          <p:nvPr/>
        </p:nvSpPr>
        <p:spPr>
          <a:xfrm>
            <a:off x="3699803" y="393895"/>
            <a:ext cx="19912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pp chain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5B75348-9900-1B43-898C-9BA15B4B884A}"/>
              </a:ext>
            </a:extLst>
          </p:cNvPr>
          <p:cNvCxnSpPr/>
          <p:nvPr/>
        </p:nvCxnSpPr>
        <p:spPr>
          <a:xfrm flipV="1">
            <a:off x="10434919" y="5091953"/>
            <a:ext cx="0" cy="2986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5C278-1933-A744-9344-DC8A199D0027}"/>
              </a:ext>
            </a:extLst>
          </p:cNvPr>
          <p:cNvSpPr txBox="1"/>
          <p:nvPr/>
        </p:nvSpPr>
        <p:spPr>
          <a:xfrm>
            <a:off x="4488198" y="6273225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8A9D675-A40C-C147-8F17-2878C00499F9}"/>
              </a:ext>
            </a:extLst>
          </p:cNvPr>
          <p:cNvSpPr txBox="1"/>
          <p:nvPr/>
        </p:nvSpPr>
        <p:spPr>
          <a:xfrm>
            <a:off x="2428883" y="5714992"/>
            <a:ext cx="7405425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This chain provides in the Sun a </a:t>
            </a:r>
            <a:r>
              <a:rPr lang="en-US" b="1" dirty="0" err="1"/>
              <a:t>tempetature</a:t>
            </a:r>
            <a:r>
              <a:rPr lang="en-US" b="1" dirty="0"/>
              <a:t> of 10-15 Millions </a:t>
            </a:r>
            <a:r>
              <a:rPr lang="en-US" dirty="0"/>
              <a:t>of °K</a:t>
            </a:r>
          </a:p>
        </p:txBody>
      </p:sp>
    </p:spTree>
    <p:extLst>
      <p:ext uri="{BB962C8B-B14F-4D97-AF65-F5344CB8AC3E}">
        <p14:creationId xmlns:p14="http://schemas.microsoft.com/office/powerpoint/2010/main" val="660323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DF1E8C2-AA05-6C45-AC76-C063122D7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47432" y="1963019"/>
            <a:ext cx="288501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endParaRPr kumimoji="0" lang="en-US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a 4">
                <a:extLst>
                  <a:ext uri="{FF2B5EF4-FFF2-40B4-BE49-F238E27FC236}">
                    <a16:creationId xmlns:a16="http://schemas.microsoft.com/office/drawing/2014/main" id="{D739D803-CF24-154C-9C6D-BC58FAFD75E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6957" y="0"/>
              <a:ext cx="11370366" cy="658713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56118">
                      <a:extLst>
                        <a:ext uri="{9D8B030D-6E8A-4147-A177-3AD203B41FA5}">
                          <a16:colId xmlns:a16="http://schemas.microsoft.com/office/drawing/2014/main" val="2132847634"/>
                        </a:ext>
                      </a:extLst>
                    </a:gridCol>
                    <a:gridCol w="2220296">
                      <a:extLst>
                        <a:ext uri="{9D8B030D-6E8A-4147-A177-3AD203B41FA5}">
                          <a16:colId xmlns:a16="http://schemas.microsoft.com/office/drawing/2014/main" val="1917521786"/>
                        </a:ext>
                      </a:extLst>
                    </a:gridCol>
                    <a:gridCol w="2556887">
                      <a:extLst>
                        <a:ext uri="{9D8B030D-6E8A-4147-A177-3AD203B41FA5}">
                          <a16:colId xmlns:a16="http://schemas.microsoft.com/office/drawing/2014/main" val="3715103903"/>
                        </a:ext>
                      </a:extLst>
                    </a:gridCol>
                    <a:gridCol w="2722779">
                      <a:extLst>
                        <a:ext uri="{9D8B030D-6E8A-4147-A177-3AD203B41FA5}">
                          <a16:colId xmlns:a16="http://schemas.microsoft.com/office/drawing/2014/main" val="572991692"/>
                        </a:ext>
                      </a:extLst>
                    </a:gridCol>
                    <a:gridCol w="2214286">
                      <a:extLst>
                        <a:ext uri="{9D8B030D-6E8A-4147-A177-3AD203B41FA5}">
                          <a16:colId xmlns:a16="http://schemas.microsoft.com/office/drawing/2014/main" val="3222371091"/>
                        </a:ext>
                      </a:extLst>
                    </a:gridCol>
                  </a:tblGrid>
                  <a:tr h="85163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Radio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isotope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Source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Software reduction 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Achieved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Phase1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Achieved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Phase2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77160390"/>
                      </a:ext>
                    </a:extLst>
                  </a:tr>
                  <a:tr h="87777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Intrinsic PC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Threshold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 on the shape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2400" b="1" smtClean="0">
                                  <a:effectLst/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fr-FR" sz="2400" b="1" i="1"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FR" sz="2400" b="1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fr-FR" sz="2400" b="1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-18 14</a:t>
                          </a:r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C/</a:t>
                          </a:r>
                          <a:r>
                            <a:rPr lang="fr-FR" sz="2400" b="1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1629596"/>
                      </a:ext>
                    </a:extLst>
                  </a:tr>
                  <a:tr h="1093766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238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235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Dust, particulate 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all materials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dirty="0">
                              <a:effectLst/>
                              <a:latin typeface="Symbol" pitchFamily="2" charset="2"/>
                              <a:cs typeface="Times New Roman" panose="02020603050405020304" pitchFamily="18" charset="0"/>
                            </a:rPr>
                            <a:t>a/b </a:t>
                          </a:r>
                          <a:r>
                            <a:rPr lang="fr-FR" sz="2400" b="1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tagging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1.67</a:t>
                          </a:r>
                          <a14:m>
                            <m:oMath xmlns:m="http://schemas.openxmlformats.org/officeDocument/2006/math">
                              <m:r>
                                <a:rPr lang="fr-FR" sz="2400" b="1" smtClean="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4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effectLst/>
                                  <a:latin typeface="Cambria Math" panose="02040503050406030204" pitchFamily="18" charset="0"/>
                                </a:rPr>
                                <m:t>𝟎𝟔</m:t>
                              </m:r>
                              <m:r>
                                <a:rPr lang="en-US" sz="24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10 </a:t>
                          </a: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(4.6</a:t>
                          </a:r>
                          <a14:m>
                            <m:oMath xmlns:m="http://schemas.openxmlformats.org/officeDocument/2006/math">
                              <m:r>
                                <a:rPr lang="fr-FR" sz="2400" b="1" smtClean="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4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>
                                  <a:effectLst/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2400" b="1">
                                  <a:effectLst/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oMath>
                          </a14:m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-18 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g/g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&lt;9.5 10 </a:t>
                          </a:r>
                          <a:r>
                            <a:rPr lang="fr-FR" sz="2400" b="1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-20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&lt;7.2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sz="2400" b="1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-19 </a:t>
                          </a:r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g/g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39558086"/>
                      </a:ext>
                    </a:extLst>
                  </a:tr>
                  <a:tr h="78066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Kr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Air, weapons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14:m>
                            <m:oMath xmlns:m="http://schemas.openxmlformats.org/officeDocument/2006/math">
                              <m:r>
                                <a:rPr lang="fr-FR" sz="2400" b="1" smtClean="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4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400" b="1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sz="2400" b="1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cpd</a:t>
                          </a:r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/100t 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6.8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smtClean="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0.8 </a:t>
                          </a:r>
                          <a:r>
                            <a:rPr lang="fr-FR" sz="2400" b="1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cpd</a:t>
                          </a:r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/100t 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11477482"/>
                      </a:ext>
                    </a:extLst>
                  </a:tr>
                  <a:tr h="72917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Ar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Air, cosmogenic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&lt;&lt; 1 cpd/100t              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25014126"/>
                      </a:ext>
                    </a:extLst>
                  </a:tr>
                  <a:tr h="1093766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210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Embedded on surfaces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500-100 cpd/100t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Natural </a:t>
                          </a:r>
                          <a:r>
                            <a:rPr lang="fr-FR" sz="2400" b="1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5376171"/>
                      </a:ext>
                    </a:extLst>
                  </a:tr>
                  <a:tr h="115449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222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Rn and its progeny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the underground air and water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Symbol" pitchFamily="2" charset="2"/>
                              <a:cs typeface="Times New Roman" panose="02020603050405020304" pitchFamily="18" charset="0"/>
                            </a:rPr>
                            <a:t>a/b 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tagging,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delayed coincidences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 1 cpd/100t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584177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a 4">
                <a:extLst>
                  <a:ext uri="{FF2B5EF4-FFF2-40B4-BE49-F238E27FC236}">
                    <a16:creationId xmlns:a16="http://schemas.microsoft.com/office/drawing/2014/main" id="{D739D803-CF24-154C-9C6D-BC58FAFD75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1273251"/>
                  </p:ext>
                </p:extLst>
              </p:nvPr>
            </p:nvGraphicFramePr>
            <p:xfrm>
              <a:off x="496957" y="0"/>
              <a:ext cx="11370366" cy="658713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56118">
                      <a:extLst>
                        <a:ext uri="{9D8B030D-6E8A-4147-A177-3AD203B41FA5}">
                          <a16:colId xmlns:a16="http://schemas.microsoft.com/office/drawing/2014/main" val="2132847634"/>
                        </a:ext>
                      </a:extLst>
                    </a:gridCol>
                    <a:gridCol w="2220296">
                      <a:extLst>
                        <a:ext uri="{9D8B030D-6E8A-4147-A177-3AD203B41FA5}">
                          <a16:colId xmlns:a16="http://schemas.microsoft.com/office/drawing/2014/main" val="1917521786"/>
                        </a:ext>
                      </a:extLst>
                    </a:gridCol>
                    <a:gridCol w="2556887">
                      <a:extLst>
                        <a:ext uri="{9D8B030D-6E8A-4147-A177-3AD203B41FA5}">
                          <a16:colId xmlns:a16="http://schemas.microsoft.com/office/drawing/2014/main" val="3715103903"/>
                        </a:ext>
                      </a:extLst>
                    </a:gridCol>
                    <a:gridCol w="2722779">
                      <a:extLst>
                        <a:ext uri="{9D8B030D-6E8A-4147-A177-3AD203B41FA5}">
                          <a16:colId xmlns:a16="http://schemas.microsoft.com/office/drawing/2014/main" val="572991692"/>
                        </a:ext>
                      </a:extLst>
                    </a:gridCol>
                    <a:gridCol w="2214286">
                      <a:extLst>
                        <a:ext uri="{9D8B030D-6E8A-4147-A177-3AD203B41FA5}">
                          <a16:colId xmlns:a16="http://schemas.microsoft.com/office/drawing/2014/main" val="3222371091"/>
                        </a:ext>
                      </a:extLst>
                    </a:gridCol>
                  </a:tblGrid>
                  <a:tr h="85163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Radio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isotope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Source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Software reduction 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Achieved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Phase1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Achieved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Phase2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77160390"/>
                      </a:ext>
                    </a:extLst>
                  </a:tr>
                  <a:tr h="87777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Intrinsic PC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Threshold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 on the shape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36279" t="-107246" r="-81395" b="-5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1629596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238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235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Dust, particulate 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all materials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dirty="0">
                              <a:effectLst/>
                              <a:latin typeface="Symbol" pitchFamily="2" charset="2"/>
                              <a:cs typeface="Times New Roman" panose="02020603050405020304" pitchFamily="18" charset="0"/>
                            </a:rPr>
                            <a:t>a/b </a:t>
                          </a:r>
                          <a:r>
                            <a:rPr lang="fr-FR" sz="2400" b="1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tagging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36279" t="-164368" r="-81395" b="-35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15517" t="-164368" r="-575" b="-35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9558086"/>
                      </a:ext>
                    </a:extLst>
                  </a:tr>
                  <a:tr h="78066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Kr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Air, weapons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36279" t="-377049" r="-81395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15517" t="-377049" r="-575" b="-4016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1477482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Ar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Air, cosmogenic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&lt;&lt; 1 cpd/100t              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25014126"/>
                      </a:ext>
                    </a:extLst>
                  </a:tr>
                  <a:tr h="1093766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210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Embedded on surfaces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500-100 cpd/100t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fr-FR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Natural </a:t>
                          </a:r>
                          <a:r>
                            <a:rPr lang="fr-FR" sz="2400" b="1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5376171"/>
                      </a:ext>
                    </a:extLst>
                  </a:tr>
                  <a:tr h="115449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2400" b="1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222</a:t>
                          </a:r>
                          <a:r>
                            <a:rPr lang="fr-FR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Rn and its progeny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the underground air and water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Symbol" pitchFamily="2" charset="2"/>
                              <a:cs typeface="Times New Roman" panose="02020603050405020304" pitchFamily="18" charset="0"/>
                            </a:rPr>
                            <a:t>a/b </a:t>
                          </a: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tagging,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delayed coincidences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 1 cpd/100t</a:t>
                          </a:r>
                          <a:endParaRPr lang="it-IT" sz="2400" b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2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5841776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8551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98058B-97E1-FC4C-B63F-75952884E46E}"/>
              </a:ext>
            </a:extLst>
          </p:cNvPr>
          <p:cNvSpPr txBox="1"/>
          <p:nvPr/>
        </p:nvSpPr>
        <p:spPr>
          <a:xfrm>
            <a:off x="390107" y="829996"/>
            <a:ext cx="2761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physics- pp cycle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(1/4)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60972A-03CA-7247-8DEB-DE49FD6DE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33039" y="-920682"/>
            <a:ext cx="6867716" cy="88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95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B4FB36-38FD-CA44-936D-E3B01C6BBA31}"/>
              </a:ext>
            </a:extLst>
          </p:cNvPr>
          <p:cNvSpPr txBox="1"/>
          <p:nvPr/>
        </p:nvSpPr>
        <p:spPr>
          <a:xfrm>
            <a:off x="3559629" y="326571"/>
            <a:ext cx="3984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physics- pp chain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(4/4)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37BF55D-A4DC-7F43-8793-F314E1B45876}"/>
                  </a:ext>
                </a:extLst>
              </p:cNvPr>
              <p:cNvSpPr txBox="1"/>
              <p:nvPr/>
            </p:nvSpPr>
            <p:spPr>
              <a:xfrm>
                <a:off x="134257" y="1857105"/>
                <a:ext cx="11576957" cy="408714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evidence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individual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reactions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producing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neutrinos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solar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chain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source of 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about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99% of the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Sun’s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good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agreement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data and the model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obviously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within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errors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uncertainties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model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predictions</a:t>
                </a:r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good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agreement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solar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luminosities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through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through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L = (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3.89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−0.42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+0.35</m:t>
                        </m:r>
                      </m:sup>
                    </m:sSubSup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x 10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erg s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−1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L = (3.846 </a:t>
                </a: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0.015) x 10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erg s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−1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for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the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Sun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thermodynamic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equilibrium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over 10</a:t>
                </a:r>
                <a:r>
                  <a:rPr lang="it-IT" sz="2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years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 scale</a:t>
                </a:r>
              </a:p>
              <a:p>
                <a:pPr marL="342900" indent="-342900">
                  <a:buAutoNum type="arabicPeriod" startAt="4"/>
                </a:pP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chain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branches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,: RI/II = 2</a:t>
                </a:r>
                <a:r>
                  <a:rPr lang="el-G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 (</a:t>
                </a:r>
                <a:r>
                  <a:rPr lang="el-GR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Be) / [</a:t>
                </a:r>
                <a:r>
                  <a:rPr lang="el-G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 (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- </a:t>
                </a:r>
                <a:r>
                  <a:rPr lang="el-G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 (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Be)]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0.178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−0.023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+0.027</m:t>
                        </m:r>
                      </m:sup>
                    </m:sSubSup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in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accordance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the </a:t>
                </a:r>
                <a:r>
                  <a:rPr lang="it-IT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expectations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solar model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0.180 </a:t>
                </a: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0.011 for the high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metallicity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0.161</a:t>
                </a:r>
                <a:r>
                  <a:rPr lang="it-IT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0.010 for the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metallicity</a:t>
                </a:r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37BF55D-A4DC-7F43-8793-F314E1B45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1857105"/>
                <a:ext cx="11576957" cy="4087145"/>
              </a:xfrm>
              <a:prstGeom prst="rect">
                <a:avLst/>
              </a:prstGeom>
              <a:blipFill>
                <a:blip r:embed="rId2"/>
                <a:stretch>
                  <a:fillRect l="-656" t="-613"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B2E2150-9FA3-9843-966E-F1FF08E8FC71}"/>
              </a:ext>
            </a:extLst>
          </p:cNvPr>
          <p:cNvCxnSpPr/>
          <p:nvPr/>
        </p:nvCxnSpPr>
        <p:spPr>
          <a:xfrm>
            <a:off x="2549935" y="4328099"/>
            <a:ext cx="384629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862EF9-87A5-874A-A1C8-9A66199AE6A9}"/>
              </a:ext>
            </a:extLst>
          </p:cNvPr>
          <p:cNvSpPr txBox="1"/>
          <p:nvPr/>
        </p:nvSpPr>
        <p:spPr>
          <a:xfrm>
            <a:off x="3742267" y="6400802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DFE454-8BB1-1C41-94D8-B24ABFD53E44}"/>
              </a:ext>
            </a:extLst>
          </p:cNvPr>
          <p:cNvSpPr txBox="1"/>
          <p:nvPr/>
        </p:nvSpPr>
        <p:spPr>
          <a:xfrm>
            <a:off x="2671774" y="1114425"/>
            <a:ext cx="633385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Summary of the </a:t>
            </a:r>
            <a:r>
              <a:rPr lang="en-US" sz="2400" dirty="0" err="1"/>
              <a:t>Borexino</a:t>
            </a:r>
            <a:r>
              <a:rPr lang="en-US" sz="2400" dirty="0"/>
              <a:t> results on the pp chain</a:t>
            </a:r>
          </a:p>
        </p:txBody>
      </p:sp>
    </p:spTree>
    <p:extLst>
      <p:ext uri="{BB962C8B-B14F-4D97-AF65-F5344CB8AC3E}">
        <p14:creationId xmlns:p14="http://schemas.microsoft.com/office/powerpoint/2010/main" val="145962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5C390C-6595-AC41-9E42-EB78471BEDC9}"/>
              </a:ext>
            </a:extLst>
          </p:cNvPr>
          <p:cNvSpPr txBox="1"/>
          <p:nvPr/>
        </p:nvSpPr>
        <p:spPr>
          <a:xfrm>
            <a:off x="3697355" y="172281"/>
            <a:ext cx="318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Seasonal modulation</a:t>
            </a:r>
          </a:p>
        </p:txBody>
      </p:sp>
      <p:pic>
        <p:nvPicPr>
          <p:cNvPr id="5" name="Picture 15" descr="Seasons1.svg.png">
            <a:extLst>
              <a:ext uri="{FF2B5EF4-FFF2-40B4-BE49-F238E27FC236}">
                <a16:creationId xmlns:a16="http://schemas.microsoft.com/office/drawing/2014/main" id="{3E2664B0-C38F-624B-A91C-17765166E1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772" y="863093"/>
            <a:ext cx="4757811" cy="27912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9F5AA337-7678-0348-B2EA-1443BE2E6AF2}"/>
              </a:ext>
            </a:extLst>
          </p:cNvPr>
          <p:cNvSpPr txBox="1"/>
          <p:nvPr/>
        </p:nvSpPr>
        <p:spPr>
          <a:xfrm>
            <a:off x="6097268" y="677104"/>
            <a:ext cx="608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eccentricity of the Earth orbit:  6.7</a:t>
            </a:r>
            <a:r>
              <a:rPr lang="en-US" dirty="0"/>
              <a:t>% of total rate difference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87907F-0807-8D45-9508-DDD18FC32D2D}"/>
              </a:ext>
            </a:extLst>
          </p:cNvPr>
          <p:cNvSpPr txBox="1"/>
          <p:nvPr/>
        </p:nvSpPr>
        <p:spPr>
          <a:xfrm>
            <a:off x="6599580" y="1113194"/>
            <a:ext cx="432413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Dec</a:t>
            </a:r>
            <a:r>
              <a:rPr lang="it-IT" dirty="0"/>
              <a:t> 11th 2011 -- </a:t>
            </a:r>
            <a:r>
              <a:rPr lang="it-IT" dirty="0" err="1"/>
              <a:t>Oct</a:t>
            </a:r>
            <a:r>
              <a:rPr lang="it-IT" dirty="0"/>
              <a:t> 3rd,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range: 300-827 </a:t>
            </a:r>
            <a:r>
              <a:rPr lang="en-US" dirty="0" err="1"/>
              <a:t>keV</a:t>
            </a:r>
            <a:r>
              <a:rPr lang="en-US" dirty="0"/>
              <a:t>  (</a:t>
            </a:r>
            <a:r>
              <a:rPr lang="en-US" baseline="30000" dirty="0"/>
              <a:t>7</a:t>
            </a:r>
            <a:r>
              <a:rPr lang="en-US" dirty="0"/>
              <a:t>Be region)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0853AE29-6ECD-7448-B08A-E0D8972EEBE5}"/>
              </a:ext>
            </a:extLst>
          </p:cNvPr>
          <p:cNvSpPr txBox="1"/>
          <p:nvPr/>
        </p:nvSpPr>
        <p:spPr>
          <a:xfrm>
            <a:off x="6125819" y="1849790"/>
            <a:ext cx="4744611" cy="147732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Modulation analysis</a:t>
            </a:r>
          </a:p>
          <a:p>
            <a:pPr marL="285750" indent="-285750">
              <a:buFont typeface="Arial"/>
              <a:buChar char="•"/>
            </a:pPr>
            <a:r>
              <a:rPr lang="en-US" i="1" dirty="0"/>
              <a:t>sinusoidal fit</a:t>
            </a:r>
          </a:p>
          <a:p>
            <a:pPr marL="285750" indent="-285750">
              <a:buFont typeface="Arial"/>
              <a:buChar char="•"/>
            </a:pPr>
            <a:r>
              <a:rPr lang="en-US" i="1" dirty="0"/>
              <a:t>Lomb-</a:t>
            </a:r>
            <a:r>
              <a:rPr lang="en-US" i="1" dirty="0" err="1"/>
              <a:t>Scargle</a:t>
            </a:r>
            <a:r>
              <a:rPr lang="en-US" i="1" dirty="0"/>
              <a:t> method</a:t>
            </a:r>
            <a:r>
              <a:rPr lang="en-US" dirty="0"/>
              <a:t>- an extension of the Fourier Transform approach- can treat data sets not evenly distributed in time</a:t>
            </a: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E514D86D-A1D9-3F4E-A57D-F18DB2D39472}"/>
              </a:ext>
            </a:extLst>
          </p:cNvPr>
          <p:cNvSpPr txBox="1"/>
          <p:nvPr/>
        </p:nvSpPr>
        <p:spPr>
          <a:xfrm>
            <a:off x="7802528" y="5718461"/>
            <a:ext cx="419899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 null hypothesis rejected at 5.3</a:t>
            </a:r>
            <a:r>
              <a:rPr lang="en-US" b="1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</a:p>
          <a:p>
            <a:r>
              <a:rPr lang="en-US" b="1" dirty="0">
                <a:solidFill>
                  <a:srgbClr val="FF0000"/>
                </a:solidFill>
              </a:rPr>
              <a:t>- modulation</a:t>
            </a:r>
            <a:r>
              <a:rPr lang="fr-FR" b="1" dirty="0">
                <a:solidFill>
                  <a:srgbClr val="FF0000"/>
                </a:solidFill>
              </a:rPr>
              <a:t> amplitude (7.1±1.9)% </a:t>
            </a:r>
          </a:p>
          <a:p>
            <a:r>
              <a:rPr lang="fr-FR" b="1" dirty="0">
                <a:solidFill>
                  <a:srgbClr val="FF0000"/>
                </a:solidFill>
              </a:rPr>
              <a:t>- best-</a:t>
            </a:r>
            <a:r>
              <a:rPr lang="fr-FR" b="1" dirty="0" err="1">
                <a:solidFill>
                  <a:srgbClr val="FF0000"/>
                </a:solidFill>
              </a:rPr>
              <a:t>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period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is </a:t>
            </a:r>
            <a:r>
              <a:rPr lang="en-US" b="1" dirty="0">
                <a:solidFill>
                  <a:srgbClr val="FF0000"/>
                </a:solidFill>
              </a:rPr>
              <a:t>T  = 36i. 1 ±13.6 days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B52524-F108-C548-8115-290B88C62CDC}"/>
              </a:ext>
            </a:extLst>
          </p:cNvPr>
          <p:cNvSpPr txBox="1"/>
          <p:nvPr/>
        </p:nvSpPr>
        <p:spPr>
          <a:xfrm>
            <a:off x="3798252" y="6397919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01B75D6-24BB-474E-A659-632786383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91067" y="-1210072"/>
            <a:ext cx="1751794" cy="1148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4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FA4709-CB78-4A48-A47F-047D17893553}"/>
              </a:ext>
            </a:extLst>
          </p:cNvPr>
          <p:cNvSpPr txBox="1"/>
          <p:nvPr/>
        </p:nvSpPr>
        <p:spPr>
          <a:xfrm>
            <a:off x="4095079" y="135177"/>
            <a:ext cx="39938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Neutrino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84A77473-8B32-2240-9D0C-91B3F589D3FC}"/>
                  </a:ext>
                </a:extLst>
              </p:cNvPr>
              <p:cNvSpPr txBox="1"/>
              <p:nvPr/>
            </p:nvSpPr>
            <p:spPr>
              <a:xfrm>
                <a:off x="6440554" y="887900"/>
                <a:ext cx="5799986" cy="954107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electron neutrino survival probability:  from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2000" dirty="0"/>
                  <a:t>100 </a:t>
                </a:r>
                <a:r>
                  <a:rPr lang="it-IT" sz="2000" dirty="0" err="1"/>
                  <a:t>keV</a:t>
                </a:r>
                <a:endParaRPr lang="it-IT" sz="2000" dirty="0"/>
              </a:p>
              <a:p>
                <a:r>
                  <a:rPr lang="it-IT" sz="2000" dirty="0"/>
                  <a:t>to &gt;10 </a:t>
                </a:r>
                <a:r>
                  <a:rPr lang="it-IT" sz="2000" dirty="0" err="1"/>
                  <a:t>MeV</a:t>
                </a:r>
                <a:r>
                  <a:rPr lang="it-IT" sz="2000" dirty="0"/>
                  <a:t>.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84A77473-8B32-2240-9D0C-91B3F589D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554" y="887900"/>
                <a:ext cx="5799986" cy="954107"/>
              </a:xfrm>
              <a:prstGeom prst="rect">
                <a:avLst/>
              </a:prstGeom>
              <a:blipFill>
                <a:blip r:embed="rId2"/>
                <a:stretch>
                  <a:fillRect l="-651" t="-1266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2B53D5-326C-5749-B2C9-5D1B2530C327}"/>
              </a:ext>
            </a:extLst>
          </p:cNvPr>
          <p:cNvSpPr txBox="1"/>
          <p:nvPr/>
        </p:nvSpPr>
        <p:spPr>
          <a:xfrm>
            <a:off x="6440554" y="1949961"/>
            <a:ext cx="54996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Borexino</a:t>
            </a:r>
            <a:r>
              <a:rPr lang="en-US" sz="2000" dirty="0"/>
              <a:t> has observed for the first time the electron neutrino Pee </a:t>
            </a:r>
            <a:r>
              <a:rPr lang="it-IT" sz="2000" dirty="0"/>
              <a:t>in the </a:t>
            </a:r>
            <a:r>
              <a:rPr lang="it-IT" sz="2000" i="1" dirty="0" err="1"/>
              <a:t>vacuum</a:t>
            </a:r>
            <a:r>
              <a:rPr lang="it-IT" sz="2000" i="1" dirty="0"/>
              <a:t> regime, </a:t>
            </a:r>
            <a:r>
              <a:rPr lang="it-IT" sz="2000" dirty="0" err="1"/>
              <a:t>where</a:t>
            </a:r>
            <a:r>
              <a:rPr lang="it-IT" sz="2000" dirty="0"/>
              <a:t>, </a:t>
            </a:r>
            <a:r>
              <a:rPr lang="it-IT" sz="2000" dirty="0" err="1"/>
              <a:t>according</a:t>
            </a:r>
            <a:r>
              <a:rPr lang="it-IT" sz="2000" dirty="0"/>
              <a:t> to the MSW </a:t>
            </a:r>
            <a:r>
              <a:rPr lang="it-IT" sz="2000" dirty="0" err="1"/>
              <a:t>paradigmatic</a:t>
            </a:r>
            <a:r>
              <a:rPr lang="it-IT" sz="2000" dirty="0"/>
              <a:t> model, the </a:t>
            </a:r>
            <a:r>
              <a:rPr lang="it-IT" sz="2000" dirty="0" err="1"/>
              <a:t>vacuum</a:t>
            </a:r>
            <a:r>
              <a:rPr lang="it-IT" sz="2000" dirty="0"/>
              <a:t> </a:t>
            </a:r>
            <a:r>
              <a:rPr lang="it-IT" sz="2000" dirty="0" err="1"/>
              <a:t>dominates</a:t>
            </a:r>
            <a:endParaRPr lang="it-IT" sz="2000" dirty="0"/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With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its</a:t>
            </a:r>
            <a:r>
              <a:rPr lang="it-IT" sz="2000" dirty="0"/>
              <a:t> data, </a:t>
            </a:r>
            <a:r>
              <a:rPr lang="it-IT" sz="2000" dirty="0" err="1"/>
              <a:t>Borexino</a:t>
            </a:r>
            <a:r>
              <a:rPr lang="it-IT" sz="2000" dirty="0"/>
              <a:t> </a:t>
            </a:r>
            <a:r>
              <a:rPr lang="it-IT" sz="2000" dirty="0" err="1"/>
              <a:t>succeeded</a:t>
            </a:r>
            <a:r>
              <a:rPr lang="it-IT" sz="2000" dirty="0"/>
              <a:t> to </a:t>
            </a:r>
            <a:r>
              <a:rPr lang="it-IT" sz="2000" dirty="0" err="1"/>
              <a:t>measure</a:t>
            </a:r>
            <a:r>
              <a:rPr lang="it-IT" sz="2000" dirty="0"/>
              <a:t> the </a:t>
            </a:r>
            <a:r>
              <a:rPr lang="it-IT" sz="2000" dirty="0" err="1"/>
              <a:t>ration</a:t>
            </a:r>
            <a:r>
              <a:rPr lang="it-IT" sz="2000" dirty="0"/>
              <a:t> </a:t>
            </a:r>
            <a:r>
              <a:rPr lang="it-IT" sz="2000" dirty="0" err="1"/>
              <a:t>Vacuum</a:t>
            </a:r>
            <a:r>
              <a:rPr lang="it-IT" sz="2000" dirty="0"/>
              <a:t>/</a:t>
            </a:r>
            <a:r>
              <a:rPr lang="it-IT" sz="2000" dirty="0" err="1"/>
              <a:t>matter</a:t>
            </a:r>
            <a:r>
              <a:rPr lang="it-IT" sz="2000" dirty="0"/>
              <a:t> </a:t>
            </a:r>
            <a:r>
              <a:rPr lang="it-IT" sz="2000" dirty="0">
                <a:latin typeface="Symbol" pitchFamily="2" charset="2"/>
              </a:rPr>
              <a:t>n</a:t>
            </a:r>
            <a:r>
              <a:rPr lang="it-IT" sz="2000" baseline="-25000" dirty="0">
                <a:latin typeface="+mj-lt"/>
              </a:rPr>
              <a:t>e</a:t>
            </a:r>
            <a:r>
              <a:rPr lang="it-IT" sz="2000" dirty="0">
                <a:latin typeface="Symbol" pitchFamily="2" charset="2"/>
              </a:rPr>
              <a:t> </a:t>
            </a:r>
            <a:r>
              <a:rPr lang="it-IT" sz="2000" dirty="0" err="1">
                <a:latin typeface="+mj-lt"/>
              </a:rPr>
              <a:t>survival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probability</a:t>
            </a:r>
            <a:endParaRPr lang="it-IT" sz="2000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dirty="0" err="1"/>
              <a:t>Despite</a:t>
            </a:r>
            <a:r>
              <a:rPr lang="it-IT" sz="2000" dirty="0"/>
              <a:t> the </a:t>
            </a:r>
            <a:r>
              <a:rPr lang="it-IT" sz="2000" dirty="0" err="1"/>
              <a:t>uncertainty</a:t>
            </a:r>
            <a:r>
              <a:rPr lang="it-IT" sz="2000" dirty="0"/>
              <a:t> of the </a:t>
            </a:r>
            <a:r>
              <a:rPr lang="it-IT" sz="2000" dirty="0" err="1"/>
              <a:t>various</a:t>
            </a:r>
            <a:r>
              <a:rPr lang="it-IT" sz="2000" dirty="0"/>
              <a:t> </a:t>
            </a:r>
            <a:r>
              <a:rPr lang="it-IT" sz="2000" dirty="0" err="1"/>
              <a:t>points</a:t>
            </a:r>
            <a:r>
              <a:rPr lang="it-IT" sz="2000" dirty="0"/>
              <a:t>, </a:t>
            </a:r>
            <a:r>
              <a:rPr lang="it-IT" sz="2000" dirty="0" err="1"/>
              <a:t>that</a:t>
            </a:r>
            <a:r>
              <a:rPr lang="it-IT" sz="2000" dirty="0"/>
              <a:t> incorporate </a:t>
            </a:r>
            <a:r>
              <a:rPr lang="it-IT" sz="2000" dirty="0" err="1"/>
              <a:t>both</a:t>
            </a:r>
            <a:r>
              <a:rPr lang="it-IT" sz="2000" dirty="0"/>
              <a:t> the </a:t>
            </a:r>
            <a:r>
              <a:rPr lang="it-IT" sz="2000" dirty="0" err="1"/>
              <a:t>experimental</a:t>
            </a:r>
            <a:r>
              <a:rPr lang="it-IT" sz="2000" dirty="0"/>
              <a:t> </a:t>
            </a:r>
            <a:r>
              <a:rPr lang="it-IT" sz="2000" dirty="0" err="1"/>
              <a:t>errors</a:t>
            </a:r>
            <a:r>
              <a:rPr lang="it-IT" sz="2000" dirty="0"/>
              <a:t> and the SSM </a:t>
            </a:r>
            <a:r>
              <a:rPr lang="it-IT" sz="2000" dirty="0" err="1"/>
              <a:t>uncertainties</a:t>
            </a:r>
            <a:r>
              <a:rPr lang="it-IT" sz="2000" dirty="0"/>
              <a:t>, the </a:t>
            </a:r>
            <a:r>
              <a:rPr lang="it-IT" sz="2000" dirty="0" err="1"/>
              <a:t>experimental</a:t>
            </a:r>
            <a:r>
              <a:rPr lang="it-IT" sz="2000" dirty="0"/>
              <a:t> </a:t>
            </a:r>
            <a:r>
              <a:rPr lang="it-IT" sz="2000" dirty="0" err="1"/>
              <a:t>results</a:t>
            </a:r>
            <a:r>
              <a:rPr lang="it-IT" sz="2000" dirty="0"/>
              <a:t> </a:t>
            </a:r>
            <a:r>
              <a:rPr lang="it-IT" sz="2000" dirty="0" err="1"/>
              <a:t>seem</a:t>
            </a:r>
            <a:r>
              <a:rPr lang="it-IT" sz="2000" dirty="0"/>
              <a:t> in </a:t>
            </a:r>
            <a:r>
              <a:rPr lang="it-IT" sz="2000" dirty="0" err="1"/>
              <a:t>agreement</a:t>
            </a:r>
            <a:r>
              <a:rPr lang="it-IT" sz="2000" dirty="0"/>
              <a:t> with the </a:t>
            </a:r>
            <a:r>
              <a:rPr lang="it-IT" sz="2000" dirty="0" err="1"/>
              <a:t>predictions</a:t>
            </a:r>
            <a:r>
              <a:rPr lang="it-IT" sz="2000" dirty="0"/>
              <a:t> of the MSW-LMA model.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C529292-B582-0A40-BAF3-67D914A1C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900"/>
            <a:ext cx="6298519" cy="39243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262F41-53B9-6649-B09D-81641899772F}"/>
              </a:ext>
            </a:extLst>
          </p:cNvPr>
          <p:cNvSpPr txBox="1"/>
          <p:nvPr/>
        </p:nvSpPr>
        <p:spPr>
          <a:xfrm>
            <a:off x="4541207" y="6384667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5353C71-4380-8C43-B367-DCADDF2CA1A6}"/>
              </a:ext>
            </a:extLst>
          </p:cNvPr>
          <p:cNvCxnSpPr>
            <a:cxnSpLocks/>
          </p:cNvCxnSpPr>
          <p:nvPr/>
        </p:nvCxnSpPr>
        <p:spPr>
          <a:xfrm flipH="1" flipV="1">
            <a:off x="3403600" y="2788180"/>
            <a:ext cx="225290" cy="7313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1F6F4A-2FC9-394E-9CF0-4546C535449D}"/>
              </a:ext>
            </a:extLst>
          </p:cNvPr>
          <p:cNvSpPr txBox="1"/>
          <p:nvPr/>
        </p:nvSpPr>
        <p:spPr>
          <a:xfrm>
            <a:off x="3349490" y="3440549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LMA-MSW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400" dirty="0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uncertainty</a:t>
            </a:r>
          </a:p>
        </p:txBody>
      </p:sp>
    </p:spTree>
    <p:extLst>
      <p:ext uri="{BB962C8B-B14F-4D97-AF65-F5344CB8AC3E}">
        <p14:creationId xmlns:p14="http://schemas.microsoft.com/office/powerpoint/2010/main" val="4050324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74F890F-43D1-C141-B239-C8251554382C}"/>
              </a:ext>
            </a:extLst>
          </p:cNvPr>
          <p:cNvSpPr txBox="1"/>
          <p:nvPr/>
        </p:nvSpPr>
        <p:spPr>
          <a:xfrm>
            <a:off x="138591" y="-159023"/>
            <a:ext cx="50490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Not Standard neutrino Interaction (NSI)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E99F5B-4716-2D4E-BCDC-25FC5DD5AD32}"/>
              </a:ext>
            </a:extLst>
          </p:cNvPr>
          <p:cNvSpPr txBox="1"/>
          <p:nvPr/>
        </p:nvSpPr>
        <p:spPr>
          <a:xfrm>
            <a:off x="6894051" y="-198777"/>
            <a:ext cx="4505737" cy="12003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Theories</a:t>
            </a:r>
            <a:r>
              <a:rPr lang="it-IT" dirty="0"/>
              <a:t> </a:t>
            </a:r>
            <a:r>
              <a:rPr lang="it-IT" dirty="0" err="1"/>
              <a:t>beyond</a:t>
            </a:r>
            <a:r>
              <a:rPr lang="it-IT" dirty="0"/>
              <a:t> the Standard Model postulate the </a:t>
            </a:r>
            <a:r>
              <a:rPr lang="it-IT" dirty="0" err="1"/>
              <a:t>existence</a:t>
            </a:r>
            <a:r>
              <a:rPr lang="it-IT" dirty="0"/>
              <a:t> of Non-Standard </a:t>
            </a:r>
            <a:r>
              <a:rPr lang="it-IT" dirty="0" err="1"/>
              <a:t>Interactions</a:t>
            </a:r>
            <a:r>
              <a:rPr lang="it-IT" dirty="0"/>
              <a:t> (NSI),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flavor-changing</a:t>
            </a:r>
            <a:r>
              <a:rPr lang="it-IT" dirty="0"/>
              <a:t> NC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possible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E74253-C388-F547-BE3E-4C4BDB27B065}"/>
              </a:ext>
            </a:extLst>
          </p:cNvPr>
          <p:cNvSpPr txBox="1"/>
          <p:nvPr/>
        </p:nvSpPr>
        <p:spPr>
          <a:xfrm>
            <a:off x="257085" y="1179451"/>
            <a:ext cx="21873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NSI </a:t>
            </a:r>
            <a:r>
              <a:rPr lang="en-US" dirty="0" err="1"/>
              <a:t>Lagrangian</a:t>
            </a:r>
            <a:r>
              <a:rPr lang="en-US" dirty="0"/>
              <a:t> 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C4D633C-9C02-BD4A-9646-1166FF980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304" y="1180276"/>
            <a:ext cx="5333301" cy="649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8D6D5CA-3D3D-F440-9990-D583A1E7AA4B}"/>
                  </a:ext>
                </a:extLst>
              </p:cNvPr>
              <p:cNvSpPr txBox="1"/>
              <p:nvPr/>
            </p:nvSpPr>
            <p:spPr>
              <a:xfrm>
                <a:off x="138591" y="1847867"/>
                <a:ext cx="11969918" cy="12234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nomalized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, f and f’ are leptons or quarks, </a:t>
                </a:r>
                <a:r>
                  <a:rPr lang="en-US" dirty="0" err="1">
                    <a:latin typeface="Symbol" pitchFamily="2" charset="2"/>
                  </a:rPr>
                  <a:t>a,b</a:t>
                </a:r>
                <a:r>
                  <a:rPr lang="en-US" dirty="0"/>
                  <a:t>=</a:t>
                </a:r>
                <a:r>
                  <a:rPr lang="en-US" dirty="0" err="1"/>
                  <a:t>e,</a:t>
                </a:r>
                <a:r>
                  <a:rPr lang="en-US" dirty="0" err="1">
                    <a:latin typeface="Symbol" pitchFamily="2" charset="2"/>
                  </a:rPr>
                  <a:t>m,t</a:t>
                </a:r>
                <a:r>
                  <a:rPr lang="en-US" dirty="0">
                    <a:latin typeface="Symbol" pitchFamily="2" charset="2"/>
                  </a:rPr>
                  <a:t> </a:t>
                </a:r>
                <a:r>
                  <a:rPr lang="en-US" dirty="0"/>
                  <a:t>and C is the chirality of </a:t>
                </a:r>
                <a:r>
                  <a:rPr lang="en-US" dirty="0" err="1"/>
                  <a:t>ff</a:t>
                </a:r>
                <a:r>
                  <a:rPr lang="en-US" dirty="0"/>
                  <a:t>’ current (L or R). In this analysis only flavor-diagonal  case f=f’=e and </a:t>
                </a:r>
                <a:r>
                  <a:rPr lang="en-US" dirty="0">
                    <a:latin typeface="Symbol" pitchFamily="2" charset="2"/>
                  </a:rPr>
                  <a:t>a=b </a:t>
                </a:r>
                <a:r>
                  <a:rPr lang="en-US" dirty="0"/>
                  <a:t>is considered,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  <m:r>
                      <a:rPr lang="it-IT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𝛼𝛼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𝑒𝑒𝐺</m:t>
                        </m:r>
                      </m:sup>
                    </m:sSub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The NSI affects the neutrino propagation in matter and in particular </a:t>
                </a:r>
                <a:r>
                  <a:rPr lang="en-US" b="1" dirty="0"/>
                  <a:t>the vacuum-matter intermediate region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The analysis is carried out on the  </a:t>
                </a:r>
                <a:r>
                  <a:rPr lang="en-US" dirty="0">
                    <a:latin typeface="Symbol" pitchFamily="2" charset="2"/>
                  </a:rPr>
                  <a:t>n</a:t>
                </a:r>
                <a:r>
                  <a:rPr lang="en-US" dirty="0"/>
                  <a:t>-e elastic scattering which is very sensitive to NSI.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8D6D5CA-3D3D-F440-9990-D583A1E7A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91" y="1847867"/>
                <a:ext cx="11969918" cy="1223476"/>
              </a:xfrm>
              <a:prstGeom prst="rect">
                <a:avLst/>
              </a:prstGeom>
              <a:blipFill>
                <a:blip r:embed="rId3"/>
                <a:stretch>
                  <a:fillRect l="-424" t="-3093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FEB4C81E-2662-FE43-899A-9F8743ECC05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7084" y="3153543"/>
            <a:ext cx="4716780" cy="310388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026D575-971F-104D-9278-30F16DBF84FA}"/>
              </a:ext>
            </a:extLst>
          </p:cNvPr>
          <p:cNvCxnSpPr/>
          <p:nvPr/>
        </p:nvCxnSpPr>
        <p:spPr>
          <a:xfrm flipH="1">
            <a:off x="1740393" y="4255658"/>
            <a:ext cx="457200" cy="36933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DBEDF9-770C-0944-8C85-6B4973399732}"/>
              </a:ext>
            </a:extLst>
          </p:cNvPr>
          <p:cNvSpPr txBox="1"/>
          <p:nvPr/>
        </p:nvSpPr>
        <p:spPr>
          <a:xfrm>
            <a:off x="2005878" y="390169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MSW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D8722B-FA67-864F-8A5A-0E6EB2B04494}"/>
              </a:ext>
            </a:extLst>
          </p:cNvPr>
          <p:cNvSpPr txBox="1"/>
          <p:nvPr/>
        </p:nvSpPr>
        <p:spPr>
          <a:xfrm>
            <a:off x="708017" y="522905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e</a:t>
            </a:r>
            <a:r>
              <a:rPr lang="en-US" dirty="0"/>
              <a:t>=-0.30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3185168-9A0B-CB41-B16A-77994793FC0D}"/>
              </a:ext>
            </a:extLst>
          </p:cNvPr>
          <p:cNvCxnSpPr/>
          <p:nvPr/>
        </p:nvCxnSpPr>
        <p:spPr>
          <a:xfrm flipV="1">
            <a:off x="1165206" y="5052071"/>
            <a:ext cx="265471" cy="2212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9AE6AB-4F66-3048-A804-3D34B8B259D3}"/>
              </a:ext>
            </a:extLst>
          </p:cNvPr>
          <p:cNvSpPr txBox="1"/>
          <p:nvPr/>
        </p:nvSpPr>
        <p:spPr>
          <a:xfrm>
            <a:off x="3352897" y="538145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e</a:t>
            </a:r>
            <a:r>
              <a:rPr lang="en-US" dirty="0"/>
              <a:t>=-0.16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17F0C1B-61C5-AE4C-9CB8-80CB8C6C18ED}"/>
              </a:ext>
            </a:extLst>
          </p:cNvPr>
          <p:cNvCxnSpPr/>
          <p:nvPr/>
        </p:nvCxnSpPr>
        <p:spPr>
          <a:xfrm flipH="1" flipV="1">
            <a:off x="2197593" y="5052071"/>
            <a:ext cx="1430594" cy="32938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2508196-0BF2-DF4A-A031-A9135BBAD314}"/>
              </a:ext>
            </a:extLst>
          </p:cNvPr>
          <p:cNvSpPr txBox="1"/>
          <p:nvPr/>
        </p:nvSpPr>
        <p:spPr>
          <a:xfrm>
            <a:off x="586019" y="450574"/>
            <a:ext cx="37592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err="1"/>
              <a:t>exposure</a:t>
            </a:r>
            <a:r>
              <a:rPr lang="it-IT" b="1" dirty="0"/>
              <a:t> of 1271 </a:t>
            </a:r>
            <a:r>
              <a:rPr lang="it-IT" b="1" dirty="0" err="1"/>
              <a:t>days</a:t>
            </a:r>
            <a:r>
              <a:rPr lang="it-IT" b="1" dirty="0"/>
              <a:t> x 71.3 </a:t>
            </a:r>
            <a:r>
              <a:rPr lang="it-IT" b="1" dirty="0" err="1"/>
              <a:t>tons</a:t>
            </a:r>
            <a:endParaRPr lang="it-IT" b="1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D6A03B3-768B-0442-807F-2791A4A3B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115" y="3209271"/>
            <a:ext cx="4480633" cy="316820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E4E2093-885C-7D4F-9B2F-9CC0B5F46422}"/>
              </a:ext>
            </a:extLst>
          </p:cNvPr>
          <p:cNvSpPr txBox="1"/>
          <p:nvPr/>
        </p:nvSpPr>
        <p:spPr>
          <a:xfrm>
            <a:off x="5498981" y="3364255"/>
            <a:ext cx="219913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-e elastic scattering differential rate for</a:t>
            </a:r>
          </a:p>
          <a:p>
            <a:r>
              <a:rPr lang="en-US" baseline="30000" dirty="0"/>
              <a:t>7</a:t>
            </a:r>
            <a:r>
              <a:rPr lang="en-US" dirty="0"/>
              <a:t>Be  solar neutrinos</a:t>
            </a:r>
          </a:p>
          <a:p>
            <a:r>
              <a:rPr lang="en-US" dirty="0"/>
              <a:t>with and without NSI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370DFAB-3CE5-024E-A33E-3702B65FF3BE}"/>
              </a:ext>
            </a:extLst>
          </p:cNvPr>
          <p:cNvSpPr txBox="1"/>
          <p:nvPr/>
        </p:nvSpPr>
        <p:spPr>
          <a:xfrm>
            <a:off x="5220014" y="5270547"/>
            <a:ext cx="22051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pp, </a:t>
            </a:r>
            <a:r>
              <a:rPr lang="en-US" sz="2000" b="1" baseline="30000" dirty="0"/>
              <a:t>7</a:t>
            </a:r>
            <a:r>
              <a:rPr lang="en-US" sz="2000" b="1" dirty="0"/>
              <a:t>Be, pep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8D12C3C4-0CEC-364D-9EC2-328A3A703EF3}"/>
                  </a:ext>
                </a:extLst>
              </p:cNvPr>
              <p:cNvSpPr txBox="1"/>
              <p:nvPr/>
            </p:nvSpPr>
            <p:spPr>
              <a:xfrm>
                <a:off x="7612820" y="1338470"/>
                <a:ext cx="4495689" cy="5002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</m:oMath>
                </a14:m>
                <a:r>
                  <a:rPr lang="en-US" dirty="0"/>
                  <a:t> parametrizes the NSI strength 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8D12C3C4-0CEC-364D-9EC2-328A3A703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820" y="1338470"/>
                <a:ext cx="4495689" cy="500202"/>
              </a:xfrm>
              <a:prstGeom prst="rect">
                <a:avLst/>
              </a:prstGeom>
              <a:blipFill>
                <a:blip r:embed="rId6"/>
                <a:stretch>
                  <a:fillRect l="-845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20">
            <a:extLst>
              <a:ext uri="{FF2B5EF4-FFF2-40B4-BE49-F238E27FC236}">
                <a16:creationId xmlns:a16="http://schemas.microsoft.com/office/drawing/2014/main" id="{5B8E8947-4873-BC42-AE97-A1DECD968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491" y="-40100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39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3297A81-1402-F948-ABAF-0990B0814D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493" y="92992"/>
            <a:ext cx="6059839" cy="483873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259E62B-46B4-7846-AD7F-D4C21B2207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34751" y="290203"/>
            <a:ext cx="5191933" cy="43085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12CBE7-C496-8B4C-B70D-B5B83B9A4A82}"/>
              </a:ext>
            </a:extLst>
          </p:cNvPr>
          <p:cNvSpPr txBox="1"/>
          <p:nvPr/>
        </p:nvSpPr>
        <p:spPr>
          <a:xfrm>
            <a:off x="170482" y="4943964"/>
            <a:ext cx="568610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allowed region for </a:t>
            </a:r>
            <a:r>
              <a:rPr lang="en-US" sz="2400" b="1" dirty="0" err="1">
                <a:latin typeface="Symbol" pitchFamily="2" charset="2"/>
              </a:rPr>
              <a:t>e</a:t>
            </a:r>
            <a:r>
              <a:rPr lang="en-US" sz="2400" b="1" baseline="-25000" dirty="0" err="1"/>
              <a:t>e</a:t>
            </a:r>
            <a:r>
              <a:rPr lang="en-US" sz="2400" b="1" baseline="30000" dirty="0" err="1"/>
              <a:t>R,L</a:t>
            </a:r>
            <a:r>
              <a:rPr lang="en-US" sz="2400" b="1" dirty="0"/>
              <a:t> with </a:t>
            </a:r>
            <a:r>
              <a:rPr lang="en-US" sz="2400" b="1" dirty="0" err="1">
                <a:latin typeface="Symbol" pitchFamily="2" charset="2"/>
              </a:rPr>
              <a:t>e</a:t>
            </a:r>
            <a:r>
              <a:rPr lang="en-US" sz="2400" b="1" baseline="-25000" dirty="0" err="1">
                <a:latin typeface="Symbol" pitchFamily="2" charset="2"/>
              </a:rPr>
              <a:t>t</a:t>
            </a:r>
            <a:r>
              <a:rPr lang="en-US" sz="2400" b="1" baseline="30000" dirty="0" err="1"/>
              <a:t>R,L</a:t>
            </a:r>
            <a:r>
              <a:rPr lang="en-US" sz="2400" b="1" dirty="0"/>
              <a:t> fixed </a:t>
            </a:r>
          </a:p>
          <a:p>
            <a:r>
              <a:rPr lang="en-US" sz="2400" b="1" dirty="0"/>
              <a:t>at zero</a:t>
            </a:r>
            <a:r>
              <a:rPr lang="it-IT" sz="2400" b="1" dirty="0"/>
              <a:t> </a:t>
            </a:r>
            <a:endParaRPr lang="en-US" sz="24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4FB7C0-95F5-6F4A-A465-8C99ACC47204}"/>
              </a:ext>
            </a:extLst>
          </p:cNvPr>
          <p:cNvSpPr txBox="1"/>
          <p:nvPr/>
        </p:nvSpPr>
        <p:spPr>
          <a:xfrm>
            <a:off x="6989738" y="4664993"/>
            <a:ext cx="48819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allowed region for </a:t>
            </a:r>
            <a:r>
              <a:rPr lang="en-US" sz="2400" b="1" dirty="0" err="1">
                <a:latin typeface="Symbol" pitchFamily="2" charset="2"/>
              </a:rPr>
              <a:t>e</a:t>
            </a:r>
            <a:r>
              <a:rPr lang="en-US" sz="2400" b="1" baseline="-25000" dirty="0" err="1">
                <a:latin typeface="Symbol" pitchFamily="2" charset="2"/>
              </a:rPr>
              <a:t>t</a:t>
            </a:r>
            <a:r>
              <a:rPr lang="en-US" sz="2400" b="1" baseline="30000" dirty="0" err="1"/>
              <a:t>R,L</a:t>
            </a:r>
            <a:r>
              <a:rPr lang="en-US" sz="2400" b="1" dirty="0"/>
              <a:t> with </a:t>
            </a:r>
            <a:r>
              <a:rPr lang="en-US" sz="2400" b="1" dirty="0" err="1">
                <a:latin typeface="Symbol" pitchFamily="2" charset="2"/>
              </a:rPr>
              <a:t>e</a:t>
            </a:r>
            <a:r>
              <a:rPr lang="en-US" sz="2400" b="1" baseline="-25000" dirty="0" err="1"/>
              <a:t>e</a:t>
            </a:r>
            <a:r>
              <a:rPr lang="en-US" sz="2400" b="1" baseline="30000" dirty="0" err="1"/>
              <a:t>R,L</a:t>
            </a:r>
            <a:r>
              <a:rPr lang="en-US" sz="2400" b="1" dirty="0"/>
              <a:t> fixed at zero</a:t>
            </a:r>
            <a:r>
              <a:rPr lang="en-US" dirty="0"/>
              <a:t>.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89BD59-45B8-5B4A-AD8D-420B409B1CC6}"/>
              </a:ext>
            </a:extLst>
          </p:cNvPr>
          <p:cNvSpPr txBox="1"/>
          <p:nvPr/>
        </p:nvSpPr>
        <p:spPr>
          <a:xfrm>
            <a:off x="4541207" y="6371415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A11B5A4B-7EC4-8E4B-A6B1-23FDFCADCFF2}"/>
                  </a:ext>
                </a:extLst>
              </p:cNvPr>
              <p:cNvSpPr txBox="1"/>
              <p:nvPr/>
            </p:nvSpPr>
            <p:spPr>
              <a:xfrm>
                <a:off x="583095" y="5685185"/>
                <a:ext cx="3833870" cy="5002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𝑓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</m:oMath>
                </a14:m>
                <a:r>
                  <a:rPr lang="en-US" dirty="0"/>
                  <a:t> parametrizes the strength of NSI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A11B5A4B-7EC4-8E4B-A6B1-23FDFCADC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95" y="5685185"/>
                <a:ext cx="3833870" cy="500202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598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A270D9-2452-574A-9000-80873916CE04}"/>
              </a:ext>
            </a:extLst>
          </p:cNvPr>
          <p:cNvSpPr txBox="1"/>
          <p:nvPr/>
        </p:nvSpPr>
        <p:spPr>
          <a:xfrm>
            <a:off x="1431235" y="265046"/>
            <a:ext cx="1837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CNO Cycle</a:t>
            </a:r>
          </a:p>
          <a:p>
            <a:r>
              <a:rPr lang="en-US" sz="2400" b="1" dirty="0"/>
              <a:t>      1/4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55EF7E-5519-3942-80AA-FB1C31CBBA58}"/>
              </a:ext>
            </a:extLst>
          </p:cNvPr>
          <p:cNvSpPr txBox="1"/>
          <p:nvPr/>
        </p:nvSpPr>
        <p:spPr>
          <a:xfrm>
            <a:off x="3670851" y="110009"/>
            <a:ext cx="7235687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Sun the CNO cycle </a:t>
            </a:r>
            <a:r>
              <a:rPr lang="en-US" b="1" dirty="0"/>
              <a:t>contributes only for about 1%.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massive stars is considered dominant </a:t>
            </a:r>
            <a:r>
              <a:rPr lang="en-US" dirty="0"/>
              <a:t>and reaches in their core a temperature of 100-150 °K, needed to counterbalance the gravitational force thus preventing their implosion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this hypothesis, which dates back to the 1939 (Bethe and Von </a:t>
            </a:r>
            <a:r>
              <a:rPr lang="en-US" dirty="0" err="1"/>
              <a:t>Weizsäcker</a:t>
            </a:r>
            <a:r>
              <a:rPr lang="en-US" dirty="0"/>
              <a:t> ), </a:t>
            </a:r>
            <a:r>
              <a:rPr lang="en-US" b="1" dirty="0"/>
              <a:t>has never been experimentally tried.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46D6DB-5533-0844-A1E5-D8BD70058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66" y="2051969"/>
            <a:ext cx="4290034" cy="37392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B17B69-43F0-1A4C-953A-C26F2F919E2D}"/>
              </a:ext>
            </a:extLst>
          </p:cNvPr>
          <p:cNvSpPr txBox="1"/>
          <p:nvPr/>
        </p:nvSpPr>
        <p:spPr>
          <a:xfrm>
            <a:off x="887896" y="5791201"/>
            <a:ext cx="337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W.C. </a:t>
            </a:r>
            <a:r>
              <a:rPr lang="en-US" dirty="0" err="1"/>
              <a:t>Haxton</a:t>
            </a:r>
            <a:r>
              <a:rPr lang="en-US" dirty="0"/>
              <a:t>, A:M </a:t>
            </a:r>
            <a:r>
              <a:rPr lang="en-US" dirty="0" err="1"/>
              <a:t>Serenelli</a:t>
            </a:r>
            <a:r>
              <a:rPr lang="en-US" dirty="0"/>
              <a:t> (2008)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0902BA-F0D3-9E4E-80D3-18DBB8315944}"/>
              </a:ext>
            </a:extLst>
          </p:cNvPr>
          <p:cNvSpPr txBox="1"/>
          <p:nvPr/>
        </p:nvSpPr>
        <p:spPr>
          <a:xfrm>
            <a:off x="4943064" y="2080602"/>
            <a:ext cx="724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</a:t>
            </a:r>
            <a:r>
              <a:rPr lang="it-IT" b="1" dirty="0" err="1">
                <a:solidFill>
                  <a:srgbClr val="FF0000"/>
                </a:solidFill>
              </a:rPr>
              <a:t>experimental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demonstration</a:t>
            </a:r>
            <a:r>
              <a:rPr lang="it-IT" b="1" dirty="0">
                <a:solidFill>
                  <a:srgbClr val="FF0000"/>
                </a:solidFill>
              </a:rPr>
              <a:t> of the </a:t>
            </a:r>
            <a:r>
              <a:rPr lang="it-IT" b="1" dirty="0" err="1">
                <a:solidFill>
                  <a:srgbClr val="FF0000"/>
                </a:solidFill>
              </a:rPr>
              <a:t>existence</a:t>
            </a:r>
            <a:r>
              <a:rPr lang="it-IT" b="1" dirty="0">
                <a:solidFill>
                  <a:srgbClr val="FF0000"/>
                </a:solidFill>
              </a:rPr>
              <a:t> of the CNO </a:t>
            </a:r>
            <a:r>
              <a:rPr lang="it-IT" b="1" dirty="0" err="1">
                <a:solidFill>
                  <a:srgbClr val="FF0000"/>
                </a:solidFill>
              </a:rPr>
              <a:t>cycle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has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been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one</a:t>
            </a:r>
            <a:r>
              <a:rPr lang="it-IT" b="1" dirty="0">
                <a:solidFill>
                  <a:srgbClr val="FF0000"/>
                </a:solidFill>
              </a:rPr>
              <a:t> of the last </a:t>
            </a:r>
            <a:r>
              <a:rPr lang="it-IT" b="1" dirty="0" err="1">
                <a:solidFill>
                  <a:srgbClr val="FF0000"/>
                </a:solidFill>
              </a:rPr>
              <a:t>Borexino’s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breaktroughs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0B3E23A-FCF6-784C-B8E9-B6B882F2A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463" y="2819697"/>
            <a:ext cx="5802280" cy="383289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FBDB22-3245-6D49-8A6F-4BB865663909}"/>
              </a:ext>
            </a:extLst>
          </p:cNvPr>
          <p:cNvSpPr txBox="1"/>
          <p:nvPr/>
        </p:nvSpPr>
        <p:spPr>
          <a:xfrm>
            <a:off x="384313" y="6241775"/>
            <a:ext cx="45490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CNO cycle contributes only to 1% of the </a:t>
            </a:r>
          </a:p>
          <a:p>
            <a:r>
              <a:rPr lang="en-US" dirty="0"/>
              <a:t>Sun energy</a:t>
            </a:r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992342B6-9383-1145-A87C-E28BDF614DA1}"/>
              </a:ext>
            </a:extLst>
          </p:cNvPr>
          <p:cNvSpPr/>
          <p:nvPr/>
        </p:nvSpPr>
        <p:spPr>
          <a:xfrm>
            <a:off x="5009324" y="6281533"/>
            <a:ext cx="79513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3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9165DD-F0A2-0846-8EE0-E47B972DF1EC}"/>
              </a:ext>
            </a:extLst>
          </p:cNvPr>
          <p:cNvSpPr txBox="1"/>
          <p:nvPr/>
        </p:nvSpPr>
        <p:spPr>
          <a:xfrm>
            <a:off x="1232455" y="136454"/>
            <a:ext cx="1837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CNO Cycle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</a:t>
            </a:r>
            <a:r>
              <a:rPr lang="en-US" sz="2400" b="1" dirty="0"/>
              <a:t>2/4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CDCE74-E142-694F-9105-D2B38FA4BAC4}"/>
              </a:ext>
            </a:extLst>
          </p:cNvPr>
          <p:cNvSpPr txBox="1"/>
          <p:nvPr/>
        </p:nvSpPr>
        <p:spPr>
          <a:xfrm>
            <a:off x="4028663" y="318055"/>
            <a:ext cx="805732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difficulties in measuring the CNO because </a:t>
            </a:r>
            <a:r>
              <a:rPr lang="en-US" sz="2000" baseline="30000" dirty="0"/>
              <a:t>210</a:t>
            </a:r>
            <a:r>
              <a:rPr lang="en-US" sz="2000" dirty="0"/>
              <a:t>Bi, CNO, pep fall in the same </a:t>
            </a:r>
          </a:p>
          <a:p>
            <a:r>
              <a:rPr lang="en-US" sz="2000" dirty="0"/>
              <a:t>energy  window and the energy spectrum of CNO has no particular tagging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78E4B3C0-BA79-C042-AA29-8FEAFDD41B7B}"/>
              </a:ext>
            </a:extLst>
          </p:cNvPr>
          <p:cNvSpPr/>
          <p:nvPr/>
        </p:nvSpPr>
        <p:spPr>
          <a:xfrm>
            <a:off x="66113" y="977154"/>
            <a:ext cx="4489704" cy="2601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4FAECB3-0097-C84A-89A0-943383FA1E95}"/>
              </a:ext>
            </a:extLst>
          </p:cNvPr>
          <p:cNvSpPr txBox="1"/>
          <p:nvPr/>
        </p:nvSpPr>
        <p:spPr>
          <a:xfrm>
            <a:off x="4616434" y="1253985"/>
            <a:ext cx="2861786" cy="222118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525" rIns="0" bIns="0" rtlCol="0">
            <a:spAutoFit/>
          </a:bodyPr>
          <a:lstStyle/>
          <a:p>
            <a:pPr marL="266700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66224" algn="l"/>
                <a:tab pos="266700" algn="l"/>
              </a:tabLst>
              <a:defRPr/>
            </a:pPr>
            <a:r>
              <a:rPr kumimoji="0" sz="18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Borexino</a:t>
            </a:r>
            <a:r>
              <a:rPr kumimoji="0" sz="1800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8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data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266700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66224" algn="l"/>
                <a:tab pos="266700" algn="l"/>
              </a:tabLst>
              <a:defRPr/>
            </a:pPr>
            <a:r>
              <a:rPr kumimoji="0" sz="1800" b="0" i="0" u="none" strike="noStrike" kern="1200" cap="none" spc="-1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CNO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ν </a:t>
            </a:r>
            <a:r>
              <a:rPr kumimoji="0" sz="1800" b="0" i="0" u="none" strike="noStrike" kern="1200" cap="none" spc="-1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expected</a:t>
            </a:r>
            <a:r>
              <a:rPr kumimoji="0" sz="1800" b="0" i="0" u="none" strike="noStrike" kern="1200" cap="none" spc="-13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800" b="0" i="0" u="none" strike="noStrike" kern="1200" cap="none" spc="-1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spectrum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266700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/>
              <a:buChar char="•"/>
              <a:tabLst>
                <a:tab pos="266224" algn="l"/>
                <a:tab pos="266700" algn="l"/>
              </a:tabLst>
              <a:defRPr/>
            </a:pPr>
            <a:r>
              <a:rPr kumimoji="0" sz="1800" b="0" i="0" u="none" strike="noStrike" kern="1200" cap="none" spc="-11" normalizeH="0" baseline="24305" noProof="0" dirty="0">
                <a:ln>
                  <a:noFill/>
                </a:ln>
                <a:solidFill>
                  <a:srgbClr val="00E1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210</a:t>
            </a:r>
            <a:r>
              <a:rPr kumimoji="0" sz="1800" b="0" i="0" u="none" strike="noStrike" kern="1200" cap="none" spc="-8" normalizeH="0" baseline="0" noProof="0" dirty="0">
                <a:ln>
                  <a:noFill/>
                </a:ln>
                <a:solidFill>
                  <a:srgbClr val="00E1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Bi</a:t>
            </a:r>
            <a:r>
              <a:rPr kumimoji="0" sz="1800" b="0" i="0" u="none" strike="noStrike" kern="1200" cap="none" spc="-26" normalizeH="0" baseline="0" noProof="0" dirty="0">
                <a:ln>
                  <a:noFill/>
                </a:ln>
                <a:solidFill>
                  <a:srgbClr val="00E1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800" b="0" i="0" u="none" strike="noStrike" kern="1200" cap="none" spc="-11" normalizeH="0" baseline="0" noProof="0" dirty="0">
                <a:ln>
                  <a:noFill/>
                </a:ln>
                <a:solidFill>
                  <a:srgbClr val="00E1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spectrum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266700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66224" algn="l"/>
                <a:tab pos="266700" algn="l"/>
              </a:tabLst>
              <a:defRPr/>
            </a:pPr>
            <a:r>
              <a:rPr kumimoji="0" sz="1800" b="0" i="0" u="none" strike="noStrike" kern="1200" cap="none" spc="-8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pep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ν</a:t>
            </a:r>
            <a:r>
              <a:rPr kumimoji="0" sz="1800" b="0" i="0" u="none" strike="noStrike" kern="1200" cap="none" spc="-49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4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spectrum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525" marR="3810" lvl="0" defTabSz="685800">
              <a:spcBef>
                <a:spcPts val="75"/>
              </a:spcBef>
              <a:defRPr/>
            </a:pPr>
            <a:r>
              <a:rPr lang="en-US" spc="-4" dirty="0">
                <a:solidFill>
                  <a:prstClr val="black"/>
                </a:solidFill>
                <a:latin typeface="Calibri Light"/>
                <a:cs typeface="Calibri Light"/>
              </a:rPr>
              <a:t>The </a:t>
            </a:r>
            <a:r>
              <a:rPr lang="en-US" b="1" spc="-8" dirty="0">
                <a:solidFill>
                  <a:prstClr val="black"/>
                </a:solidFill>
                <a:latin typeface="Calibri Light"/>
                <a:cs typeface="Calibri Light"/>
              </a:rPr>
              <a:t>spectral </a:t>
            </a:r>
            <a:r>
              <a:rPr lang="en-US" b="1" dirty="0">
                <a:solidFill>
                  <a:prstClr val="black"/>
                </a:solidFill>
                <a:latin typeface="Calibri Light"/>
                <a:cs typeface="Calibri Light"/>
              </a:rPr>
              <a:t>fit </a:t>
            </a:r>
            <a:r>
              <a:rPr lang="en-US" spc="-8" dirty="0">
                <a:solidFill>
                  <a:prstClr val="black"/>
                </a:solidFill>
                <a:latin typeface="Calibri Light"/>
                <a:cs typeface="Calibri Light"/>
              </a:rPr>
              <a:t>returns </a:t>
            </a:r>
            <a:r>
              <a:rPr lang="en-US" spc="-4" dirty="0">
                <a:solidFill>
                  <a:prstClr val="black"/>
                </a:solidFill>
                <a:latin typeface="Calibri Light"/>
                <a:cs typeface="Calibri Light"/>
              </a:rPr>
              <a:t>only</a:t>
            </a:r>
            <a:r>
              <a:rPr lang="en-US" spc="-56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 Light"/>
                <a:cs typeface="Calibri Light"/>
              </a:rPr>
              <a:t>the sum </a:t>
            </a:r>
            <a:r>
              <a:rPr lang="en-US" spc="-4" dirty="0">
                <a:solidFill>
                  <a:prstClr val="black"/>
                </a:solidFill>
                <a:latin typeface="Calibri Light"/>
                <a:cs typeface="Calibri Light"/>
              </a:rPr>
              <a:t>of </a:t>
            </a:r>
            <a:r>
              <a:rPr lang="en-US" b="1" spc="-4" dirty="0">
                <a:solidFill>
                  <a:prstClr val="black"/>
                </a:solidFill>
                <a:latin typeface="Calibri Light"/>
                <a:cs typeface="Calibri Light"/>
              </a:rPr>
              <a:t>CNO </a:t>
            </a:r>
            <a:r>
              <a:rPr lang="en-US" spc="-4" dirty="0">
                <a:solidFill>
                  <a:prstClr val="black"/>
                </a:solidFill>
                <a:latin typeface="Calibri Light"/>
                <a:cs typeface="Calibri Light"/>
              </a:rPr>
              <a:t>and </a:t>
            </a:r>
            <a:r>
              <a:rPr lang="en-US" b="1" spc="-11" baseline="24305" dirty="0">
                <a:latin typeface="Calibri Light"/>
                <a:cs typeface="Calibri Light"/>
              </a:rPr>
              <a:t>210</a:t>
            </a:r>
            <a:r>
              <a:rPr lang="en-US" b="1" spc="-8" dirty="0">
                <a:latin typeface="Calibri Light"/>
                <a:cs typeface="Calibri Light"/>
              </a:rPr>
              <a:t>Bi</a:t>
            </a:r>
            <a:r>
              <a:rPr lang="en-US" spc="-8" dirty="0">
                <a:solidFill>
                  <a:prstClr val="black"/>
                </a:solidFill>
                <a:latin typeface="Calibri Light"/>
                <a:cs typeface="Calibri Light"/>
              </a:rPr>
              <a:t>, </a:t>
            </a:r>
            <a:r>
              <a:rPr lang="en-US" dirty="0">
                <a:solidFill>
                  <a:prstClr val="black"/>
                </a:solidFill>
                <a:latin typeface="Calibri Light"/>
                <a:cs typeface="Calibri Light"/>
              </a:rPr>
              <a:t>if  both </a:t>
            </a:r>
            <a:r>
              <a:rPr lang="en-US" spc="-11" dirty="0">
                <a:solidFill>
                  <a:prstClr val="black"/>
                </a:solidFill>
                <a:latin typeface="Calibri Light"/>
                <a:cs typeface="Calibri Light"/>
              </a:rPr>
              <a:t>are </a:t>
            </a:r>
            <a:r>
              <a:rPr lang="en-US" spc="-8" dirty="0">
                <a:solidFill>
                  <a:prstClr val="black"/>
                </a:solidFill>
                <a:latin typeface="Calibri Light"/>
                <a:cs typeface="Calibri Light"/>
              </a:rPr>
              <a:t>left</a:t>
            </a:r>
            <a:r>
              <a:rPr lang="en-US" spc="-23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lang="en-US" spc="-8" dirty="0">
                <a:solidFill>
                  <a:prstClr val="black"/>
                </a:solidFill>
                <a:latin typeface="Calibri Light"/>
                <a:cs typeface="Calibri Light"/>
              </a:rPr>
              <a:t>free</a:t>
            </a:r>
            <a:endParaRPr lang="en-US" dirty="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C67858-ECD4-3D4D-B02A-F99B8A98688A}"/>
              </a:ext>
            </a:extLst>
          </p:cNvPr>
          <p:cNvSpPr txBox="1"/>
          <p:nvPr/>
        </p:nvSpPr>
        <p:spPr>
          <a:xfrm>
            <a:off x="7820385" y="1244974"/>
            <a:ext cx="3828270" cy="203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pep flux can be constrained at the 1.4 % level </a:t>
            </a:r>
            <a:r>
              <a:rPr lang="en-US" dirty="0">
                <a:solidFill>
                  <a:srgbClr val="FF0000"/>
                </a:solidFill>
              </a:rPr>
              <a:t>through the solar luminosity coupled to SSM predictions on the pp to pep rates ratio and the most recent oscillation parameters-  </a:t>
            </a:r>
            <a:r>
              <a:rPr lang="it-IT" dirty="0">
                <a:solidFill>
                  <a:srgbClr val="FF0000"/>
                </a:solidFill>
              </a:rPr>
              <a:t>global </a:t>
            </a:r>
            <a:r>
              <a:rPr lang="it-IT" dirty="0" err="1">
                <a:solidFill>
                  <a:srgbClr val="FF0000"/>
                </a:solidFill>
              </a:rPr>
              <a:t>analysis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it-IT" dirty="0">
                <a:solidFill>
                  <a:srgbClr val="FF0000"/>
                </a:solidFill>
              </a:rPr>
              <a:t>J. </a:t>
            </a:r>
            <a:r>
              <a:rPr lang="it-IT" dirty="0" err="1">
                <a:solidFill>
                  <a:srgbClr val="FF0000"/>
                </a:solidFill>
              </a:rPr>
              <a:t>Bergström</a:t>
            </a:r>
            <a:r>
              <a:rPr lang="it-IT" dirty="0">
                <a:solidFill>
                  <a:srgbClr val="FF0000"/>
                </a:solidFill>
              </a:rPr>
              <a:t> et al., JHEP, 2016:132, 2016.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621E9C-C310-454F-AED5-A17B456F9FD5}"/>
              </a:ext>
            </a:extLst>
          </p:cNvPr>
          <p:cNvSpPr txBox="1"/>
          <p:nvPr/>
        </p:nvSpPr>
        <p:spPr>
          <a:xfrm>
            <a:off x="159031" y="3710707"/>
            <a:ext cx="57907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 err="1"/>
              <a:t>what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needed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b="1" dirty="0"/>
              <a:t>a </a:t>
            </a:r>
            <a:r>
              <a:rPr lang="it-IT" sz="2000" b="1" dirty="0" err="1"/>
              <a:t>reliable</a:t>
            </a:r>
            <a:r>
              <a:rPr lang="it-IT" sz="2000" b="1" dirty="0"/>
              <a:t> </a:t>
            </a:r>
            <a:r>
              <a:rPr lang="it-IT" sz="2000" b="1" dirty="0" err="1"/>
              <a:t>determination</a:t>
            </a:r>
            <a:r>
              <a:rPr lang="it-IT" sz="2000" b="1" dirty="0"/>
              <a:t> </a:t>
            </a:r>
            <a:r>
              <a:rPr lang="it-IT" sz="2000" dirty="0"/>
              <a:t>of </a:t>
            </a:r>
            <a:r>
              <a:rPr lang="it-IT" sz="2000" baseline="30000" dirty="0"/>
              <a:t>210</a:t>
            </a:r>
            <a:r>
              <a:rPr lang="it-IT" sz="2000" dirty="0"/>
              <a:t>Bi;</a:t>
            </a:r>
          </a:p>
          <a:p>
            <a:r>
              <a:rPr lang="it-IT" sz="2000" dirty="0"/>
              <a:t> a </a:t>
            </a:r>
            <a:r>
              <a:rPr lang="it-IT" sz="2000" b="1" dirty="0" err="1"/>
              <a:t>constraint</a:t>
            </a:r>
            <a:r>
              <a:rPr lang="it-IT" sz="2000" dirty="0"/>
              <a:t> on </a:t>
            </a:r>
            <a:r>
              <a:rPr lang="it-IT" sz="2000" dirty="0" err="1"/>
              <a:t>it</a:t>
            </a:r>
            <a:r>
              <a:rPr lang="it-IT" sz="2000" dirty="0"/>
              <a:t> can be </a:t>
            </a:r>
            <a:r>
              <a:rPr lang="it-IT" sz="2000" dirty="0" err="1"/>
              <a:t>obtained</a:t>
            </a:r>
            <a:r>
              <a:rPr lang="it-IT" sz="2000" dirty="0"/>
              <a:t> from </a:t>
            </a:r>
            <a:r>
              <a:rPr lang="it-IT" sz="2000" baseline="30000" dirty="0"/>
              <a:t>210</a:t>
            </a:r>
            <a:r>
              <a:rPr lang="it-IT" sz="2000" dirty="0"/>
              <a:t>Po </a:t>
            </a:r>
            <a:endParaRPr lang="en-US" sz="2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1840DA-0F09-5744-869F-F6155B69D0C2}"/>
              </a:ext>
            </a:extLst>
          </p:cNvPr>
          <p:cNvSpPr txBox="1"/>
          <p:nvPr/>
        </p:nvSpPr>
        <p:spPr>
          <a:xfrm>
            <a:off x="269185" y="4547440"/>
            <a:ext cx="5654537" cy="1508105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latin typeface="Symbol" pitchFamily="2" charset="2"/>
              </a:rPr>
              <a:t>                </a:t>
            </a:r>
            <a:r>
              <a:rPr lang="it-IT" sz="2400" dirty="0" err="1"/>
              <a:t>secular</a:t>
            </a:r>
            <a:r>
              <a:rPr lang="it-IT" sz="2400" dirty="0"/>
              <a:t> </a:t>
            </a:r>
            <a:r>
              <a:rPr lang="it-IT" sz="2400" dirty="0" err="1"/>
              <a:t>equilibrium</a:t>
            </a:r>
            <a:r>
              <a:rPr lang="it-IT" sz="2400" dirty="0"/>
              <a:t> </a:t>
            </a:r>
            <a:endParaRPr lang="en-US" sz="2400" baseline="30000" dirty="0">
              <a:latin typeface="Symbol" pitchFamily="2" charset="2"/>
            </a:endParaRPr>
          </a:p>
          <a:p>
            <a:r>
              <a:rPr lang="en-US" sz="2400" baseline="30000" dirty="0">
                <a:latin typeface="Symbol" pitchFamily="2" charset="2"/>
              </a:rPr>
              <a:t>                </a:t>
            </a:r>
            <a:r>
              <a:rPr lang="en-US" sz="2400" dirty="0">
                <a:latin typeface="Symbol" pitchFamily="2" charset="2"/>
              </a:rPr>
              <a:t>b</a:t>
            </a:r>
            <a:r>
              <a:rPr lang="en-US" sz="2400" baseline="30000" dirty="0">
                <a:latin typeface="Symbol" pitchFamily="2" charset="2"/>
              </a:rPr>
              <a:t>-                   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2400" baseline="30000" dirty="0">
                <a:solidFill>
                  <a:srgbClr val="FF0000"/>
                </a:solidFill>
                <a:latin typeface="Symbol" pitchFamily="2" charset="2"/>
              </a:rPr>
              <a:t>-                   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a</a:t>
            </a:r>
            <a:endParaRPr lang="en-US" sz="2400" baseline="30000" dirty="0">
              <a:latin typeface="Symbol" pitchFamily="2" charset="2"/>
            </a:endParaRPr>
          </a:p>
          <a:p>
            <a:r>
              <a:rPr lang="en-US" sz="2400" baseline="30000" dirty="0"/>
              <a:t>210</a:t>
            </a:r>
            <a:r>
              <a:rPr lang="en-US" sz="2400" dirty="0"/>
              <a:t>Pb       </a:t>
            </a:r>
            <a:r>
              <a:rPr lang="en-US" sz="2400" baseline="30000" dirty="0">
                <a:solidFill>
                  <a:srgbClr val="FF0000"/>
                </a:solidFill>
              </a:rPr>
              <a:t>210</a:t>
            </a:r>
            <a:r>
              <a:rPr lang="en-US" sz="2400" dirty="0">
                <a:solidFill>
                  <a:srgbClr val="FF0000"/>
                </a:solidFill>
              </a:rPr>
              <a:t>Bi        </a:t>
            </a:r>
            <a:r>
              <a:rPr lang="en-US" sz="2400" baseline="30000" dirty="0">
                <a:solidFill>
                  <a:srgbClr val="FF0000"/>
                </a:solidFill>
              </a:rPr>
              <a:t>210</a:t>
            </a:r>
            <a:r>
              <a:rPr lang="en-US" sz="2400" dirty="0">
                <a:solidFill>
                  <a:srgbClr val="FF0000"/>
                </a:solidFill>
              </a:rPr>
              <a:t>Po        </a:t>
            </a:r>
            <a:r>
              <a:rPr lang="en-US" sz="2400" baseline="30000" dirty="0"/>
              <a:t>208</a:t>
            </a:r>
            <a:r>
              <a:rPr lang="en-US" sz="2400" dirty="0"/>
              <a:t>Pb (stable)</a:t>
            </a:r>
          </a:p>
          <a:p>
            <a:r>
              <a:rPr lang="en-US" sz="2000" dirty="0"/>
              <a:t>          23y             </a:t>
            </a:r>
            <a:r>
              <a:rPr lang="en-US" sz="2000" dirty="0">
                <a:solidFill>
                  <a:srgbClr val="FF0000"/>
                </a:solidFill>
              </a:rPr>
              <a:t>5d             138 d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F1007C7-AD1E-E048-BA1E-4D7A89DC9C37}"/>
              </a:ext>
            </a:extLst>
          </p:cNvPr>
          <p:cNvCxnSpPr/>
          <p:nvPr/>
        </p:nvCxnSpPr>
        <p:spPr>
          <a:xfrm>
            <a:off x="972423" y="5661015"/>
            <a:ext cx="5806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7DA0F84-00E9-1347-A482-92B92249CC0E}"/>
              </a:ext>
            </a:extLst>
          </p:cNvPr>
          <p:cNvCxnSpPr/>
          <p:nvPr/>
        </p:nvCxnSpPr>
        <p:spPr>
          <a:xfrm>
            <a:off x="2168390" y="5632563"/>
            <a:ext cx="58060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1FD544D-BFC1-1944-AD3C-3EB72C023F67}"/>
              </a:ext>
            </a:extLst>
          </p:cNvPr>
          <p:cNvCxnSpPr/>
          <p:nvPr/>
        </p:nvCxnSpPr>
        <p:spPr>
          <a:xfrm>
            <a:off x="3488086" y="5675048"/>
            <a:ext cx="58060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6">
            <a:extLst>
              <a:ext uri="{FF2B5EF4-FFF2-40B4-BE49-F238E27FC236}">
                <a16:creationId xmlns:a16="http://schemas.microsoft.com/office/drawing/2014/main" id="{3D41E1D7-BCE5-F446-A060-661E6C4E1567}"/>
              </a:ext>
            </a:extLst>
          </p:cNvPr>
          <p:cNvSpPr/>
          <p:nvPr/>
        </p:nvSpPr>
        <p:spPr>
          <a:xfrm>
            <a:off x="7287595" y="3459106"/>
            <a:ext cx="4488050" cy="2664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6AE00DB-1DED-0D4B-B1D2-5BE6D4CE8876}"/>
              </a:ext>
            </a:extLst>
          </p:cNvPr>
          <p:cNvSpPr txBox="1"/>
          <p:nvPr/>
        </p:nvSpPr>
        <p:spPr>
          <a:xfrm>
            <a:off x="4488198" y="6273225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01471D1-5717-4846-99C8-0C75113FE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70A81FA-2460-0C42-9BF9-152691A0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782" y="-14276"/>
            <a:ext cx="9582852" cy="612900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6AB888-B1E0-274E-A0E1-DD7BEE671B77}"/>
              </a:ext>
            </a:extLst>
          </p:cNvPr>
          <p:cNvSpPr txBox="1"/>
          <p:nvPr/>
        </p:nvSpPr>
        <p:spPr>
          <a:xfrm>
            <a:off x="4488198" y="6301801"/>
            <a:ext cx="3632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</p:txBody>
      </p:sp>
    </p:spTree>
    <p:extLst>
      <p:ext uri="{BB962C8B-B14F-4D97-AF65-F5344CB8AC3E}">
        <p14:creationId xmlns:p14="http://schemas.microsoft.com/office/powerpoint/2010/main" val="1767083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B4DE9087-EFB5-2E49-BC91-00E3F4E6632C}"/>
              </a:ext>
            </a:extLst>
          </p:cNvPr>
          <p:cNvSpPr/>
          <p:nvPr/>
        </p:nvSpPr>
        <p:spPr>
          <a:xfrm>
            <a:off x="1513894" y="3028950"/>
            <a:ext cx="3199452" cy="3379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4273AB-1248-1B4F-8213-31080D2F8824}"/>
              </a:ext>
            </a:extLst>
          </p:cNvPr>
          <p:cNvSpPr txBox="1"/>
          <p:nvPr/>
        </p:nvSpPr>
        <p:spPr>
          <a:xfrm>
            <a:off x="2593959" y="2374898"/>
            <a:ext cx="262847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 temperature probes- </a:t>
            </a:r>
          </a:p>
          <a:p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5F1EBA-42C4-CB48-B71B-46DF1AAB748F}"/>
              </a:ext>
            </a:extLst>
          </p:cNvPr>
          <p:cNvSpPr txBox="1"/>
          <p:nvPr/>
        </p:nvSpPr>
        <p:spPr>
          <a:xfrm>
            <a:off x="586816" y="951803"/>
            <a:ext cx="5770426" cy="4001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a stabilization of the temperature is necessary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F90D95-F026-6E49-9A19-2ED9EC2F6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972" y="829498"/>
            <a:ext cx="3486045" cy="254441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D5AB36-B688-AD4F-8FA6-EDA3707B7115}"/>
              </a:ext>
            </a:extLst>
          </p:cNvPr>
          <p:cNvSpPr txBox="1"/>
          <p:nvPr/>
        </p:nvSpPr>
        <p:spPr>
          <a:xfrm>
            <a:off x="7489312" y="3993585"/>
            <a:ext cx="450546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Excellent temperature stability achieved</a:t>
            </a:r>
          </a:p>
          <a:p>
            <a:endParaRPr lang="en-US" b="1" dirty="0"/>
          </a:p>
          <a:p>
            <a:r>
              <a:rPr lang="en-US" dirty="0"/>
              <a:t>Probes resolution 0.07 °C</a:t>
            </a:r>
          </a:p>
          <a:p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72C5F6-8087-DA4A-9469-B35C82365332}"/>
              </a:ext>
            </a:extLst>
          </p:cNvPr>
          <p:cNvSpPr txBox="1"/>
          <p:nvPr/>
        </p:nvSpPr>
        <p:spPr>
          <a:xfrm>
            <a:off x="857250" y="1743075"/>
            <a:ext cx="514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Then we have to avoid the convective motions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03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B606FB8-4EA0-AA48-A21C-91B595F5F8A2}"/>
                  </a:ext>
                </a:extLst>
              </p:cNvPr>
              <p:cNvSpPr txBox="1"/>
              <p:nvPr/>
            </p:nvSpPr>
            <p:spPr>
              <a:xfrm>
                <a:off x="7237" y="1381825"/>
                <a:ext cx="5751143" cy="9655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>
                    <a:solidFill>
                      <a:srgbClr val="FF0000"/>
                    </a:solidFill>
                    <a:latin typeface="Calibri"/>
                    <a:cs typeface="Calibri"/>
                  </a:rPr>
                  <a:t>CNO </a:t>
                </a:r>
                <a:r>
                  <a:rPr lang="en-US" sz="2800" dirty="0">
                    <a:solidFill>
                      <a:srgbClr val="FF0000"/>
                    </a:solidFill>
                    <a:latin typeface="Calibri"/>
                    <a:cs typeface="Calibri"/>
                  </a:rPr>
                  <a:t>result ;Rate: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6.7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− 0.8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+2.0</m:t>
                        </m:r>
                      </m:sup>
                    </m:sSubSup>
                    <m:r>
                      <a:rPr lang="it-IT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FF0000"/>
                    </a:solidFill>
                  </a:rPr>
                  <a:t>cpd</a:t>
                </a:r>
                <a:r>
                  <a:rPr lang="en-US" sz="2800" dirty="0">
                    <a:solidFill>
                      <a:srgbClr val="FF0000"/>
                    </a:solidFill>
                  </a:rPr>
                  <a:t>/100t (stat + sys)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B606FB8-4EA0-AA48-A21C-91B595F5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" y="1381825"/>
                <a:ext cx="5751143" cy="965521"/>
              </a:xfrm>
              <a:prstGeom prst="rect">
                <a:avLst/>
              </a:prstGeom>
              <a:blipFill>
                <a:blip r:embed="rId2"/>
                <a:stretch>
                  <a:fillRect l="-1987" t="-6494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00AECF3-EFC1-884D-9759-6312615ABD40}"/>
                  </a:ext>
                </a:extLst>
              </p:cNvPr>
              <p:cNvSpPr txBox="1"/>
              <p:nvPr/>
            </p:nvSpPr>
            <p:spPr>
              <a:xfrm>
                <a:off x="-67222" y="3469354"/>
                <a:ext cx="5656464" cy="13351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169290" marR="161229" indent="-12092" defTabSz="829178">
                  <a:lnSpc>
                    <a:spcPts val="2394"/>
                  </a:lnSpc>
                </a:pPr>
                <a:r>
                  <a:rPr lang="en-US" sz="2000" b="1" dirty="0">
                    <a:latin typeface="Arial" panose="020B0604020202020204" pitchFamily="34" charset="0"/>
                  </a:rPr>
                  <a:t>Corresponding to a flux of neutrinos on Earth;</a:t>
                </a:r>
              </a:p>
              <a:p>
                <a:pPr marL="169290" marR="161229" indent="-12092" defTabSz="829178">
                  <a:lnSpc>
                    <a:spcPts val="2394"/>
                  </a:lnSpc>
                </a:pPr>
                <a:endParaRPr lang="en-US" sz="2000" b="1" dirty="0">
                  <a:latin typeface="Arial" panose="020B0604020202020204" pitchFamily="34" charset="0"/>
                </a:endParaRPr>
              </a:p>
              <a:p>
                <a:pPr marL="169290" marR="161229" indent="-12092" defTabSz="829178">
                  <a:lnSpc>
                    <a:spcPts val="2394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b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sub>
                      <m:sup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×10</a:t>
                </a:r>
                <a:r>
                  <a:rPr lang="en-US" sz="2800" b="1" baseline="30000" dirty="0">
                    <a:solidFill>
                      <a:srgbClr val="FF0000"/>
                    </a:solidFill>
                  </a:rPr>
                  <a:t>8  </a:t>
                </a:r>
                <a:r>
                  <a:rPr lang="en-US" sz="2800" b="1" dirty="0">
                    <a:solidFill>
                      <a:srgbClr val="FF0000"/>
                    </a:solidFill>
                    <a:latin typeface="Symbol" pitchFamily="2" charset="2"/>
                  </a:rPr>
                  <a:t>n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cm</a:t>
                </a:r>
                <a:r>
                  <a:rPr lang="en-US" sz="2800" b="1" baseline="30000" dirty="0">
                    <a:solidFill>
                      <a:srgbClr val="FF0000"/>
                    </a:solidFill>
                  </a:rPr>
                  <a:t>−2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s</a:t>
                </a:r>
                <a:r>
                  <a:rPr lang="en-US" sz="2800" b="1" baseline="30000" dirty="0">
                    <a:solidFill>
                      <a:srgbClr val="FF0000"/>
                    </a:solidFill>
                  </a:rPr>
                  <a:t>−1 </a:t>
                </a:r>
                <a:endParaRPr lang="en-US" sz="2800" b="1" dirty="0">
                  <a:solidFill>
                    <a:srgbClr val="FF0000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00AECF3-EFC1-884D-9759-6312615AB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222" y="3469354"/>
                <a:ext cx="5656464" cy="1335174"/>
              </a:xfrm>
              <a:prstGeom prst="rect">
                <a:avLst/>
              </a:prstGeom>
              <a:blipFill>
                <a:blip r:embed="rId3"/>
                <a:stretch>
                  <a:fillRect t="-1887" b="-12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>
            <a:extLst>
              <a:ext uri="{FF2B5EF4-FFF2-40B4-BE49-F238E27FC236}">
                <a16:creationId xmlns:a16="http://schemas.microsoft.com/office/drawing/2014/main" id="{E70C52C1-36B2-154F-BA8F-814EC710549F}"/>
              </a:ext>
            </a:extLst>
          </p:cNvPr>
          <p:cNvSpPr/>
          <p:nvPr/>
        </p:nvSpPr>
        <p:spPr>
          <a:xfrm>
            <a:off x="355600" y="312929"/>
            <a:ext cx="1950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CNO Cycle</a:t>
            </a:r>
          </a:p>
          <a:p>
            <a:r>
              <a:rPr lang="en-US" sz="2400" dirty="0"/>
              <a:t>     3/4</a:t>
            </a:r>
          </a:p>
        </p:txBody>
      </p:sp>
      <p:sp>
        <p:nvSpPr>
          <p:cNvPr id="7" name="Freccia giù 6">
            <a:extLst>
              <a:ext uri="{FF2B5EF4-FFF2-40B4-BE49-F238E27FC236}">
                <a16:creationId xmlns:a16="http://schemas.microsoft.com/office/drawing/2014/main" id="{67A88727-5667-AD42-AC3B-F1F457E757A2}"/>
              </a:ext>
            </a:extLst>
          </p:cNvPr>
          <p:cNvSpPr/>
          <p:nvPr/>
        </p:nvSpPr>
        <p:spPr>
          <a:xfrm>
            <a:off x="1930400" y="243275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962E41-2977-CF47-ADE2-B4945C98E83B}"/>
              </a:ext>
            </a:extLst>
          </p:cNvPr>
          <p:cNvSpPr txBox="1"/>
          <p:nvPr/>
        </p:nvSpPr>
        <p:spPr>
          <a:xfrm>
            <a:off x="4541207" y="6371415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C5B779A-DC19-AE49-A07B-038716E990EA}"/>
                  </a:ext>
                </a:extLst>
              </p:cNvPr>
              <p:cNvSpPr txBox="1"/>
              <p:nvPr/>
            </p:nvSpPr>
            <p:spPr>
              <a:xfrm>
                <a:off x="5620870" y="3021106"/>
                <a:ext cx="440762" cy="3438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/>
                        <m:sub/>
                        <m:sup/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C5B779A-DC19-AE49-A07B-038716E99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870" y="3021106"/>
                <a:ext cx="440762" cy="3438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C12D36B2-0A70-3D4C-B73D-1FA618CD7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524" y="213501"/>
            <a:ext cx="6506659" cy="467144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33F63F-98C8-F84E-976D-FC9D7744D335}"/>
              </a:ext>
            </a:extLst>
          </p:cNvPr>
          <p:cNvSpPr txBox="1"/>
          <p:nvPr/>
        </p:nvSpPr>
        <p:spPr>
          <a:xfrm>
            <a:off x="681318" y="5433394"/>
            <a:ext cx="11259670" cy="58477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the </a:t>
            </a:r>
            <a:r>
              <a:rPr lang="it-IT" sz="3200" b="1" dirty="0" err="1">
                <a:solidFill>
                  <a:srgbClr val="C00000"/>
                </a:solidFill>
              </a:rPr>
              <a:t>hypothesis</a:t>
            </a:r>
            <a:r>
              <a:rPr lang="it-IT" sz="3200" b="1" dirty="0">
                <a:solidFill>
                  <a:srgbClr val="C00000"/>
                </a:solidFill>
              </a:rPr>
              <a:t> CNO=0 </a:t>
            </a:r>
            <a:r>
              <a:rPr lang="en-US" sz="3200" b="1" dirty="0">
                <a:solidFill>
                  <a:srgbClr val="C00000"/>
                </a:solidFill>
              </a:rPr>
              <a:t>disfavored</a:t>
            </a:r>
            <a:r>
              <a:rPr lang="it-IT" sz="3200" b="1" dirty="0">
                <a:solidFill>
                  <a:srgbClr val="C00000"/>
                </a:solidFill>
              </a:rPr>
              <a:t>  with ~ 7</a:t>
            </a:r>
            <a:r>
              <a:rPr lang="el-GR" sz="3200" b="1" dirty="0">
                <a:solidFill>
                  <a:srgbClr val="C00000"/>
                </a:solidFill>
              </a:rPr>
              <a:t>σ </a:t>
            </a:r>
            <a:r>
              <a:rPr lang="it-IT" sz="3200" b="1" dirty="0" err="1">
                <a:solidFill>
                  <a:srgbClr val="C00000"/>
                </a:solidFill>
              </a:rPr>
              <a:t>significance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51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69749D-3A03-8B47-9B58-62B23F4199B3}"/>
              </a:ext>
            </a:extLst>
          </p:cNvPr>
          <p:cNvSpPr txBox="1"/>
          <p:nvPr/>
        </p:nvSpPr>
        <p:spPr>
          <a:xfrm>
            <a:off x="3567950" y="215166"/>
            <a:ext cx="3533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Metallicity. </a:t>
            </a:r>
            <a:r>
              <a:rPr lang="en-US" sz="4000" dirty="0"/>
              <a:t>1/3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605D52-C8F9-CD4B-8D62-B7CBD2AA5228}"/>
              </a:ext>
            </a:extLst>
          </p:cNvPr>
          <p:cNvSpPr txBox="1"/>
          <p:nvPr/>
        </p:nvSpPr>
        <p:spPr>
          <a:xfrm>
            <a:off x="1438826" y="1051118"/>
            <a:ext cx="106668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= </a:t>
            </a:r>
            <a:r>
              <a:rPr lang="en-US" sz="2400" dirty="0">
                <a:solidFill>
                  <a:srgbClr val="FF0000"/>
                </a:solidFill>
              </a:rPr>
              <a:t>abundance of elements with Z&gt;2 (C, N, O, Ne, Mg, Si, </a:t>
            </a:r>
            <a:r>
              <a:rPr lang="en-US" sz="2400" dirty="0" err="1">
                <a:solidFill>
                  <a:srgbClr val="FF0000"/>
                </a:solidFill>
              </a:rPr>
              <a:t>etc</a:t>
            </a:r>
            <a:r>
              <a:rPr lang="en-US" sz="2400" dirty="0">
                <a:solidFill>
                  <a:srgbClr val="FF0000"/>
                </a:solidFill>
              </a:rPr>
              <a:t> ) in the Sun photosphere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4355D7E-AA61-9341-B497-416FD552DDC4}"/>
                  </a:ext>
                </a:extLst>
              </p:cNvPr>
              <p:cNvSpPr txBox="1"/>
              <p:nvPr/>
            </p:nvSpPr>
            <p:spPr>
              <a:xfrm>
                <a:off x="197236" y="1576675"/>
                <a:ext cx="4410623" cy="526297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Spectroscopic measurements of the photosphere and  extrapolation to the Sun atmosphere using hydrodynamical </a:t>
                </a:r>
              </a:p>
              <a:p>
                <a:r>
                  <a:rPr lang="en-US" sz="2400" dirty="0"/>
                  <a:t>Model: in 3D, except GS09 in 1D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-various models:</a:t>
                </a:r>
              </a:p>
              <a:p>
                <a:r>
                  <a:rPr lang="en-US" sz="2400" dirty="0"/>
                  <a:t>GS98 (</a:t>
                </a:r>
                <a:r>
                  <a:rPr lang="en-US" sz="2400" dirty="0" err="1"/>
                  <a:t>Grevesse</a:t>
                </a:r>
                <a:r>
                  <a:rPr lang="en-US" sz="2400" dirty="0"/>
                  <a:t> at al.) and MG22 (</a:t>
                </a:r>
                <a:r>
                  <a:rPr lang="en-US" sz="2400" dirty="0" err="1"/>
                  <a:t>Magg</a:t>
                </a:r>
                <a:r>
                  <a:rPr lang="en-US" sz="2400" dirty="0"/>
                  <a:t> et al.) give a so called </a:t>
                </a:r>
                <a:r>
                  <a:rPr lang="en-US" sz="2400" b="1" dirty="0"/>
                  <a:t>High Metallicity,  Z/X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2400" b="1" dirty="0"/>
                  <a:t> 0.23</a:t>
                </a:r>
              </a:p>
              <a:p>
                <a:r>
                  <a:rPr lang="en-US" sz="2400" dirty="0"/>
                  <a:t>AGS09 (</a:t>
                </a:r>
                <a:r>
                  <a:rPr lang="en-US" sz="2400" dirty="0" err="1"/>
                  <a:t>A.Serenelli</a:t>
                </a:r>
                <a:r>
                  <a:rPr lang="en-US" sz="2400" dirty="0"/>
                  <a:t> et al.), Caffau11( E. </a:t>
                </a:r>
                <a:r>
                  <a:rPr lang="en-US" sz="2400" dirty="0" err="1"/>
                  <a:t>Caffau</a:t>
                </a:r>
                <a:r>
                  <a:rPr lang="en-US" sz="2400" dirty="0"/>
                  <a:t> et al.), AGG21 (</a:t>
                </a:r>
                <a:r>
                  <a:rPr lang="en-US" sz="2400" dirty="0" err="1"/>
                  <a:t>Asplund</a:t>
                </a:r>
                <a:r>
                  <a:rPr lang="en-US" sz="2400" dirty="0"/>
                  <a:t> et al.) give </a:t>
                </a:r>
                <a:r>
                  <a:rPr lang="en-US" sz="2400" b="1" dirty="0"/>
                  <a:t>Low metallicity, Z/X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4355D7E-AA61-9341-B497-416FD552D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36" y="1576675"/>
                <a:ext cx="4410623" cy="5262979"/>
              </a:xfrm>
              <a:prstGeom prst="rect">
                <a:avLst/>
              </a:prstGeom>
              <a:blipFill>
                <a:blip r:embed="rId2"/>
                <a:stretch>
                  <a:fillRect l="-1130" r="-1977" b="-711"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37C1DA4-44A1-1F44-ACE8-767793FE59AD}"/>
                  </a:ext>
                </a:extLst>
              </p:cNvPr>
              <p:cNvSpPr txBox="1"/>
              <p:nvPr/>
            </p:nvSpPr>
            <p:spPr>
              <a:xfrm>
                <a:off x="753044" y="4105834"/>
                <a:ext cx="2292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37C1DA4-44A1-1F44-ACE8-767793FE5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44" y="4105834"/>
                <a:ext cx="229229" cy="276999"/>
              </a:xfrm>
              <a:prstGeom prst="rect">
                <a:avLst/>
              </a:prstGeom>
              <a:blipFill>
                <a:blip r:embed="rId3"/>
                <a:stretch>
                  <a:fillRect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2D6C55F-B668-1C4F-9B00-A5EC47987E53}"/>
              </a:ext>
            </a:extLst>
          </p:cNvPr>
          <p:cNvCxnSpPr>
            <a:cxnSpLocks/>
          </p:cNvCxnSpPr>
          <p:nvPr/>
        </p:nvCxnSpPr>
        <p:spPr>
          <a:xfrm flipV="1">
            <a:off x="4610441" y="2182806"/>
            <a:ext cx="2228509" cy="13223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21ADFFC2-9EE3-334C-983F-A3FE66AB3BE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607859" y="3486150"/>
            <a:ext cx="2326341" cy="16346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6C10059-1A73-9D48-AAA5-55BF57291DB0}"/>
              </a:ext>
            </a:extLst>
          </p:cNvPr>
          <p:cNvSpPr txBox="1"/>
          <p:nvPr/>
        </p:nvSpPr>
        <p:spPr>
          <a:xfrm>
            <a:off x="5029200" y="3276600"/>
            <a:ext cx="163115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Two checks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99576B3-3655-D449-95C2-AEA4D18F96BB}"/>
              </a:ext>
            </a:extLst>
          </p:cNvPr>
          <p:cNvSpPr txBox="1"/>
          <p:nvPr/>
        </p:nvSpPr>
        <p:spPr>
          <a:xfrm>
            <a:off x="6838950" y="1885950"/>
            <a:ext cx="540763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Helioseismology</a:t>
            </a:r>
          </a:p>
          <a:p>
            <a:r>
              <a:rPr lang="en-US" sz="2400" dirty="0"/>
              <a:t>Sound speed waves on the Sun surface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Good agreement </a:t>
            </a:r>
            <a:r>
              <a:rPr lang="en-US" sz="2400" dirty="0"/>
              <a:t>with the </a:t>
            </a:r>
            <a:r>
              <a:rPr lang="en-US" sz="2400" b="1" dirty="0"/>
              <a:t>High </a:t>
            </a:r>
          </a:p>
          <a:p>
            <a:r>
              <a:rPr lang="en-US" sz="2400" b="1" dirty="0"/>
              <a:t>metallicity models </a:t>
            </a:r>
            <a:r>
              <a:rPr lang="en-US" sz="2400" dirty="0"/>
              <a:t>and </a:t>
            </a:r>
            <a:r>
              <a:rPr lang="en-US" sz="2400" b="1" dirty="0"/>
              <a:t>disagreement</a:t>
            </a:r>
          </a:p>
          <a:p>
            <a:r>
              <a:rPr lang="en-US" sz="2400" b="1" dirty="0"/>
              <a:t> </a:t>
            </a:r>
            <a:r>
              <a:rPr lang="en-US" sz="2400" dirty="0"/>
              <a:t>with the </a:t>
            </a:r>
            <a:r>
              <a:rPr lang="en-US" sz="2400" b="1" dirty="0"/>
              <a:t>low metallicity.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887F39-60C7-6846-8A38-4145F4E0404E}"/>
              </a:ext>
            </a:extLst>
          </p:cNvPr>
          <p:cNvSpPr txBox="1"/>
          <p:nvPr/>
        </p:nvSpPr>
        <p:spPr>
          <a:xfrm>
            <a:off x="6934200" y="4705350"/>
            <a:ext cx="5257800" cy="830997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 Solar neutrino fluxes </a:t>
            </a:r>
            <a:r>
              <a:rPr lang="en-US" sz="2400" dirty="0"/>
              <a:t>from the various nuclear fusion reactions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8C7088F-C3AE-0E4C-B0DA-E4E73CA5FFBC}"/>
              </a:ext>
            </a:extLst>
          </p:cNvPr>
          <p:cNvSpPr txBox="1"/>
          <p:nvPr/>
        </p:nvSpPr>
        <p:spPr>
          <a:xfrm>
            <a:off x="4663127" y="6371415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06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a 3">
                <a:extLst>
                  <a:ext uri="{FF2B5EF4-FFF2-40B4-BE49-F238E27FC236}">
                    <a16:creationId xmlns:a16="http://schemas.microsoft.com/office/drawing/2014/main" id="{E7CBF285-0D57-C841-A6DE-37782B22529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797650" y="152400"/>
              <a:ext cx="9544170" cy="56505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98546">
                      <a:extLst>
                        <a:ext uri="{9D8B030D-6E8A-4147-A177-3AD203B41FA5}">
                          <a16:colId xmlns:a16="http://schemas.microsoft.com/office/drawing/2014/main" val="3712075861"/>
                        </a:ext>
                      </a:extLst>
                    </a:gridCol>
                    <a:gridCol w="1132227">
                      <a:extLst>
                        <a:ext uri="{9D8B030D-6E8A-4147-A177-3AD203B41FA5}">
                          <a16:colId xmlns:a16="http://schemas.microsoft.com/office/drawing/2014/main" val="2825252703"/>
                        </a:ext>
                      </a:extLst>
                    </a:gridCol>
                    <a:gridCol w="1668946">
                      <a:extLst>
                        <a:ext uri="{9D8B030D-6E8A-4147-A177-3AD203B41FA5}">
                          <a16:colId xmlns:a16="http://schemas.microsoft.com/office/drawing/2014/main" val="789895362"/>
                        </a:ext>
                      </a:extLst>
                    </a:gridCol>
                    <a:gridCol w="1562935">
                      <a:extLst>
                        <a:ext uri="{9D8B030D-6E8A-4147-A177-3AD203B41FA5}">
                          <a16:colId xmlns:a16="http://schemas.microsoft.com/office/drawing/2014/main" val="3661543396"/>
                        </a:ext>
                      </a:extLst>
                    </a:gridCol>
                    <a:gridCol w="1352348">
                      <a:extLst>
                        <a:ext uri="{9D8B030D-6E8A-4147-A177-3AD203B41FA5}">
                          <a16:colId xmlns:a16="http://schemas.microsoft.com/office/drawing/2014/main" val="4203461792"/>
                        </a:ext>
                      </a:extLst>
                    </a:gridCol>
                    <a:gridCol w="2929168">
                      <a:extLst>
                        <a:ext uri="{9D8B030D-6E8A-4147-A177-3AD203B41FA5}">
                          <a16:colId xmlns:a16="http://schemas.microsoft.com/office/drawing/2014/main" val="1015417310"/>
                        </a:ext>
                      </a:extLst>
                    </a:gridCol>
                  </a:tblGrid>
                  <a:tr h="1076154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</a:rPr>
                            <a:t>Borexino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rates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</a:t>
                          </a:r>
                          <a:r>
                            <a:rPr lang="en-US" sz="1800" dirty="0" err="1">
                              <a:effectLst/>
                            </a:rPr>
                            <a:t>cpd</a:t>
                          </a:r>
                          <a:r>
                            <a:rPr lang="en-US" sz="1800" dirty="0">
                              <a:effectLst/>
                            </a:rPr>
                            <a:t>/100t)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</a:rPr>
                            <a:t>Borexino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fluxes 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(cm</a:t>
                          </a:r>
                          <a:r>
                            <a:rPr lang="en-US" sz="1800" baseline="30000" dirty="0">
                              <a:effectLst/>
                            </a:rPr>
                            <a:t>-2</a:t>
                          </a:r>
                          <a:r>
                            <a:rPr lang="en-US" sz="1800" dirty="0">
                              <a:effectLst/>
                            </a:rPr>
                            <a:t>s</a:t>
                          </a:r>
                          <a:r>
                            <a:rPr lang="en-US" sz="1800" baseline="30000" dirty="0">
                              <a:effectLst/>
                            </a:rPr>
                            <a:t>-1</a:t>
                          </a:r>
                          <a:r>
                            <a:rPr lang="en-US" sz="1800" dirty="0">
                              <a:effectLst/>
                            </a:rPr>
                            <a:t>)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SSM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HZ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Fluxes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(cm</a:t>
                          </a:r>
                          <a:r>
                            <a:rPr lang="en-US" sz="1800" baseline="30000" dirty="0">
                              <a:effectLst/>
                            </a:rPr>
                            <a:t>-2</a:t>
                          </a:r>
                          <a:r>
                            <a:rPr lang="en-US" sz="1800" dirty="0">
                              <a:effectLst/>
                            </a:rPr>
                            <a:t>s</a:t>
                          </a:r>
                          <a:r>
                            <a:rPr lang="en-US" sz="1800" baseline="30000" dirty="0">
                              <a:effectLst/>
                            </a:rPr>
                            <a:t>-1</a:t>
                          </a:r>
                          <a:r>
                            <a:rPr lang="en-US" sz="1800" dirty="0">
                              <a:effectLst/>
                            </a:rPr>
                            <a:t>)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SSM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LZ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Fluxes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(cm</a:t>
                          </a:r>
                          <a:r>
                            <a:rPr lang="en-US" sz="1800" baseline="30000" dirty="0">
                              <a:effectLst/>
                            </a:rPr>
                            <a:t>-2</a:t>
                          </a:r>
                          <a:r>
                            <a:rPr lang="en-US" sz="1800" dirty="0">
                              <a:effectLst/>
                            </a:rPr>
                            <a:t>s</a:t>
                          </a:r>
                          <a:r>
                            <a:rPr lang="en-US" sz="1800" baseline="30000" dirty="0">
                              <a:effectLst/>
                            </a:rPr>
                            <a:t>1</a:t>
                          </a:r>
                          <a:r>
                            <a:rPr lang="en-US" sz="1800" dirty="0">
                              <a:effectLst/>
                            </a:rPr>
                            <a:t>)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(HZ-LZ)/HZ.    </a:t>
                          </a:r>
                          <a:r>
                            <a:rPr lang="it-IT" sz="2000" dirty="0" err="1">
                              <a:solidFill>
                                <a:srgbClr val="FFFF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Dependenc</a:t>
                          </a:r>
                          <a:r>
                            <a:rPr lang="it-IT" sz="2000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       </a:t>
                          </a:r>
                          <a:r>
                            <a:rPr lang="it-IT" sz="2000" dirty="0">
                              <a:solidFill>
                                <a:srgbClr val="FFFF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 T</a:t>
                          </a: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2287520652"/>
                      </a:ext>
                    </a:extLst>
                  </a:tr>
                  <a:tr h="54716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pp</a:t>
                          </a:r>
                          <a:endParaRPr lang="it-IT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134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it-IT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</m:sub>
                                <m:sup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+6</m:t>
                                  </m:r>
                                </m:sup>
                              </m:sSubSup>
                            </m:oMath>
                          </a14:m>
                          <a:endParaRPr lang="it-IT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(6.1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it-IT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−0.5</m:t>
                                  </m:r>
                                </m:sub>
                                <m:sup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+0.3</m:t>
                                  </m:r>
                                </m:sup>
                              </m:sSubSup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x10</a:t>
                          </a:r>
                          <a:r>
                            <a:rPr lang="en-US" sz="1800" baseline="30000" dirty="0">
                              <a:effectLst/>
                            </a:rPr>
                            <a:t>10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5.98(1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0.006)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x 10</a:t>
                          </a:r>
                          <a:r>
                            <a:rPr lang="en-US" sz="1800" baseline="30000" dirty="0">
                              <a:effectLst/>
                            </a:rPr>
                            <a:t>10</a:t>
                          </a:r>
                          <a:r>
                            <a:rPr lang="en-US" sz="1800" dirty="0">
                              <a:effectLst/>
                              <a:sym typeface="Symbol" pitchFamily="2" charset="2"/>
                            </a:rPr>
                            <a:t>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6.03(1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0.005)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x 10</a:t>
                          </a:r>
                          <a:r>
                            <a:rPr lang="en-US" sz="1800" baseline="30000" dirty="0">
                              <a:effectLst/>
                            </a:rPr>
                            <a:t>10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-0.8%                   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      </a:t>
                          </a:r>
                          <a:r>
                            <a:rPr lang="it-IT" sz="2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it-IT" sz="2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-0.9</a:t>
                          </a: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509344360"/>
                      </a:ext>
                    </a:extLst>
                  </a:tr>
                  <a:tr h="66339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baseline="30000">
                              <a:effectLst/>
                            </a:rPr>
                            <a:t>7</a:t>
                          </a:r>
                          <a:r>
                            <a:rPr lang="en-US" sz="1800">
                              <a:effectLst/>
                            </a:rPr>
                            <a:t>Be</a:t>
                          </a:r>
                          <a:endParaRPr lang="it-IT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48.3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it-IT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1.1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−0.7</m:t>
                                  </m:r>
                                </m:sub>
                                <m:sup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+0.4</m:t>
                                  </m:r>
                                </m:sup>
                              </m:sSubSup>
                            </m:oMath>
                          </a14:m>
                          <a:endParaRPr lang="it-IT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(4.99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it-IT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0.11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−0.12</m:t>
                                  </m:r>
                                </m:sub>
                                <m:sup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+0.06</m:t>
                                  </m:r>
                                </m:sup>
                              </m:sSubSup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x10</a:t>
                          </a:r>
                          <a:r>
                            <a:rPr lang="en-US" sz="1800" baseline="30000" dirty="0">
                              <a:effectLst/>
                            </a:rPr>
                            <a:t>9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4.93 (1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0.06)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x 10</a:t>
                          </a:r>
                          <a:r>
                            <a:rPr lang="en-US" sz="1800" baseline="30000" dirty="0">
                              <a:effectLst/>
                            </a:rPr>
                            <a:t>9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4.50(1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0.06)</a:t>
                          </a:r>
                          <a:endParaRPr lang="it-IT" sz="180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x 10</a:t>
                          </a:r>
                          <a:r>
                            <a:rPr lang="en-US" sz="1800" baseline="30000">
                              <a:effectLst/>
                            </a:rPr>
                            <a:t>9</a:t>
                          </a:r>
                          <a:endParaRPr lang="it-IT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8.9%                         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b="1" dirty="0">
                              <a:solidFill>
                                <a:srgbClr val="FFFF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       </a:t>
                          </a:r>
                          <a:r>
                            <a:rPr lang="it-IT" sz="20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 </a:t>
                          </a:r>
                          <a:r>
                            <a:rPr lang="it-IT" sz="20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it-IT" sz="20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it-IT" sz="2000" b="1" dirty="0">
                              <a:solidFill>
                                <a:srgbClr val="FFFF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</a:t>
                          </a:r>
                          <a:endParaRPr lang="it-IT" sz="2000" b="1" baseline="300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1315288867"/>
                      </a:ext>
                    </a:extLst>
                  </a:tr>
                  <a:tr h="73148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pep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2.43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it-IT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0.36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−0.22</m:t>
                                  </m:r>
                                </m:sub>
                                <m:sup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+0.15</m:t>
                                  </m:r>
                                </m:sup>
                              </m:sSubSup>
                            </m:oMath>
                          </a14:m>
                          <a:endParaRPr lang="it-IT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(1.27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sSubSup>
                                <m:sSubSupPr>
                                  <m:ctrlPr>
                                    <a:rPr lang="it-IT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0.19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−0.12 </m:t>
                                  </m:r>
                                </m:sub>
                                <m:sup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+0.08</m:t>
                                  </m:r>
                                </m:sup>
                              </m:sSubSup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it-IT" sz="180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x 10</a:t>
                          </a:r>
                          <a:r>
                            <a:rPr lang="en-US" sz="1800" baseline="30000">
                              <a:effectLst/>
                            </a:rPr>
                            <a:t>8</a:t>
                          </a:r>
                          <a:endParaRPr lang="it-IT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1.44 (1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0.009)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x 10</a:t>
                          </a:r>
                          <a:r>
                            <a:rPr lang="en-US" sz="1800" baseline="30000" dirty="0">
                              <a:effectLst/>
                            </a:rPr>
                            <a:t>8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1.46 (1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0.009)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x 10</a:t>
                          </a:r>
                          <a:r>
                            <a:rPr lang="en-US" sz="1800" baseline="30000" dirty="0">
                              <a:effectLst/>
                            </a:rPr>
                            <a:t>8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-1.4%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        </a:t>
                          </a:r>
                          <a:r>
                            <a:rPr lang="it-IT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r>
                            <a:rPr lang="it-IT" sz="1800" b="1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-1.4 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3910982746"/>
                      </a:ext>
                    </a:extLst>
                  </a:tr>
                  <a:tr h="85330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aseline="30000" dirty="0">
                              <a:effectLst/>
                            </a:rPr>
                            <a:t>8</a:t>
                          </a:r>
                          <a:r>
                            <a:rPr lang="en-US" sz="1800" dirty="0">
                              <a:effectLst/>
                            </a:rPr>
                            <a:t>B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it-IT" sz="18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0.220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−0.016−0.006</m:t>
                                    </m:r>
                                  </m:sub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+0.015+0.006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it-IT" sz="18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5.68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−0.41−0.03</m:t>
                                    </m:r>
                                  </m:sub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+0.39+0.03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effectLst/>
                            </a:rPr>
                            <a:t>x 10</a:t>
                          </a:r>
                          <a:r>
                            <a:rPr lang="en-US" sz="1800" baseline="30000" dirty="0">
                              <a:effectLst/>
                            </a:rPr>
                            <a:t>6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5.46 (1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0.12)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x 10</a:t>
                          </a:r>
                          <a:r>
                            <a:rPr lang="en-US" sz="1800" baseline="30000" dirty="0">
                              <a:effectLst/>
                            </a:rPr>
                            <a:t>6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4.50(1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0.12)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x 10</a:t>
                          </a:r>
                          <a:r>
                            <a:rPr lang="en-US" sz="1800" baseline="30000" dirty="0">
                              <a:effectLst/>
                            </a:rPr>
                            <a:t>6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2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17,6%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        </a:t>
                          </a:r>
                          <a:r>
                            <a:rPr lang="it-IT" sz="20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r>
                            <a:rPr lang="it-IT" sz="200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24 </a:t>
                          </a:r>
                          <a:endParaRPr lang="it-IT" sz="2000" b="1" baseline="300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2814421491"/>
                      </a:ext>
                    </a:extLst>
                  </a:tr>
                  <a:tr h="68666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it-IT" sz="180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18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6.7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it-IT" sz="1800" b="0" i="0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it-IT" sz="1800" u="none" dirty="0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0.8</m:t>
                                    </m:r>
                                  </m:sub>
                                  <m:sup>
                                    <m:r>
                                      <m:rPr>
                                        <m:nor/>
                                      </m:rPr>
                                      <a:rPr lang="it-IT" sz="1800" u="none" dirty="0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+2.0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it-IT" sz="1800" u="non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sz="18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nor/>
                                    </m:rPr>
                                    <a:rPr lang="it-IT" sz="1800" u="none" dirty="0" smtClean="0">
                                      <a:solidFill>
                                        <a:schemeClr val="tx1"/>
                                      </a:solidFill>
                                    </a:rPr>
                                    <m:t>6.6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it-IT" sz="1800" u="none" dirty="0" smtClean="0">
                                      <a:solidFill>
                                        <a:schemeClr val="tx1"/>
                                      </a:solidFill>
                                    </a:rPr>
                                    <m:t>−0.9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it-IT" sz="1800" u="none" dirty="0" smtClean="0">
                                      <a:solidFill>
                                        <a:schemeClr val="tx1"/>
                                      </a:solidFill>
                                    </a:rPr>
                                    <m:t>+2.0</m:t>
                                  </m:r>
                                </m:sup>
                              </m:sSubSup>
                            </m:oMath>
                          </a14:m>
                          <a:r>
                            <a:rPr lang="it-IT" sz="1800" u="none" dirty="0">
                              <a:solidFill>
                                <a:schemeClr val="tx1"/>
                              </a:solidFill>
                            </a:rPr>
                            <a:t> x 10 </a:t>
                          </a:r>
                          <a:r>
                            <a:rPr lang="it-IT" sz="1800" u="none" baseline="300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r>
                            <a:rPr lang="it-IT" sz="1800" u="none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it-IT" sz="1800" u="none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4.83 (1±0.32)</a:t>
                          </a:r>
                          <a:endParaRPr lang="it-IT" sz="18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3.48(1±0.3) 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27.9%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20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                             </a:t>
                          </a:r>
                          <a:r>
                            <a:rPr lang="it-IT" sz="2000" b="1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r>
                            <a:rPr lang="it-IT" sz="2000" b="1" kern="1200" baseline="300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</a:t>
                          </a:r>
                          <a:endParaRPr lang="it-IT" sz="2000" b="1" baseline="30000" dirty="0">
                            <a:solidFill>
                              <a:srgbClr val="FF0000"/>
                            </a:solidFill>
                            <a:effectLst/>
                          </a:endParaRPr>
                        </a:p>
                      </a:txBody>
                      <a:tcPr marL="30162" marR="30162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34449949"/>
                      </a:ext>
                    </a:extLst>
                  </a:tr>
                  <a:tr h="53008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2000" b="1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                              T</a:t>
                          </a:r>
                          <a:r>
                            <a:rPr lang="it-IT" sz="2000" b="1" kern="1200" baseline="300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20</a:t>
                          </a:r>
                          <a:r>
                            <a:rPr lang="it-IT" sz="2000" b="1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it-IT" sz="20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31103696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a 3">
                <a:extLst>
                  <a:ext uri="{FF2B5EF4-FFF2-40B4-BE49-F238E27FC236}">
                    <a16:creationId xmlns:a16="http://schemas.microsoft.com/office/drawing/2014/main" id="{E7CBF285-0D57-C841-A6DE-37782B2252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740192"/>
                  </p:ext>
                </p:extLst>
              </p:nvPr>
            </p:nvGraphicFramePr>
            <p:xfrm>
              <a:off x="1797650" y="152400"/>
              <a:ext cx="9544170" cy="56505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98546">
                      <a:extLst>
                        <a:ext uri="{9D8B030D-6E8A-4147-A177-3AD203B41FA5}">
                          <a16:colId xmlns:a16="http://schemas.microsoft.com/office/drawing/2014/main" val="3712075861"/>
                        </a:ext>
                      </a:extLst>
                    </a:gridCol>
                    <a:gridCol w="1132227">
                      <a:extLst>
                        <a:ext uri="{9D8B030D-6E8A-4147-A177-3AD203B41FA5}">
                          <a16:colId xmlns:a16="http://schemas.microsoft.com/office/drawing/2014/main" val="2825252703"/>
                        </a:ext>
                      </a:extLst>
                    </a:gridCol>
                    <a:gridCol w="1668946">
                      <a:extLst>
                        <a:ext uri="{9D8B030D-6E8A-4147-A177-3AD203B41FA5}">
                          <a16:colId xmlns:a16="http://schemas.microsoft.com/office/drawing/2014/main" val="789895362"/>
                        </a:ext>
                      </a:extLst>
                    </a:gridCol>
                    <a:gridCol w="1562935">
                      <a:extLst>
                        <a:ext uri="{9D8B030D-6E8A-4147-A177-3AD203B41FA5}">
                          <a16:colId xmlns:a16="http://schemas.microsoft.com/office/drawing/2014/main" val="3661543396"/>
                        </a:ext>
                      </a:extLst>
                    </a:gridCol>
                    <a:gridCol w="1352348">
                      <a:extLst>
                        <a:ext uri="{9D8B030D-6E8A-4147-A177-3AD203B41FA5}">
                          <a16:colId xmlns:a16="http://schemas.microsoft.com/office/drawing/2014/main" val="4203461792"/>
                        </a:ext>
                      </a:extLst>
                    </a:gridCol>
                    <a:gridCol w="2929168">
                      <a:extLst>
                        <a:ext uri="{9D8B030D-6E8A-4147-A177-3AD203B41FA5}">
                          <a16:colId xmlns:a16="http://schemas.microsoft.com/office/drawing/2014/main" val="1015417310"/>
                        </a:ext>
                      </a:extLst>
                    </a:gridCol>
                  </a:tblGrid>
                  <a:tr h="109728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</a:rPr>
                            <a:t>Borexino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rates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</a:t>
                          </a:r>
                          <a:r>
                            <a:rPr lang="en-US" sz="1800" dirty="0" err="1">
                              <a:effectLst/>
                            </a:rPr>
                            <a:t>cpd</a:t>
                          </a:r>
                          <a:r>
                            <a:rPr lang="en-US" sz="1800" dirty="0">
                              <a:effectLst/>
                            </a:rPr>
                            <a:t>/100t)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</a:rPr>
                            <a:t>Borexino</a:t>
                          </a:r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fluxes 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(cm</a:t>
                          </a:r>
                          <a:r>
                            <a:rPr lang="en-US" sz="1800" baseline="30000" dirty="0">
                              <a:effectLst/>
                            </a:rPr>
                            <a:t>-2</a:t>
                          </a:r>
                          <a:r>
                            <a:rPr lang="en-US" sz="1800" dirty="0">
                              <a:effectLst/>
                            </a:rPr>
                            <a:t>s</a:t>
                          </a:r>
                          <a:r>
                            <a:rPr lang="en-US" sz="1800" baseline="30000" dirty="0">
                              <a:effectLst/>
                            </a:rPr>
                            <a:t>-1</a:t>
                          </a:r>
                          <a:r>
                            <a:rPr lang="en-US" sz="1800" dirty="0">
                              <a:effectLst/>
                            </a:rPr>
                            <a:t>)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SSM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HZ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Fluxes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(cm</a:t>
                          </a:r>
                          <a:r>
                            <a:rPr lang="en-US" sz="1800" baseline="30000" dirty="0">
                              <a:effectLst/>
                            </a:rPr>
                            <a:t>-2</a:t>
                          </a:r>
                          <a:r>
                            <a:rPr lang="en-US" sz="1800" dirty="0">
                              <a:effectLst/>
                            </a:rPr>
                            <a:t>s</a:t>
                          </a:r>
                          <a:r>
                            <a:rPr lang="en-US" sz="1800" baseline="30000" dirty="0">
                              <a:effectLst/>
                            </a:rPr>
                            <a:t>-1</a:t>
                          </a:r>
                          <a:r>
                            <a:rPr lang="en-US" sz="1800" dirty="0">
                              <a:effectLst/>
                            </a:rPr>
                            <a:t>)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SSM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LZ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Fluxes</a:t>
                          </a:r>
                          <a:endParaRPr lang="it-IT" sz="1800" dirty="0"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(cm</a:t>
                          </a:r>
                          <a:r>
                            <a:rPr lang="en-US" sz="1800" baseline="30000" dirty="0">
                              <a:effectLst/>
                            </a:rPr>
                            <a:t>-2</a:t>
                          </a:r>
                          <a:r>
                            <a:rPr lang="en-US" sz="1800" dirty="0">
                              <a:effectLst/>
                            </a:rPr>
                            <a:t>s</a:t>
                          </a:r>
                          <a:r>
                            <a:rPr lang="en-US" sz="1800" baseline="30000" dirty="0">
                              <a:effectLst/>
                            </a:rPr>
                            <a:t>1</a:t>
                          </a:r>
                          <a:r>
                            <a:rPr lang="en-US" sz="1800" dirty="0">
                              <a:effectLst/>
                            </a:rPr>
                            <a:t>)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(HZ-LZ)/HZ.    </a:t>
                          </a:r>
                          <a:r>
                            <a:rPr lang="it-IT" sz="2000" dirty="0" err="1">
                              <a:solidFill>
                                <a:srgbClr val="FFFF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Dependenc</a:t>
                          </a:r>
                          <a:r>
                            <a:rPr lang="it-IT" sz="2000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       </a:t>
                          </a:r>
                          <a:r>
                            <a:rPr lang="it-IT" sz="2000" dirty="0">
                              <a:solidFill>
                                <a:srgbClr val="FFFF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 T</a:t>
                          </a: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228752065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pp</a:t>
                          </a:r>
                          <a:endParaRPr lang="it-IT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80899" t="-141538" r="-667416" b="-4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121970" t="-141538" r="-350000" b="-4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238211" t="-141538" r="-275610" b="-4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388785" t="-141538" r="-216822" b="-4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-0.8%                   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      </a:t>
                          </a:r>
                          <a:r>
                            <a:rPr lang="it-IT" sz="2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it-IT" sz="2000" b="1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-0.9</a:t>
                          </a: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509344360"/>
                      </a:ext>
                    </a:extLst>
                  </a:tr>
                  <a:tr h="83007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baseline="30000">
                              <a:effectLst/>
                            </a:rPr>
                            <a:t>7</a:t>
                          </a:r>
                          <a:r>
                            <a:rPr lang="en-US" sz="1800">
                              <a:effectLst/>
                            </a:rPr>
                            <a:t>Be</a:t>
                          </a:r>
                          <a:endParaRPr lang="it-IT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80899" t="-237879" r="-667416" b="-34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121970" t="-237879" r="-350000" b="-34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238211" t="-237879" r="-275610" b="-34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388785" t="-237879" r="-216822" b="-34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8.9%                         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b="1" dirty="0">
                              <a:solidFill>
                                <a:srgbClr val="FFFF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       </a:t>
                          </a:r>
                          <a:r>
                            <a:rPr lang="it-IT" sz="20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 </a:t>
                          </a:r>
                          <a:r>
                            <a:rPr lang="it-IT" sz="20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it-IT" sz="20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it-IT" sz="2000" b="1" dirty="0">
                              <a:solidFill>
                                <a:srgbClr val="FFFF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</a:t>
                          </a:r>
                          <a:endParaRPr lang="it-IT" sz="2000" b="1" baseline="300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1315288867"/>
                      </a:ext>
                    </a:extLst>
                  </a:tr>
                  <a:tr h="8301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pep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80899" t="-343077" r="-667416" b="-25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121970" t="-343077" r="-350000" b="-25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238211" t="-343077" r="-275610" b="-25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388785" t="-343077" r="-216822" b="-25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-1.4%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        </a:t>
                          </a:r>
                          <a:r>
                            <a:rPr lang="it-IT" sz="1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r>
                            <a:rPr lang="it-IT" sz="1800" b="1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-1.4 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3910982746"/>
                      </a:ext>
                    </a:extLst>
                  </a:tr>
                  <a:tr h="85330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aseline="30000" dirty="0">
                              <a:effectLst/>
                            </a:rPr>
                            <a:t>8</a:t>
                          </a:r>
                          <a:r>
                            <a:rPr lang="en-US" sz="1800" dirty="0">
                              <a:effectLst/>
                            </a:rPr>
                            <a:t>B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80899" t="-429851" r="-667416" b="-1447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121970" t="-429851" r="-350000" b="-1447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238211" t="-429851" r="-275610" b="-1447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388785" t="-429851" r="-216822" b="-1447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20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17,6%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            </a:t>
                          </a:r>
                          <a:r>
                            <a:rPr lang="it-IT" sz="20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r>
                            <a:rPr lang="it-IT" sz="200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24 </a:t>
                          </a:r>
                          <a:endParaRPr lang="it-IT" sz="2000" b="1" baseline="300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2814421491"/>
                      </a:ext>
                    </a:extLst>
                  </a:tr>
                  <a:tr h="68666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80899" t="-657407" r="-667416" b="-7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0162" marR="30162" marT="0" marB="0">
                        <a:blipFill>
                          <a:blip r:embed="rId2"/>
                          <a:stretch>
                            <a:fillRect l="-121970" t="-657407" r="-350000" b="-7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4.83 (1±0.32)</a:t>
                          </a:r>
                          <a:endParaRPr lang="it-IT" sz="18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3.48(1±0.3) </a:t>
                          </a: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2000" dirty="0">
                              <a:solidFill>
                                <a:srgbClr val="FF0000"/>
                              </a:solidFill>
                              <a:effectLst/>
                            </a:rPr>
                            <a:t>27.9%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20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                             </a:t>
                          </a:r>
                          <a:r>
                            <a:rPr lang="it-IT" sz="2000" b="1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r>
                            <a:rPr lang="it-IT" sz="2000" b="1" kern="1200" baseline="300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</a:t>
                          </a:r>
                          <a:endParaRPr lang="it-IT" sz="2000" b="1" baseline="30000" dirty="0">
                            <a:solidFill>
                              <a:srgbClr val="FF0000"/>
                            </a:solidFill>
                            <a:effectLst/>
                          </a:endParaRPr>
                        </a:p>
                      </a:txBody>
                      <a:tcPr marL="30162" marR="30162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34449949"/>
                      </a:ext>
                    </a:extLst>
                  </a:tr>
                  <a:tr h="53008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1800" baseline="300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  <a:r>
                            <a:rPr lang="it-IT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endParaRPr lang="it-IT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it-IT" sz="2000" b="1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                              T</a:t>
                          </a:r>
                          <a:r>
                            <a:rPr lang="it-IT" sz="2000" b="1" kern="1200" baseline="300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20</a:t>
                          </a:r>
                          <a:r>
                            <a:rPr lang="it-IT" sz="2000" b="1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it-IT" sz="20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0162" marR="30162" marT="0" marB="0"/>
                    </a:tc>
                    <a:extLst>
                      <a:ext uri="{0D108BD9-81ED-4DB2-BD59-A6C34878D82A}">
                        <a16:rowId xmlns:a16="http://schemas.microsoft.com/office/drawing/2014/main" val="31103696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Parentesi graffa aperta 4">
            <a:extLst>
              <a:ext uri="{FF2B5EF4-FFF2-40B4-BE49-F238E27FC236}">
                <a16:creationId xmlns:a16="http://schemas.microsoft.com/office/drawing/2014/main" id="{3E9628C9-D714-9145-82CE-183E7776B5F8}"/>
              </a:ext>
            </a:extLst>
          </p:cNvPr>
          <p:cNvSpPr/>
          <p:nvPr/>
        </p:nvSpPr>
        <p:spPr>
          <a:xfrm>
            <a:off x="1567467" y="1398104"/>
            <a:ext cx="45719" cy="3260035"/>
          </a:xfrm>
          <a:prstGeom prst="lef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17E8BF-C680-5242-A5CE-D06C88C0ADF8}"/>
              </a:ext>
            </a:extLst>
          </p:cNvPr>
          <p:cNvSpPr txBox="1"/>
          <p:nvPr/>
        </p:nvSpPr>
        <p:spPr>
          <a:xfrm rot="16200000">
            <a:off x="-537001" y="2914901"/>
            <a:ext cx="3024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PP Chain</a:t>
            </a:r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988B8D19-0AA6-D043-855B-1A96841EF751}"/>
              </a:ext>
            </a:extLst>
          </p:cNvPr>
          <p:cNvSpPr/>
          <p:nvPr/>
        </p:nvSpPr>
        <p:spPr>
          <a:xfrm>
            <a:off x="1548563" y="4727050"/>
            <a:ext cx="198120" cy="1199322"/>
          </a:xfrm>
          <a:prstGeom prst="lef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D52E50A-3D9A-214C-A580-9D9234D4EACB}"/>
              </a:ext>
            </a:extLst>
          </p:cNvPr>
          <p:cNvSpPr txBox="1"/>
          <p:nvPr/>
        </p:nvSpPr>
        <p:spPr>
          <a:xfrm rot="16200000">
            <a:off x="235981" y="5159585"/>
            <a:ext cx="149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CNO cycle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49E7D2-87D1-2D41-8DBD-AF3F214A47D5}"/>
              </a:ext>
            </a:extLst>
          </p:cNvPr>
          <p:cNvSpPr txBox="1"/>
          <p:nvPr/>
        </p:nvSpPr>
        <p:spPr>
          <a:xfrm>
            <a:off x="1934816" y="6076125"/>
            <a:ext cx="8460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Vinyoles</a:t>
            </a:r>
            <a:r>
              <a:rPr lang="it-IT" dirty="0"/>
              <a:t> et al. </a:t>
            </a:r>
            <a:r>
              <a:rPr lang="it-IT" dirty="0" err="1"/>
              <a:t>Astr.J</a:t>
            </a:r>
            <a:r>
              <a:rPr lang="it-IT" dirty="0"/>
              <a:t>. 835 (2017) 202 + </a:t>
            </a:r>
            <a:r>
              <a:rPr lang="it-IT" dirty="0" err="1"/>
              <a:t>Grevesse</a:t>
            </a:r>
            <a:r>
              <a:rPr lang="it-IT" dirty="0"/>
              <a:t> et </a:t>
            </a:r>
            <a:r>
              <a:rPr lang="it-IT" dirty="0" err="1"/>
              <a:t>al.,Space</a:t>
            </a:r>
            <a:r>
              <a:rPr lang="it-IT" dirty="0"/>
              <a:t> </a:t>
            </a:r>
            <a:r>
              <a:rPr lang="it-IT" dirty="0" err="1"/>
              <a:t>Sci.Rev</a:t>
            </a:r>
            <a:r>
              <a:rPr lang="it-IT" dirty="0"/>
              <a:t>. (1998)85]</a:t>
            </a:r>
            <a:br>
              <a:rPr lang="it-IT" dirty="0"/>
            </a:br>
            <a:r>
              <a:rPr lang="it-IT" dirty="0"/>
              <a:t> </a:t>
            </a:r>
            <a:r>
              <a:rPr lang="it-IT" dirty="0" err="1"/>
              <a:t>Vinyoles</a:t>
            </a:r>
            <a:r>
              <a:rPr lang="it-IT" dirty="0"/>
              <a:t> et al. </a:t>
            </a:r>
            <a:r>
              <a:rPr lang="it-IT" dirty="0" err="1"/>
              <a:t>Astr.J</a:t>
            </a:r>
            <a:r>
              <a:rPr lang="it-IT" dirty="0"/>
              <a:t>. 835 (2017) 202 + </a:t>
            </a:r>
            <a:r>
              <a:rPr lang="it-IT" dirty="0" err="1"/>
              <a:t>Asplund</a:t>
            </a:r>
            <a:r>
              <a:rPr lang="it-IT" dirty="0"/>
              <a:t> et al., </a:t>
            </a:r>
            <a:r>
              <a:rPr lang="it-IT" dirty="0" err="1"/>
              <a:t>Annu</a:t>
            </a:r>
            <a:r>
              <a:rPr lang="it-IT" dirty="0"/>
              <a:t>. Rev. </a:t>
            </a:r>
            <a:r>
              <a:rPr lang="it-IT" dirty="0" err="1"/>
              <a:t>Astr</a:t>
            </a:r>
            <a:r>
              <a:rPr lang="it-IT" dirty="0"/>
              <a:t>. </a:t>
            </a:r>
            <a:r>
              <a:rPr lang="it-IT" dirty="0" err="1"/>
              <a:t>Astrop</a:t>
            </a:r>
            <a:r>
              <a:rPr lang="it-IT" dirty="0"/>
              <a:t> (2009) 47</a:t>
            </a:r>
            <a:endParaRPr lang="en-US" dirty="0"/>
          </a:p>
        </p:txBody>
      </p:sp>
      <p:sp>
        <p:nvSpPr>
          <p:cNvPr id="10" name="Parentesi graffa chiusa 9">
            <a:extLst>
              <a:ext uri="{FF2B5EF4-FFF2-40B4-BE49-F238E27FC236}">
                <a16:creationId xmlns:a16="http://schemas.microsoft.com/office/drawing/2014/main" id="{4BA076E1-3503-3F4E-A793-072BF11C8C5C}"/>
              </a:ext>
            </a:extLst>
          </p:cNvPr>
          <p:cNvSpPr/>
          <p:nvPr/>
        </p:nvSpPr>
        <p:spPr>
          <a:xfrm>
            <a:off x="2667000" y="4614083"/>
            <a:ext cx="225465" cy="1202757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0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EC1C5F-BE35-334E-B947-2F9C0937CC97}"/>
              </a:ext>
            </a:extLst>
          </p:cNvPr>
          <p:cNvSpPr txBox="1"/>
          <p:nvPr/>
        </p:nvSpPr>
        <p:spPr>
          <a:xfrm>
            <a:off x="723900" y="154870"/>
            <a:ext cx="25485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Metallicity. </a:t>
            </a:r>
            <a:r>
              <a:rPr lang="en-US" sz="2800" b="1" dirty="0"/>
              <a:t>3</a:t>
            </a:r>
            <a:r>
              <a:rPr lang="en-US" sz="2800" dirty="0"/>
              <a:t>/3</a:t>
            </a:r>
          </a:p>
          <a:p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2EFA4F7-CB92-1940-AE70-D97DA2BB3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301" y="-73682"/>
            <a:ext cx="6796250" cy="6702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F46B070-5856-F445-9982-3850984A00B5}"/>
                  </a:ext>
                </a:extLst>
              </p:cNvPr>
              <p:cNvSpPr txBox="1"/>
              <p:nvPr/>
            </p:nvSpPr>
            <p:spPr>
              <a:xfrm>
                <a:off x="266700" y="792480"/>
                <a:ext cx="4433888" cy="2677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Only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Borexino</a:t>
                </a:r>
                <a:r>
                  <a:rPr lang="en-US" sz="2800" dirty="0">
                    <a:solidFill>
                      <a:srgbClr val="FF0000"/>
                    </a:solidFill>
                  </a:rPr>
                  <a:t> data, including: </a:t>
                </a:r>
                <a:r>
                  <a:rPr lang="en-US" sz="2800" baseline="30000" dirty="0">
                    <a:solidFill>
                      <a:srgbClr val="FF0000"/>
                    </a:solidFill>
                  </a:rPr>
                  <a:t>7</a:t>
                </a:r>
                <a:r>
                  <a:rPr lang="en-US" sz="2800" dirty="0">
                    <a:solidFill>
                      <a:srgbClr val="FF0000"/>
                    </a:solidFill>
                  </a:rPr>
                  <a:t>Be, </a:t>
                </a:r>
                <a:r>
                  <a:rPr lang="en-US" sz="2800" baseline="30000" dirty="0">
                    <a:solidFill>
                      <a:srgbClr val="FF0000"/>
                    </a:solidFill>
                  </a:rPr>
                  <a:t>8</a:t>
                </a:r>
                <a:r>
                  <a:rPr lang="en-US" sz="2800" dirty="0">
                    <a:solidFill>
                      <a:srgbClr val="FF0000"/>
                    </a:solidFill>
                  </a:rPr>
                  <a:t>B, CNO--</a:t>
                </a:r>
              </a:p>
              <a:p>
                <a:r>
                  <a:rPr lang="en-US" sz="2800" dirty="0">
                    <a:solidFill>
                      <a:srgbClr val="FF0000"/>
                    </a:solidFill>
                  </a:rPr>
                  <a:t>good agreement with the SSM-HZ model while</a:t>
                </a:r>
              </a:p>
              <a:p>
                <a:r>
                  <a:rPr lang="en-US" sz="2800" dirty="0">
                    <a:solidFill>
                      <a:srgbClr val="FF0000"/>
                    </a:solidFill>
                  </a:rPr>
                  <a:t>SSM-LZ is disfavored : </a:t>
                </a:r>
              </a:p>
              <a:p>
                <a:r>
                  <a:rPr lang="en-US" sz="2800" dirty="0">
                    <a:solidFill>
                      <a:srgbClr val="FF0000"/>
                    </a:solidFill>
                  </a:rPr>
                  <a:t>P value= 9.1 x 10</a:t>
                </a:r>
                <a:r>
                  <a:rPr lang="en-US" sz="2800" baseline="30000" dirty="0">
                    <a:solidFill>
                      <a:srgbClr val="FF0000"/>
                    </a:solidFill>
                  </a:rPr>
                  <a:t>-4   </a:t>
                </a:r>
                <a:r>
                  <a:rPr lang="en-US" sz="28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3.1</a:t>
                </a:r>
                <a:r>
                  <a:rPr lang="en-US" sz="2800" dirty="0">
                    <a:solidFill>
                      <a:srgbClr val="FF0000"/>
                    </a:solidFill>
                    <a:latin typeface="Symbol" pitchFamily="2" charset="2"/>
                  </a:rPr>
                  <a:t>s</a:t>
                </a:r>
                <a:r>
                  <a:rPr lang="en-US" sz="2800" dirty="0">
                    <a:solidFill>
                      <a:srgbClr val="FF0000"/>
                    </a:solidFill>
                  </a:rPr>
                  <a:t> )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F46B070-5856-F445-9982-3850984A0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792480"/>
                <a:ext cx="4433888" cy="2677656"/>
              </a:xfrm>
              <a:prstGeom prst="rect">
                <a:avLst/>
              </a:prstGeom>
              <a:blipFill>
                <a:blip r:embed="rId3"/>
                <a:stretch>
                  <a:fillRect l="-2571" t="-1887" r="-1714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1509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C9626D-2EFE-E346-9D70-1A7866083256}"/>
              </a:ext>
            </a:extLst>
          </p:cNvPr>
          <p:cNvSpPr txBox="1"/>
          <p:nvPr/>
        </p:nvSpPr>
        <p:spPr>
          <a:xfrm>
            <a:off x="1557341" y="371469"/>
            <a:ext cx="784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 err="1"/>
              <a:t>Borexino</a:t>
            </a:r>
            <a:r>
              <a:rPr lang="en-US" sz="2400" b="1" dirty="0"/>
              <a:t> </a:t>
            </a:r>
            <a:r>
              <a:rPr lang="en-US" sz="2400" b="1" dirty="0" err="1"/>
              <a:t>breaktroughs</a:t>
            </a:r>
            <a:r>
              <a:rPr lang="en-US" sz="2400" b="1" dirty="0"/>
              <a:t> </a:t>
            </a:r>
            <a:r>
              <a:rPr lang="en-US" sz="2400" dirty="0"/>
              <a:t>can be summarized as follows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A5BDCA-E569-3443-A694-BF7028884F9E}"/>
              </a:ext>
            </a:extLst>
          </p:cNvPr>
          <p:cNvSpPr txBox="1"/>
          <p:nvPr/>
        </p:nvSpPr>
        <p:spPr>
          <a:xfrm>
            <a:off x="657225" y="1128713"/>
            <a:ext cx="11387138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First experimental evidence </a:t>
            </a:r>
            <a:r>
              <a:rPr lang="it-IT" sz="2400" b="1" dirty="0"/>
              <a:t>of </a:t>
            </a:r>
            <a:r>
              <a:rPr lang="it-IT" sz="2400" b="1" dirty="0" err="1"/>
              <a:t>all</a:t>
            </a:r>
            <a:r>
              <a:rPr lang="it-IT" sz="2400" b="1" dirty="0"/>
              <a:t> fusion </a:t>
            </a:r>
            <a:r>
              <a:rPr lang="it-IT" sz="2400" b="1" dirty="0" err="1"/>
              <a:t>reactions</a:t>
            </a:r>
            <a:r>
              <a:rPr lang="it-IT" sz="2400" b="1" dirty="0"/>
              <a:t> of the </a:t>
            </a:r>
            <a:r>
              <a:rPr lang="it-IT" sz="2400" b="1" dirty="0" err="1"/>
              <a:t>pp</a:t>
            </a:r>
            <a:r>
              <a:rPr lang="it-IT" sz="2400" b="1" dirty="0"/>
              <a:t> </a:t>
            </a:r>
            <a:r>
              <a:rPr lang="it-IT" sz="2400" b="1" dirty="0" err="1"/>
              <a:t>chain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produces</a:t>
            </a:r>
            <a:r>
              <a:rPr lang="it-IT" sz="2400" dirty="0"/>
              <a:t> 99% of the solar </a:t>
            </a:r>
            <a:r>
              <a:rPr lang="it-IT" sz="2400" dirty="0" err="1"/>
              <a:t>energy</a:t>
            </a:r>
            <a:r>
              <a:rPr lang="it-IT" sz="2400" dirty="0"/>
              <a:t>,  via the first </a:t>
            </a:r>
            <a:r>
              <a:rPr lang="it-IT" sz="2400" dirty="0" err="1"/>
              <a:t>measurement</a:t>
            </a:r>
            <a:r>
              <a:rPr lang="it-IT" sz="2400" dirty="0"/>
              <a:t> of </a:t>
            </a:r>
            <a:r>
              <a:rPr lang="it-IT" sz="2400" dirty="0" err="1"/>
              <a:t>all</a:t>
            </a:r>
            <a:r>
              <a:rPr lang="it-IT" sz="2400" dirty="0"/>
              <a:t> the single neutrino </a:t>
            </a:r>
            <a:r>
              <a:rPr lang="it-IT" sz="2400" dirty="0" err="1"/>
              <a:t>fluxes</a:t>
            </a:r>
            <a:r>
              <a:rPr lang="it-IT" sz="2400" dirty="0"/>
              <a:t> (the </a:t>
            </a:r>
            <a:r>
              <a:rPr lang="it-IT" sz="2400" dirty="0" err="1"/>
              <a:t>one</a:t>
            </a:r>
            <a:r>
              <a:rPr lang="it-IT" sz="2400" dirty="0"/>
              <a:t> from </a:t>
            </a:r>
            <a:r>
              <a:rPr lang="it-IT" sz="2400" baseline="30000" dirty="0"/>
              <a:t>8</a:t>
            </a:r>
            <a:r>
              <a:rPr lang="it-IT" sz="2400" dirty="0"/>
              <a:t>B </a:t>
            </a:r>
            <a:r>
              <a:rPr lang="it-IT" sz="2400" dirty="0" err="1"/>
              <a:t>reaction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measured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before</a:t>
            </a:r>
            <a:r>
              <a:rPr lang="it-IT" sz="2400" dirty="0"/>
              <a:t>)</a:t>
            </a:r>
            <a:endParaRPr lang="en-US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9F20D8-B3E0-C340-85AC-AC6D07622867}"/>
              </a:ext>
            </a:extLst>
          </p:cNvPr>
          <p:cNvSpPr txBox="1"/>
          <p:nvPr/>
        </p:nvSpPr>
        <p:spPr>
          <a:xfrm>
            <a:off x="657226" y="2671763"/>
            <a:ext cx="11387138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400" b="1" dirty="0"/>
              <a:t>First experimental evidence of the CNO cycle </a:t>
            </a:r>
            <a:r>
              <a:rPr lang="it-IT" sz="2400" b="1" dirty="0" err="1"/>
              <a:t>discovering</a:t>
            </a:r>
            <a:r>
              <a:rPr lang="it-IT" sz="2400" b="1" dirty="0"/>
              <a:t> the </a:t>
            </a:r>
            <a:r>
              <a:rPr lang="it-IT" sz="2400" b="1" dirty="0" err="1"/>
              <a:t>mechanism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powers</a:t>
            </a:r>
            <a:r>
              <a:rPr lang="it-IT" sz="2400" b="1" dirty="0"/>
              <a:t> massive </a:t>
            </a:r>
            <a:r>
              <a:rPr lang="it-IT" sz="2400" b="1" dirty="0" err="1"/>
              <a:t>stars</a:t>
            </a:r>
            <a:r>
              <a:rPr lang="it-IT" sz="2400" b="1" dirty="0"/>
              <a:t>. </a:t>
            </a:r>
            <a:r>
              <a:rPr lang="it-IT" sz="2400" dirty="0"/>
              <a:t>In </a:t>
            </a:r>
            <a:r>
              <a:rPr lang="it-IT" sz="2400" dirty="0" err="1"/>
              <a:t>this</a:t>
            </a:r>
            <a:r>
              <a:rPr lang="it-IT" sz="2400" dirty="0"/>
              <a:t> way, with the </a:t>
            </a:r>
            <a:r>
              <a:rPr lang="it-IT" sz="2400" dirty="0" err="1"/>
              <a:t>pp</a:t>
            </a:r>
            <a:r>
              <a:rPr lang="it-IT" sz="2400" dirty="0"/>
              <a:t> </a:t>
            </a:r>
            <a:r>
              <a:rPr lang="it-IT" sz="2400" dirty="0" err="1"/>
              <a:t>chain</a:t>
            </a:r>
            <a:r>
              <a:rPr lang="it-IT" sz="2400" dirty="0"/>
              <a:t> and the CNO </a:t>
            </a:r>
            <a:r>
              <a:rPr lang="it-IT" sz="2400" dirty="0" err="1"/>
              <a:t>cycle</a:t>
            </a:r>
            <a:r>
              <a:rPr lang="it-IT" sz="2400" dirty="0"/>
              <a:t>, </a:t>
            </a:r>
            <a:r>
              <a:rPr lang="it-IT" sz="2400" b="1" dirty="0" err="1"/>
              <a:t>Borexino</a:t>
            </a:r>
            <a:r>
              <a:rPr lang="it-IT" sz="2400" b="1" dirty="0"/>
              <a:t> </a:t>
            </a:r>
            <a:r>
              <a:rPr lang="it-IT" sz="2400" b="1" dirty="0" err="1"/>
              <a:t>demonstrated</a:t>
            </a:r>
            <a:r>
              <a:rPr lang="it-IT" sz="2400" b="1" dirty="0"/>
              <a:t> </a:t>
            </a:r>
            <a:r>
              <a:rPr lang="it-IT" sz="2400" b="1" dirty="0" err="1"/>
              <a:t>how</a:t>
            </a:r>
            <a:r>
              <a:rPr lang="it-IT" sz="2400" b="1" dirty="0"/>
              <a:t> the </a:t>
            </a:r>
            <a:r>
              <a:rPr lang="it-IT" sz="2400" b="1" dirty="0" err="1"/>
              <a:t>Sun</a:t>
            </a:r>
            <a:r>
              <a:rPr lang="it-IT" sz="2400" b="1" dirty="0"/>
              <a:t> and </a:t>
            </a:r>
            <a:r>
              <a:rPr lang="it-IT" sz="2400" b="1" dirty="0" err="1"/>
              <a:t>stars</a:t>
            </a:r>
            <a:r>
              <a:rPr lang="it-IT" sz="2400" b="1" dirty="0"/>
              <a:t> of </a:t>
            </a:r>
            <a:r>
              <a:rPr lang="it-IT" sz="2400" b="1" dirty="0" err="1"/>
              <a:t>any</a:t>
            </a:r>
            <a:r>
              <a:rPr lang="it-IT" sz="2400" b="1" dirty="0"/>
              <a:t> </a:t>
            </a:r>
            <a:r>
              <a:rPr lang="it-IT" sz="2400" b="1" dirty="0" err="1"/>
              <a:t>size</a:t>
            </a:r>
            <a:r>
              <a:rPr lang="it-IT" sz="2400" b="1" dirty="0"/>
              <a:t>, </a:t>
            </a:r>
            <a:r>
              <a:rPr lang="it-IT" sz="2400" b="1" dirty="0" err="1"/>
              <a:t>shine</a:t>
            </a:r>
            <a:r>
              <a:rPr lang="it-IT" dirty="0"/>
              <a:t>.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D39567-D179-A64B-8382-185AD93C7A84}"/>
              </a:ext>
            </a:extLst>
          </p:cNvPr>
          <p:cNvSpPr txBox="1"/>
          <p:nvPr/>
        </p:nvSpPr>
        <p:spPr>
          <a:xfrm>
            <a:off x="600075" y="4214813"/>
            <a:ext cx="11344275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b="1" dirty="0"/>
              <a:t>3.   First observation of the electron-neutrino oscillation in vacuum regime</a:t>
            </a:r>
            <a:r>
              <a:rPr lang="en-US" sz="2400" dirty="0"/>
              <a:t> and </a:t>
            </a:r>
            <a:r>
              <a:rPr lang="it-IT" sz="2400" dirty="0" err="1"/>
              <a:t>measure</a:t>
            </a:r>
            <a:r>
              <a:rPr lang="it-IT" sz="2400" dirty="0"/>
              <a:t> of the </a:t>
            </a:r>
            <a:r>
              <a:rPr lang="it-IT" sz="2400" b="1" dirty="0"/>
              <a:t>electron-neutrino </a:t>
            </a:r>
            <a:r>
              <a:rPr lang="it-IT" sz="2400" b="1" dirty="0" err="1"/>
              <a:t>survival</a:t>
            </a:r>
            <a:r>
              <a:rPr lang="it-IT" sz="2400" b="1" dirty="0"/>
              <a:t> </a:t>
            </a:r>
            <a:r>
              <a:rPr lang="it-IT" sz="2400" b="1" dirty="0" err="1"/>
              <a:t>probability</a:t>
            </a:r>
            <a:r>
              <a:rPr lang="it-IT" sz="2400" b="1" dirty="0"/>
              <a:t> </a:t>
            </a:r>
            <a:r>
              <a:rPr lang="it-IT" sz="2400" b="1" dirty="0" err="1"/>
              <a:t>vacuum</a:t>
            </a:r>
            <a:r>
              <a:rPr lang="it-IT" sz="2400" b="1" dirty="0"/>
              <a:t>/</a:t>
            </a:r>
            <a:r>
              <a:rPr lang="it-IT" sz="2400" b="1" dirty="0" err="1"/>
              <a:t>matter</a:t>
            </a:r>
            <a:r>
              <a:rPr lang="it-IT" sz="2400" b="1" dirty="0"/>
              <a:t> </a:t>
            </a:r>
            <a:r>
              <a:rPr lang="it-IT" sz="2400" b="1" dirty="0" err="1"/>
              <a:t>regimes</a:t>
            </a:r>
            <a:r>
              <a:rPr lang="it-IT" sz="2400" dirty="0"/>
              <a:t> ratio </a:t>
            </a:r>
            <a:endParaRPr lang="en-US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832D68-1A8C-B946-80C9-C9F261608BEF}"/>
              </a:ext>
            </a:extLst>
          </p:cNvPr>
          <p:cNvSpPr txBox="1"/>
          <p:nvPr/>
        </p:nvSpPr>
        <p:spPr>
          <a:xfrm>
            <a:off x="600075" y="5872163"/>
            <a:ext cx="10159845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4.    </a:t>
            </a:r>
            <a:r>
              <a:rPr lang="en-US" sz="2400" b="1" dirty="0"/>
              <a:t>Solution of the SSM long standing metallicity puzzle </a:t>
            </a:r>
            <a:r>
              <a:rPr lang="en-US" sz="2400" dirty="0"/>
              <a:t>in favor of the </a:t>
            </a:r>
            <a:r>
              <a:rPr lang="en-US" sz="2400" b="1" dirty="0"/>
              <a:t>high metallicity</a:t>
            </a:r>
          </a:p>
        </p:txBody>
      </p:sp>
    </p:spTree>
    <p:extLst>
      <p:ext uri="{BB962C8B-B14F-4D97-AF65-F5344CB8AC3E}">
        <p14:creationId xmlns:p14="http://schemas.microsoft.com/office/powerpoint/2010/main" val="1519317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AFA402A-CD78-2C41-8215-7D8659E6C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86310" y="404085"/>
            <a:ext cx="2662584" cy="23942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AF14F6-5C8B-2A43-A9D6-C4355F724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82267" y="337453"/>
            <a:ext cx="2662584" cy="252752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1FE53C6-60C5-AF45-88D4-4F6319B09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02597" y="874642"/>
            <a:ext cx="4838564" cy="37591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6EF9F0-ED9D-184A-B34A-373A4575D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6280" y="3872547"/>
            <a:ext cx="2492370" cy="29641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A42AA74-5B30-5E41-B70E-8D4F7365F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416179" y="4066059"/>
            <a:ext cx="2685173" cy="27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05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23F66A-FAE3-D944-89A3-CE3C07E33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D9DCF8-2D8D-FD41-B4D6-9E24B7C84482}"/>
              </a:ext>
            </a:extLst>
          </p:cNvPr>
          <p:cNvSpPr txBox="1"/>
          <p:nvPr/>
        </p:nvSpPr>
        <p:spPr>
          <a:xfrm>
            <a:off x="3578084" y="5698440"/>
            <a:ext cx="5168403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!!!!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CBC94E-A574-2E42-A4E5-C05CEC61D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285" y="405013"/>
            <a:ext cx="8128000" cy="54229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C3237A-76FB-7F4C-A570-2DDFF4B22FCD}"/>
              </a:ext>
            </a:extLst>
          </p:cNvPr>
          <p:cNvSpPr txBox="1"/>
          <p:nvPr/>
        </p:nvSpPr>
        <p:spPr>
          <a:xfrm>
            <a:off x="357811" y="821635"/>
            <a:ext cx="2483180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Borexino</a:t>
            </a:r>
            <a:endParaRPr lang="en-US" sz="3200" dirty="0"/>
          </a:p>
          <a:p>
            <a:r>
              <a:rPr lang="en-US" sz="3200" dirty="0"/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5556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4B2B280-CCED-5946-9D6B-23E8CF23D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78" t="29582" r="5856" b="12712"/>
          <a:stretch/>
        </p:blipFill>
        <p:spPr>
          <a:xfrm>
            <a:off x="3625737" y="122732"/>
            <a:ext cx="6762137" cy="66784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D65F97-94AD-524B-9563-1769D388ECAE}"/>
              </a:ext>
            </a:extLst>
          </p:cNvPr>
          <p:cNvSpPr txBox="1"/>
          <p:nvPr/>
        </p:nvSpPr>
        <p:spPr>
          <a:xfrm>
            <a:off x="1359345" y="2138516"/>
            <a:ext cx="164444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Active volume 280 tons of liquid scintillator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592888-267C-A54F-B1B4-9543F79DC3E5}"/>
              </a:ext>
            </a:extLst>
          </p:cNvPr>
          <p:cNvSpPr txBox="1"/>
          <p:nvPr/>
        </p:nvSpPr>
        <p:spPr>
          <a:xfrm>
            <a:off x="1337223" y="228600"/>
            <a:ext cx="2109019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solidFill>
                  <a:srgbClr val="0070C0"/>
                </a:solidFill>
              </a:rPr>
              <a:t>The Borexino detector @ Gran Sasso</a:t>
            </a:r>
          </a:p>
        </p:txBody>
      </p:sp>
      <p:sp>
        <p:nvSpPr>
          <p:cNvPr id="7" name="Segnaposto numero diapositiva 1">
            <a:extLst>
              <a:ext uri="{FF2B5EF4-FFF2-40B4-BE49-F238E27FC236}">
                <a16:creationId xmlns:a16="http://schemas.microsoft.com/office/drawing/2014/main" id="{D4D12A41-E24E-7C48-A063-490DD7BC0766}"/>
              </a:ext>
            </a:extLst>
          </p:cNvPr>
          <p:cNvSpPr txBox="1">
            <a:spLocks/>
          </p:cNvSpPr>
          <p:nvPr/>
        </p:nvSpPr>
        <p:spPr>
          <a:xfrm>
            <a:off x="8089526" y="6631129"/>
            <a:ext cx="21336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altLang="it-IT" sz="900" dirty="0"/>
              <a:t>2</a:t>
            </a:r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id="{00296FAF-E7D8-B04F-9ED9-83E1F5BCDA7B}"/>
              </a:ext>
            </a:extLst>
          </p:cNvPr>
          <p:cNvSpPr txBox="1">
            <a:spLocks/>
          </p:cNvSpPr>
          <p:nvPr/>
        </p:nvSpPr>
        <p:spPr>
          <a:xfrm>
            <a:off x="1716688" y="6448251"/>
            <a:ext cx="912673" cy="223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451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16" marR="0" lvl="0" indent="0" algn="l" defTabSz="82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51" b="0" i="0" u="none" strike="noStrike" kern="1200" cap="none" spc="-23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it-IT" sz="1451" b="0" i="0" u="none" strike="noStrike" kern="1200" cap="none" spc="-14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it-IT" sz="1451" b="0" i="0" u="none" strike="noStrike" kern="1200" cap="none" spc="-23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it-IT" sz="1451" b="0" i="0" u="none" strike="noStrike" kern="1200" cap="none" spc="-9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it-IT" sz="1451" b="0" i="0" u="none" strike="noStrike" kern="1200" cap="none" spc="-5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451" b="0" i="0" u="none" strike="noStrike" kern="1200" cap="none" spc="-23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</a:t>
            </a:r>
            <a:r>
              <a:rPr kumimoji="0" lang="it-IT" sz="1451" b="0" i="0" u="none" strike="noStrike" kern="1200" cap="none" spc="-14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lang="it-IT" sz="1451" b="0" i="0" u="none" strike="noStrike" kern="1200" cap="none" spc="-9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lang="it-IT" sz="1451" b="0" i="0" u="none" strike="noStrike" kern="1200" cap="none" spc="-5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451" b="0" i="0" u="none" strike="noStrike" kern="1200" cap="none" spc="-23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it-IT" sz="1451" b="0" i="0" u="none" strike="noStrike" kern="1200" cap="none" spc="-9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endParaRPr kumimoji="0" lang="it-IT" sz="1451" b="0" i="0" u="none" strike="noStrike" kern="1200" cap="none" spc="-9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658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58BB21-D190-A14B-B76D-328C66F3E5C1}"/>
              </a:ext>
            </a:extLst>
          </p:cNvPr>
          <p:cNvSpPr txBox="1"/>
          <p:nvPr/>
        </p:nvSpPr>
        <p:spPr>
          <a:xfrm>
            <a:off x="7962006" y="3191550"/>
            <a:ext cx="183074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Prompt: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400" i="1" dirty="0" err="1"/>
              <a:t>E</a:t>
            </a:r>
            <a:r>
              <a:rPr lang="en-US" sz="2400" i="1" baseline="-25000" dirty="0" err="1"/>
              <a:t>thr</a:t>
            </a:r>
            <a:r>
              <a:rPr lang="en-US" sz="2400" i="1" dirty="0"/>
              <a:t>=1.8 MeV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BAB3B9-63F3-E641-AF3B-8D33C395F714}"/>
              </a:ext>
            </a:extLst>
          </p:cNvPr>
          <p:cNvSpPr txBox="1"/>
          <p:nvPr/>
        </p:nvSpPr>
        <p:spPr>
          <a:xfrm>
            <a:off x="9886941" y="3010353"/>
            <a:ext cx="2305059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Delayed (</a:t>
            </a:r>
            <a:r>
              <a:rPr lang="en-US" sz="2000" b="1" dirty="0">
                <a:latin typeface="Symbol" charset="2"/>
                <a:cs typeface="Symbol" charset="2"/>
              </a:rPr>
              <a:t>t</a:t>
            </a:r>
            <a:r>
              <a:rPr lang="en-US" sz="2000" b="1" dirty="0"/>
              <a:t>~254 </a:t>
            </a:r>
            <a:r>
              <a:rPr lang="en-US" sz="2000" b="1" dirty="0">
                <a:latin typeface="Symbol" charset="2"/>
                <a:cs typeface="Symbol" charset="2"/>
              </a:rPr>
              <a:t>m</a:t>
            </a:r>
            <a:r>
              <a:rPr lang="en-US" sz="2000" b="1" dirty="0"/>
              <a:t>s):</a:t>
            </a:r>
          </a:p>
          <a:p>
            <a:r>
              <a:rPr lang="en-US" sz="2800" i="1" dirty="0" err="1"/>
              <a:t>n</a:t>
            </a:r>
            <a:r>
              <a:rPr lang="en-US" sz="2800" i="1" dirty="0"/>
              <a:t> + </a:t>
            </a:r>
            <a:r>
              <a:rPr lang="en-US" sz="2800" i="1" dirty="0" err="1"/>
              <a:t>p</a:t>
            </a:r>
            <a:r>
              <a:rPr lang="en-US" sz="2800" i="1" dirty="0"/>
              <a:t> -&gt; </a:t>
            </a:r>
            <a:r>
              <a:rPr lang="en-US" sz="2800" i="1" dirty="0" err="1"/>
              <a:t>d</a:t>
            </a:r>
            <a:r>
              <a:rPr lang="en-US" sz="2800" i="1" dirty="0"/>
              <a:t> + </a:t>
            </a:r>
            <a:r>
              <a:rPr lang="en-US" sz="2800" i="1" dirty="0" err="1">
                <a:latin typeface="Symbol" charset="2"/>
                <a:cs typeface="Symbol" charset="2"/>
              </a:rPr>
              <a:t>g</a:t>
            </a:r>
            <a:endParaRPr lang="en-US" sz="2800" i="1" dirty="0">
              <a:latin typeface="Symbol" charset="2"/>
              <a:cs typeface="Symbol" charset="2"/>
            </a:endParaRPr>
          </a:p>
          <a:p>
            <a:r>
              <a:rPr lang="en-US" sz="2400" i="1" dirty="0">
                <a:latin typeface="+mj-lt"/>
                <a:cs typeface="Symbol" charset="2"/>
              </a:rPr>
              <a:t>Detected energy: 2.2 </a:t>
            </a:r>
            <a:r>
              <a:rPr lang="en-US" sz="2400" i="1" dirty="0" err="1">
                <a:latin typeface="+mj-lt"/>
                <a:cs typeface="Symbol" charset="2"/>
              </a:rPr>
              <a:t>MeV</a:t>
            </a:r>
            <a:endParaRPr lang="en-US" sz="2400" i="1" dirty="0">
              <a:latin typeface="+mj-lt"/>
              <a:cs typeface="Symbol" charset="2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59CA3D3-63DA-064A-8F7E-B8D979774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910" y="4274380"/>
            <a:ext cx="3792402" cy="83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344" tIns="45672" rIns="91344" bIns="45672">
            <a:spAutoFit/>
          </a:bodyPr>
          <a:lstStyle>
            <a:lvl1pPr eaLnBrk="0" hangingPunct="0"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ヒラギノ明朝 ProN W3"/>
                <a:cs typeface="ヒラギノ明朝 ProN W3"/>
                <a:sym typeface="Times New Roman" panose="02020603050405020304" pitchFamily="18" charset="0"/>
              </a:defRPr>
            </a:lvl1pPr>
            <a:lvl2pPr marL="742950" indent="-285750" eaLnBrk="0" hangingPunct="0"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ヒラギノ明朝 ProN W3"/>
                <a:cs typeface="ヒラギノ明朝 ProN W3"/>
                <a:sym typeface="Times New Roman" panose="02020603050405020304" pitchFamily="18" charset="0"/>
              </a:defRPr>
            </a:lvl2pPr>
            <a:lvl3pPr marL="1143000" indent="-228600" eaLnBrk="0" hangingPunct="0"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ヒラギノ明朝 ProN W3"/>
                <a:cs typeface="ヒラギノ明朝 ProN W3"/>
                <a:sym typeface="Times New Roman" panose="02020603050405020304" pitchFamily="18" charset="0"/>
              </a:defRPr>
            </a:lvl3pPr>
            <a:lvl4pPr marL="1600200" indent="-228600" eaLnBrk="0" hangingPunct="0"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ヒラギノ明朝 ProN W3"/>
                <a:cs typeface="ヒラギノ明朝 ProN W3"/>
                <a:sym typeface="Times New Roman" panose="02020603050405020304" pitchFamily="18" charset="0"/>
              </a:defRPr>
            </a:lvl4pPr>
            <a:lvl5pPr marL="2057400" indent="-228600" eaLnBrk="0" hangingPunct="0"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ヒラギノ明朝 ProN W3"/>
                <a:cs typeface="ヒラギノ明朝 ProN W3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ヒラギノ明朝 ProN W3"/>
                <a:cs typeface="ヒラギノ明朝 ProN W3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ヒラギノ明朝 ProN W3"/>
                <a:cs typeface="ヒラギノ明朝 ProN W3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ヒラギノ明朝 ProN W3"/>
                <a:cs typeface="ヒラギノ明朝 ProN W3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panose="02020603050405020304" pitchFamily="18" charset="0"/>
                <a:ea typeface="ヒラギノ明朝 ProN W3"/>
                <a:cs typeface="ヒラギノ明朝 ProN W3"/>
                <a:sym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400" b="1" dirty="0"/>
              <a:t>Elastic scattering off the scintillator electrons</a:t>
            </a:r>
            <a:endParaRPr lang="en-US" altLang="it-IT" sz="2400" dirty="0"/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179F9863-A745-2E4D-92AC-15876A9569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002150"/>
              </p:ext>
            </p:extLst>
          </p:nvPr>
        </p:nvGraphicFramePr>
        <p:xfrm>
          <a:off x="2385347" y="3477283"/>
          <a:ext cx="2513588" cy="595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3" imgW="965160" imgH="228600" progId="Equation.3">
                  <p:embed/>
                </p:oleObj>
              </mc:Choice>
              <mc:Fallback>
                <p:oleObj name="Equation" r:id="rId3" imgW="965160" imgH="228600" progId="Equation.3">
                  <p:embed/>
                  <p:pic>
                    <p:nvPicPr>
                      <p:cNvPr id="27" name="Object 7">
                        <a:extLst>
                          <a:ext uri="{FF2B5EF4-FFF2-40B4-BE49-F238E27FC236}">
                            <a16:creationId xmlns:a16="http://schemas.microsoft.com/office/drawing/2014/main" id="{E7BBFF19-A923-A045-B822-5886ED91FD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5347" y="3477283"/>
                        <a:ext cx="2513588" cy="5956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400C8D-BCFC-2346-9218-84A8864F137C}"/>
              </a:ext>
            </a:extLst>
          </p:cNvPr>
          <p:cNvSpPr txBox="1"/>
          <p:nvPr/>
        </p:nvSpPr>
        <p:spPr>
          <a:xfrm>
            <a:off x="1061351" y="3942089"/>
            <a:ext cx="4816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Symbol" pitchFamily="2" charset="2"/>
              </a:rPr>
              <a:t>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537B10-7D2F-9A4C-BE73-C72E20DD6141}"/>
              </a:ext>
            </a:extLst>
          </p:cNvPr>
          <p:cNvSpPr txBox="1"/>
          <p:nvPr/>
        </p:nvSpPr>
        <p:spPr>
          <a:xfrm>
            <a:off x="1257300" y="6125266"/>
            <a:ext cx="10244137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general threshold in </a:t>
            </a:r>
            <a:r>
              <a:rPr lang="en-US" sz="3200" dirty="0" err="1">
                <a:solidFill>
                  <a:srgbClr val="FF0000"/>
                </a:solidFill>
              </a:rPr>
              <a:t>Borexino</a:t>
            </a:r>
            <a:r>
              <a:rPr lang="en-US" sz="3200" dirty="0">
                <a:solidFill>
                  <a:srgbClr val="FF0000"/>
                </a:solidFill>
              </a:rPr>
              <a:t> is down to: </a:t>
            </a:r>
            <a:r>
              <a:rPr lang="en-US" sz="3200" b="1" dirty="0">
                <a:solidFill>
                  <a:srgbClr val="FF0000"/>
                </a:solidFill>
              </a:rPr>
              <a:t>100 </a:t>
            </a:r>
            <a:r>
              <a:rPr lang="en-US" sz="3200" b="1" dirty="0" err="1">
                <a:solidFill>
                  <a:srgbClr val="FF0000"/>
                </a:solidFill>
              </a:rPr>
              <a:t>keV</a:t>
            </a:r>
            <a:r>
              <a:rPr lang="en-US" sz="3200" b="1" dirty="0">
                <a:solidFill>
                  <a:srgbClr val="FF0000"/>
                </a:solidFill>
              </a:rPr>
              <a:t>       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64B5AC0-E1E0-AD40-B997-48EF0D6B64B7}"/>
              </a:ext>
            </a:extLst>
          </p:cNvPr>
          <p:cNvSpPr txBox="1"/>
          <p:nvPr/>
        </p:nvSpPr>
        <p:spPr>
          <a:xfrm>
            <a:off x="8023983" y="4887840"/>
            <a:ext cx="34266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Threshold: 1.8 MeV</a:t>
            </a:r>
          </a:p>
        </p:txBody>
      </p:sp>
      <p:graphicFrame>
        <p:nvGraphicFramePr>
          <p:cNvPr id="11" name="Object 31">
            <a:extLst>
              <a:ext uri="{FF2B5EF4-FFF2-40B4-BE49-F238E27FC236}">
                <a16:creationId xmlns:a16="http://schemas.microsoft.com/office/drawing/2014/main" id="{CC01DE0D-31E4-CB40-A3B1-97DBC48CE9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122291"/>
              </p:ext>
            </p:extLst>
          </p:nvPr>
        </p:nvGraphicFramePr>
        <p:xfrm>
          <a:off x="8004870" y="3568252"/>
          <a:ext cx="1822843" cy="56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zione" r:id="rId5" imgW="965160" imgH="253800" progId="Equation.3">
                  <p:embed/>
                </p:oleObj>
              </mc:Choice>
              <mc:Fallback>
                <p:oleObj name="Equazione" r:id="rId5" imgW="965160" imgH="253800" progId="Equation.3">
                  <p:embed/>
                  <p:pic>
                    <p:nvPicPr>
                      <p:cNvPr id="37" name="Object 31">
                        <a:extLst>
                          <a:ext uri="{FF2B5EF4-FFF2-40B4-BE49-F238E27FC236}">
                            <a16:creationId xmlns:a16="http://schemas.microsoft.com/office/drawing/2014/main" id="{D5F433CA-FBEE-CB47-9905-04848B1ACE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870" y="3568252"/>
                        <a:ext cx="1822843" cy="5684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32543F99-638E-974A-82A2-D6D9E11273E7}"/>
              </a:ext>
            </a:extLst>
          </p:cNvPr>
          <p:cNvSpPr/>
          <p:nvPr/>
        </p:nvSpPr>
        <p:spPr>
          <a:xfrm>
            <a:off x="1594374" y="3513452"/>
            <a:ext cx="542535" cy="1661042"/>
          </a:xfrm>
          <a:prstGeom prst="leftBrace">
            <a:avLst>
              <a:gd name="adj1" fmla="val 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it-IT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87460DE-4D0B-4345-A677-49E77476A7C1}"/>
                  </a:ext>
                </a:extLst>
              </p:cNvPr>
              <p:cNvSpPr txBox="1"/>
              <p:nvPr/>
            </p:nvSpPr>
            <p:spPr>
              <a:xfrm>
                <a:off x="6715124" y="3843352"/>
                <a:ext cx="600075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4400" dirty="0">
                              <a:solidFill>
                                <a:srgbClr val="FF0000"/>
                              </a:solidFill>
                              <a:latin typeface="Symbol" pitchFamily="2" charset="2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US" sz="4400" dirty="0">
                              <a:solidFill>
                                <a:srgbClr val="FF0000"/>
                              </a:solidFill>
                              <a:latin typeface="Symbol" pitchFamily="2" charset="2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87460DE-4D0B-4345-A677-49E77476A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124" y="3843352"/>
                <a:ext cx="600075" cy="769441"/>
              </a:xfrm>
              <a:prstGeom prst="rect">
                <a:avLst/>
              </a:prstGeom>
              <a:blipFill>
                <a:blip r:embed="rId7"/>
                <a:stretch>
                  <a:fillRect l="-6250" t="-16393" r="-31250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Parentesi graffa aperta 13">
            <a:extLst>
              <a:ext uri="{FF2B5EF4-FFF2-40B4-BE49-F238E27FC236}">
                <a16:creationId xmlns:a16="http://schemas.microsoft.com/office/drawing/2014/main" id="{95649A6B-5D95-9A4D-A617-207DEC61D4D8}"/>
              </a:ext>
            </a:extLst>
          </p:cNvPr>
          <p:cNvSpPr/>
          <p:nvPr/>
        </p:nvSpPr>
        <p:spPr>
          <a:xfrm>
            <a:off x="7404640" y="3080057"/>
            <a:ext cx="542535" cy="2235385"/>
          </a:xfrm>
          <a:prstGeom prst="leftBrace">
            <a:avLst>
              <a:gd name="adj1" fmla="val 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it-IT" sz="28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8743C17-D1A8-124D-B38E-97CFE3FE0AAB}"/>
              </a:ext>
            </a:extLst>
          </p:cNvPr>
          <p:cNvSpPr txBox="1"/>
          <p:nvPr/>
        </p:nvSpPr>
        <p:spPr>
          <a:xfrm>
            <a:off x="110637" y="385756"/>
            <a:ext cx="11947630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The probes to study the the Sun and stars operation mode are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 the </a:t>
            </a:r>
            <a:r>
              <a:rPr lang="en-US" sz="3600" b="1" dirty="0">
                <a:solidFill>
                  <a:srgbClr val="FF0000"/>
                </a:solidFill>
              </a:rPr>
              <a:t>solar neutrinos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D54B64C-6686-FA40-BE0B-C21A2D25C2FD}"/>
              </a:ext>
            </a:extLst>
          </p:cNvPr>
          <p:cNvSpPr txBox="1"/>
          <p:nvPr/>
        </p:nvSpPr>
        <p:spPr>
          <a:xfrm>
            <a:off x="1543050" y="2043113"/>
            <a:ext cx="84439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Detection principle</a:t>
            </a:r>
          </a:p>
        </p:txBody>
      </p:sp>
    </p:spTree>
    <p:extLst>
      <p:ext uri="{BB962C8B-B14F-4D97-AF65-F5344CB8AC3E}">
        <p14:creationId xmlns:p14="http://schemas.microsoft.com/office/powerpoint/2010/main" val="382998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D701B3-B392-C74B-9133-8A6E5CA1351C}"/>
              </a:ext>
            </a:extLst>
          </p:cNvPr>
          <p:cNvSpPr txBox="1"/>
          <p:nvPr/>
        </p:nvSpPr>
        <p:spPr>
          <a:xfrm>
            <a:off x="3200400" y="173753"/>
            <a:ext cx="468429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Borexino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table and phases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9EDF3A9D-8D50-4B43-BE2D-2484EA857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658693"/>
              </p:ext>
            </p:extLst>
          </p:nvPr>
        </p:nvGraphicFramePr>
        <p:xfrm>
          <a:off x="2032000" y="1007529"/>
          <a:ext cx="8128000" cy="1643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407662702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9726953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8234884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0042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2124429"/>
                    </a:ext>
                  </a:extLst>
                </a:gridCol>
              </a:tblGrid>
              <a:tr h="454900">
                <a:tc>
                  <a:txBody>
                    <a:bodyPr/>
                    <a:lstStyle/>
                    <a:p>
                      <a:r>
                        <a:rPr lang="en-US" dirty="0"/>
                        <a:t>1990-1995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1996-2007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2007-2010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2011-2016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2017-2022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704385"/>
                  </a:ext>
                </a:extLst>
              </a:tr>
              <a:tr h="767620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R&amp;D radio-purification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Detector construction, installation and 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Phase 2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Phase  3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910328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3F5257-4756-1842-ACC2-5E59709CCF5F}"/>
              </a:ext>
            </a:extLst>
          </p:cNvPr>
          <p:cNvSpPr txBox="1"/>
          <p:nvPr/>
        </p:nvSpPr>
        <p:spPr>
          <a:xfrm>
            <a:off x="1" y="2850548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1996-2007- the construction  of the detector needed a longtime because nothing is standard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Borexino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everything is severely selected or constructed and /or developed custom to reach a very low radioactivity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First radio-purification of the scintillator during the detector filling; further radio-purification between phase 1 and phase 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2357CC-6FA0-0944-A7FF-87322C36FE2D}"/>
              </a:ext>
            </a:extLst>
          </p:cNvPr>
          <p:cNvSpPr txBox="1"/>
          <p:nvPr/>
        </p:nvSpPr>
        <p:spPr>
          <a:xfrm>
            <a:off x="4488198" y="6273225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314050-FA77-184C-996F-DF2B2A565BE8}"/>
              </a:ext>
            </a:extLst>
          </p:cNvPr>
          <p:cNvSpPr txBox="1"/>
          <p:nvPr/>
        </p:nvSpPr>
        <p:spPr>
          <a:xfrm>
            <a:off x="59963" y="5498582"/>
            <a:ext cx="1215146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Breakthroughs on Sun physics, Stars physics,  Neutrino physics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EB0ECF-333C-5F43-9641-0BF4CF40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3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C-full">
            <a:extLst>
              <a:ext uri="{FF2B5EF4-FFF2-40B4-BE49-F238E27FC236}">
                <a16:creationId xmlns:a16="http://schemas.microsoft.com/office/drawing/2014/main" id="{B51F341B-2E6B-FC43-9C1D-7A346A01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10058400" cy="673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163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500FDE8-23E7-7141-89C6-39D06E9F1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3" y="0"/>
            <a:ext cx="862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17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BF373F6-AD77-1149-86F9-9256C7397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24" y="0"/>
            <a:ext cx="5222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1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CD8CB8-7A15-7141-A9AC-B323FCCA3AE0}"/>
              </a:ext>
            </a:extLst>
          </p:cNvPr>
          <p:cNvSpPr txBox="1"/>
          <p:nvPr/>
        </p:nvSpPr>
        <p:spPr>
          <a:xfrm>
            <a:off x="2514600" y="218388"/>
            <a:ext cx="636814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The physics of the Sun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6235C894-15AA-C541-AA00-4B380DF975D5}"/>
                  </a:ext>
                </a:extLst>
              </p:cNvPr>
              <p:cNvSpPr/>
              <p:nvPr/>
            </p:nvSpPr>
            <p:spPr>
              <a:xfrm>
                <a:off x="473529" y="1103792"/>
                <a:ext cx="11054441" cy="50167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Already in the ’30s of the last century the German physicist Hans Bethe hypothesized that  the solar energy would be produced by a chain of nuclear fusion reactions occurring inside the core of the Sun.</a:t>
                </a:r>
              </a:p>
              <a:p>
                <a:r>
                  <a:rPr lang="en-US" sz="2000" dirty="0">
                    <a:latin typeface="+mj-lt"/>
                  </a:rPr>
                  <a:t>This hypothesis remained a simple </a:t>
                </a:r>
                <a:r>
                  <a:rPr lang="en-US" sz="2000" dirty="0"/>
                  <a:t>hypothesis</a:t>
                </a:r>
                <a:r>
                  <a:rPr lang="en-US" sz="2000" dirty="0">
                    <a:latin typeface="+mj-lt"/>
                  </a:rPr>
                  <a:t> until two experiments based on Cherenkov light, SNO and </a:t>
                </a:r>
                <a:r>
                  <a:rPr lang="en-US" sz="2000" dirty="0" err="1">
                    <a:latin typeface="+mj-lt"/>
                  </a:rPr>
                  <a:t>Superkamiokande</a:t>
                </a:r>
                <a:r>
                  <a:rPr lang="en-US" sz="2000" dirty="0">
                    <a:latin typeface="+mj-lt"/>
                  </a:rPr>
                  <a:t>, have been able to measure a tail at highest energy of the spectrum of solar neutrinos, the ones produced by the nuclear reaction involving </a:t>
                </a:r>
                <a:r>
                  <a:rPr lang="en-US" sz="2000" baseline="30000" dirty="0">
                    <a:latin typeface="+mj-lt"/>
                  </a:rPr>
                  <a:t>8</a:t>
                </a:r>
                <a:r>
                  <a:rPr lang="en-US" sz="2000" dirty="0">
                    <a:latin typeface="+mj-lt"/>
                  </a:rPr>
                  <a:t>B. </a:t>
                </a:r>
              </a:p>
              <a:p>
                <a:r>
                  <a:rPr lang="en-US" sz="2000" dirty="0">
                    <a:latin typeface="+mj-lt"/>
                  </a:rPr>
                  <a:t> While these measurements were useful for understanding the so-called “solar neutrino problem”, an apparent flux deficit compared to the paradigmatic Solar Standard Model expectations, they measured only 0.01% of the entire solar flux:  in fact the solar neutrinos energy spectrum spans from a few Kev up to 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+mj-lt"/>
                  </a:rPr>
                  <a:t>18 MeV  </a:t>
                </a:r>
              </a:p>
              <a:p>
                <a:r>
                  <a:rPr lang="en-US" sz="2000" dirty="0">
                    <a:latin typeface="+mj-lt"/>
                  </a:rPr>
                  <a:t>The Cherenkov experiments adopted a threshold of 4-5 MeV  due to the natural radioactivity present in the detector components, which have an  energy spectrum ending just at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sz="2000" dirty="0">
                    <a:latin typeface="+mj-lt"/>
                  </a:rPr>
                  <a:t>.  </a:t>
                </a:r>
                <a:r>
                  <a:rPr lang="en-US" sz="2000" dirty="0"/>
                  <a:t>Without this high threshold, the rare neutrino events (</a:t>
                </a:r>
                <a:r>
                  <a:rPr lang="it-IT" sz="2000" dirty="0"/>
                  <a:t>for </a:t>
                </a:r>
                <a:r>
                  <a:rPr lang="it-IT" sz="2000" dirty="0" err="1"/>
                  <a:t>instance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Borexino</a:t>
                </a:r>
                <a:r>
                  <a:rPr lang="it-IT" sz="2000" dirty="0"/>
                  <a:t> </a:t>
                </a:r>
                <a:r>
                  <a:rPr lang="en-US" sz="2000" dirty="0"/>
                  <a:t>47 </a:t>
                </a:r>
                <a:r>
                  <a:rPr lang="en-US" sz="2000" dirty="0">
                    <a:latin typeface="Symbol" pitchFamily="2" charset="2"/>
                  </a:rPr>
                  <a:t>n</a:t>
                </a:r>
                <a:r>
                  <a:rPr lang="en-US" sz="2000" dirty="0"/>
                  <a:t> events in the detector to be compared with a solar neutrino flux of 60 billions/cm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s ) would be hidden by the high rate of the radiation due to the decays of naturally radioactive nuclides.</a:t>
                </a:r>
              </a:p>
              <a:p>
                <a:r>
                  <a:rPr lang="en-US" sz="2000" dirty="0">
                    <a:latin typeface="+mj-lt"/>
                  </a:rPr>
                  <a:t>The radiopurity needed for an experiment as </a:t>
                </a:r>
                <a:r>
                  <a:rPr lang="en-US" sz="2000" dirty="0" err="1">
                    <a:latin typeface="+mj-lt"/>
                  </a:rPr>
                  <a:t>Borexino</a:t>
                </a:r>
                <a:r>
                  <a:rPr lang="en-US" sz="2000" dirty="0">
                    <a:latin typeface="+mj-lt"/>
                  </a:rPr>
                  <a:t> is extremely much higher than all the materials, with some exception as  </a:t>
                </a:r>
                <a:r>
                  <a:rPr lang="en-US" sz="2000" dirty="0" err="1">
                    <a:latin typeface="+mj-lt"/>
                  </a:rPr>
                  <a:t>teflon</a:t>
                </a:r>
                <a:r>
                  <a:rPr lang="en-US" sz="2000" dirty="0">
                    <a:latin typeface="+mj-lt"/>
                  </a:rPr>
                  <a:t> and other plastic components. </a:t>
                </a:r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6235C894-15AA-C541-AA00-4B380DF975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9" y="1103792"/>
                <a:ext cx="11054441" cy="5016758"/>
              </a:xfrm>
              <a:prstGeom prst="rect">
                <a:avLst/>
              </a:prstGeom>
              <a:blipFill>
                <a:blip r:embed="rId2"/>
                <a:stretch>
                  <a:fillRect l="-459" t="-505" r="-459"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E7EF74-53E8-BE4C-9039-63576C8FB193}"/>
              </a:ext>
            </a:extLst>
          </p:cNvPr>
          <p:cNvSpPr txBox="1"/>
          <p:nvPr/>
        </p:nvSpPr>
        <p:spPr>
          <a:xfrm>
            <a:off x="4488198" y="6273225"/>
            <a:ext cx="36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Gianpaolo</a:t>
            </a:r>
            <a:r>
              <a:rPr lang="en-US" sz="1400" dirty="0">
                <a:solidFill>
                  <a:schemeClr val="bg1"/>
                </a:solidFill>
              </a:rPr>
              <a:t> Bellini.  </a:t>
            </a:r>
            <a:r>
              <a:rPr lang="en-US" sz="1400" dirty="0" err="1">
                <a:solidFill>
                  <a:schemeClr val="bg1"/>
                </a:solidFill>
              </a:rPr>
              <a:t>Università</a:t>
            </a:r>
            <a:r>
              <a:rPr lang="en-US" sz="1400" dirty="0">
                <a:solidFill>
                  <a:schemeClr val="bg1"/>
                </a:solidFill>
              </a:rPr>
              <a:t> and INFN- Milano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42801"/>
      </p:ext>
    </p:extLst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Raccolt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{5AB65D09-7DEF-4446-A472-28558E007EC7}tf10001119</Template>
  <TotalTime>17</TotalTime>
  <Words>2116</Words>
  <Application>Microsoft Macintosh PowerPoint</Application>
  <PresentationFormat>Широкоэкранный</PresentationFormat>
  <Paragraphs>293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Gill Sans MT</vt:lpstr>
      <vt:lpstr>Symbol</vt:lpstr>
      <vt:lpstr>Times New Roman</vt:lpstr>
      <vt:lpstr>Raccolta</vt:lpstr>
      <vt:lpstr>Equation</vt:lpstr>
      <vt:lpstr>Equazione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Petr Teterin</cp:lastModifiedBy>
  <cp:revision>4</cp:revision>
  <dcterms:created xsi:type="dcterms:W3CDTF">2022-11-28T09:46:42Z</dcterms:created>
  <dcterms:modified xsi:type="dcterms:W3CDTF">2022-11-28T17:10:34Z</dcterms:modified>
</cp:coreProperties>
</file>