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68" r:id="rId4"/>
    <p:sldId id="259" r:id="rId5"/>
    <p:sldId id="260" r:id="rId6"/>
    <p:sldId id="267" r:id="rId7"/>
    <p:sldId id="261" r:id="rId8"/>
    <p:sldId id="258" r:id="rId9"/>
    <p:sldId id="263" r:id="rId10"/>
    <p:sldId id="264" r:id="rId11"/>
    <p:sldId id="266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-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C163-7822-4572-AEA2-70D79906A70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19983-2263-49C6-8493-6373FFF4C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42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19983-2263-49C6-8493-6373FFF4C9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25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19983-2263-49C6-8493-6373FFF4C9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8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19983-2263-49C6-8493-6373FFF4C9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19983-2263-49C6-8493-6373FFF4C9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96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619983-2263-49C6-8493-6373FFF4C9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5DD54-3A56-4159-93D4-425E1BBD0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21B38E9-B803-4352-B7CC-B032B9E8A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41387A-A086-485F-ABCE-721298BD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1E4A2-911A-4A10-8157-86E159E7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7BC224-F8B8-41FA-BA5E-42196DBA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3A4FA-CCDA-45AC-AB13-62544E4C8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5679E2-33FD-43B3-A644-E0E3FEDFF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DC5F38-66BA-4E0C-ABA0-563CAC53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237E7-9359-4CAA-81EF-A24C5C22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43B021-DC65-4549-BFFB-8607CC85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1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A610244-1721-4D71-B27E-5B27614C0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20A728-4EFC-4457-9640-EDF978AB9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C9CCDB-A753-4F69-826B-B992E9B0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EA67D9-2471-4E78-9622-6A0F1B09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951BC9-11B7-4113-B3F5-7D67648E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1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EA8A0-AEB4-43FB-A6D6-D0FE686B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62B0E-BD60-4DA8-9C6A-6F46867B0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DE60D9-87F9-45C6-B599-44A629E2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7A541C-34C6-4431-9315-65184656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3A5AA7-446C-460B-9193-18D9DE8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9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EFB67-AE65-419D-9886-C77B070EB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0A26DD-22F0-4490-92E4-770685FBF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E409FE-1B32-4F1C-82FE-8A0ECC9D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C5ABEE-4A2F-4DD4-ABC9-69C0286E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35CEB-4189-4122-9550-B8CCCFD42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217D6-1166-4B3A-B122-886248CE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D96A88-7A49-4BBE-AFF7-232E69C2A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1889B2-76C8-4541-9BAE-0D11B2B1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04ECEF-2D0E-4ED1-B8B8-7169D7BFF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30478E-5AF2-4A8F-A2B4-E8244B6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33EB62-A86D-4DD2-908B-D92DCDF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6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349B2-EDC9-4168-8683-2F8CA1BA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4D1B8D-FCA2-44E5-A7A4-D4FE9DB3E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750251-70C5-4173-86C4-9FF247206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5283B8-508B-42C7-B281-E64D59110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A30EAD-D251-49E5-96D7-5BCB806F0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2ACF49-6FBD-4BE8-9672-1481A712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53EDFC-70E6-441C-9C85-2733096E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5C981A1-D78C-47B2-8052-9728315D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70F9D-0075-40D3-8712-EEC8806A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313B65-D188-4E3F-9B66-CC909A2B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D031E4-D8EA-45DB-BC73-261B6FF0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633203-42C3-452F-B645-CFA4649F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8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7AEA7B-65ED-42A0-A304-21C16A2F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9CBBCC-6F30-42DA-A364-76E01C54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CCD410-AD9A-4532-8FBC-C17D809C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FFDFD-5556-4385-84EB-58A3226D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A1A7B-2389-4420-8F44-7395AD646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AD29BB-3467-4605-AC0E-0DB81278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36CA0D-AAE3-4ECA-B7DF-E9C39FC8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80D005-4149-4AFD-9FE9-1C7BB7DF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F11774-D699-4774-8B3A-CAD178DD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5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C23889-FC8D-4785-AAEC-94D03975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5CB8E6-A5F0-4680-98DE-36642C850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9C0E70-71FC-4994-970F-4CFB30D7F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7981CF-490C-460F-91C6-9667D884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F6169A-8E63-4D45-A03D-2E506EF1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EAB6A1-CBF8-4578-910C-AC814688F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7B45C-0D0C-4A70-B256-FBA4D1B5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B182F4-861F-4585-9B33-935B90A6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168EC-7F8B-482F-98C9-1EF7E3CFB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1F66-DA4A-4900-9D2E-4741EC45EA37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170117-55EE-405B-8B64-95236C2D2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AB0ABF-1954-4386-AEE9-005690FE3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6CE1-EFF1-4C96-B506-903AB161E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5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07566-D1FE-4C55-AD4A-F640AF021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Analysis of the Third Harmonic of a Vacuum</a:t>
            </a:r>
            <a:br>
              <a:rPr lang="en-US" sz="4800" dirty="0"/>
            </a:br>
            <a:r>
              <a:rPr lang="en-US" sz="4800" dirty="0"/>
              <a:t>Response in a Subcritical Laser Field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1A2F58-5DF6-44EE-89E7-C22EB9092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3673"/>
            <a:ext cx="9144000" cy="1655762"/>
          </a:xfrm>
        </p:spPr>
        <p:txBody>
          <a:bodyPr/>
          <a:lstStyle/>
          <a:p>
            <a:r>
              <a:rPr lang="en-US" u="sng" dirty="0"/>
              <a:t>Dmitriev Vadim</a:t>
            </a:r>
            <a:r>
              <a:rPr lang="en-US" dirty="0"/>
              <a:t>, Smolyansky Stanislav, </a:t>
            </a:r>
            <a:r>
              <a:rPr lang="en-US" dirty="0" err="1"/>
              <a:t>Tseryupa</a:t>
            </a:r>
            <a:r>
              <a:rPr lang="en-US" dirty="0"/>
              <a:t> Vladislav</a:t>
            </a:r>
          </a:p>
          <a:p>
            <a:endParaRPr lang="en-US" dirty="0"/>
          </a:p>
          <a:p>
            <a:r>
              <a:rPr lang="en-US" dirty="0"/>
              <a:t>Saratov State University, Institute of Physics</a:t>
            </a:r>
          </a:p>
        </p:txBody>
      </p:sp>
    </p:spTree>
    <p:extLst>
      <p:ext uri="{BB962C8B-B14F-4D97-AF65-F5344CB8AC3E}">
        <p14:creationId xmlns:p14="http://schemas.microsoft.com/office/powerpoint/2010/main" val="355595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126586"/>
            <a:ext cx="7118816" cy="1325563"/>
          </a:xfrm>
        </p:spPr>
        <p:txBody>
          <a:bodyPr/>
          <a:lstStyle/>
          <a:p>
            <a:r>
              <a:rPr lang="en-US" dirty="0"/>
              <a:t>Kernel of Collision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2150"/>
                <a:ext cx="10515600" cy="4724814"/>
              </a:xfrm>
            </p:spPr>
            <p:txBody>
              <a:bodyPr/>
              <a:lstStyle/>
              <a:p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kernel with momentum conservation law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(+)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(+)</m:t>
                            </m:r>
                          </m:sup>
                        </m:sSup>
                      </m:e>
                    </m:fun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400" dirty="0"/>
              </a:p>
              <a:p>
                <a:r>
                  <a:rPr lang="en-US" dirty="0"/>
                  <a:t>phase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(+)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leads to </a:t>
                </a:r>
              </a:p>
              <a:p>
                <a:pPr marL="0" indent="0">
                  <a:buNone/>
                </a:pPr>
                <a:r>
                  <a:rPr lang="en-US" dirty="0"/>
                  <a:t>high frequency oscillations in CIs </a:t>
                </a:r>
              </a:p>
              <a:p>
                <a:r>
                  <a:rPr lang="en-US" dirty="0"/>
                  <a:t>energy compensation from the photonic reservoir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photonic threshold for annihilation channel</a:t>
                </a:r>
                <a:r>
                  <a:rPr lang="ru-RU" dirty="0"/>
                  <a:t> </a:t>
                </a:r>
                <a:r>
                  <a:rPr lang="en-US" dirty="0"/>
                  <a:t>activation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 - high frequency oscillations and zero contribution to CIs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 - multiphotonic process and  growing annihilation intensity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2150"/>
                <a:ext cx="10515600" cy="4724814"/>
              </a:xfrm>
              <a:blipFill>
                <a:blip r:embed="rId2"/>
                <a:stretch>
                  <a:fillRect l="-1217" t="-2065" b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75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113334"/>
            <a:ext cx="7020338" cy="1325563"/>
          </a:xfrm>
        </p:spPr>
        <p:txBody>
          <a:bodyPr/>
          <a:lstStyle/>
          <a:p>
            <a:r>
              <a:rPr lang="en-US" dirty="0"/>
              <a:t>Energy Conservation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1448" y="1438896"/>
                <a:ext cx="11406923" cy="515108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𝑝𝑑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r>
                      <m:rPr>
                        <m:sty m:val="p"/>
                      </m:rPr>
                      <a:rPr lang="el-GR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nary>
                      <m:naryPr>
                        <m:chr m:val="∑"/>
                        <m:sup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7"/>
                              </m:r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brk m:alnAt="7"/>
                              </m:r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  <m:r>
                                      <a:rPr lang="en-US" sz="220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sup>
                            </m:sSup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d>
                                  <m:d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  <m:r>
                                      <a:rPr lang="en-US" sz="220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d>
                                  <m:d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sup>
                            </m:sSup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d>
                                  <m:d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sz="2200" dirty="0"/>
                  <a:t>x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 panose="020405030504060302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⃗"/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</m:acc>
                                      </m:e>
                                    </m:d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⃗"/>
                                                <m:ctrlPr>
                                                  <a:rPr lang="en-US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2400" i="1">
                                                    <a:latin typeface="Cambria Math" panose="02040503050406030204" pitchFamily="18" charset="0"/>
                                                  </a:rPr>
                                                  <m:t>𝑝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d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den>
                    </m:f>
                  </m:oMath>
                </a14:m>
                <a:r>
                  <a:rPr lang="en-US" sz="2400" dirty="0"/>
                  <a:t>, </a:t>
                </a: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 is a polynomial,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- modified Bessel function,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, </a:t>
                </a:r>
              </a:p>
              <a:p>
                <a:r>
                  <a:rPr lang="en-US" dirty="0"/>
                  <a:t>intensity of radiation</a:t>
                </a:r>
                <a:r>
                  <a:rPr lang="ru-RU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𝑑𝐹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  <a:p>
                <a:r>
                  <a:rPr lang="en-US" dirty="0"/>
                  <a:t>limit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leads to Delta function (energy conservation law) with roots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rad>
                  </m:oMath>
                </a14:m>
                <a:r>
                  <a:rPr lang="en-US" dirty="0"/>
                  <a:t>,   where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Ω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Ω</m:t>
                                        </m:r>
                                      </m:e>
                                    </m:d>
                                  </m:e>
                                  <m:sup/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1448" y="1438896"/>
                <a:ext cx="11406923" cy="5151089"/>
              </a:xfrm>
              <a:blipFill>
                <a:blip r:embed="rId2"/>
                <a:stretch>
                  <a:fillRect l="-962" t="-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E965609F-1DF8-4CFA-82EB-C93759110671}"/>
              </a:ext>
            </a:extLst>
          </p:cNvPr>
          <p:cNvCxnSpPr/>
          <p:nvPr/>
        </p:nvCxnSpPr>
        <p:spPr>
          <a:xfrm flipV="1">
            <a:off x="9648840" y="5442529"/>
            <a:ext cx="874643" cy="10601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43545BFB-52B0-4798-8CF3-4ED625C2B3F6}"/>
              </a:ext>
            </a:extLst>
          </p:cNvPr>
          <p:cNvCxnSpPr>
            <a:cxnSpLocks/>
          </p:cNvCxnSpPr>
          <p:nvPr/>
        </p:nvCxnSpPr>
        <p:spPr>
          <a:xfrm flipV="1">
            <a:off x="9687339" y="6048329"/>
            <a:ext cx="1351721" cy="443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646022-1FD9-428B-96EC-26E4FFFE7697}"/>
                  </a:ext>
                </a:extLst>
              </p:cNvPr>
              <p:cNvSpPr txBox="1"/>
              <p:nvPr/>
            </p:nvSpPr>
            <p:spPr>
              <a:xfrm>
                <a:off x="7359297" y="5743626"/>
                <a:ext cx="6096000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646022-1FD9-428B-96EC-26E4FFFE7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297" y="5743626"/>
                <a:ext cx="6096000" cy="4103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44141E-80B2-49DB-83EA-37B74AD568EB}"/>
                  </a:ext>
                </a:extLst>
              </p:cNvPr>
              <p:cNvSpPr txBox="1"/>
              <p:nvPr/>
            </p:nvSpPr>
            <p:spPr>
              <a:xfrm>
                <a:off x="7169425" y="6363002"/>
                <a:ext cx="638754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44141E-80B2-49DB-83EA-37B74AD56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9425" y="6363002"/>
                <a:ext cx="6387548" cy="369332"/>
              </a:xfrm>
              <a:prstGeom prst="rect">
                <a:avLst/>
              </a:prstGeom>
              <a:blipFill>
                <a:blip r:embed="rId4"/>
                <a:stretch>
                  <a:fillRect t="-2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51DF7D-BEA7-402E-8F63-A163817BC025}"/>
                  </a:ext>
                </a:extLst>
              </p:cNvPr>
              <p:cNvSpPr txBox="1"/>
              <p:nvPr/>
            </p:nvSpPr>
            <p:spPr>
              <a:xfrm>
                <a:off x="6575134" y="6056166"/>
                <a:ext cx="67784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51DF7D-BEA7-402E-8F63-A163817BC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34" y="6056166"/>
                <a:ext cx="677848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77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52" y="18255"/>
            <a:ext cx="4502255" cy="1325563"/>
          </a:xfrm>
        </p:spPr>
        <p:txBody>
          <a:bodyPr/>
          <a:lstStyle/>
          <a:p>
            <a:r>
              <a:rPr lang="en-US" dirty="0"/>
              <a:t>Quantum radiation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7496"/>
                <a:ext cx="10515600" cy="467946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soft photon range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exp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e>
                    </m:func>
                    <m:nary>
                      <m:naryPr>
                        <m:chr m:val="∑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7"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brk m:alnAt="7"/>
                              </m:rP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sz="2400" dirty="0"/>
                  <a:t>, </a:t>
                </a:r>
                <a:r>
                  <a:rPr lang="en-US" dirty="0"/>
                  <a:t>where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rad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</m:sSub>
                  </m:oMath>
                </a14:m>
                <a:r>
                  <a:rPr lang="en-US" dirty="0"/>
                  <a:t>  and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dirty="0"/>
                  <a:t>infrared range of spectrum is quite isotropic </a:t>
                </a:r>
              </a:p>
              <a:p>
                <a:r>
                  <a:rPr lang="en-US" dirty="0"/>
                  <a:t>forced radiation in one-photon approximation conditions:</a:t>
                </a:r>
              </a:p>
              <a:p>
                <a:pPr marL="0" indent="0">
                  <a:buNone/>
                </a:pPr>
                <a:r>
                  <a:rPr lang="en-US" dirty="0"/>
                  <a:t>high frequency of external field</a:t>
                </a:r>
                <a:r>
                  <a:rPr lang="ru-RU" dirty="0"/>
                  <a:t> </a:t>
                </a:r>
                <a:r>
                  <a:rPr lang="en-US" dirty="0"/>
                  <a:t>&amp; energy gap breakdown</a:t>
                </a:r>
              </a:p>
              <a:p>
                <a:r>
                  <a:rPr lang="en-US" dirty="0"/>
                  <a:t>maximum intensity of quantum radiation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ru-RU" sz="2400" dirty="0"/>
              </a:p>
              <a:p>
                <a:r>
                  <a:rPr lang="en-US"/>
                  <a:t>next odd </a:t>
                </a:r>
                <a:r>
                  <a:rPr lang="en-US" dirty="0"/>
                  <a:t>harmonic – the third with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(3)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4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7496"/>
                <a:ext cx="10515600" cy="4679467"/>
              </a:xfrm>
              <a:blipFill>
                <a:blip r:embed="rId2"/>
                <a:stretch>
                  <a:fillRect l="-1217" t="-22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D3C8CF-9631-4F5B-8531-75660FD0DADA}"/>
              </a:ext>
            </a:extLst>
          </p:cNvPr>
          <p:cNvSpPr txBox="1">
            <a:spLocks/>
          </p:cNvSpPr>
          <p:nvPr/>
        </p:nvSpPr>
        <p:spPr>
          <a:xfrm>
            <a:off x="5502166" y="82956"/>
            <a:ext cx="6313803" cy="1260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Otto and B.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Kaempfer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Phys. Rev. D 95, ( 2017);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S.P.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Gavrilov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D.M.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Gitman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V.V. Dmitriev, A.D.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Panferov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S.A. Smolyansky, Universe, 6(11), 205, (2020).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68303D9A-D407-45C7-89B8-AD200FF778C3}"/>
              </a:ext>
            </a:extLst>
          </p:cNvPr>
          <p:cNvCxnSpPr>
            <a:cxnSpLocks/>
          </p:cNvCxnSpPr>
          <p:nvPr/>
        </p:nvCxnSpPr>
        <p:spPr>
          <a:xfrm flipH="1">
            <a:off x="4934607" y="1119352"/>
            <a:ext cx="4130566" cy="583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51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37751D-DF39-4E5F-8113-07960D607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8973"/>
            <a:ext cx="10515600" cy="3287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985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7751D-DF39-4E5F-8113-07960D60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electron-positron plasma (EPP)  generated from vacuum </a:t>
            </a:r>
          </a:p>
          <a:p>
            <a:r>
              <a:rPr lang="en-US" dirty="0"/>
              <a:t>conduction and polarization plasma currents</a:t>
            </a:r>
          </a:p>
          <a:p>
            <a:r>
              <a:rPr lang="en-US" dirty="0" err="1"/>
              <a:t>quasiclassical</a:t>
            </a:r>
            <a:r>
              <a:rPr lang="en-US" dirty="0"/>
              <a:t> EPP radiation</a:t>
            </a:r>
          </a:p>
          <a:p>
            <a:r>
              <a:rPr lang="en-US" dirty="0"/>
              <a:t>the role of the third harmonic</a:t>
            </a:r>
          </a:p>
          <a:p>
            <a:r>
              <a:rPr lang="en-US" dirty="0"/>
              <a:t>one-photon EPP pair photoproduction/annihilation and emission/absorption processes</a:t>
            </a:r>
          </a:p>
          <a:p>
            <a:r>
              <a:rPr lang="en-US" dirty="0"/>
              <a:t>analysis of the annihilation channel</a:t>
            </a:r>
          </a:p>
          <a:p>
            <a:r>
              <a:rPr lang="en-US" dirty="0"/>
              <a:t>complex investigation of the radiation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55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8156" y="1690688"/>
                <a:ext cx="11495687" cy="486672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integro-diﬀerential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d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𝜏𝜔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or ODEs system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</m:t>
                    </m:r>
                    <m:acc>
                      <m:accPr>
                        <m:chr m:val="̇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dirty="0"/>
                  <a:t>where </a:t>
                </a:r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𝑒𝐸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de-DE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 </a:t>
                </a:r>
                <a:r>
                  <a:rPr lang="de-DE" sz="20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Bialynicki-Birula</a:t>
                </a:r>
                <a:r>
                  <a:rPr lang="de-DE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al, Phys. Rev. D 44, 1825 (1991); S.M. Schmidt et al Int. J. Mod. Phys. E7, 709 (1998).</a:t>
                </a:r>
                <a:r>
                  <a:rPr lang="de-DE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8156" y="1690688"/>
                <a:ext cx="11495687" cy="4866723"/>
              </a:xfrm>
              <a:blipFill>
                <a:blip r:embed="rId2"/>
                <a:stretch>
                  <a:fillRect l="-954" t="-2003" r="-265" b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4BBBCBC-60F8-47C3-8CC6-E5529A48BA71}"/>
              </a:ext>
            </a:extLst>
          </p:cNvPr>
          <p:cNvSpPr/>
          <p:nvPr/>
        </p:nvSpPr>
        <p:spPr>
          <a:xfrm>
            <a:off x="1129633" y="2181422"/>
            <a:ext cx="2120348" cy="641696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7265" y="1690688"/>
                <a:ext cx="11017469" cy="487997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harmonic field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Ω</m:t>
                              </m:r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Sauter pulse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Gauss pulse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rad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erf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Ω</m:t>
                                  </m:r>
                                  <m:r>
                                    <a:rPr lang="el-G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parameters of the laser field</a:t>
                </a:r>
              </a:p>
              <a:p>
                <a:pPr marL="0" indent="0">
                  <a:buNone/>
                </a:pPr>
                <a:r>
                  <a:rPr lang="en-US" dirty="0"/>
                  <a:t>X-ray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=0.1∙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~51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𝑘𝑒𝑉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&amp; subcritical strength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=0.1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Apollon 10PW, ELI, SULF, GIST, OPAL, SEL, </a:t>
                </a:r>
                <a:r>
                  <a:rPr lang="en-US" sz="2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Gekko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EXA, XCELS, - present &amp; future  laser facilities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7265" y="1690688"/>
                <a:ext cx="11017469" cy="4879975"/>
              </a:xfrm>
              <a:blipFill>
                <a:blip r:embed="rId3"/>
                <a:stretch>
                  <a:fillRect l="-996" t="-1873" b="-8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25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50" y="133396"/>
            <a:ext cx="10515600" cy="1325563"/>
          </a:xfrm>
        </p:spPr>
        <p:txBody>
          <a:bodyPr/>
          <a:lstStyle/>
          <a:p>
            <a:r>
              <a:rPr lang="en-US" dirty="0"/>
              <a:t>Distribution Functions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7751D-DF39-4E5F-8113-07960D60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72F964-E944-4BB7-9EAE-EC1F7627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270" y="1553448"/>
            <a:ext cx="4970030" cy="46235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5FC570-D08A-497E-9050-B94B5EA74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7250" y="1357882"/>
            <a:ext cx="5123165" cy="48190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D2CE01-58F2-41B5-BFCE-C1453A96CE9B}"/>
                  </a:ext>
                </a:extLst>
              </p:cNvPr>
              <p:cNvSpPr txBox="1"/>
              <p:nvPr/>
            </p:nvSpPr>
            <p:spPr>
              <a:xfrm>
                <a:off x="8150086" y="6056292"/>
                <a:ext cx="3837239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D2CE01-58F2-41B5-BFCE-C1453A96C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0086" y="6056292"/>
                <a:ext cx="3837239" cy="899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бъект 9">
            <a:extLst>
              <a:ext uri="{FF2B5EF4-FFF2-40B4-BE49-F238E27FC236}">
                <a16:creationId xmlns:a16="http://schemas.microsoft.com/office/drawing/2014/main" id="{64806D02-D8B2-4A2B-B453-1382C2938DE8}"/>
              </a:ext>
            </a:extLst>
          </p:cNvPr>
          <p:cNvSpPr txBox="1">
            <a:spLocks/>
          </p:cNvSpPr>
          <p:nvPr/>
        </p:nvSpPr>
        <p:spPr>
          <a:xfrm>
            <a:off x="6067250" y="6238893"/>
            <a:ext cx="2836413" cy="811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density number</a:t>
            </a:r>
          </a:p>
        </p:txBody>
      </p:sp>
    </p:spTree>
    <p:extLst>
      <p:ext uri="{BB962C8B-B14F-4D97-AF65-F5344CB8AC3E}">
        <p14:creationId xmlns:p14="http://schemas.microsoft.com/office/powerpoint/2010/main" val="390826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136" y="19067"/>
            <a:ext cx="5460864" cy="1325563"/>
          </a:xfrm>
        </p:spPr>
        <p:txBody>
          <a:bodyPr/>
          <a:lstStyle/>
          <a:p>
            <a:r>
              <a:rPr lang="en-US" dirty="0"/>
              <a:t>EPP Plasma Currents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7751D-DF39-4E5F-8113-07960D60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C202ADB-92CF-4330-BE4F-4E2D2DEF5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36" y="1357882"/>
            <a:ext cx="4885660" cy="480582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F36CAF-36B9-4E91-B577-0DFF86B83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0848" y="1014655"/>
            <a:ext cx="5190491" cy="50115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8C2778-0C41-42A6-81AF-5DDD26CDFA14}"/>
                  </a:ext>
                </a:extLst>
              </p:cNvPr>
              <p:cNvSpPr txBox="1"/>
              <p:nvPr/>
            </p:nvSpPr>
            <p:spPr>
              <a:xfrm>
                <a:off x="2402246" y="6044071"/>
                <a:ext cx="3693754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𝑐𝑜𝑛𝑑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 =2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e>
                          </m:d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98C2778-0C41-42A6-81AF-5DDD26CDF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246" y="6044071"/>
                <a:ext cx="3693754" cy="899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0C9116-14FA-4C18-9CEF-53EA86F47855}"/>
                  </a:ext>
                </a:extLst>
              </p:cNvPr>
              <p:cNvSpPr txBox="1"/>
              <p:nvPr/>
            </p:nvSpPr>
            <p:spPr>
              <a:xfrm>
                <a:off x="8557439" y="6092129"/>
                <a:ext cx="3316513" cy="899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𝑝𝑜𝑙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𝑑𝑝</m:t>
                              </m:r>
                            </m:e>
                          </m:d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⊥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0C9116-14FA-4C18-9CEF-53EA86F47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439" y="6092129"/>
                <a:ext cx="3316513" cy="8996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бъект 9">
            <a:extLst>
              <a:ext uri="{FF2B5EF4-FFF2-40B4-BE49-F238E27FC236}">
                <a16:creationId xmlns:a16="http://schemas.microsoft.com/office/drawing/2014/main" id="{6EE80AC7-640B-4046-8882-73A990451943}"/>
              </a:ext>
            </a:extLst>
          </p:cNvPr>
          <p:cNvSpPr txBox="1">
            <a:spLocks/>
          </p:cNvSpPr>
          <p:nvPr/>
        </p:nvSpPr>
        <p:spPr>
          <a:xfrm>
            <a:off x="828549" y="6013769"/>
            <a:ext cx="1745974" cy="81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50"/>
                </a:solidFill>
              </a:rPr>
              <a:t>conduction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50"/>
                </a:solidFill>
              </a:rPr>
              <a:t>current</a:t>
            </a:r>
          </a:p>
        </p:txBody>
      </p:sp>
      <p:sp>
        <p:nvSpPr>
          <p:cNvPr id="14" name="Объект 9">
            <a:extLst>
              <a:ext uri="{FF2B5EF4-FFF2-40B4-BE49-F238E27FC236}">
                <a16:creationId xmlns:a16="http://schemas.microsoft.com/office/drawing/2014/main" id="{90EB76F1-2A22-49E2-9C45-397361F20064}"/>
              </a:ext>
            </a:extLst>
          </p:cNvPr>
          <p:cNvSpPr txBox="1">
            <a:spLocks/>
          </p:cNvSpPr>
          <p:nvPr/>
        </p:nvSpPr>
        <p:spPr>
          <a:xfrm>
            <a:off x="6096000" y="5966361"/>
            <a:ext cx="2748455" cy="899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F0"/>
                </a:solidFill>
              </a:rPr>
              <a:t>vacuum polarization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B0F0"/>
                </a:solidFill>
              </a:rPr>
              <a:t>current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C0E7EAD-B1E9-4891-A2FB-196E7B85B580}"/>
              </a:ext>
            </a:extLst>
          </p:cNvPr>
          <p:cNvSpPr txBox="1">
            <a:spLocks/>
          </p:cNvSpPr>
          <p:nvPr/>
        </p:nvSpPr>
        <p:spPr>
          <a:xfrm>
            <a:off x="6215269" y="39756"/>
            <a:ext cx="5459895" cy="1052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A. Smolyansky, A. D.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Panferov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O.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Pirogov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A. M.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Fedotov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arXiv:1901.02305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32938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19" y="49962"/>
            <a:ext cx="6734978" cy="1325563"/>
          </a:xfrm>
        </p:spPr>
        <p:txBody>
          <a:bodyPr/>
          <a:lstStyle/>
          <a:p>
            <a:r>
              <a:rPr lang="en-US" dirty="0"/>
              <a:t>Analysis of the 3d harmonic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7751D-DF39-4E5F-8113-07960D607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3A1F1C-B612-4823-91A6-F0E1F1F9E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53468"/>
            <a:ext cx="4853793" cy="475456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FFC32F0-4E1C-4879-806D-4223B36A89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382" y="1418602"/>
            <a:ext cx="4749691" cy="4637641"/>
          </a:xfrm>
          <a:prstGeom prst="rect">
            <a:avLst/>
          </a:prstGeom>
        </p:spPr>
      </p:pic>
      <p:sp>
        <p:nvSpPr>
          <p:cNvPr id="6" name="Объект 9">
            <a:extLst>
              <a:ext uri="{FF2B5EF4-FFF2-40B4-BE49-F238E27FC236}">
                <a16:creationId xmlns:a16="http://schemas.microsoft.com/office/drawing/2014/main" id="{92320BAC-4CC4-4FEA-9F06-59E5AAEBC1CE}"/>
              </a:ext>
            </a:extLst>
          </p:cNvPr>
          <p:cNvSpPr txBox="1">
            <a:spLocks/>
          </p:cNvSpPr>
          <p:nvPr/>
        </p:nvSpPr>
        <p:spPr>
          <a:xfrm>
            <a:off x="838200" y="6106534"/>
            <a:ext cx="1745974" cy="81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Maxwell equations</a:t>
            </a:r>
          </a:p>
        </p:txBody>
      </p:sp>
      <p:sp>
        <p:nvSpPr>
          <p:cNvPr id="8" name="Объект 9">
            <a:extLst>
              <a:ext uri="{FF2B5EF4-FFF2-40B4-BE49-F238E27FC236}">
                <a16:creationId xmlns:a16="http://schemas.microsoft.com/office/drawing/2014/main" id="{82B9AB48-71E7-4F05-8C07-C8DD5F5B52BA}"/>
              </a:ext>
            </a:extLst>
          </p:cNvPr>
          <p:cNvSpPr txBox="1">
            <a:spLocks/>
          </p:cNvSpPr>
          <p:nvPr/>
        </p:nvSpPr>
        <p:spPr>
          <a:xfrm>
            <a:off x="6215556" y="6013769"/>
            <a:ext cx="2173069" cy="81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energy density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spectrum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938338-8959-4F52-BAEC-CE3936C0011E}"/>
                  </a:ext>
                </a:extLst>
              </p:cNvPr>
              <p:cNvSpPr txBox="1"/>
              <p:nvPr/>
            </p:nvSpPr>
            <p:spPr>
              <a:xfrm>
                <a:off x="2163260" y="6298333"/>
                <a:ext cx="3693754" cy="4098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𝑐𝑜𝑛𝑑</m:t>
                          </m:r>
                        </m:sup>
                      </m:sSup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𝑝𝑜𝑙</m:t>
                          </m:r>
                        </m:sup>
                      </m:sSup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938338-8959-4F52-BAEC-CE3936C00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260" y="6298333"/>
                <a:ext cx="3693754" cy="409856"/>
              </a:xfrm>
              <a:prstGeom prst="rect">
                <a:avLst/>
              </a:prstGeom>
              <a:blipFill>
                <a:blip r:embed="rId5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4F4A16-7FA3-43D6-B7E6-984338693FA0}"/>
                  </a:ext>
                </a:extLst>
              </p:cNvPr>
              <p:cNvSpPr txBox="1"/>
              <p:nvPr/>
            </p:nvSpPr>
            <p:spPr>
              <a:xfrm>
                <a:off x="6440396" y="6186509"/>
                <a:ext cx="6096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𝑖𝑛𝑡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94F4A16-7FA3-43D6-B7E6-984338693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96" y="6186509"/>
                <a:ext cx="6096000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06D9AC8-B3BC-450F-A041-B7C364551FF1}"/>
              </a:ext>
            </a:extLst>
          </p:cNvPr>
          <p:cNvSpPr txBox="1">
            <a:spLocks/>
          </p:cNvSpPr>
          <p:nvPr/>
        </p:nvSpPr>
        <p:spPr>
          <a:xfrm>
            <a:off x="6758608" y="150908"/>
            <a:ext cx="5459895" cy="1052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Aleksandrov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D.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Panferov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S. A. Smolyansky, Phys. Rev. A 103, 053107 (2021)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102289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557" y="224040"/>
            <a:ext cx="5257800" cy="1052857"/>
          </a:xfrm>
        </p:spPr>
        <p:txBody>
          <a:bodyPr>
            <a:normAutofit/>
          </a:bodyPr>
          <a:lstStyle/>
          <a:p>
            <a:r>
              <a:rPr lang="en-US" dirty="0"/>
              <a:t>BBGKY chains</a:t>
            </a:r>
            <a:br>
              <a:rPr lang="en-US" dirty="0"/>
            </a:b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17982"/>
                <a:ext cx="11035748" cy="5440017"/>
              </a:xfrm>
            </p:spPr>
            <p:txBody>
              <a:bodyPr/>
              <a:lstStyle/>
              <a:p>
                <a:r>
                  <a:rPr lang="en-US" dirty="0"/>
                  <a:t>electron-positron sector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	 </a:t>
                </a:r>
                <a:r>
                  <a:rPr lang="en-US" dirty="0"/>
                  <a:t>with CIs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{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},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{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][1+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},</a:t>
                </a:r>
              </a:p>
              <a:p>
                <a:r>
                  <a:rPr lang="en-US" dirty="0">
                    <a:solidFill>
                      <a:schemeClr val="accent4">
                        <a:lumMod val="75000"/>
                      </a:schemeClr>
                    </a:solidFill>
                  </a:rPr>
                  <a:t>photon sector      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/>
                  <a:t> 	   </a:t>
                </a:r>
                <a:r>
                  <a:rPr lang="en-US" dirty="0"/>
                  <a:t>with CIs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{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},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nary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{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][1+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acc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sz="2400" dirty="0"/>
                  <a:t>}.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17982"/>
                <a:ext cx="11035748" cy="5440017"/>
              </a:xfrm>
              <a:blipFill>
                <a:blip r:embed="rId3"/>
                <a:stretch>
                  <a:fillRect l="-994" t="-1906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7E87C6-8458-4312-927A-995C96EF6F91}"/>
              </a:ext>
            </a:extLst>
          </p:cNvPr>
          <p:cNvSpPr/>
          <p:nvPr/>
        </p:nvSpPr>
        <p:spPr>
          <a:xfrm>
            <a:off x="4850295" y="1330084"/>
            <a:ext cx="2120348" cy="641696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бъект 9">
            <a:extLst>
              <a:ext uri="{FF2B5EF4-FFF2-40B4-BE49-F238E27FC236}">
                <a16:creationId xmlns:a16="http://schemas.microsoft.com/office/drawing/2014/main" id="{51E5CFB5-912F-457F-8F7F-82209453E3FF}"/>
              </a:ext>
            </a:extLst>
          </p:cNvPr>
          <p:cNvSpPr txBox="1">
            <a:spLocks/>
          </p:cNvSpPr>
          <p:nvPr/>
        </p:nvSpPr>
        <p:spPr>
          <a:xfrm>
            <a:off x="6609521" y="2530960"/>
            <a:ext cx="4744279" cy="493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photoproduction/annihilation</a:t>
            </a:r>
          </a:p>
        </p:txBody>
      </p:sp>
      <p:sp>
        <p:nvSpPr>
          <p:cNvPr id="6" name="Объект 9">
            <a:extLst>
              <a:ext uri="{FF2B5EF4-FFF2-40B4-BE49-F238E27FC236}">
                <a16:creationId xmlns:a16="http://schemas.microsoft.com/office/drawing/2014/main" id="{91091362-0D3D-4C46-89F2-469F2B5F8A76}"/>
              </a:ext>
            </a:extLst>
          </p:cNvPr>
          <p:cNvSpPr txBox="1">
            <a:spLocks/>
          </p:cNvSpPr>
          <p:nvPr/>
        </p:nvSpPr>
        <p:spPr>
          <a:xfrm>
            <a:off x="8312424" y="3612652"/>
            <a:ext cx="3250097" cy="493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emission/absorption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FEC4306-1E37-476D-A574-239713E95D05}"/>
              </a:ext>
            </a:extLst>
          </p:cNvPr>
          <p:cNvSpPr/>
          <p:nvPr/>
        </p:nvSpPr>
        <p:spPr>
          <a:xfrm>
            <a:off x="7263021" y="1334951"/>
            <a:ext cx="1230795" cy="641696"/>
          </a:xfrm>
          <a:prstGeom prst="rect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F84CD0C-D0C8-49F1-82AE-46CFEA3378BE}"/>
              </a:ext>
            </a:extLst>
          </p:cNvPr>
          <p:cNvSpPr/>
          <p:nvPr/>
        </p:nvSpPr>
        <p:spPr>
          <a:xfrm>
            <a:off x="8812698" y="1330084"/>
            <a:ext cx="1230795" cy="64169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C3E04B5-84FD-43F2-86A0-F0562F20B18D}"/>
              </a:ext>
            </a:extLst>
          </p:cNvPr>
          <p:cNvSpPr/>
          <p:nvPr/>
        </p:nvSpPr>
        <p:spPr>
          <a:xfrm>
            <a:off x="5308323" y="4027780"/>
            <a:ext cx="1301198" cy="641696"/>
          </a:xfrm>
          <a:prstGeom prst="rect">
            <a:avLst/>
          </a:prstGeom>
          <a:noFill/>
          <a:ln w="158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93F0512-B0F2-4500-B4D5-D89FFD60D39E}"/>
              </a:ext>
            </a:extLst>
          </p:cNvPr>
          <p:cNvSpPr/>
          <p:nvPr/>
        </p:nvSpPr>
        <p:spPr>
          <a:xfrm>
            <a:off x="6858829" y="4031769"/>
            <a:ext cx="1301198" cy="64169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бъект 9">
            <a:extLst>
              <a:ext uri="{FF2B5EF4-FFF2-40B4-BE49-F238E27FC236}">
                <a16:creationId xmlns:a16="http://schemas.microsoft.com/office/drawing/2014/main" id="{390035F4-3591-4175-85E8-592F97931260}"/>
              </a:ext>
            </a:extLst>
          </p:cNvPr>
          <p:cNvSpPr txBox="1">
            <a:spLocks/>
          </p:cNvSpPr>
          <p:nvPr/>
        </p:nvSpPr>
        <p:spPr>
          <a:xfrm>
            <a:off x="6748669" y="5188022"/>
            <a:ext cx="4744279" cy="493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annihilation channel</a:t>
            </a:r>
          </a:p>
        </p:txBody>
      </p:sp>
      <p:sp>
        <p:nvSpPr>
          <p:cNvPr id="13" name="Объект 9">
            <a:extLst>
              <a:ext uri="{FF2B5EF4-FFF2-40B4-BE49-F238E27FC236}">
                <a16:creationId xmlns:a16="http://schemas.microsoft.com/office/drawing/2014/main" id="{13E55F82-8ED1-4C69-90E2-483BA663B267}"/>
              </a:ext>
            </a:extLst>
          </p:cNvPr>
          <p:cNvSpPr txBox="1">
            <a:spLocks/>
          </p:cNvSpPr>
          <p:nvPr/>
        </p:nvSpPr>
        <p:spPr>
          <a:xfrm>
            <a:off x="6756950" y="6246036"/>
            <a:ext cx="3110949" cy="493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emission channel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A9EC228D-B399-4D70-A469-B9F2D537E6BB}"/>
              </a:ext>
            </a:extLst>
          </p:cNvPr>
          <p:cNvSpPr txBox="1">
            <a:spLocks/>
          </p:cNvSpPr>
          <p:nvPr/>
        </p:nvSpPr>
        <p:spPr>
          <a:xfrm>
            <a:off x="6356074" y="82956"/>
            <a:ext cx="5459895" cy="1052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D.B.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Blaschke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V.V. Dmitriev, 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Roepke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</a:p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S.A. Smolyansky, Phys. Rev. D 84, 085028 (2011).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817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79603-62F0-4708-B00F-7CFFA937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0"/>
            <a:ext cx="6003235" cy="1325563"/>
          </a:xfrm>
        </p:spPr>
        <p:txBody>
          <a:bodyPr/>
          <a:lstStyle/>
          <a:p>
            <a:r>
              <a:rPr lang="en-US" dirty="0"/>
              <a:t>Analysis of the CIs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1540"/>
                <a:ext cx="10515600" cy="4774668"/>
              </a:xfrm>
            </p:spPr>
            <p:txBody>
              <a:bodyPr/>
              <a:lstStyle/>
              <a:p>
                <a:r>
                  <a:rPr lang="en-US" dirty="0"/>
                  <a:t>external harmonic field: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Ω</m:t>
                            </m:r>
                          </m:den>
                        </m:f>
                      </m:e>
                    </m:d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forced radiation without backreaction i.e.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ac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dirty="0"/>
                  <a:t>in CIs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r>
                  <a:rPr lang="en-US" dirty="0"/>
                  <a:t>Markovian approximate solution of KEs: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200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nary>
                                    <m:nary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  <m:e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p>
                                        <m:sSup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d>
                                    <m:d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  <m:nary>
                                    <m:nary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>
                                      <m:sSup>
                                        <m:sSup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p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sSup>
                                        <m:sSupPr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  <m:d>
                                    <m:dPr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d>
                                  <m:func>
                                    <m:funcPr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nary>
                                        <m:naryPr>
                                          <m:ctrlP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p>
                                            <m:sSupPr>
                                              <m:ctrlP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b>
                                        <m:sup>
                                          <m:sSup>
                                            <m:sSupPr>
                                              <m:ctrlP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2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sup>
                                        <m:e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  <m:r>
                                            <a:rPr lang="en-US" sz="22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</m:nary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d>
                                        <m:dPr>
                                          <m:ctrlP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en-US" sz="2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200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e>
                                          </m:acc>
                                          <m:r>
                                            <a:rPr lang="en-US" sz="22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l-GR" sz="2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2200" dirty="0"/>
              </a:p>
              <a:p>
                <a:r>
                  <a:rPr lang="en-US" dirty="0"/>
                  <a:t>effective electromagnetic mass: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</m:d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rad>
                    </m:oMath>
                  </m:oMathPara>
                </a14:m>
                <a:endParaRPr lang="ru-RU" sz="2400" b="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A37751D-DF39-4E5F-8113-07960D6076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1540"/>
                <a:ext cx="10515600" cy="4774668"/>
              </a:xfrm>
              <a:blipFill>
                <a:blip r:embed="rId2"/>
                <a:stretch>
                  <a:fillRect l="-1043"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63737C4-C5B9-4C42-B85D-DFE0F1D125FD}"/>
              </a:ext>
            </a:extLst>
          </p:cNvPr>
          <p:cNvSpPr txBox="1">
            <a:spLocks/>
          </p:cNvSpPr>
          <p:nvPr/>
        </p:nvSpPr>
        <p:spPr>
          <a:xfrm>
            <a:off x="6356074" y="82956"/>
            <a:ext cx="5459895" cy="1052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A.M.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Fedotov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Gelfer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K.Y. Korolev, and S.A. Smolyansky, Phys. Rev. D. 83(2), 025011 (2011).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9A45184-2A0A-40BD-BC62-7ED331EBD4BE}"/>
              </a:ext>
            </a:extLst>
          </p:cNvPr>
          <p:cNvCxnSpPr>
            <a:cxnSpLocks/>
          </p:cNvCxnSpPr>
          <p:nvPr/>
        </p:nvCxnSpPr>
        <p:spPr>
          <a:xfrm>
            <a:off x="10919791" y="980661"/>
            <a:ext cx="0" cy="273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D274C27F-422B-4CC9-BC59-6B32894450A4}"/>
              </a:ext>
            </a:extLst>
          </p:cNvPr>
          <p:cNvCxnSpPr/>
          <p:nvPr/>
        </p:nvCxnSpPr>
        <p:spPr>
          <a:xfrm flipH="1">
            <a:off x="7116417" y="3719987"/>
            <a:ext cx="3803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369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1009</Words>
  <Application>Microsoft Office PowerPoint</Application>
  <PresentationFormat>Широкоэкранный</PresentationFormat>
  <Paragraphs>115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Тема Office</vt:lpstr>
      <vt:lpstr>Analysis of the Third Harmonic of a Vacuum Response in a Subcritical Laser Field</vt:lpstr>
      <vt:lpstr>Problem Statement</vt:lpstr>
      <vt:lpstr>Kinetic Equations</vt:lpstr>
      <vt:lpstr>External Fields</vt:lpstr>
      <vt:lpstr>Distribution Functions</vt:lpstr>
      <vt:lpstr>EPP Plasma Currents</vt:lpstr>
      <vt:lpstr>Analysis of the 3d harmonic</vt:lpstr>
      <vt:lpstr>BBGKY chains </vt:lpstr>
      <vt:lpstr>Analysis of the CIs </vt:lpstr>
      <vt:lpstr>Kernel of Collision Integrals</vt:lpstr>
      <vt:lpstr>Energy Conservation Law</vt:lpstr>
      <vt:lpstr>Quantum radiation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the Third Harmonic of a Vacuum Response in a Subcritical Laser Field</dc:title>
  <dc:creator>Vadim Dmitriev</dc:creator>
  <cp:lastModifiedBy>Buddha</cp:lastModifiedBy>
  <cp:revision>72</cp:revision>
  <dcterms:created xsi:type="dcterms:W3CDTF">2022-11-21T18:32:20Z</dcterms:created>
  <dcterms:modified xsi:type="dcterms:W3CDTF">2022-11-29T17:13:03Z</dcterms:modified>
</cp:coreProperties>
</file>