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0" r:id="rId9"/>
    <p:sldId id="267" r:id="rId10"/>
    <p:sldId id="270" r:id="rId11"/>
    <p:sldId id="269" r:id="rId12"/>
    <p:sldId id="268" r:id="rId13"/>
    <p:sldId id="271" r:id="rId14"/>
    <p:sldId id="26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475109"/>
            <a:ext cx="9739223" cy="2432649"/>
          </a:xfrm>
        </p:spPr>
        <p:txBody>
          <a:bodyPr/>
          <a:lstStyle/>
          <a:p>
            <a:r>
              <a:rPr lang="en-US" sz="4800" dirty="0" smtClean="0"/>
              <a:t>Nonperturbative corrections </a:t>
            </a:r>
            <a:r>
              <a:rPr lang="en-US" sz="4800" dirty="0"/>
              <a:t>and </a:t>
            </a:r>
            <a:r>
              <a:rPr lang="en-US" sz="4800" dirty="0" smtClean="0"/>
              <a:t>checking of the hypothesis </a:t>
            </a:r>
            <a:r>
              <a:rPr lang="en-US" sz="4800" dirty="0"/>
              <a:t>of vacuum dominance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415070"/>
            <a:ext cx="8695426" cy="13387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M. </a:t>
            </a:r>
            <a:r>
              <a:rPr lang="en-US" b="1" dirty="0" err="1"/>
              <a:t>Kozhevnikova</a:t>
            </a:r>
            <a:r>
              <a:rPr lang="en-US" b="1" dirty="0"/>
              <a:t> </a:t>
            </a:r>
            <a:r>
              <a:rPr lang="en-US" dirty="0"/>
              <a:t>in collaboration with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en-US" dirty="0"/>
              <a:t>. </a:t>
            </a:r>
            <a:r>
              <a:rPr lang="en-US" dirty="0" err="1"/>
              <a:t>V.Teryaev</a:t>
            </a:r>
            <a:r>
              <a:rPr lang="en-US" dirty="0"/>
              <a:t>, A. G. </a:t>
            </a:r>
            <a:r>
              <a:rPr lang="en-US" dirty="0" err="1"/>
              <a:t>Oganesian</a:t>
            </a:r>
            <a:r>
              <a:rPr lang="en-US" dirty="0"/>
              <a:t>, O.P. </a:t>
            </a:r>
            <a:r>
              <a:rPr lang="en-US" dirty="0" err="1" smtClean="0"/>
              <a:t>Solovtsova</a:t>
            </a:r>
            <a:r>
              <a:rPr lang="en-US" dirty="0" smtClean="0"/>
              <a:t> </a:t>
            </a:r>
          </a:p>
          <a:p>
            <a:r>
              <a:rPr lang="en-US" dirty="0" smtClean="0"/>
              <a:t>Joint </a:t>
            </a:r>
            <a:r>
              <a:rPr lang="en-US" dirty="0"/>
              <a:t>Institute for Nuclear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ICPPA </a:t>
            </a:r>
            <a:r>
              <a:rPr lang="en-US" dirty="0"/>
              <a:t>2022, </a:t>
            </a:r>
            <a:r>
              <a:rPr lang="en-US" dirty="0" smtClean="0"/>
              <a:t>Moscow, November </a:t>
            </a:r>
            <a:r>
              <a:rPr lang="en-US" dirty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87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of the </a:t>
            </a:r>
            <a:r>
              <a:rPr lang="en-US" dirty="0" smtClean="0"/>
              <a:t>condensates II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4234" y="2603500"/>
                <a:ext cx="10446589" cy="34163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 us now find the allowed domains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calculated at various fixed values of the gluon condensate, </a:t>
                </a:r>
                <a:r>
                  <a:rPr lang="en-US" dirty="0" smtClean="0"/>
                  <a:t>see </a:t>
                </a:r>
                <a:r>
                  <a:rPr lang="en-US" b="1" dirty="0" smtClean="0"/>
                  <a:t>Fig</a:t>
                </a:r>
                <a:r>
                  <a:rPr lang="en-US" b="1" dirty="0"/>
                  <a:t>. 4</a:t>
                </a:r>
                <a:r>
                  <a:rPr lang="en-US" dirty="0"/>
                  <a:t>, ranging from the value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dirty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𝐺𝐺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= 0.006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Ioffe</a:t>
                </a:r>
                <a:r>
                  <a:rPr lang="en-US" dirty="0"/>
                  <a:t>, </a:t>
                </a:r>
                <a:r>
                  <a:rPr lang="en-US" dirty="0" err="1"/>
                  <a:t>Zyabluk</a:t>
                </a:r>
                <a:r>
                  <a:rPr lang="en-US" dirty="0"/>
                  <a:t>) 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dirty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𝐺𝐺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0.012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(SVZ). We </a:t>
                </a:r>
                <a:r>
                  <a:rPr lang="en-US" dirty="0" smtClean="0"/>
                  <a:t>also show </a:t>
                </a:r>
                <a:r>
                  <a:rPr lang="en-US" dirty="0"/>
                  <a:t>the available estimates of the quark condensate converted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(green lines) for comparison — our </a:t>
                </a:r>
                <a:r>
                  <a:rPr lang="en-US" dirty="0" smtClean="0"/>
                  <a:t>estimate using </a:t>
                </a:r>
                <a:r>
                  <a:rPr lang="en-US" dirty="0"/>
                  <a:t>the </a:t>
                </a:r>
                <a:r>
                  <a:rPr lang="en-US" dirty="0" smtClean="0"/>
                  <a:t>GMOR formula, </a:t>
                </a:r>
                <a:r>
                  <a:rPr lang="en-US" dirty="0"/>
                  <a:t>the value given </a:t>
                </a:r>
                <a:r>
                  <a:rPr lang="en-US" dirty="0" smtClean="0"/>
                  <a:t>in review SVZ </a:t>
                </a:r>
                <a:r>
                  <a:rPr lang="en-US" dirty="0"/>
                  <a:t>and the value </a:t>
                </a:r>
                <a:r>
                  <a:rPr lang="en-US" dirty="0" smtClean="0"/>
                  <a:t>of </a:t>
                </a:r>
                <a:r>
                  <a:rPr lang="en-US" dirty="0" err="1" smtClean="0"/>
                  <a:t>Geshkenbein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Ioffe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Zyablyuk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/>
                  <a:t>It can be seen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compatible to zero within one standard deviation whereas our calculation of the </a:t>
                </a:r>
                <a:r>
                  <a:rPr lang="en-US" dirty="0" smtClean="0"/>
                  <a:t>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gives a reasonable value using the GMOR formula. Furthermore, it is possible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by 20%, </a:t>
                </a:r>
                <a:r>
                  <a:rPr lang="en-US" dirty="0" smtClean="0"/>
                  <a:t>especially in </a:t>
                </a:r>
                <a:r>
                  <a:rPr lang="en-US" dirty="0"/>
                  <a:t>the case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dirty="0"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𝐺𝐺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0.012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(SVZ). As soon as the gluon condensate increases to large values,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becomes essentially </a:t>
                </a:r>
                <a:r>
                  <a:rPr lang="en-US" dirty="0" smtClean="0"/>
                  <a:t>negative.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234" y="2603500"/>
                <a:ext cx="10446589" cy="3416300"/>
              </a:xfrm>
              <a:blipFill rotWithShape="0">
                <a:blip r:embed="rId2"/>
                <a:stretch>
                  <a:fillRect l="-117" t="-357" r="-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низ 3"/>
          <p:cNvSpPr/>
          <p:nvPr/>
        </p:nvSpPr>
        <p:spPr>
          <a:xfrm>
            <a:off x="4589252" y="5874589"/>
            <a:ext cx="2061713" cy="715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1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-436"/>
            <a:ext cx="10429336" cy="70802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Exploring: fixing of C4 at different values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13"/>
              <p:cNvSpPr txBox="1">
                <a:spLocks/>
              </p:cNvSpPr>
              <p:nvPr/>
            </p:nvSpPr>
            <p:spPr>
              <a:xfrm>
                <a:off x="7194430" y="1697538"/>
                <a:ext cx="4550843" cy="239398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FIG</a:t>
                </a:r>
                <a:r>
                  <a:rPr lang="en-US" b="1" dirty="0"/>
                  <a:t>. 4. </a:t>
                </a:r>
                <a:r>
                  <a:rPr lang="en-US" dirty="0"/>
                  <a:t>The regions of existence of condensates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different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- from SVZ values to </a:t>
                </a:r>
                <a:r>
                  <a:rPr lang="en-US" dirty="0" err="1"/>
                  <a:t>Ioffe-Zyabluk</a:t>
                </a:r>
                <a:r>
                  <a:rPr lang="en-US" dirty="0"/>
                  <a:t>. </a:t>
                </a:r>
                <a:r>
                  <a:rPr lang="en-US" dirty="0" smtClean="0"/>
                  <a:t>The known </a:t>
                </a:r>
                <a:r>
                  <a:rPr lang="en-US" dirty="0"/>
                  <a:t>values of quark condensate recalculated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</a:t>
                </a:r>
                <a:r>
                  <a:rPr lang="en-US" dirty="0" smtClean="0"/>
                  <a:t>shown.</a:t>
                </a:r>
              </a:p>
            </p:txBody>
          </p:sp>
        </mc:Choice>
        <mc:Fallback xmlns="">
          <p:sp>
            <p:nvSpPr>
              <p:cNvPr id="10" name="Объект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30" y="1697538"/>
                <a:ext cx="4550843" cy="2393984"/>
              </a:xfrm>
              <a:prstGeom prst="rect">
                <a:avLst/>
              </a:prstGeom>
              <a:blipFill rotWithShape="0">
                <a:blip r:embed="rId2"/>
                <a:stretch>
                  <a:fillRect l="-1071" t="-1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63" y="4839322"/>
            <a:ext cx="7785248" cy="1847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85" y="871171"/>
            <a:ext cx="6330740" cy="39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753" y="461822"/>
            <a:ext cx="8761413" cy="706964"/>
          </a:xfrm>
        </p:spPr>
        <p:txBody>
          <a:bodyPr/>
          <a:lstStyle/>
          <a:p>
            <a:r>
              <a:rPr lang="en-US" dirty="0"/>
              <a:t>Exploring of the </a:t>
            </a:r>
            <a:r>
              <a:rPr lang="en-US" dirty="0" smtClean="0"/>
              <a:t>condensates III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/>
              <p:cNvSpPr>
                <a:spLocks noGrp="1"/>
              </p:cNvSpPr>
              <p:nvPr>
                <p:ph idx="1"/>
              </p:nvPr>
            </p:nvSpPr>
            <p:spPr>
              <a:xfrm>
                <a:off x="461642" y="5565576"/>
                <a:ext cx="11140886" cy="23939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FIG. 5</a:t>
                </a:r>
                <a:r>
                  <a:rPr lang="en-US" dirty="0" smtClean="0"/>
                  <a:t>. </a:t>
                </a:r>
                <a:r>
                  <a:rPr lang="en-US" dirty="0"/>
                  <a:t>The allowed regions for condensates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fixed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respectively. </a:t>
                </a:r>
                <a:r>
                  <a:rPr lang="en-US" dirty="0" smtClean="0"/>
                  <a:t>On </a:t>
                </a:r>
                <a:r>
                  <a:rPr lang="en-US" dirty="0"/>
                  <a:t>the left panel we take the value 1.15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- all three regions intersect at one point</a:t>
                </a:r>
                <a:r>
                  <a:rPr lang="en-US" dirty="0" smtClean="0"/>
                  <a:t>.</a:t>
                </a:r>
                <a:r>
                  <a:rPr lang="ru-RU" dirty="0" smtClean="0"/>
                  <a:t> </a:t>
                </a:r>
                <a:r>
                  <a:rPr lang="en-US" dirty="0" smtClean="0"/>
                  <a:t>Hypothesis </a:t>
                </a:r>
                <a:r>
                  <a:rPr lang="en-US" dirty="0"/>
                  <a:t>of vacuum dominance performed with an accuracy of 15</a:t>
                </a:r>
                <a:r>
                  <a:rPr lang="en-US" dirty="0" smtClean="0"/>
                  <a:t>% (comparing SVZ).</a:t>
                </a:r>
                <a:endParaRPr lang="ru-RU" dirty="0"/>
              </a:p>
            </p:txBody>
          </p:sp>
        </mc:Choice>
        <mc:Fallback xmlns="">
          <p:sp>
            <p:nvSpPr>
              <p:cNvPr id="14" name="Объект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642" y="5565576"/>
                <a:ext cx="11140886" cy="2393984"/>
              </a:xfrm>
              <a:blipFill rotWithShape="0">
                <a:blip r:embed="rId2"/>
                <a:stretch>
                  <a:fillRect l="-493" t="-15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2" y="1496590"/>
            <a:ext cx="9085811" cy="395159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344361" y="3323002"/>
            <a:ext cx="546817" cy="369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80" y="3138781"/>
            <a:ext cx="737546" cy="7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52192"/>
            <a:ext cx="12192000" cy="70802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Exploring: fixing of C6 at different values in APT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бъект 13"/>
              <p:cNvSpPr txBox="1">
                <a:spLocks/>
              </p:cNvSpPr>
              <p:nvPr/>
            </p:nvSpPr>
            <p:spPr>
              <a:xfrm>
                <a:off x="6607834" y="1143836"/>
                <a:ext cx="4968815" cy="329876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 smtClean="0"/>
                  <a:t>FIG</a:t>
                </a:r>
                <a:r>
                  <a:rPr lang="en-US" sz="1600" b="1" dirty="0"/>
                  <a:t>. </a:t>
                </a:r>
                <a:r>
                  <a:rPr lang="en-US" sz="1600" b="1" dirty="0" smtClean="0"/>
                  <a:t>3.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Allowed 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and gluon condensate </a:t>
                </a:r>
                <a:r>
                  <a:rPr lang="en-US" sz="1600" b="1" dirty="0" smtClean="0"/>
                  <a:t>in APT</a:t>
                </a:r>
                <a:r>
                  <a:rPr lang="en-US" sz="1600" dirty="0" smtClean="0"/>
                  <a:t> with </a:t>
                </a:r>
                <a:r>
                  <a:rPr lang="en-US" sz="1600" dirty="0"/>
                  <a:t>various multiplication factors for quark condensate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) within </a:t>
                </a:r>
                <a:r>
                  <a:rPr lang="en-US" sz="1600" dirty="0" smtClean="0"/>
                  <a:t>1, 2 </a:t>
                </a:r>
                <a:r>
                  <a:rPr lang="en-US" sz="1600" dirty="0"/>
                  <a:t>and 3 standard deviations. The values for gluon condensate from the literature together with corresponding limits are </a:t>
                </a:r>
                <a:r>
                  <a:rPr lang="en-US" sz="1600" dirty="0" smtClean="0"/>
                  <a:t>also shown. </a:t>
                </a:r>
              </a:p>
              <a:p>
                <a:pPr marL="0" indent="0">
                  <a:buNone/>
                </a:pPr>
                <a:r>
                  <a:rPr lang="en-US" sz="1600" b="1" dirty="0" smtClean="0"/>
                  <a:t>In APT the effect of non-vacuum intermediate states seems to be about 50%.</a:t>
                </a:r>
                <a:endParaRPr lang="ru-RU" sz="1600" b="1" dirty="0"/>
              </a:p>
            </p:txBody>
          </p:sp>
        </mc:Choice>
        <mc:Fallback xmlns="">
          <p:sp>
            <p:nvSpPr>
              <p:cNvPr id="17" name="Объект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834" y="1143836"/>
                <a:ext cx="4968815" cy="3298768"/>
              </a:xfrm>
              <a:prstGeom prst="rect">
                <a:avLst/>
              </a:prstGeom>
              <a:blipFill rotWithShape="0">
                <a:blip r:embed="rId2"/>
                <a:stretch>
                  <a:fillRect l="-736" t="-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" y="655606"/>
            <a:ext cx="6363269" cy="3786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230" y="4477108"/>
            <a:ext cx="6613463" cy="23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9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18" y="732128"/>
            <a:ext cx="8761413" cy="70696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5441" y="1802922"/>
                <a:ext cx="11369615" cy="4735902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have presented the checking of hypothesis of vacuum dominance based on processing of the data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-annihilation </a:t>
                </a:r>
                <a:r>
                  <a:rPr lang="en-US" dirty="0" smtClean="0"/>
                  <a:t>into</a:t>
                </a:r>
                <a:r>
                  <a:rPr lang="ru-RU" dirty="0" smtClean="0"/>
                  <a:t> </a:t>
                </a:r>
                <a:r>
                  <a:rPr lang="en-US" dirty="0" err="1" smtClean="0"/>
                  <a:t>pions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method: construction of the </a:t>
                </a:r>
                <a:r>
                  <a:rPr lang="en-US" dirty="0"/>
                  <a:t>Adler function </a:t>
                </a:r>
                <a:r>
                  <a:rPr lang="en-US" dirty="0" smtClean="0"/>
                  <a:t>for the modern </a:t>
                </a:r>
                <a:r>
                  <a:rPr lang="en-US" dirty="0"/>
                  <a:t>data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-annihilation into hadrons (an even number </a:t>
                </a:r>
                <a:r>
                  <a:rPr lang="en-US" dirty="0" smtClean="0"/>
                  <a:t>of</a:t>
                </a:r>
                <a:r>
                  <a:rPr lang="ru-RU" dirty="0" smtClean="0"/>
                  <a:t> </a:t>
                </a:r>
                <a:r>
                  <a:rPr lang="en-US" dirty="0" err="1" smtClean="0"/>
                  <a:t>pions</a:t>
                </a:r>
                <a:r>
                  <a:rPr lang="en-US" dirty="0"/>
                  <a:t>), the </a:t>
                </a:r>
                <a:r>
                  <a:rPr lang="en-US" dirty="0" err="1"/>
                  <a:t>Borel</a:t>
                </a:r>
                <a:r>
                  <a:rPr lang="en-US" dirty="0"/>
                  <a:t> transform, sum rule </a:t>
                </a:r>
                <a:r>
                  <a:rPr lang="en-US" dirty="0" smtClean="0"/>
                  <a:t>construction, extraction </a:t>
                </a:r>
                <a:r>
                  <a:rPr lang="en-US" dirty="0"/>
                  <a:t>the </a:t>
                </a:r>
                <a:r>
                  <a:rPr lang="en-US" dirty="0" err="1"/>
                  <a:t>nonperturbative</a:t>
                </a:r>
                <a:r>
                  <a:rPr lang="en-US" dirty="0"/>
                  <a:t> </a:t>
                </a:r>
                <a:r>
                  <a:rPr lang="en-US" dirty="0" smtClean="0"/>
                  <a:t>corrections in OPE, is</a:t>
                </a:r>
                <a:r>
                  <a:rPr lang="ru-RU" dirty="0" smtClean="0"/>
                  <a:t> </a:t>
                </a:r>
                <a:r>
                  <a:rPr lang="en-US" dirty="0" smtClean="0"/>
                  <a:t>developed</a:t>
                </a:r>
                <a:r>
                  <a:rPr lang="ru-RU" dirty="0" smtClean="0"/>
                  <a:t>.</a:t>
                </a:r>
                <a:r>
                  <a:rPr lang="en-US" dirty="0" smtClean="0"/>
                  <a:t> The Monte-Carlo simulating of events with taking into account errors of the data gives good accuracy. The interval on </a:t>
                </a:r>
                <a:r>
                  <a:rPr lang="en-US" dirty="0" err="1" smtClean="0"/>
                  <a:t>Borel</a:t>
                </a:r>
                <a:r>
                  <a:rPr lang="en-US" dirty="0" smtClean="0"/>
                  <a:t> mass is selected in analysis, not one point  - </a:t>
                </a:r>
                <a:r>
                  <a:rPr lang="en-US" dirty="0"/>
                  <a:t>that gives stability of the </a:t>
                </a:r>
                <a:r>
                  <a:rPr lang="en-US" dirty="0" smtClean="0"/>
                  <a:t>result.</a:t>
                </a:r>
              </a:p>
              <a:p>
                <a:r>
                  <a:rPr lang="en-US" dirty="0"/>
                  <a:t>The </a:t>
                </a:r>
                <a:r>
                  <a:rPr lang="en-US" dirty="0" smtClean="0"/>
                  <a:t>found </a:t>
                </a:r>
                <a:r>
                  <a:rPr lang="en-US" dirty="0" err="1" smtClean="0"/>
                  <a:t>anticorrelation</a:t>
                </a:r>
                <a:r>
                  <a:rPr lang="en-US" dirty="0" smtClean="0"/>
                  <a:t> </a:t>
                </a:r>
                <a:r>
                  <a:rPr lang="en-US" dirty="0"/>
                  <a:t>between OPE corrections remains</a:t>
                </a:r>
                <a:r>
                  <a:rPr lang="ru-RU" dirty="0"/>
                  <a:t> </a:t>
                </a:r>
                <a:r>
                  <a:rPr lang="en-US" dirty="0"/>
                  <a:t>strong</a:t>
                </a:r>
                <a:r>
                  <a:rPr lang="ru-RU" dirty="0"/>
                  <a:t>.</a:t>
                </a:r>
                <a:r>
                  <a:rPr lang="en-US" dirty="0"/>
                  <a:t> 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explored the possible deviation from vacuum dominance and its interplay with short strings </a:t>
                </a:r>
                <a:r>
                  <a:rPr lang="en-US" dirty="0" smtClean="0"/>
                  <a:t>contribution</a:t>
                </a:r>
                <a:r>
                  <a:rPr lang="en-US" b="1" dirty="0" smtClean="0"/>
                  <a:t>. We checked that it is </a:t>
                </a:r>
                <a:r>
                  <a:rPr lang="en-US" b="1" dirty="0"/>
                  <a:t>possible to increase the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 OPE</a:t>
                </a:r>
                <a:r>
                  <a:rPr lang="en-US" b="1" dirty="0" smtClean="0"/>
                  <a:t>, and hence the </a:t>
                </a:r>
                <a:r>
                  <a:rPr lang="ru-RU" b="1" dirty="0" smtClean="0"/>
                  <a:t>4-</a:t>
                </a:r>
                <a:r>
                  <a:rPr lang="en-US" b="1" dirty="0" smtClean="0"/>
                  <a:t>quark condensate, but </a:t>
                </a:r>
                <a:r>
                  <a:rPr lang="en-US" b="1" dirty="0"/>
                  <a:t>no more than 20</a:t>
                </a:r>
                <a:r>
                  <a:rPr lang="en-US" b="1" dirty="0" smtClean="0"/>
                  <a:t>%, and i</a:t>
                </a:r>
                <a:r>
                  <a:rPr lang="en-US" b="1" dirty="0"/>
                  <a:t>t</a:t>
                </a:r>
                <a:r>
                  <a:rPr lang="en-US" b="1" dirty="0" smtClean="0"/>
                  <a:t> is better by 15% 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that</a:t>
                </a:r>
                <a:r>
                  <a:rPr lang="ru-RU" dirty="0" smtClean="0"/>
                  <a:t> </a:t>
                </a:r>
                <a:r>
                  <a:rPr lang="en-US" dirty="0" smtClean="0"/>
                  <a:t>may </a:t>
                </a:r>
                <a:r>
                  <a:rPr lang="en-US" dirty="0"/>
                  <a:t>be due to the correction to vacuum dominance of intermediate states. In this case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compatible</a:t>
                </a:r>
                <a:r>
                  <a:rPr lang="ru-RU" dirty="0" smtClean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zero,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within reasonable values</a:t>
                </a:r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In APT </a:t>
                </a:r>
                <a:r>
                  <a:rPr lang="en-US" dirty="0" smtClean="0"/>
                  <a:t>this effect is about</a:t>
                </a:r>
                <a:r>
                  <a:rPr lang="en-US" b="1" dirty="0" smtClean="0"/>
                  <a:t> 50% </a:t>
                </a:r>
                <a:r>
                  <a:rPr lang="en-US" dirty="0" smtClean="0"/>
                  <a:t>- much more larger than in PT.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441" y="1802922"/>
                <a:ext cx="11369615" cy="4735902"/>
              </a:xfrm>
              <a:blipFill rotWithShape="0">
                <a:blip r:embed="rId2"/>
                <a:stretch>
                  <a:fillRect l="-161" t="-772" r="-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6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432" y="2763008"/>
            <a:ext cx="10446588" cy="1023030"/>
          </a:xfrm>
        </p:spPr>
        <p:txBody>
          <a:bodyPr/>
          <a:lstStyle/>
          <a:p>
            <a:pPr algn="ctr"/>
            <a:r>
              <a:rPr lang="en-US" dirty="0"/>
              <a:t>Thank you </a:t>
            </a:r>
            <a:r>
              <a:rPr lang="en-US" dirty="0" smtClean="0"/>
              <a:t>for your </a:t>
            </a:r>
            <a:r>
              <a:rPr lang="en-US" dirty="0"/>
              <a:t>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6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the presentation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320507"/>
                <a:ext cx="9999000" cy="41751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dirty="0" smtClean="0"/>
              </a:p>
              <a:p>
                <a:r>
                  <a:rPr lang="en-US" b="1" dirty="0" smtClean="0"/>
                  <a:t>Introduction</a:t>
                </a:r>
                <a:r>
                  <a:rPr lang="en-US" dirty="0" smtClean="0"/>
                  <a:t>: existing studies of non-perturbative corrections and hypothesis of vacuum dominance</a:t>
                </a:r>
              </a:p>
              <a:p>
                <a:r>
                  <a:rPr lang="en-US" b="1" dirty="0" smtClean="0"/>
                  <a:t>Theoretical framework</a:t>
                </a:r>
                <a:r>
                  <a:rPr lang="en-US" dirty="0" smtClean="0"/>
                  <a:t>: R-ratio, Adler function, </a:t>
                </a:r>
                <a:r>
                  <a:rPr lang="en-US" dirty="0" err="1" smtClean="0"/>
                  <a:t>Borel</a:t>
                </a:r>
                <a:r>
                  <a:rPr lang="en-US" dirty="0" smtClean="0"/>
                  <a:t> transform and processing of the experimental data</a:t>
                </a:r>
              </a:p>
              <a:p>
                <a:r>
                  <a:rPr lang="en-US" b="1" dirty="0" smtClean="0"/>
                  <a:t>Exploring of the condensates in OPE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. Checking of the possibility of </a:t>
                </a:r>
                <a:r>
                  <a:rPr lang="en-US" dirty="0"/>
                  <a:t>other intermediate states, contributing to four-quark condensate. How other </a:t>
                </a:r>
                <a:r>
                  <a:rPr lang="en-US" dirty="0" err="1" smtClean="0"/>
                  <a:t>nonperturbative</a:t>
                </a:r>
                <a:r>
                  <a:rPr lang="en-US" dirty="0" smtClean="0"/>
                  <a:t> corrections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or gluon condensate) change when the additional contribution of </a:t>
                </a:r>
                <a:r>
                  <a:rPr lang="en-US" dirty="0" smtClean="0"/>
                  <a:t>intermediate states </a:t>
                </a:r>
                <a:r>
                  <a:rPr lang="en-US" dirty="0"/>
                  <a:t>is taken into account</a:t>
                </a:r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Summary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320507"/>
                <a:ext cx="9999000" cy="4175184"/>
              </a:xfrm>
              <a:blipFill rotWithShape="0">
                <a:blip r:embed="rId2"/>
                <a:stretch>
                  <a:fillRect l="-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7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798" y="490588"/>
            <a:ext cx="8761413" cy="70696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92645" y="1447717"/>
                <a:ext cx="10482079" cy="5410283"/>
              </a:xfrm>
              <a:solidFill>
                <a:schemeClr val="bg1"/>
              </a:solidFill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Studies of quark and gluon condensates in the framework of operator product expansion (OPE) were initiated  by M.A. </a:t>
                </a:r>
                <a:r>
                  <a:rPr lang="en-US" dirty="0" err="1"/>
                  <a:t>Shifman</a:t>
                </a:r>
                <a:r>
                  <a:rPr lang="en-US" dirty="0"/>
                  <a:t>, A.I. </a:t>
                </a:r>
                <a:r>
                  <a:rPr lang="en-US" dirty="0" err="1"/>
                  <a:t>Vainstein</a:t>
                </a:r>
                <a:r>
                  <a:rPr lang="en-US" dirty="0"/>
                  <a:t> and V.I. </a:t>
                </a:r>
                <a:r>
                  <a:rPr lang="en-US" dirty="0" err="1"/>
                  <a:t>Zakharov</a:t>
                </a:r>
                <a:r>
                  <a:rPr lang="en-US" dirty="0"/>
                  <a:t> and reflected in the seminal review (</a:t>
                </a:r>
                <a:r>
                  <a:rPr lang="en-US" dirty="0" err="1"/>
                  <a:t>Nucl</a:t>
                </a:r>
                <a:r>
                  <a:rPr lang="en-US" dirty="0"/>
                  <a:t>. Phys. B 147 (1979), 385-447). </a:t>
                </a:r>
                <a:r>
                  <a:rPr lang="en-US" dirty="0" err="1" smtClean="0"/>
                  <a:t>Nonperturbative</a:t>
                </a:r>
                <a:r>
                  <a:rPr lang="en-US" dirty="0" smtClean="0"/>
                  <a:t> </a:t>
                </a:r>
                <a:r>
                  <a:rPr lang="en-US" dirty="0"/>
                  <a:t>effects are related to non-vanishing vacuum average values for the local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operators </a:t>
                </a:r>
                <a:r>
                  <a:rPr lang="en-US" dirty="0"/>
                  <a:t>in OPE</a:t>
                </a:r>
                <a:r>
                  <a:rPr lang="en-US" dirty="0" smtClean="0"/>
                  <a:t>. Also </a:t>
                </a:r>
                <a:r>
                  <a:rPr lang="en-US" dirty="0"/>
                  <a:t>these topics are discussed in work of </a:t>
                </a:r>
                <a:r>
                  <a:rPr lang="en-US" dirty="0" err="1"/>
                  <a:t>B.L.Ioffe</a:t>
                </a:r>
                <a:r>
                  <a:rPr lang="en-US" dirty="0"/>
                  <a:t> and </a:t>
                </a:r>
                <a:r>
                  <a:rPr lang="en-US" dirty="0" err="1" smtClean="0"/>
                  <a:t>A.V.Smilga</a:t>
                </a:r>
                <a:r>
                  <a:rPr lang="en-US" dirty="0"/>
                  <a:t> (</a:t>
                </a:r>
                <a:r>
                  <a:rPr lang="en-US" dirty="0" err="1"/>
                  <a:t>Nucl</a:t>
                </a:r>
                <a:r>
                  <a:rPr lang="en-US" dirty="0"/>
                  <a:t>. Phys. B 216 (1983), 373-407). </a:t>
                </a:r>
                <a:endParaRPr lang="en-US" dirty="0" smtClean="0"/>
              </a:p>
              <a:p>
                <a:r>
                  <a:rPr lang="en-US" dirty="0" smtClean="0"/>
                  <a:t>Our previous works (</a:t>
                </a:r>
                <a:r>
                  <a:rPr lang="nl-NL" dirty="0"/>
                  <a:t>EPJ Web Conf. 138 (2017), </a:t>
                </a:r>
                <a:r>
                  <a:rPr lang="nl-NL" dirty="0" smtClean="0"/>
                  <a:t>02006; EPJ </a:t>
                </a:r>
                <a:r>
                  <a:rPr lang="nl-NL" dirty="0"/>
                  <a:t>Web Conf. 204 (2019), </a:t>
                </a:r>
                <a:r>
                  <a:rPr lang="nl-NL" dirty="0" smtClean="0"/>
                  <a:t>02005; </a:t>
                </a:r>
                <a:r>
                  <a:rPr lang="nl-NL" dirty="0"/>
                  <a:t>Nonlin. Phenom. Complex Syst. 22 (2019) no.2, 151-163</a:t>
                </a:r>
                <a:r>
                  <a:rPr lang="en-US" dirty="0" smtClean="0"/>
                  <a:t>) were </a:t>
                </a:r>
                <a:r>
                  <a:rPr lang="en-US" dirty="0"/>
                  <a:t>mostly devoted to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(short string), </a:t>
                </a:r>
                <a:r>
                  <a:rPr lang="en-US" dirty="0"/>
                  <a:t>while </a:t>
                </a:r>
                <a:r>
                  <a:rPr lang="en-US" dirty="0" smtClean="0"/>
                  <a:t>the </a:t>
                </a:r>
                <a:r>
                  <a:rPr lang="en-US" dirty="0"/>
                  <a:t>quark condensate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was taken as a constant value</a:t>
                </a:r>
                <a:r>
                  <a:rPr lang="en-US" dirty="0" smtClean="0"/>
                  <a:t>. As </a:t>
                </a:r>
                <a:r>
                  <a:rPr lang="en-US" dirty="0"/>
                  <a:t>a result, it is shown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values</a:t>
                </a:r>
                <a:r>
                  <a:rPr lang="en-US" dirty="0"/>
                  <a:t>. are strongly (anti)correlated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and compared with </a:t>
                </a:r>
                <a:r>
                  <a:rPr lang="en-US" dirty="0" smtClean="0"/>
                  <a:t>zero. </a:t>
                </a:r>
              </a:p>
              <a:p>
                <a:r>
                  <a:rPr lang="en-US" dirty="0" smtClean="0"/>
                  <a:t>How this </a:t>
                </a:r>
                <a:r>
                  <a:rPr lang="en-US" dirty="0"/>
                  <a:t>picture changes when the quark condensate is not </a:t>
                </a:r>
                <a:r>
                  <a:rPr lang="en-US" dirty="0" smtClean="0"/>
                  <a:t>fixed? </a:t>
                </a:r>
                <a:r>
                  <a:rPr lang="en-US" dirty="0"/>
                  <a:t>In this work, we estimate the range in which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can vary, </a:t>
                </a:r>
                <a:r>
                  <a:rPr lang="en-US" dirty="0" smtClean="0"/>
                  <a:t>comparing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the available estimates </a:t>
                </a:r>
                <a:r>
                  <a:rPr lang="en-US" dirty="0" smtClean="0"/>
                  <a:t>(SVZ, </a:t>
                </a:r>
                <a:r>
                  <a:rPr lang="en-US" dirty="0" err="1" smtClean="0"/>
                  <a:t>Geshkenbein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Ioffe</a:t>
                </a:r>
                <a:r>
                  <a:rPr lang="en-US" dirty="0" smtClean="0"/>
                  <a:t>).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As </a:t>
                </a:r>
                <a:r>
                  <a:rPr lang="en-US" dirty="0"/>
                  <a:t>a reference point we use the vacuum dominance approach, </a:t>
                </a: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related to the square of the quark </a:t>
                </a:r>
                <a:r>
                  <a:rPr lang="en-US" dirty="0" smtClean="0"/>
                  <a:t>condensate estimated </a:t>
                </a:r>
                <a:r>
                  <a:rPr lang="en-US" dirty="0"/>
                  <a:t>of  using the Gell-Mann-Oakes-Renner (GMOR) formula (Phys. Rev. 175 (1968), 2195-2199) </a:t>
                </a:r>
                <a:r>
                  <a:rPr lang="en-US" dirty="0" smtClean="0"/>
                  <a:t>for </a:t>
                </a:r>
                <a:r>
                  <a:rPr lang="en-US" dirty="0"/>
                  <a:t>the two lightest flavors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pion mass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decay constant. We use the data </a:t>
                </a:r>
                <a:r>
                  <a:rPr lang="en-US" dirty="0" smtClean="0"/>
                  <a:t>from FLAG Review 2021, </a:t>
                </a:r>
                <a:r>
                  <a:rPr lang="en-US" dirty="0"/>
                  <a:t>estimate </a:t>
                </a:r>
                <a:r>
                  <a:rPr lang="en-US" dirty="0" smtClean="0"/>
                  <a:t>	quark condensate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0.290±1.1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MeV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calculate the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(through 4-quark operator) 	which </a:t>
                </a:r>
                <a:r>
                  <a:rPr lang="en-US" dirty="0"/>
                  <a:t>we </a:t>
                </a:r>
                <a:r>
                  <a:rPr lang="en-US" dirty="0" smtClean="0"/>
                  <a:t>fix: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448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−0.10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4±0.002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at 2 GeV</a:t>
                </a:r>
                <a:r>
                  <a:rPr lang="ru-RU" dirty="0" smtClean="0"/>
                  <a:t>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purpose of the work is to check how vacuum </a:t>
                </a:r>
                <a:r>
                  <a:rPr lang="en-US" dirty="0" smtClean="0"/>
                  <a:t>dominance works: </a:t>
                </a:r>
                <a:r>
                  <a:rPr lang="en-US" dirty="0"/>
                  <a:t>the possibility of other intermediate states, contributing to four-quark </a:t>
                </a:r>
                <a:r>
                  <a:rPr lang="en-US" dirty="0" smtClean="0"/>
                  <a:t>condensate. </a:t>
                </a:r>
                <a:r>
                  <a:rPr lang="en-US" dirty="0"/>
                  <a:t>How other </a:t>
                </a:r>
                <a:r>
                  <a:rPr lang="en-US" dirty="0" err="1"/>
                  <a:t>nonperturbative</a:t>
                </a:r>
                <a:r>
                  <a:rPr lang="en-US" dirty="0"/>
                  <a:t> corrections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or gluon condensate) </a:t>
                </a:r>
                <a:r>
                  <a:rPr lang="en-US" dirty="0" smtClean="0"/>
                  <a:t>change?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2645" y="1447717"/>
                <a:ext cx="10482079" cy="5410283"/>
              </a:xfrm>
              <a:blipFill rotWithShape="0">
                <a:blip r:embed="rId2"/>
                <a:stretch>
                  <a:fillRect t="-1014" r="-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912" y="4407441"/>
            <a:ext cx="3437984" cy="4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32" y="465492"/>
            <a:ext cx="8761413" cy="706964"/>
          </a:xfrm>
        </p:spPr>
        <p:txBody>
          <a:bodyPr/>
          <a:lstStyle/>
          <a:p>
            <a:r>
              <a:rPr lang="en-US" dirty="0" smtClean="0"/>
              <a:t>Theoretical framework: R-ratio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2672" y="1380234"/>
                <a:ext cx="11336890" cy="1866479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-ratio </a:t>
                </a:r>
                <a:r>
                  <a:rPr lang="en-US" dirty="0"/>
                  <a:t>by </a:t>
                </a:r>
                <a:r>
                  <a:rPr lang="en-US" dirty="0" smtClean="0"/>
                  <a:t>definition:</a:t>
                </a:r>
                <a:r>
                  <a:rPr lang="ru-RU" dirty="0" smtClean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hadrons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 smtClean="0"/>
              </a:p>
              <a:p>
                <a:r>
                  <a:rPr lang="en-US" dirty="0" smtClean="0"/>
                  <a:t>Total </a:t>
                </a:r>
                <a:r>
                  <a:rPr lang="en-US" dirty="0"/>
                  <a:t>ratio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is the channel number</a:t>
                </a:r>
                <a:r>
                  <a:rPr lang="ru-RU" dirty="0" smtClean="0"/>
                  <a:t>. </a:t>
                </a:r>
              </a:p>
              <a:p>
                <a:r>
                  <a:rPr lang="en-US" dirty="0" smtClean="0"/>
                  <a:t>experimental data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-annihilation into even number of </a:t>
                </a:r>
                <a:r>
                  <a:rPr lang="en-US" dirty="0" err="1" smtClean="0"/>
                  <a:t>pions</a:t>
                </a:r>
                <a:r>
                  <a:rPr lang="ru-RU" dirty="0" smtClean="0"/>
                  <a:t>: </a:t>
                </a:r>
                <a:r>
                  <a:rPr lang="en-US" b="1" dirty="0" smtClean="0"/>
                  <a:t>CMD-2, OLYA and </a:t>
                </a:r>
                <a:r>
                  <a:rPr lang="en-US" b="1" dirty="0" err="1" smtClean="0"/>
                  <a:t>BaBar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672" y="1380234"/>
                <a:ext cx="11336890" cy="1866479"/>
              </a:xfrm>
              <a:blipFill rotWithShape="0">
                <a:blip r:embed="rId2"/>
                <a:stretch>
                  <a:fillRect l="-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041" y="3122951"/>
            <a:ext cx="8048435" cy="3298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672" y="2800433"/>
                <a:ext cx="3521369" cy="341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Fig. </a:t>
                </a:r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experimental data for different channels, the total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-ratio as sum of all interpolated data and theoretical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prediction.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 decline of the total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-ratio at values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≥1.5 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GeV is explained by the fact that there are no data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-annihilation into 8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pions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more.</a:t>
                </a:r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2" y="2800433"/>
                <a:ext cx="3521369" cy="3419334"/>
              </a:xfrm>
              <a:prstGeom prst="rect">
                <a:avLst/>
              </a:prstGeom>
              <a:blipFill rotWithShape="0">
                <a:blip r:embed="rId4"/>
                <a:stretch>
                  <a:fillRect l="-1560" t="-891" r="-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9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281" y="630702"/>
            <a:ext cx="8761413" cy="706964"/>
          </a:xfrm>
        </p:spPr>
        <p:txBody>
          <a:bodyPr/>
          <a:lstStyle/>
          <a:p>
            <a:r>
              <a:rPr lang="en-US" dirty="0"/>
              <a:t>Theoretical </a:t>
            </a:r>
            <a:r>
              <a:rPr lang="en-US" dirty="0" smtClean="0"/>
              <a:t>framework: Adler function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54744" y="1263539"/>
                <a:ext cx="11024559" cy="5265258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r>
                  <a:rPr lang="en-US" sz="1600" dirty="0" smtClean="0"/>
                  <a:t>Adler </a:t>
                </a:r>
                <a:r>
                  <a:rPr lang="en-US" sz="1600" dirty="0"/>
                  <a:t>function can be constructed by </a:t>
                </a:r>
                <a:r>
                  <a:rPr lang="en-US" sz="1600" dirty="0" smtClean="0"/>
                  <a:t>two ways</a:t>
                </a:r>
                <a:r>
                  <a:rPr lang="ru-RU" sz="1600" dirty="0"/>
                  <a:t>,</a:t>
                </a:r>
                <a:r>
                  <a:rPr lang="en-US" sz="1600" dirty="0" smtClean="0"/>
                  <a:t> by </a:t>
                </a:r>
                <a:r>
                  <a:rPr lang="en-US" sz="1600" dirty="0" err="1"/>
                  <a:t>dispersional</a:t>
                </a:r>
                <a:r>
                  <a:rPr lang="en-US" sz="1600" dirty="0"/>
                  <a:t> approach</a:t>
                </a:r>
                <a:r>
                  <a:rPr lang="en-US" sz="1600" dirty="0" smtClean="0"/>
                  <a:t>:</a:t>
                </a:r>
              </a:p>
              <a:p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 dirty="0" smtClean="0"/>
                  <a:t>where</a:t>
                </a:r>
                <a:r>
                  <a:rPr lang="en-US" sz="1600" dirty="0"/>
                  <a:t>												</a:t>
                </a:r>
                <a:r>
                  <a:rPr lang="en-US" sz="1600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is continuum </a:t>
                </a:r>
                <a:r>
                  <a:rPr lang="en-US" sz="1600" dirty="0" smtClean="0"/>
                  <a:t>threshold.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And by OPE in </a:t>
                </a:r>
                <a:r>
                  <a:rPr lang="en-US" sz="1600" b="1" dirty="0" smtClean="0"/>
                  <a:t>PT</a:t>
                </a:r>
                <a:r>
                  <a:rPr lang="en-US" sz="1600" dirty="0" smtClean="0"/>
                  <a:t> and </a:t>
                </a:r>
                <a:r>
                  <a:rPr lang="en-US" sz="1600" b="1" dirty="0"/>
                  <a:t>APT</a:t>
                </a:r>
                <a:r>
                  <a:rPr lang="en-US" sz="1600" dirty="0"/>
                  <a:t> (D. V. </a:t>
                </a:r>
                <a:r>
                  <a:rPr lang="en-US" sz="1600" dirty="0" err="1" smtClean="0"/>
                  <a:t>Shirkov</a:t>
                </a:r>
                <a:r>
                  <a:rPr lang="en-US" sz="1600" dirty="0" smtClean="0"/>
                  <a:t>, </a:t>
                </a:r>
                <a:r>
                  <a:rPr lang="en-US" sz="1600" dirty="0"/>
                  <a:t>I. L. </a:t>
                </a:r>
                <a:r>
                  <a:rPr lang="en-US" sz="1600" dirty="0" err="1"/>
                  <a:t>Solovtsov</a:t>
                </a:r>
                <a:r>
                  <a:rPr lang="en-US" sz="1600" dirty="0"/>
                  <a:t>, Phys. Rev. Lett. 79, </a:t>
                </a: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1209 </a:t>
                </a:r>
                <a:r>
                  <a:rPr lang="en-US" sz="1600" dirty="0"/>
                  <a:t>(1997); </a:t>
                </a:r>
                <a:r>
                  <a:rPr lang="en-US" sz="1600" dirty="0" smtClean="0"/>
                  <a:t>K</a:t>
                </a:r>
                <a:r>
                  <a:rPr lang="en-US" sz="1600" dirty="0"/>
                  <a:t>. A. Milton </a:t>
                </a:r>
                <a:r>
                  <a:rPr lang="en-US" sz="1600" dirty="0" err="1" smtClean="0"/>
                  <a:t>andI</a:t>
                </a:r>
                <a:r>
                  <a:rPr lang="en-US" sz="1600" dirty="0"/>
                  <a:t>. L. </a:t>
                </a:r>
                <a:r>
                  <a:rPr lang="en-US" sz="1600" dirty="0" err="1"/>
                  <a:t>Solovtsov</a:t>
                </a:r>
                <a:r>
                  <a:rPr lang="en-US" sz="1600" dirty="0"/>
                  <a:t>, Phys. Rev. D 55, 5295 (1997</a:t>
                </a:r>
                <a:r>
                  <a:rPr lang="en-US" sz="1600" dirty="0" smtClean="0"/>
                  <a:t>)):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1600" b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b="1">
                        <a:latin typeface="Cambria Math" panose="02040503050406030204" pitchFamily="18" charset="0"/>
                      </a:rPr>
                      <m:t>𝐏𝐓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/>
                  <a:t>,  	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1600" b="1" smtClean="0">
                        <a:latin typeface="Cambria Math" panose="02040503050406030204" pitchFamily="18" charset="0"/>
                      </a:rPr>
                      <m:t>𝐏𝐓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where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																	      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is </a:t>
                </a:r>
                <a:r>
                  <a:rPr lang="en-US" sz="1600" dirty="0"/>
                  <a:t>the </a:t>
                </a:r>
                <a:r>
                  <a:rPr lang="en-US" sz="1600" dirty="0" smtClean="0"/>
                  <a:t>first coefficient of the β-function </a:t>
                </a:r>
                <a:r>
                  <a:rPr lang="en-US" sz="1600" dirty="0"/>
                  <a:t>expansion and Λ is the QCD scale parameter, which we choose as 0.25 </a:t>
                </a:r>
                <a:r>
                  <a:rPr lang="en-US" sz="1600" dirty="0" smtClean="0"/>
                  <a:t>GeV.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Defining 			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   	  we </a:t>
                </a:r>
                <a:r>
                  <a:rPr lang="en-US" sz="1600" dirty="0" smtClean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PT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APT</m:t>
                            </m:r>
                          </m:e>
                        </m:d>
                        <m:r>
                          <a:rPr lang="en-US" sz="1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OPE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𝑃𝑇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𝐴𝑃𝑇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ru-RU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ru-RU" sz="1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744" y="1263539"/>
                <a:ext cx="11024559" cy="5265258"/>
              </a:xfrm>
              <a:blipFill rotWithShape="0">
                <a:blip r:embed="rId2"/>
                <a:stretch>
                  <a:fillRect l="-276" t="-347" r="-55" b="-4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23" y="1566180"/>
            <a:ext cx="3140238" cy="8582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08" y="2440843"/>
            <a:ext cx="4252827" cy="2328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487" y="6294126"/>
            <a:ext cx="1463076" cy="34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135" y="1535676"/>
            <a:ext cx="3673918" cy="7983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29684" y="3745734"/>
                <a:ext cx="5397247" cy="690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PT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APT</m:t>
                              </m:r>
                            </m:e>
                          </m:d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OPE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𝑃𝑇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𝐴𝑃𝑇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sz="16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84" y="3745734"/>
                <a:ext cx="5397247" cy="690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152" y="2548626"/>
            <a:ext cx="3832629" cy="26225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2973" y="4559605"/>
            <a:ext cx="3848100" cy="628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308" y="5224496"/>
            <a:ext cx="6935394" cy="3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4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framework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17585" y="2372264"/>
                <a:ext cx="5822830" cy="42269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continuum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we fixed from the local</a:t>
                </a:r>
                <a:r>
                  <a:rPr lang="en-US" dirty="0"/>
                  <a:t> </a:t>
                </a:r>
                <a:r>
                  <a:rPr lang="en-US" dirty="0" smtClean="0"/>
                  <a:t>quark-hadron duality. The corresponding duality relation reads</a:t>
                </a:r>
                <a:r>
                  <a:rPr lang="ru-RU" dirty="0" smtClean="0"/>
                  <a:t> </a:t>
                </a:r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Using </a:t>
                </a:r>
                <a:r>
                  <a:rPr lang="en-US" dirty="0"/>
                  <a:t>the experimental data and the perturbative ansatz in the leading order (LO) and in the next to </a:t>
                </a:r>
                <a:r>
                  <a:rPr lang="en-US" dirty="0" smtClean="0"/>
                  <a:t>leading order </a:t>
                </a:r>
                <a:r>
                  <a:rPr lang="en-US" dirty="0"/>
                  <a:t>(NLO), we find that the best value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we show </a:t>
                </a:r>
                <a:r>
                  <a:rPr lang="en-US" dirty="0" smtClean="0"/>
                  <a:t>integrals as functions </a:t>
                </a:r>
                <a:r>
                  <a:rPr lang="en-US" dirty="0"/>
                  <a:t>of the upper limit of </a:t>
                </a:r>
                <a:r>
                  <a:rPr lang="en-US" dirty="0" smtClean="0"/>
                  <a:t>the integration </a:t>
                </a:r>
                <a:r>
                  <a:rPr lang="en-US" dirty="0"/>
                  <a:t>in </a:t>
                </a:r>
                <a:r>
                  <a:rPr lang="en-US" b="1" dirty="0"/>
                  <a:t>Fig. 2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585" y="2372264"/>
                <a:ext cx="5822830" cy="4226944"/>
              </a:xfrm>
              <a:blipFill rotWithShape="0">
                <a:blip r:embed="rId2"/>
                <a:stretch>
                  <a:fillRect l="-314" t="-7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973" y="1327150"/>
            <a:ext cx="5048685" cy="4390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0030" y="5717711"/>
                <a:ext cx="59119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Fig.2.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dual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versus the upper integration limit,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The integral for the experimental data corresponds to the 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blue line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(Data). The theoretical curves are the orange (LO) and green (NLO) lines.</a:t>
                </a:r>
                <a:endPara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030" y="5717711"/>
                <a:ext cx="5911970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09" t="-1282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73" y="3644412"/>
            <a:ext cx="4678375" cy="9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91" y="542348"/>
            <a:ext cx="8761413" cy="706964"/>
          </a:xfrm>
        </p:spPr>
        <p:txBody>
          <a:bodyPr/>
          <a:lstStyle/>
          <a:p>
            <a:r>
              <a:rPr lang="en-US" dirty="0"/>
              <a:t>Theoretical framework: </a:t>
            </a:r>
            <a:r>
              <a:rPr lang="en-US" dirty="0" err="1" smtClean="0"/>
              <a:t>Borel</a:t>
            </a:r>
            <a:r>
              <a:rPr lang="en-US" dirty="0" smtClean="0"/>
              <a:t> transform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3469" y="1309540"/>
                <a:ext cx="11368448" cy="5401812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en-US" sz="1600" dirty="0" smtClean="0"/>
                  <a:t>In </a:t>
                </a:r>
                <a:r>
                  <a:rPr lang="en-US" sz="1600" dirty="0"/>
                  <a:t>order to smooth the function and reduce errors we apply </a:t>
                </a:r>
                <a:r>
                  <a:rPr lang="en-US" sz="1600" dirty="0" smtClean="0"/>
                  <a:t>the </a:t>
                </a:r>
                <a:r>
                  <a:rPr lang="en-US" sz="1600" dirty="0"/>
                  <a:t>Borel </a:t>
                </a:r>
                <a:r>
                  <a:rPr lang="en-US" sz="1600" dirty="0" smtClean="0"/>
                  <a:t>transform.</a:t>
                </a:r>
                <a:r>
                  <a:rPr lang="ru-RU" sz="1600" dirty="0" smtClean="0"/>
                  <a:t> </a:t>
                </a:r>
                <a:endParaRPr lang="en-US" sz="1600" dirty="0" smtClean="0"/>
              </a:p>
              <a:p>
                <a:r>
                  <a:rPr lang="en-US" sz="1600" dirty="0" smtClean="0"/>
                  <a:t>The </a:t>
                </a:r>
                <a:r>
                  <a:rPr lang="en-US" sz="1600" dirty="0"/>
                  <a:t>Borel transform of </a:t>
                </a:r>
                <a:r>
                  <a:rPr lang="en-US" sz="1600" dirty="0" smtClean="0"/>
                  <a:t>the function </a:t>
                </a:r>
                <a:r>
                  <a:rPr lang="en-US" sz="1600" dirty="0"/>
                  <a:t>f by definition is</a:t>
                </a:r>
                <a:r>
                  <a:rPr lang="en-US" sz="1600" dirty="0" smtClean="0"/>
                  <a:t>:</a:t>
                </a:r>
              </a:p>
              <a:p>
                <a:endParaRPr lang="ru-RU" sz="1600" dirty="0" smtClean="0"/>
              </a:p>
              <a:p>
                <a:pPr marL="0" indent="0">
                  <a:buNone/>
                </a:pPr>
                <a:endParaRPr lang="ru-RU" sz="1600" dirty="0" smtClean="0"/>
              </a:p>
              <a:p>
                <a:r>
                  <a:rPr lang="en-US" sz="1600" dirty="0" smtClean="0"/>
                  <a:t>The </a:t>
                </a:r>
                <a:r>
                  <a:rPr lang="en-US" sz="1600" dirty="0"/>
                  <a:t>Borel transformed </a:t>
                </a:r>
                <a:r>
                  <a:rPr lang="en-US" sz="1600" dirty="0" smtClean="0"/>
                  <a:t>forms</a:t>
                </a:r>
                <a:r>
                  <a:rPr lang="ru-RU" sz="1600" dirty="0"/>
                  <a:t> </a:t>
                </a:r>
                <a:r>
                  <a:rPr lang="en-US" sz="1600" dirty="0" smtClean="0"/>
                  <a:t>in PT and APT </a:t>
                </a:r>
                <a:r>
                  <a:rPr lang="en-US" sz="1600" dirty="0"/>
                  <a:t>of the </a:t>
                </a:r>
                <a:r>
                  <a:rPr lang="en-US" sz="1600" dirty="0" smtClean="0"/>
                  <a:t>D-function are</a:t>
                </a:r>
                <a:endParaRPr lang="en-US" sz="1600" dirty="0"/>
              </a:p>
              <a:p>
                <a:endParaRPr lang="en-US" sz="1600" dirty="0" smtClean="0"/>
              </a:p>
              <a:p>
                <a:endParaRPr lang="en-US" sz="1600" dirty="0"/>
              </a:p>
              <a:p>
                <a:pPr marL="0" indent="0">
                  <a:buNone/>
                </a:pPr>
                <a:endParaRPr lang="ru-RU" sz="1600" dirty="0" smtClean="0"/>
              </a:p>
              <a:p>
                <a:r>
                  <a:rPr lang="en-US" sz="1600" dirty="0" smtClean="0"/>
                  <a:t>The Borel </a:t>
                </a:r>
                <a:r>
                  <a:rPr lang="en-US" sz="1600" dirty="0"/>
                  <a:t>transform of the running coupling give the following results</a:t>
                </a:r>
                <a:r>
                  <a:rPr lang="en-US" sz="1600" dirty="0" smtClean="0"/>
                  <a:t>:</a:t>
                </a:r>
              </a:p>
              <a:p>
                <a:endParaRPr lang="en-US" sz="1600" dirty="0"/>
              </a:p>
              <a:p>
                <a:endParaRPr lang="en-US" sz="1600" dirty="0" smtClean="0"/>
              </a:p>
              <a:p>
                <a:r>
                  <a:rPr lang="en-US" sz="1600" dirty="0"/>
                  <a:t>Equating the two forms of the Adler function, we get the sum rule</a:t>
                </a:r>
                <a:r>
                  <a:rPr lang="en-US" sz="16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PT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APT</m:t>
                            </m:r>
                          </m:e>
                        </m:d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OPE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.</a:t>
                </a:r>
              </a:p>
              <a:p>
                <a:r>
                  <a:rPr lang="en-US" sz="1600" dirty="0"/>
                  <a:t>Using the </a:t>
                </a:r>
                <a:r>
                  <a:rPr lang="en-US" sz="1600" dirty="0" smtClean="0"/>
                  <a:t>method of Monte-Carlo generating of events and simulating measurements with their statistic and systematic errors, </a:t>
                </a:r>
                <a:r>
                  <a:rPr lang="en-US" sz="1600" dirty="0"/>
                  <a:t>we extract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1600" dirty="0" smtClean="0"/>
                  <a:t>In this work usually - by fixing one of them and calculating </a:t>
                </a:r>
                <a:r>
                  <a:rPr lang="en-US" sz="1600" dirty="0"/>
                  <a:t>others. </a:t>
                </a:r>
                <a:r>
                  <a:rPr lang="en-US" sz="1600" dirty="0" smtClean="0"/>
                  <a:t>We </a:t>
                </a:r>
                <a:r>
                  <a:rPr lang="en-US" sz="1600" dirty="0"/>
                  <a:t>control the errors of the </a:t>
                </a:r>
                <a:r>
                  <a:rPr lang="en-US" sz="1600" dirty="0" smtClean="0"/>
                  <a:t>experimental </a:t>
                </a:r>
                <a:r>
                  <a:rPr lang="en-US" sz="1600" dirty="0"/>
                  <a:t>data more </a:t>
                </a:r>
                <a:r>
                  <a:rPr lang="en-US" sz="1600" dirty="0" smtClean="0"/>
                  <a:t>precisely.</a:t>
                </a: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469" y="1309540"/>
                <a:ext cx="11368448" cy="5401812"/>
              </a:xfrm>
              <a:blipFill rotWithShape="0">
                <a:blip r:embed="rId2"/>
                <a:stretch>
                  <a:fillRect l="-54" t="-3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096" y="2073530"/>
            <a:ext cx="4080293" cy="6496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39" y="3105770"/>
            <a:ext cx="6383545" cy="5416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39" y="3630709"/>
            <a:ext cx="8267933" cy="6063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91" y="4631927"/>
            <a:ext cx="4823244" cy="663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0784" y="4631927"/>
            <a:ext cx="413321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of the </a:t>
            </a:r>
            <a:r>
              <a:rPr lang="en-US" dirty="0" smtClean="0"/>
              <a:t>condensates 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3249" y="2499984"/>
                <a:ext cx="11077302" cy="34163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 us start the analysis from the consideration of quark condensate in vacuum dominance approach defined by GMOR formula and data from FLAG Review 2021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en-US" dirty="0" smtClean="0"/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0.290±1.1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MeV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448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−0.10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4±0.002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at 2 </a:t>
                </a:r>
                <a:r>
                  <a:rPr lang="en-US" dirty="0" smtClean="0"/>
                  <a:t>GeV.</a:t>
                </a:r>
                <a:endParaRPr lang="el-G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value of M = 2 GeV is outside the selected </a:t>
                </a:r>
                <a:r>
                  <a:rPr lang="en-US" dirty="0" smtClean="0"/>
                  <a:t>region on </a:t>
                </a:r>
                <a:r>
                  <a:rPr lang="en-US" dirty="0" err="1" smtClean="0"/>
                  <a:t>Borel</a:t>
                </a:r>
                <a:r>
                  <a:rPr lang="en-US" dirty="0" smtClean="0"/>
                  <a:t> mass,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[0.75;3]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however,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renorm</a:t>
                </a:r>
                <a:r>
                  <a:rPr lang="en-US" dirty="0" smtClean="0"/>
                  <a:t>-invariant </a:t>
                </a:r>
                <a:r>
                  <a:rPr lang="en-US" dirty="0"/>
                  <a:t>value with good precision, therefore, we can use it at values in the selected region.</a:t>
                </a:r>
              </a:p>
              <a:p>
                <a:r>
                  <a:rPr lang="en-US" dirty="0" smtClean="0"/>
                  <a:t>When </a:t>
                </a:r>
                <a:r>
                  <a:rPr lang="en-US" dirty="0"/>
                  <a:t>the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−0.10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fixed, the corresponding regions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gluon condensate at 1σ, 2σ and 3σ are </a:t>
                </a:r>
                <a:r>
                  <a:rPr lang="en-US" dirty="0" smtClean="0"/>
                  <a:t>calculated and </a:t>
                </a:r>
                <a:r>
                  <a:rPr lang="en-US" dirty="0"/>
                  <a:t>shown on </a:t>
                </a:r>
                <a:r>
                  <a:rPr lang="en-US" b="1" dirty="0"/>
                  <a:t>Fig. 3</a:t>
                </a:r>
                <a:r>
                  <a:rPr lang="en-US" dirty="0"/>
                  <a:t>, first </a:t>
                </a:r>
                <a:r>
                  <a:rPr lang="en-US" dirty="0" smtClean="0"/>
                  <a:t>panel.</a:t>
                </a:r>
              </a:p>
              <a:p>
                <a:r>
                  <a:rPr lang="en-US" dirty="0" smtClean="0"/>
                  <a:t>We explore </a:t>
                </a:r>
                <a:r>
                  <a:rPr lang="en-US" dirty="0"/>
                  <a:t>the deviations from vacuum dominance approach by taking into account of the </a:t>
                </a:r>
                <a:r>
                  <a:rPr lang="en-US" dirty="0" smtClean="0"/>
                  <a:t>intermediate</a:t>
                </a:r>
                <a:r>
                  <a:rPr lang="ru-RU" dirty="0" smtClean="0"/>
                  <a:t> </a:t>
                </a:r>
                <a:r>
                  <a:rPr lang="en-US" dirty="0" smtClean="0"/>
                  <a:t>states </a:t>
                </a:r>
                <a:r>
                  <a:rPr lang="en-US" dirty="0"/>
                  <a:t>different from the vacuum </a:t>
                </a:r>
                <a:r>
                  <a:rPr lang="en-US" dirty="0" smtClean="0"/>
                  <a:t>one.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This </a:t>
                </a:r>
                <a:r>
                  <a:rPr lang="en-US" dirty="0"/>
                  <a:t>effect is parameterized by multiplication factors for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3249" y="2499984"/>
                <a:ext cx="11077302" cy="3416300"/>
              </a:xfrm>
              <a:blipFill rotWithShape="0">
                <a:blip r:embed="rId2"/>
                <a:stretch>
                  <a:fillRect l="-110" t="-1248" r="-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низ 3"/>
          <p:cNvSpPr/>
          <p:nvPr/>
        </p:nvSpPr>
        <p:spPr>
          <a:xfrm>
            <a:off x="5779205" y="5916284"/>
            <a:ext cx="845390" cy="715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1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140" y="3260788"/>
            <a:ext cx="6006859" cy="2061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52192"/>
            <a:ext cx="12192000" cy="708025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Exploring: fixing of C6 at different values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бъект 13"/>
              <p:cNvSpPr txBox="1">
                <a:spLocks/>
              </p:cNvSpPr>
              <p:nvPr/>
            </p:nvSpPr>
            <p:spPr>
              <a:xfrm>
                <a:off x="6245526" y="1143836"/>
                <a:ext cx="5597854" cy="168563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FIG</a:t>
                </a:r>
                <a:r>
                  <a:rPr lang="en-US" b="1" dirty="0"/>
                  <a:t>. </a:t>
                </a:r>
                <a:r>
                  <a:rPr lang="en-US" b="1" dirty="0" smtClean="0"/>
                  <a:t>3.</a:t>
                </a:r>
                <a:r>
                  <a:rPr lang="en-US" dirty="0" smtClean="0"/>
                  <a:t> </a:t>
                </a:r>
                <a:r>
                  <a:rPr lang="en-US" dirty="0"/>
                  <a:t>Allowed regions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gluon condensate with various multiplication factors for quark condensate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) within </a:t>
                </a:r>
                <a:r>
                  <a:rPr lang="en-US" dirty="0" smtClean="0"/>
                  <a:t>1, 2 </a:t>
                </a:r>
                <a:r>
                  <a:rPr lang="en-US" dirty="0"/>
                  <a:t>and 3 standard deviations. The values for gluon condensate from the literature together with corresponding limits are </a:t>
                </a:r>
                <a:r>
                  <a:rPr lang="en-US" dirty="0" smtClean="0"/>
                  <a:t>also shown. </a:t>
                </a:r>
                <a:endParaRPr lang="ru-RU" dirty="0"/>
              </a:p>
            </p:txBody>
          </p:sp>
        </mc:Choice>
        <mc:Fallback xmlns="">
          <p:sp>
            <p:nvSpPr>
              <p:cNvPr id="17" name="Объект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526" y="1143836"/>
                <a:ext cx="5597854" cy="1685630"/>
              </a:xfrm>
              <a:prstGeom prst="rect">
                <a:avLst/>
              </a:prstGeom>
              <a:blipFill rotWithShape="0">
                <a:blip r:embed="rId3"/>
                <a:stretch>
                  <a:fillRect l="-980" t="-3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59" y="724618"/>
            <a:ext cx="6057182" cy="52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7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9096</TotalTime>
  <Words>418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Century Gothic</vt:lpstr>
      <vt:lpstr>Wingdings 3</vt:lpstr>
      <vt:lpstr>Ион (конференц-зал)</vt:lpstr>
      <vt:lpstr>Nonperturbative corrections and checking of the hypothesis of vacuum dominance</vt:lpstr>
      <vt:lpstr>Plan of the presentation</vt:lpstr>
      <vt:lpstr>Introduction</vt:lpstr>
      <vt:lpstr>Theoretical framework: R-ratio</vt:lpstr>
      <vt:lpstr>Theoretical framework: Adler function</vt:lpstr>
      <vt:lpstr>Theoretical framework</vt:lpstr>
      <vt:lpstr>Theoretical framework: Borel transform</vt:lpstr>
      <vt:lpstr>Exploring of the condensates I</vt:lpstr>
      <vt:lpstr>Exploring: fixing of C6 at different values</vt:lpstr>
      <vt:lpstr>Exploring of the condensates II</vt:lpstr>
      <vt:lpstr>Exploring: fixing of C4 at different values</vt:lpstr>
      <vt:lpstr>Exploring of the condensates III</vt:lpstr>
      <vt:lpstr>Exploring: fixing of C6 at different values in APT</vt:lpstr>
      <vt:lpstr>Summary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Nonperturbative corrections and hypothesis of vacuum dominance</dc:title>
  <dc:creator>Марина Кожевникова</dc:creator>
  <cp:lastModifiedBy>Марина Кожевникова</cp:lastModifiedBy>
  <cp:revision>73</cp:revision>
  <cp:lastPrinted>2022-06-23T15:01:57Z</cp:lastPrinted>
  <dcterms:created xsi:type="dcterms:W3CDTF">2022-06-16T14:54:09Z</dcterms:created>
  <dcterms:modified xsi:type="dcterms:W3CDTF">2022-11-30T13:27:03Z</dcterms:modified>
</cp:coreProperties>
</file>