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688" r:id="rId2"/>
    <p:sldId id="690" r:id="rId3"/>
    <p:sldId id="652" r:id="rId4"/>
    <p:sldId id="691" r:id="rId5"/>
    <p:sldId id="694" r:id="rId6"/>
    <p:sldId id="656" r:id="rId7"/>
    <p:sldId id="657" r:id="rId8"/>
    <p:sldId id="660" r:id="rId9"/>
    <p:sldId id="678" r:id="rId10"/>
    <p:sldId id="663" r:id="rId11"/>
    <p:sldId id="664" r:id="rId12"/>
    <p:sldId id="631" r:id="rId13"/>
    <p:sldId id="696" r:id="rId14"/>
    <p:sldId id="699" r:id="rId15"/>
    <p:sldId id="698" r:id="rId16"/>
    <p:sldId id="636" r:id="rId17"/>
    <p:sldId id="669" r:id="rId18"/>
    <p:sldId id="639" r:id="rId19"/>
    <p:sldId id="673" r:id="rId20"/>
    <p:sldId id="689" r:id="rId21"/>
    <p:sldId id="6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10668B-D5A0-FD40-982A-48DE7FD467CA}">
          <p14:sldIdLst>
            <p14:sldId id="688"/>
            <p14:sldId id="690"/>
            <p14:sldId id="652"/>
            <p14:sldId id="691"/>
            <p14:sldId id="694"/>
            <p14:sldId id="656"/>
            <p14:sldId id="657"/>
            <p14:sldId id="660"/>
            <p14:sldId id="678"/>
            <p14:sldId id="663"/>
            <p14:sldId id="664"/>
            <p14:sldId id="631"/>
            <p14:sldId id="696"/>
            <p14:sldId id="699"/>
            <p14:sldId id="698"/>
            <p14:sldId id="636"/>
            <p14:sldId id="669"/>
            <p14:sldId id="639"/>
            <p14:sldId id="673"/>
            <p14:sldId id="689"/>
            <p14:sldId id="674"/>
          </p14:sldIdLst>
        </p14:section>
        <p14:section name="Untitled Section" id="{8720DC6E-AFF0-1541-B0B7-49E9707F3E9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CBE"/>
    <a:srgbClr val="6A2301"/>
    <a:srgbClr val="FFD83C"/>
    <a:srgbClr val="943903"/>
    <a:srgbClr val="23FF0C"/>
    <a:srgbClr val="6CFF7E"/>
    <a:srgbClr val="A137C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50" autoAdjust="0"/>
    <p:restoredTop sz="86380" autoAdjust="0"/>
  </p:normalViewPr>
  <p:slideViewPr>
    <p:cSldViewPr snapToGrid="0" snapToObjects="1">
      <p:cViewPr>
        <p:scale>
          <a:sx n="150" d="100"/>
          <a:sy n="150" d="100"/>
        </p:scale>
        <p:origin x="-312" y="3168"/>
      </p:cViewPr>
      <p:guideLst>
        <p:guide orient="horz" pos="2160"/>
        <p:guide pos="2880"/>
      </p:guideLst>
    </p:cSldViewPr>
  </p:slideViewPr>
  <p:outlineViewPr>
    <p:cViewPr>
      <p:scale>
        <a:sx n="33" d="100"/>
        <a:sy n="33" d="100"/>
      </p:scale>
      <p:origin x="0" y="15280"/>
    </p:cViewPr>
  </p:outlineViewPr>
  <p:notesTextViewPr>
    <p:cViewPr>
      <p:scale>
        <a:sx n="100" d="100"/>
        <a:sy n="100" d="100"/>
      </p:scale>
      <p:origin x="0" y="0"/>
    </p:cViewPr>
  </p:notesTextViewPr>
  <p:sorterViewPr>
    <p:cViewPr>
      <p:scale>
        <a:sx n="132" d="100"/>
        <a:sy n="132" d="100"/>
      </p:scale>
      <p:origin x="0" y="525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FE099F-8F8A-BC47-A0E1-70825A6383C6}" type="datetimeFigureOut">
              <a:rPr lang="en-US" smtClean="0"/>
              <a:t>29/11/22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B0D21A-AD48-2A41-89E4-3BA95AEB3827}" type="slidenum">
              <a:rPr lang="en-US" smtClean="0"/>
              <a:t>‹#›</a:t>
            </a:fld>
            <a:endParaRPr lang="en-US"/>
          </a:p>
        </p:txBody>
      </p:sp>
    </p:spTree>
    <p:extLst>
      <p:ext uri="{BB962C8B-B14F-4D97-AF65-F5344CB8AC3E}">
        <p14:creationId xmlns:p14="http://schemas.microsoft.com/office/powerpoint/2010/main" val="28097689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73CDA5-F0C7-B544-9A84-BBC3A746273C}" type="datetimeFigureOut">
              <a:rPr lang="en-US" smtClean="0"/>
              <a:t>29/11/22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518CD-516E-DF4A-829A-86D09C6F1CBD}" type="slidenum">
              <a:rPr lang="en-US" smtClean="0"/>
              <a:t>‹#›</a:t>
            </a:fld>
            <a:endParaRPr lang="en-US"/>
          </a:p>
        </p:txBody>
      </p:sp>
    </p:spTree>
    <p:extLst>
      <p:ext uri="{BB962C8B-B14F-4D97-AF65-F5344CB8AC3E}">
        <p14:creationId xmlns:p14="http://schemas.microsoft.com/office/powerpoint/2010/main" val="3739510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s://alice-collaboration.web.cern.ch/leadtest1"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equilibration, within roughly 10</a:t>
            </a:r>
            <a:r>
              <a:rPr lang="en-US" baseline="30000" dirty="0" smtClean="0"/>
              <a:t>–24</a:t>
            </a:r>
            <a:r>
              <a:rPr lang="en-US" dirty="0" smtClean="0"/>
              <a:t> s, </a:t>
            </a:r>
          </a:p>
          <a:p>
            <a:r>
              <a:rPr lang="en-US" dirty="0" smtClean="0"/>
              <a:t>The resulting </a:t>
            </a:r>
            <a:r>
              <a:rPr lang="en-US" dirty="0" err="1" smtClean="0"/>
              <a:t>deconfined</a:t>
            </a:r>
            <a:r>
              <a:rPr lang="en-US" dirty="0" smtClean="0"/>
              <a:t> and </a:t>
            </a:r>
            <a:r>
              <a:rPr lang="en-US" dirty="0" err="1" smtClean="0"/>
              <a:t>thermalised</a:t>
            </a:r>
            <a:r>
              <a:rPr lang="en-US" dirty="0" smtClean="0"/>
              <a:t> medium expands and cools over the next few 10</a:t>
            </a:r>
            <a:r>
              <a:rPr lang="en-US" baseline="30000" dirty="0" smtClean="0"/>
              <a:t>–24</a:t>
            </a:r>
            <a:r>
              <a:rPr lang="en-US" dirty="0" smtClean="0"/>
              <a:t> s, before the quarks and gluons recombine to form a hadron gas.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Heavy quarks  are mainly produced in hard-scattering processes and hence in shorter timescales compared to the QGP.</a:t>
            </a:r>
          </a:p>
          <a:p>
            <a:r>
              <a:rPr lang="en-US" dirty="0" smtClean="0"/>
              <a:t>Charm azimuthal correlations (DD azimuthal correlations)</a:t>
            </a:r>
          </a:p>
          <a:p>
            <a:r>
              <a:rPr lang="en-US" dirty="0" smtClean="0"/>
              <a:t>Heavy </a:t>
            </a:r>
            <a:r>
              <a:rPr lang="en-US" dirty="0" err="1" smtClean="0"/>
              <a:t>flavour</a:t>
            </a:r>
            <a:r>
              <a:rPr lang="en-US" dirty="0" smtClean="0"/>
              <a:t> transport</a:t>
            </a:r>
          </a:p>
          <a:p>
            <a:r>
              <a:rPr lang="en-US" dirty="0" smtClean="0"/>
              <a:t>Interactions with the plasma generate azimuthal anisotropy v2: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0518CD-516E-DF4A-829A-86D09C6F1CBD}" type="slidenum">
              <a:rPr lang="en-US" smtClean="0"/>
              <a:t>4</a:t>
            </a:fld>
            <a:endParaRPr lang="en-US"/>
          </a:p>
        </p:txBody>
      </p:sp>
    </p:spTree>
    <p:extLst>
      <p:ext uri="{BB962C8B-B14F-4D97-AF65-F5344CB8AC3E}">
        <p14:creationId xmlns:p14="http://schemas.microsoft.com/office/powerpoint/2010/main" val="961532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fast equilibration, within roughly 10</a:t>
            </a:r>
            <a:r>
              <a:rPr lang="en-US" baseline="30000" dirty="0" smtClean="0"/>
              <a:t>–24</a:t>
            </a:r>
            <a:r>
              <a:rPr lang="en-US" dirty="0" smtClean="0"/>
              <a:t> s, </a:t>
            </a:r>
          </a:p>
          <a:p>
            <a:r>
              <a:rPr lang="en-US" dirty="0" smtClean="0"/>
              <a:t>The resulting </a:t>
            </a:r>
            <a:r>
              <a:rPr lang="en-US" dirty="0" err="1" smtClean="0"/>
              <a:t>deconfined</a:t>
            </a:r>
            <a:r>
              <a:rPr lang="en-US" dirty="0" smtClean="0"/>
              <a:t> and </a:t>
            </a:r>
            <a:r>
              <a:rPr lang="en-US" dirty="0" err="1" smtClean="0"/>
              <a:t>thermalised</a:t>
            </a:r>
            <a:r>
              <a:rPr lang="en-US" dirty="0" smtClean="0"/>
              <a:t> medium expands and cools over the next few 10</a:t>
            </a:r>
            <a:r>
              <a:rPr lang="en-US" baseline="30000" dirty="0" smtClean="0"/>
              <a:t>–24</a:t>
            </a:r>
            <a:r>
              <a:rPr lang="en-US" dirty="0" smtClean="0"/>
              <a:t> s, before the quarks and gluons recombine to form a hadron gas.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Heavy quarks  are mainly produced in hard-scattering processes and hence in shorter timescales compared to the QGP.</a:t>
            </a:r>
          </a:p>
          <a:p>
            <a:r>
              <a:rPr lang="en-US" dirty="0" smtClean="0"/>
              <a:t>Charm azimuthal correlations (DD azimuthal correlations)</a:t>
            </a:r>
          </a:p>
          <a:p>
            <a:r>
              <a:rPr lang="en-US" dirty="0" smtClean="0"/>
              <a:t>Heavy </a:t>
            </a:r>
            <a:r>
              <a:rPr lang="en-US" dirty="0" err="1" smtClean="0"/>
              <a:t>flavour</a:t>
            </a:r>
            <a:r>
              <a:rPr lang="en-US" dirty="0" smtClean="0"/>
              <a:t> transport</a:t>
            </a:r>
          </a:p>
          <a:p>
            <a:r>
              <a:rPr lang="en-US" dirty="0" smtClean="0"/>
              <a:t>Interactions with the plasma generate azimuthal anisotropy v2:</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80518CD-516E-DF4A-829A-86D09C6F1CBD}" type="slidenum">
              <a:rPr lang="en-US" smtClean="0"/>
              <a:t>5</a:t>
            </a:fld>
            <a:endParaRPr lang="en-US"/>
          </a:p>
        </p:txBody>
      </p:sp>
    </p:spTree>
    <p:extLst>
      <p:ext uri="{BB962C8B-B14F-4D97-AF65-F5344CB8AC3E}">
        <p14:creationId xmlns:p14="http://schemas.microsoft.com/office/powerpoint/2010/main" val="96153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61B08EDD-39B9-AD45-8689-254D6A7766DB}"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hlinkClick r:id="rId3"/>
              </a:rPr>
              <a:t>ALICE records first lead-ion collisions today</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PbPb</a:t>
            </a:r>
            <a:r>
              <a:rPr lang="en-US" sz="1200" kern="1200" dirty="0" smtClean="0">
                <a:solidFill>
                  <a:schemeClr val="tx1"/>
                </a:solidFill>
                <a:effectLst/>
                <a:latin typeface="+mn-lt"/>
                <a:ea typeface="+mn-ea"/>
                <a:cs typeface="+mn-cs"/>
              </a:rPr>
              <a:t> collisions at the LHC at record energy: 5.36 </a:t>
            </a:r>
            <a:r>
              <a:rPr lang="en-US" sz="1200" kern="1200" dirty="0" err="1" smtClean="0">
                <a:solidFill>
                  <a:schemeClr val="tx1"/>
                </a:solidFill>
                <a:effectLst/>
                <a:latin typeface="+mn-lt"/>
                <a:ea typeface="+mn-ea"/>
                <a:cs typeface="+mn-cs"/>
              </a:rPr>
              <a:t>TeV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centre</a:t>
            </a:r>
            <a:r>
              <a:rPr lang="en-US" sz="1200" kern="1200" dirty="0" smtClean="0">
                <a:solidFill>
                  <a:schemeClr val="tx1"/>
                </a:solidFill>
                <a:effectLst/>
                <a:latin typeface="+mn-lt"/>
                <a:ea typeface="+mn-ea"/>
                <a:cs typeface="+mn-cs"/>
              </a:rPr>
              <a:t>-of-mass energy per nucleon pair!! ALICE has recorded the first </a:t>
            </a:r>
            <a:r>
              <a:rPr lang="en-US" sz="1200" kern="1200" dirty="0" err="1" smtClean="0">
                <a:solidFill>
                  <a:schemeClr val="tx1"/>
                </a:solidFill>
                <a:effectLst/>
                <a:latin typeface="+mn-lt"/>
                <a:ea typeface="+mn-ea"/>
                <a:cs typeface="+mn-cs"/>
              </a:rPr>
              <a:t>Pb</a:t>
            </a:r>
            <a:r>
              <a:rPr lang="en-US" sz="1200" kern="1200" dirty="0" smtClean="0">
                <a:solidFill>
                  <a:schemeClr val="tx1"/>
                </a:solidFill>
                <a:effectLst/>
                <a:latin typeface="+mn-lt"/>
                <a:ea typeface="+mn-ea"/>
                <a:cs typeface="+mn-cs"/>
              </a:rPr>
              <a:t>-ion collisions since the major LS2 upgrade!! Lots of excitement today at the ALICE Run Control Centre!!</a:t>
            </a:r>
            <a:r>
              <a:rPr lang="en-US" dirty="0" smtClean="0"/>
              <a:t/>
            </a:r>
            <a:br>
              <a:rPr lang="en-US" dirty="0" smtClean="0"/>
            </a:br>
            <a:r>
              <a:rPr lang="en-US" sz="1200" kern="1200" dirty="0" smtClean="0">
                <a:solidFill>
                  <a:schemeClr val="tx1"/>
                </a:solidFill>
                <a:effectLst/>
                <a:latin typeface="+mn-lt"/>
                <a:ea typeface="+mn-ea"/>
                <a:cs typeface="+mn-cs"/>
              </a:rPr>
              <a:t>Congratulations to the Run coordination and whole operation team at P2.</a:t>
            </a:r>
            <a:endParaRPr lang="en-US" dirty="0"/>
          </a:p>
        </p:txBody>
      </p:sp>
      <p:sp>
        <p:nvSpPr>
          <p:cNvPr id="4" name="Slide Number Placeholder 3"/>
          <p:cNvSpPr>
            <a:spLocks noGrp="1"/>
          </p:cNvSpPr>
          <p:nvPr>
            <p:ph type="sldNum" sz="quarter" idx="10"/>
          </p:nvPr>
        </p:nvSpPr>
        <p:spPr/>
        <p:txBody>
          <a:bodyPr/>
          <a:lstStyle/>
          <a:p>
            <a:fld id="{D80518CD-516E-DF4A-829A-86D09C6F1CBD}" type="slidenum">
              <a:rPr lang="en-US" smtClean="0"/>
              <a:t>17</a:t>
            </a:fld>
            <a:endParaRPr lang="en-US"/>
          </a:p>
        </p:txBody>
      </p:sp>
    </p:spTree>
    <p:extLst>
      <p:ext uri="{BB962C8B-B14F-4D97-AF65-F5344CB8AC3E}">
        <p14:creationId xmlns:p14="http://schemas.microsoft.com/office/powerpoint/2010/main" val="58575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the heavy-ion physics </a:t>
            </a:r>
            <a:r>
              <a:rPr lang="en-US" dirty="0" err="1" smtClean="0"/>
              <a:t>programme</a:t>
            </a:r>
            <a:r>
              <a:rPr lang="en-US" dirty="0" smtClean="0"/>
              <a:t> in Runs 3 and 4 will provide deep insights into the rich field of QCD phenomenology, open questions will remain that can only be addressed with further advancements in detector performance and with the significant increase in heavy-ion luminosity anticipated in Run 5 (expected in 2035–2038). This extension of the LHC heavy-ion </a:t>
            </a:r>
            <a:r>
              <a:rPr lang="en-US" dirty="0" err="1" smtClean="0"/>
              <a:t>programme</a:t>
            </a:r>
            <a:r>
              <a:rPr lang="en-US" dirty="0" smtClean="0"/>
              <a:t> through the 2030s has been supported by the 2020 update of the European strategy for particle physics,</a:t>
            </a:r>
          </a:p>
          <a:p>
            <a:r>
              <a:rPr lang="en-US" sz="1200" kern="1200" dirty="0" smtClean="0">
                <a:solidFill>
                  <a:schemeClr val="tx1"/>
                </a:solidFill>
                <a:effectLst/>
                <a:latin typeface="+mn-lt"/>
                <a:ea typeface="+mn-ea"/>
                <a:cs typeface="+mn-cs"/>
              </a:rPr>
              <a:t>Such studies are currently far beyond experimental reach. A comprehensive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of</a:t>
            </a:r>
            <a:r>
              <a:rPr lang="en-US" dirty="0" smtClean="0"/>
              <a:t/>
            </a:r>
            <a:br>
              <a:rPr lang="en-US" dirty="0" smtClean="0"/>
            </a:br>
            <a:r>
              <a:rPr lang="en-US" sz="1200" kern="1200" dirty="0" smtClean="0">
                <a:solidFill>
                  <a:schemeClr val="tx1"/>
                </a:solidFill>
                <a:effectLst/>
                <a:latin typeface="+mn-lt"/>
                <a:ea typeface="+mn-ea"/>
                <a:cs typeface="+mn-cs"/>
              </a:rPr>
              <a:t>measurements in the multi-charm sector requires a new detector, featuring unprecedented point-</a:t>
            </a:r>
            <a:r>
              <a:rPr lang="en-US" dirty="0" smtClean="0"/>
              <a:t/>
            </a:r>
            <a:br>
              <a:rPr lang="en-US" dirty="0" smtClean="0"/>
            </a:br>
            <a:r>
              <a:rPr lang="en-US" sz="1200" kern="1200" dirty="0" err="1" smtClean="0">
                <a:solidFill>
                  <a:schemeClr val="tx1"/>
                </a:solidFill>
                <a:effectLst/>
                <a:latin typeface="+mn-lt"/>
                <a:ea typeface="+mn-ea"/>
                <a:cs typeface="+mn-cs"/>
              </a:rPr>
              <a:t>ing</a:t>
            </a:r>
            <a:r>
              <a:rPr lang="en-US" sz="1200" kern="1200" dirty="0" smtClean="0">
                <a:solidFill>
                  <a:schemeClr val="tx1"/>
                </a:solidFill>
                <a:effectLst/>
                <a:latin typeface="+mn-lt"/>
                <a:ea typeface="+mn-ea"/>
                <a:cs typeface="+mn-cs"/>
              </a:rPr>
              <a:t> resolution, ultra-low material thickness, high-rate capabilities, large rapidity coverage, high</a:t>
            </a:r>
            <a:r>
              <a:rPr lang="en-US" dirty="0" smtClean="0"/>
              <a:t/>
            </a:r>
            <a:br>
              <a:rPr lang="en-US" dirty="0" smtClean="0"/>
            </a:br>
            <a:r>
              <a:rPr lang="en-US" sz="1200" kern="1200" dirty="0" smtClean="0">
                <a:solidFill>
                  <a:schemeClr val="tx1"/>
                </a:solidFill>
                <a:effectLst/>
                <a:latin typeface="+mn-lt"/>
                <a:ea typeface="+mn-ea"/>
                <a:cs typeface="+mn-cs"/>
              </a:rPr>
              <a:t>mass resolution and particle identification over a large </a:t>
            </a:r>
            <a:r>
              <a:rPr lang="en-US" sz="1200" kern="1200" dirty="0" err="1" smtClean="0">
                <a:solidFill>
                  <a:schemeClr val="tx1"/>
                </a:solidFill>
                <a:effectLst/>
                <a:latin typeface="+mn-lt"/>
                <a:ea typeface="+mn-ea"/>
                <a:cs typeface="+mn-cs"/>
              </a:rPr>
              <a:t>pT</a:t>
            </a:r>
            <a:r>
              <a:rPr lang="en-US" sz="1200" kern="1200" dirty="0" smtClean="0">
                <a:solidFill>
                  <a:schemeClr val="tx1"/>
                </a:solidFill>
                <a:effectLst/>
                <a:latin typeface="+mn-lt"/>
                <a:ea typeface="+mn-ea"/>
                <a:cs typeface="+mn-cs"/>
              </a:rPr>
              <a:t> interval and the full rapidity range</a:t>
            </a:r>
            <a:r>
              <a:rPr lang="en-US" dirty="0" smtClean="0"/>
              <a:t/>
            </a:r>
            <a:br>
              <a:rPr lang="en-US" dirty="0" smtClean="0"/>
            </a:br>
            <a:r>
              <a:rPr lang="en-US" sz="1200" kern="1200" dirty="0" smtClean="0">
                <a:solidFill>
                  <a:schemeClr val="tx1"/>
                </a:solidFill>
                <a:effectLst/>
                <a:latin typeface="+mn-lt"/>
                <a:ea typeface="+mn-ea"/>
                <a:cs typeface="+mn-cs"/>
              </a:rPr>
              <a:t>of the apparatus. Moreover, it also requires a special layout close to the interaction region,</a:t>
            </a:r>
            <a:r>
              <a:rPr lang="en-US" dirty="0" smtClean="0"/>
              <a:t/>
            </a:r>
            <a:br>
              <a:rPr lang="en-US" dirty="0" smtClean="0"/>
            </a:br>
            <a:r>
              <a:rPr lang="en-US" sz="1200" kern="1200" dirty="0" smtClean="0">
                <a:solidFill>
                  <a:schemeClr val="tx1"/>
                </a:solidFill>
                <a:effectLst/>
                <a:latin typeface="+mn-lt"/>
                <a:ea typeface="+mn-ea"/>
                <a:cs typeface="+mn-cs"/>
              </a:rPr>
              <a:t>with the tracking layers spaced very closely, in order to enable a novel experimental technique</a:t>
            </a:r>
            <a:r>
              <a:rPr lang="en-US" dirty="0" smtClean="0"/>
              <a:t/>
            </a:r>
            <a:br>
              <a:rPr lang="en-US" dirty="0" smtClean="0"/>
            </a:br>
            <a:r>
              <a:rPr lang="en-US" sz="1200" kern="1200" dirty="0" smtClean="0">
                <a:solidFill>
                  <a:schemeClr val="tx1"/>
                </a:solidFill>
                <a:effectLst/>
                <a:latin typeface="+mn-lt"/>
                <a:ea typeface="+mn-ea"/>
                <a:cs typeface="+mn-cs"/>
              </a:rPr>
              <a:t>(“strangeness tracking”), that relies on measuring the trajectories of hyperons before their decay.</a:t>
            </a:r>
            <a:r>
              <a:rPr lang="en-US" dirty="0" smtClean="0"/>
              <a:t/>
            </a:r>
            <a:br>
              <a:rPr lang="en-US" dirty="0" smtClean="0"/>
            </a:br>
            <a:r>
              <a:rPr lang="en-US" sz="1200" kern="1200" dirty="0" smtClean="0">
                <a:solidFill>
                  <a:schemeClr val="tx1"/>
                </a:solidFill>
                <a:effectLst/>
                <a:latin typeface="+mn-lt"/>
                <a:ea typeface="+mn-ea"/>
                <a:cs typeface="+mn-cs"/>
              </a:rPr>
              <a:t>The large </a:t>
            </a:r>
            <a:r>
              <a:rPr lang="en-US" sz="1200" kern="1200" dirty="0" err="1" smtClean="0">
                <a:solidFill>
                  <a:schemeClr val="tx1"/>
                </a:solidFill>
                <a:effectLst/>
                <a:latin typeface="+mn-lt"/>
                <a:ea typeface="+mn-ea"/>
                <a:cs typeface="+mn-cs"/>
              </a:rPr>
              <a:t>pseudorapidity</a:t>
            </a:r>
            <a:r>
              <a:rPr lang="en-US" sz="1200" kern="1200" dirty="0" smtClean="0">
                <a:solidFill>
                  <a:schemeClr val="tx1"/>
                </a:solidFill>
                <a:effectLst/>
                <a:latin typeface="+mn-lt"/>
                <a:ea typeface="+mn-ea"/>
                <a:cs typeface="+mn-cs"/>
              </a:rPr>
              <a:t> coverage of ALICE 3, about four times larger than that of the cur-</a:t>
            </a:r>
            <a:r>
              <a:rPr lang="en-US" dirty="0" smtClean="0"/>
              <a:t/>
            </a:r>
            <a:br>
              <a:rPr lang="en-US" dirty="0" smtClean="0"/>
            </a:br>
            <a:r>
              <a:rPr lang="en-US" sz="1200" kern="1200" dirty="0" smtClean="0">
                <a:solidFill>
                  <a:schemeClr val="tx1"/>
                </a:solidFill>
                <a:effectLst/>
                <a:latin typeface="+mn-lt"/>
                <a:ea typeface="+mn-ea"/>
                <a:cs typeface="+mn-cs"/>
              </a:rPr>
              <a:t>rent ALICE experiment, will also allow for rapidity-dependent measurements of multi-charm</a:t>
            </a:r>
            <a:r>
              <a:rPr lang="en-US" dirty="0" smtClean="0"/>
              <a:t/>
            </a:r>
            <a:br>
              <a:rPr lang="en-US" dirty="0" smtClean="0"/>
            </a:br>
            <a:r>
              <a:rPr lang="en-US" sz="1200" kern="1200" dirty="0" smtClean="0">
                <a:solidFill>
                  <a:schemeClr val="tx1"/>
                </a:solidFill>
                <a:effectLst/>
                <a:latin typeface="+mn-lt"/>
                <a:ea typeface="+mn-ea"/>
                <a:cs typeface="+mn-cs"/>
              </a:rPr>
              <a:t>production to explore the dependence of the production yields on the charm density. Stud-</a:t>
            </a:r>
            <a:r>
              <a:rPr lang="en-US" dirty="0" smtClean="0"/>
              <a:t/>
            </a:r>
            <a:br>
              <a:rPr lang="en-US" dirty="0" smtClean="0"/>
            </a:br>
            <a:r>
              <a:rPr lang="en-US" sz="1200" kern="1200" dirty="0" err="1" smtClean="0">
                <a:solidFill>
                  <a:schemeClr val="tx1"/>
                </a:solidFill>
                <a:effectLst/>
                <a:latin typeface="+mn-lt"/>
                <a:ea typeface="+mn-ea"/>
                <a:cs typeface="+mn-cs"/>
              </a:rPr>
              <a:t>ies</a:t>
            </a:r>
            <a:r>
              <a:rPr lang="en-US" sz="1200" kern="1200" dirty="0" smtClean="0">
                <a:solidFill>
                  <a:schemeClr val="tx1"/>
                </a:solidFill>
                <a:effectLst/>
                <a:latin typeface="+mn-lt"/>
                <a:ea typeface="+mn-ea"/>
                <a:cs typeface="+mn-cs"/>
              </a:rPr>
              <a:t> of the expected performance of ALICE 3 for multi-charm baryons are presented in Sec-</a:t>
            </a:r>
            <a:r>
              <a:rPr lang="en-US" dirty="0" smtClean="0"/>
              <a:t/>
            </a:r>
            <a:br>
              <a:rPr lang="en-US" dirty="0" smtClean="0"/>
            </a:br>
            <a:r>
              <a:rPr lang="en-US" sz="1200" kern="1200" dirty="0" err="1" smtClean="0">
                <a:solidFill>
                  <a:schemeClr val="tx1"/>
                </a:solidFill>
                <a:effectLst/>
                <a:latin typeface="+mn-lt"/>
                <a:ea typeface="+mn-ea"/>
                <a:cs typeface="+mn-cs"/>
              </a:rPr>
              <a:t>tion</a:t>
            </a:r>
            <a:r>
              <a:rPr lang="en-US" sz="1200" kern="1200" dirty="0" smtClean="0">
                <a:solidFill>
                  <a:schemeClr val="tx1"/>
                </a:solidFill>
                <a:effectLst/>
                <a:latin typeface="+mn-lt"/>
                <a:ea typeface="+mn-ea"/>
                <a:cs typeface="+mn-cs"/>
              </a:rPr>
              <a:t> 3.3.1.2.</a:t>
            </a:r>
            <a:endParaRPr lang="en-US" dirty="0" smtClean="0"/>
          </a:p>
          <a:p>
            <a:endParaRPr lang="en-US" dirty="0" smtClean="0"/>
          </a:p>
          <a:p>
            <a:r>
              <a:rPr lang="en-US" dirty="0" smtClean="0"/>
              <a:t>TOF ~ 25ps</a:t>
            </a:r>
            <a:endParaRPr lang="en-US" dirty="0"/>
          </a:p>
        </p:txBody>
      </p:sp>
      <p:sp>
        <p:nvSpPr>
          <p:cNvPr id="4" name="Slide Number Placeholder 3"/>
          <p:cNvSpPr>
            <a:spLocks noGrp="1"/>
          </p:cNvSpPr>
          <p:nvPr>
            <p:ph type="sldNum" sz="quarter" idx="10"/>
          </p:nvPr>
        </p:nvSpPr>
        <p:spPr/>
        <p:txBody>
          <a:bodyPr/>
          <a:lstStyle/>
          <a:p>
            <a:fld id="{D80518CD-516E-DF4A-829A-86D09C6F1CBD}" type="slidenum">
              <a:rPr lang="en-US" smtClean="0"/>
              <a:t>19</a:t>
            </a:fld>
            <a:endParaRPr lang="en-US"/>
          </a:p>
        </p:txBody>
      </p:sp>
    </p:spTree>
    <p:extLst>
      <p:ext uri="{BB962C8B-B14F-4D97-AF65-F5344CB8AC3E}">
        <p14:creationId xmlns:p14="http://schemas.microsoft.com/office/powerpoint/2010/main" val="238598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0518CD-516E-DF4A-829A-86D09C6F1CBD}" type="slidenum">
              <a:rPr lang="en-US" smtClean="0"/>
              <a:t>20</a:t>
            </a:fld>
            <a:endParaRPr lang="en-US"/>
          </a:p>
        </p:txBody>
      </p:sp>
    </p:spTree>
    <p:extLst>
      <p:ext uri="{BB962C8B-B14F-4D97-AF65-F5344CB8AC3E}">
        <p14:creationId xmlns:p14="http://schemas.microsoft.com/office/powerpoint/2010/main" val="275333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11/7/11</a:t>
            </a:r>
            <a:endParaRPr lang="en-US"/>
          </a:p>
        </p:txBody>
      </p: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6" name="Slide Number Placeholder 5"/>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2957909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11/7/11</a:t>
            </a:r>
            <a:endParaRPr lang="en-US"/>
          </a:p>
        </p:txBody>
      </p: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6" name="Slide Number Placeholder 5"/>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2237192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11/7/11</a:t>
            </a:r>
            <a:endParaRPr lang="en-US"/>
          </a:p>
        </p:txBody>
      </p: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6" name="Slide Number Placeholder 5"/>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3107657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p:spPr>
        <p:txBody>
          <a:bodyPr/>
          <a:lstStyle/>
          <a:p>
            <a:r>
              <a:rPr lang="en-US" smtClean="0"/>
              <a:t>Click to edit Master title style</a:t>
            </a:r>
            <a:endParaRPr lang="en-US"/>
          </a:p>
        </p:txBody>
      </p:sp>
      <p:sp>
        <p:nvSpPr>
          <p:cNvPr id="3" name="Rectangle 1"/>
          <p:cNvSpPr>
            <a:spLocks noGrp="1" noChangeArrowheads="1"/>
          </p:cNvSpPr>
          <p:nvPr>
            <p:ph type="dt" idx="10"/>
          </p:nvPr>
        </p:nvSpPr>
        <p:spPr/>
        <p:txBody>
          <a:bodyPr/>
          <a:lstStyle>
            <a:lvl1pPr>
              <a:defRPr/>
            </a:lvl1pPr>
          </a:lstStyle>
          <a:p>
            <a:pPr>
              <a:defRPr/>
            </a:pPr>
            <a:r>
              <a:rPr lang="en-US" smtClean="0"/>
              <a:t>11/7/11</a:t>
            </a:r>
            <a:endParaRPr lang="en-US"/>
          </a:p>
        </p:txBody>
      </p:sp>
      <p:sp>
        <p:nvSpPr>
          <p:cNvPr id="4" name="Rectangle 3"/>
          <p:cNvSpPr>
            <a:spLocks noGrp="1" noChangeArrowheads="1"/>
          </p:cNvSpPr>
          <p:nvPr>
            <p:ph type="sldNum" idx="11"/>
          </p:nvPr>
        </p:nvSpPr>
        <p:spPr/>
        <p:txBody>
          <a:bodyPr/>
          <a:lstStyle>
            <a:lvl1pPr>
              <a:defRPr/>
            </a:lvl1pPr>
          </a:lstStyle>
          <a:p>
            <a:pPr>
              <a:defRPr/>
            </a:pPr>
            <a:fld id="{A09A12F1-D472-CB48-857F-1F45761710FB}" type="slidenum">
              <a:rPr lang="en-US"/>
              <a:pPr>
                <a:defRPr/>
              </a:pPr>
              <a:t>‹#›</a:t>
            </a:fld>
            <a:endParaRPr lang="en-US"/>
          </a:p>
        </p:txBody>
      </p:sp>
    </p:spTree>
    <p:extLst>
      <p:ext uri="{BB962C8B-B14F-4D97-AF65-F5344CB8AC3E}">
        <p14:creationId xmlns:p14="http://schemas.microsoft.com/office/powerpoint/2010/main" val="265710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11/7/11</a:t>
            </a:r>
            <a:endParaRPr lang="en-US"/>
          </a:p>
        </p:txBody>
      </p: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6" name="Slide Number Placeholder 5"/>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1450801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11/7/11</a:t>
            </a:r>
            <a:endParaRPr lang="en-US"/>
          </a:p>
        </p:txBody>
      </p: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6" name="Slide Number Placeholder 5"/>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1901276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11/7/11</a:t>
            </a:r>
            <a:endParaRPr lang="en-US"/>
          </a:p>
        </p:txBody>
      </p:sp>
      <p:sp>
        <p:nvSpPr>
          <p:cNvPr id="6" name="Footer Placeholder 5"/>
          <p:cNvSpPr>
            <a:spLocks noGrp="1"/>
          </p:cNvSpPr>
          <p:nvPr>
            <p:ph type="ftr" sz="quarter" idx="11"/>
          </p:nvPr>
        </p:nvSpPr>
        <p:spPr/>
        <p:txBody>
          <a:bodyPr/>
          <a:lstStyle/>
          <a:p>
            <a:r>
              <a:rPr lang="en-US" smtClean="0"/>
              <a:t>ICPPA-2022, G.Feofilov  (for ALICE Collaboration)</a:t>
            </a:r>
            <a:endParaRPr lang="en-US"/>
          </a:p>
        </p:txBody>
      </p:sp>
      <p:sp>
        <p:nvSpPr>
          <p:cNvPr id="7" name="Slide Number Placeholder 6"/>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2623985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11/7/11</a:t>
            </a:r>
            <a:endParaRPr lang="en-US"/>
          </a:p>
        </p:txBody>
      </p:sp>
      <p:sp>
        <p:nvSpPr>
          <p:cNvPr id="8" name="Footer Placeholder 7"/>
          <p:cNvSpPr>
            <a:spLocks noGrp="1"/>
          </p:cNvSpPr>
          <p:nvPr>
            <p:ph type="ftr" sz="quarter" idx="11"/>
          </p:nvPr>
        </p:nvSpPr>
        <p:spPr/>
        <p:txBody>
          <a:bodyPr/>
          <a:lstStyle/>
          <a:p>
            <a:r>
              <a:rPr lang="en-US" smtClean="0"/>
              <a:t>ICPPA-2022, G.Feofilov  (for ALICE Collaboration)</a:t>
            </a:r>
            <a:endParaRPr lang="en-US"/>
          </a:p>
        </p:txBody>
      </p:sp>
      <p:sp>
        <p:nvSpPr>
          <p:cNvPr id="9" name="Slide Number Placeholder 8"/>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285884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11/7/11</a:t>
            </a:r>
            <a:endParaRPr lang="en-US"/>
          </a:p>
        </p:txBody>
      </p:sp>
      <p:sp>
        <p:nvSpPr>
          <p:cNvPr id="4" name="Footer Placeholder 3"/>
          <p:cNvSpPr>
            <a:spLocks noGrp="1"/>
          </p:cNvSpPr>
          <p:nvPr>
            <p:ph type="ftr" sz="quarter" idx="11"/>
          </p:nvPr>
        </p:nvSpPr>
        <p:spPr/>
        <p:txBody>
          <a:bodyPr/>
          <a:lstStyle/>
          <a:p>
            <a:r>
              <a:rPr lang="en-US" smtClean="0"/>
              <a:t>ICPPA-2022, G.Feofilov  (for ALICE Collaboration)</a:t>
            </a:r>
            <a:endParaRPr lang="en-US"/>
          </a:p>
        </p:txBody>
      </p:sp>
      <p:sp>
        <p:nvSpPr>
          <p:cNvPr id="5" name="Slide Number Placeholder 4"/>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7770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11/7/11</a:t>
            </a:r>
            <a:endParaRPr lang="en-US"/>
          </a:p>
        </p:txBody>
      </p:sp>
      <p:sp>
        <p:nvSpPr>
          <p:cNvPr id="3" name="Footer Placeholder 2"/>
          <p:cNvSpPr>
            <a:spLocks noGrp="1"/>
          </p:cNvSpPr>
          <p:nvPr>
            <p:ph type="ftr" sz="quarter" idx="11"/>
          </p:nvPr>
        </p:nvSpPr>
        <p:spPr/>
        <p:txBody>
          <a:bodyPr/>
          <a:lstStyle/>
          <a:p>
            <a:r>
              <a:rPr lang="en-US" smtClean="0"/>
              <a:t>ICPPA-2022, G.Feofilov  (for ALICE Collaboration)</a:t>
            </a:r>
            <a:endParaRPr lang="en-US"/>
          </a:p>
        </p:txBody>
      </p:sp>
      <p:sp>
        <p:nvSpPr>
          <p:cNvPr id="4" name="Slide Number Placeholder 3"/>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7367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11/7/11</a:t>
            </a:r>
            <a:endParaRPr lang="en-US"/>
          </a:p>
        </p:txBody>
      </p:sp>
      <p:sp>
        <p:nvSpPr>
          <p:cNvPr id="6" name="Footer Placeholder 5"/>
          <p:cNvSpPr>
            <a:spLocks noGrp="1"/>
          </p:cNvSpPr>
          <p:nvPr>
            <p:ph type="ftr" sz="quarter" idx="11"/>
          </p:nvPr>
        </p:nvSpPr>
        <p:spPr/>
        <p:txBody>
          <a:bodyPr/>
          <a:lstStyle/>
          <a:p>
            <a:r>
              <a:rPr lang="en-US" smtClean="0"/>
              <a:t>ICPPA-2022, G.Feofilov  (for ALICE Collaboration)</a:t>
            </a:r>
            <a:endParaRPr lang="en-US"/>
          </a:p>
        </p:txBody>
      </p:sp>
      <p:sp>
        <p:nvSpPr>
          <p:cNvPr id="7" name="Slide Number Placeholder 6"/>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1011948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11/7/11</a:t>
            </a:r>
            <a:endParaRPr lang="en-US"/>
          </a:p>
        </p:txBody>
      </p:sp>
      <p:sp>
        <p:nvSpPr>
          <p:cNvPr id="6" name="Footer Placeholder 5"/>
          <p:cNvSpPr>
            <a:spLocks noGrp="1"/>
          </p:cNvSpPr>
          <p:nvPr>
            <p:ph type="ftr" sz="quarter" idx="11"/>
          </p:nvPr>
        </p:nvSpPr>
        <p:spPr/>
        <p:txBody>
          <a:bodyPr/>
          <a:lstStyle/>
          <a:p>
            <a:r>
              <a:rPr lang="en-US" smtClean="0"/>
              <a:t>ICPPA-2022, G.Feofilov  (for ALICE Collaboration)</a:t>
            </a:r>
            <a:endParaRPr lang="en-US"/>
          </a:p>
        </p:txBody>
      </p:sp>
      <p:sp>
        <p:nvSpPr>
          <p:cNvPr id="7" name="Slide Number Placeholder 6"/>
          <p:cNvSpPr>
            <a:spLocks noGrp="1"/>
          </p:cNvSpPr>
          <p:nvPr>
            <p:ph type="sldNum" sz="quarter" idx="12"/>
          </p:nvPr>
        </p:nvSpPr>
        <p:spPr/>
        <p:txBody>
          <a:bodyPr/>
          <a:lstStyle/>
          <a:p>
            <a:fld id="{EBC5711C-1C65-D44E-A10F-9AF119BF2041}" type="slidenum">
              <a:rPr lang="en-US" smtClean="0"/>
              <a:t>‹#›</a:t>
            </a:fld>
            <a:endParaRPr lang="en-US"/>
          </a:p>
        </p:txBody>
      </p:sp>
    </p:spTree>
    <p:extLst>
      <p:ext uri="{BB962C8B-B14F-4D97-AF65-F5344CB8AC3E}">
        <p14:creationId xmlns:p14="http://schemas.microsoft.com/office/powerpoint/2010/main" val="4786569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11/7/11</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ICPPA-2022, G.Feofilov  (for ALICE Collaboration)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5711C-1C65-D44E-A10F-9AF119BF2041}" type="slidenum">
              <a:rPr lang="en-US" smtClean="0"/>
              <a:t>‹#›</a:t>
            </a:fld>
            <a:endParaRPr lang="en-US"/>
          </a:p>
        </p:txBody>
      </p:sp>
    </p:spTree>
    <p:extLst>
      <p:ext uri="{BB962C8B-B14F-4D97-AF65-F5344CB8AC3E}">
        <p14:creationId xmlns:p14="http://schemas.microsoft.com/office/powerpoint/2010/main" val="3904993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google.ch/imgres?imgurl=http://www.nsd-fusion.com/images/cern_logo_white.gif&amp;imgrefurl=http://www.nsd-fusion.com/customers-de.php&amp;h=635&amp;w=656&amp;tbnid=0_M3XpSZNR5EKM:&amp;zoom=1&amp;docid=re63Sw6_I0g2UM&amp;ei=D8MmVPexDsLm7gbNqYGgBw&amp;tbm=isch&amp;ved=0CCEQMygAMAA&amp;iact=rc&amp;uact=3&amp;dur=3089&amp;page=1&amp;start=0&amp;ndsp=39" TargetMode="External"/><Relationship Id="rId5" Type="http://schemas.openxmlformats.org/officeDocument/2006/relationships/image" Target="../media/image3.jpeg"/><Relationship Id="rId6" Type="http://schemas.openxmlformats.org/officeDocument/2006/relationships/image" Target="../media/image4.jpeg"/><Relationship Id="rId7" Type="http://schemas.openxmlformats.org/officeDocument/2006/relationships/image" Target="../media/image5.png"/><Relationship Id="rId8" Type="http://schemas.openxmlformats.org/officeDocument/2006/relationships/hyperlink" Target="https://indico.particle.mephi.ru/event/275/overview" TargetMode="External"/><Relationship Id="rId1" Type="http://schemas.openxmlformats.org/officeDocument/2006/relationships/slideLayout" Target="../slideLayouts/slideLayout1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4.emf"/></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2.png"/><Relationship Id="rId5"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29.emf"/><Relationship Id="rId7" Type="http://schemas.openxmlformats.org/officeDocument/2006/relationships/image" Target="../media/image30.emf"/><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jpe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 Id="rId8" Type="http://schemas.openxmlformats.org/officeDocument/2006/relationships/image" Target="../media/image14.png"/><Relationship Id="rId9" Type="http://schemas.openxmlformats.org/officeDocument/2006/relationships/image" Target="../media/image15.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oleObject" Target="../embeddings/oleObject1.bin"/><Relationship Id="rId5" Type="http://schemas.openxmlformats.org/officeDocument/2006/relationships/image" Target="../media/image18.emf"/><Relationship Id="rId6" Type="http://schemas.openxmlformats.org/officeDocument/2006/relationships/image" Target="../media/image19.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7.png"/><Relationship Id="rId5"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ven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879" y="2016441"/>
            <a:ext cx="5638800" cy="3111500"/>
          </a:xfrm>
          <a:prstGeom prst="rect">
            <a:avLst/>
          </a:prstGeom>
        </p:spPr>
      </p:pic>
      <p:sp>
        <p:nvSpPr>
          <p:cNvPr id="2" name="Title 1"/>
          <p:cNvSpPr>
            <a:spLocks noGrp="1"/>
          </p:cNvSpPr>
          <p:nvPr>
            <p:ph type="title"/>
          </p:nvPr>
        </p:nvSpPr>
        <p:spPr>
          <a:xfrm>
            <a:off x="458787" y="873441"/>
            <a:ext cx="8228013" cy="1143000"/>
          </a:xfrm>
        </p:spPr>
        <p:txBody>
          <a:bodyPr>
            <a:noAutofit/>
          </a:bodyPr>
          <a:lstStyle/>
          <a:p>
            <a:r>
              <a:rPr lang="ru-RU" sz="3200" b="1" dirty="0" err="1">
                <a:solidFill>
                  <a:srgbClr val="0000FF"/>
                </a:solidFill>
              </a:rPr>
              <a:t>From</a:t>
            </a:r>
            <a:r>
              <a:rPr lang="ru-RU" sz="3200" b="1" dirty="0">
                <a:solidFill>
                  <a:srgbClr val="0000FF"/>
                </a:solidFill>
              </a:rPr>
              <a:t> </a:t>
            </a:r>
            <a:r>
              <a:rPr lang="en-US" sz="3200" b="1" dirty="0">
                <a:solidFill>
                  <a:srgbClr val="0000FF"/>
                </a:solidFill>
              </a:rPr>
              <a:t>S</a:t>
            </a:r>
            <a:r>
              <a:rPr lang="ru-RU" sz="3200" b="1" dirty="0" err="1">
                <a:solidFill>
                  <a:srgbClr val="0000FF"/>
                </a:solidFill>
              </a:rPr>
              <a:t>trangeness</a:t>
            </a:r>
            <a:r>
              <a:rPr lang="ru-RU" sz="3200" b="1" dirty="0">
                <a:solidFill>
                  <a:srgbClr val="0000FF"/>
                </a:solidFill>
              </a:rPr>
              <a:t> </a:t>
            </a:r>
            <a:r>
              <a:rPr lang="ru-RU" sz="3200" b="1" dirty="0" err="1">
                <a:solidFill>
                  <a:srgbClr val="0000FF"/>
                </a:solidFill>
              </a:rPr>
              <a:t>to</a:t>
            </a:r>
            <a:r>
              <a:rPr lang="ru-RU" sz="3200" b="1" dirty="0">
                <a:solidFill>
                  <a:srgbClr val="0000FF"/>
                </a:solidFill>
              </a:rPr>
              <a:t> </a:t>
            </a:r>
            <a:r>
              <a:rPr lang="en-US" sz="3200" b="1" dirty="0">
                <a:solidFill>
                  <a:srgbClr val="0000FF"/>
                </a:solidFill>
              </a:rPr>
              <a:t>C</a:t>
            </a:r>
            <a:r>
              <a:rPr lang="ru-RU" sz="3200" b="1" dirty="0" err="1">
                <a:solidFill>
                  <a:srgbClr val="0000FF"/>
                </a:solidFill>
              </a:rPr>
              <a:t>harm</a:t>
            </a:r>
            <a:r>
              <a:rPr lang="ru-RU" sz="3200" b="1" dirty="0">
                <a:solidFill>
                  <a:srgbClr val="0000FF"/>
                </a:solidFill>
              </a:rPr>
              <a:t> </a:t>
            </a:r>
            <a:r>
              <a:rPr lang="ru-RU" sz="3200" b="1" dirty="0" err="1">
                <a:solidFill>
                  <a:srgbClr val="0000FF"/>
                </a:solidFill>
              </a:rPr>
              <a:t>and</a:t>
            </a:r>
            <a:r>
              <a:rPr lang="ru-RU" sz="3200" b="1" dirty="0">
                <a:solidFill>
                  <a:srgbClr val="0000FF"/>
                </a:solidFill>
              </a:rPr>
              <a:t> </a:t>
            </a:r>
            <a:r>
              <a:rPr lang="en-US" sz="3200" b="1" dirty="0">
                <a:solidFill>
                  <a:srgbClr val="0000FF"/>
                </a:solidFill>
              </a:rPr>
              <a:t>B</a:t>
            </a:r>
            <a:r>
              <a:rPr lang="ru-RU" sz="3200" b="1" dirty="0" err="1">
                <a:solidFill>
                  <a:srgbClr val="0000FF"/>
                </a:solidFill>
              </a:rPr>
              <a:t>eauty</a:t>
            </a:r>
            <a:r>
              <a:rPr lang="ru-RU" sz="3200" b="1" dirty="0">
                <a:solidFill>
                  <a:srgbClr val="0000FF"/>
                </a:solidFill>
              </a:rPr>
              <a:t> </a:t>
            </a:r>
            <a:r>
              <a:rPr lang="en-US" sz="3200" b="1" dirty="0">
                <a:solidFill>
                  <a:srgbClr val="0000FF"/>
                </a:solidFill>
              </a:rPr>
              <a:t/>
            </a:r>
            <a:br>
              <a:rPr lang="en-US" sz="3200" b="1" dirty="0">
                <a:solidFill>
                  <a:srgbClr val="0000FF"/>
                </a:solidFill>
              </a:rPr>
            </a:br>
            <a:r>
              <a:rPr lang="ru-RU" sz="3200" b="1" dirty="0" err="1">
                <a:solidFill>
                  <a:srgbClr val="0000FF"/>
                </a:solidFill>
              </a:rPr>
              <a:t>with</a:t>
            </a:r>
            <a:r>
              <a:rPr lang="ru-RU" sz="3200" b="1" dirty="0">
                <a:solidFill>
                  <a:srgbClr val="0000FF"/>
                </a:solidFill>
              </a:rPr>
              <a:t> </a:t>
            </a:r>
            <a:r>
              <a:rPr lang="ru-RU" sz="3200" b="1" dirty="0" err="1">
                <a:solidFill>
                  <a:srgbClr val="0000FF"/>
                </a:solidFill>
              </a:rPr>
              <a:t>Inner</a:t>
            </a:r>
            <a:r>
              <a:rPr lang="ru-RU" sz="3200" b="1" dirty="0">
                <a:solidFill>
                  <a:srgbClr val="0000FF"/>
                </a:solidFill>
              </a:rPr>
              <a:t> </a:t>
            </a:r>
            <a:r>
              <a:rPr lang="ru-RU" sz="3200" b="1" dirty="0" err="1">
                <a:solidFill>
                  <a:srgbClr val="0000FF"/>
                </a:solidFill>
              </a:rPr>
              <a:t>Tracking</a:t>
            </a:r>
            <a:r>
              <a:rPr lang="ru-RU" sz="3200" b="1" dirty="0">
                <a:solidFill>
                  <a:srgbClr val="0000FF"/>
                </a:solidFill>
              </a:rPr>
              <a:t> </a:t>
            </a:r>
            <a:r>
              <a:rPr lang="ru-RU" sz="3200" b="1" dirty="0" err="1">
                <a:solidFill>
                  <a:srgbClr val="0000FF"/>
                </a:solidFill>
              </a:rPr>
              <a:t>System</a:t>
            </a:r>
            <a:r>
              <a:rPr lang="ru-RU" sz="3200" b="1" dirty="0">
                <a:solidFill>
                  <a:srgbClr val="0000FF"/>
                </a:solidFill>
              </a:rPr>
              <a:t> </a:t>
            </a:r>
            <a:r>
              <a:rPr lang="ru-RU" sz="3200" b="1" dirty="0" err="1">
                <a:solidFill>
                  <a:srgbClr val="0000FF"/>
                </a:solidFill>
              </a:rPr>
              <a:t>of</a:t>
            </a:r>
            <a:r>
              <a:rPr lang="ru-RU" sz="3200" b="1" dirty="0">
                <a:solidFill>
                  <a:srgbClr val="0000FF"/>
                </a:solidFill>
              </a:rPr>
              <a:t> ALICE </a:t>
            </a:r>
            <a:r>
              <a:rPr lang="ru-RU" sz="3200" b="1" dirty="0" err="1">
                <a:solidFill>
                  <a:srgbClr val="0000FF"/>
                </a:solidFill>
              </a:rPr>
              <a:t>a</a:t>
            </a:r>
            <a:r>
              <a:rPr lang="en-US" sz="3200" b="1" dirty="0">
                <a:solidFill>
                  <a:srgbClr val="0000FF"/>
                </a:solidFill>
              </a:rPr>
              <a:t>t LHC</a:t>
            </a:r>
            <a:r>
              <a:rPr lang="en-US" sz="3200" dirty="0">
                <a:solidFill>
                  <a:srgbClr val="0000FF"/>
                </a:solidFill>
              </a:rPr>
              <a:t/>
            </a:r>
            <a:br>
              <a:rPr lang="en-US" sz="3200" dirty="0">
                <a:solidFill>
                  <a:srgbClr val="0000FF"/>
                </a:solidFill>
              </a:rPr>
            </a:br>
            <a:endParaRPr lang="en-US" sz="3200" dirty="0">
              <a:solidFill>
                <a:srgbClr val="0000FF"/>
              </a:solidFill>
            </a:endParaRPr>
          </a:p>
        </p:txBody>
      </p:sp>
      <p:sp>
        <p:nvSpPr>
          <p:cNvPr id="3" name="Slide Number Placeholder 2"/>
          <p:cNvSpPr>
            <a:spLocks noGrp="1"/>
          </p:cNvSpPr>
          <p:nvPr>
            <p:ph type="sldNum" idx="11"/>
          </p:nvPr>
        </p:nvSpPr>
        <p:spPr/>
        <p:txBody>
          <a:bodyPr/>
          <a:lstStyle/>
          <a:p>
            <a:pPr>
              <a:defRPr/>
            </a:pPr>
            <a:fld id="{A09A12F1-D472-CB48-857F-1F45761710FB}" type="slidenum">
              <a:rPr lang="en-US" smtClean="0"/>
              <a:pPr>
                <a:defRPr/>
              </a:pPr>
              <a:t>1</a:t>
            </a:fld>
            <a:endParaRPr lang="en-US"/>
          </a:p>
        </p:txBody>
      </p:sp>
      <p:pic>
        <p:nvPicPr>
          <p:cNvPr id="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700" y="-1"/>
            <a:ext cx="774227" cy="9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ANd9GcSmYTHvMxqd9LYizs33TzAMexUE_9FK8l0eMlWxNsjJ7v3AoN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3900" y="170212"/>
            <a:ext cx="677033" cy="65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1380" y="5260978"/>
            <a:ext cx="563334" cy="54768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380" y="5961064"/>
            <a:ext cx="910557" cy="547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534973" y="5270008"/>
            <a:ext cx="6808927" cy="1442190"/>
          </a:xfrm>
          <a:prstGeom prst="rect">
            <a:avLst/>
          </a:prstGeom>
        </p:spPr>
        <p:txBody>
          <a:bodyPr wrap="square">
            <a:spAutoFit/>
          </a:bodyPr>
          <a:lstStyle/>
          <a:p>
            <a:pPr algn="ctr">
              <a:lnSpc>
                <a:spcPct val="86000"/>
              </a:lnSpc>
              <a:spcBef>
                <a:spcPts val="350"/>
              </a:spcBef>
              <a:defRPr/>
            </a:pPr>
            <a:r>
              <a:rPr lang="en-US" sz="1600" b="1" dirty="0">
                <a:solidFill>
                  <a:srgbClr val="0000FF"/>
                </a:solidFill>
              </a:rPr>
              <a:t>G. Feofilov</a:t>
            </a:r>
            <a:r>
              <a:rPr lang="en-US" sz="1600" b="1" baseline="30000" dirty="0">
                <a:solidFill>
                  <a:srgbClr val="0000FF"/>
                </a:solidFill>
              </a:rPr>
              <a:t>1</a:t>
            </a:r>
            <a:r>
              <a:rPr lang="en-US" sz="1600" b="1" dirty="0">
                <a:solidFill>
                  <a:srgbClr val="0000FF"/>
                </a:solidFill>
              </a:rPr>
              <a:t> (for ALICE Collaboration)</a:t>
            </a:r>
            <a:br>
              <a:rPr lang="en-US" sz="1600" b="1" dirty="0">
                <a:solidFill>
                  <a:srgbClr val="0000FF"/>
                </a:solidFill>
              </a:rPr>
            </a:br>
            <a:r>
              <a:rPr lang="en-US" sz="1600" baseline="30000" dirty="0"/>
              <a:t>1</a:t>
            </a:r>
            <a:r>
              <a:rPr lang="en-US" sz="1600" dirty="0"/>
              <a:t>St. Petersburg State University, St. Petersburg, RF</a:t>
            </a:r>
            <a:br>
              <a:rPr lang="en-US" sz="1600" dirty="0"/>
            </a:br>
            <a:r>
              <a:rPr lang="en-US" sz="1600" dirty="0"/>
              <a:t> </a:t>
            </a:r>
          </a:p>
          <a:p>
            <a:pPr algn="ctr">
              <a:lnSpc>
                <a:spcPct val="86000"/>
              </a:lnSpc>
              <a:spcBef>
                <a:spcPts val="350"/>
              </a:spcBef>
              <a:defRPr/>
            </a:pPr>
            <a:r>
              <a:rPr lang="en-US" sz="1600" dirty="0"/>
              <a:t>ICPPA-</a:t>
            </a:r>
            <a:r>
              <a:rPr lang="en-US" sz="1600" dirty="0" smtClean="0"/>
              <a:t>2022,</a:t>
            </a:r>
            <a:r>
              <a:rPr lang="en-US" sz="1600" dirty="0"/>
              <a:t> Moscow , Russia, (2022-07-11 - 2022-07-16 </a:t>
            </a:r>
            <a:r>
              <a:rPr lang="en-US" sz="1600" dirty="0" smtClean="0"/>
              <a:t>)</a:t>
            </a:r>
            <a:r>
              <a:rPr lang="en-US" sz="1600" dirty="0" smtClean="0">
                <a:hlinkClick r:id="rId8"/>
              </a:rPr>
              <a:t> https</a:t>
            </a:r>
            <a:r>
              <a:rPr lang="en-US" sz="1600" dirty="0">
                <a:hlinkClick r:id="rId8"/>
              </a:rPr>
              <a:t>://indico.particle.mephi.ru/event/275/overview</a:t>
            </a:r>
            <a:endParaRPr lang="en-US" sz="1600" dirty="0"/>
          </a:p>
          <a:p>
            <a:r>
              <a:rPr lang="en-US" sz="1600" dirty="0"/>
              <a:t>       </a:t>
            </a:r>
            <a:r>
              <a:rPr lang="en-US" sz="1600" dirty="0" smtClean="0"/>
              <a:t> </a:t>
            </a:r>
            <a:r>
              <a:rPr lang="en-US" sz="1600" dirty="0"/>
              <a:t>Session: Facilities and Advanced Detector </a:t>
            </a:r>
            <a:r>
              <a:rPr lang="en-US" sz="1600" dirty="0" smtClean="0"/>
              <a:t>Technologies, </a:t>
            </a:r>
            <a:r>
              <a:rPr lang="ru-RU" sz="1600" dirty="0" smtClean="0"/>
              <a:t>2</a:t>
            </a:r>
            <a:r>
              <a:rPr lang="en-US" sz="1600" dirty="0" smtClean="0"/>
              <a:t> </a:t>
            </a:r>
            <a:r>
              <a:rPr lang="en-US" sz="1600" dirty="0"/>
              <a:t>Dec 2022, </a:t>
            </a:r>
            <a:r>
              <a:rPr lang="en-US" sz="1600" dirty="0" smtClean="0"/>
              <a:t>1</a:t>
            </a:r>
            <a:r>
              <a:rPr lang="ru-RU" sz="1600" dirty="0" smtClean="0"/>
              <a:t>8</a:t>
            </a:r>
            <a:r>
              <a:rPr lang="en-US" sz="1600" dirty="0" smtClean="0"/>
              <a:t>:</a:t>
            </a:r>
            <a:r>
              <a:rPr lang="en-US" sz="1600" dirty="0"/>
              <a:t>00</a:t>
            </a:r>
            <a:endParaRPr lang="en-US" sz="1600" dirty="0">
              <a:cs typeface="Arial" charset="0"/>
            </a:endParaRPr>
          </a:p>
        </p:txBody>
      </p:sp>
      <p:sp>
        <p:nvSpPr>
          <p:cNvPr id="4" name="Rectangle 3"/>
          <p:cNvSpPr/>
          <p:nvPr/>
        </p:nvSpPr>
        <p:spPr>
          <a:xfrm>
            <a:off x="3805417" y="4543165"/>
            <a:ext cx="3563262" cy="584776"/>
          </a:xfrm>
          <a:prstGeom prst="rect">
            <a:avLst/>
          </a:prstGeom>
        </p:spPr>
        <p:txBody>
          <a:bodyPr wrap="square">
            <a:spAutoFit/>
          </a:bodyPr>
          <a:lstStyle/>
          <a:p>
            <a:r>
              <a:rPr lang="en-US" dirty="0" smtClean="0">
                <a:solidFill>
                  <a:srgbClr val="0000FF"/>
                </a:solidFill>
              </a:rPr>
              <a:t>     </a:t>
            </a:r>
            <a:r>
              <a:rPr lang="en-US" dirty="0" smtClean="0">
                <a:solidFill>
                  <a:schemeClr val="bg1"/>
                </a:solidFill>
              </a:rPr>
              <a:t>    </a:t>
            </a:r>
            <a:r>
              <a:rPr lang="de-DE" sz="1400" b="1" i="1" dirty="0" smtClean="0">
                <a:solidFill>
                  <a:schemeClr val="bg1"/>
                </a:solidFill>
              </a:rPr>
              <a:t>© ALICE </a:t>
            </a:r>
            <a:r>
              <a:rPr lang="de-DE" sz="1400" b="1" i="1" dirty="0" err="1" smtClean="0">
                <a:solidFill>
                  <a:schemeClr val="bg1"/>
                </a:solidFill>
              </a:rPr>
              <a:t>Collaboration</a:t>
            </a:r>
            <a:r>
              <a:rPr lang="de-DE" sz="1400" b="1" i="1" dirty="0" smtClean="0">
                <a:solidFill>
                  <a:schemeClr val="bg1"/>
                </a:solidFill>
              </a:rPr>
              <a:t>,  </a:t>
            </a:r>
            <a:r>
              <a:rPr lang="en-US" sz="1400" b="1" i="1" dirty="0" smtClean="0">
                <a:solidFill>
                  <a:schemeClr val="bg1"/>
                </a:solidFill>
              </a:rPr>
              <a:t>1</a:t>
            </a:r>
            <a:r>
              <a:rPr lang="ru-RU" sz="1400" b="1" i="1" dirty="0" smtClean="0">
                <a:solidFill>
                  <a:schemeClr val="bg1"/>
                </a:solidFill>
              </a:rPr>
              <a:t>8</a:t>
            </a:r>
            <a:r>
              <a:rPr lang="en-US" sz="1400" b="1" i="1" dirty="0" smtClean="0">
                <a:solidFill>
                  <a:schemeClr val="bg1"/>
                </a:solidFill>
              </a:rPr>
              <a:t> </a:t>
            </a:r>
            <a:r>
              <a:rPr lang="en-US" sz="1400" b="1" i="1" dirty="0">
                <a:solidFill>
                  <a:schemeClr val="bg1"/>
                </a:solidFill>
              </a:rPr>
              <a:t>Nov. 2022, </a:t>
            </a:r>
            <a:endParaRPr lang="en-US" sz="1400" b="1" i="1" dirty="0" smtClean="0">
              <a:solidFill>
                <a:schemeClr val="bg1"/>
              </a:solidFill>
            </a:endParaRPr>
          </a:p>
          <a:p>
            <a:r>
              <a:rPr lang="en-US" sz="1400" b="1" i="1" dirty="0" smtClean="0">
                <a:solidFill>
                  <a:schemeClr val="bg1"/>
                </a:solidFill>
              </a:rPr>
              <a:t>the </a:t>
            </a:r>
            <a:r>
              <a:rPr lang="en-US" sz="1400" b="1" i="1" dirty="0">
                <a:solidFill>
                  <a:schemeClr val="bg1"/>
                </a:solidFill>
              </a:rPr>
              <a:t>first </a:t>
            </a:r>
            <a:r>
              <a:rPr lang="en-US" sz="1400" b="1" i="1" dirty="0" smtClean="0">
                <a:solidFill>
                  <a:schemeClr val="bg1"/>
                </a:solidFill>
              </a:rPr>
              <a:t>  </a:t>
            </a:r>
            <a:r>
              <a:rPr lang="en-US" sz="1400" b="1" i="1" dirty="0" err="1" smtClean="0">
                <a:solidFill>
                  <a:schemeClr val="bg1"/>
                </a:solidFill>
              </a:rPr>
              <a:t>Pb</a:t>
            </a:r>
            <a:r>
              <a:rPr lang="en-US" sz="1400" b="1" i="1" dirty="0" err="1">
                <a:solidFill>
                  <a:schemeClr val="bg1"/>
                </a:solidFill>
              </a:rPr>
              <a:t>-Pb</a:t>
            </a:r>
            <a:r>
              <a:rPr lang="en-US" sz="1400" b="1" i="1" dirty="0">
                <a:solidFill>
                  <a:schemeClr val="bg1"/>
                </a:solidFill>
              </a:rPr>
              <a:t> collisions at  √</a:t>
            </a:r>
            <a:r>
              <a:rPr lang="en-US" sz="1400" b="1" i="1" dirty="0" err="1">
                <a:solidFill>
                  <a:schemeClr val="bg1"/>
                </a:solidFill>
              </a:rPr>
              <a:t>s</a:t>
            </a:r>
            <a:r>
              <a:rPr lang="en-US" sz="1400" b="1" i="1" baseline="-25000" dirty="0" err="1">
                <a:solidFill>
                  <a:schemeClr val="bg1"/>
                </a:solidFill>
              </a:rPr>
              <a:t>NN</a:t>
            </a:r>
            <a:r>
              <a:rPr lang="en-US" sz="1400" b="1" i="1" dirty="0">
                <a:solidFill>
                  <a:schemeClr val="bg1"/>
                </a:solidFill>
              </a:rPr>
              <a:t>=5.36 </a:t>
            </a:r>
            <a:r>
              <a:rPr lang="en-US" sz="1400" b="1" i="1" dirty="0" err="1">
                <a:solidFill>
                  <a:schemeClr val="bg1"/>
                </a:solidFill>
              </a:rPr>
              <a:t>TeV</a:t>
            </a:r>
            <a:endParaRPr lang="en-US" sz="1400" b="1" i="1" dirty="0">
              <a:solidFill>
                <a:schemeClr val="bg1"/>
              </a:solidFill>
            </a:endParaRPr>
          </a:p>
        </p:txBody>
      </p:sp>
    </p:spTree>
    <p:extLst>
      <p:ext uri="{BB962C8B-B14F-4D97-AF65-F5344CB8AC3E}">
        <p14:creationId xmlns:p14="http://schemas.microsoft.com/office/powerpoint/2010/main" val="7711919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3462" y="349141"/>
            <a:ext cx="4897437" cy="559775"/>
          </a:xfrm>
        </p:spPr>
        <p:txBody>
          <a:bodyPr>
            <a:normAutofit fontScale="90000"/>
          </a:bodyPr>
          <a:lstStyle/>
          <a:p>
            <a:pPr algn="l">
              <a:defRPr/>
            </a:pPr>
            <a:r>
              <a:rPr lang="en-US" sz="3600" dirty="0" smtClean="0">
                <a:solidFill>
                  <a:srgbClr val="0B87D6"/>
                </a:solidFill>
                <a:cs typeface="Times New Roman"/>
              </a:rPr>
              <a:t/>
            </a:r>
            <a:br>
              <a:rPr lang="en-US" sz="3600" dirty="0" smtClean="0">
                <a:solidFill>
                  <a:srgbClr val="0B87D6"/>
                </a:solidFill>
                <a:cs typeface="Times New Roman"/>
              </a:rPr>
            </a:br>
            <a:r>
              <a:rPr lang="en-US" sz="3600" dirty="0">
                <a:solidFill>
                  <a:srgbClr val="0B87D6"/>
                </a:solidFill>
                <a:cs typeface="Times New Roman"/>
              </a:rPr>
              <a:t/>
            </a:r>
            <a:br>
              <a:rPr lang="en-US" sz="3600" dirty="0">
                <a:solidFill>
                  <a:srgbClr val="0B87D6"/>
                </a:solidFill>
                <a:cs typeface="Times New Roman"/>
              </a:rPr>
            </a:br>
            <a:r>
              <a:rPr lang="en-US" sz="3600" dirty="0" smtClean="0">
                <a:solidFill>
                  <a:srgbClr val="0B87D6"/>
                </a:solidFill>
                <a:cs typeface="Times New Roman"/>
              </a:rPr>
              <a:t/>
            </a:r>
            <a:br>
              <a:rPr lang="en-US" sz="3600" dirty="0" smtClean="0">
                <a:solidFill>
                  <a:srgbClr val="0B87D6"/>
                </a:solidFill>
                <a:cs typeface="Times New Roman"/>
              </a:rPr>
            </a:br>
            <a:r>
              <a:rPr lang="en-US" sz="3600" dirty="0">
                <a:solidFill>
                  <a:srgbClr val="0B87D6"/>
                </a:solidFill>
                <a:cs typeface="Times New Roman"/>
              </a:rPr>
              <a:t/>
            </a:r>
            <a:br>
              <a:rPr lang="en-US" sz="3600" dirty="0">
                <a:solidFill>
                  <a:srgbClr val="0B87D6"/>
                </a:solidFill>
                <a:cs typeface="Times New Roman"/>
              </a:rPr>
            </a:br>
            <a:r>
              <a:rPr lang="en-US" sz="3600" dirty="0" smtClean="0">
                <a:solidFill>
                  <a:srgbClr val="0B87D6"/>
                </a:solidFill>
                <a:cs typeface="Times New Roman"/>
              </a:rPr>
              <a:t/>
            </a:r>
            <a:br>
              <a:rPr lang="en-US" sz="3600" dirty="0" smtClean="0">
                <a:solidFill>
                  <a:srgbClr val="0B87D6"/>
                </a:solidFill>
                <a:cs typeface="Times New Roman"/>
              </a:rPr>
            </a:br>
            <a:r>
              <a:rPr lang="en-US" sz="3600" dirty="0">
                <a:solidFill>
                  <a:srgbClr val="0B87D6"/>
                </a:solidFill>
                <a:cs typeface="Times New Roman"/>
              </a:rPr>
              <a:t/>
            </a:r>
            <a:br>
              <a:rPr lang="en-US" sz="3600" dirty="0">
                <a:solidFill>
                  <a:srgbClr val="0B87D6"/>
                </a:solidFill>
                <a:cs typeface="Times New Roman"/>
              </a:rPr>
            </a:br>
            <a:r>
              <a:rPr lang="en-US" sz="3600" dirty="0" smtClean="0">
                <a:solidFill>
                  <a:srgbClr val="0B87D6"/>
                </a:solidFill>
                <a:cs typeface="Times New Roman"/>
              </a:rPr>
              <a:t/>
            </a:r>
            <a:br>
              <a:rPr lang="en-US" sz="3600" dirty="0" smtClean="0">
                <a:solidFill>
                  <a:srgbClr val="0B87D6"/>
                </a:solidFill>
                <a:cs typeface="Times New Roman"/>
              </a:rPr>
            </a:br>
            <a:r>
              <a:rPr lang="en-US" sz="3600" dirty="0">
                <a:solidFill>
                  <a:srgbClr val="0B87D6"/>
                </a:solidFill>
                <a:cs typeface="Times New Roman"/>
              </a:rPr>
              <a:t/>
            </a:r>
            <a:br>
              <a:rPr lang="en-US" sz="3600" dirty="0">
                <a:solidFill>
                  <a:srgbClr val="0B87D6"/>
                </a:solidFill>
                <a:cs typeface="Times New Roman"/>
              </a:rPr>
            </a:br>
            <a:r>
              <a:rPr lang="en-US" sz="3600" dirty="0" smtClean="0">
                <a:solidFill>
                  <a:srgbClr val="0B87D6"/>
                </a:solidFill>
                <a:cs typeface="Times New Roman"/>
              </a:rPr>
              <a:t/>
            </a:r>
            <a:br>
              <a:rPr lang="en-US" sz="3600" dirty="0" smtClean="0">
                <a:solidFill>
                  <a:srgbClr val="0B87D6"/>
                </a:solidFill>
                <a:cs typeface="Times New Roman"/>
              </a:rPr>
            </a:br>
            <a:r>
              <a:rPr lang="en-US" sz="3600" dirty="0">
                <a:solidFill>
                  <a:srgbClr val="0B87D6"/>
                </a:solidFill>
                <a:cs typeface="Times New Roman"/>
              </a:rPr>
              <a:t/>
            </a:r>
            <a:br>
              <a:rPr lang="en-US" sz="3600" dirty="0">
                <a:solidFill>
                  <a:srgbClr val="0B87D6"/>
                </a:solidFill>
                <a:cs typeface="Times New Roman"/>
              </a:rPr>
            </a:br>
            <a:r>
              <a:rPr lang="en-US" sz="3600" b="1" baseline="30000" dirty="0" smtClean="0">
                <a:solidFill>
                  <a:srgbClr val="00759E"/>
                </a:solidFill>
                <a:cs typeface="Times New Roman"/>
              </a:rPr>
              <a:t>]</a:t>
            </a:r>
            <a:endParaRPr lang="en-US" b="1" baseline="30000" dirty="0">
              <a:solidFill>
                <a:srgbClr val="00759E"/>
              </a:solidFill>
            </a:endParaRPr>
          </a:p>
        </p:txBody>
      </p:sp>
      <p:sp>
        <p:nvSpPr>
          <p:cNvPr id="3" name="Content Placeholder 2"/>
          <p:cNvSpPr>
            <a:spLocks noGrp="1"/>
          </p:cNvSpPr>
          <p:nvPr>
            <p:ph idx="1"/>
          </p:nvPr>
        </p:nvSpPr>
        <p:spPr>
          <a:xfrm>
            <a:off x="0" y="4417117"/>
            <a:ext cx="4885782" cy="558800"/>
          </a:xfrm>
        </p:spPr>
        <p:txBody>
          <a:bodyPr>
            <a:noAutofit/>
          </a:bodyPr>
          <a:lstStyle/>
          <a:p>
            <a:pPr marL="0" indent="0">
              <a:buNone/>
            </a:pPr>
            <a:r>
              <a:rPr lang="en-US" sz="2000" b="1" dirty="0" smtClean="0">
                <a:solidFill>
                  <a:srgbClr val="3366FF"/>
                </a:solidFill>
                <a:latin typeface="Times New Roman"/>
                <a:cs typeface="Times New Roman"/>
              </a:rPr>
              <a:t>Schematic of MAPS pixel [1] </a:t>
            </a:r>
          </a:p>
        </p:txBody>
      </p:sp>
      <p:sp>
        <p:nvSpPr>
          <p:cNvPr id="7" name="Footer Placeholder 6"/>
          <p:cNvSpPr>
            <a:spLocks noGrp="1"/>
          </p:cNvSpPr>
          <p:nvPr>
            <p:ph type="ftr" sz="quarter" idx="11"/>
          </p:nvPr>
        </p:nvSpPr>
        <p:spPr/>
        <p:txBody>
          <a:bodyPr/>
          <a:lstStyle/>
          <a:p>
            <a:r>
              <a:rPr lang="en-US" smtClean="0"/>
              <a:t>ICPPA-2022, G.Feofilov  (for ALICE Collaboration)</a:t>
            </a:r>
            <a:endParaRPr lang="en-US" dirty="0"/>
          </a:p>
        </p:txBody>
      </p:sp>
      <p:sp>
        <p:nvSpPr>
          <p:cNvPr id="4" name="Slide Number Placeholder 3"/>
          <p:cNvSpPr>
            <a:spLocks noGrp="1"/>
          </p:cNvSpPr>
          <p:nvPr>
            <p:ph type="sldNum" sz="quarter" idx="12"/>
          </p:nvPr>
        </p:nvSpPr>
        <p:spPr/>
        <p:txBody>
          <a:bodyPr/>
          <a:lstStyle/>
          <a:p>
            <a:pPr>
              <a:defRPr/>
            </a:pPr>
            <a:fld id="{1411BBD1-2BA6-8D42-98E5-2047D76CFDE6}" type="slidenum">
              <a:rPr lang="en-US" smtClean="0"/>
              <a:pPr>
                <a:defRPr/>
              </a:pPr>
              <a:t>10</a:t>
            </a:fld>
            <a:endParaRPr lang="en-US"/>
          </a:p>
        </p:txBody>
      </p:sp>
      <p:sp>
        <p:nvSpPr>
          <p:cNvPr id="31749" name="Rectangle 7"/>
          <p:cNvSpPr>
            <a:spLocks noChangeArrowheads="1"/>
          </p:cNvSpPr>
          <p:nvPr/>
        </p:nvSpPr>
        <p:spPr bwMode="auto">
          <a:xfrm>
            <a:off x="149794" y="1187927"/>
            <a:ext cx="8750069" cy="1256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5393" tIns="12696" rIns="25393" bIns="12696">
            <a:spAutoFit/>
          </a:bodyPr>
          <a:lstStyle/>
          <a:p>
            <a:r>
              <a:rPr lang="en-US" sz="2000" b="1" dirty="0" err="1" smtClean="0">
                <a:solidFill>
                  <a:srgbClr val="3366FF"/>
                </a:solidFill>
                <a:latin typeface="Times New Roman"/>
                <a:cs typeface="Times New Roman"/>
              </a:rPr>
              <a:t>TowerJazz</a:t>
            </a:r>
            <a:r>
              <a:rPr lang="en-US" sz="2000" b="1" dirty="0" smtClean="0">
                <a:solidFill>
                  <a:srgbClr val="3366FF"/>
                </a:solidFill>
                <a:latin typeface="Times New Roman"/>
                <a:cs typeface="Times New Roman"/>
              </a:rPr>
              <a:t> 0.18 </a:t>
            </a:r>
            <a:r>
              <a:rPr lang="en-US" sz="2000" b="1" dirty="0" err="1" smtClean="0">
                <a:solidFill>
                  <a:srgbClr val="3366FF"/>
                </a:solidFill>
                <a:latin typeface="Times New Roman"/>
                <a:cs typeface="Times New Roman"/>
              </a:rPr>
              <a:t>μm</a:t>
            </a:r>
            <a:r>
              <a:rPr lang="en-US" sz="2000" b="1" dirty="0" smtClean="0">
                <a:solidFill>
                  <a:srgbClr val="3366FF"/>
                </a:solidFill>
                <a:latin typeface="Times New Roman"/>
                <a:cs typeface="Times New Roman"/>
              </a:rPr>
              <a:t> </a:t>
            </a:r>
            <a:r>
              <a:rPr lang="en-US" sz="2000" b="1" dirty="0">
                <a:solidFill>
                  <a:srgbClr val="3366FF"/>
                </a:solidFill>
                <a:latin typeface="Times New Roman"/>
                <a:cs typeface="Times New Roman"/>
              </a:rPr>
              <a:t>CMOS Imaging Process </a:t>
            </a:r>
          </a:p>
          <a:p>
            <a:endParaRPr lang="en-US" sz="2000" dirty="0">
              <a:latin typeface="Times New Roman"/>
              <a:cs typeface="Times New Roman"/>
            </a:endParaRPr>
          </a:p>
          <a:p>
            <a:r>
              <a:rPr lang="en-US" sz="2000" dirty="0">
                <a:latin typeface="Times New Roman"/>
                <a:cs typeface="Times New Roman"/>
              </a:rPr>
              <a:t> </a:t>
            </a:r>
            <a:br>
              <a:rPr lang="en-US" sz="2000" dirty="0">
                <a:latin typeface="Times New Roman"/>
                <a:cs typeface="Times New Roman"/>
              </a:rPr>
            </a:br>
            <a:endParaRPr lang="en-US" sz="2000" dirty="0">
              <a:latin typeface="Times New Roman"/>
              <a:cs typeface="Times New Roman"/>
            </a:endParaRPr>
          </a:p>
        </p:txBody>
      </p:sp>
      <p:pic>
        <p:nvPicPr>
          <p:cNvPr id="9" name="Content Placeholder 4"/>
          <p:cNvPicPr>
            <a:picLocks noChangeAspect="1"/>
          </p:cNvPicPr>
          <p:nvPr/>
        </p:nvPicPr>
        <p:blipFill rotWithShape="1">
          <a:blip r:embed="rId3" cstate="email">
            <a:extLst>
              <a:ext uri="{28A0092B-C50C-407E-A947-70E740481C1C}">
                <a14:useLocalDpi xmlns:a14="http://schemas.microsoft.com/office/drawing/2010/main"/>
              </a:ext>
            </a:extLst>
          </a:blip>
          <a:srcRect l="17624" t="12442" r="20564" b="25"/>
          <a:stretch/>
        </p:blipFill>
        <p:spPr bwMode="auto">
          <a:xfrm>
            <a:off x="118533" y="1729899"/>
            <a:ext cx="4320000" cy="25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31753" name="Rectangle 4"/>
          <p:cNvSpPr>
            <a:spLocks noChangeArrowheads="1"/>
          </p:cNvSpPr>
          <p:nvPr/>
        </p:nvSpPr>
        <p:spPr bwMode="auto">
          <a:xfrm>
            <a:off x="4438533" y="1571824"/>
            <a:ext cx="4876596" cy="433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5393" tIns="12696" rIns="25393" bIns="12696">
            <a:spAutoFit/>
          </a:bodyPr>
          <a:lstStyle/>
          <a:p>
            <a:pPr marL="238058" indent="-238058">
              <a:buFont typeface="Wingdings" charset="0"/>
              <a:buChar char="Ø"/>
            </a:pPr>
            <a:r>
              <a:rPr lang="en-US" sz="2000" dirty="0">
                <a:cs typeface="Times New Roman"/>
              </a:rPr>
              <a:t> Pixel </a:t>
            </a:r>
            <a:r>
              <a:rPr lang="en-US" sz="2000" dirty="0" smtClean="0">
                <a:cs typeface="Times New Roman"/>
              </a:rPr>
              <a:t>size ~ </a:t>
            </a:r>
            <a:r>
              <a:rPr lang="en-US" sz="2000" b="1" dirty="0" smtClean="0"/>
              <a:t>30</a:t>
            </a:r>
            <a:r>
              <a:rPr lang="el-GR" sz="2000" b="1" dirty="0" smtClean="0"/>
              <a:t>μm </a:t>
            </a:r>
            <a:r>
              <a:rPr lang="el-GR" sz="2000" b="1" dirty="0"/>
              <a:t>x </a:t>
            </a:r>
            <a:r>
              <a:rPr lang="en-US" sz="2000" b="1" dirty="0" smtClean="0"/>
              <a:t>30</a:t>
            </a:r>
            <a:r>
              <a:rPr lang="el-GR" sz="2000" b="1" dirty="0" smtClean="0"/>
              <a:t>μm</a:t>
            </a:r>
            <a:endParaRPr lang="en-US" sz="2000" b="1" dirty="0"/>
          </a:p>
          <a:p>
            <a:pPr marL="238058" indent="-238058">
              <a:buFont typeface="Wingdings" charset="0"/>
              <a:buChar char="Ø"/>
            </a:pPr>
            <a:r>
              <a:rPr lang="en-US" sz="2000" dirty="0" smtClean="0">
                <a:cs typeface="Times New Roman"/>
              </a:rPr>
              <a:t>High</a:t>
            </a:r>
            <a:r>
              <a:rPr lang="en-US" sz="2000" dirty="0">
                <a:cs typeface="Times New Roman"/>
              </a:rPr>
              <a:t>-resistivity (&gt; </a:t>
            </a:r>
            <a:r>
              <a:rPr lang="en-US" sz="2000" dirty="0" smtClean="0">
                <a:cs typeface="Times New Roman"/>
              </a:rPr>
              <a:t>1 </a:t>
            </a:r>
            <a:r>
              <a:rPr lang="en-US" sz="2000" dirty="0" err="1" smtClean="0">
                <a:cs typeface="Times New Roman"/>
              </a:rPr>
              <a:t>kΩ</a:t>
            </a:r>
            <a:r>
              <a:rPr lang="en-US" sz="2000" dirty="0" smtClean="0">
                <a:cs typeface="Times New Roman"/>
              </a:rPr>
              <a:t> </a:t>
            </a:r>
            <a:r>
              <a:rPr lang="en-US" sz="2000" dirty="0">
                <a:cs typeface="Times New Roman"/>
              </a:rPr>
              <a:t>cm) p-</a:t>
            </a:r>
            <a:r>
              <a:rPr lang="en-US" sz="2000" dirty="0" smtClean="0">
                <a:cs typeface="Times New Roman"/>
              </a:rPr>
              <a:t>type</a:t>
            </a:r>
          </a:p>
          <a:p>
            <a:r>
              <a:rPr lang="en-US" sz="2000" dirty="0" smtClean="0">
                <a:cs typeface="Times New Roman"/>
              </a:rPr>
              <a:t> </a:t>
            </a:r>
            <a:r>
              <a:rPr lang="en-US" sz="2000" dirty="0">
                <a:cs typeface="Times New Roman"/>
              </a:rPr>
              <a:t>epitaxial layer (</a:t>
            </a:r>
            <a:r>
              <a:rPr lang="en-US" sz="2000" dirty="0" smtClean="0">
                <a:cs typeface="Times New Roman"/>
              </a:rPr>
              <a:t>25 </a:t>
            </a:r>
            <a:r>
              <a:rPr lang="en-US" sz="2000" dirty="0" err="1" smtClean="0">
                <a:cs typeface="Times New Roman"/>
              </a:rPr>
              <a:t>μm</a:t>
            </a:r>
            <a:r>
              <a:rPr lang="en-US" sz="2000" dirty="0">
                <a:cs typeface="Times New Roman"/>
              </a:rPr>
              <a:t>) on p-type substrate</a:t>
            </a:r>
          </a:p>
          <a:p>
            <a:pPr marL="238058" indent="-238058">
              <a:buFont typeface="Wingdings" charset="0"/>
              <a:buChar char="Ø"/>
            </a:pPr>
            <a:r>
              <a:rPr lang="en-US" sz="2000" dirty="0">
                <a:cs typeface="Times New Roman"/>
              </a:rPr>
              <a:t>Small n-well diode (2 </a:t>
            </a:r>
            <a:r>
              <a:rPr lang="en-US" sz="2000" dirty="0" err="1">
                <a:cs typeface="Times New Roman"/>
              </a:rPr>
              <a:t>μm</a:t>
            </a:r>
            <a:r>
              <a:rPr lang="en-US" sz="2000" dirty="0">
                <a:cs typeface="Times New Roman"/>
              </a:rPr>
              <a:t> diameter), </a:t>
            </a:r>
            <a:endParaRPr lang="en-US" sz="2000" dirty="0" smtClean="0">
              <a:cs typeface="Times New Roman"/>
            </a:endParaRPr>
          </a:p>
          <a:p>
            <a:r>
              <a:rPr lang="en-US" sz="2000" dirty="0" smtClean="0">
                <a:cs typeface="Times New Roman"/>
              </a:rPr>
              <a:t>                                     =</a:t>
            </a:r>
            <a:r>
              <a:rPr lang="en-US" sz="2000" dirty="0">
                <a:cs typeface="Times New Roman"/>
              </a:rPr>
              <a:t>&gt; low capacitance</a:t>
            </a:r>
          </a:p>
          <a:p>
            <a:pPr marL="238058" indent="-238058">
              <a:buFont typeface="Wingdings" charset="0"/>
              <a:buChar char="Ø"/>
            </a:pPr>
            <a:endParaRPr lang="en-US" sz="2000" dirty="0" smtClean="0">
              <a:cs typeface="Times New Roman"/>
            </a:endParaRPr>
          </a:p>
          <a:p>
            <a:pPr marL="238058" indent="-238058">
              <a:buFont typeface="Wingdings" charset="0"/>
              <a:buChar char="Ø"/>
            </a:pPr>
            <a:r>
              <a:rPr lang="en-US" sz="2000" dirty="0" smtClean="0">
                <a:cs typeface="Times New Roman"/>
              </a:rPr>
              <a:t>Reverse </a:t>
            </a:r>
            <a:r>
              <a:rPr lang="en-US" sz="2000" dirty="0">
                <a:cs typeface="Times New Roman"/>
              </a:rPr>
              <a:t>bias </a:t>
            </a:r>
            <a:r>
              <a:rPr lang="en-US" sz="2000" dirty="0" smtClean="0">
                <a:cs typeface="Times New Roman"/>
              </a:rPr>
              <a:t>voltage to </a:t>
            </a:r>
            <a:r>
              <a:rPr lang="en-US" sz="2000" dirty="0">
                <a:cs typeface="Times New Roman"/>
              </a:rPr>
              <a:t>substrate </a:t>
            </a:r>
            <a:endParaRPr lang="en-US" sz="2000" dirty="0" smtClean="0">
              <a:cs typeface="Times New Roman"/>
            </a:endParaRPr>
          </a:p>
          <a:p>
            <a:r>
              <a:rPr lang="en-US" sz="2000" dirty="0" smtClean="0">
                <a:cs typeface="Times New Roman"/>
              </a:rPr>
              <a:t>(</a:t>
            </a:r>
            <a:r>
              <a:rPr lang="en-US" sz="2000" dirty="0">
                <a:cs typeface="Times New Roman"/>
              </a:rPr>
              <a:t>contact from the top) </a:t>
            </a:r>
            <a:r>
              <a:rPr lang="en-US" sz="2000" dirty="0" smtClean="0">
                <a:cs typeface="Times New Roman"/>
              </a:rPr>
              <a:t>can </a:t>
            </a:r>
            <a:r>
              <a:rPr lang="en-US" sz="2000" dirty="0">
                <a:cs typeface="Times New Roman"/>
              </a:rPr>
              <a:t>be used </a:t>
            </a:r>
            <a:endParaRPr lang="en-US" sz="2000" dirty="0" smtClean="0">
              <a:cs typeface="Times New Roman"/>
            </a:endParaRPr>
          </a:p>
          <a:p>
            <a:r>
              <a:rPr lang="en-US" sz="2000" dirty="0" smtClean="0">
                <a:cs typeface="Times New Roman"/>
              </a:rPr>
              <a:t>to </a:t>
            </a:r>
            <a:r>
              <a:rPr lang="en-US" sz="2000" dirty="0">
                <a:cs typeface="Times New Roman"/>
              </a:rPr>
              <a:t>increase depletion zone around </a:t>
            </a:r>
            <a:r>
              <a:rPr lang="en-US" sz="2000" dirty="0" smtClean="0">
                <a:cs typeface="Times New Roman"/>
              </a:rPr>
              <a:t>NWELL collection </a:t>
            </a:r>
            <a:r>
              <a:rPr lang="en-US" sz="2000" dirty="0">
                <a:cs typeface="Times New Roman"/>
              </a:rPr>
              <a:t>diode</a:t>
            </a:r>
          </a:p>
          <a:p>
            <a:pPr marL="238058" indent="-238058">
              <a:buFont typeface="Wingdings" charset="0"/>
              <a:buChar char="Ø"/>
            </a:pPr>
            <a:r>
              <a:rPr lang="en-US" sz="2000" dirty="0">
                <a:cs typeface="Times New Roman"/>
              </a:rPr>
              <a:t>Deep </a:t>
            </a:r>
            <a:r>
              <a:rPr lang="en-US" sz="2000" dirty="0" smtClean="0">
                <a:cs typeface="Times New Roman"/>
              </a:rPr>
              <a:t>p-well  </a:t>
            </a:r>
            <a:r>
              <a:rPr lang="en-US" sz="2000" dirty="0">
                <a:cs typeface="Times New Roman"/>
              </a:rPr>
              <a:t>shields </a:t>
            </a:r>
            <a:r>
              <a:rPr lang="en-US" sz="2000" dirty="0" smtClean="0">
                <a:cs typeface="Times New Roman"/>
              </a:rPr>
              <a:t>n-well L </a:t>
            </a:r>
            <a:r>
              <a:rPr lang="en-US" sz="2000" dirty="0">
                <a:cs typeface="Times New Roman"/>
              </a:rPr>
              <a:t>of PMOS </a:t>
            </a:r>
            <a:endParaRPr lang="en-US" sz="2000" dirty="0" smtClean="0">
              <a:cs typeface="Times New Roman"/>
            </a:endParaRPr>
          </a:p>
          <a:p>
            <a:r>
              <a:rPr lang="en-US" sz="2000" dirty="0" smtClean="0">
                <a:cs typeface="Times New Roman"/>
              </a:rPr>
              <a:t>Transistors</a:t>
            </a:r>
          </a:p>
          <a:p>
            <a:pPr marL="342900" indent="-342900">
              <a:buFont typeface="Wingdings" charset="2"/>
              <a:buChar char="Ø"/>
            </a:pPr>
            <a:r>
              <a:rPr lang="en-US" sz="2000" dirty="0" smtClean="0">
                <a:cs typeface="Times New Roman"/>
              </a:rPr>
              <a:t>Very low power dissipation </a:t>
            </a:r>
          </a:p>
          <a:p>
            <a:r>
              <a:rPr lang="en-US" sz="2000" dirty="0" smtClean="0">
                <a:cs typeface="Times New Roman"/>
              </a:rPr>
              <a:t>(&lt;300 </a:t>
            </a:r>
            <a:r>
              <a:rPr lang="en-US" sz="2000" dirty="0" err="1" smtClean="0">
                <a:cs typeface="Times New Roman"/>
              </a:rPr>
              <a:t>nW</a:t>
            </a:r>
            <a:r>
              <a:rPr lang="en-US" sz="2000" dirty="0" smtClean="0">
                <a:cs typeface="Times New Roman"/>
              </a:rPr>
              <a:t>/pixel)</a:t>
            </a:r>
            <a:endParaRPr lang="en-US" sz="2000" dirty="0">
              <a:cs typeface="Times New Roman"/>
            </a:endParaRPr>
          </a:p>
        </p:txBody>
      </p:sp>
      <p:sp>
        <p:nvSpPr>
          <p:cNvPr id="10" name="Rectangle 9"/>
          <p:cNvSpPr/>
          <p:nvPr/>
        </p:nvSpPr>
        <p:spPr>
          <a:xfrm>
            <a:off x="248515" y="5906336"/>
            <a:ext cx="4839749" cy="369332"/>
          </a:xfrm>
          <a:prstGeom prst="rect">
            <a:avLst/>
          </a:prstGeom>
        </p:spPr>
        <p:txBody>
          <a:bodyPr wrap="none">
            <a:spAutoFit/>
          </a:bodyPr>
          <a:lstStyle/>
          <a:p>
            <a:pPr algn="r"/>
            <a:r>
              <a:rPr lang="en-US" dirty="0" smtClean="0">
                <a:solidFill>
                  <a:srgbClr val="3366FF"/>
                </a:solidFill>
                <a:latin typeface="Times New Roman"/>
                <a:cs typeface="Times New Roman"/>
              </a:rPr>
              <a:t>[1] J</a:t>
            </a:r>
            <a:r>
              <a:rPr lang="en-US" dirty="0">
                <a:solidFill>
                  <a:srgbClr val="3366FF"/>
                </a:solidFill>
                <a:latin typeface="Times New Roman"/>
                <a:cs typeface="Times New Roman"/>
              </a:rPr>
              <a:t>. Phys. G: </a:t>
            </a:r>
            <a:r>
              <a:rPr lang="en-US" dirty="0" err="1">
                <a:solidFill>
                  <a:srgbClr val="3366FF"/>
                </a:solidFill>
                <a:latin typeface="Times New Roman"/>
                <a:cs typeface="Times New Roman"/>
              </a:rPr>
              <a:t>Nucl</a:t>
            </a:r>
            <a:r>
              <a:rPr lang="en-US" dirty="0">
                <a:solidFill>
                  <a:srgbClr val="3366FF"/>
                </a:solidFill>
                <a:latin typeface="Times New Roman"/>
                <a:cs typeface="Times New Roman"/>
              </a:rPr>
              <a:t>. Part. Phys. </a:t>
            </a:r>
            <a:r>
              <a:rPr lang="en-US" b="1" dirty="0">
                <a:solidFill>
                  <a:srgbClr val="3366FF"/>
                </a:solidFill>
                <a:latin typeface="Times New Roman"/>
                <a:cs typeface="Times New Roman"/>
              </a:rPr>
              <a:t>41 </a:t>
            </a:r>
            <a:r>
              <a:rPr lang="en-US" dirty="0">
                <a:solidFill>
                  <a:srgbClr val="3366FF"/>
                </a:solidFill>
                <a:latin typeface="Times New Roman"/>
                <a:cs typeface="Times New Roman"/>
              </a:rPr>
              <a:t>(2014) 087002   </a:t>
            </a:r>
          </a:p>
        </p:txBody>
      </p:sp>
      <p:pic>
        <p:nvPicPr>
          <p:cNvPr id="18"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98593" y="318589"/>
            <a:ext cx="3854607" cy="584776"/>
          </a:xfrm>
          <a:prstGeom prst="rect">
            <a:avLst/>
          </a:prstGeom>
        </p:spPr>
        <p:txBody>
          <a:bodyPr wrap="none">
            <a:spAutoFit/>
          </a:bodyPr>
          <a:lstStyle/>
          <a:p>
            <a:r>
              <a:rPr lang="en-US" sz="3200" b="1" dirty="0">
                <a:solidFill>
                  <a:srgbClr val="0000FF"/>
                </a:solidFill>
                <a:cs typeface="Times New Roman"/>
              </a:rPr>
              <a:t>CMOS Pixel  Sensor</a:t>
            </a:r>
            <a:r>
              <a:rPr lang="en-US" sz="3200" b="1" baseline="30000" dirty="0">
                <a:solidFill>
                  <a:srgbClr val="0000FF"/>
                </a:solidFill>
                <a:cs typeface="Times New Roman"/>
              </a:rPr>
              <a:t> [1]</a:t>
            </a:r>
            <a:endParaRPr lang="en-US" sz="3200" dirty="0">
              <a:solidFill>
                <a:srgbClr val="0000FF"/>
              </a:solidFill>
            </a:endParaRPr>
          </a:p>
        </p:txBody>
      </p:sp>
      <p:cxnSp>
        <p:nvCxnSpPr>
          <p:cNvPr id="16" name="Straight Connector 15"/>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9" name="Picture 18"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968154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9824"/>
          </a:xfrm>
        </p:spPr>
        <p:txBody>
          <a:bodyPr/>
          <a:lstStyle/>
          <a:p>
            <a:r>
              <a:rPr lang="en-US" sz="3200" b="1" dirty="0" smtClean="0">
                <a:solidFill>
                  <a:srgbClr val="0000FF"/>
                </a:solidFill>
              </a:rPr>
              <a:t>ALPIDE chip </a:t>
            </a:r>
            <a:endParaRPr lang="en-US" sz="3200" b="1" dirty="0">
              <a:solidFill>
                <a:srgbClr val="0000FF"/>
              </a:solidFill>
            </a:endParaRPr>
          </a:p>
        </p:txBody>
      </p:sp>
      <p:pic>
        <p:nvPicPr>
          <p:cNvPr id="13" name="Content Placeholder 12" descr="Untitled-10.jpeg"/>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2818" r="1464" b="-1"/>
          <a:stretch/>
        </p:blipFill>
        <p:spPr>
          <a:xfrm>
            <a:off x="0" y="1118446"/>
            <a:ext cx="6120000" cy="4799754"/>
          </a:xfrm>
        </p:spPr>
      </p:pic>
      <p:sp>
        <p:nvSpPr>
          <p:cNvPr id="6" name="Footer Placeholder 5"/>
          <p:cNvSpPr>
            <a:spLocks noGrp="1"/>
          </p:cNvSpPr>
          <p:nvPr>
            <p:ph type="ftr" sz="quarter" idx="11"/>
          </p:nvPr>
        </p:nvSpPr>
        <p:spPr/>
        <p:txBody>
          <a:bodyPr/>
          <a:lstStyle/>
          <a:p>
            <a:r>
              <a:rPr lang="en-US" smtClean="0"/>
              <a:t>ICPPA-2022, G.Feofilov  (for ALICE Collaboration)</a:t>
            </a:r>
            <a:endParaRPr lang="en-US" dirty="0"/>
          </a:p>
        </p:txBody>
      </p:sp>
      <p:sp>
        <p:nvSpPr>
          <p:cNvPr id="5" name="Slide Number Placeholder 4"/>
          <p:cNvSpPr>
            <a:spLocks noGrp="1"/>
          </p:cNvSpPr>
          <p:nvPr>
            <p:ph type="sldNum" sz="quarter" idx="12"/>
          </p:nvPr>
        </p:nvSpPr>
        <p:spPr/>
        <p:txBody>
          <a:bodyPr/>
          <a:lstStyle/>
          <a:p>
            <a:fld id="{D4301586-F70E-8942-86C6-6D4DF7401C35}" type="slidenum">
              <a:rPr lang="en-US" smtClean="0"/>
              <a:t>11</a:t>
            </a:fld>
            <a:endParaRPr lang="en-US"/>
          </a:p>
        </p:txBody>
      </p:sp>
      <p:pic>
        <p:nvPicPr>
          <p:cNvPr id="1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121400" y="1557615"/>
            <a:ext cx="2895600" cy="3139321"/>
          </a:xfrm>
          <a:prstGeom prst="rect">
            <a:avLst/>
          </a:prstGeom>
        </p:spPr>
        <p:txBody>
          <a:bodyPr wrap="square">
            <a:spAutoFit/>
          </a:bodyPr>
          <a:lstStyle/>
          <a:p>
            <a:r>
              <a:rPr lang="en-US" dirty="0" smtClean="0">
                <a:solidFill>
                  <a:srgbClr val="0B87D6"/>
                </a:solidFill>
              </a:rPr>
              <a:t>Each pixel:</a:t>
            </a:r>
          </a:p>
          <a:p>
            <a:pPr marL="285750" indent="-285750">
              <a:buFont typeface="Wingdings" charset="2"/>
              <a:buChar char="Ø"/>
            </a:pPr>
            <a:r>
              <a:rPr lang="en-US" dirty="0" smtClean="0">
                <a:solidFill>
                  <a:srgbClr val="0B87D6"/>
                </a:solidFill>
              </a:rPr>
              <a:t>Amplification (always active)</a:t>
            </a:r>
          </a:p>
          <a:p>
            <a:pPr marL="285750" indent="-285750">
              <a:buFont typeface="Wingdings" charset="2"/>
              <a:buChar char="Ø"/>
            </a:pPr>
            <a:r>
              <a:rPr lang="en-US" dirty="0" smtClean="0">
                <a:solidFill>
                  <a:srgbClr val="0B87D6"/>
                </a:solidFill>
              </a:rPr>
              <a:t>Discrimination</a:t>
            </a:r>
          </a:p>
          <a:p>
            <a:pPr marL="285750" indent="-285750">
              <a:buFont typeface="Wingdings" charset="2"/>
              <a:buChar char="Ø"/>
            </a:pPr>
            <a:r>
              <a:rPr lang="en-US" dirty="0" smtClean="0">
                <a:solidFill>
                  <a:srgbClr val="0B87D6"/>
                </a:solidFill>
              </a:rPr>
              <a:t>Multiple hit buffer</a:t>
            </a:r>
          </a:p>
          <a:p>
            <a:pPr marL="285750" indent="-285750">
              <a:buFont typeface="Wingdings" charset="2"/>
              <a:buChar char="Ø"/>
            </a:pPr>
            <a:r>
              <a:rPr lang="en-US" dirty="0" smtClean="0">
                <a:solidFill>
                  <a:srgbClr val="0B87D6"/>
                </a:solidFill>
              </a:rPr>
              <a:t>Data compression</a:t>
            </a:r>
          </a:p>
          <a:p>
            <a:pPr marL="285750" indent="-285750">
              <a:buFont typeface="Wingdings" charset="2"/>
              <a:buChar char="Ø"/>
            </a:pPr>
            <a:r>
              <a:rPr lang="en-US" dirty="0" smtClean="0">
                <a:solidFill>
                  <a:srgbClr val="0B87D6"/>
                </a:solidFill>
              </a:rPr>
              <a:t>Common biasing settings</a:t>
            </a:r>
          </a:p>
          <a:p>
            <a:pPr marL="285750" indent="-285750">
              <a:buFont typeface="Wingdings" charset="2"/>
              <a:buChar char="Ø"/>
            </a:pPr>
            <a:r>
              <a:rPr lang="en-US" dirty="0" smtClean="0">
                <a:solidFill>
                  <a:srgbClr val="0B87D6"/>
                </a:solidFill>
              </a:rPr>
              <a:t>Only digital outputs</a:t>
            </a:r>
          </a:p>
          <a:p>
            <a:pPr marL="285750" indent="-285750">
              <a:buFont typeface="Wingdings" charset="2"/>
              <a:buChar char="Ø"/>
            </a:pPr>
            <a:r>
              <a:rPr lang="en-US" dirty="0" smtClean="0">
                <a:solidFill>
                  <a:srgbClr val="0B87D6"/>
                </a:solidFill>
              </a:rPr>
              <a:t>Triggering:</a:t>
            </a:r>
          </a:p>
          <a:p>
            <a:r>
              <a:rPr lang="en-US" dirty="0" smtClean="0">
                <a:solidFill>
                  <a:srgbClr val="0B87D6"/>
                </a:solidFill>
              </a:rPr>
              <a:t>                 Continuous </a:t>
            </a:r>
            <a:endParaRPr lang="en-US" dirty="0" smtClean="0">
              <a:solidFill>
                <a:srgbClr val="0B87D6"/>
              </a:solidFill>
            </a:endParaRPr>
          </a:p>
          <a:p>
            <a:r>
              <a:rPr lang="en-US" dirty="0">
                <a:solidFill>
                  <a:srgbClr val="0B87D6"/>
                </a:solidFill>
              </a:rPr>
              <a:t> </a:t>
            </a:r>
            <a:r>
              <a:rPr lang="en-US" dirty="0" smtClean="0">
                <a:solidFill>
                  <a:srgbClr val="0B87D6"/>
                </a:solidFill>
              </a:rPr>
              <a:t>     or triggered mode</a:t>
            </a:r>
          </a:p>
        </p:txBody>
      </p:sp>
      <p:cxnSp>
        <p:nvCxnSpPr>
          <p:cNvPr id="12" name="Straight Connector 11"/>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4" name="Picture 13" descr="CoA_Medium_color-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8980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394" y="1688595"/>
            <a:ext cx="6614303" cy="902803"/>
          </a:xfrm>
          <a:prstGeom prst="rect">
            <a:avLst/>
          </a:prstGeom>
        </p:spPr>
        <p:txBody>
          <a:bodyPr lIns="25393" tIns="12696" rIns="25393" bIns="12696">
            <a:spAutoFit/>
          </a:bodyPr>
          <a:lstStyle/>
          <a:p>
            <a:pPr>
              <a:defRPr/>
            </a:pPr>
            <a:endParaRPr lang="en-US" sz="2000" dirty="0">
              <a:latin typeface="Times New Roman"/>
              <a:cs typeface="Times New Roman"/>
            </a:endParaRPr>
          </a:p>
          <a:p>
            <a:pPr>
              <a:defRPr/>
            </a:pPr>
            <a:endParaRPr lang="en-US" sz="2000" b="1" dirty="0">
              <a:solidFill>
                <a:srgbClr val="3366FF"/>
              </a:solidFill>
              <a:latin typeface="Times New Roman"/>
              <a:cs typeface="Times New Roman"/>
            </a:endParaRPr>
          </a:p>
          <a:p>
            <a:pPr lvl="1">
              <a:defRPr/>
            </a:pPr>
            <a:endParaRPr lang="en-US" sz="1700" dirty="0"/>
          </a:p>
        </p:txBody>
      </p:sp>
      <p:sp>
        <p:nvSpPr>
          <p:cNvPr id="6" name="Rectangle 5"/>
          <p:cNvSpPr/>
          <p:nvPr/>
        </p:nvSpPr>
        <p:spPr>
          <a:xfrm>
            <a:off x="1130299" y="-123145"/>
            <a:ext cx="7632701" cy="1502967"/>
          </a:xfrm>
          <a:prstGeom prst="rect">
            <a:avLst/>
          </a:prstGeom>
        </p:spPr>
        <p:txBody>
          <a:bodyPr wrap="square" lIns="25393" tIns="12696" rIns="25393" bIns="12696">
            <a:spAutoFit/>
          </a:bodyPr>
          <a:lstStyle/>
          <a:p>
            <a:pPr lvl="1">
              <a:defRPr/>
            </a:pPr>
            <a:r>
              <a:rPr lang="en-US" sz="3200" b="1" dirty="0" smtClean="0">
                <a:solidFill>
                  <a:srgbClr val="0B87D6"/>
                </a:solidFill>
                <a:latin typeface="+mj-lt"/>
                <a:cs typeface="Times New Roman"/>
              </a:rPr>
              <a:t>      </a:t>
            </a:r>
          </a:p>
          <a:p>
            <a:pPr lvl="1">
              <a:defRPr/>
            </a:pPr>
            <a:r>
              <a:rPr lang="en-US" sz="3200" b="1" dirty="0">
                <a:solidFill>
                  <a:srgbClr val="0B87D6"/>
                </a:solidFill>
                <a:latin typeface="+mj-lt"/>
                <a:cs typeface="Times New Roman"/>
              </a:rPr>
              <a:t> </a:t>
            </a:r>
            <a:r>
              <a:rPr lang="en-US" sz="3200" b="1" dirty="0" smtClean="0">
                <a:solidFill>
                  <a:srgbClr val="0B87D6"/>
                </a:solidFill>
                <a:latin typeface="+mj-lt"/>
                <a:cs typeface="Times New Roman"/>
              </a:rPr>
              <a:t> </a:t>
            </a:r>
            <a:r>
              <a:rPr lang="en-US" sz="3200" b="1" dirty="0" smtClean="0">
                <a:solidFill>
                  <a:srgbClr val="0000FF"/>
                </a:solidFill>
                <a:latin typeface="+mj-lt"/>
                <a:cs typeface="Times New Roman"/>
              </a:rPr>
              <a:t>Identification </a:t>
            </a:r>
            <a:r>
              <a:rPr lang="en-US" sz="3200" b="1" dirty="0">
                <a:solidFill>
                  <a:srgbClr val="0000FF"/>
                </a:solidFill>
                <a:latin typeface="+mj-lt"/>
                <a:cs typeface="Times New Roman"/>
              </a:rPr>
              <a:t>of secondary vertices </a:t>
            </a:r>
            <a:endParaRPr lang="en-US" sz="3200" b="1" dirty="0" smtClean="0">
              <a:solidFill>
                <a:srgbClr val="0000FF"/>
              </a:solidFill>
              <a:latin typeface="+mj-lt"/>
              <a:cs typeface="Times New Roman"/>
            </a:endParaRPr>
          </a:p>
          <a:p>
            <a:pPr lvl="1">
              <a:defRPr/>
            </a:pPr>
            <a:endParaRPr lang="en-US" sz="3200" dirty="0">
              <a:solidFill>
                <a:srgbClr val="253AFF"/>
              </a:solidFill>
              <a:latin typeface="Times New Roman"/>
              <a:cs typeface="Times New Roman"/>
            </a:endParaRPr>
          </a:p>
        </p:txBody>
      </p:sp>
      <p:sp>
        <p:nvSpPr>
          <p:cNvPr id="28681" name="Rectangle 12"/>
          <p:cNvSpPr>
            <a:spLocks noChangeArrowheads="1"/>
          </p:cNvSpPr>
          <p:nvPr/>
        </p:nvSpPr>
        <p:spPr bwMode="auto">
          <a:xfrm>
            <a:off x="4572000" y="1212829"/>
            <a:ext cx="4597399" cy="33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5393" tIns="12696" rIns="25393" bIns="12696">
            <a:spAutoFit/>
          </a:bodyPr>
          <a:lstStyle/>
          <a:p>
            <a:r>
              <a:rPr lang="en-US" sz="1700" dirty="0"/>
              <a:t> </a:t>
            </a:r>
            <a:r>
              <a:rPr lang="en-US" sz="2000" b="1" dirty="0">
                <a:solidFill>
                  <a:srgbClr val="3366FF"/>
                </a:solidFill>
                <a:latin typeface="Times New Roman"/>
                <a:cs typeface="Times New Roman"/>
              </a:rPr>
              <a:t>CERN-PH-EP-2012-XXX March 6, 2012 </a:t>
            </a:r>
          </a:p>
        </p:txBody>
      </p:sp>
      <p:sp>
        <p:nvSpPr>
          <p:cNvPr id="8" name="Rectangle 7"/>
          <p:cNvSpPr/>
          <p:nvPr/>
        </p:nvSpPr>
        <p:spPr>
          <a:xfrm>
            <a:off x="4682067" y="1485878"/>
            <a:ext cx="3545312" cy="707886"/>
          </a:xfrm>
          <a:prstGeom prst="rect">
            <a:avLst/>
          </a:prstGeom>
        </p:spPr>
        <p:txBody>
          <a:bodyPr wrap="none">
            <a:spAutoFit/>
          </a:bodyPr>
          <a:lstStyle/>
          <a:p>
            <a:r>
              <a:rPr lang="en-US" baseline="30000" dirty="0"/>
              <a:t> </a:t>
            </a:r>
            <a:r>
              <a:rPr lang="en-US" sz="2000" dirty="0">
                <a:latin typeface="Times New Roman"/>
                <a:cs typeface="Times New Roman"/>
              </a:rPr>
              <a:t>Schematic view of the D0 decay </a:t>
            </a:r>
            <a:endParaRPr lang="en-US" sz="2000" dirty="0" smtClean="0">
              <a:latin typeface="Times New Roman"/>
              <a:cs typeface="Times New Roman"/>
            </a:endParaRPr>
          </a:p>
          <a:p>
            <a:r>
              <a:rPr lang="en-US" sz="2000" dirty="0" smtClean="0">
                <a:latin typeface="Times New Roman"/>
                <a:cs typeface="Times New Roman"/>
              </a:rPr>
              <a:t>in </a:t>
            </a:r>
            <a:r>
              <a:rPr lang="en-US" sz="2000" dirty="0">
                <a:latin typeface="Times New Roman"/>
                <a:cs typeface="Times New Roman"/>
              </a:rPr>
              <a:t>the </a:t>
            </a:r>
            <a:r>
              <a:rPr lang="en-US" sz="2000" b="1" dirty="0">
                <a:solidFill>
                  <a:srgbClr val="0000FF"/>
                </a:solidFill>
                <a:latin typeface="Times New Roman"/>
                <a:cs typeface="Times New Roman"/>
              </a:rPr>
              <a:t>D0 → K−π+ </a:t>
            </a:r>
            <a:r>
              <a:rPr lang="en-US" sz="2000" dirty="0">
                <a:latin typeface="Times New Roman"/>
                <a:cs typeface="Times New Roman"/>
              </a:rPr>
              <a:t>channel</a:t>
            </a:r>
            <a:r>
              <a:rPr lang="en-US" baseline="30000" dirty="0"/>
              <a:t>.</a:t>
            </a:r>
            <a:endParaRPr lang="en-US" dirty="0"/>
          </a:p>
        </p:txBody>
      </p:sp>
      <p:pic>
        <p:nvPicPr>
          <p:cNvPr id="10" name="Picture 9"/>
          <p:cNvPicPr>
            <a:picLocks noChangeAspect="1"/>
          </p:cNvPicPr>
          <p:nvPr/>
        </p:nvPicPr>
        <p:blipFill rotWithShape="1">
          <a:blip r:embed="rId2" cstate="email">
            <a:extLst>
              <a:ext uri="{28A0092B-C50C-407E-A947-70E740481C1C}">
                <a14:useLocalDpi xmlns:a14="http://schemas.microsoft.com/office/drawing/2010/main"/>
              </a:ext>
            </a:extLst>
          </a:blip>
          <a:srcRect t="-10052" b="10052"/>
          <a:stretch/>
        </p:blipFill>
        <p:spPr>
          <a:xfrm>
            <a:off x="57314" y="1048433"/>
            <a:ext cx="3720936" cy="1410355"/>
          </a:xfrm>
          <a:prstGeom prst="rect">
            <a:avLst/>
          </a:prstGeom>
        </p:spPr>
      </p:pic>
      <p:sp>
        <p:nvSpPr>
          <p:cNvPr id="12" name="Rectangle 11"/>
          <p:cNvSpPr/>
          <p:nvPr/>
        </p:nvSpPr>
        <p:spPr>
          <a:xfrm>
            <a:off x="934649" y="2155502"/>
            <a:ext cx="3186665" cy="400110"/>
          </a:xfrm>
          <a:prstGeom prst="rect">
            <a:avLst/>
          </a:prstGeom>
        </p:spPr>
        <p:txBody>
          <a:bodyPr wrap="none">
            <a:spAutoFit/>
          </a:bodyPr>
          <a:lstStyle/>
          <a:p>
            <a:r>
              <a:rPr lang="en-US" sz="2000" b="1" dirty="0" smtClean="0">
                <a:solidFill>
                  <a:srgbClr val="0000FF"/>
                </a:solidFill>
                <a:latin typeface="Times New Roman"/>
                <a:cs typeface="Times New Roman"/>
              </a:rPr>
              <a:t>Impact parameter ~100 </a:t>
            </a:r>
            <a:r>
              <a:rPr lang="en-US" sz="2000" b="1" dirty="0" err="1" smtClean="0">
                <a:solidFill>
                  <a:srgbClr val="0000FF"/>
                </a:solidFill>
                <a:latin typeface="Times New Roman"/>
                <a:cs typeface="Times New Roman"/>
              </a:rPr>
              <a:t>μm</a:t>
            </a:r>
            <a:r>
              <a:rPr lang="en-US" sz="2000" b="1" dirty="0" smtClean="0">
                <a:solidFill>
                  <a:srgbClr val="0000FF"/>
                </a:solidFill>
                <a:latin typeface="Times New Roman"/>
                <a:cs typeface="Times New Roman"/>
              </a:rPr>
              <a:t>   </a:t>
            </a:r>
            <a:endParaRPr lang="en-US" sz="2000" b="1" dirty="0">
              <a:latin typeface="Times New Roman"/>
              <a:cs typeface="Times New Roman"/>
            </a:endParaRPr>
          </a:p>
        </p:txBody>
      </p:sp>
      <p:sp>
        <p:nvSpPr>
          <p:cNvPr id="13" name="Rectangle 12"/>
          <p:cNvSpPr/>
          <p:nvPr/>
        </p:nvSpPr>
        <p:spPr>
          <a:xfrm>
            <a:off x="4572000" y="5712550"/>
            <a:ext cx="6838461" cy="400110"/>
          </a:xfrm>
          <a:prstGeom prst="rect">
            <a:avLst/>
          </a:prstGeom>
        </p:spPr>
        <p:txBody>
          <a:bodyPr wrap="square">
            <a:spAutoFit/>
          </a:bodyPr>
          <a:lstStyle/>
          <a:p>
            <a:r>
              <a:rPr lang="en-US" sz="2000" dirty="0" smtClean="0"/>
              <a:t>Stand</a:t>
            </a:r>
            <a:r>
              <a:rPr lang="en-US" sz="2000" dirty="0"/>
              <a:t>-alone tracking </a:t>
            </a:r>
            <a:r>
              <a:rPr lang="en-US" sz="2000" dirty="0" smtClean="0"/>
              <a:t>efficiency</a:t>
            </a:r>
          </a:p>
        </p:txBody>
      </p:sp>
      <p:sp>
        <p:nvSpPr>
          <p:cNvPr id="16" name="Footer Placeholder 15"/>
          <p:cNvSpPr>
            <a:spLocks noGrp="1"/>
          </p:cNvSpPr>
          <p:nvPr>
            <p:ph type="ftr" sz="quarter" idx="11"/>
          </p:nvPr>
        </p:nvSpPr>
        <p:spPr/>
        <p:txBody>
          <a:bodyPr/>
          <a:lstStyle/>
          <a:p>
            <a:r>
              <a:rPr lang="en-US" smtClean="0"/>
              <a:t>ICPPA-2022, G.Feofilov  (for ALICE Collaboration)</a:t>
            </a:r>
            <a:endParaRPr lang="en-US"/>
          </a:p>
        </p:txBody>
      </p:sp>
      <p:sp>
        <p:nvSpPr>
          <p:cNvPr id="15" name="Slide Number Placeholder 14"/>
          <p:cNvSpPr>
            <a:spLocks noGrp="1"/>
          </p:cNvSpPr>
          <p:nvPr>
            <p:ph type="sldNum" sz="quarter" idx="12"/>
          </p:nvPr>
        </p:nvSpPr>
        <p:spPr/>
        <p:txBody>
          <a:bodyPr/>
          <a:lstStyle/>
          <a:p>
            <a:fld id="{D4301586-F70E-8942-86C6-6D4DF7401C35}" type="slidenum">
              <a:rPr lang="en-US" smtClean="0"/>
              <a:t>12</a:t>
            </a:fld>
            <a:endParaRPr lang="en-US"/>
          </a:p>
        </p:txBody>
      </p:sp>
      <p:pic>
        <p:nvPicPr>
          <p:cNvPr id="2" name="Picture 1" descr="2015-Dec-03-standalone_efficiency.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2400" y="2569382"/>
            <a:ext cx="2994979" cy="3173522"/>
          </a:xfrm>
          <a:prstGeom prst="rect">
            <a:avLst/>
          </a:prstGeom>
        </p:spPr>
      </p:pic>
      <p:pic>
        <p:nvPicPr>
          <p:cNvPr id="5" name="Picture 4" descr="2015-Dec-03-pointing_resolution_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748" y="2569382"/>
            <a:ext cx="3495781" cy="3111609"/>
          </a:xfrm>
          <a:prstGeom prst="rect">
            <a:avLst/>
          </a:prstGeom>
        </p:spPr>
      </p:pic>
      <p:sp>
        <p:nvSpPr>
          <p:cNvPr id="7" name="Rectangle 6"/>
          <p:cNvSpPr/>
          <p:nvPr/>
        </p:nvSpPr>
        <p:spPr>
          <a:xfrm>
            <a:off x="110067" y="5681838"/>
            <a:ext cx="4572000" cy="646331"/>
          </a:xfrm>
          <a:prstGeom prst="rect">
            <a:avLst/>
          </a:prstGeom>
        </p:spPr>
        <p:txBody>
          <a:bodyPr>
            <a:spAutoFit/>
          </a:bodyPr>
          <a:lstStyle/>
          <a:p>
            <a:r>
              <a:rPr lang="en-US" dirty="0"/>
              <a:t>Impact parameter resolutions </a:t>
            </a:r>
            <a:endParaRPr lang="en-US" dirty="0" smtClean="0"/>
          </a:p>
          <a:p>
            <a:r>
              <a:rPr lang="en-US" dirty="0" smtClean="0"/>
              <a:t>for ITS1 and ITS2</a:t>
            </a:r>
            <a:endParaRPr lang="en-US" dirty="0"/>
          </a:p>
        </p:txBody>
      </p:sp>
      <p:cxnSp>
        <p:nvCxnSpPr>
          <p:cNvPr id="20" name="Straight Connector 19"/>
          <p:cNvCxnSpPr/>
          <p:nvPr/>
        </p:nvCxnSpPr>
        <p:spPr>
          <a:xfrm>
            <a:off x="457200" y="1167055"/>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1" name="Picture 20"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22"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199149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98" y="46266"/>
            <a:ext cx="6352938" cy="1143000"/>
          </a:xfrm>
        </p:spPr>
        <p:txBody>
          <a:bodyPr>
            <a:noAutofit/>
          </a:bodyPr>
          <a:lstStyle/>
          <a:p>
            <a:pPr algn="l">
              <a:defRPr/>
            </a:pPr>
            <a:r>
              <a:rPr lang="en-US" sz="3200" b="1" dirty="0" smtClean="0">
                <a:solidFill>
                  <a:srgbClr val="0000FF"/>
                </a:solidFill>
                <a:cs typeface="Times New Roman"/>
              </a:rPr>
              <a:t>ALICE technology for </a:t>
            </a:r>
            <a:r>
              <a:rPr lang="en-US" sz="3200" b="1" dirty="0" smtClean="0">
                <a:solidFill>
                  <a:srgbClr val="0000FF"/>
                </a:solidFill>
                <a:cs typeface="Times New Roman"/>
              </a:rPr>
              <a:t>ITS2 </a:t>
            </a:r>
            <a:r>
              <a:rPr lang="en-US" sz="3200" b="1" dirty="0" smtClean="0">
                <a:solidFill>
                  <a:srgbClr val="0000FF"/>
                </a:solidFill>
                <a:cs typeface="Times New Roman"/>
              </a:rPr>
              <a:t/>
            </a:r>
            <a:br>
              <a:rPr lang="en-US" sz="3200" b="1" dirty="0" smtClean="0">
                <a:solidFill>
                  <a:srgbClr val="0000FF"/>
                </a:solidFill>
                <a:cs typeface="Times New Roman"/>
              </a:rPr>
            </a:br>
            <a:r>
              <a:rPr lang="en-US" sz="3200" b="1" dirty="0">
                <a:solidFill>
                  <a:srgbClr val="0000FF"/>
                </a:solidFill>
                <a:cs typeface="Times New Roman"/>
              </a:rPr>
              <a:t> </a:t>
            </a:r>
            <a:r>
              <a:rPr lang="en-US" sz="3200" b="1" dirty="0" smtClean="0">
                <a:solidFill>
                  <a:srgbClr val="0000FF"/>
                </a:solidFill>
                <a:cs typeface="Times New Roman"/>
              </a:rPr>
              <a:t>         Inner and 0uter Barrel staves</a:t>
            </a:r>
            <a:endParaRPr lang="en-US" sz="3600" b="1" dirty="0">
              <a:solidFill>
                <a:srgbClr val="0000FF"/>
              </a:solidFill>
              <a:latin typeface="Times New Roman"/>
              <a:cs typeface="Times New Roman"/>
            </a:endParaRPr>
          </a:p>
        </p:txBody>
      </p:sp>
      <p:sp>
        <p:nvSpPr>
          <p:cNvPr id="12" name="Footer Placeholder 6"/>
          <p:cNvSpPr>
            <a:spLocks noGrp="1"/>
          </p:cNvSpPr>
          <p:nvPr>
            <p:ph type="ftr" sz="quarter" idx="11"/>
          </p:nvPr>
        </p:nvSpPr>
        <p:spPr>
          <a:xfrm>
            <a:off x="189851" y="6348694"/>
            <a:ext cx="5222904" cy="365125"/>
          </a:xfrm>
        </p:spPr>
        <p:txBody>
          <a:bodyPr/>
          <a:lstStyle/>
          <a:p>
            <a:r>
              <a:rPr lang="en-US" smtClean="0"/>
              <a:t>ICPPA-2022, G.Feofilov  (for ALICE Collaboration)</a:t>
            </a:r>
            <a:endParaRPr lang="en-US" dirty="0"/>
          </a:p>
        </p:txBody>
      </p:sp>
      <p:sp>
        <p:nvSpPr>
          <p:cNvPr id="4" name="Slide Number Placeholder 3"/>
          <p:cNvSpPr>
            <a:spLocks noGrp="1"/>
          </p:cNvSpPr>
          <p:nvPr>
            <p:ph type="sldNum" sz="quarter" idx="12"/>
          </p:nvPr>
        </p:nvSpPr>
        <p:spPr/>
        <p:txBody>
          <a:bodyPr/>
          <a:lstStyle/>
          <a:p>
            <a:fld id="{65194BFF-BC79-7D49-A2FF-2EBCEB10B008}" type="slidenum">
              <a:rPr lang="en-US" smtClean="0"/>
              <a:t>13</a:t>
            </a:fld>
            <a:endParaRPr lang="en-US"/>
          </a:p>
        </p:txBody>
      </p:sp>
      <p:sp>
        <p:nvSpPr>
          <p:cNvPr id="8" name="Rectangle 7"/>
          <p:cNvSpPr/>
          <p:nvPr/>
        </p:nvSpPr>
        <p:spPr>
          <a:xfrm>
            <a:off x="4876801" y="988576"/>
            <a:ext cx="4267199" cy="646331"/>
          </a:xfrm>
          <a:prstGeom prst="rect">
            <a:avLst/>
          </a:prstGeom>
        </p:spPr>
        <p:txBody>
          <a:bodyPr wrap="square">
            <a:spAutoFit/>
          </a:bodyPr>
          <a:lstStyle/>
          <a:p>
            <a:pPr algn="ctr">
              <a:defRPr/>
            </a:pPr>
            <a:r>
              <a:rPr lang="en-US" b="1" dirty="0" smtClean="0">
                <a:solidFill>
                  <a:srgbClr val="3366FF"/>
                </a:solidFill>
                <a:latin typeface="Times New Roman"/>
                <a:cs typeface="Times New Roman"/>
              </a:rPr>
              <a:t>- </a:t>
            </a:r>
            <a:endParaRPr lang="en-US" dirty="0"/>
          </a:p>
          <a:p>
            <a:pPr>
              <a:defRPr/>
            </a:pPr>
            <a:endParaRPr lang="en-US" b="1" dirty="0">
              <a:solidFill>
                <a:srgbClr val="3366FF"/>
              </a:solidFill>
              <a:latin typeface="Times New Roman"/>
              <a:cs typeface="Times New Roman"/>
            </a:endParaRPr>
          </a:p>
        </p:txBody>
      </p:sp>
      <p:cxnSp>
        <p:nvCxnSpPr>
          <p:cNvPr id="14" name="Straight Connector 13"/>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5" name="Picture 14" descr="CoA_Medium_color-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0" y="1003300"/>
            <a:ext cx="9144000" cy="4837961"/>
          </a:xfrm>
          <a:prstGeom prst="rect">
            <a:avLst/>
          </a:prstGeom>
        </p:spPr>
      </p:pic>
    </p:spTree>
    <p:extLst>
      <p:ext uri="{BB962C8B-B14F-4D97-AF65-F5344CB8AC3E}">
        <p14:creationId xmlns:p14="http://schemas.microsoft.com/office/powerpoint/2010/main" val="12014430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98" y="46266"/>
            <a:ext cx="6352938" cy="1143000"/>
          </a:xfrm>
        </p:spPr>
        <p:txBody>
          <a:bodyPr>
            <a:noAutofit/>
          </a:bodyPr>
          <a:lstStyle/>
          <a:p>
            <a:pPr algn="l">
              <a:defRPr/>
            </a:pPr>
            <a:r>
              <a:rPr lang="en-US" sz="3200" b="1" dirty="0" smtClean="0">
                <a:solidFill>
                  <a:srgbClr val="0000FF"/>
                </a:solidFill>
                <a:cs typeface="Times New Roman"/>
              </a:rPr>
              <a:t>ALICE technology for </a:t>
            </a:r>
            <a:r>
              <a:rPr lang="en-US" sz="3200" b="1" dirty="0" smtClean="0">
                <a:solidFill>
                  <a:srgbClr val="0000FF"/>
                </a:solidFill>
                <a:cs typeface="Times New Roman"/>
              </a:rPr>
              <a:t>ITS2 </a:t>
            </a:r>
            <a:r>
              <a:rPr lang="en-US" sz="3200" b="1" dirty="0" smtClean="0">
                <a:solidFill>
                  <a:srgbClr val="0000FF"/>
                </a:solidFill>
                <a:cs typeface="Times New Roman"/>
              </a:rPr>
              <a:t/>
            </a:r>
            <a:br>
              <a:rPr lang="en-US" sz="3200" b="1" dirty="0" smtClean="0">
                <a:solidFill>
                  <a:srgbClr val="0000FF"/>
                </a:solidFill>
                <a:cs typeface="Times New Roman"/>
              </a:rPr>
            </a:br>
            <a:r>
              <a:rPr lang="en-US" sz="3200" b="1" dirty="0">
                <a:solidFill>
                  <a:srgbClr val="0000FF"/>
                </a:solidFill>
                <a:cs typeface="Times New Roman"/>
              </a:rPr>
              <a:t> </a:t>
            </a:r>
            <a:r>
              <a:rPr lang="en-US" sz="3200" b="1" dirty="0" smtClean="0">
                <a:solidFill>
                  <a:srgbClr val="0000FF"/>
                </a:solidFill>
                <a:cs typeface="Times New Roman"/>
              </a:rPr>
              <a:t>         Inner and 0uter Barrel staves</a:t>
            </a:r>
            <a:endParaRPr lang="en-US" sz="3600" b="1" dirty="0">
              <a:solidFill>
                <a:srgbClr val="0000FF"/>
              </a:solidFill>
              <a:latin typeface="Times New Roman"/>
              <a:cs typeface="Times New Roman"/>
            </a:endParaRPr>
          </a:p>
        </p:txBody>
      </p:sp>
      <p:sp>
        <p:nvSpPr>
          <p:cNvPr id="12" name="Footer Placeholder 6"/>
          <p:cNvSpPr>
            <a:spLocks noGrp="1"/>
          </p:cNvSpPr>
          <p:nvPr>
            <p:ph type="ftr" sz="quarter" idx="11"/>
          </p:nvPr>
        </p:nvSpPr>
        <p:spPr>
          <a:xfrm>
            <a:off x="189851" y="6348694"/>
            <a:ext cx="5222904" cy="365125"/>
          </a:xfrm>
        </p:spPr>
        <p:txBody>
          <a:bodyPr/>
          <a:lstStyle/>
          <a:p>
            <a:r>
              <a:rPr lang="en-US" smtClean="0"/>
              <a:t>ICPPA-2022, G.Feofilov  (for ALICE Collaboration)</a:t>
            </a:r>
            <a:endParaRPr lang="en-US" dirty="0"/>
          </a:p>
        </p:txBody>
      </p:sp>
      <p:sp>
        <p:nvSpPr>
          <p:cNvPr id="4" name="Slide Number Placeholder 3"/>
          <p:cNvSpPr>
            <a:spLocks noGrp="1"/>
          </p:cNvSpPr>
          <p:nvPr>
            <p:ph type="sldNum" sz="quarter" idx="12"/>
          </p:nvPr>
        </p:nvSpPr>
        <p:spPr/>
        <p:txBody>
          <a:bodyPr/>
          <a:lstStyle/>
          <a:p>
            <a:fld id="{65194BFF-BC79-7D49-A2FF-2EBCEB10B008}" type="slidenum">
              <a:rPr lang="en-US" smtClean="0"/>
              <a:t>14</a:t>
            </a:fld>
            <a:endParaRPr lang="en-US"/>
          </a:p>
        </p:txBody>
      </p:sp>
      <p:sp>
        <p:nvSpPr>
          <p:cNvPr id="6" name="Rectangle 5"/>
          <p:cNvSpPr/>
          <p:nvPr/>
        </p:nvSpPr>
        <p:spPr>
          <a:xfrm>
            <a:off x="803849" y="5841261"/>
            <a:ext cx="5038151" cy="400110"/>
          </a:xfrm>
          <a:prstGeom prst="rect">
            <a:avLst/>
          </a:prstGeom>
        </p:spPr>
        <p:txBody>
          <a:bodyPr wrap="square">
            <a:spAutoFit/>
          </a:bodyPr>
          <a:lstStyle/>
          <a:p>
            <a:pPr marL="285750" indent="-285750">
              <a:buFont typeface="Wingdings" charset="2"/>
              <a:buChar char="Ø"/>
            </a:pPr>
            <a:r>
              <a:rPr lang="en-US" sz="2000" b="1" dirty="0" smtClean="0">
                <a:solidFill>
                  <a:srgbClr val="FF0000"/>
                </a:solidFill>
                <a:cs typeface="Times New Roman"/>
              </a:rPr>
              <a:t>Record </a:t>
            </a:r>
            <a:r>
              <a:rPr lang="en-US" sz="2000" b="1" dirty="0">
                <a:solidFill>
                  <a:srgbClr val="FF0000"/>
                </a:solidFill>
                <a:cs typeface="Times New Roman"/>
              </a:rPr>
              <a:t>level </a:t>
            </a:r>
            <a:r>
              <a:rPr lang="en-US" sz="2000" b="1" dirty="0" smtClean="0">
                <a:solidFill>
                  <a:srgbClr val="FF0000"/>
                </a:solidFill>
                <a:cs typeface="Times New Roman"/>
              </a:rPr>
              <a:t> of </a:t>
            </a:r>
            <a:r>
              <a:rPr lang="en-US" sz="2000" b="1" dirty="0">
                <a:solidFill>
                  <a:srgbClr val="FF0000"/>
                </a:solidFill>
                <a:cs typeface="Times New Roman"/>
              </a:rPr>
              <a:t>radiation transparency </a:t>
            </a:r>
            <a:r>
              <a:rPr lang="en-US" sz="2000" b="1" dirty="0" smtClean="0">
                <a:solidFill>
                  <a:srgbClr val="FF0000"/>
                </a:solidFill>
                <a:cs typeface="Times New Roman"/>
              </a:rPr>
              <a:t>                                             </a:t>
            </a:r>
            <a:endParaRPr lang="en-US" sz="2000" b="1" baseline="-25000" dirty="0">
              <a:solidFill>
                <a:srgbClr val="FF0000"/>
              </a:solidFill>
            </a:endParaRPr>
          </a:p>
        </p:txBody>
      </p:sp>
      <p:sp>
        <p:nvSpPr>
          <p:cNvPr id="8" name="Rectangle 7"/>
          <p:cNvSpPr/>
          <p:nvPr/>
        </p:nvSpPr>
        <p:spPr>
          <a:xfrm>
            <a:off x="4876801" y="988576"/>
            <a:ext cx="4267199" cy="646331"/>
          </a:xfrm>
          <a:prstGeom prst="rect">
            <a:avLst/>
          </a:prstGeom>
        </p:spPr>
        <p:txBody>
          <a:bodyPr wrap="square">
            <a:spAutoFit/>
          </a:bodyPr>
          <a:lstStyle/>
          <a:p>
            <a:pPr algn="ctr">
              <a:defRPr/>
            </a:pPr>
            <a:r>
              <a:rPr lang="en-US" b="1" dirty="0" smtClean="0">
                <a:solidFill>
                  <a:srgbClr val="3366FF"/>
                </a:solidFill>
                <a:latin typeface="Times New Roman"/>
                <a:cs typeface="Times New Roman"/>
              </a:rPr>
              <a:t>- </a:t>
            </a:r>
            <a:endParaRPr lang="en-US" dirty="0"/>
          </a:p>
          <a:p>
            <a:pPr>
              <a:defRPr/>
            </a:pPr>
            <a:endParaRPr lang="en-US" b="1" dirty="0">
              <a:solidFill>
                <a:srgbClr val="3366FF"/>
              </a:solidFill>
              <a:latin typeface="Times New Roman"/>
              <a:cs typeface="Times New Roman"/>
            </a:endParaRPr>
          </a:p>
        </p:txBody>
      </p:sp>
      <p:cxnSp>
        <p:nvCxnSpPr>
          <p:cNvPr id="14" name="Straight Connector 13"/>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5" name="Picture 14" descr="CoA_Medium_color-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a:stretch>
            <a:fillRect/>
          </a:stretch>
        </p:blipFill>
        <p:spPr>
          <a:xfrm>
            <a:off x="0" y="1003300"/>
            <a:ext cx="9144000" cy="4837961"/>
          </a:xfrm>
          <a:prstGeom prst="rect">
            <a:avLst/>
          </a:prstGeom>
        </p:spPr>
      </p:pic>
    </p:spTree>
    <p:extLst>
      <p:ext uri="{BB962C8B-B14F-4D97-AF65-F5344CB8AC3E}">
        <p14:creationId xmlns:p14="http://schemas.microsoft.com/office/powerpoint/2010/main" val="16034831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0598" y="46266"/>
            <a:ext cx="6352938" cy="1143000"/>
          </a:xfrm>
        </p:spPr>
        <p:txBody>
          <a:bodyPr>
            <a:noAutofit/>
          </a:bodyPr>
          <a:lstStyle/>
          <a:p>
            <a:pPr algn="l">
              <a:defRPr/>
            </a:pPr>
            <a:r>
              <a:rPr lang="en-US" sz="3200" b="1" dirty="0" smtClean="0">
                <a:solidFill>
                  <a:srgbClr val="0000FF"/>
                </a:solidFill>
                <a:cs typeface="Times New Roman"/>
              </a:rPr>
              <a:t>ALICE technology for </a:t>
            </a:r>
            <a:r>
              <a:rPr lang="en-US" sz="3200" b="1" dirty="0" smtClean="0">
                <a:solidFill>
                  <a:srgbClr val="0000FF"/>
                </a:solidFill>
                <a:cs typeface="Times New Roman"/>
              </a:rPr>
              <a:t>ITS2 </a:t>
            </a:r>
            <a:r>
              <a:rPr lang="en-US" sz="3200" b="1" dirty="0" smtClean="0">
                <a:solidFill>
                  <a:srgbClr val="0000FF"/>
                </a:solidFill>
                <a:cs typeface="Times New Roman"/>
              </a:rPr>
              <a:t/>
            </a:r>
            <a:br>
              <a:rPr lang="en-US" sz="3200" b="1" dirty="0" smtClean="0">
                <a:solidFill>
                  <a:srgbClr val="0000FF"/>
                </a:solidFill>
                <a:cs typeface="Times New Roman"/>
              </a:rPr>
            </a:br>
            <a:r>
              <a:rPr lang="en-US" sz="3200" b="1" dirty="0">
                <a:solidFill>
                  <a:srgbClr val="0000FF"/>
                </a:solidFill>
                <a:cs typeface="Times New Roman"/>
              </a:rPr>
              <a:t> </a:t>
            </a:r>
            <a:r>
              <a:rPr lang="en-US" sz="3200" b="1" dirty="0" smtClean="0">
                <a:solidFill>
                  <a:srgbClr val="0000FF"/>
                </a:solidFill>
                <a:cs typeface="Times New Roman"/>
              </a:rPr>
              <a:t>         Inner and 0uter Barrel staves</a:t>
            </a:r>
            <a:endParaRPr lang="en-US" sz="3600" b="1" dirty="0">
              <a:solidFill>
                <a:srgbClr val="0000FF"/>
              </a:solidFill>
              <a:latin typeface="Times New Roman"/>
              <a:cs typeface="Times New Roman"/>
            </a:endParaRPr>
          </a:p>
        </p:txBody>
      </p:sp>
      <p:sp>
        <p:nvSpPr>
          <p:cNvPr id="12" name="Footer Placeholder 6"/>
          <p:cNvSpPr>
            <a:spLocks noGrp="1"/>
          </p:cNvSpPr>
          <p:nvPr>
            <p:ph type="ftr" sz="quarter" idx="11"/>
          </p:nvPr>
        </p:nvSpPr>
        <p:spPr>
          <a:xfrm>
            <a:off x="189851" y="6348694"/>
            <a:ext cx="5222904" cy="365125"/>
          </a:xfrm>
        </p:spPr>
        <p:txBody>
          <a:bodyPr/>
          <a:lstStyle/>
          <a:p>
            <a:r>
              <a:rPr lang="en-US" smtClean="0"/>
              <a:t>ICPPA-2022, G.Feofilov  (for ALICE Collaboration)</a:t>
            </a:r>
            <a:endParaRPr lang="en-US" dirty="0"/>
          </a:p>
        </p:txBody>
      </p:sp>
      <p:sp>
        <p:nvSpPr>
          <p:cNvPr id="4" name="Slide Number Placeholder 3"/>
          <p:cNvSpPr>
            <a:spLocks noGrp="1"/>
          </p:cNvSpPr>
          <p:nvPr>
            <p:ph type="sldNum" sz="quarter" idx="12"/>
          </p:nvPr>
        </p:nvSpPr>
        <p:spPr/>
        <p:txBody>
          <a:bodyPr/>
          <a:lstStyle/>
          <a:p>
            <a:fld id="{65194BFF-BC79-7D49-A2FF-2EBCEB10B008}" type="slidenum">
              <a:rPr lang="en-US" smtClean="0"/>
              <a:t>15</a:t>
            </a:fld>
            <a:endParaRPr lang="en-US"/>
          </a:p>
        </p:txBody>
      </p:sp>
      <p:sp>
        <p:nvSpPr>
          <p:cNvPr id="6" name="Rectangle 5"/>
          <p:cNvSpPr/>
          <p:nvPr/>
        </p:nvSpPr>
        <p:spPr>
          <a:xfrm>
            <a:off x="321524" y="4980270"/>
            <a:ext cx="8295866" cy="1323439"/>
          </a:xfrm>
          <a:prstGeom prst="rect">
            <a:avLst/>
          </a:prstGeom>
        </p:spPr>
        <p:txBody>
          <a:bodyPr wrap="square">
            <a:spAutoFit/>
          </a:bodyPr>
          <a:lstStyle/>
          <a:p>
            <a:pPr marL="342900" indent="-342900">
              <a:buFont typeface="Wingdings" charset="2"/>
              <a:buChar char="Ø"/>
            </a:pPr>
            <a:r>
              <a:rPr lang="en-US" sz="2000" b="1" dirty="0" smtClean="0">
                <a:solidFill>
                  <a:srgbClr val="FF0000"/>
                </a:solidFill>
                <a:cs typeface="Times New Roman"/>
              </a:rPr>
              <a:t>Record level  of </a:t>
            </a:r>
            <a:r>
              <a:rPr lang="en-US" sz="2000" b="1" dirty="0">
                <a:solidFill>
                  <a:srgbClr val="FF0000"/>
                </a:solidFill>
                <a:cs typeface="Times New Roman"/>
              </a:rPr>
              <a:t>radiation </a:t>
            </a:r>
            <a:r>
              <a:rPr lang="en-US" sz="2000" b="1" dirty="0" smtClean="0">
                <a:solidFill>
                  <a:srgbClr val="FF0000"/>
                </a:solidFill>
                <a:cs typeface="Times New Roman"/>
              </a:rPr>
              <a:t>transparency: </a:t>
            </a:r>
          </a:p>
          <a:p>
            <a:r>
              <a:rPr lang="en-US" sz="2000" b="1" dirty="0" smtClean="0">
                <a:solidFill>
                  <a:srgbClr val="FF0000"/>
                </a:solidFill>
                <a:cs typeface="Times New Roman"/>
              </a:rPr>
              <a:t>           </a:t>
            </a:r>
          </a:p>
          <a:p>
            <a:pPr marL="342900" indent="-342900">
              <a:buFont typeface="Arial"/>
              <a:buChar char="•"/>
            </a:pPr>
            <a:r>
              <a:rPr lang="en-US" sz="2000" b="1" dirty="0" smtClean="0">
                <a:solidFill>
                  <a:srgbClr val="FF0000"/>
                </a:solidFill>
                <a:cs typeface="Times New Roman"/>
              </a:rPr>
              <a:t> </a:t>
            </a:r>
            <a:r>
              <a:rPr lang="en-US" sz="2000" b="1" dirty="0" smtClean="0">
                <a:solidFill>
                  <a:srgbClr val="0000FF"/>
                </a:solidFill>
                <a:cs typeface="Times New Roman"/>
              </a:rPr>
              <a:t>Inner layers of </a:t>
            </a:r>
            <a:r>
              <a:rPr lang="en-US" sz="2000" b="1" dirty="0">
                <a:solidFill>
                  <a:srgbClr val="0000FF"/>
                </a:solidFill>
                <a:cs typeface="Times New Roman"/>
              </a:rPr>
              <a:t>30 </a:t>
            </a:r>
            <a:r>
              <a:rPr lang="en-US" sz="2000" b="1" dirty="0" smtClean="0">
                <a:solidFill>
                  <a:srgbClr val="0000FF"/>
                </a:solidFill>
                <a:cs typeface="Times New Roman"/>
              </a:rPr>
              <a:t>cm length: </a:t>
            </a:r>
            <a:r>
              <a:rPr lang="en-US" sz="2000" b="1" dirty="0">
                <a:solidFill>
                  <a:srgbClr val="FF0000"/>
                </a:solidFill>
                <a:cs typeface="Times New Roman"/>
              </a:rPr>
              <a:t> </a:t>
            </a:r>
            <a:r>
              <a:rPr lang="en-US" sz="2000" b="1" dirty="0" smtClean="0">
                <a:solidFill>
                  <a:srgbClr val="FF0000"/>
                </a:solidFill>
                <a:cs typeface="Times New Roman"/>
              </a:rPr>
              <a:t>   X</a:t>
            </a:r>
            <a:r>
              <a:rPr lang="en-US" sz="2000" b="1" dirty="0">
                <a:solidFill>
                  <a:srgbClr val="FF0000"/>
                </a:solidFill>
                <a:cs typeface="Times New Roman"/>
              </a:rPr>
              <a:t>/X</a:t>
            </a:r>
            <a:r>
              <a:rPr lang="en-US" sz="2000" b="1" baseline="-25000" dirty="0">
                <a:solidFill>
                  <a:srgbClr val="FF0000"/>
                </a:solidFill>
                <a:cs typeface="Times New Roman"/>
              </a:rPr>
              <a:t>0</a:t>
            </a:r>
            <a:r>
              <a:rPr lang="en-US" sz="2000" b="1" dirty="0" smtClean="0">
                <a:solidFill>
                  <a:srgbClr val="FF0000"/>
                </a:solidFill>
                <a:cs typeface="Times New Roman"/>
              </a:rPr>
              <a:t>~ 0.36% </a:t>
            </a:r>
          </a:p>
          <a:p>
            <a:pPr marL="342900" indent="-342900">
              <a:buFont typeface="Arial"/>
              <a:buChar char="•"/>
            </a:pPr>
            <a:r>
              <a:rPr lang="en-US" sz="2000" b="1" dirty="0">
                <a:solidFill>
                  <a:srgbClr val="FF0000"/>
                </a:solidFill>
                <a:cs typeface="Times New Roman"/>
              </a:rPr>
              <a:t> </a:t>
            </a:r>
            <a:r>
              <a:rPr lang="en-US" sz="2000" b="1" dirty="0" smtClean="0">
                <a:solidFill>
                  <a:srgbClr val="0000FF"/>
                </a:solidFill>
                <a:cs typeface="Times New Roman"/>
              </a:rPr>
              <a:t>Outer </a:t>
            </a:r>
            <a:r>
              <a:rPr lang="en-US" sz="2000" b="1" dirty="0">
                <a:solidFill>
                  <a:srgbClr val="0000FF"/>
                </a:solidFill>
                <a:cs typeface="Times New Roman"/>
              </a:rPr>
              <a:t>layers</a:t>
            </a:r>
            <a:r>
              <a:rPr lang="en-US" sz="2000" b="1" dirty="0" smtClean="0">
                <a:solidFill>
                  <a:srgbClr val="0000FF"/>
                </a:solidFill>
                <a:cs typeface="Times New Roman"/>
              </a:rPr>
              <a:t> 1500 cm length:     </a:t>
            </a:r>
            <a:r>
              <a:rPr lang="en-US" sz="2000" b="1" dirty="0" smtClean="0">
                <a:solidFill>
                  <a:srgbClr val="FF0000"/>
                </a:solidFill>
                <a:cs typeface="Times New Roman"/>
              </a:rPr>
              <a:t>X</a:t>
            </a:r>
            <a:r>
              <a:rPr lang="en-US" sz="2000" b="1" dirty="0">
                <a:solidFill>
                  <a:srgbClr val="FF0000"/>
                </a:solidFill>
                <a:cs typeface="Times New Roman"/>
              </a:rPr>
              <a:t>/X</a:t>
            </a:r>
            <a:r>
              <a:rPr lang="en-US" sz="2000" b="1" baseline="-25000" dirty="0">
                <a:solidFill>
                  <a:srgbClr val="FF0000"/>
                </a:solidFill>
                <a:cs typeface="Times New Roman"/>
              </a:rPr>
              <a:t>0</a:t>
            </a:r>
            <a:r>
              <a:rPr lang="en-US" sz="2000" b="1" dirty="0">
                <a:solidFill>
                  <a:srgbClr val="FF0000"/>
                </a:solidFill>
                <a:cs typeface="Times New Roman"/>
              </a:rPr>
              <a:t>~1</a:t>
            </a:r>
            <a:r>
              <a:rPr lang="ru-RU" sz="2000" b="1" dirty="0">
                <a:solidFill>
                  <a:srgbClr val="FF0000"/>
                </a:solidFill>
                <a:cs typeface="Times New Roman"/>
              </a:rPr>
              <a:t>.</a:t>
            </a:r>
            <a:r>
              <a:rPr lang="en-US" sz="2000" b="1" dirty="0">
                <a:solidFill>
                  <a:srgbClr val="FF0000"/>
                </a:solidFill>
                <a:cs typeface="Times New Roman"/>
              </a:rPr>
              <a:t>1</a:t>
            </a:r>
            <a:r>
              <a:rPr lang="en-US" sz="2000" b="1" dirty="0" smtClean="0">
                <a:solidFill>
                  <a:srgbClr val="FF0000"/>
                </a:solidFill>
                <a:cs typeface="Times New Roman"/>
              </a:rPr>
              <a:t>%</a:t>
            </a:r>
          </a:p>
        </p:txBody>
      </p:sp>
      <p:sp>
        <p:nvSpPr>
          <p:cNvPr id="8" name="Rectangle 7"/>
          <p:cNvSpPr/>
          <p:nvPr/>
        </p:nvSpPr>
        <p:spPr>
          <a:xfrm>
            <a:off x="4876801" y="988576"/>
            <a:ext cx="4267199" cy="646331"/>
          </a:xfrm>
          <a:prstGeom prst="rect">
            <a:avLst/>
          </a:prstGeom>
        </p:spPr>
        <p:txBody>
          <a:bodyPr wrap="square">
            <a:spAutoFit/>
          </a:bodyPr>
          <a:lstStyle/>
          <a:p>
            <a:pPr algn="ctr">
              <a:defRPr/>
            </a:pPr>
            <a:r>
              <a:rPr lang="en-US" b="1" dirty="0" smtClean="0">
                <a:solidFill>
                  <a:srgbClr val="3366FF"/>
                </a:solidFill>
                <a:latin typeface="Times New Roman"/>
                <a:cs typeface="Times New Roman"/>
              </a:rPr>
              <a:t>- </a:t>
            </a:r>
            <a:endParaRPr lang="en-US" dirty="0"/>
          </a:p>
          <a:p>
            <a:pPr>
              <a:defRPr/>
            </a:pPr>
            <a:endParaRPr lang="en-US" b="1" dirty="0">
              <a:solidFill>
                <a:srgbClr val="3366FF"/>
              </a:solidFill>
              <a:latin typeface="Times New Roman"/>
              <a:cs typeface="Times New Roman"/>
            </a:endParaRPr>
          </a:p>
        </p:txBody>
      </p:sp>
      <p:sp>
        <p:nvSpPr>
          <p:cNvPr id="9" name="Rectangle 8"/>
          <p:cNvSpPr/>
          <p:nvPr/>
        </p:nvSpPr>
        <p:spPr>
          <a:xfrm>
            <a:off x="6057901" y="5964539"/>
            <a:ext cx="2944812" cy="369332"/>
          </a:xfrm>
          <a:prstGeom prst="rect">
            <a:avLst/>
          </a:prstGeom>
        </p:spPr>
        <p:txBody>
          <a:bodyPr wrap="square">
            <a:spAutoFit/>
          </a:bodyPr>
          <a:lstStyle/>
          <a:p>
            <a:r>
              <a:rPr lang="en-US" b="1" dirty="0" smtClean="0">
                <a:solidFill>
                  <a:srgbClr val="FF0000"/>
                </a:solidFill>
                <a:cs typeface="Times New Roman"/>
              </a:rPr>
              <a:t>Cold plate design (</a:t>
            </a:r>
            <a:r>
              <a:rPr lang="en-US" b="1" dirty="0" smtClean="0">
                <a:solidFill>
                  <a:srgbClr val="FF0000"/>
                </a:solidFill>
                <a:cs typeface="Times New Roman"/>
              </a:rPr>
              <a:t>details</a:t>
            </a:r>
            <a:r>
              <a:rPr lang="en-US" b="1" dirty="0">
                <a:solidFill>
                  <a:srgbClr val="FF0000"/>
                </a:solidFill>
                <a:cs typeface="Times New Roman"/>
              </a:rPr>
              <a:t>)</a:t>
            </a:r>
            <a:r>
              <a:rPr lang="en-US" b="1" dirty="0" smtClean="0">
                <a:solidFill>
                  <a:srgbClr val="FF0000"/>
                </a:solidFill>
                <a:cs typeface="Times New Roman"/>
              </a:rPr>
              <a:t>_</a:t>
            </a:r>
            <a:endParaRPr lang="en-US" dirty="0"/>
          </a:p>
        </p:txBody>
      </p:sp>
      <p:pic>
        <p:nvPicPr>
          <p:cNvPr id="17" name="Picture 1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159500" y="4656868"/>
            <a:ext cx="2746094" cy="1324010"/>
          </a:xfrm>
          <a:prstGeom prst="rect">
            <a:avLst/>
          </a:prstGeom>
        </p:spPr>
      </p:pic>
      <p:cxnSp>
        <p:nvCxnSpPr>
          <p:cNvPr id="14" name="Straight Connector 13"/>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5" name="Picture 14" descr="CoA_Medium_color-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6"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TS-2-MatBud_Layer0_new.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78583" y="917142"/>
            <a:ext cx="2921001" cy="4279606"/>
          </a:xfrm>
          <a:prstGeom prst="rect">
            <a:avLst/>
          </a:prstGeom>
        </p:spPr>
      </p:pic>
      <p:pic>
        <p:nvPicPr>
          <p:cNvPr id="5" name="Picture 4" descr="ITS-2-MatBud_Layer3_new.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5400000">
            <a:off x="5276346" y="649792"/>
            <a:ext cx="3137908" cy="4597400"/>
          </a:xfrm>
          <a:prstGeom prst="rect">
            <a:avLst/>
          </a:prstGeom>
        </p:spPr>
      </p:pic>
      <p:sp>
        <p:nvSpPr>
          <p:cNvPr id="10" name="Rectangle 9"/>
          <p:cNvSpPr/>
          <p:nvPr/>
        </p:nvSpPr>
        <p:spPr>
          <a:xfrm>
            <a:off x="3420037" y="1227112"/>
            <a:ext cx="1917700" cy="369332"/>
          </a:xfrm>
          <a:prstGeom prst="rect">
            <a:avLst/>
          </a:prstGeom>
        </p:spPr>
        <p:txBody>
          <a:bodyPr wrap="square">
            <a:spAutoFit/>
          </a:bodyPr>
          <a:lstStyle/>
          <a:p>
            <a:r>
              <a:rPr lang="en-US" b="1" dirty="0">
                <a:solidFill>
                  <a:srgbClr val="FF0000"/>
                </a:solidFill>
                <a:cs typeface="Times New Roman"/>
              </a:rPr>
              <a:t>Material budget</a:t>
            </a:r>
            <a:endParaRPr lang="en-US" dirty="0">
              <a:solidFill>
                <a:srgbClr val="FF0000"/>
              </a:solidFill>
            </a:endParaRPr>
          </a:p>
        </p:txBody>
      </p:sp>
      <p:sp>
        <p:nvSpPr>
          <p:cNvPr id="11" name="Rectangle 10"/>
          <p:cNvSpPr/>
          <p:nvPr/>
        </p:nvSpPr>
        <p:spPr>
          <a:xfrm rot="19474603">
            <a:off x="819374" y="1629781"/>
            <a:ext cx="1223412" cy="369332"/>
          </a:xfrm>
          <a:prstGeom prst="rect">
            <a:avLst/>
          </a:prstGeom>
        </p:spPr>
        <p:txBody>
          <a:bodyPr wrap="none">
            <a:spAutoFit/>
          </a:bodyPr>
          <a:lstStyle/>
          <a:p>
            <a:r>
              <a:rPr lang="en-US" b="1" dirty="0" smtClean="0">
                <a:solidFill>
                  <a:srgbClr val="FF0000"/>
                </a:solidFill>
                <a:cs typeface="Times New Roman"/>
              </a:rPr>
              <a:t>Inner </a:t>
            </a:r>
            <a:r>
              <a:rPr lang="en-US" b="1" dirty="0">
                <a:solidFill>
                  <a:srgbClr val="FF0000"/>
                </a:solidFill>
                <a:cs typeface="Times New Roman"/>
              </a:rPr>
              <a:t>l</a:t>
            </a:r>
            <a:r>
              <a:rPr lang="en-US" b="1" dirty="0" smtClean="0">
                <a:solidFill>
                  <a:srgbClr val="FF0000"/>
                </a:solidFill>
                <a:cs typeface="Times New Roman"/>
              </a:rPr>
              <a:t>ayer</a:t>
            </a:r>
            <a:endParaRPr lang="en-US" dirty="0">
              <a:solidFill>
                <a:srgbClr val="FF0000"/>
              </a:solidFill>
            </a:endParaRPr>
          </a:p>
        </p:txBody>
      </p:sp>
      <p:sp>
        <p:nvSpPr>
          <p:cNvPr id="13" name="Rectangle 12"/>
          <p:cNvSpPr/>
          <p:nvPr/>
        </p:nvSpPr>
        <p:spPr>
          <a:xfrm rot="19348335">
            <a:off x="5522829" y="1450241"/>
            <a:ext cx="1273343" cy="369332"/>
          </a:xfrm>
          <a:prstGeom prst="rect">
            <a:avLst/>
          </a:prstGeom>
        </p:spPr>
        <p:txBody>
          <a:bodyPr wrap="none">
            <a:spAutoFit/>
          </a:bodyPr>
          <a:lstStyle/>
          <a:p>
            <a:r>
              <a:rPr lang="en-US" b="1" dirty="0" smtClean="0">
                <a:solidFill>
                  <a:srgbClr val="FF0000"/>
                </a:solidFill>
                <a:cs typeface="Times New Roman"/>
              </a:rPr>
              <a:t>Outer layer</a:t>
            </a:r>
            <a:endParaRPr lang="en-US" dirty="0">
              <a:solidFill>
                <a:srgbClr val="FF0000"/>
              </a:solidFill>
            </a:endParaRPr>
          </a:p>
        </p:txBody>
      </p:sp>
    </p:spTree>
    <p:extLst>
      <p:ext uri="{BB962C8B-B14F-4D97-AF65-F5344CB8AC3E}">
        <p14:creationId xmlns:p14="http://schemas.microsoft.com/office/powerpoint/2010/main" val="10803206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5394" y="1358395"/>
            <a:ext cx="8163606" cy="610415"/>
          </a:xfrm>
          <a:prstGeom prst="rect">
            <a:avLst/>
          </a:prstGeom>
        </p:spPr>
        <p:txBody>
          <a:bodyPr wrap="square" lIns="25393" tIns="12696" rIns="25393" bIns="12696">
            <a:spAutoFit/>
          </a:bodyPr>
          <a:lstStyle/>
          <a:p>
            <a:pPr>
              <a:defRPr/>
            </a:pPr>
            <a:endParaRPr lang="en-US" sz="2000" dirty="0">
              <a:latin typeface="Times New Roman"/>
              <a:cs typeface="Times New Roman"/>
            </a:endParaRPr>
          </a:p>
          <a:p>
            <a:pPr>
              <a:defRPr/>
            </a:pPr>
            <a:endParaRPr lang="en-US" dirty="0"/>
          </a:p>
        </p:txBody>
      </p:sp>
      <p:sp>
        <p:nvSpPr>
          <p:cNvPr id="6" name="Rectangle 5"/>
          <p:cNvSpPr/>
          <p:nvPr/>
        </p:nvSpPr>
        <p:spPr>
          <a:xfrm>
            <a:off x="2032000" y="157943"/>
            <a:ext cx="5283200" cy="1010525"/>
          </a:xfrm>
          <a:prstGeom prst="rect">
            <a:avLst/>
          </a:prstGeom>
        </p:spPr>
        <p:txBody>
          <a:bodyPr wrap="square" lIns="25393" tIns="12696" rIns="25393" bIns="12696">
            <a:spAutoFit/>
          </a:bodyPr>
          <a:lstStyle/>
          <a:p>
            <a:pPr lvl="1">
              <a:defRPr/>
            </a:pPr>
            <a:r>
              <a:rPr lang="en-US" sz="3200" b="1" dirty="0" smtClean="0">
                <a:solidFill>
                  <a:srgbClr val="0000FF"/>
                </a:solidFill>
                <a:latin typeface="Times New Roman"/>
                <a:cs typeface="Times New Roman"/>
              </a:rPr>
              <a:t>Comparison with</a:t>
            </a:r>
          </a:p>
          <a:p>
            <a:pPr lvl="1">
              <a:defRPr/>
            </a:pPr>
            <a:r>
              <a:rPr lang="en-US" sz="3200" b="1" dirty="0" smtClean="0">
                <a:solidFill>
                  <a:srgbClr val="0000FF"/>
                </a:solidFill>
                <a:latin typeface="Times New Roman"/>
                <a:cs typeface="Times New Roman"/>
              </a:rPr>
              <a:t>ATLAS </a:t>
            </a:r>
            <a:r>
              <a:rPr lang="en-US" sz="3200" b="1" dirty="0">
                <a:solidFill>
                  <a:srgbClr val="0000FF"/>
                </a:solidFill>
                <a:latin typeface="Times New Roman"/>
                <a:cs typeface="Times New Roman"/>
              </a:rPr>
              <a:t>and  CMS </a:t>
            </a:r>
            <a:r>
              <a:rPr lang="en-US" sz="3200" b="1" dirty="0" smtClean="0">
                <a:solidFill>
                  <a:srgbClr val="0000FF"/>
                </a:solidFill>
                <a:latin typeface="Times New Roman"/>
                <a:cs typeface="Times New Roman"/>
              </a:rPr>
              <a:t>upgrade</a:t>
            </a:r>
            <a:endParaRPr lang="en-US" sz="3200" dirty="0">
              <a:solidFill>
                <a:srgbClr val="0000FF"/>
              </a:solidFill>
            </a:endParaRPr>
          </a:p>
        </p:txBody>
      </p:sp>
      <p:pic>
        <p:nvPicPr>
          <p:cNvPr id="28680" name="Picture 11"/>
          <p:cNvPicPr>
            <a:picLocks noChangeAspect="1"/>
          </p:cNvPicPr>
          <p:nvPr/>
        </p:nvPicPr>
        <p:blipFill rotWithShape="1">
          <a:blip r:embed="rId2" cstate="email">
            <a:extLst>
              <a:ext uri="{28A0092B-C50C-407E-A947-70E740481C1C}">
                <a14:useLocalDpi xmlns:a14="http://schemas.microsoft.com/office/drawing/2010/main"/>
              </a:ext>
            </a:extLst>
          </a:blip>
          <a:srcRect t="35919" b="-7398"/>
          <a:stretch/>
        </p:blipFill>
        <p:spPr bwMode="auto">
          <a:xfrm>
            <a:off x="-140230" y="1624555"/>
            <a:ext cx="9284230" cy="198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Rectangle 12"/>
          <p:cNvSpPr>
            <a:spLocks noChangeArrowheads="1"/>
          </p:cNvSpPr>
          <p:nvPr/>
        </p:nvSpPr>
        <p:spPr bwMode="auto">
          <a:xfrm>
            <a:off x="304744" y="5953602"/>
            <a:ext cx="4229100" cy="33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5393" tIns="12696" rIns="25393" bIns="12696">
            <a:spAutoFit/>
          </a:bodyPr>
          <a:lstStyle/>
          <a:p>
            <a:r>
              <a:rPr lang="en-US" sz="1700" dirty="0"/>
              <a:t> </a:t>
            </a:r>
            <a:r>
              <a:rPr lang="en-US" sz="2000" dirty="0" smtClean="0">
                <a:solidFill>
                  <a:srgbClr val="3366FF"/>
                </a:solidFill>
                <a:latin typeface="Times New Roman"/>
                <a:cs typeface="Times New Roman"/>
              </a:rPr>
              <a:t>CERN</a:t>
            </a:r>
            <a:r>
              <a:rPr lang="en-US" sz="2000" dirty="0">
                <a:solidFill>
                  <a:srgbClr val="3366FF"/>
                </a:solidFill>
                <a:latin typeface="Times New Roman"/>
                <a:cs typeface="Times New Roman"/>
              </a:rPr>
              <a:t>-LHCC-2012-013 (LHCC-P-005) </a:t>
            </a:r>
          </a:p>
        </p:txBody>
      </p:sp>
      <p:sp>
        <p:nvSpPr>
          <p:cNvPr id="10" name="Footer Placeholder 9"/>
          <p:cNvSpPr>
            <a:spLocks noGrp="1"/>
          </p:cNvSpPr>
          <p:nvPr>
            <p:ph type="ftr" sz="quarter" idx="11"/>
          </p:nvPr>
        </p:nvSpPr>
        <p:spPr/>
        <p:txBody>
          <a:bodyPr/>
          <a:lstStyle/>
          <a:p>
            <a:r>
              <a:rPr lang="en-US" smtClean="0"/>
              <a:t>ICPPA-2022, G.Feofilov  (for ALICE Collaboration)</a:t>
            </a:r>
            <a:endParaRPr lang="en-US"/>
          </a:p>
        </p:txBody>
      </p:sp>
      <p:sp>
        <p:nvSpPr>
          <p:cNvPr id="9" name="Slide Number Placeholder 8"/>
          <p:cNvSpPr>
            <a:spLocks noGrp="1"/>
          </p:cNvSpPr>
          <p:nvPr>
            <p:ph type="sldNum" sz="quarter" idx="12"/>
          </p:nvPr>
        </p:nvSpPr>
        <p:spPr/>
        <p:txBody>
          <a:bodyPr/>
          <a:lstStyle/>
          <a:p>
            <a:fld id="{D4301586-F70E-8942-86C6-6D4DF7401C35}" type="slidenum">
              <a:rPr lang="en-US" smtClean="0"/>
              <a:t>16</a:t>
            </a:fld>
            <a:endParaRPr lang="en-US"/>
          </a:p>
        </p:txBody>
      </p:sp>
      <p:pic>
        <p:nvPicPr>
          <p:cNvPr id="20" name="Content Placeholder 4"/>
          <p:cNvPicPr>
            <a:picLocks noChangeAspect="1"/>
          </p:cNvPicPr>
          <p:nvPr/>
        </p:nvPicPr>
        <p:blipFill>
          <a:blip r:embed="rId3" cstate="email">
            <a:extLst>
              <a:ext uri="{28A0092B-C50C-407E-A947-70E740481C1C}">
                <a14:useLocalDpi xmlns:a14="http://schemas.microsoft.com/office/drawing/2010/main"/>
              </a:ext>
            </a:extLst>
          </a:blip>
          <a:srcRect t="3051" b="3051"/>
          <a:stretch>
            <a:fillRect/>
          </a:stretch>
        </p:blipFill>
        <p:spPr bwMode="auto">
          <a:xfrm>
            <a:off x="621770" y="3934874"/>
            <a:ext cx="2197630" cy="1208667"/>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sp>
        <p:nvSpPr>
          <p:cNvPr id="2" name="Rectangle 1"/>
          <p:cNvSpPr/>
          <p:nvPr/>
        </p:nvSpPr>
        <p:spPr>
          <a:xfrm>
            <a:off x="856709" y="5136716"/>
            <a:ext cx="2287969" cy="369332"/>
          </a:xfrm>
          <a:prstGeom prst="rect">
            <a:avLst/>
          </a:prstGeom>
        </p:spPr>
        <p:txBody>
          <a:bodyPr wrap="none">
            <a:spAutoFit/>
          </a:bodyPr>
          <a:lstStyle/>
          <a:p>
            <a:r>
              <a:rPr lang="en-US" b="1" dirty="0" smtClean="0">
                <a:solidFill>
                  <a:srgbClr val="0B87D6"/>
                </a:solidFill>
                <a:cs typeface="Times New Roman"/>
              </a:rPr>
              <a:t>ALICE Inner </a:t>
            </a:r>
            <a:r>
              <a:rPr lang="en-US" b="1" dirty="0">
                <a:solidFill>
                  <a:srgbClr val="0B87D6"/>
                </a:solidFill>
                <a:cs typeface="Times New Roman"/>
              </a:rPr>
              <a:t>Barrel </a:t>
            </a:r>
            <a:endParaRPr lang="en-US" b="1" dirty="0"/>
          </a:p>
        </p:txBody>
      </p:sp>
      <p:cxnSp>
        <p:nvCxnSpPr>
          <p:cNvPr id="12" name="Straight Arrow Connector 11"/>
          <p:cNvCxnSpPr/>
          <p:nvPr/>
        </p:nvCxnSpPr>
        <p:spPr>
          <a:xfrm flipV="1">
            <a:off x="2643786" y="2590800"/>
            <a:ext cx="1928214" cy="255274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572000" y="2374900"/>
            <a:ext cx="1041893" cy="2159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rgbClr val="FF0000"/>
                </a:solidFill>
                <a:latin typeface="Times New Roman"/>
                <a:cs typeface="Times New Roman"/>
              </a:rPr>
              <a:t>0,36%</a:t>
            </a:r>
            <a:endParaRPr lang="en-US" b="1" dirty="0">
              <a:solidFill>
                <a:srgbClr val="FF0000"/>
              </a:solidFill>
            </a:endParaRPr>
          </a:p>
        </p:txBody>
      </p:sp>
      <p:sp>
        <p:nvSpPr>
          <p:cNvPr id="26" name="Rectangle 25"/>
          <p:cNvSpPr/>
          <p:nvPr/>
        </p:nvSpPr>
        <p:spPr>
          <a:xfrm>
            <a:off x="4976906" y="5677854"/>
            <a:ext cx="3532094" cy="369332"/>
          </a:xfrm>
          <a:prstGeom prst="rect">
            <a:avLst/>
          </a:prstGeom>
        </p:spPr>
        <p:txBody>
          <a:bodyPr wrap="square">
            <a:spAutoFit/>
          </a:bodyPr>
          <a:lstStyle/>
          <a:p>
            <a:r>
              <a:rPr lang="en-US" b="1" dirty="0">
                <a:solidFill>
                  <a:srgbClr val="0B87D6"/>
                </a:solidFill>
                <a:cs typeface="Times New Roman"/>
              </a:rPr>
              <a:t>ALICE </a:t>
            </a:r>
            <a:r>
              <a:rPr lang="en-US" b="1" dirty="0" smtClean="0">
                <a:solidFill>
                  <a:srgbClr val="0B87D6"/>
                </a:solidFill>
                <a:cs typeface="Times New Roman"/>
              </a:rPr>
              <a:t>ITS2 </a:t>
            </a:r>
            <a:r>
              <a:rPr lang="en-US" b="1" dirty="0" smtClean="0">
                <a:solidFill>
                  <a:srgbClr val="0B87D6"/>
                </a:solidFill>
                <a:cs typeface="Times New Roman"/>
              </a:rPr>
              <a:t>general design</a:t>
            </a:r>
            <a:endParaRPr lang="en-US" b="1" dirty="0"/>
          </a:p>
        </p:txBody>
      </p:sp>
      <p:pic>
        <p:nvPicPr>
          <p:cNvPr id="4" name="Picture 3" descr="Untitled-18.jpe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16120" y="3250528"/>
            <a:ext cx="3992880" cy="2255520"/>
          </a:xfrm>
          <a:prstGeom prst="rect">
            <a:avLst/>
          </a:prstGeom>
        </p:spPr>
      </p:pic>
      <p:cxnSp>
        <p:nvCxnSpPr>
          <p:cNvPr id="18" name="Straight Connector 17"/>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9" name="Picture 18"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21"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769157" y="2556933"/>
            <a:ext cx="415498" cy="369332"/>
          </a:xfrm>
          <a:prstGeom prst="rect">
            <a:avLst/>
          </a:prstGeom>
        </p:spPr>
        <p:txBody>
          <a:bodyPr wrap="none">
            <a:spAutoFit/>
          </a:bodyPr>
          <a:lstStyle/>
          <a:p>
            <a:r>
              <a:rPr lang="en-US" b="1" dirty="0" smtClean="0">
                <a:solidFill>
                  <a:srgbClr val="FF0000"/>
                </a:solidFill>
                <a:latin typeface="Times New Roman"/>
                <a:cs typeface="Times New Roman"/>
              </a:rPr>
              <a:t>20</a:t>
            </a:r>
            <a:endParaRPr lang="en-US" b="1" dirty="0">
              <a:solidFill>
                <a:srgbClr val="FF0000"/>
              </a:solidFill>
            </a:endParaRPr>
          </a:p>
        </p:txBody>
      </p:sp>
    </p:spTree>
    <p:extLst>
      <p:ext uri="{BB962C8B-B14F-4D97-AF65-F5344CB8AC3E}">
        <p14:creationId xmlns:p14="http://schemas.microsoft.com/office/powerpoint/2010/main" val="27772148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0349" y="185210"/>
            <a:ext cx="7317317" cy="1101195"/>
          </a:xfrm>
        </p:spPr>
        <p:txBody>
          <a:bodyPr>
            <a:normAutofit/>
          </a:bodyPr>
          <a:lstStyle/>
          <a:p>
            <a:pPr algn="l"/>
            <a:r>
              <a:rPr lang="en-US" sz="3200" b="1" dirty="0" smtClean="0">
                <a:solidFill>
                  <a:srgbClr val="3366FF"/>
                </a:solidFill>
              </a:rPr>
              <a:t>ALICE upgrade: Inner </a:t>
            </a:r>
            <a:r>
              <a:rPr lang="en-US" sz="3200" b="1" dirty="0">
                <a:solidFill>
                  <a:srgbClr val="3366FF"/>
                </a:solidFill>
              </a:rPr>
              <a:t>Tracking </a:t>
            </a:r>
            <a:r>
              <a:rPr lang="en-US" sz="3200" b="1" dirty="0" smtClean="0">
                <a:solidFill>
                  <a:srgbClr val="3366FF"/>
                </a:solidFill>
              </a:rPr>
              <a:t>System</a:t>
            </a:r>
            <a:br>
              <a:rPr lang="en-US" sz="3200" b="1" dirty="0" smtClean="0">
                <a:solidFill>
                  <a:srgbClr val="3366FF"/>
                </a:solidFill>
              </a:rPr>
            </a:br>
            <a:r>
              <a:rPr lang="en-US" sz="3200" b="1" dirty="0" smtClean="0">
                <a:solidFill>
                  <a:srgbClr val="3366FF"/>
                </a:solidFill>
              </a:rPr>
              <a:t>                       (</a:t>
            </a:r>
            <a:r>
              <a:rPr lang="en-US" sz="3200" b="1" dirty="0" smtClean="0">
                <a:solidFill>
                  <a:srgbClr val="3366FF"/>
                </a:solidFill>
              </a:rPr>
              <a:t>ITS2</a:t>
            </a:r>
            <a:r>
              <a:rPr lang="en-US" sz="3200" b="1" dirty="0" smtClean="0">
                <a:solidFill>
                  <a:srgbClr val="3366FF"/>
                </a:solidFill>
              </a:rPr>
              <a:t>)  for RUN 3</a:t>
            </a:r>
            <a:endParaRPr lang="en-US" sz="3200" b="1" dirty="0">
              <a:solidFill>
                <a:srgbClr val="3366FF"/>
              </a:solidFill>
            </a:endParaRPr>
          </a:p>
        </p:txBody>
      </p:sp>
      <p:pic>
        <p:nvPicPr>
          <p:cNvPr id="8" name="Content Placeholder 7"/>
          <p:cNvPicPr>
            <a:picLocks noGrp="1" noChangeAspect="1"/>
          </p:cNvPicPr>
          <p:nvPr>
            <p:ph idx="1"/>
          </p:nvPr>
        </p:nvPicPr>
        <p:blipFill>
          <a:blip r:embed="rId3"/>
          <a:srcRect t="8785" b="8785"/>
          <a:stretch>
            <a:fillRect/>
          </a:stretch>
        </p:blipFill>
        <p:spPr>
          <a:xfrm>
            <a:off x="177798" y="1498601"/>
            <a:ext cx="4164495" cy="2290312"/>
          </a:xfr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57200" y="1379538"/>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7" name="Slide Number Placeholder 6"/>
          <p:cNvSpPr>
            <a:spLocks noGrp="1"/>
          </p:cNvSpPr>
          <p:nvPr>
            <p:ph type="sldNum" sz="quarter" idx="12"/>
          </p:nvPr>
        </p:nvSpPr>
        <p:spPr/>
        <p:txBody>
          <a:bodyPr/>
          <a:lstStyle/>
          <a:p>
            <a:fld id="{EBC5711C-1C65-D44E-A10F-9AF119BF2041}" type="slidenum">
              <a:rPr lang="en-US" smtClean="0"/>
              <a:t>17</a:t>
            </a:fld>
            <a:endParaRPr lang="en-US"/>
          </a:p>
        </p:txBody>
      </p:sp>
      <p:sp>
        <p:nvSpPr>
          <p:cNvPr id="10" name="Rectangle 9"/>
          <p:cNvSpPr/>
          <p:nvPr/>
        </p:nvSpPr>
        <p:spPr>
          <a:xfrm>
            <a:off x="5167931" y="1702512"/>
            <a:ext cx="3330096" cy="369332"/>
          </a:xfrm>
          <a:prstGeom prst="rect">
            <a:avLst/>
          </a:prstGeom>
        </p:spPr>
        <p:txBody>
          <a:bodyPr wrap="none">
            <a:spAutoFit/>
          </a:bodyPr>
          <a:lstStyle/>
          <a:p>
            <a:r>
              <a:rPr lang="en-US" dirty="0">
                <a:solidFill>
                  <a:srgbClr val="0000FF"/>
                </a:solidFill>
              </a:rPr>
              <a:t>ITS 2 in the process of installation </a:t>
            </a:r>
          </a:p>
        </p:txBody>
      </p:sp>
      <p:sp>
        <p:nvSpPr>
          <p:cNvPr id="11" name="Rectangle 10"/>
          <p:cNvSpPr/>
          <p:nvPr/>
        </p:nvSpPr>
        <p:spPr>
          <a:xfrm>
            <a:off x="177798" y="4418843"/>
            <a:ext cx="8320229" cy="2585323"/>
          </a:xfrm>
          <a:prstGeom prst="rect">
            <a:avLst/>
          </a:prstGeom>
        </p:spPr>
        <p:txBody>
          <a:bodyPr wrap="square">
            <a:spAutoFit/>
          </a:bodyPr>
          <a:lstStyle/>
          <a:p>
            <a:pPr marL="285750" indent="-285750">
              <a:buFont typeface="Wingdings" charset="2"/>
              <a:buChar char="Ø"/>
            </a:pPr>
            <a:r>
              <a:rPr lang="en-US" dirty="0" smtClean="0">
                <a:solidFill>
                  <a:srgbClr val="FF0000"/>
                </a:solidFill>
              </a:rPr>
              <a:t>The </a:t>
            </a:r>
            <a:r>
              <a:rPr lang="en-US" dirty="0">
                <a:solidFill>
                  <a:srgbClr val="FF0000"/>
                </a:solidFill>
              </a:rPr>
              <a:t>new ITS is the largest pixel detector ever </a:t>
            </a:r>
            <a:r>
              <a:rPr lang="en-US" dirty="0" smtClean="0">
                <a:solidFill>
                  <a:srgbClr val="FF0000"/>
                </a:solidFill>
              </a:rPr>
              <a:t>built  in CMOS </a:t>
            </a:r>
            <a:r>
              <a:rPr lang="en-US" dirty="0">
                <a:solidFill>
                  <a:srgbClr val="FF0000"/>
                </a:solidFill>
              </a:rPr>
              <a:t>Monolithic Active Pixel Sensor (MAPS) </a:t>
            </a:r>
            <a:r>
              <a:rPr lang="en-US" dirty="0" smtClean="0">
                <a:solidFill>
                  <a:srgbClr val="FF0000"/>
                </a:solidFill>
              </a:rPr>
              <a:t>technology:  12,5 </a:t>
            </a:r>
            <a:r>
              <a:rPr lang="en-US" dirty="0" err="1" smtClean="0">
                <a:solidFill>
                  <a:srgbClr val="FF0000"/>
                </a:solidFill>
              </a:rPr>
              <a:t>Gpixel</a:t>
            </a:r>
            <a:r>
              <a:rPr lang="en-US" dirty="0" smtClean="0">
                <a:solidFill>
                  <a:srgbClr val="FF0000"/>
                </a:solidFill>
              </a:rPr>
              <a:t> camera of ~10 </a:t>
            </a:r>
            <a:r>
              <a:rPr lang="en-US" dirty="0">
                <a:solidFill>
                  <a:srgbClr val="FF0000"/>
                </a:solidFill>
              </a:rPr>
              <a:t>m</a:t>
            </a:r>
            <a:r>
              <a:rPr lang="en-US" baseline="30000" dirty="0">
                <a:solidFill>
                  <a:srgbClr val="FF0000"/>
                </a:solidFill>
              </a:rPr>
              <a:t>2</a:t>
            </a:r>
            <a:r>
              <a:rPr lang="en-US" dirty="0">
                <a:solidFill>
                  <a:srgbClr val="FF0000"/>
                </a:solidFill>
              </a:rPr>
              <a:t> of active silicon </a:t>
            </a:r>
            <a:r>
              <a:rPr lang="en-US" dirty="0" smtClean="0">
                <a:solidFill>
                  <a:srgbClr val="FF0000"/>
                </a:solidFill>
              </a:rPr>
              <a:t>area.</a:t>
            </a:r>
          </a:p>
          <a:p>
            <a:pPr marL="285750" indent="-285750">
              <a:buFont typeface="Wingdings" charset="2"/>
              <a:buChar char="Ø"/>
            </a:pPr>
            <a:r>
              <a:rPr lang="en-US" dirty="0" smtClean="0">
                <a:solidFill>
                  <a:srgbClr val="FF0000"/>
                </a:solidFill>
              </a:rPr>
              <a:t>High tracking precision and vertex </a:t>
            </a:r>
            <a:r>
              <a:rPr lang="en-US" dirty="0" smtClean="0">
                <a:solidFill>
                  <a:srgbClr val="FF0000"/>
                </a:solidFill>
              </a:rPr>
              <a:t>resolution  </a:t>
            </a:r>
            <a:r>
              <a:rPr lang="en-US" dirty="0" smtClean="0">
                <a:solidFill>
                  <a:srgbClr val="FF0000"/>
                </a:solidFill>
              </a:rPr>
              <a:t>in </a:t>
            </a:r>
            <a:r>
              <a:rPr lang="en-US" i="1" dirty="0" err="1">
                <a:solidFill>
                  <a:srgbClr val="FF0000"/>
                </a:solidFill>
              </a:rPr>
              <a:t>rφ</a:t>
            </a:r>
            <a:r>
              <a:rPr lang="en-US" i="1" dirty="0">
                <a:solidFill>
                  <a:srgbClr val="FF0000"/>
                </a:solidFill>
              </a:rPr>
              <a:t> </a:t>
            </a:r>
            <a:r>
              <a:rPr lang="en-US" dirty="0">
                <a:solidFill>
                  <a:srgbClr val="FF0000"/>
                </a:solidFill>
              </a:rPr>
              <a:t>(~</a:t>
            </a:r>
            <a:r>
              <a:rPr lang="en-US" dirty="0" smtClean="0">
                <a:solidFill>
                  <a:srgbClr val="FF0000"/>
                </a:solidFill>
              </a:rPr>
              <a:t>20μm)</a:t>
            </a:r>
            <a:r>
              <a:rPr lang="en-US" dirty="0" smtClean="0">
                <a:solidFill>
                  <a:srgbClr val="FF0000"/>
                </a:solidFill>
              </a:rPr>
              <a:t>,</a:t>
            </a:r>
          </a:p>
          <a:p>
            <a:pPr marL="285750" indent="-285750">
              <a:buFont typeface="Wingdings" charset="2"/>
              <a:buChar char="Ø"/>
            </a:pPr>
            <a:r>
              <a:rPr lang="en-US" dirty="0">
                <a:solidFill>
                  <a:srgbClr val="FF0000"/>
                </a:solidFill>
              </a:rPr>
              <a:t>F</a:t>
            </a:r>
            <a:r>
              <a:rPr lang="en-US" dirty="0" smtClean="0">
                <a:solidFill>
                  <a:srgbClr val="FF0000"/>
                </a:solidFill>
              </a:rPr>
              <a:t>ast readout </a:t>
            </a:r>
            <a:r>
              <a:rPr lang="en-US" dirty="0" smtClean="0">
                <a:solidFill>
                  <a:srgbClr val="FF0000"/>
                </a:solidFill>
                <a:effectLst>
                  <a:outerShdw blurRad="38100" dist="38100" dir="2700000" algn="tl">
                    <a:srgbClr val="000000">
                      <a:alpha val="43137"/>
                    </a:srgbClr>
                  </a:outerShdw>
                </a:effectLst>
              </a:rPr>
              <a:t>100 kHz for  </a:t>
            </a:r>
            <a:r>
              <a:rPr lang="en-US" dirty="0" err="1">
                <a:solidFill>
                  <a:srgbClr val="FF0000"/>
                </a:solidFill>
                <a:effectLst>
                  <a:outerShdw blurRad="38100" dist="38100" dir="2700000" algn="tl">
                    <a:srgbClr val="000000">
                      <a:alpha val="43137"/>
                    </a:srgbClr>
                  </a:outerShdw>
                </a:effectLst>
              </a:rPr>
              <a:t>Pb-Pb</a:t>
            </a:r>
            <a:r>
              <a:rPr lang="en-US" dirty="0">
                <a:solidFill>
                  <a:srgbClr val="FF0000"/>
                </a:solidFill>
                <a:effectLst>
                  <a:outerShdw blurRad="38100" dist="38100" dir="2700000" algn="tl">
                    <a:srgbClr val="000000">
                      <a:alpha val="43137"/>
                    </a:srgbClr>
                  </a:outerShdw>
                </a:effectLst>
              </a:rPr>
              <a:t> </a:t>
            </a:r>
            <a:r>
              <a:rPr lang="en-US" dirty="0" smtClean="0">
                <a:solidFill>
                  <a:srgbClr val="FF0000"/>
                </a:solidFill>
                <a:effectLst>
                  <a:outerShdw blurRad="38100" dist="38100" dir="2700000" algn="tl">
                    <a:srgbClr val="000000">
                      <a:alpha val="43137"/>
                    </a:srgbClr>
                  </a:outerShdw>
                </a:effectLst>
              </a:rPr>
              <a:t>collisions) </a:t>
            </a:r>
            <a:r>
              <a:rPr lang="en-US" dirty="0">
                <a:solidFill>
                  <a:srgbClr val="FF0000"/>
                </a:solidFill>
                <a:effectLst>
                  <a:outerShdw blurRad="38100" dist="38100" dir="2700000" algn="tl">
                    <a:srgbClr val="000000">
                      <a:alpha val="43137"/>
                    </a:srgbClr>
                  </a:outerShdw>
                </a:effectLst>
              </a:rPr>
              <a:t>at </a:t>
            </a:r>
            <a:r>
              <a:rPr lang="en-US" dirty="0" smtClean="0">
                <a:solidFill>
                  <a:srgbClr val="FF0000"/>
                </a:solidFill>
                <a:effectLst>
                  <a:outerShdw blurRad="38100" dist="38100" dir="2700000" algn="tl">
                    <a:srgbClr val="000000">
                      <a:alpha val="43137"/>
                    </a:srgbClr>
                  </a:outerShdw>
                </a:effectLst>
              </a:rPr>
              <a:t> 400 kHz for  </a:t>
            </a:r>
            <a:r>
              <a:rPr lang="en-US" dirty="0">
                <a:solidFill>
                  <a:srgbClr val="FF0000"/>
                </a:solidFill>
                <a:effectLst>
                  <a:outerShdw blurRad="38100" dist="38100" dir="2700000" algn="tl">
                    <a:srgbClr val="000000">
                      <a:alpha val="43137"/>
                    </a:srgbClr>
                  </a:outerShdw>
                </a:effectLst>
              </a:rPr>
              <a:t>p-p  </a:t>
            </a:r>
            <a:r>
              <a:rPr lang="en-US" dirty="0" smtClean="0">
                <a:solidFill>
                  <a:srgbClr val="FF0000"/>
                </a:solidFill>
                <a:effectLst>
                  <a:outerShdw blurRad="38100" dist="38100" dir="2700000" algn="tl">
                    <a:srgbClr val="000000">
                      <a:alpha val="43137"/>
                    </a:srgbClr>
                  </a:outerShdw>
                </a:effectLst>
              </a:rPr>
              <a:t>at the LHC </a:t>
            </a:r>
            <a:endParaRPr lang="en-US" dirty="0" smtClean="0">
              <a:solidFill>
                <a:srgbClr val="FF0000"/>
              </a:solidFill>
              <a:effectLst>
                <a:outerShdw blurRad="38100" dist="38100" dir="2700000" algn="tl">
                  <a:srgbClr val="000000">
                    <a:alpha val="43137"/>
                  </a:srgbClr>
                </a:outerShdw>
              </a:effectLst>
            </a:endParaRPr>
          </a:p>
          <a:p>
            <a:pPr marL="285750" indent="-285750">
              <a:buFont typeface="Wingdings" charset="2"/>
              <a:buChar char="Ø"/>
            </a:pPr>
            <a:r>
              <a:rPr lang="en-US" dirty="0" smtClean="0">
                <a:solidFill>
                  <a:srgbClr val="3366FF"/>
                </a:solidFill>
              </a:rPr>
              <a:t>Closer </a:t>
            </a:r>
            <a:r>
              <a:rPr lang="en-US" dirty="0">
                <a:solidFill>
                  <a:srgbClr val="3366FF"/>
                </a:solidFill>
              </a:rPr>
              <a:t>to the IP: first layer at ≈22 mm </a:t>
            </a:r>
            <a:endParaRPr lang="en-US" dirty="0" smtClean="0">
              <a:solidFill>
                <a:srgbClr val="3366FF"/>
              </a:solidFill>
            </a:endParaRPr>
          </a:p>
          <a:p>
            <a:pPr marL="285750" indent="-285750">
              <a:buFont typeface="Wingdings" charset="2"/>
              <a:buChar char="Ø"/>
            </a:pPr>
            <a:r>
              <a:rPr lang="en-US" dirty="0" smtClean="0">
                <a:solidFill>
                  <a:srgbClr val="3366FF"/>
                </a:solidFill>
              </a:rPr>
              <a:t>Smaller </a:t>
            </a:r>
            <a:r>
              <a:rPr lang="en-US" dirty="0">
                <a:solidFill>
                  <a:srgbClr val="3366FF"/>
                </a:solidFill>
              </a:rPr>
              <a:t>pixels: </a:t>
            </a:r>
            <a:r>
              <a:rPr lang="en-US" dirty="0" smtClean="0">
                <a:solidFill>
                  <a:srgbClr val="3366FF"/>
                </a:solidFill>
              </a:rPr>
              <a:t>30</a:t>
            </a:r>
            <a:r>
              <a:rPr lang="en-US" dirty="0" smtClean="0">
                <a:solidFill>
                  <a:srgbClr val="3366FF"/>
                </a:solidFill>
              </a:rPr>
              <a:t> </a:t>
            </a:r>
            <a:r>
              <a:rPr lang="en-US" dirty="0">
                <a:solidFill>
                  <a:srgbClr val="3366FF"/>
                </a:solidFill>
              </a:rPr>
              <a:t>x </a:t>
            </a:r>
            <a:r>
              <a:rPr lang="en-US" dirty="0" smtClean="0">
                <a:solidFill>
                  <a:srgbClr val="3366FF"/>
                </a:solidFill>
              </a:rPr>
              <a:t>30</a:t>
            </a:r>
            <a:r>
              <a:rPr lang="en-US" dirty="0" smtClean="0">
                <a:solidFill>
                  <a:srgbClr val="3366FF"/>
                </a:solidFill>
              </a:rPr>
              <a:t> </a:t>
            </a:r>
            <a:r>
              <a:rPr lang="en-US" dirty="0">
                <a:solidFill>
                  <a:srgbClr val="3366FF"/>
                </a:solidFill>
              </a:rPr>
              <a:t>μm</a:t>
            </a:r>
            <a:r>
              <a:rPr lang="en-US" baseline="30000" dirty="0">
                <a:solidFill>
                  <a:srgbClr val="3366FF"/>
                </a:solidFill>
              </a:rPr>
              <a:t>2</a:t>
            </a:r>
            <a:r>
              <a:rPr lang="en-US" dirty="0">
                <a:solidFill>
                  <a:srgbClr val="3366FF"/>
                </a:solidFill>
              </a:rPr>
              <a:t> </a:t>
            </a:r>
          </a:p>
          <a:p>
            <a:pPr marL="285750" indent="-285750">
              <a:buFont typeface="Wingdings" charset="2"/>
              <a:buChar char="Ø"/>
            </a:pPr>
            <a:r>
              <a:rPr lang="en-US" dirty="0" smtClean="0">
                <a:solidFill>
                  <a:srgbClr val="3366FF"/>
                </a:solidFill>
              </a:rPr>
              <a:t>The lowest </a:t>
            </a:r>
            <a:r>
              <a:rPr lang="en-US" dirty="0">
                <a:solidFill>
                  <a:srgbClr val="3366FF"/>
                </a:solidFill>
              </a:rPr>
              <a:t>material </a:t>
            </a:r>
            <a:r>
              <a:rPr lang="en-US" dirty="0" smtClean="0">
                <a:solidFill>
                  <a:srgbClr val="3366FF"/>
                </a:solidFill>
              </a:rPr>
              <a:t>budget of the Inner Barrel: X/X</a:t>
            </a:r>
            <a:r>
              <a:rPr lang="en-US" baseline="-25000" dirty="0" smtClean="0">
                <a:solidFill>
                  <a:srgbClr val="3366FF"/>
                </a:solidFill>
              </a:rPr>
              <a:t>0</a:t>
            </a:r>
            <a:r>
              <a:rPr lang="en-US" dirty="0" smtClean="0">
                <a:solidFill>
                  <a:srgbClr val="3366FF"/>
                </a:solidFill>
              </a:rPr>
              <a:t> ~0.36%</a:t>
            </a:r>
          </a:p>
          <a:p>
            <a:pPr marL="285750" indent="-285750">
              <a:buFont typeface="Wingdings" charset="2"/>
              <a:buChar char="Ø"/>
            </a:pPr>
            <a:endParaRPr lang="en-US" dirty="0">
              <a:solidFill>
                <a:srgbClr val="3366FF"/>
              </a:solidFill>
            </a:endParaRPr>
          </a:p>
          <a:p>
            <a:pPr marL="285750" indent="-285750">
              <a:buFont typeface="Wingdings" charset="2"/>
              <a:buChar char="Ø"/>
            </a:pPr>
            <a:endParaRPr lang="en-US" dirty="0">
              <a:solidFill>
                <a:srgbClr val="FF0000"/>
              </a:solidFill>
            </a:endParaRPr>
          </a:p>
        </p:txBody>
      </p:sp>
      <p:sp>
        <p:nvSpPr>
          <p:cNvPr id="15" name="Rectangle 14"/>
          <p:cNvSpPr/>
          <p:nvPr/>
        </p:nvSpPr>
        <p:spPr>
          <a:xfrm>
            <a:off x="313267" y="3914945"/>
            <a:ext cx="4572000" cy="553998"/>
          </a:xfrm>
          <a:prstGeom prst="rect">
            <a:avLst/>
          </a:prstGeom>
        </p:spPr>
        <p:txBody>
          <a:bodyPr>
            <a:spAutoFit/>
          </a:bodyPr>
          <a:lstStyle/>
          <a:p>
            <a:r>
              <a:rPr lang="en-US" dirty="0"/>
              <a:t>ALICE</a:t>
            </a:r>
            <a:r>
              <a:rPr lang="en-US" dirty="0" smtClean="0"/>
              <a:t>,  the new Inner </a:t>
            </a:r>
            <a:r>
              <a:rPr lang="en-US" dirty="0"/>
              <a:t>Tracking System</a:t>
            </a:r>
          </a:p>
          <a:p>
            <a:r>
              <a:rPr lang="en-US" sz="1200" dirty="0"/>
              <a:t>Installation of the Outer Barrel of the </a:t>
            </a:r>
            <a:r>
              <a:rPr lang="en-US" sz="1200" dirty="0" smtClean="0"/>
              <a:t>new ITS. </a:t>
            </a:r>
            <a:r>
              <a:rPr lang="en-US" sz="1200" dirty="0"/>
              <a:t>(Image: CERN)</a:t>
            </a:r>
          </a:p>
        </p:txBody>
      </p:sp>
      <p:pic>
        <p:nvPicPr>
          <p:cNvPr id="17" name="Picture 16"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8"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ITS2-outer-barrel.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29199" y="2071844"/>
            <a:ext cx="3215147" cy="2155080"/>
          </a:xfrm>
          <a:prstGeom prst="rect">
            <a:avLst/>
          </a:prstGeom>
        </p:spPr>
      </p:pic>
      <p:sp>
        <p:nvSpPr>
          <p:cNvPr id="9" name="Rectangle 8"/>
          <p:cNvSpPr/>
          <p:nvPr/>
        </p:nvSpPr>
        <p:spPr>
          <a:xfrm>
            <a:off x="4840817" y="1408670"/>
            <a:ext cx="1357313" cy="369332"/>
          </a:xfrm>
          <a:prstGeom prst="rect">
            <a:avLst/>
          </a:prstGeom>
        </p:spPr>
        <p:txBody>
          <a:bodyPr wrap="none">
            <a:spAutoFit/>
          </a:bodyPr>
          <a:lstStyle/>
          <a:p>
            <a:r>
              <a:rPr lang="en-US" dirty="0">
                <a:solidFill>
                  <a:srgbClr val="0000FF"/>
                </a:solidFill>
              </a:rPr>
              <a:t>S</a:t>
            </a:r>
            <a:r>
              <a:rPr lang="en-US" dirty="0" smtClean="0">
                <a:solidFill>
                  <a:srgbClr val="0000FF"/>
                </a:solidFill>
              </a:rPr>
              <a:t>pring 2021</a:t>
            </a:r>
            <a:r>
              <a:rPr lang="en-US" dirty="0" smtClean="0"/>
              <a:t>:</a:t>
            </a:r>
            <a:endParaRPr lang="en-US" dirty="0"/>
          </a:p>
        </p:txBody>
      </p:sp>
    </p:spTree>
    <p:extLst>
      <p:ext uri="{BB962C8B-B14F-4D97-AF65-F5344CB8AC3E}">
        <p14:creationId xmlns:p14="http://schemas.microsoft.com/office/powerpoint/2010/main" val="10668386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3950" y="176656"/>
            <a:ext cx="7428873" cy="678884"/>
          </a:xfrm>
        </p:spPr>
        <p:txBody>
          <a:bodyPr>
            <a:normAutofit fontScale="90000"/>
          </a:bodyPr>
          <a:lstStyle/>
          <a:p>
            <a:r>
              <a:rPr lang="en-US" sz="3200" b="1" dirty="0" smtClean="0">
                <a:solidFill>
                  <a:srgbClr val="0000FF"/>
                </a:solidFill>
              </a:rPr>
              <a:t>Under study: new technologies </a:t>
            </a:r>
            <a:br>
              <a:rPr lang="en-US" sz="3200" b="1" dirty="0" smtClean="0">
                <a:solidFill>
                  <a:srgbClr val="0000FF"/>
                </a:solidFill>
              </a:rPr>
            </a:br>
            <a:r>
              <a:rPr lang="en-US" sz="3200" b="1" dirty="0">
                <a:solidFill>
                  <a:srgbClr val="0000FF"/>
                </a:solidFill>
              </a:rPr>
              <a:t> </a:t>
            </a:r>
            <a:r>
              <a:rPr lang="en-US" sz="3200" b="1" dirty="0" smtClean="0">
                <a:solidFill>
                  <a:srgbClr val="0000FF"/>
                </a:solidFill>
              </a:rPr>
              <a:t>           of stitched sensors for </a:t>
            </a:r>
            <a:r>
              <a:rPr lang="en-US" sz="3200" b="1" dirty="0" smtClean="0">
                <a:solidFill>
                  <a:srgbClr val="FF0000"/>
                </a:solidFill>
              </a:rPr>
              <a:t>ITS3</a:t>
            </a:r>
            <a:r>
              <a:rPr lang="en-US" sz="3200" b="1" baseline="30000" dirty="0" smtClean="0">
                <a:solidFill>
                  <a:srgbClr val="0000FF"/>
                </a:solidFill>
              </a:rPr>
              <a:t>[</a:t>
            </a:r>
            <a:r>
              <a:rPr lang="en-US" sz="3200" b="1" baseline="30000" dirty="0">
                <a:solidFill>
                  <a:srgbClr val="0000FF"/>
                </a:solidFill>
              </a:rPr>
              <a:t>1]</a:t>
            </a:r>
          </a:p>
        </p:txBody>
      </p:sp>
      <p:sp>
        <p:nvSpPr>
          <p:cNvPr id="17" name="Content Placeholder 16"/>
          <p:cNvSpPr>
            <a:spLocks noGrp="1"/>
          </p:cNvSpPr>
          <p:nvPr>
            <p:ph idx="1"/>
          </p:nvPr>
        </p:nvSpPr>
        <p:spPr>
          <a:xfrm>
            <a:off x="137383" y="6064248"/>
            <a:ext cx="2850259" cy="266701"/>
          </a:xfrm>
        </p:spPr>
        <p:txBody>
          <a:bodyPr>
            <a:normAutofit fontScale="85000" lnSpcReduction="20000"/>
          </a:bodyPr>
          <a:lstStyle/>
          <a:p>
            <a:pPr marL="0" indent="0">
              <a:buNone/>
            </a:pPr>
            <a:r>
              <a:rPr lang="en-US" sz="1600" dirty="0">
                <a:solidFill>
                  <a:srgbClr val="0000FF"/>
                </a:solidFill>
              </a:rPr>
              <a:t>[1] ALICE-PUBLIC-2018-013</a:t>
            </a:r>
          </a:p>
          <a:p>
            <a:endParaRPr lang="en-US" dirty="0"/>
          </a:p>
        </p:txBody>
      </p:sp>
      <p:sp>
        <p:nvSpPr>
          <p:cNvPr id="6" name="Footer Placeholder 5"/>
          <p:cNvSpPr>
            <a:spLocks noGrp="1"/>
          </p:cNvSpPr>
          <p:nvPr>
            <p:ph type="ftr" sz="quarter" idx="11"/>
          </p:nvPr>
        </p:nvSpPr>
        <p:spPr/>
        <p:txBody>
          <a:bodyPr/>
          <a:lstStyle/>
          <a:p>
            <a:r>
              <a:rPr lang="en-US" smtClean="0"/>
              <a:t>ICPPA-2022, G.Feofilov  (for ALICE Collaboration)</a:t>
            </a:r>
            <a:endParaRPr lang="en-US"/>
          </a:p>
        </p:txBody>
      </p:sp>
      <p:sp>
        <p:nvSpPr>
          <p:cNvPr id="5" name="Slide Number Placeholder 4"/>
          <p:cNvSpPr>
            <a:spLocks noGrp="1"/>
          </p:cNvSpPr>
          <p:nvPr>
            <p:ph type="sldNum" sz="quarter" idx="12"/>
          </p:nvPr>
        </p:nvSpPr>
        <p:spPr/>
        <p:txBody>
          <a:bodyPr/>
          <a:lstStyle/>
          <a:p>
            <a:fld id="{D4301586-F70E-8942-86C6-6D4DF7401C35}" type="slidenum">
              <a:rPr lang="en-US" smtClean="0"/>
              <a:t>18</a:t>
            </a:fld>
            <a:endParaRPr lang="en-US"/>
          </a:p>
        </p:txBody>
      </p:sp>
      <p:pic>
        <p:nvPicPr>
          <p:cNvPr id="9" name="Picture 8" descr="CoA_Medium_color-3.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9283" y="47610"/>
            <a:ext cx="591330" cy="738850"/>
          </a:xfrm>
          <a:prstGeom prst="rect">
            <a:avLst/>
          </a:prstGeom>
        </p:spPr>
      </p:pic>
      <p:sp>
        <p:nvSpPr>
          <p:cNvPr id="12" name="Rectangle 11"/>
          <p:cNvSpPr/>
          <p:nvPr/>
        </p:nvSpPr>
        <p:spPr>
          <a:xfrm>
            <a:off x="137383" y="4310698"/>
            <a:ext cx="7786626" cy="2585323"/>
          </a:xfrm>
          <a:prstGeom prst="rect">
            <a:avLst/>
          </a:prstGeom>
        </p:spPr>
        <p:txBody>
          <a:bodyPr wrap="square">
            <a:spAutoFit/>
          </a:bodyPr>
          <a:lstStyle/>
          <a:p>
            <a:pPr marL="285750" indent="-285750">
              <a:buFont typeface="Wingdings" charset="2"/>
              <a:buChar char="Ø"/>
            </a:pPr>
            <a:r>
              <a:rPr lang="en-US" b="1" dirty="0" smtClean="0">
                <a:solidFill>
                  <a:srgbClr val="3140FD"/>
                </a:solidFill>
              </a:rPr>
              <a:t>Technology of stitching</a:t>
            </a:r>
          </a:p>
          <a:p>
            <a:pPr marL="285750" indent="-285750">
              <a:buFont typeface="Wingdings" charset="2"/>
              <a:buChar char="Ø"/>
            </a:pPr>
            <a:r>
              <a:rPr lang="en-US" b="1" dirty="0" smtClean="0">
                <a:solidFill>
                  <a:srgbClr val="FF0000"/>
                </a:solidFill>
              </a:rPr>
              <a:t>Thinning  sensors to 20 </a:t>
            </a:r>
            <a:r>
              <a:rPr lang="ru-RU" dirty="0" smtClean="0">
                <a:solidFill>
                  <a:srgbClr val="FF0000"/>
                </a:solidFill>
              </a:rPr>
              <a:t>μ</a:t>
            </a:r>
            <a:r>
              <a:rPr lang="en-US" dirty="0" smtClean="0">
                <a:solidFill>
                  <a:srgbClr val="FF0000"/>
                </a:solidFill>
              </a:rPr>
              <a:t>m   </a:t>
            </a:r>
            <a:r>
              <a:rPr lang="en-US" b="1" dirty="0" smtClean="0">
                <a:solidFill>
                  <a:srgbClr val="FF0000"/>
                </a:solidFill>
              </a:rPr>
              <a:t>– allows bending to cylindrical shape</a:t>
            </a:r>
          </a:p>
          <a:p>
            <a:pPr marL="285750" indent="-285750">
              <a:buFont typeface="Wingdings" charset="2"/>
              <a:buChar char="Ø"/>
            </a:pPr>
            <a:r>
              <a:rPr lang="en-US" b="1" dirty="0" smtClean="0">
                <a:solidFill>
                  <a:srgbClr val="0B87D6"/>
                </a:solidFill>
              </a:rPr>
              <a:t>MAPS sensors could be curved to radius 10-20 mm</a:t>
            </a:r>
          </a:p>
          <a:p>
            <a:pPr marL="285750" indent="-285750">
              <a:buFont typeface="Wingdings" charset="2"/>
              <a:buChar char="Ø"/>
            </a:pPr>
            <a:r>
              <a:rPr lang="en-US" b="1" dirty="0" smtClean="0">
                <a:solidFill>
                  <a:srgbClr val="0B87D6"/>
                </a:solidFill>
              </a:rPr>
              <a:t>Power ~20 </a:t>
            </a:r>
            <a:r>
              <a:rPr lang="en-US" b="1" dirty="0" err="1" smtClean="0">
                <a:solidFill>
                  <a:srgbClr val="0B87D6"/>
                </a:solidFill>
              </a:rPr>
              <a:t>mW</a:t>
            </a:r>
            <a:r>
              <a:rPr lang="en-US" b="1" dirty="0" smtClean="0">
                <a:solidFill>
                  <a:srgbClr val="0B87D6"/>
                </a:solidFill>
              </a:rPr>
              <a:t>/cm</a:t>
            </a:r>
            <a:r>
              <a:rPr lang="en-US" b="1" baseline="30000" dirty="0" smtClean="0">
                <a:solidFill>
                  <a:srgbClr val="0B87D6"/>
                </a:solidFill>
              </a:rPr>
              <a:t>2</a:t>
            </a:r>
            <a:r>
              <a:rPr lang="en-US" b="1" dirty="0" smtClean="0">
                <a:solidFill>
                  <a:srgbClr val="0B87D6"/>
                </a:solidFill>
              </a:rPr>
              <a:t> – it is possible to use gas-flow  cooling</a:t>
            </a:r>
            <a:endParaRPr lang="en-US" b="1" dirty="0">
              <a:solidFill>
                <a:srgbClr val="0B87D6"/>
              </a:solidFill>
            </a:endParaRPr>
          </a:p>
          <a:p>
            <a:pPr marL="285750" indent="-285750">
              <a:buFont typeface="Wingdings" charset="2"/>
              <a:buChar char="Ø"/>
            </a:pPr>
            <a:r>
              <a:rPr lang="en-US" b="1" dirty="0" smtClean="0">
                <a:solidFill>
                  <a:srgbClr val="0B87D6"/>
                </a:solidFill>
              </a:rPr>
              <a:t>Eliminate electrical substrate</a:t>
            </a:r>
          </a:p>
          <a:p>
            <a:pPr marL="285750" indent="-285750">
              <a:buFont typeface="Wingdings" charset="2"/>
              <a:buChar char="Ø"/>
            </a:pPr>
            <a:r>
              <a:rPr lang="en-US" b="1" dirty="0" smtClean="0">
                <a:solidFill>
                  <a:srgbClr val="FF0000"/>
                </a:solidFill>
              </a:rPr>
              <a:t>Record level of ~ 0.05</a:t>
            </a:r>
            <a:r>
              <a:rPr lang="en-US" b="1" dirty="0">
                <a:solidFill>
                  <a:srgbClr val="FF0000"/>
                </a:solidFill>
              </a:rPr>
              <a:t>% X/</a:t>
            </a:r>
            <a:r>
              <a:rPr lang="en-US" b="1" dirty="0" smtClean="0">
                <a:solidFill>
                  <a:srgbClr val="FF0000"/>
                </a:solidFill>
              </a:rPr>
              <a:t>X</a:t>
            </a:r>
            <a:r>
              <a:rPr lang="en-US" b="1" baseline="-25000" dirty="0" smtClean="0">
                <a:solidFill>
                  <a:srgbClr val="FF0000"/>
                </a:solidFill>
              </a:rPr>
              <a:t>0</a:t>
            </a:r>
            <a:r>
              <a:rPr lang="en-US" b="1" dirty="0" smtClean="0">
                <a:solidFill>
                  <a:srgbClr val="FF0000"/>
                </a:solidFill>
              </a:rPr>
              <a:t> </a:t>
            </a:r>
            <a:r>
              <a:rPr lang="en-US" b="1" dirty="0">
                <a:solidFill>
                  <a:srgbClr val="FF0000"/>
                </a:solidFill>
              </a:rPr>
              <a:t>per layer (</a:t>
            </a:r>
            <a:r>
              <a:rPr lang="en-US" b="1" dirty="0" smtClean="0">
                <a:solidFill>
                  <a:srgbClr val="FF0000"/>
                </a:solidFill>
              </a:rPr>
              <a:t>!!!)</a:t>
            </a:r>
            <a:r>
              <a:rPr lang="en-US" dirty="0"/>
              <a:t> </a:t>
            </a:r>
            <a:endParaRPr lang="en-US" dirty="0" smtClean="0"/>
          </a:p>
          <a:p>
            <a:pPr marL="285750" indent="-285750">
              <a:buFont typeface="Wingdings" charset="2"/>
              <a:buChar char="Ø"/>
            </a:pPr>
            <a:endParaRPr lang="en-US" b="1" dirty="0">
              <a:solidFill>
                <a:srgbClr val="0B87D6"/>
              </a:solidFill>
            </a:endParaRPr>
          </a:p>
          <a:p>
            <a:pPr marL="285750" indent="-285750">
              <a:buFont typeface="Wingdings" charset="2"/>
              <a:buChar char="Ø"/>
            </a:pPr>
            <a:endParaRPr lang="en-US" b="1" dirty="0" smtClean="0">
              <a:solidFill>
                <a:srgbClr val="0B87D6"/>
              </a:solidFill>
            </a:endParaRPr>
          </a:p>
          <a:p>
            <a:pPr marL="285750" indent="-285750">
              <a:buFont typeface="Wingdings" charset="2"/>
              <a:buChar char="Ø"/>
            </a:pPr>
            <a:endParaRPr lang="en-US" dirty="0"/>
          </a:p>
        </p:txBody>
      </p:sp>
      <p:pic>
        <p:nvPicPr>
          <p:cNvPr id="13"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86500" y="976190"/>
            <a:ext cx="2697164" cy="2156880"/>
          </a:xfrm>
          <a:prstGeom prst="rect">
            <a:avLst/>
          </a:prstGeom>
        </p:spPr>
      </p:pic>
      <p:pic>
        <p:nvPicPr>
          <p:cNvPr id="15" name="Content Placeholder 3"/>
          <p:cNvPicPr>
            <a:picLocks noChangeAspect="1"/>
          </p:cNvPicPr>
          <p:nvPr/>
        </p:nvPicPr>
        <p:blipFill rotWithShape="1">
          <a:blip r:embed="rId4" cstate="screen">
            <a:extLst>
              <a:ext uri="{28A0092B-C50C-407E-A947-70E740481C1C}">
                <a14:useLocalDpi xmlns:a14="http://schemas.microsoft.com/office/drawing/2010/main"/>
              </a:ext>
            </a:extLst>
          </a:blip>
          <a:srcRect r="-5075"/>
          <a:stretch/>
        </p:blipFill>
        <p:spPr>
          <a:xfrm>
            <a:off x="457199" y="1295400"/>
            <a:ext cx="6210000" cy="2770263"/>
          </a:xfrm>
          <a:prstGeom prst="rect">
            <a:avLst/>
          </a:prstGeom>
        </p:spPr>
      </p:pic>
      <p:sp>
        <p:nvSpPr>
          <p:cNvPr id="16" name="Rectangle 15"/>
          <p:cNvSpPr/>
          <p:nvPr/>
        </p:nvSpPr>
        <p:spPr>
          <a:xfrm>
            <a:off x="620085" y="3824069"/>
            <a:ext cx="5727700" cy="646331"/>
          </a:xfrm>
          <a:prstGeom prst="rect">
            <a:avLst/>
          </a:prstGeom>
        </p:spPr>
        <p:txBody>
          <a:bodyPr wrap="square">
            <a:spAutoFit/>
          </a:bodyPr>
          <a:lstStyle/>
          <a:p>
            <a:r>
              <a:rPr lang="en-US" dirty="0"/>
              <a:t>Diagram of </a:t>
            </a:r>
            <a:r>
              <a:rPr lang="en-US" dirty="0" smtClean="0"/>
              <a:t>sensor </a:t>
            </a:r>
            <a:r>
              <a:rPr lang="en-US" b="1" dirty="0" smtClean="0">
                <a:solidFill>
                  <a:srgbClr val="FF0000"/>
                </a:solidFill>
              </a:rPr>
              <a:t>15x280 mm</a:t>
            </a:r>
            <a:r>
              <a:rPr lang="en-US" b="1" baseline="30000" dirty="0" smtClean="0">
                <a:solidFill>
                  <a:srgbClr val="FF0000"/>
                </a:solidFill>
              </a:rPr>
              <a:t>2</a:t>
            </a:r>
            <a:r>
              <a:rPr lang="en-US" b="1" dirty="0" smtClean="0">
                <a:solidFill>
                  <a:srgbClr val="FF0000"/>
                </a:solidFill>
              </a:rPr>
              <a:t> </a:t>
            </a:r>
            <a:r>
              <a:rPr lang="en-US" dirty="0"/>
              <a:t>stitched </a:t>
            </a:r>
            <a:r>
              <a:rPr lang="en-US" dirty="0" smtClean="0"/>
              <a:t>in </a:t>
            </a:r>
            <a:r>
              <a:rPr lang="en-US" dirty="0"/>
              <a:t>one direction </a:t>
            </a:r>
            <a:r>
              <a:rPr lang="en-US" dirty="0" smtClean="0"/>
              <a:t>(dimensions are </a:t>
            </a:r>
            <a:r>
              <a:rPr lang="en-US" dirty="0"/>
              <a:t>not to scale). </a:t>
            </a:r>
          </a:p>
        </p:txBody>
      </p:sp>
      <p:sp>
        <p:nvSpPr>
          <p:cNvPr id="19" name="Rectangle 18"/>
          <p:cNvSpPr/>
          <p:nvPr/>
        </p:nvSpPr>
        <p:spPr>
          <a:xfrm>
            <a:off x="6108700" y="3012420"/>
            <a:ext cx="2578100" cy="369332"/>
          </a:xfrm>
          <a:prstGeom prst="rect">
            <a:avLst/>
          </a:prstGeom>
        </p:spPr>
        <p:txBody>
          <a:bodyPr wrap="square">
            <a:spAutoFit/>
          </a:bodyPr>
          <a:lstStyle/>
          <a:p>
            <a:r>
              <a:rPr lang="en-US" b="1" dirty="0">
                <a:solidFill>
                  <a:srgbClr val="0B87D6"/>
                </a:solidFill>
              </a:rPr>
              <a:t> </a:t>
            </a:r>
            <a:r>
              <a:rPr lang="en-US" b="1" dirty="0" smtClean="0">
                <a:solidFill>
                  <a:srgbClr val="0000FF"/>
                </a:solidFill>
              </a:rPr>
              <a:t>Ultra</a:t>
            </a:r>
            <a:r>
              <a:rPr lang="en-US" b="1" dirty="0">
                <a:solidFill>
                  <a:srgbClr val="0000FF"/>
                </a:solidFill>
              </a:rPr>
              <a:t>-thin </a:t>
            </a:r>
            <a:r>
              <a:rPr lang="en-US" b="1" dirty="0" smtClean="0">
                <a:solidFill>
                  <a:srgbClr val="0000FF"/>
                </a:solidFill>
              </a:rPr>
              <a:t>20 </a:t>
            </a:r>
            <a:r>
              <a:rPr lang="ru-RU" b="1" dirty="0" smtClean="0">
                <a:solidFill>
                  <a:srgbClr val="0000FF"/>
                </a:solidFill>
              </a:rPr>
              <a:t>μ</a:t>
            </a:r>
            <a:r>
              <a:rPr lang="en-US" b="1" dirty="0" smtClean="0">
                <a:solidFill>
                  <a:srgbClr val="0000FF"/>
                </a:solidFill>
              </a:rPr>
              <a:t>m wafers</a:t>
            </a:r>
            <a:endParaRPr lang="en-US" b="1" dirty="0">
              <a:solidFill>
                <a:srgbClr val="0000FF"/>
              </a:solidFill>
            </a:endParaRPr>
          </a:p>
        </p:txBody>
      </p:sp>
      <p:sp>
        <p:nvSpPr>
          <p:cNvPr id="20" name="TextBox 19"/>
          <p:cNvSpPr txBox="1"/>
          <p:nvPr/>
        </p:nvSpPr>
        <p:spPr>
          <a:xfrm>
            <a:off x="558800" y="4318000"/>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5"/>
          <a:stretch>
            <a:fillRect/>
          </a:stretch>
        </p:blipFill>
        <p:spPr>
          <a:xfrm>
            <a:off x="6413500" y="3390298"/>
            <a:ext cx="2705396" cy="1606950"/>
          </a:xfrm>
          <a:prstGeom prst="rect">
            <a:avLst/>
          </a:prstGeom>
        </p:spPr>
      </p:pic>
      <p:sp>
        <p:nvSpPr>
          <p:cNvPr id="4" name="Rectangle 3"/>
          <p:cNvSpPr/>
          <p:nvPr/>
        </p:nvSpPr>
        <p:spPr>
          <a:xfrm>
            <a:off x="6347785" y="4997248"/>
            <a:ext cx="2507981" cy="646331"/>
          </a:xfrm>
          <a:prstGeom prst="rect">
            <a:avLst/>
          </a:prstGeom>
        </p:spPr>
        <p:txBody>
          <a:bodyPr wrap="none">
            <a:spAutoFit/>
          </a:bodyPr>
          <a:lstStyle/>
          <a:p>
            <a:r>
              <a:rPr lang="en-US" b="1" dirty="0" smtClean="0">
                <a:solidFill>
                  <a:srgbClr val="0000FF"/>
                </a:solidFill>
              </a:rPr>
              <a:t>3 layers of bent sensors:</a:t>
            </a:r>
          </a:p>
          <a:p>
            <a:r>
              <a:rPr lang="en-US" b="1" dirty="0" smtClean="0">
                <a:solidFill>
                  <a:srgbClr val="0000FF"/>
                </a:solidFill>
              </a:rPr>
              <a:t>~</a:t>
            </a:r>
            <a:r>
              <a:rPr lang="en-US" b="1" dirty="0">
                <a:solidFill>
                  <a:srgbClr val="0000FF"/>
                </a:solidFill>
              </a:rPr>
              <a:t>6x </a:t>
            </a:r>
            <a:r>
              <a:rPr lang="en-US" dirty="0">
                <a:solidFill>
                  <a:srgbClr val="0000FF"/>
                </a:solidFill>
              </a:rPr>
              <a:t>less material </a:t>
            </a:r>
            <a:r>
              <a:rPr lang="en-US" dirty="0" smtClean="0">
                <a:solidFill>
                  <a:srgbClr val="0000FF"/>
                </a:solidFill>
              </a:rPr>
              <a:t>budget</a:t>
            </a:r>
            <a:endParaRPr lang="en-US" b="1" dirty="0">
              <a:solidFill>
                <a:srgbClr val="0000FF"/>
              </a:solidFill>
            </a:endParaRPr>
          </a:p>
        </p:txBody>
      </p:sp>
      <p:pic>
        <p:nvPicPr>
          <p:cNvPr id="21" name="Picture 20" descr="CoA_Medium_color-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22" name="Pictur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Connector 23"/>
          <p:cNvCxnSpPr/>
          <p:nvPr/>
        </p:nvCxnSpPr>
        <p:spPr>
          <a:xfrm>
            <a:off x="457199" y="12954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229148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8650" y="152400"/>
            <a:ext cx="6788150" cy="1143000"/>
          </a:xfrm>
        </p:spPr>
        <p:txBody>
          <a:bodyPr>
            <a:normAutofit/>
          </a:bodyPr>
          <a:lstStyle/>
          <a:p>
            <a:pPr algn="l"/>
            <a:r>
              <a:rPr lang="en-US" sz="3200" b="1" dirty="0" smtClean="0">
                <a:solidFill>
                  <a:srgbClr val="0000FF"/>
                </a:solidFill>
              </a:rPr>
              <a:t>ALICE 3 in Run </a:t>
            </a:r>
            <a:r>
              <a:rPr lang="en-US" sz="3200" b="1" dirty="0">
                <a:solidFill>
                  <a:srgbClr val="0000FF"/>
                </a:solidFill>
              </a:rPr>
              <a:t>5 </a:t>
            </a:r>
            <a:r>
              <a:rPr lang="en-US" sz="3200" b="1" dirty="0" smtClean="0">
                <a:solidFill>
                  <a:srgbClr val="0000FF"/>
                </a:solidFill>
              </a:rPr>
              <a:t/>
            </a:r>
            <a:br>
              <a:rPr lang="en-US" sz="3200" b="1" dirty="0" smtClean="0">
                <a:solidFill>
                  <a:srgbClr val="0000FF"/>
                </a:solidFill>
              </a:rPr>
            </a:br>
            <a:r>
              <a:rPr lang="en-US" sz="3200" b="1" dirty="0" smtClean="0">
                <a:solidFill>
                  <a:srgbClr val="0000FF"/>
                </a:solidFill>
              </a:rPr>
              <a:t>                             expected </a:t>
            </a:r>
            <a:r>
              <a:rPr lang="en-US" sz="3200" b="1" dirty="0">
                <a:solidFill>
                  <a:srgbClr val="0000FF"/>
                </a:solidFill>
              </a:rPr>
              <a:t>&gt;</a:t>
            </a:r>
            <a:r>
              <a:rPr lang="en-US" sz="3200" b="1" dirty="0" smtClean="0">
                <a:solidFill>
                  <a:srgbClr val="0000FF"/>
                </a:solidFill>
              </a:rPr>
              <a:t> 2031–?</a:t>
            </a:r>
            <a:endParaRPr lang="en-US" sz="3200" b="1" dirty="0">
              <a:solidFill>
                <a:srgbClr val="0000FF"/>
              </a:solidFill>
            </a:endParaRPr>
          </a:p>
        </p:txBody>
      </p:sp>
      <p:pic>
        <p:nvPicPr>
          <p:cNvPr id="8" name="Content Placeholder 7"/>
          <p:cNvPicPr>
            <a:picLocks noGrp="1" noChangeAspect="1"/>
          </p:cNvPicPr>
          <p:nvPr>
            <p:ph idx="1"/>
          </p:nvPr>
        </p:nvPicPr>
        <p:blipFill rotWithShape="1">
          <a:blip r:embed="rId3"/>
          <a:srcRect t="-4383" b="1474"/>
          <a:stretch/>
        </p:blipFill>
        <p:spPr>
          <a:xfrm>
            <a:off x="753533" y="2066954"/>
            <a:ext cx="4351867" cy="3344808"/>
          </a:xfrm>
        </p:spPr>
      </p:pic>
      <p:cxnSp>
        <p:nvCxnSpPr>
          <p:cNvPr id="6" name="Straight Connector 5"/>
          <p:cNvCxnSpPr/>
          <p:nvPr/>
        </p:nvCxnSpPr>
        <p:spPr>
          <a:xfrm>
            <a:off x="457199" y="12954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ICPPA-2022, G.Feofilov  (for ALICE Collaboration)</a:t>
            </a:r>
            <a:endParaRPr lang="en-US"/>
          </a:p>
        </p:txBody>
      </p:sp>
      <p:sp>
        <p:nvSpPr>
          <p:cNvPr id="7" name="Slide Number Placeholder 6"/>
          <p:cNvSpPr>
            <a:spLocks noGrp="1"/>
          </p:cNvSpPr>
          <p:nvPr>
            <p:ph type="sldNum" sz="quarter" idx="12"/>
          </p:nvPr>
        </p:nvSpPr>
        <p:spPr>
          <a:xfrm>
            <a:off x="7620000" y="6883192"/>
            <a:ext cx="2133600" cy="365125"/>
          </a:xfrm>
        </p:spPr>
        <p:txBody>
          <a:bodyPr/>
          <a:lstStyle/>
          <a:p>
            <a:endParaRPr lang="en-US" dirty="0">
              <a:solidFill>
                <a:srgbClr val="FF0000"/>
              </a:solidFill>
            </a:endParaRPr>
          </a:p>
        </p:txBody>
      </p:sp>
      <p:sp>
        <p:nvSpPr>
          <p:cNvPr id="9" name="Rectangle 8"/>
          <p:cNvSpPr/>
          <p:nvPr/>
        </p:nvSpPr>
        <p:spPr>
          <a:xfrm>
            <a:off x="457199" y="1608513"/>
            <a:ext cx="8602134" cy="646331"/>
          </a:xfrm>
          <a:prstGeom prst="rect">
            <a:avLst/>
          </a:prstGeom>
        </p:spPr>
        <p:txBody>
          <a:bodyPr wrap="square">
            <a:spAutoFit/>
          </a:bodyPr>
          <a:lstStyle/>
          <a:p>
            <a:pPr marL="285750" indent="-285750">
              <a:buFont typeface="Wingdings" charset="2"/>
              <a:buChar char="Ø"/>
            </a:pPr>
            <a:r>
              <a:rPr lang="en-US" b="1" dirty="0" smtClean="0">
                <a:solidFill>
                  <a:srgbClr val="FF0000"/>
                </a:solidFill>
              </a:rPr>
              <a:t>ALICE </a:t>
            </a:r>
            <a:r>
              <a:rPr lang="en-US" b="1" dirty="0">
                <a:solidFill>
                  <a:srgbClr val="FF0000"/>
                </a:solidFill>
              </a:rPr>
              <a:t>3 </a:t>
            </a:r>
            <a:r>
              <a:rPr lang="en-US" dirty="0" smtClean="0"/>
              <a:t>-- a </a:t>
            </a:r>
            <a:r>
              <a:rPr lang="en-US" dirty="0"/>
              <a:t>completely new </a:t>
            </a:r>
            <a:r>
              <a:rPr lang="en-US" dirty="0" smtClean="0"/>
              <a:t>experiment, fast with precise tracking and timing. </a:t>
            </a:r>
          </a:p>
          <a:p>
            <a:pPr marL="285750" indent="-285750">
              <a:buFont typeface="Wingdings" charset="2"/>
              <a:buChar char="Ø"/>
            </a:pPr>
            <a:r>
              <a:rPr lang="en-US" dirty="0" smtClean="0"/>
              <a:t>A </a:t>
            </a:r>
            <a:r>
              <a:rPr lang="en-US" dirty="0"/>
              <a:t>large-</a:t>
            </a:r>
            <a:r>
              <a:rPr lang="en-US" dirty="0" smtClean="0"/>
              <a:t>acceptance, </a:t>
            </a:r>
            <a:r>
              <a:rPr lang="en-US" dirty="0"/>
              <a:t>ultra</a:t>
            </a:r>
            <a:r>
              <a:rPr lang="en-US" dirty="0" smtClean="0"/>
              <a:t>-low </a:t>
            </a:r>
            <a:r>
              <a:rPr lang="en-US" dirty="0"/>
              <a:t>material </a:t>
            </a:r>
            <a:r>
              <a:rPr lang="en-US" dirty="0" smtClean="0"/>
              <a:t>budget, all-pixel silicon </a:t>
            </a:r>
            <a:r>
              <a:rPr lang="en-US" dirty="0"/>
              <a:t>tracking system </a:t>
            </a:r>
          </a:p>
        </p:txBody>
      </p:sp>
      <p:sp>
        <p:nvSpPr>
          <p:cNvPr id="10" name="Rectangle 9"/>
          <p:cNvSpPr/>
          <p:nvPr/>
        </p:nvSpPr>
        <p:spPr>
          <a:xfrm>
            <a:off x="5105400" y="2271799"/>
            <a:ext cx="3953933" cy="3416320"/>
          </a:xfrm>
          <a:prstGeom prst="rect">
            <a:avLst/>
          </a:prstGeom>
        </p:spPr>
        <p:txBody>
          <a:bodyPr wrap="square">
            <a:spAutoFit/>
          </a:bodyPr>
          <a:lstStyle/>
          <a:p>
            <a:pPr marL="285750" indent="-285750">
              <a:buFont typeface="Wingdings" charset="2"/>
              <a:buChar char="Ø"/>
            </a:pPr>
            <a:r>
              <a:rPr lang="en-US" dirty="0" smtClean="0"/>
              <a:t>Future HI </a:t>
            </a:r>
            <a:r>
              <a:rPr lang="en-US" dirty="0" err="1" smtClean="0"/>
              <a:t>programme</a:t>
            </a:r>
            <a:r>
              <a:rPr lang="en-US" dirty="0" smtClean="0"/>
              <a:t> </a:t>
            </a:r>
          </a:p>
          <a:p>
            <a:r>
              <a:rPr lang="en-US" dirty="0" smtClean="0"/>
              <a:t>at </a:t>
            </a:r>
            <a:r>
              <a:rPr lang="en-US" dirty="0"/>
              <a:t>the LHC</a:t>
            </a:r>
            <a:r>
              <a:rPr lang="en-US" dirty="0" smtClean="0"/>
              <a:t>:</a:t>
            </a:r>
          </a:p>
          <a:p>
            <a:pPr marL="285750" indent="-285750">
              <a:buFont typeface="Wingdings" charset="2"/>
              <a:buChar char="²"/>
            </a:pPr>
            <a:r>
              <a:rPr lang="en-US" dirty="0" smtClean="0"/>
              <a:t>Low-mass </a:t>
            </a:r>
            <a:r>
              <a:rPr lang="en-US" dirty="0" err="1" smtClean="0"/>
              <a:t>dileptons</a:t>
            </a:r>
            <a:r>
              <a:rPr lang="en-US" dirty="0" smtClean="0"/>
              <a:t> and soft hadrons (&lt;50 MeV)</a:t>
            </a:r>
          </a:p>
          <a:p>
            <a:pPr marL="285750" indent="-285750">
              <a:buFont typeface="Wingdings" charset="2"/>
              <a:buChar char="²"/>
            </a:pPr>
            <a:r>
              <a:rPr lang="en-US" dirty="0" smtClean="0"/>
              <a:t>Evolution of QGP and chiral symmetry restoration</a:t>
            </a:r>
          </a:p>
          <a:p>
            <a:pPr marL="285750" indent="-285750">
              <a:buFont typeface="Wingdings" charset="2"/>
              <a:buChar char="²"/>
            </a:pPr>
            <a:r>
              <a:rPr lang="en-US" dirty="0"/>
              <a:t>E</a:t>
            </a:r>
            <a:r>
              <a:rPr lang="en-US" dirty="0" smtClean="0"/>
              <a:t>xotic (multi-)heavy</a:t>
            </a:r>
            <a:r>
              <a:rPr lang="en-US" dirty="0"/>
              <a:t>-</a:t>
            </a:r>
            <a:r>
              <a:rPr lang="en-US" dirty="0" err="1" smtClean="0"/>
              <a:t>flavoured</a:t>
            </a:r>
            <a:r>
              <a:rPr lang="en-US" dirty="0" smtClean="0"/>
              <a:t> hadrons, </a:t>
            </a:r>
            <a:r>
              <a:rPr lang="en-US" dirty="0" err="1" smtClean="0"/>
              <a:t>hadronisation</a:t>
            </a:r>
            <a:r>
              <a:rPr lang="en-US" dirty="0"/>
              <a:t> </a:t>
            </a:r>
            <a:r>
              <a:rPr lang="en-US" dirty="0" smtClean="0"/>
              <a:t>mechanisms </a:t>
            </a:r>
          </a:p>
          <a:p>
            <a:pPr marL="285750" indent="-285750">
              <a:buFont typeface="Wingdings" charset="2"/>
              <a:buChar char="²"/>
            </a:pPr>
            <a:r>
              <a:rPr lang="en-US" dirty="0" smtClean="0"/>
              <a:t>Hadron correlations and interaction potentials</a:t>
            </a:r>
          </a:p>
          <a:p>
            <a:pPr marL="285750" indent="-285750">
              <a:buFont typeface="Wingdings" charset="2"/>
              <a:buChar char="²"/>
            </a:pPr>
            <a:r>
              <a:rPr lang="en-US" dirty="0" smtClean="0"/>
              <a:t> searches beyond</a:t>
            </a:r>
            <a:r>
              <a:rPr lang="en-US" dirty="0"/>
              <a:t>-the-Standard-</a:t>
            </a:r>
            <a:r>
              <a:rPr lang="en-US" dirty="0" smtClean="0"/>
              <a:t>Model</a:t>
            </a:r>
          </a:p>
        </p:txBody>
      </p:sp>
      <p:sp>
        <p:nvSpPr>
          <p:cNvPr id="12" name="Rectangle 11"/>
          <p:cNvSpPr/>
          <p:nvPr/>
        </p:nvSpPr>
        <p:spPr>
          <a:xfrm>
            <a:off x="376768" y="5635704"/>
            <a:ext cx="4076700" cy="646331"/>
          </a:xfrm>
          <a:prstGeom prst="rect">
            <a:avLst/>
          </a:prstGeom>
        </p:spPr>
        <p:txBody>
          <a:bodyPr wrap="square">
            <a:spAutoFit/>
          </a:bodyPr>
          <a:lstStyle/>
          <a:p>
            <a:r>
              <a:rPr lang="en-US" dirty="0">
                <a:solidFill>
                  <a:srgbClr val="FF0000"/>
                </a:solidFill>
              </a:rPr>
              <a:t>Letter of Intent for ALICE </a:t>
            </a:r>
            <a:r>
              <a:rPr lang="en-US" dirty="0" smtClean="0">
                <a:solidFill>
                  <a:srgbClr val="FF0000"/>
                </a:solidFill>
              </a:rPr>
              <a:t>3 was reviewed </a:t>
            </a:r>
          </a:p>
          <a:p>
            <a:r>
              <a:rPr lang="en-US" dirty="0" smtClean="0">
                <a:solidFill>
                  <a:srgbClr val="FF0000"/>
                </a:solidFill>
              </a:rPr>
              <a:t>by </a:t>
            </a:r>
            <a:r>
              <a:rPr lang="en-US" dirty="0">
                <a:solidFill>
                  <a:srgbClr val="FF0000"/>
                </a:solidFill>
              </a:rPr>
              <a:t>the LHCC in March 2022</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3"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188880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8300"/>
            <a:ext cx="8229600" cy="1143000"/>
          </a:xfrm>
        </p:spPr>
        <p:txBody>
          <a:bodyPr>
            <a:normAutofit fontScale="90000"/>
          </a:bodyPr>
          <a:lstStyle/>
          <a:p>
            <a:r>
              <a:rPr lang="en-US" sz="3600" b="1" dirty="0">
                <a:solidFill>
                  <a:srgbClr val="0000FF"/>
                </a:solidFill>
                <a:cs typeface="Times New Roman"/>
              </a:rPr>
              <a:t>ALICE </a:t>
            </a:r>
            <a:r>
              <a:rPr lang="en-US" sz="3600" b="1" dirty="0" smtClean="0">
                <a:solidFill>
                  <a:srgbClr val="0000FF"/>
                </a:solidFill>
                <a:cs typeface="Times New Roman"/>
              </a:rPr>
              <a:t>in Run 1  and Run 2</a:t>
            </a:r>
            <a:r>
              <a:rPr lang="en-US" b="1" dirty="0">
                <a:solidFill>
                  <a:srgbClr val="0000FF"/>
                </a:solidFill>
                <a:cs typeface="Times New Roman"/>
              </a:rPr>
              <a:t/>
            </a:r>
            <a:br>
              <a:rPr lang="en-US" b="1" dirty="0">
                <a:solidFill>
                  <a:srgbClr val="0000FF"/>
                </a:solidFill>
                <a:cs typeface="Times New Roman"/>
              </a:rPr>
            </a:br>
            <a:endParaRPr lang="en-US" dirty="0">
              <a:solidFill>
                <a:srgbClr val="0000FF"/>
              </a:solidFill>
            </a:endParaRPr>
          </a:p>
        </p:txBody>
      </p:sp>
      <p:pic>
        <p:nvPicPr>
          <p:cNvPr id="8" name="Content Placeholder 7"/>
          <p:cNvPicPr>
            <a:picLocks noGrp="1" noChangeAspect="1"/>
          </p:cNvPicPr>
          <p:nvPr>
            <p:ph idx="1"/>
          </p:nvPr>
        </p:nvPicPr>
        <p:blipFill rotWithShape="1">
          <a:blip r:embed="rId2"/>
          <a:srcRect l="511" r="-3174"/>
          <a:stretch/>
        </p:blipFill>
        <p:spPr>
          <a:xfrm>
            <a:off x="939800" y="1526517"/>
            <a:ext cx="7196667" cy="3464583"/>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431800" y="1322388"/>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11"/>
          </p:nvPr>
        </p:nvSpPr>
        <p:spPr/>
        <p:txBody>
          <a:bodyPr/>
          <a:lstStyle/>
          <a:p>
            <a:r>
              <a:rPr lang="en-US" smtClean="0"/>
              <a:t>ICPPA-2022, G.Feofilov  (for ALICE Collaboration)</a:t>
            </a:r>
            <a:endParaRPr lang="en-US" dirty="0"/>
          </a:p>
        </p:txBody>
      </p:sp>
      <p:sp>
        <p:nvSpPr>
          <p:cNvPr id="7" name="Slide Number Placeholder 6"/>
          <p:cNvSpPr>
            <a:spLocks noGrp="1"/>
          </p:cNvSpPr>
          <p:nvPr>
            <p:ph type="sldNum" sz="quarter" idx="12"/>
          </p:nvPr>
        </p:nvSpPr>
        <p:spPr/>
        <p:txBody>
          <a:bodyPr/>
          <a:lstStyle/>
          <a:p>
            <a:fld id="{EBC5711C-1C65-D44E-A10F-9AF119BF2041}" type="slidenum">
              <a:rPr lang="en-US" smtClean="0"/>
              <a:t>2</a:t>
            </a:fld>
            <a:endParaRPr lang="en-US"/>
          </a:p>
        </p:txBody>
      </p:sp>
      <p:sp>
        <p:nvSpPr>
          <p:cNvPr id="3" name="Rectangle 2"/>
          <p:cNvSpPr/>
          <p:nvPr/>
        </p:nvSpPr>
        <p:spPr>
          <a:xfrm>
            <a:off x="457200" y="5156021"/>
            <a:ext cx="8617480" cy="1200329"/>
          </a:xfrm>
          <a:prstGeom prst="rect">
            <a:avLst/>
          </a:prstGeom>
        </p:spPr>
        <p:txBody>
          <a:bodyPr wrap="square">
            <a:spAutoFit/>
          </a:bodyPr>
          <a:lstStyle/>
          <a:p>
            <a:pPr marL="285750" indent="-285750">
              <a:buFont typeface="Wingdings" charset="2"/>
              <a:buChar char="Ø"/>
            </a:pPr>
            <a:r>
              <a:rPr lang="en-US" dirty="0" smtClean="0">
                <a:solidFill>
                  <a:srgbClr val="FF0000"/>
                </a:solidFill>
                <a:cs typeface="Times New Roman"/>
              </a:rPr>
              <a:t>ALICE is optimized </a:t>
            </a:r>
            <a:r>
              <a:rPr lang="en-US" dirty="0">
                <a:solidFill>
                  <a:srgbClr val="FF0000"/>
                </a:solidFill>
                <a:cs typeface="Times New Roman"/>
              </a:rPr>
              <a:t>for Heavy-Ion </a:t>
            </a:r>
            <a:r>
              <a:rPr lang="en-US" dirty="0" smtClean="0">
                <a:solidFill>
                  <a:srgbClr val="FF0000"/>
                </a:solidFill>
                <a:cs typeface="Times New Roman"/>
              </a:rPr>
              <a:t>Physics - </a:t>
            </a:r>
            <a:r>
              <a:rPr lang="en-US" dirty="0">
                <a:solidFill>
                  <a:srgbClr val="FF0000"/>
                </a:solidFill>
              </a:rPr>
              <a:t>e</a:t>
            </a:r>
            <a:r>
              <a:rPr lang="en-US" dirty="0" smtClean="0">
                <a:solidFill>
                  <a:srgbClr val="FF0000"/>
                </a:solidFill>
              </a:rPr>
              <a:t>xcellent </a:t>
            </a:r>
            <a:r>
              <a:rPr lang="en-US" dirty="0">
                <a:solidFill>
                  <a:srgbClr val="FF0000"/>
                </a:solidFill>
              </a:rPr>
              <a:t>tracking </a:t>
            </a:r>
            <a:r>
              <a:rPr lang="en-US" dirty="0" smtClean="0">
                <a:solidFill>
                  <a:srgbClr val="FF0000"/>
                </a:solidFill>
              </a:rPr>
              <a:t>of low momenta particles </a:t>
            </a:r>
            <a:endParaRPr lang="en-US" dirty="0" smtClean="0">
              <a:solidFill>
                <a:srgbClr val="FF0000"/>
              </a:solidFill>
              <a:cs typeface="Times New Roman"/>
            </a:endParaRPr>
          </a:p>
          <a:p>
            <a:pPr marL="285750" indent="-285750">
              <a:buFont typeface="Wingdings" charset="2"/>
              <a:buChar char="Ø"/>
            </a:pPr>
            <a:r>
              <a:rPr lang="en-US" dirty="0" smtClean="0">
                <a:solidFill>
                  <a:srgbClr val="FF0000"/>
                </a:solidFill>
              </a:rPr>
              <a:t>Efficient registration of the </a:t>
            </a:r>
            <a:r>
              <a:rPr lang="en-US" dirty="0">
                <a:solidFill>
                  <a:srgbClr val="FF0000"/>
                </a:solidFill>
              </a:rPr>
              <a:t>hadrons, electrons, </a:t>
            </a:r>
            <a:r>
              <a:rPr lang="en-US" dirty="0" err="1">
                <a:solidFill>
                  <a:srgbClr val="FF0000"/>
                </a:solidFill>
              </a:rPr>
              <a:t>muons</a:t>
            </a:r>
            <a:r>
              <a:rPr lang="en-US" dirty="0">
                <a:solidFill>
                  <a:srgbClr val="FF0000"/>
                </a:solidFill>
              </a:rPr>
              <a:t>, and photons </a:t>
            </a:r>
            <a:endParaRPr lang="en-US" dirty="0" smtClean="0">
              <a:solidFill>
                <a:srgbClr val="FF0000"/>
              </a:solidFill>
            </a:endParaRPr>
          </a:p>
          <a:p>
            <a:r>
              <a:rPr lang="en-US" dirty="0" smtClean="0">
                <a:solidFill>
                  <a:srgbClr val="FF0000"/>
                </a:solidFill>
              </a:rPr>
              <a:t>                                                produced </a:t>
            </a:r>
            <a:r>
              <a:rPr lang="en-US" dirty="0">
                <a:solidFill>
                  <a:srgbClr val="FF0000"/>
                </a:solidFill>
              </a:rPr>
              <a:t>in </a:t>
            </a:r>
            <a:r>
              <a:rPr lang="en-US" dirty="0" smtClean="0">
                <a:solidFill>
                  <a:srgbClr val="FF0000"/>
                </a:solidFill>
              </a:rPr>
              <a:t>pp, p-Pb and </a:t>
            </a:r>
            <a:r>
              <a:rPr lang="en-US" dirty="0">
                <a:solidFill>
                  <a:srgbClr val="FF0000"/>
                </a:solidFill>
              </a:rPr>
              <a:t>P</a:t>
            </a:r>
            <a:r>
              <a:rPr lang="en-US" dirty="0" smtClean="0">
                <a:solidFill>
                  <a:srgbClr val="FF0000"/>
                </a:solidFill>
              </a:rPr>
              <a:t>b-Pb  </a:t>
            </a:r>
            <a:r>
              <a:rPr lang="en-US" dirty="0">
                <a:solidFill>
                  <a:srgbClr val="FF0000"/>
                </a:solidFill>
              </a:rPr>
              <a:t>collisions </a:t>
            </a:r>
            <a:r>
              <a:rPr lang="en-US" dirty="0" smtClean="0">
                <a:solidFill>
                  <a:srgbClr val="FF0000"/>
                </a:solidFill>
              </a:rPr>
              <a:t>at the LHC.</a:t>
            </a:r>
          </a:p>
          <a:p>
            <a:endParaRPr lang="en-US" b="1" dirty="0" smtClean="0">
              <a:solidFill>
                <a:srgbClr val="0000FF"/>
              </a:solidFill>
              <a:cs typeface="Times New Roman"/>
            </a:endParaRPr>
          </a:p>
        </p:txBody>
      </p:sp>
      <p:pic>
        <p:nvPicPr>
          <p:cNvPr id="11" name="Picture 10" descr="CoA_Medium_color-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2"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939801" y="1729104"/>
            <a:ext cx="1600200" cy="861057"/>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200" b="1" dirty="0">
                <a:solidFill>
                  <a:schemeClr val="tx1"/>
                </a:solidFill>
                <a:cs typeface="Times New Roman"/>
              </a:rPr>
              <a:t>Central Barrel </a:t>
            </a:r>
            <a:r>
              <a:rPr lang="en-US" sz="1200" b="1" dirty="0">
                <a:solidFill>
                  <a:srgbClr val="A137C7"/>
                </a:solidFill>
                <a:cs typeface="Times New Roman"/>
              </a:rPr>
              <a:t>|</a:t>
            </a:r>
            <a:r>
              <a:rPr lang="en-US" sz="1200" b="1" dirty="0" err="1">
                <a:solidFill>
                  <a:srgbClr val="A137C7"/>
                </a:solidFill>
                <a:cs typeface="Times New Roman"/>
              </a:rPr>
              <a:t>η</a:t>
            </a:r>
            <a:r>
              <a:rPr lang="en-US" sz="1200" b="1" dirty="0">
                <a:solidFill>
                  <a:srgbClr val="A137C7"/>
                </a:solidFill>
                <a:cs typeface="Times New Roman"/>
              </a:rPr>
              <a:t>|&lt;0.9</a:t>
            </a:r>
          </a:p>
          <a:p>
            <a:r>
              <a:rPr lang="en-US" sz="1200" dirty="0">
                <a:solidFill>
                  <a:schemeClr val="tx1"/>
                </a:solidFill>
                <a:cs typeface="Times New Roman"/>
              </a:rPr>
              <a:t>Tracking, </a:t>
            </a:r>
            <a:r>
              <a:rPr lang="en-US" sz="1200" dirty="0" err="1">
                <a:solidFill>
                  <a:schemeClr val="tx1"/>
                </a:solidFill>
                <a:cs typeface="Times New Roman"/>
              </a:rPr>
              <a:t>vertexing</a:t>
            </a:r>
            <a:endParaRPr lang="en-US" sz="1200" dirty="0">
              <a:solidFill>
                <a:schemeClr val="tx1"/>
              </a:solidFill>
              <a:cs typeface="Times New Roman"/>
            </a:endParaRPr>
          </a:p>
          <a:p>
            <a:r>
              <a:rPr lang="en-US" sz="1200" dirty="0">
                <a:solidFill>
                  <a:schemeClr val="tx1"/>
                </a:solidFill>
                <a:cs typeface="Times New Roman"/>
              </a:rPr>
              <a:t>PID</a:t>
            </a:r>
          </a:p>
          <a:p>
            <a:r>
              <a:rPr lang="en-US" sz="1200" dirty="0">
                <a:solidFill>
                  <a:schemeClr val="tx1"/>
                </a:solidFill>
                <a:cs typeface="Times New Roman"/>
              </a:rPr>
              <a:t>EM-Calorimeters</a:t>
            </a:r>
            <a:endParaRPr lang="en-US" sz="1200" dirty="0">
              <a:solidFill>
                <a:schemeClr val="tx1"/>
              </a:solidFill>
            </a:endParaRPr>
          </a:p>
        </p:txBody>
      </p:sp>
    </p:spTree>
    <p:extLst>
      <p:ext uri="{BB962C8B-B14F-4D97-AF65-F5344CB8AC3E}">
        <p14:creationId xmlns:p14="http://schemas.microsoft.com/office/powerpoint/2010/main" val="330017154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679824"/>
          </a:xfrm>
        </p:spPr>
        <p:txBody>
          <a:bodyPr/>
          <a:lstStyle/>
          <a:p>
            <a:r>
              <a:rPr lang="en-US" sz="3200" b="1" dirty="0">
                <a:solidFill>
                  <a:srgbClr val="0000FF"/>
                </a:solidFill>
              </a:rPr>
              <a:t>Summary</a:t>
            </a:r>
            <a:endParaRPr lang="en-US" sz="3200" dirty="0">
              <a:solidFill>
                <a:srgbClr val="0000FF"/>
              </a:solidFill>
            </a:endParaRPr>
          </a:p>
        </p:txBody>
      </p:sp>
      <p:sp>
        <p:nvSpPr>
          <p:cNvPr id="3" name="Content Placeholder 2"/>
          <p:cNvSpPr>
            <a:spLocks noGrp="1"/>
          </p:cNvSpPr>
          <p:nvPr>
            <p:ph idx="1"/>
          </p:nvPr>
        </p:nvSpPr>
        <p:spPr>
          <a:xfrm>
            <a:off x="222250" y="1729070"/>
            <a:ext cx="8921750" cy="5181599"/>
          </a:xfrm>
        </p:spPr>
        <p:txBody>
          <a:bodyPr>
            <a:normAutofit fontScale="47500" lnSpcReduction="20000"/>
          </a:bodyPr>
          <a:lstStyle/>
          <a:p>
            <a:pPr marL="0" indent="0">
              <a:spcBef>
                <a:spcPts val="800"/>
              </a:spcBef>
              <a:buNone/>
              <a:defRPr/>
            </a:pPr>
            <a:r>
              <a:rPr lang="en-US" sz="5000" b="1" dirty="0">
                <a:solidFill>
                  <a:srgbClr val="3333FF"/>
                </a:solidFill>
                <a:latin typeface="Times New Roman"/>
                <a:cs typeface="Times New Roman"/>
              </a:rPr>
              <a:t>The impressive amount of </a:t>
            </a:r>
            <a:r>
              <a:rPr lang="en-US" sz="5000" b="1" dirty="0" smtClean="0">
                <a:solidFill>
                  <a:srgbClr val="3333FF"/>
                </a:solidFill>
                <a:latin typeface="Times New Roman"/>
                <a:cs typeface="Times New Roman"/>
              </a:rPr>
              <a:t>progress in the last decade</a:t>
            </a:r>
          </a:p>
          <a:p>
            <a:pPr marL="0" indent="0">
              <a:spcBef>
                <a:spcPts val="800"/>
              </a:spcBef>
              <a:buNone/>
              <a:defRPr/>
            </a:pPr>
            <a:r>
              <a:rPr lang="en-US" sz="5000" b="1" dirty="0">
                <a:solidFill>
                  <a:srgbClr val="3333FF"/>
                </a:solidFill>
                <a:latin typeface="Times New Roman"/>
                <a:cs typeface="Times New Roman"/>
              </a:rPr>
              <a:t> </a:t>
            </a:r>
            <a:r>
              <a:rPr lang="en-US" sz="5000" b="1" dirty="0" smtClean="0">
                <a:solidFill>
                  <a:srgbClr val="3333FF"/>
                </a:solidFill>
                <a:latin typeface="Times New Roman"/>
                <a:cs typeface="Times New Roman"/>
              </a:rPr>
              <a:t>                 for </a:t>
            </a:r>
            <a:r>
              <a:rPr lang="en-US" sz="5000" b="1" smtClean="0">
                <a:solidFill>
                  <a:srgbClr val="3333FF"/>
                </a:solidFill>
                <a:latin typeface="Times New Roman"/>
                <a:cs typeface="Times New Roman"/>
              </a:rPr>
              <a:t>the </a:t>
            </a:r>
            <a:r>
              <a:rPr lang="en-US" sz="5000" b="1" smtClean="0">
                <a:solidFill>
                  <a:srgbClr val="3333FF"/>
                </a:solidFill>
                <a:latin typeface="Times New Roman"/>
                <a:cs typeface="Times New Roman"/>
              </a:rPr>
              <a:t>ITS2 </a:t>
            </a:r>
            <a:r>
              <a:rPr lang="en-US" sz="5000" b="1" dirty="0" smtClean="0">
                <a:solidFill>
                  <a:srgbClr val="3333FF"/>
                </a:solidFill>
                <a:latin typeface="Times New Roman"/>
                <a:cs typeface="Times New Roman"/>
              </a:rPr>
              <a:t>development and successful start in Run 3: </a:t>
            </a:r>
          </a:p>
          <a:p>
            <a:pPr marL="0" indent="0">
              <a:spcBef>
                <a:spcPts val="800"/>
              </a:spcBef>
              <a:buNone/>
              <a:defRPr/>
            </a:pPr>
            <a:endParaRPr lang="en-US" sz="4200" b="1" dirty="0">
              <a:solidFill>
                <a:srgbClr val="3333FF"/>
              </a:solidFill>
              <a:cs typeface="Times New Roman"/>
            </a:endParaRPr>
          </a:p>
          <a:p>
            <a:pPr>
              <a:spcBef>
                <a:spcPts val="800"/>
              </a:spcBef>
              <a:buFont typeface="Wingdings" charset="2"/>
              <a:buChar char="Ø"/>
              <a:defRPr/>
            </a:pPr>
            <a:r>
              <a:rPr lang="en-US" sz="4200" dirty="0">
                <a:cs typeface="Times New Roman"/>
              </a:rPr>
              <a:t>2012–</a:t>
            </a:r>
            <a:r>
              <a:rPr lang="en-US" sz="4200" dirty="0" smtClean="0">
                <a:cs typeface="Times New Roman"/>
              </a:rPr>
              <a:t>2014:  the </a:t>
            </a:r>
            <a:r>
              <a:rPr lang="en-US" sz="4200" dirty="0" smtClean="0">
                <a:cs typeface="Times New Roman"/>
              </a:rPr>
              <a:t>ITS2  </a:t>
            </a:r>
            <a:r>
              <a:rPr lang="en-US" sz="4200" dirty="0">
                <a:cs typeface="Times New Roman"/>
              </a:rPr>
              <a:t>R&amp;D </a:t>
            </a:r>
            <a:endParaRPr lang="en-US" sz="4200" dirty="0" smtClean="0">
              <a:cs typeface="Times New Roman"/>
            </a:endParaRPr>
          </a:p>
          <a:p>
            <a:pPr>
              <a:spcBef>
                <a:spcPts val="800"/>
              </a:spcBef>
              <a:buFont typeface="Wingdings" charset="2"/>
              <a:buChar char="Ø"/>
              <a:defRPr/>
            </a:pPr>
            <a:r>
              <a:rPr lang="en-US" sz="4200" dirty="0" smtClean="0">
                <a:cs typeface="Times New Roman"/>
              </a:rPr>
              <a:t>2014</a:t>
            </a:r>
            <a:r>
              <a:rPr lang="en-US" sz="4200" dirty="0">
                <a:cs typeface="Times New Roman"/>
              </a:rPr>
              <a:t>–</a:t>
            </a:r>
            <a:r>
              <a:rPr lang="en-US" sz="4200" dirty="0" smtClean="0">
                <a:cs typeface="Times New Roman"/>
              </a:rPr>
              <a:t>2016: evaluation </a:t>
            </a:r>
            <a:r>
              <a:rPr lang="en-US" sz="4200" dirty="0">
                <a:cs typeface="Times New Roman"/>
              </a:rPr>
              <a:t>of technologies &amp;  prototypes,  selection of technologies</a:t>
            </a:r>
            <a:r>
              <a:rPr lang="en-US" sz="4200" dirty="0" smtClean="0">
                <a:cs typeface="Times New Roman"/>
              </a:rPr>
              <a:t>,</a:t>
            </a:r>
            <a:r>
              <a:rPr lang="ru-RU" sz="4200" dirty="0" smtClean="0">
                <a:cs typeface="Times New Roman"/>
              </a:rPr>
              <a:t> </a:t>
            </a:r>
            <a:r>
              <a:rPr lang="en-US" sz="4200" dirty="0" smtClean="0">
                <a:cs typeface="Times New Roman"/>
              </a:rPr>
              <a:t>engineering</a:t>
            </a:r>
            <a:r>
              <a:rPr lang="en-US" sz="4200" dirty="0">
                <a:cs typeface="Times New Roman"/>
              </a:rPr>
              <a:t>, design, TDR, final </a:t>
            </a:r>
            <a:r>
              <a:rPr lang="en-US" sz="4200" dirty="0" smtClean="0">
                <a:cs typeface="Times New Roman"/>
              </a:rPr>
              <a:t>design are done</a:t>
            </a:r>
          </a:p>
          <a:p>
            <a:pPr>
              <a:spcBef>
                <a:spcPts val="800"/>
              </a:spcBef>
              <a:buFont typeface="Wingdings" charset="2"/>
              <a:buChar char="Ø"/>
              <a:defRPr/>
            </a:pPr>
            <a:r>
              <a:rPr lang="en-US" sz="4200" dirty="0" smtClean="0">
                <a:cs typeface="Times New Roman"/>
              </a:rPr>
              <a:t>2017–2020: production, tests, assembly and commissioning </a:t>
            </a:r>
          </a:p>
          <a:p>
            <a:pPr>
              <a:spcBef>
                <a:spcPts val="800"/>
              </a:spcBef>
              <a:buFont typeface="Wingdings" charset="2"/>
              <a:buChar char="Ø"/>
              <a:defRPr/>
            </a:pPr>
            <a:r>
              <a:rPr lang="en-US" sz="4200" dirty="0" smtClean="0">
                <a:cs typeface="Times New Roman"/>
              </a:rPr>
              <a:t>2021 </a:t>
            </a:r>
            <a:r>
              <a:rPr lang="mr-IN" sz="4200" dirty="0" smtClean="0">
                <a:cs typeface="Times New Roman"/>
              </a:rPr>
              <a:t>–</a:t>
            </a:r>
            <a:r>
              <a:rPr lang="en-US" sz="4200" dirty="0" smtClean="0">
                <a:cs typeface="Times New Roman"/>
              </a:rPr>
              <a:t> cosmic ray tests</a:t>
            </a:r>
            <a:endParaRPr lang="ru-RU" sz="4200" dirty="0" smtClean="0">
              <a:cs typeface="Times New Roman"/>
            </a:endParaRPr>
          </a:p>
          <a:p>
            <a:pPr>
              <a:spcBef>
                <a:spcPts val="800"/>
              </a:spcBef>
              <a:buFont typeface="Wingdings" charset="2"/>
              <a:buChar char="Ø"/>
              <a:defRPr/>
            </a:pPr>
            <a:r>
              <a:rPr lang="en-US" sz="4200" dirty="0"/>
              <a:t>2021: p</a:t>
            </a:r>
            <a:r>
              <a:rPr lang="en-US" sz="4200" dirty="0" smtClean="0"/>
              <a:t>ilot </a:t>
            </a:r>
            <a:r>
              <a:rPr lang="en-US" sz="4200" dirty="0"/>
              <a:t>Beam test at 900 </a:t>
            </a:r>
            <a:r>
              <a:rPr lang="en-US" sz="4200" dirty="0" err="1" smtClean="0"/>
              <a:t>GeV</a:t>
            </a:r>
            <a:endParaRPr lang="en-US" sz="4200" dirty="0" smtClean="0">
              <a:cs typeface="Times New Roman"/>
            </a:endParaRPr>
          </a:p>
          <a:p>
            <a:pPr>
              <a:spcBef>
                <a:spcPts val="800"/>
              </a:spcBef>
              <a:buFont typeface="Wingdings" charset="2"/>
              <a:buChar char="Ø"/>
              <a:defRPr/>
            </a:pPr>
            <a:r>
              <a:rPr lang="en-US" sz="4200" dirty="0" smtClean="0">
                <a:cs typeface="Times New Roman"/>
              </a:rPr>
              <a:t>2022, the  </a:t>
            </a:r>
            <a:r>
              <a:rPr lang="en-US" sz="4200" u="sng" dirty="0" smtClean="0">
                <a:cs typeface="Times New Roman"/>
              </a:rPr>
              <a:t>5</a:t>
            </a:r>
            <a:r>
              <a:rPr lang="en-US" sz="4200" u="sng" baseline="30000" dirty="0" smtClean="0">
                <a:cs typeface="Times New Roman"/>
              </a:rPr>
              <a:t>th</a:t>
            </a:r>
            <a:r>
              <a:rPr lang="en-US" sz="4200" u="sng" dirty="0" smtClean="0">
                <a:cs typeface="Times New Roman"/>
              </a:rPr>
              <a:t> of  July:  </a:t>
            </a:r>
            <a:r>
              <a:rPr lang="en-US" sz="4200" dirty="0" smtClean="0">
                <a:cs typeface="Times New Roman"/>
              </a:rPr>
              <a:t>start </a:t>
            </a:r>
            <a:r>
              <a:rPr lang="en-US" sz="4200" dirty="0">
                <a:cs typeface="Times New Roman"/>
              </a:rPr>
              <a:t>of Run 3 </a:t>
            </a:r>
            <a:r>
              <a:rPr lang="mr-IN" sz="4200" dirty="0" smtClean="0">
                <a:cs typeface="Times New Roman"/>
              </a:rPr>
              <a:t>–</a:t>
            </a:r>
            <a:r>
              <a:rPr lang="en-US" sz="4200" dirty="0" smtClean="0">
                <a:cs typeface="Times New Roman"/>
              </a:rPr>
              <a:t> the first </a:t>
            </a:r>
            <a:r>
              <a:rPr lang="en-US" sz="4200" dirty="0" err="1">
                <a:cs typeface="Times New Roman"/>
              </a:rPr>
              <a:t>pp</a:t>
            </a:r>
            <a:r>
              <a:rPr lang="en-US" sz="4200" dirty="0">
                <a:cs typeface="Times New Roman"/>
              </a:rPr>
              <a:t> </a:t>
            </a:r>
            <a:r>
              <a:rPr lang="ru-RU" sz="4200" dirty="0">
                <a:cs typeface="Times New Roman"/>
              </a:rPr>
              <a:t>  </a:t>
            </a:r>
            <a:r>
              <a:rPr lang="en-US" sz="4200" dirty="0" smtClean="0">
                <a:cs typeface="Times New Roman"/>
              </a:rPr>
              <a:t>collisions </a:t>
            </a:r>
            <a:r>
              <a:rPr lang="en-US" sz="4200" dirty="0">
                <a:cs typeface="Times New Roman"/>
              </a:rPr>
              <a:t>at 13.6 </a:t>
            </a:r>
            <a:r>
              <a:rPr lang="en-US" sz="4200" dirty="0" err="1" smtClean="0">
                <a:cs typeface="Times New Roman"/>
              </a:rPr>
              <a:t>TeV</a:t>
            </a:r>
            <a:endParaRPr lang="en-US" sz="4200" dirty="0">
              <a:cs typeface="Times New Roman"/>
            </a:endParaRPr>
          </a:p>
          <a:p>
            <a:pPr>
              <a:spcBef>
                <a:spcPts val="800"/>
              </a:spcBef>
              <a:buFont typeface="Wingdings" charset="2"/>
              <a:buChar char="Ø"/>
              <a:defRPr/>
            </a:pPr>
            <a:r>
              <a:rPr lang="en-US" sz="4200" u="sng" dirty="0" smtClean="0">
                <a:cs typeface="Times New Roman"/>
              </a:rPr>
              <a:t>2022, the 18</a:t>
            </a:r>
            <a:r>
              <a:rPr lang="en-US" sz="4200" u="sng" baseline="30000" dirty="0" smtClean="0">
                <a:cs typeface="Times New Roman"/>
              </a:rPr>
              <a:t>th</a:t>
            </a:r>
            <a:r>
              <a:rPr lang="en-US" sz="4200" u="sng" dirty="0" smtClean="0">
                <a:cs typeface="Times New Roman"/>
              </a:rPr>
              <a:t> of  November: the </a:t>
            </a:r>
            <a:r>
              <a:rPr lang="en-US" sz="4200" u="sng" dirty="0">
                <a:cs typeface="Times New Roman"/>
              </a:rPr>
              <a:t>first </a:t>
            </a:r>
            <a:r>
              <a:rPr lang="en-US" sz="4200" u="sng" dirty="0" err="1">
                <a:cs typeface="Times New Roman"/>
              </a:rPr>
              <a:t>Pb-Pb</a:t>
            </a:r>
            <a:r>
              <a:rPr lang="en-US" sz="4200" u="sng" dirty="0">
                <a:cs typeface="Times New Roman"/>
              </a:rPr>
              <a:t> collisions at √</a:t>
            </a:r>
            <a:r>
              <a:rPr lang="en-US" sz="4200" u="sng" dirty="0" err="1">
                <a:cs typeface="Times New Roman"/>
              </a:rPr>
              <a:t>s</a:t>
            </a:r>
            <a:r>
              <a:rPr lang="en-US" sz="4200" u="sng" baseline="-25000" dirty="0" err="1">
                <a:cs typeface="Times New Roman"/>
              </a:rPr>
              <a:t>NN</a:t>
            </a:r>
            <a:r>
              <a:rPr lang="en-US" sz="4200" u="sng" dirty="0">
                <a:cs typeface="Times New Roman"/>
              </a:rPr>
              <a:t>=</a:t>
            </a:r>
            <a:r>
              <a:rPr lang="en-US" sz="4200" dirty="0">
                <a:cs typeface="Times New Roman"/>
              </a:rPr>
              <a:t>5.36 </a:t>
            </a:r>
            <a:r>
              <a:rPr lang="en-US" sz="4200" dirty="0" err="1">
                <a:cs typeface="Times New Roman"/>
              </a:rPr>
              <a:t>TeV</a:t>
            </a:r>
            <a:r>
              <a:rPr lang="en-US" sz="4200" dirty="0">
                <a:cs typeface="Times New Roman"/>
              </a:rPr>
              <a:t> </a:t>
            </a:r>
            <a:endParaRPr lang="en-US" sz="4200" u="sng" dirty="0">
              <a:cs typeface="Times New Roman"/>
            </a:endParaRPr>
          </a:p>
          <a:p>
            <a:pPr>
              <a:spcBef>
                <a:spcPts val="800"/>
              </a:spcBef>
              <a:buFont typeface="Wingdings" charset="2"/>
              <a:buChar char="Ø"/>
              <a:defRPr/>
            </a:pPr>
            <a:endParaRPr lang="en-US" sz="3600" b="1" i="1" u="sng" dirty="0">
              <a:solidFill>
                <a:srgbClr val="0000FF"/>
              </a:solidFill>
            </a:endParaRPr>
          </a:p>
          <a:p>
            <a:pPr>
              <a:spcBef>
                <a:spcPts val="800"/>
              </a:spcBef>
              <a:buFont typeface="Wingdings" charset="2"/>
              <a:buChar char="Ø"/>
              <a:defRPr/>
            </a:pPr>
            <a:r>
              <a:rPr lang="en-US" sz="4200" b="1" dirty="0" smtClean="0">
                <a:solidFill>
                  <a:srgbClr val="FF0000"/>
                </a:solidFill>
                <a:latin typeface="Times New Roman"/>
                <a:cs typeface="Times New Roman"/>
              </a:rPr>
              <a:t>	</a:t>
            </a:r>
            <a:r>
              <a:rPr lang="en-US" sz="4200" b="1" dirty="0">
                <a:solidFill>
                  <a:srgbClr val="FF0000"/>
                </a:solidFill>
                <a:latin typeface="Times New Roman"/>
                <a:cs typeface="Times New Roman"/>
              </a:rPr>
              <a:t>N</a:t>
            </a:r>
            <a:r>
              <a:rPr lang="en-US" sz="4200" b="1" dirty="0" smtClean="0">
                <a:solidFill>
                  <a:srgbClr val="FF0000"/>
                </a:solidFill>
                <a:latin typeface="Times New Roman"/>
                <a:cs typeface="Times New Roman"/>
              </a:rPr>
              <a:t>ew physics opportunities in study of strong interaction are opening!</a:t>
            </a:r>
            <a:endParaRPr lang="en-US" sz="4200" b="1" dirty="0">
              <a:solidFill>
                <a:srgbClr val="FF0000"/>
              </a:solidFill>
              <a:latin typeface="Times New Roman"/>
              <a:cs typeface="Times New Roman"/>
            </a:endParaRPr>
          </a:p>
        </p:txBody>
      </p:sp>
      <p:sp>
        <p:nvSpPr>
          <p:cNvPr id="6" name="Footer Placeholder 5"/>
          <p:cNvSpPr>
            <a:spLocks noGrp="1"/>
          </p:cNvSpPr>
          <p:nvPr>
            <p:ph type="ftr" sz="quarter" idx="11"/>
          </p:nvPr>
        </p:nvSpPr>
        <p:spPr/>
        <p:txBody>
          <a:bodyPr/>
          <a:lstStyle/>
          <a:p>
            <a:r>
              <a:rPr lang="en-US" smtClean="0"/>
              <a:t>ICPPA-2022, G.Feofilov  (for ALICE Collaboration)</a:t>
            </a:r>
            <a:endParaRPr lang="en-US" dirty="0"/>
          </a:p>
        </p:txBody>
      </p:sp>
      <p:sp>
        <p:nvSpPr>
          <p:cNvPr id="5" name="Slide Number Placeholder 4"/>
          <p:cNvSpPr>
            <a:spLocks noGrp="1"/>
          </p:cNvSpPr>
          <p:nvPr>
            <p:ph type="sldNum" sz="quarter" idx="12"/>
          </p:nvPr>
        </p:nvSpPr>
        <p:spPr/>
        <p:txBody>
          <a:bodyPr/>
          <a:lstStyle/>
          <a:p>
            <a:fld id="{D4301586-F70E-8942-86C6-6D4DF7401C35}" type="slidenum">
              <a:rPr lang="en-US" smtClean="0"/>
              <a:t>20</a:t>
            </a:fld>
            <a:endParaRPr lang="en-US"/>
          </a:p>
        </p:txBody>
      </p:sp>
      <p:pic>
        <p:nvPicPr>
          <p:cNvPr id="1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Connector 15"/>
          <p:cNvCxnSpPr/>
          <p:nvPr/>
        </p:nvCxnSpPr>
        <p:spPr>
          <a:xfrm>
            <a:off x="457200" y="12319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7" name="Picture 16" descr="CoA_Medium_color-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344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4050" y="2997200"/>
            <a:ext cx="1924050" cy="234950"/>
          </a:xfrm>
        </p:spPr>
        <p:txBody>
          <a:bodyPr>
            <a:normAutofit/>
          </a:bodyPr>
          <a:lstStyle/>
          <a:p>
            <a:r>
              <a:rPr lang="en-US" sz="800" dirty="0">
                <a:solidFill>
                  <a:srgbClr val="00759E"/>
                </a:solidFill>
              </a:rPr>
              <a:t>.</a:t>
            </a:r>
          </a:p>
        </p:txBody>
      </p:sp>
      <p:sp>
        <p:nvSpPr>
          <p:cNvPr id="3" name="Content Placeholder 2"/>
          <p:cNvSpPr>
            <a:spLocks noGrp="1"/>
          </p:cNvSpPr>
          <p:nvPr>
            <p:ph idx="1"/>
          </p:nvPr>
        </p:nvSpPr>
        <p:spPr>
          <a:xfrm>
            <a:off x="1985397" y="2681569"/>
            <a:ext cx="5596504" cy="963331"/>
          </a:xfrm>
        </p:spPr>
        <p:txBody>
          <a:bodyPr>
            <a:normAutofit/>
          </a:bodyPr>
          <a:lstStyle/>
          <a:p>
            <a:pPr marL="0" indent="0">
              <a:lnSpc>
                <a:spcPct val="80000"/>
              </a:lnSpc>
              <a:buNone/>
              <a:defRPr/>
            </a:pPr>
            <a:r>
              <a:rPr lang="en-US" b="1" kern="0" dirty="0">
                <a:solidFill>
                  <a:srgbClr val="0000FF"/>
                </a:solidFill>
                <a:latin typeface="Times New Roman" pitchFamily="18" charset="0"/>
              </a:rPr>
              <a:t>Thank you for your attention!</a:t>
            </a:r>
          </a:p>
        </p:txBody>
      </p:sp>
      <p:sp>
        <p:nvSpPr>
          <p:cNvPr id="6" name="Footer Placeholder 5"/>
          <p:cNvSpPr>
            <a:spLocks noGrp="1"/>
          </p:cNvSpPr>
          <p:nvPr>
            <p:ph type="ftr" sz="quarter" idx="11"/>
          </p:nvPr>
        </p:nvSpPr>
        <p:spPr/>
        <p:txBody>
          <a:bodyPr/>
          <a:lstStyle/>
          <a:p>
            <a:r>
              <a:rPr lang="en-US" smtClean="0"/>
              <a:t>ICPPA-2022, G.Feofilov  (for ALICE Collaboration)</a:t>
            </a:r>
            <a:endParaRPr lang="en-US" dirty="0"/>
          </a:p>
        </p:txBody>
      </p:sp>
      <p:sp>
        <p:nvSpPr>
          <p:cNvPr id="5" name="Slide Number Placeholder 4"/>
          <p:cNvSpPr>
            <a:spLocks noGrp="1"/>
          </p:cNvSpPr>
          <p:nvPr>
            <p:ph type="sldNum" sz="quarter" idx="12"/>
          </p:nvPr>
        </p:nvSpPr>
        <p:spPr/>
        <p:txBody>
          <a:bodyPr/>
          <a:lstStyle/>
          <a:p>
            <a:fld id="{D4301586-F70E-8942-86C6-6D4DF7401C35}" type="slidenum">
              <a:rPr lang="en-US" smtClean="0"/>
              <a:t>21</a:t>
            </a:fld>
            <a:endParaRPr lang="en-US"/>
          </a:p>
        </p:txBody>
      </p:sp>
      <p:pic>
        <p:nvPicPr>
          <p:cNvPr id="10"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2" name="Picture 11" descr="CoA_Medium_color-3.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5930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849" y="109164"/>
            <a:ext cx="8229600" cy="1143000"/>
          </a:xfrm>
        </p:spPr>
        <p:txBody>
          <a:bodyPr>
            <a:normAutofit/>
          </a:bodyPr>
          <a:lstStyle/>
          <a:p>
            <a:r>
              <a:rPr lang="en-US" sz="3200" b="1" dirty="0" smtClean="0">
                <a:solidFill>
                  <a:srgbClr val="0000FF"/>
                </a:solidFill>
              </a:rPr>
              <a:t>ALICE @LHC Schedule</a:t>
            </a:r>
            <a:endParaRPr lang="en-US" sz="3200" b="1" dirty="0">
              <a:solidFill>
                <a:srgbClr val="0000FF"/>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524934" y="1316566"/>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3" name="Content Placeholder 5"/>
          <p:cNvPicPr>
            <a:picLocks noGrp="1" noChangeAspect="1"/>
          </p:cNvPicPr>
          <p:nvPr>
            <p:ph idx="1"/>
          </p:nvPr>
        </p:nvPicPr>
        <p:blipFill rotWithShape="1">
          <a:blip r:embed="rId3"/>
          <a:srcRect l="33227" t="15301" r="1772" b="30542"/>
          <a:stretch/>
        </p:blipFill>
        <p:spPr>
          <a:xfrm>
            <a:off x="457200" y="3504534"/>
            <a:ext cx="8102599" cy="2520000"/>
          </a:xfrm>
        </p:spPr>
      </p:pic>
      <p:cxnSp>
        <p:nvCxnSpPr>
          <p:cNvPr id="9" name="Straight Arrow Connector 8"/>
          <p:cNvCxnSpPr/>
          <p:nvPr/>
        </p:nvCxnSpPr>
        <p:spPr>
          <a:xfrm>
            <a:off x="1959152" y="2041639"/>
            <a:ext cx="0" cy="179959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2199932" y="2210534"/>
            <a:ext cx="2095103" cy="1200329"/>
          </a:xfrm>
          <a:prstGeom prst="rect">
            <a:avLst/>
          </a:prstGeom>
        </p:spPr>
        <p:txBody>
          <a:bodyPr wrap="square">
            <a:spAutoFit/>
          </a:bodyPr>
          <a:lstStyle/>
          <a:p>
            <a:r>
              <a:rPr lang="en-US" u="sng" dirty="0" smtClean="0">
                <a:solidFill>
                  <a:srgbClr val="FF0000"/>
                </a:solidFill>
              </a:rPr>
              <a:t>18 November 2022</a:t>
            </a:r>
          </a:p>
          <a:p>
            <a:r>
              <a:rPr lang="en-US" u="sng" dirty="0" smtClean="0">
                <a:solidFill>
                  <a:srgbClr val="FF0000"/>
                </a:solidFill>
              </a:rPr>
              <a:t>The first </a:t>
            </a:r>
            <a:r>
              <a:rPr lang="en-US" u="sng" dirty="0" err="1" smtClean="0">
                <a:solidFill>
                  <a:srgbClr val="FF0000"/>
                </a:solidFill>
              </a:rPr>
              <a:t>Pb-Pb</a:t>
            </a:r>
            <a:r>
              <a:rPr lang="en-US" u="sng" dirty="0" smtClean="0">
                <a:solidFill>
                  <a:srgbClr val="FF0000"/>
                </a:solidFill>
              </a:rPr>
              <a:t> collisions at √</a:t>
            </a:r>
            <a:r>
              <a:rPr lang="en-US" u="sng" dirty="0" err="1" smtClean="0">
                <a:solidFill>
                  <a:srgbClr val="FF0000"/>
                </a:solidFill>
              </a:rPr>
              <a:t>s</a:t>
            </a:r>
            <a:r>
              <a:rPr lang="en-US" u="sng" baseline="-25000" dirty="0" err="1" smtClean="0">
                <a:solidFill>
                  <a:srgbClr val="FF0000"/>
                </a:solidFill>
              </a:rPr>
              <a:t>NN</a:t>
            </a:r>
            <a:r>
              <a:rPr lang="en-US" u="sng" dirty="0" smtClean="0">
                <a:solidFill>
                  <a:srgbClr val="FF0000"/>
                </a:solidFill>
              </a:rPr>
              <a:t>=</a:t>
            </a:r>
            <a:r>
              <a:rPr lang="en-US" dirty="0" smtClean="0">
                <a:solidFill>
                  <a:srgbClr val="FF0000"/>
                </a:solidFill>
              </a:rPr>
              <a:t>5.36 </a:t>
            </a:r>
            <a:r>
              <a:rPr lang="en-US" dirty="0" err="1">
                <a:solidFill>
                  <a:srgbClr val="FF0000"/>
                </a:solidFill>
              </a:rPr>
              <a:t>TeV</a:t>
            </a:r>
            <a:r>
              <a:rPr lang="en-US" dirty="0">
                <a:solidFill>
                  <a:srgbClr val="FF0000"/>
                </a:solidFill>
              </a:rPr>
              <a:t> </a:t>
            </a:r>
            <a:r>
              <a:rPr lang="en-US" dirty="0" smtClean="0">
                <a:solidFill>
                  <a:srgbClr val="FF0000"/>
                </a:solidFill>
              </a:rPr>
              <a:t>! </a:t>
            </a:r>
            <a:endParaRPr lang="en-US" dirty="0">
              <a:solidFill>
                <a:srgbClr val="FF0000"/>
              </a:solidFill>
            </a:endParaRPr>
          </a:p>
        </p:txBody>
      </p:sp>
      <p:sp>
        <p:nvSpPr>
          <p:cNvPr id="17" name="Footer Placeholder 16"/>
          <p:cNvSpPr>
            <a:spLocks noGrp="1"/>
          </p:cNvSpPr>
          <p:nvPr>
            <p:ph type="ftr" sz="quarter" idx="11"/>
          </p:nvPr>
        </p:nvSpPr>
        <p:spPr/>
        <p:txBody>
          <a:bodyPr/>
          <a:lstStyle/>
          <a:p>
            <a:r>
              <a:rPr lang="en-US" smtClean="0"/>
              <a:t>ICPPA-2022, G.Feofilov  (for ALICE Collaboration)</a:t>
            </a:r>
            <a:endParaRPr lang="en-US"/>
          </a:p>
        </p:txBody>
      </p:sp>
      <p:sp>
        <p:nvSpPr>
          <p:cNvPr id="18" name="Slide Number Placeholder 17"/>
          <p:cNvSpPr>
            <a:spLocks noGrp="1"/>
          </p:cNvSpPr>
          <p:nvPr>
            <p:ph type="sldNum" sz="quarter" idx="12"/>
          </p:nvPr>
        </p:nvSpPr>
        <p:spPr/>
        <p:txBody>
          <a:bodyPr/>
          <a:lstStyle/>
          <a:p>
            <a:fld id="{EBC5711C-1C65-D44E-A10F-9AF119BF2041}" type="slidenum">
              <a:rPr lang="en-US" smtClean="0"/>
              <a:t>3</a:t>
            </a:fld>
            <a:endParaRPr lang="en-US"/>
          </a:p>
        </p:txBody>
      </p:sp>
      <p:pic>
        <p:nvPicPr>
          <p:cNvPr id="3" name="Picture 2"/>
          <p:cNvPicPr>
            <a:picLocks noChangeAspect="1"/>
          </p:cNvPicPr>
          <p:nvPr/>
        </p:nvPicPr>
        <p:blipFill>
          <a:blip r:embed="rId4"/>
          <a:stretch>
            <a:fillRect/>
          </a:stretch>
        </p:blipFill>
        <p:spPr>
          <a:xfrm>
            <a:off x="5129660" y="1672307"/>
            <a:ext cx="3557140" cy="1516158"/>
          </a:xfrm>
          <a:prstGeom prst="rect">
            <a:avLst/>
          </a:prstGeom>
        </p:spPr>
      </p:pic>
      <p:cxnSp>
        <p:nvCxnSpPr>
          <p:cNvPr id="14" name="Straight Arrow Connector 13"/>
          <p:cNvCxnSpPr/>
          <p:nvPr/>
        </p:nvCxnSpPr>
        <p:spPr>
          <a:xfrm flipV="1">
            <a:off x="7521575" y="3040468"/>
            <a:ext cx="146050" cy="800765"/>
          </a:xfrm>
          <a:prstGeom prst="straightConnector1">
            <a:avLst/>
          </a:prstGeom>
          <a:ln w="44450">
            <a:solidFill>
              <a:srgbClr val="FF0000"/>
            </a:solidFill>
            <a:tailEnd type="stealth"/>
          </a:ln>
        </p:spPr>
        <p:style>
          <a:lnRef idx="2">
            <a:schemeClr val="accent1"/>
          </a:lnRef>
          <a:fillRef idx="0">
            <a:schemeClr val="accent1"/>
          </a:fillRef>
          <a:effectRef idx="1">
            <a:schemeClr val="accent1"/>
          </a:effectRef>
          <a:fontRef idx="minor">
            <a:schemeClr val="tx1"/>
          </a:fontRef>
        </p:style>
      </p:cxnSp>
      <p:pic>
        <p:nvPicPr>
          <p:cNvPr id="19" name="Picture 18"/>
          <p:cNvPicPr>
            <a:picLocks noChangeAspect="1"/>
          </p:cNvPicPr>
          <p:nvPr/>
        </p:nvPicPr>
        <p:blipFill>
          <a:blip r:embed="rId5"/>
          <a:stretch>
            <a:fillRect/>
          </a:stretch>
        </p:blipFill>
        <p:spPr>
          <a:xfrm>
            <a:off x="6409267" y="5155821"/>
            <a:ext cx="1950714" cy="1647524"/>
          </a:xfrm>
          <a:prstGeom prst="rect">
            <a:avLst/>
          </a:prstGeom>
        </p:spPr>
      </p:pic>
      <p:cxnSp>
        <p:nvCxnSpPr>
          <p:cNvPr id="13" name="Straight Arrow Connector 12"/>
          <p:cNvCxnSpPr/>
          <p:nvPr/>
        </p:nvCxnSpPr>
        <p:spPr>
          <a:xfrm flipH="1" flipV="1">
            <a:off x="6315075" y="2977733"/>
            <a:ext cx="1130300" cy="768866"/>
          </a:xfrm>
          <a:prstGeom prst="straightConnector1">
            <a:avLst/>
          </a:prstGeom>
          <a:ln w="44450">
            <a:solidFill>
              <a:srgbClr val="FF0000"/>
            </a:solidFill>
            <a:tailEnd type="stealth"/>
          </a:ln>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5867400" y="1370542"/>
            <a:ext cx="1967205" cy="369332"/>
          </a:xfrm>
          <a:prstGeom prst="rect">
            <a:avLst/>
          </a:prstGeom>
        </p:spPr>
        <p:txBody>
          <a:bodyPr wrap="none">
            <a:spAutoFit/>
          </a:bodyPr>
          <a:lstStyle/>
          <a:p>
            <a:r>
              <a:rPr lang="en-US" b="1" u="sng" dirty="0">
                <a:solidFill>
                  <a:srgbClr val="FF0000"/>
                </a:solidFill>
              </a:rPr>
              <a:t>ALICE </a:t>
            </a:r>
            <a:r>
              <a:rPr lang="en-US" b="1" u="sng" dirty="0" smtClean="0">
                <a:solidFill>
                  <a:srgbClr val="FF0000"/>
                </a:solidFill>
              </a:rPr>
              <a:t>LS3 Upgrade</a:t>
            </a:r>
            <a:endParaRPr lang="en-US" b="1" u="sng" dirty="0">
              <a:solidFill>
                <a:srgbClr val="FF0000"/>
              </a:solidFill>
            </a:endParaRPr>
          </a:p>
        </p:txBody>
      </p:sp>
      <p:cxnSp>
        <p:nvCxnSpPr>
          <p:cNvPr id="22" name="Straight Arrow Connector 21"/>
          <p:cNvCxnSpPr/>
          <p:nvPr/>
        </p:nvCxnSpPr>
        <p:spPr>
          <a:xfrm flipH="1" flipV="1">
            <a:off x="4546601" y="5651501"/>
            <a:ext cx="1862666" cy="54609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14849" y="1241038"/>
            <a:ext cx="1967205" cy="646331"/>
          </a:xfrm>
          <a:prstGeom prst="rect">
            <a:avLst/>
          </a:prstGeom>
        </p:spPr>
        <p:txBody>
          <a:bodyPr wrap="none">
            <a:spAutoFit/>
          </a:bodyPr>
          <a:lstStyle/>
          <a:p>
            <a:r>
              <a:rPr lang="en-US" b="1" u="sng" dirty="0">
                <a:solidFill>
                  <a:srgbClr val="FF0000"/>
                </a:solidFill>
              </a:rPr>
              <a:t>ALICE LS2 </a:t>
            </a:r>
            <a:r>
              <a:rPr lang="en-US" b="1" u="sng" dirty="0" smtClean="0">
                <a:solidFill>
                  <a:srgbClr val="FF0000"/>
                </a:solidFill>
              </a:rPr>
              <a:t>Upgrade</a:t>
            </a:r>
          </a:p>
          <a:p>
            <a:r>
              <a:rPr lang="en-US" b="1" u="sng" dirty="0" smtClean="0">
                <a:solidFill>
                  <a:srgbClr val="FF0000"/>
                </a:solidFill>
              </a:rPr>
              <a:t>finished</a:t>
            </a:r>
            <a:endParaRPr lang="en-US" b="1" u="sng" dirty="0">
              <a:solidFill>
                <a:srgbClr val="FF0000"/>
              </a:solidFill>
            </a:endParaRPr>
          </a:p>
        </p:txBody>
      </p:sp>
      <p:cxnSp>
        <p:nvCxnSpPr>
          <p:cNvPr id="20" name="Straight Arrow Connector 19"/>
          <p:cNvCxnSpPr/>
          <p:nvPr/>
        </p:nvCxnSpPr>
        <p:spPr>
          <a:xfrm>
            <a:off x="1384300" y="1887369"/>
            <a:ext cx="1" cy="1850685"/>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45" name="Rectangle 44"/>
          <p:cNvSpPr/>
          <p:nvPr/>
        </p:nvSpPr>
        <p:spPr>
          <a:xfrm>
            <a:off x="1653224" y="1564203"/>
            <a:ext cx="3109276" cy="646331"/>
          </a:xfrm>
          <a:prstGeom prst="rect">
            <a:avLst/>
          </a:prstGeom>
        </p:spPr>
        <p:txBody>
          <a:bodyPr wrap="square">
            <a:spAutoFit/>
          </a:bodyPr>
          <a:lstStyle/>
          <a:p>
            <a:r>
              <a:rPr lang="en-US" u="sng" dirty="0" smtClean="0">
                <a:solidFill>
                  <a:srgbClr val="0000FF"/>
                </a:solidFill>
              </a:rPr>
              <a:t>5 July </a:t>
            </a:r>
            <a:r>
              <a:rPr lang="ru-RU" dirty="0" smtClean="0"/>
              <a:t> </a:t>
            </a:r>
            <a:r>
              <a:rPr lang="en-US" i="1" dirty="0" smtClean="0">
                <a:solidFill>
                  <a:srgbClr val="0000FF"/>
                </a:solidFill>
              </a:rPr>
              <a:t>Start </a:t>
            </a:r>
            <a:r>
              <a:rPr lang="en-US" i="1" dirty="0">
                <a:solidFill>
                  <a:srgbClr val="0000FF"/>
                </a:solidFill>
              </a:rPr>
              <a:t>of Run 3 - first </a:t>
            </a:r>
            <a:r>
              <a:rPr lang="en-US" i="1" dirty="0" err="1">
                <a:solidFill>
                  <a:srgbClr val="0000FF"/>
                </a:solidFill>
              </a:rPr>
              <a:t>pp</a:t>
            </a:r>
            <a:r>
              <a:rPr lang="en-US" i="1" dirty="0">
                <a:solidFill>
                  <a:srgbClr val="0000FF"/>
                </a:solidFill>
              </a:rPr>
              <a:t> </a:t>
            </a:r>
            <a:r>
              <a:rPr lang="ru-RU" i="1" dirty="0" smtClean="0">
                <a:solidFill>
                  <a:srgbClr val="0000FF"/>
                </a:solidFill>
              </a:rPr>
              <a:t>         		</a:t>
            </a:r>
            <a:r>
              <a:rPr lang="en-US" i="1" dirty="0" smtClean="0">
                <a:solidFill>
                  <a:srgbClr val="0000FF"/>
                </a:solidFill>
              </a:rPr>
              <a:t>collisions </a:t>
            </a:r>
            <a:r>
              <a:rPr lang="en-US" i="1" dirty="0">
                <a:solidFill>
                  <a:srgbClr val="0000FF"/>
                </a:solidFill>
              </a:rPr>
              <a:t>at 13.6 </a:t>
            </a:r>
            <a:r>
              <a:rPr lang="en-US" i="1" dirty="0" err="1">
                <a:solidFill>
                  <a:srgbClr val="0000FF"/>
                </a:solidFill>
              </a:rPr>
              <a:t>TeV</a:t>
            </a:r>
            <a:endParaRPr lang="en-US" i="1" u="sng" dirty="0">
              <a:solidFill>
                <a:srgbClr val="0000FF"/>
              </a:solidFill>
            </a:endParaRPr>
          </a:p>
        </p:txBody>
      </p:sp>
      <p:cxnSp>
        <p:nvCxnSpPr>
          <p:cNvPr id="46" name="Straight Arrow Connector 45"/>
          <p:cNvCxnSpPr/>
          <p:nvPr/>
        </p:nvCxnSpPr>
        <p:spPr>
          <a:xfrm>
            <a:off x="2199932" y="2387600"/>
            <a:ext cx="0" cy="160689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pic>
        <p:nvPicPr>
          <p:cNvPr id="55" name="Picture 54" descr="CoA_Medium_color-3.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56" name="Picture 1"/>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6861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043" y="6350"/>
            <a:ext cx="7574490" cy="990600"/>
          </a:xfrm>
        </p:spPr>
        <p:txBody>
          <a:bodyPr>
            <a:normAutofit fontScale="90000"/>
          </a:bodyPr>
          <a:lstStyle/>
          <a:p>
            <a:pPr algn="l">
              <a:defRPr/>
            </a:pPr>
            <a:r>
              <a:rPr lang="en-US" sz="3200" dirty="0" smtClean="0">
                <a:solidFill>
                  <a:srgbClr val="0000FF"/>
                </a:solidFill>
              </a:rPr>
              <a:t>		</a:t>
            </a:r>
            <a:r>
              <a:rPr lang="en-US" sz="3200" b="1" dirty="0" smtClean="0">
                <a:solidFill>
                  <a:srgbClr val="FF0000"/>
                </a:solidFill>
              </a:rPr>
              <a:t>Charm</a:t>
            </a:r>
            <a:r>
              <a:rPr lang="en-US" sz="3200" b="1" dirty="0" smtClean="0">
                <a:solidFill>
                  <a:srgbClr val="0000FF"/>
                </a:solidFill>
              </a:rPr>
              <a:t> </a:t>
            </a:r>
            <a:r>
              <a:rPr lang="en-US" sz="3200" b="1" dirty="0" smtClean="0">
                <a:solidFill>
                  <a:srgbClr val="FF0000"/>
                </a:solidFill>
              </a:rPr>
              <a:t>and beauty </a:t>
            </a:r>
            <a:r>
              <a:rPr lang="en-US" sz="3200" b="1" dirty="0" smtClean="0">
                <a:solidFill>
                  <a:srgbClr val="0000FF"/>
                </a:solidFill>
              </a:rPr>
              <a:t>in pp, </a:t>
            </a:r>
            <a:br>
              <a:rPr lang="en-US" sz="3200" b="1" dirty="0" smtClean="0">
                <a:solidFill>
                  <a:srgbClr val="0000FF"/>
                </a:solidFill>
              </a:rPr>
            </a:br>
            <a:r>
              <a:rPr lang="en-US" sz="3200" b="1" dirty="0" smtClean="0">
                <a:solidFill>
                  <a:srgbClr val="0000FF"/>
                </a:solidFill>
              </a:rPr>
              <a:t>					 p</a:t>
            </a:r>
            <a:r>
              <a:rPr lang="en-US" sz="3200" b="1" dirty="0">
                <a:solidFill>
                  <a:srgbClr val="0000FF"/>
                </a:solidFill>
              </a:rPr>
              <a:t>-Pb and </a:t>
            </a:r>
            <a:r>
              <a:rPr lang="en-US" sz="3200" b="1" dirty="0" err="1" smtClean="0">
                <a:solidFill>
                  <a:srgbClr val="0000FF"/>
                </a:solidFill>
              </a:rPr>
              <a:t>Pb-Pb</a:t>
            </a:r>
            <a:r>
              <a:rPr lang="en-US" sz="3200" b="1" dirty="0" smtClean="0">
                <a:solidFill>
                  <a:srgbClr val="0000FF"/>
                </a:solidFill>
              </a:rPr>
              <a:t> collisions</a:t>
            </a:r>
            <a:endParaRPr lang="ru-RU" sz="3200" b="1" dirty="0" smtClean="0">
              <a:solidFill>
                <a:srgbClr val="0000FF"/>
              </a:solidFill>
              <a:cs typeface="Arial" charset="0"/>
            </a:endParaRPr>
          </a:p>
        </p:txBody>
      </p:sp>
      <p:sp>
        <p:nvSpPr>
          <p:cNvPr id="79874" name="Slide Number Placeholder 2"/>
          <p:cNvSpPr>
            <a:spLocks noGrp="1"/>
          </p:cNvSpPr>
          <p:nvPr>
            <p:ph type="sldNum" sz="quarter" idx="11"/>
          </p:nvPr>
        </p:nvSpPr>
        <p:spPr>
          <a:xfrm>
            <a:off x="6565899" y="6318300"/>
            <a:ext cx="2133600" cy="4958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AC27AA0-BB3F-E840-80E5-561D63BA1368}" type="slidenum">
              <a:rPr lang="en-US" sz="1400">
                <a:latin typeface="Times New Roman" charset="0"/>
              </a:rPr>
              <a:pPr eaLnBrk="1" hangingPunct="1"/>
              <a:t>4</a:t>
            </a:fld>
            <a:endParaRPr lang="en-US" sz="1400" dirty="0">
              <a:latin typeface="Times New Roman" charset="0"/>
            </a:endParaRPr>
          </a:p>
        </p:txBody>
      </p:sp>
      <p:sp>
        <p:nvSpPr>
          <p:cNvPr id="4" name="Rectangle 3"/>
          <p:cNvSpPr/>
          <p:nvPr/>
        </p:nvSpPr>
        <p:spPr>
          <a:xfrm>
            <a:off x="-228600" y="3632199"/>
            <a:ext cx="2580747" cy="1815882"/>
          </a:xfrm>
          <a:prstGeom prst="rect">
            <a:avLst/>
          </a:prstGeom>
        </p:spPr>
        <p:txBody>
          <a:bodyPr wrap="square">
            <a:spAutoFit/>
          </a:bodyPr>
          <a:lstStyle/>
          <a:p>
            <a:pPr>
              <a:defRPr/>
            </a:pPr>
            <a:endParaRPr lang="en-US" sz="3600" baseline="30000" dirty="0">
              <a:latin typeface="+mn-lt"/>
            </a:endParaRPr>
          </a:p>
          <a:p>
            <a:pPr>
              <a:defRPr/>
            </a:pPr>
            <a:endParaRPr lang="en-US" sz="3600" baseline="30000" dirty="0">
              <a:latin typeface="+mn-lt"/>
            </a:endParaRPr>
          </a:p>
          <a:p>
            <a:pPr>
              <a:defRPr/>
            </a:pPr>
            <a:endParaRPr lang="ru-RU" sz="3600" baseline="30000" dirty="0">
              <a:latin typeface="+mn-lt"/>
            </a:endParaRPr>
          </a:p>
          <a:p>
            <a:pPr marL="457200" indent="-457200">
              <a:buFont typeface="Times New Roman" charset="0"/>
              <a:buAutoNum type="arabicParenR"/>
              <a:defRPr/>
            </a:pPr>
            <a:endParaRPr lang="en-US" sz="2400" baseline="30000" dirty="0">
              <a:latin typeface="+mn-lt"/>
            </a:endParaRPr>
          </a:p>
          <a:p>
            <a:pPr>
              <a:defRPr/>
            </a:pPr>
            <a:endParaRPr lang="en-US" sz="2400" dirty="0">
              <a:latin typeface="+mn-lt"/>
            </a:endParaRPr>
          </a:p>
        </p:txBody>
      </p:sp>
      <p:sp>
        <p:nvSpPr>
          <p:cNvPr id="5" name="Rectangle 4"/>
          <p:cNvSpPr/>
          <p:nvPr/>
        </p:nvSpPr>
        <p:spPr>
          <a:xfrm>
            <a:off x="228600" y="4038600"/>
            <a:ext cx="8382000" cy="1365250"/>
          </a:xfrm>
          <a:prstGeom prst="rect">
            <a:avLst/>
          </a:prstGeom>
        </p:spPr>
        <p:txBody>
          <a:bodyPr>
            <a:spAutoFit/>
          </a:bodyPr>
          <a:lstStyle/>
          <a:p>
            <a:pPr>
              <a:defRPr/>
            </a:pPr>
            <a:endParaRPr lang="en-US" sz="4400" b="1" baseline="30000" dirty="0">
              <a:solidFill>
                <a:srgbClr val="3333CC"/>
              </a:solidFill>
              <a:latin typeface="+mn-lt"/>
            </a:endParaRPr>
          </a:p>
          <a:p>
            <a:pPr>
              <a:defRPr/>
            </a:pPr>
            <a:endParaRPr lang="ru-RU" sz="4400" b="1" baseline="30000" dirty="0">
              <a:solidFill>
                <a:srgbClr val="3333CC"/>
              </a:solidFill>
              <a:latin typeface="+mn-lt"/>
            </a:endParaRPr>
          </a:p>
          <a:p>
            <a:pPr>
              <a:defRPr/>
            </a:pPr>
            <a:endParaRPr lang="en-US" sz="3600" b="1" baseline="-25000" dirty="0">
              <a:solidFill>
                <a:srgbClr val="3366FF"/>
              </a:solidFill>
              <a:latin typeface="+mn-lt"/>
            </a:endParaRPr>
          </a:p>
        </p:txBody>
      </p:sp>
      <p:sp>
        <p:nvSpPr>
          <p:cNvPr id="13" name="Text Box 8"/>
          <p:cNvSpPr txBox="1">
            <a:spLocks noChangeArrowheads="1"/>
          </p:cNvSpPr>
          <p:nvPr/>
        </p:nvSpPr>
        <p:spPr bwMode="auto">
          <a:xfrm>
            <a:off x="1307043" y="5733524"/>
            <a:ext cx="928459"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a:solidFill>
                  <a:srgbClr val="3333CC"/>
                </a:solidFill>
                <a:cs typeface="Times New Roman"/>
              </a:rPr>
              <a:t>Colliding </a:t>
            </a:r>
          </a:p>
          <a:p>
            <a:pPr>
              <a:defRPr/>
            </a:pPr>
            <a:r>
              <a:rPr lang="en-US" sz="1600" b="1" dirty="0">
                <a:solidFill>
                  <a:srgbClr val="3333CC"/>
                </a:solidFill>
                <a:cs typeface="Times New Roman"/>
              </a:rPr>
              <a:t>nuclei</a:t>
            </a:r>
            <a:endParaRPr lang="ru-RU" sz="1600" b="1" dirty="0">
              <a:solidFill>
                <a:srgbClr val="3333CC"/>
              </a:solidFill>
              <a:cs typeface="Times New Roman"/>
            </a:endParaRPr>
          </a:p>
        </p:txBody>
      </p:sp>
      <p:sp>
        <p:nvSpPr>
          <p:cNvPr id="3" name="Rectangle 2"/>
          <p:cNvSpPr/>
          <p:nvPr/>
        </p:nvSpPr>
        <p:spPr>
          <a:xfrm>
            <a:off x="2566732" y="1270000"/>
            <a:ext cx="649374" cy="369332"/>
          </a:xfrm>
          <a:prstGeom prst="rect">
            <a:avLst/>
          </a:prstGeom>
        </p:spPr>
        <p:txBody>
          <a:bodyPr wrap="none">
            <a:spAutoFit/>
          </a:bodyPr>
          <a:lstStyle/>
          <a:p>
            <a:r>
              <a:rPr lang="en-US" dirty="0" smtClean="0">
                <a:solidFill>
                  <a:srgbClr val="0066FF"/>
                </a:solidFill>
                <a:cs typeface="Arial" charset="0"/>
              </a:rPr>
              <a:t>Time</a:t>
            </a:r>
            <a:endParaRPr lang="en-US" dirty="0"/>
          </a:p>
        </p:txBody>
      </p:sp>
      <p:sp>
        <p:nvSpPr>
          <p:cNvPr id="6" name="Rectangle 5"/>
          <p:cNvSpPr/>
          <p:nvPr/>
        </p:nvSpPr>
        <p:spPr>
          <a:xfrm>
            <a:off x="5265620" y="5045243"/>
            <a:ext cx="275849" cy="369332"/>
          </a:xfrm>
          <a:prstGeom prst="rect">
            <a:avLst/>
          </a:prstGeom>
        </p:spPr>
        <p:txBody>
          <a:bodyPr wrap="none">
            <a:spAutoFit/>
          </a:bodyPr>
          <a:lstStyle/>
          <a:p>
            <a:r>
              <a:rPr lang="en-US" dirty="0">
                <a:solidFill>
                  <a:srgbClr val="0066FF"/>
                </a:solidFill>
                <a:cs typeface="Arial" charset="0"/>
              </a:rPr>
              <a:t>z</a:t>
            </a:r>
            <a:endParaRPr lang="en-US" dirty="0"/>
          </a:p>
        </p:txBody>
      </p:sp>
      <p:pic>
        <p:nvPicPr>
          <p:cNvPr id="31" name="Content Placeholder 6"/>
          <p:cNvPicPr>
            <a:picLocks noChangeAspect="1"/>
          </p:cNvPicPr>
          <p:nvPr/>
        </p:nvPicPr>
        <p:blipFill rotWithShape="1">
          <a:blip r:embed="rId3">
            <a:extLst>
              <a:ext uri="{28A0092B-C50C-407E-A947-70E740481C1C}">
                <a14:useLocalDpi xmlns:a14="http://schemas.microsoft.com/office/drawing/2010/main" val="0"/>
              </a:ext>
            </a:extLst>
          </a:blip>
          <a:srcRect t="18806" b="18806"/>
          <a:stretch/>
        </p:blipFill>
        <p:spPr>
          <a:xfrm>
            <a:off x="85741" y="2639484"/>
            <a:ext cx="5611355" cy="3086100"/>
          </a:xfrm>
          <a:prstGeom prst="rect">
            <a:avLst/>
          </a:prstGeom>
        </p:spPr>
      </p:pic>
      <p:pic>
        <p:nvPicPr>
          <p:cNvPr id="32" name="Picture 15" descr="h1-Untitl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285705">
            <a:off x="2332117" y="5525795"/>
            <a:ext cx="340999" cy="51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h1-Untitl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35004">
            <a:off x="2920610" y="5524884"/>
            <a:ext cx="319152" cy="48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V="1">
            <a:off x="2751666" y="1651000"/>
            <a:ext cx="0" cy="375285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784230" y="1651000"/>
            <a:ext cx="344484" cy="8450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1498600" y="1955800"/>
            <a:ext cx="324380" cy="92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2147695" y="2279495"/>
            <a:ext cx="204452" cy="702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3318526" y="2123017"/>
            <a:ext cx="201417" cy="758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3708400" y="2096532"/>
            <a:ext cx="210079" cy="701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393393" y="1554871"/>
            <a:ext cx="594279" cy="1006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879" name="Rectangle 79878"/>
          <p:cNvSpPr/>
          <p:nvPr/>
        </p:nvSpPr>
        <p:spPr>
          <a:xfrm rot="20453474">
            <a:off x="3111582" y="1512501"/>
            <a:ext cx="2520897" cy="276999"/>
          </a:xfrm>
          <a:prstGeom prst="rect">
            <a:avLst/>
          </a:prstGeom>
        </p:spPr>
        <p:txBody>
          <a:bodyPr wrap="square">
            <a:spAutoFit/>
          </a:bodyPr>
          <a:lstStyle/>
          <a:p>
            <a:r>
              <a:rPr lang="el-GR" sz="1200" b="1" dirty="0">
                <a:solidFill>
                  <a:srgbClr val="3366FF"/>
                </a:solidFill>
              </a:rPr>
              <a:t>π</a:t>
            </a:r>
            <a:r>
              <a:rPr lang="en-US" sz="1200" b="1" dirty="0">
                <a:solidFill>
                  <a:srgbClr val="3366FF"/>
                </a:solidFill>
              </a:rPr>
              <a:t>, K, p, Λ,Ξ,Ω,…d,He3,</a:t>
            </a:r>
            <a:r>
              <a:rPr lang="en-US" sz="1200" b="1" dirty="0" smtClean="0">
                <a:solidFill>
                  <a:srgbClr val="3366FF"/>
                </a:solidFill>
              </a:rPr>
              <a:t>He4…</a:t>
            </a:r>
            <a:endParaRPr lang="en-US" sz="1200" b="1" dirty="0">
              <a:solidFill>
                <a:srgbClr val="3366FF"/>
              </a:solidFill>
            </a:endParaRPr>
          </a:p>
        </p:txBody>
      </p:sp>
      <p:cxnSp>
        <p:nvCxnSpPr>
          <p:cNvPr id="25" name="Straight Arrow Connector 24"/>
          <p:cNvCxnSpPr/>
          <p:nvPr/>
        </p:nvCxnSpPr>
        <p:spPr>
          <a:xfrm flipH="1" flipV="1">
            <a:off x="2429933" y="4482068"/>
            <a:ext cx="240068" cy="80616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1705490" y="4385269"/>
            <a:ext cx="1126173" cy="338554"/>
          </a:xfrm>
          <a:prstGeom prst="rect">
            <a:avLst/>
          </a:prstGeom>
        </p:spPr>
        <p:txBody>
          <a:bodyPr wrap="square">
            <a:spAutoFit/>
          </a:bodyPr>
          <a:lstStyle/>
          <a:p>
            <a:r>
              <a:rPr lang="en-US" sz="1600" dirty="0" smtClean="0">
                <a:solidFill>
                  <a:schemeClr val="bg1"/>
                </a:solidFill>
              </a:rPr>
              <a:t>C-quark</a:t>
            </a:r>
            <a:endParaRPr lang="en-US" sz="1600" dirty="0">
              <a:solidFill>
                <a:schemeClr val="bg1"/>
              </a:solidFill>
            </a:endParaRPr>
          </a:p>
        </p:txBody>
      </p:sp>
      <p:cxnSp>
        <p:nvCxnSpPr>
          <p:cNvPr id="37" name="Straight Arrow Connector 36"/>
          <p:cNvCxnSpPr/>
          <p:nvPr/>
        </p:nvCxnSpPr>
        <p:spPr>
          <a:xfrm flipH="1" flipV="1">
            <a:off x="2003645" y="2656416"/>
            <a:ext cx="398051" cy="1708718"/>
          </a:xfrm>
          <a:prstGeom prst="straightConnector1">
            <a:avLst/>
          </a:prstGeom>
          <a:ln w="34925">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541469" y="1392238"/>
            <a:ext cx="3542961" cy="2862323"/>
          </a:xfrm>
          <a:prstGeom prst="rect">
            <a:avLst/>
          </a:prstGeom>
        </p:spPr>
        <p:txBody>
          <a:bodyPr wrap="square">
            <a:spAutoFit/>
          </a:bodyPr>
          <a:lstStyle/>
          <a:p>
            <a:r>
              <a:rPr lang="en-US" b="1" dirty="0" smtClean="0">
                <a:solidFill>
                  <a:srgbClr val="0000FF"/>
                </a:solidFill>
              </a:rPr>
              <a:t>Why open heavy </a:t>
            </a:r>
            <a:r>
              <a:rPr lang="en-US" b="1" dirty="0" err="1" smtClean="0">
                <a:solidFill>
                  <a:srgbClr val="0000FF"/>
                </a:solidFill>
              </a:rPr>
              <a:t>flavour</a:t>
            </a:r>
            <a:r>
              <a:rPr lang="en-US" b="1" dirty="0" smtClean="0">
                <a:solidFill>
                  <a:srgbClr val="0000FF"/>
                </a:solidFill>
              </a:rPr>
              <a:t> </a:t>
            </a:r>
          </a:p>
          <a:p>
            <a:r>
              <a:rPr lang="en-US" b="1" dirty="0">
                <a:solidFill>
                  <a:srgbClr val="0000FF"/>
                </a:solidFill>
              </a:rPr>
              <a:t> </a:t>
            </a:r>
            <a:r>
              <a:rPr lang="en-US" b="1" dirty="0" smtClean="0">
                <a:solidFill>
                  <a:srgbClr val="0000FF"/>
                </a:solidFill>
              </a:rPr>
              <a:t>                               is interesting?</a:t>
            </a:r>
          </a:p>
          <a:p>
            <a:pPr marL="285750" indent="-285750">
              <a:buFont typeface="Wingdings" charset="2"/>
              <a:buChar char="ü"/>
            </a:pPr>
            <a:r>
              <a:rPr lang="en-US" dirty="0"/>
              <a:t>Production </a:t>
            </a:r>
            <a:r>
              <a:rPr lang="en-US" dirty="0" smtClean="0"/>
              <a:t>is relevant  </a:t>
            </a:r>
            <a:r>
              <a:rPr lang="en-US" dirty="0"/>
              <a:t>to early </a:t>
            </a:r>
            <a:r>
              <a:rPr lang="en-US" dirty="0" smtClean="0"/>
              <a:t>				   			       collision stages</a:t>
            </a:r>
          </a:p>
          <a:p>
            <a:pPr marL="285750" indent="-285750">
              <a:buFont typeface="Wingdings" charset="2"/>
              <a:buChar char="ü"/>
            </a:pPr>
            <a:r>
              <a:rPr lang="en-US" dirty="0" smtClean="0"/>
              <a:t>Theoretical  calculation of production in  </a:t>
            </a:r>
            <a:r>
              <a:rPr lang="en-US" dirty="0" err="1" smtClean="0"/>
              <a:t>perturbative</a:t>
            </a:r>
            <a:r>
              <a:rPr lang="en-US" dirty="0" smtClean="0"/>
              <a:t> QCD</a:t>
            </a:r>
          </a:p>
          <a:p>
            <a:pPr marL="285750" indent="-285750">
              <a:buFont typeface="Wingdings" charset="2"/>
              <a:buChar char="ü"/>
            </a:pPr>
            <a:r>
              <a:rPr lang="en-US" dirty="0" smtClean="0"/>
              <a:t>Transport of </a:t>
            </a:r>
            <a:r>
              <a:rPr lang="en-US" dirty="0" smtClean="0">
                <a:solidFill>
                  <a:srgbClr val="0000FF"/>
                </a:solidFill>
              </a:rPr>
              <a:t>c</a:t>
            </a:r>
            <a:r>
              <a:rPr lang="en-US" dirty="0" smtClean="0"/>
              <a:t>-quark and </a:t>
            </a:r>
            <a:r>
              <a:rPr lang="en-US" dirty="0" smtClean="0">
                <a:solidFill>
                  <a:srgbClr val="0000FF"/>
                </a:solidFill>
              </a:rPr>
              <a:t>b</a:t>
            </a:r>
            <a:r>
              <a:rPr lang="en-US" dirty="0" smtClean="0"/>
              <a:t>- quarks  through </a:t>
            </a:r>
            <a:r>
              <a:rPr lang="en-US" dirty="0"/>
              <a:t>the </a:t>
            </a:r>
            <a:r>
              <a:rPr lang="en-US" dirty="0" smtClean="0"/>
              <a:t>medium:   collisions and </a:t>
            </a:r>
            <a:r>
              <a:rPr lang="en-US" dirty="0" err="1" smtClean="0"/>
              <a:t>radiative</a:t>
            </a:r>
            <a:r>
              <a:rPr lang="en-US" dirty="0" smtClean="0"/>
              <a:t> e-losses ?</a:t>
            </a:r>
          </a:p>
          <a:p>
            <a:pPr marL="285750" indent="-285750">
              <a:buFont typeface="Wingdings" charset="2"/>
              <a:buChar char="ü"/>
            </a:pPr>
            <a:r>
              <a:rPr lang="en-US" dirty="0" err="1" smtClean="0"/>
              <a:t>Hadronisation</a:t>
            </a:r>
            <a:r>
              <a:rPr lang="en-US" dirty="0" smtClean="0"/>
              <a:t> mechanism?</a:t>
            </a:r>
          </a:p>
        </p:txBody>
      </p:sp>
      <p:sp>
        <p:nvSpPr>
          <p:cNvPr id="9" name="Rectangle 8"/>
          <p:cNvSpPr/>
          <p:nvPr/>
        </p:nvSpPr>
        <p:spPr>
          <a:xfrm>
            <a:off x="1822980" y="3278256"/>
            <a:ext cx="310902" cy="338554"/>
          </a:xfrm>
          <a:prstGeom prst="rect">
            <a:avLst/>
          </a:prstGeom>
        </p:spPr>
        <p:txBody>
          <a:bodyPr wrap="none">
            <a:spAutoFit/>
          </a:bodyPr>
          <a:lstStyle/>
          <a:p>
            <a:r>
              <a:rPr lang="en-US" sz="1600" dirty="0" smtClean="0">
                <a:solidFill>
                  <a:schemeClr val="bg1"/>
                </a:solidFill>
              </a:rPr>
              <a:t>D</a:t>
            </a:r>
            <a:endParaRPr lang="en-US" sz="1600" dirty="0">
              <a:solidFill>
                <a:schemeClr val="bg1"/>
              </a:solidFill>
            </a:endParaRPr>
          </a:p>
        </p:txBody>
      </p:sp>
      <p:cxnSp>
        <p:nvCxnSpPr>
          <p:cNvPr id="34" name="Straight Arrow Connector 33"/>
          <p:cNvCxnSpPr/>
          <p:nvPr/>
        </p:nvCxnSpPr>
        <p:spPr>
          <a:xfrm flipH="1" flipV="1">
            <a:off x="1799193" y="1955800"/>
            <a:ext cx="204452" cy="702836"/>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003645" y="2096532"/>
            <a:ext cx="0" cy="559884"/>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2751666" y="4182534"/>
            <a:ext cx="49085" cy="1221316"/>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2800751" y="3062249"/>
            <a:ext cx="90668" cy="1120285"/>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831663" y="4539157"/>
            <a:ext cx="916950" cy="369332"/>
          </a:xfrm>
          <a:prstGeom prst="rect">
            <a:avLst/>
          </a:prstGeom>
        </p:spPr>
        <p:txBody>
          <a:bodyPr wrap="none">
            <a:spAutoFit/>
          </a:bodyPr>
          <a:lstStyle/>
          <a:p>
            <a:r>
              <a:rPr lang="en-US" dirty="0" smtClean="0">
                <a:solidFill>
                  <a:schemeClr val="bg1"/>
                </a:solidFill>
              </a:rPr>
              <a:t>B-</a:t>
            </a:r>
            <a:r>
              <a:rPr lang="en-US" dirty="0">
                <a:solidFill>
                  <a:schemeClr val="bg1"/>
                </a:solidFill>
              </a:rPr>
              <a:t>quark</a:t>
            </a:r>
          </a:p>
        </p:txBody>
      </p:sp>
      <p:sp>
        <p:nvSpPr>
          <p:cNvPr id="30" name="Rectangle 29"/>
          <p:cNvSpPr/>
          <p:nvPr/>
        </p:nvSpPr>
        <p:spPr>
          <a:xfrm>
            <a:off x="2831663" y="3447533"/>
            <a:ext cx="312906" cy="369332"/>
          </a:xfrm>
          <a:prstGeom prst="rect">
            <a:avLst/>
          </a:prstGeom>
        </p:spPr>
        <p:txBody>
          <a:bodyPr wrap="none">
            <a:spAutoFit/>
          </a:bodyPr>
          <a:lstStyle/>
          <a:p>
            <a:r>
              <a:rPr lang="en-US" dirty="0" smtClean="0">
                <a:solidFill>
                  <a:schemeClr val="bg1"/>
                </a:solidFill>
              </a:rPr>
              <a:t>B</a:t>
            </a:r>
            <a:endParaRPr lang="en-US" dirty="0"/>
          </a:p>
        </p:txBody>
      </p:sp>
      <p:cxnSp>
        <p:nvCxnSpPr>
          <p:cNvPr id="49" name="Straight Arrow Connector 48"/>
          <p:cNvCxnSpPr/>
          <p:nvPr/>
        </p:nvCxnSpPr>
        <p:spPr>
          <a:xfrm flipV="1">
            <a:off x="2891419" y="2458481"/>
            <a:ext cx="156581" cy="559884"/>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2934365" y="2194493"/>
            <a:ext cx="85892" cy="30157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891418" y="2553732"/>
            <a:ext cx="0" cy="559884"/>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3048000" y="2225159"/>
            <a:ext cx="135061" cy="32857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pic>
        <p:nvPicPr>
          <p:cNvPr id="40" name="Picture 39"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41"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Connector 43"/>
          <p:cNvCxnSpPr/>
          <p:nvPr/>
        </p:nvCxnSpPr>
        <p:spPr>
          <a:xfrm>
            <a:off x="457199" y="12954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85741" y="6463784"/>
            <a:ext cx="8998689" cy="369332"/>
          </a:xfrm>
          <a:prstGeom prst="rect">
            <a:avLst/>
          </a:prstGeom>
        </p:spPr>
        <p:txBody>
          <a:bodyPr wrap="square">
            <a:spAutoFit/>
          </a:bodyPr>
          <a:lstStyle/>
          <a:p>
            <a:pPr>
              <a:buFont typeface="Wingdings" charset="2"/>
              <a:buChar char="Ø"/>
            </a:pPr>
            <a:r>
              <a:rPr lang="en-US" dirty="0">
                <a:solidFill>
                  <a:srgbClr val="FF0000"/>
                </a:solidFill>
              </a:rPr>
              <a:t>Precision studies during the LHC  Runs 3 and 4 are planned with 10 times increased statistics  </a:t>
            </a:r>
          </a:p>
        </p:txBody>
      </p:sp>
    </p:spTree>
    <p:extLst>
      <p:ext uri="{BB962C8B-B14F-4D97-AF65-F5344CB8AC3E}">
        <p14:creationId xmlns:p14="http://schemas.microsoft.com/office/powerpoint/2010/main" val="206278497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5842000" y="5229909"/>
            <a:ext cx="3160713" cy="1043769"/>
          </a:xfrm>
          <a:prstGeom prst="rect">
            <a:avLst/>
          </a:prstGeom>
          <a:solidFill>
            <a:schemeClr val="accent5">
              <a:lumMod val="40000"/>
              <a:lumOff val="60000"/>
              <a:alpha val="4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7043" y="6350"/>
            <a:ext cx="7574490" cy="990600"/>
          </a:xfrm>
        </p:spPr>
        <p:txBody>
          <a:bodyPr>
            <a:normAutofit fontScale="90000"/>
          </a:bodyPr>
          <a:lstStyle/>
          <a:p>
            <a:pPr algn="l">
              <a:defRPr/>
            </a:pPr>
            <a:r>
              <a:rPr lang="en-US" sz="3200" dirty="0" smtClean="0">
                <a:solidFill>
                  <a:srgbClr val="0000FF"/>
                </a:solidFill>
              </a:rPr>
              <a:t>		</a:t>
            </a:r>
            <a:r>
              <a:rPr lang="en-US" sz="3200" b="1" dirty="0" smtClean="0">
                <a:solidFill>
                  <a:srgbClr val="FF0000"/>
                </a:solidFill>
              </a:rPr>
              <a:t>Charm</a:t>
            </a:r>
            <a:r>
              <a:rPr lang="en-US" sz="3200" b="1" dirty="0" smtClean="0">
                <a:solidFill>
                  <a:srgbClr val="0000FF"/>
                </a:solidFill>
              </a:rPr>
              <a:t> </a:t>
            </a:r>
            <a:r>
              <a:rPr lang="en-US" sz="3200" b="1" dirty="0" smtClean="0">
                <a:solidFill>
                  <a:srgbClr val="FF0000"/>
                </a:solidFill>
              </a:rPr>
              <a:t>and beauty </a:t>
            </a:r>
            <a:r>
              <a:rPr lang="en-US" sz="3200" b="1" dirty="0" smtClean="0">
                <a:solidFill>
                  <a:srgbClr val="0000FF"/>
                </a:solidFill>
              </a:rPr>
              <a:t>in pp, </a:t>
            </a:r>
            <a:br>
              <a:rPr lang="en-US" sz="3200" b="1" dirty="0" smtClean="0">
                <a:solidFill>
                  <a:srgbClr val="0000FF"/>
                </a:solidFill>
              </a:rPr>
            </a:br>
            <a:r>
              <a:rPr lang="en-US" sz="3200" b="1" dirty="0" smtClean="0">
                <a:solidFill>
                  <a:srgbClr val="0000FF"/>
                </a:solidFill>
              </a:rPr>
              <a:t>                            p</a:t>
            </a:r>
            <a:r>
              <a:rPr lang="en-US" sz="3200" b="1" dirty="0">
                <a:solidFill>
                  <a:srgbClr val="0000FF"/>
                </a:solidFill>
              </a:rPr>
              <a:t>-Pb and </a:t>
            </a:r>
            <a:r>
              <a:rPr lang="en-US" sz="3200" b="1" dirty="0" err="1" smtClean="0">
                <a:solidFill>
                  <a:srgbClr val="0000FF"/>
                </a:solidFill>
              </a:rPr>
              <a:t>Pb-Pb</a:t>
            </a:r>
            <a:r>
              <a:rPr lang="en-US" sz="3200" b="1" dirty="0" smtClean="0">
                <a:solidFill>
                  <a:srgbClr val="0000FF"/>
                </a:solidFill>
              </a:rPr>
              <a:t> collisions</a:t>
            </a:r>
            <a:endParaRPr lang="ru-RU" sz="3200" b="1" dirty="0" smtClean="0">
              <a:solidFill>
                <a:srgbClr val="0000FF"/>
              </a:solidFill>
              <a:cs typeface="Arial" charset="0"/>
            </a:endParaRPr>
          </a:p>
        </p:txBody>
      </p:sp>
      <p:sp>
        <p:nvSpPr>
          <p:cNvPr id="79874" name="Slide Number Placeholder 2"/>
          <p:cNvSpPr>
            <a:spLocks noGrp="1"/>
          </p:cNvSpPr>
          <p:nvPr>
            <p:ph type="sldNum" sz="quarter" idx="11"/>
          </p:nvPr>
        </p:nvSpPr>
        <p:spPr>
          <a:xfrm>
            <a:off x="8486776" y="6480103"/>
            <a:ext cx="515937" cy="4958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6AC27AA0-BB3F-E840-80E5-561D63BA1368}" type="slidenum">
              <a:rPr lang="en-US" sz="1400">
                <a:latin typeface="Times New Roman" charset="0"/>
              </a:rPr>
              <a:pPr eaLnBrk="1" hangingPunct="1"/>
              <a:t>5</a:t>
            </a:fld>
            <a:endParaRPr lang="en-US" sz="1400" dirty="0">
              <a:latin typeface="Times New Roman" charset="0"/>
            </a:endParaRPr>
          </a:p>
        </p:txBody>
      </p:sp>
      <p:sp>
        <p:nvSpPr>
          <p:cNvPr id="4" name="Rectangle 3"/>
          <p:cNvSpPr/>
          <p:nvPr/>
        </p:nvSpPr>
        <p:spPr>
          <a:xfrm>
            <a:off x="-228600" y="3632199"/>
            <a:ext cx="2580747" cy="1815882"/>
          </a:xfrm>
          <a:prstGeom prst="rect">
            <a:avLst/>
          </a:prstGeom>
        </p:spPr>
        <p:txBody>
          <a:bodyPr wrap="square">
            <a:spAutoFit/>
          </a:bodyPr>
          <a:lstStyle/>
          <a:p>
            <a:pPr>
              <a:defRPr/>
            </a:pPr>
            <a:endParaRPr lang="en-US" sz="3600" baseline="30000" dirty="0">
              <a:latin typeface="+mn-lt"/>
            </a:endParaRPr>
          </a:p>
          <a:p>
            <a:pPr>
              <a:defRPr/>
            </a:pPr>
            <a:endParaRPr lang="en-US" sz="3600" baseline="30000" dirty="0">
              <a:latin typeface="+mn-lt"/>
            </a:endParaRPr>
          </a:p>
          <a:p>
            <a:pPr>
              <a:defRPr/>
            </a:pPr>
            <a:endParaRPr lang="ru-RU" sz="3600" baseline="30000" dirty="0">
              <a:latin typeface="+mn-lt"/>
            </a:endParaRPr>
          </a:p>
          <a:p>
            <a:pPr marL="457200" indent="-457200">
              <a:buFont typeface="Times New Roman" charset="0"/>
              <a:buAutoNum type="arabicParenR"/>
              <a:defRPr/>
            </a:pPr>
            <a:endParaRPr lang="en-US" sz="2400" baseline="30000" dirty="0">
              <a:latin typeface="+mn-lt"/>
            </a:endParaRPr>
          </a:p>
          <a:p>
            <a:pPr>
              <a:defRPr/>
            </a:pPr>
            <a:endParaRPr lang="en-US" sz="2400" dirty="0">
              <a:latin typeface="+mn-lt"/>
            </a:endParaRPr>
          </a:p>
        </p:txBody>
      </p:sp>
      <p:sp>
        <p:nvSpPr>
          <p:cNvPr id="5" name="Rectangle 4"/>
          <p:cNvSpPr/>
          <p:nvPr/>
        </p:nvSpPr>
        <p:spPr>
          <a:xfrm>
            <a:off x="228600" y="4038600"/>
            <a:ext cx="8382000" cy="1365250"/>
          </a:xfrm>
          <a:prstGeom prst="rect">
            <a:avLst/>
          </a:prstGeom>
        </p:spPr>
        <p:txBody>
          <a:bodyPr>
            <a:spAutoFit/>
          </a:bodyPr>
          <a:lstStyle/>
          <a:p>
            <a:pPr>
              <a:defRPr/>
            </a:pPr>
            <a:endParaRPr lang="en-US" sz="4400" b="1" baseline="30000" dirty="0">
              <a:solidFill>
                <a:srgbClr val="3333CC"/>
              </a:solidFill>
              <a:latin typeface="+mn-lt"/>
            </a:endParaRPr>
          </a:p>
          <a:p>
            <a:pPr>
              <a:defRPr/>
            </a:pPr>
            <a:endParaRPr lang="ru-RU" sz="4400" b="1" baseline="30000" dirty="0">
              <a:solidFill>
                <a:srgbClr val="3333CC"/>
              </a:solidFill>
              <a:latin typeface="+mn-lt"/>
            </a:endParaRPr>
          </a:p>
          <a:p>
            <a:pPr>
              <a:defRPr/>
            </a:pPr>
            <a:endParaRPr lang="en-US" sz="3600" b="1" baseline="-25000" dirty="0">
              <a:solidFill>
                <a:srgbClr val="3366FF"/>
              </a:solidFill>
              <a:latin typeface="+mn-lt"/>
            </a:endParaRPr>
          </a:p>
        </p:txBody>
      </p:sp>
      <p:sp>
        <p:nvSpPr>
          <p:cNvPr id="13" name="Text Box 8"/>
          <p:cNvSpPr txBox="1">
            <a:spLocks noChangeArrowheads="1"/>
          </p:cNvSpPr>
          <p:nvPr/>
        </p:nvSpPr>
        <p:spPr bwMode="auto">
          <a:xfrm>
            <a:off x="1307043" y="5733524"/>
            <a:ext cx="928459"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1600" b="1" dirty="0">
                <a:solidFill>
                  <a:srgbClr val="3333CC"/>
                </a:solidFill>
                <a:cs typeface="Times New Roman"/>
              </a:rPr>
              <a:t>Colliding </a:t>
            </a:r>
          </a:p>
          <a:p>
            <a:pPr>
              <a:defRPr/>
            </a:pPr>
            <a:r>
              <a:rPr lang="en-US" sz="1600" b="1" dirty="0">
                <a:solidFill>
                  <a:srgbClr val="3333CC"/>
                </a:solidFill>
                <a:cs typeface="Times New Roman"/>
              </a:rPr>
              <a:t>nuclei</a:t>
            </a:r>
            <a:endParaRPr lang="ru-RU" sz="1600" b="1" dirty="0">
              <a:solidFill>
                <a:srgbClr val="3333CC"/>
              </a:solidFill>
              <a:cs typeface="Times New Roman"/>
            </a:endParaRPr>
          </a:p>
        </p:txBody>
      </p:sp>
      <p:sp>
        <p:nvSpPr>
          <p:cNvPr id="3" name="Rectangle 2"/>
          <p:cNvSpPr/>
          <p:nvPr/>
        </p:nvSpPr>
        <p:spPr>
          <a:xfrm>
            <a:off x="2566732" y="1270000"/>
            <a:ext cx="649374" cy="369332"/>
          </a:xfrm>
          <a:prstGeom prst="rect">
            <a:avLst/>
          </a:prstGeom>
        </p:spPr>
        <p:txBody>
          <a:bodyPr wrap="none">
            <a:spAutoFit/>
          </a:bodyPr>
          <a:lstStyle/>
          <a:p>
            <a:r>
              <a:rPr lang="en-US" dirty="0" smtClean="0">
                <a:solidFill>
                  <a:srgbClr val="0066FF"/>
                </a:solidFill>
                <a:cs typeface="Arial" charset="0"/>
              </a:rPr>
              <a:t>Time</a:t>
            </a:r>
            <a:endParaRPr lang="en-US" dirty="0"/>
          </a:p>
        </p:txBody>
      </p:sp>
      <p:sp>
        <p:nvSpPr>
          <p:cNvPr id="6" name="Rectangle 5"/>
          <p:cNvSpPr/>
          <p:nvPr/>
        </p:nvSpPr>
        <p:spPr>
          <a:xfrm>
            <a:off x="5265620" y="5045243"/>
            <a:ext cx="275849" cy="369332"/>
          </a:xfrm>
          <a:prstGeom prst="rect">
            <a:avLst/>
          </a:prstGeom>
        </p:spPr>
        <p:txBody>
          <a:bodyPr wrap="none">
            <a:spAutoFit/>
          </a:bodyPr>
          <a:lstStyle/>
          <a:p>
            <a:r>
              <a:rPr lang="en-US" dirty="0">
                <a:solidFill>
                  <a:srgbClr val="0066FF"/>
                </a:solidFill>
                <a:cs typeface="Arial" charset="0"/>
              </a:rPr>
              <a:t>z</a:t>
            </a:r>
            <a:endParaRPr lang="en-US" dirty="0"/>
          </a:p>
        </p:txBody>
      </p:sp>
      <p:pic>
        <p:nvPicPr>
          <p:cNvPr id="31" name="Content Placeholder 6"/>
          <p:cNvPicPr>
            <a:picLocks noChangeAspect="1"/>
          </p:cNvPicPr>
          <p:nvPr/>
        </p:nvPicPr>
        <p:blipFill rotWithShape="1">
          <a:blip r:embed="rId3">
            <a:extLst>
              <a:ext uri="{28A0092B-C50C-407E-A947-70E740481C1C}">
                <a14:useLocalDpi xmlns:a14="http://schemas.microsoft.com/office/drawing/2010/main" val="0"/>
              </a:ext>
            </a:extLst>
          </a:blip>
          <a:srcRect t="18806" b="18806"/>
          <a:stretch/>
        </p:blipFill>
        <p:spPr>
          <a:xfrm>
            <a:off x="85742" y="2639484"/>
            <a:ext cx="5566460" cy="3061409"/>
          </a:xfrm>
          <a:prstGeom prst="rect">
            <a:avLst/>
          </a:prstGeom>
        </p:spPr>
      </p:pic>
      <p:pic>
        <p:nvPicPr>
          <p:cNvPr id="32" name="Picture 15" descr="h1-Untitl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17285705">
            <a:off x="2332117" y="5525795"/>
            <a:ext cx="340999" cy="51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descr="h1-Untitled.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435004">
            <a:off x="2920610" y="5524884"/>
            <a:ext cx="319152" cy="48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Arrow Connector 14"/>
          <p:cNvCxnSpPr/>
          <p:nvPr/>
        </p:nvCxnSpPr>
        <p:spPr>
          <a:xfrm flipV="1">
            <a:off x="2751666" y="1651000"/>
            <a:ext cx="0" cy="3752850"/>
          </a:xfrm>
          <a:prstGeom prst="straightConnector1">
            <a:avLst/>
          </a:prstGeom>
          <a:ln w="15875">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flipH="1" flipV="1">
            <a:off x="1498600" y="1955800"/>
            <a:ext cx="324380" cy="9255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p:nvPr/>
        </p:nvCxnSpPr>
        <p:spPr>
          <a:xfrm flipH="1" flipV="1">
            <a:off x="2147695" y="2279495"/>
            <a:ext cx="204452" cy="7028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3318526" y="2123017"/>
            <a:ext cx="201417" cy="75828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3708400" y="2096532"/>
            <a:ext cx="210079" cy="7017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flipV="1">
            <a:off x="4393393" y="1554871"/>
            <a:ext cx="594279" cy="10065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9879" name="Rectangle 79878"/>
          <p:cNvSpPr/>
          <p:nvPr/>
        </p:nvSpPr>
        <p:spPr>
          <a:xfrm rot="20453474">
            <a:off x="3111582" y="1512501"/>
            <a:ext cx="2520897" cy="276999"/>
          </a:xfrm>
          <a:prstGeom prst="rect">
            <a:avLst/>
          </a:prstGeom>
        </p:spPr>
        <p:txBody>
          <a:bodyPr wrap="square">
            <a:spAutoFit/>
          </a:bodyPr>
          <a:lstStyle/>
          <a:p>
            <a:r>
              <a:rPr lang="el-GR" sz="1200" b="1" dirty="0">
                <a:solidFill>
                  <a:srgbClr val="3366FF"/>
                </a:solidFill>
              </a:rPr>
              <a:t>π</a:t>
            </a:r>
            <a:r>
              <a:rPr lang="en-US" sz="1200" b="1" dirty="0">
                <a:solidFill>
                  <a:srgbClr val="3366FF"/>
                </a:solidFill>
              </a:rPr>
              <a:t>, K, p, Λ,Ξ,Ω,…d,He3,</a:t>
            </a:r>
            <a:r>
              <a:rPr lang="en-US" sz="1200" b="1" dirty="0" smtClean="0">
                <a:solidFill>
                  <a:srgbClr val="3366FF"/>
                </a:solidFill>
              </a:rPr>
              <a:t>He4…</a:t>
            </a:r>
            <a:endParaRPr lang="en-US" sz="1200" b="1" dirty="0">
              <a:solidFill>
                <a:srgbClr val="3366FF"/>
              </a:solidFill>
            </a:endParaRPr>
          </a:p>
        </p:txBody>
      </p:sp>
      <p:cxnSp>
        <p:nvCxnSpPr>
          <p:cNvPr id="25" name="Straight Arrow Connector 24"/>
          <p:cNvCxnSpPr/>
          <p:nvPr/>
        </p:nvCxnSpPr>
        <p:spPr>
          <a:xfrm flipH="1" flipV="1">
            <a:off x="2429933" y="4482068"/>
            <a:ext cx="240068" cy="806168"/>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flipH="1">
            <a:off x="1705490" y="4385269"/>
            <a:ext cx="1126173" cy="338554"/>
          </a:xfrm>
          <a:prstGeom prst="rect">
            <a:avLst/>
          </a:prstGeom>
        </p:spPr>
        <p:txBody>
          <a:bodyPr wrap="square">
            <a:spAutoFit/>
          </a:bodyPr>
          <a:lstStyle/>
          <a:p>
            <a:r>
              <a:rPr lang="en-US" sz="1600" dirty="0" smtClean="0">
                <a:solidFill>
                  <a:schemeClr val="bg1"/>
                </a:solidFill>
              </a:rPr>
              <a:t>C-quark</a:t>
            </a:r>
            <a:endParaRPr lang="en-US" sz="1600" dirty="0">
              <a:solidFill>
                <a:schemeClr val="bg1"/>
              </a:solidFill>
            </a:endParaRPr>
          </a:p>
        </p:txBody>
      </p:sp>
      <p:cxnSp>
        <p:nvCxnSpPr>
          <p:cNvPr id="37" name="Straight Arrow Connector 36"/>
          <p:cNvCxnSpPr/>
          <p:nvPr/>
        </p:nvCxnSpPr>
        <p:spPr>
          <a:xfrm flipH="1" flipV="1">
            <a:off x="2003645" y="2656416"/>
            <a:ext cx="398051" cy="1708718"/>
          </a:xfrm>
          <a:prstGeom prst="straightConnector1">
            <a:avLst/>
          </a:prstGeom>
          <a:ln w="34925">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1822980" y="3278256"/>
            <a:ext cx="310902" cy="338554"/>
          </a:xfrm>
          <a:prstGeom prst="rect">
            <a:avLst/>
          </a:prstGeom>
        </p:spPr>
        <p:txBody>
          <a:bodyPr wrap="none">
            <a:spAutoFit/>
          </a:bodyPr>
          <a:lstStyle/>
          <a:p>
            <a:r>
              <a:rPr lang="en-US" sz="1600" dirty="0" smtClean="0">
                <a:solidFill>
                  <a:schemeClr val="bg1"/>
                </a:solidFill>
              </a:rPr>
              <a:t>D</a:t>
            </a:r>
            <a:endParaRPr lang="en-US" sz="1600" dirty="0">
              <a:solidFill>
                <a:schemeClr val="bg1"/>
              </a:solidFill>
            </a:endParaRPr>
          </a:p>
        </p:txBody>
      </p:sp>
      <p:cxnSp>
        <p:nvCxnSpPr>
          <p:cNvPr id="34" name="Straight Arrow Connector 33"/>
          <p:cNvCxnSpPr/>
          <p:nvPr/>
        </p:nvCxnSpPr>
        <p:spPr>
          <a:xfrm flipH="1" flipV="1">
            <a:off x="1799193" y="1955800"/>
            <a:ext cx="204452" cy="702836"/>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V="1">
            <a:off x="2003645" y="2096532"/>
            <a:ext cx="0" cy="559884"/>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V="1">
            <a:off x="2751666" y="4182534"/>
            <a:ext cx="49085" cy="1221316"/>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V="1">
            <a:off x="2800751" y="3062249"/>
            <a:ext cx="90668" cy="1120285"/>
          </a:xfrm>
          <a:prstGeom prst="straightConnector1">
            <a:avLst/>
          </a:prstGeom>
          <a:ln w="381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831663" y="4539157"/>
            <a:ext cx="916950" cy="369332"/>
          </a:xfrm>
          <a:prstGeom prst="rect">
            <a:avLst/>
          </a:prstGeom>
        </p:spPr>
        <p:txBody>
          <a:bodyPr wrap="none">
            <a:spAutoFit/>
          </a:bodyPr>
          <a:lstStyle/>
          <a:p>
            <a:r>
              <a:rPr lang="en-US" dirty="0" smtClean="0">
                <a:solidFill>
                  <a:schemeClr val="bg1"/>
                </a:solidFill>
              </a:rPr>
              <a:t>B-</a:t>
            </a:r>
            <a:r>
              <a:rPr lang="en-US" dirty="0">
                <a:solidFill>
                  <a:schemeClr val="bg1"/>
                </a:solidFill>
              </a:rPr>
              <a:t>quark</a:t>
            </a:r>
          </a:p>
        </p:txBody>
      </p:sp>
      <p:sp>
        <p:nvSpPr>
          <p:cNvPr id="30" name="Rectangle 29"/>
          <p:cNvSpPr/>
          <p:nvPr/>
        </p:nvSpPr>
        <p:spPr>
          <a:xfrm>
            <a:off x="2831663" y="3447533"/>
            <a:ext cx="312906" cy="369332"/>
          </a:xfrm>
          <a:prstGeom prst="rect">
            <a:avLst/>
          </a:prstGeom>
        </p:spPr>
        <p:txBody>
          <a:bodyPr wrap="none">
            <a:spAutoFit/>
          </a:bodyPr>
          <a:lstStyle/>
          <a:p>
            <a:r>
              <a:rPr lang="en-US" dirty="0" smtClean="0">
                <a:solidFill>
                  <a:schemeClr val="bg1"/>
                </a:solidFill>
              </a:rPr>
              <a:t>B</a:t>
            </a:r>
            <a:endParaRPr lang="en-US" dirty="0"/>
          </a:p>
        </p:txBody>
      </p:sp>
      <p:cxnSp>
        <p:nvCxnSpPr>
          <p:cNvPr id="49" name="Straight Arrow Connector 48"/>
          <p:cNvCxnSpPr/>
          <p:nvPr/>
        </p:nvCxnSpPr>
        <p:spPr>
          <a:xfrm flipV="1">
            <a:off x="2891419" y="2458481"/>
            <a:ext cx="156581" cy="559884"/>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50" name="Straight Arrow Connector 49"/>
          <p:cNvCxnSpPr/>
          <p:nvPr/>
        </p:nvCxnSpPr>
        <p:spPr>
          <a:xfrm flipH="1" flipV="1">
            <a:off x="2934365" y="2194493"/>
            <a:ext cx="85892" cy="30157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flipV="1">
            <a:off x="2891418" y="2553732"/>
            <a:ext cx="0" cy="559884"/>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3048000" y="2225159"/>
            <a:ext cx="135061" cy="32857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pic>
        <p:nvPicPr>
          <p:cNvPr id="40" name="Picture 39" descr="CoA_Medium_color-3.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41" name="Picture 1"/>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4" name="Straight Connector 43"/>
          <p:cNvCxnSpPr/>
          <p:nvPr/>
        </p:nvCxnSpPr>
        <p:spPr>
          <a:xfrm>
            <a:off x="457199" y="12954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sp>
        <p:nvSpPr>
          <p:cNvPr id="19" name="Rectangle 18"/>
          <p:cNvSpPr/>
          <p:nvPr/>
        </p:nvSpPr>
        <p:spPr>
          <a:xfrm>
            <a:off x="5842000" y="1636701"/>
            <a:ext cx="3160713" cy="3651536"/>
          </a:xfrm>
          <a:prstGeom prst="rect">
            <a:avLst/>
          </a:prstGeom>
          <a:solidFill>
            <a:schemeClr val="accent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8"/>
          <a:stretch>
            <a:fillRect/>
          </a:stretch>
        </p:blipFill>
        <p:spPr>
          <a:xfrm>
            <a:off x="5969000" y="3555966"/>
            <a:ext cx="2942710" cy="1618335"/>
          </a:xfrm>
          <a:prstGeom prst="rect">
            <a:avLst/>
          </a:prstGeom>
          <a:solidFill>
            <a:srgbClr val="FF0000"/>
          </a:solidFill>
        </p:spPr>
      </p:pic>
      <p:sp>
        <p:nvSpPr>
          <p:cNvPr id="12" name="Rectangle 11"/>
          <p:cNvSpPr/>
          <p:nvPr/>
        </p:nvSpPr>
        <p:spPr>
          <a:xfrm>
            <a:off x="3748613" y="2561373"/>
            <a:ext cx="3387334" cy="369332"/>
          </a:xfrm>
          <a:prstGeom prst="rect">
            <a:avLst/>
          </a:prstGeom>
        </p:spPr>
        <p:txBody>
          <a:bodyPr wrap="square">
            <a:spAutoFit/>
          </a:bodyPr>
          <a:lstStyle/>
          <a:p>
            <a:endParaRPr lang="en-US" dirty="0"/>
          </a:p>
        </p:txBody>
      </p:sp>
      <p:sp>
        <p:nvSpPr>
          <p:cNvPr id="14" name="Rectangle 13"/>
          <p:cNvSpPr/>
          <p:nvPr/>
        </p:nvSpPr>
        <p:spPr>
          <a:xfrm>
            <a:off x="5916916" y="1664732"/>
            <a:ext cx="2964617" cy="1782801"/>
          </a:xfrm>
          <a:prstGeom prst="rect">
            <a:avLst/>
          </a:prstGeom>
          <a:solidFill>
            <a:srgbClr val="FFFCBE"/>
          </a:solidFill>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mr-IN" sz="1400" dirty="0" smtClean="0">
                <a:solidFill>
                  <a:schemeClr val="tx2">
                    <a:lumMod val="60000"/>
                    <a:lumOff val="40000"/>
                  </a:schemeClr>
                </a:solidFill>
              </a:rPr>
              <a:t>D</a:t>
            </a:r>
            <a:r>
              <a:rPr lang="en-US" sz="1400" baseline="30000" dirty="0" smtClean="0">
                <a:solidFill>
                  <a:schemeClr val="tx2">
                    <a:lumMod val="60000"/>
                    <a:lumOff val="40000"/>
                  </a:schemeClr>
                </a:solidFill>
              </a:rPr>
              <a:t>0</a:t>
            </a:r>
            <a:r>
              <a:rPr lang="mr-IN" sz="1400" dirty="0" smtClean="0">
                <a:solidFill>
                  <a:schemeClr val="tx2">
                    <a:lumMod val="60000"/>
                    <a:lumOff val="40000"/>
                  </a:schemeClr>
                </a:solidFill>
              </a:rPr>
              <a:t> </a:t>
            </a:r>
            <a:r>
              <a:rPr lang="mr-IN" sz="1400" dirty="0">
                <a:solidFill>
                  <a:schemeClr val="tx1"/>
                </a:solidFill>
              </a:rPr>
              <a:t>⟶K</a:t>
            </a:r>
            <a:r>
              <a:rPr lang="en-US" sz="1400" baseline="30000" dirty="0">
                <a:solidFill>
                  <a:schemeClr val="tx1"/>
                </a:solidFill>
              </a:rPr>
              <a:t>--</a:t>
            </a:r>
            <a:r>
              <a:rPr lang="mr-IN" sz="1400" dirty="0">
                <a:solidFill>
                  <a:schemeClr val="tx1"/>
                </a:solidFill>
              </a:rPr>
              <a:t>π</a:t>
            </a:r>
            <a:r>
              <a:rPr lang="en-US" sz="1400" baseline="30000" dirty="0">
                <a:solidFill>
                  <a:schemeClr val="tx1"/>
                </a:solidFill>
              </a:rPr>
              <a:t>+</a:t>
            </a:r>
            <a:r>
              <a:rPr lang="mr-IN" sz="1400" dirty="0">
                <a:solidFill>
                  <a:schemeClr val="tx1"/>
                </a:solidFill>
              </a:rPr>
              <a:t> </a:t>
            </a:r>
            <a:endParaRPr lang="en-US" sz="1400" dirty="0">
              <a:solidFill>
                <a:schemeClr val="tx1"/>
              </a:solidFill>
            </a:endParaRPr>
          </a:p>
          <a:p>
            <a:pPr marL="285750" indent="-285750">
              <a:buFont typeface="Arial"/>
              <a:buChar char="•"/>
            </a:pPr>
            <a:r>
              <a:rPr lang="mr-IN" sz="1400" dirty="0">
                <a:solidFill>
                  <a:schemeClr val="tx2">
                    <a:lumMod val="60000"/>
                    <a:lumOff val="40000"/>
                  </a:schemeClr>
                </a:solidFill>
              </a:rPr>
              <a:t>D</a:t>
            </a:r>
            <a:r>
              <a:rPr lang="en-US" sz="1400" baseline="30000" dirty="0">
                <a:solidFill>
                  <a:schemeClr val="tx2">
                    <a:lumMod val="60000"/>
                    <a:lumOff val="40000"/>
                  </a:schemeClr>
                </a:solidFill>
              </a:rPr>
              <a:t>+</a:t>
            </a:r>
            <a:r>
              <a:rPr lang="mr-IN" sz="1400" dirty="0">
                <a:solidFill>
                  <a:srgbClr val="000000"/>
                </a:solidFill>
              </a:rPr>
              <a:t>⟶K</a:t>
            </a:r>
            <a:r>
              <a:rPr lang="en-US" sz="1400" baseline="30000" dirty="0">
                <a:solidFill>
                  <a:srgbClr val="000000"/>
                </a:solidFill>
              </a:rPr>
              <a:t>--</a:t>
            </a:r>
            <a:r>
              <a:rPr lang="mr-IN" sz="1400" dirty="0">
                <a:solidFill>
                  <a:srgbClr val="000000"/>
                </a:solidFill>
              </a:rPr>
              <a:t>π</a:t>
            </a:r>
            <a:r>
              <a:rPr lang="en-US" sz="1400" baseline="30000" dirty="0">
                <a:solidFill>
                  <a:srgbClr val="000000"/>
                </a:solidFill>
              </a:rPr>
              <a:t>+</a:t>
            </a:r>
            <a:r>
              <a:rPr lang="mr-IN" sz="1400" dirty="0">
                <a:solidFill>
                  <a:srgbClr val="000000"/>
                </a:solidFill>
              </a:rPr>
              <a:t> π</a:t>
            </a:r>
            <a:r>
              <a:rPr lang="en-US" sz="1400" baseline="30000" dirty="0">
                <a:solidFill>
                  <a:srgbClr val="000000"/>
                </a:solidFill>
              </a:rPr>
              <a:t>+</a:t>
            </a:r>
            <a:r>
              <a:rPr lang="mr-IN" sz="1400" dirty="0">
                <a:solidFill>
                  <a:srgbClr val="000000"/>
                </a:solidFill>
              </a:rPr>
              <a:t> </a:t>
            </a:r>
            <a:endParaRPr lang="en-US" sz="1400" dirty="0">
              <a:solidFill>
                <a:srgbClr val="000000"/>
              </a:solidFill>
            </a:endParaRPr>
          </a:p>
          <a:p>
            <a:pPr marL="285750" indent="-285750">
              <a:buFont typeface="Arial"/>
              <a:buChar char="•"/>
            </a:pPr>
            <a:r>
              <a:rPr lang="mr-IN" sz="1400" dirty="0">
                <a:solidFill>
                  <a:schemeClr val="tx2">
                    <a:lumMod val="60000"/>
                    <a:lumOff val="40000"/>
                  </a:schemeClr>
                </a:solidFill>
              </a:rPr>
              <a:t>D</a:t>
            </a:r>
            <a:r>
              <a:rPr lang="en-US" sz="1400" baseline="-25000" dirty="0">
                <a:solidFill>
                  <a:schemeClr val="tx2">
                    <a:lumMod val="60000"/>
                    <a:lumOff val="40000"/>
                  </a:schemeClr>
                </a:solidFill>
              </a:rPr>
              <a:t>s</a:t>
            </a:r>
            <a:r>
              <a:rPr lang="en-US" sz="1400" baseline="30000" dirty="0">
                <a:solidFill>
                  <a:schemeClr val="tx2">
                    <a:lumMod val="60000"/>
                    <a:lumOff val="40000"/>
                  </a:schemeClr>
                </a:solidFill>
              </a:rPr>
              <a:t>+</a:t>
            </a:r>
            <a:r>
              <a:rPr lang="mr-IN" sz="1400" dirty="0">
                <a:solidFill>
                  <a:srgbClr val="000000"/>
                </a:solidFill>
              </a:rPr>
              <a:t>⟶ ϕ π</a:t>
            </a:r>
            <a:r>
              <a:rPr lang="en-US" sz="1400" baseline="30000" dirty="0">
                <a:solidFill>
                  <a:srgbClr val="000000"/>
                </a:solidFill>
              </a:rPr>
              <a:t>+</a:t>
            </a:r>
            <a:r>
              <a:rPr lang="mr-IN" sz="1400" dirty="0">
                <a:solidFill>
                  <a:srgbClr val="000000"/>
                </a:solidFill>
              </a:rPr>
              <a:t> ⟶ K </a:t>
            </a:r>
            <a:r>
              <a:rPr lang="en-US" sz="1400" baseline="30000" dirty="0">
                <a:solidFill>
                  <a:srgbClr val="000000"/>
                </a:solidFill>
              </a:rPr>
              <a:t>+</a:t>
            </a:r>
            <a:r>
              <a:rPr lang="mr-IN" sz="1400" dirty="0">
                <a:solidFill>
                  <a:srgbClr val="000000"/>
                </a:solidFill>
              </a:rPr>
              <a:t> K</a:t>
            </a:r>
            <a:r>
              <a:rPr lang="en-US" sz="1400" baseline="30000" dirty="0">
                <a:solidFill>
                  <a:srgbClr val="000000"/>
                </a:solidFill>
              </a:rPr>
              <a:t>--</a:t>
            </a:r>
            <a:r>
              <a:rPr lang="mr-IN" sz="1400" dirty="0">
                <a:solidFill>
                  <a:srgbClr val="000000"/>
                </a:solidFill>
              </a:rPr>
              <a:t>π</a:t>
            </a:r>
            <a:r>
              <a:rPr lang="en-US" sz="1400" baseline="30000" dirty="0">
                <a:solidFill>
                  <a:srgbClr val="000000"/>
                </a:solidFill>
              </a:rPr>
              <a:t>+</a:t>
            </a:r>
            <a:r>
              <a:rPr lang="mr-IN" sz="1400" dirty="0">
                <a:solidFill>
                  <a:srgbClr val="000000"/>
                </a:solidFill>
              </a:rPr>
              <a:t> </a:t>
            </a:r>
            <a:endParaRPr lang="en-US" sz="1400" dirty="0">
              <a:solidFill>
                <a:srgbClr val="000000"/>
              </a:solidFill>
            </a:endParaRPr>
          </a:p>
          <a:p>
            <a:pPr marL="285750" indent="-285750">
              <a:buFont typeface="Arial"/>
              <a:buChar char="•"/>
            </a:pPr>
            <a:r>
              <a:rPr lang="mr-IN" sz="1400" dirty="0">
                <a:solidFill>
                  <a:schemeClr val="tx2">
                    <a:lumMod val="60000"/>
                    <a:lumOff val="40000"/>
                  </a:schemeClr>
                </a:solidFill>
              </a:rPr>
              <a:t>D</a:t>
            </a:r>
            <a:r>
              <a:rPr lang="en-US" sz="1400" dirty="0">
                <a:solidFill>
                  <a:schemeClr val="tx2">
                    <a:lumMod val="60000"/>
                    <a:lumOff val="40000"/>
                  </a:schemeClr>
                </a:solidFill>
              </a:rPr>
              <a:t>*</a:t>
            </a:r>
            <a:r>
              <a:rPr lang="en-US" sz="1400" baseline="30000" dirty="0">
                <a:solidFill>
                  <a:schemeClr val="tx2">
                    <a:lumMod val="60000"/>
                    <a:lumOff val="40000"/>
                  </a:schemeClr>
                </a:solidFill>
              </a:rPr>
              <a:t>+</a:t>
            </a:r>
            <a:r>
              <a:rPr lang="mr-IN" sz="1400" dirty="0">
                <a:solidFill>
                  <a:schemeClr val="tx2">
                    <a:lumMod val="60000"/>
                    <a:lumOff val="40000"/>
                  </a:schemeClr>
                </a:solidFill>
              </a:rPr>
              <a:t> </a:t>
            </a:r>
            <a:r>
              <a:rPr lang="mr-IN" sz="1400" dirty="0">
                <a:solidFill>
                  <a:srgbClr val="000000"/>
                </a:solidFill>
              </a:rPr>
              <a:t>⟶D</a:t>
            </a:r>
            <a:r>
              <a:rPr lang="en-US" sz="1400" baseline="30000" dirty="0">
                <a:solidFill>
                  <a:srgbClr val="000000"/>
                </a:solidFill>
              </a:rPr>
              <a:t>0</a:t>
            </a:r>
            <a:r>
              <a:rPr lang="mr-IN" sz="1400" dirty="0">
                <a:solidFill>
                  <a:srgbClr val="000000"/>
                </a:solidFill>
              </a:rPr>
              <a:t>π</a:t>
            </a:r>
            <a:r>
              <a:rPr lang="en-US" sz="1400" baseline="30000" dirty="0">
                <a:solidFill>
                  <a:srgbClr val="000000"/>
                </a:solidFill>
              </a:rPr>
              <a:t>+</a:t>
            </a:r>
            <a:r>
              <a:rPr lang="mr-IN" sz="1400" dirty="0">
                <a:solidFill>
                  <a:srgbClr val="000000"/>
                </a:solidFill>
              </a:rPr>
              <a:t> ⟶K</a:t>
            </a:r>
            <a:r>
              <a:rPr lang="en-US" sz="1400" baseline="30000" dirty="0">
                <a:solidFill>
                  <a:srgbClr val="000000"/>
                </a:solidFill>
              </a:rPr>
              <a:t>--</a:t>
            </a:r>
            <a:r>
              <a:rPr lang="mr-IN" sz="1400" dirty="0">
                <a:solidFill>
                  <a:srgbClr val="000000"/>
                </a:solidFill>
              </a:rPr>
              <a:t>π</a:t>
            </a:r>
            <a:r>
              <a:rPr lang="en-US" sz="1400" baseline="30000" dirty="0">
                <a:solidFill>
                  <a:srgbClr val="000000"/>
                </a:solidFill>
              </a:rPr>
              <a:t>+</a:t>
            </a:r>
            <a:r>
              <a:rPr lang="mr-IN" sz="1400" dirty="0">
                <a:solidFill>
                  <a:srgbClr val="000000"/>
                </a:solidFill>
              </a:rPr>
              <a:t> π</a:t>
            </a:r>
            <a:r>
              <a:rPr lang="en-US" sz="1400" baseline="30000" dirty="0">
                <a:solidFill>
                  <a:srgbClr val="000000"/>
                </a:solidFill>
              </a:rPr>
              <a:t>+</a:t>
            </a:r>
            <a:r>
              <a:rPr lang="mr-IN" sz="1400" dirty="0">
                <a:solidFill>
                  <a:srgbClr val="000000"/>
                </a:solidFill>
              </a:rPr>
              <a:t> </a:t>
            </a:r>
            <a:endParaRPr lang="en-US" sz="1400" dirty="0">
              <a:solidFill>
                <a:srgbClr val="000000"/>
              </a:solidFill>
            </a:endParaRPr>
          </a:p>
          <a:p>
            <a:pPr marL="285750" indent="-285750">
              <a:buFont typeface="Arial"/>
              <a:buChar char="•"/>
            </a:pPr>
            <a:r>
              <a:rPr lang="mr-IN" sz="1400" dirty="0">
                <a:solidFill>
                  <a:schemeClr val="tx2">
                    <a:lumMod val="60000"/>
                    <a:lumOff val="40000"/>
                  </a:schemeClr>
                </a:solidFill>
              </a:rPr>
              <a:t>Λ</a:t>
            </a:r>
            <a:r>
              <a:rPr lang="en-US" sz="1400" baseline="-25000" dirty="0">
                <a:solidFill>
                  <a:schemeClr val="tx2">
                    <a:lumMod val="60000"/>
                    <a:lumOff val="40000"/>
                  </a:schemeClr>
                </a:solidFill>
              </a:rPr>
              <a:t>c</a:t>
            </a:r>
            <a:r>
              <a:rPr lang="en-US" sz="1400" baseline="30000" dirty="0">
                <a:solidFill>
                  <a:schemeClr val="tx2">
                    <a:lumMod val="60000"/>
                    <a:lumOff val="40000"/>
                  </a:schemeClr>
                </a:solidFill>
              </a:rPr>
              <a:t>+</a:t>
            </a:r>
            <a:r>
              <a:rPr lang="mr-IN" sz="1400" dirty="0">
                <a:solidFill>
                  <a:srgbClr val="000000"/>
                </a:solidFill>
              </a:rPr>
              <a:t>⟶ K</a:t>
            </a:r>
            <a:r>
              <a:rPr lang="en-US" sz="1400" baseline="-25000" dirty="0">
                <a:solidFill>
                  <a:srgbClr val="000000"/>
                </a:solidFill>
              </a:rPr>
              <a:t>s</a:t>
            </a:r>
            <a:r>
              <a:rPr lang="en-US" sz="1400" baseline="30000" dirty="0">
                <a:solidFill>
                  <a:srgbClr val="000000"/>
                </a:solidFill>
              </a:rPr>
              <a:t>0</a:t>
            </a:r>
            <a:r>
              <a:rPr lang="mr-IN" sz="1400" dirty="0">
                <a:solidFill>
                  <a:srgbClr val="000000"/>
                </a:solidFill>
              </a:rPr>
              <a:t> p ⟶ π</a:t>
            </a:r>
            <a:r>
              <a:rPr lang="en-US" sz="1400" baseline="30000" dirty="0">
                <a:solidFill>
                  <a:srgbClr val="000000"/>
                </a:solidFill>
              </a:rPr>
              <a:t>+</a:t>
            </a:r>
            <a:r>
              <a:rPr lang="mr-IN" sz="1400" dirty="0">
                <a:solidFill>
                  <a:srgbClr val="000000"/>
                </a:solidFill>
              </a:rPr>
              <a:t> π </a:t>
            </a:r>
            <a:r>
              <a:rPr lang="mr-IN" sz="1400" baseline="30000" dirty="0">
                <a:solidFill>
                  <a:srgbClr val="000000"/>
                </a:solidFill>
              </a:rPr>
              <a:t>– </a:t>
            </a:r>
            <a:r>
              <a:rPr lang="mr-IN" sz="1400" dirty="0">
                <a:solidFill>
                  <a:srgbClr val="000000"/>
                </a:solidFill>
              </a:rPr>
              <a:t>p</a:t>
            </a:r>
            <a:endParaRPr lang="en-US" sz="1400" dirty="0">
              <a:solidFill>
                <a:srgbClr val="000000"/>
              </a:solidFill>
            </a:endParaRPr>
          </a:p>
          <a:p>
            <a:pPr marL="285750" indent="-285750">
              <a:buFont typeface="Arial"/>
              <a:buChar char="•"/>
            </a:pPr>
            <a:r>
              <a:rPr lang="el-GR" sz="1400" dirty="0">
                <a:solidFill>
                  <a:schemeClr val="tx2">
                    <a:lumMod val="60000"/>
                    <a:lumOff val="40000"/>
                  </a:schemeClr>
                </a:solidFill>
              </a:rPr>
              <a:t>c ⟶ </a:t>
            </a:r>
            <a:r>
              <a:rPr lang="el-GR" sz="1400" dirty="0">
                <a:solidFill>
                  <a:srgbClr val="000000"/>
                </a:solidFill>
              </a:rPr>
              <a:t>μ</a:t>
            </a:r>
            <a:r>
              <a:rPr lang="el-GR" sz="1400" baseline="30000" dirty="0">
                <a:solidFill>
                  <a:srgbClr val="000000"/>
                </a:solidFill>
              </a:rPr>
              <a:t>±</a:t>
            </a:r>
            <a:r>
              <a:rPr lang="el-GR" sz="1400" dirty="0">
                <a:solidFill>
                  <a:srgbClr val="000000"/>
                </a:solidFill>
              </a:rPr>
              <a:t> 𝑋 </a:t>
            </a:r>
            <a:r>
              <a:rPr lang="en-US" sz="1400" dirty="0">
                <a:solidFill>
                  <a:schemeClr val="tx2">
                    <a:lumMod val="60000"/>
                    <a:lumOff val="40000"/>
                  </a:schemeClr>
                </a:solidFill>
              </a:rPr>
              <a:t>(with </a:t>
            </a:r>
            <a:r>
              <a:rPr lang="en-US" sz="1400" dirty="0" err="1">
                <a:solidFill>
                  <a:schemeClr val="tx2">
                    <a:lumMod val="60000"/>
                    <a:lumOff val="40000"/>
                  </a:schemeClr>
                </a:solidFill>
              </a:rPr>
              <a:t>muon</a:t>
            </a:r>
            <a:r>
              <a:rPr lang="en-US" sz="1400" dirty="0">
                <a:solidFill>
                  <a:schemeClr val="tx2">
                    <a:lumMod val="60000"/>
                    <a:lumOff val="40000"/>
                  </a:schemeClr>
                </a:solidFill>
              </a:rPr>
              <a:t> spectrometer)</a:t>
            </a:r>
          </a:p>
        </p:txBody>
      </p:sp>
      <p:pic>
        <p:nvPicPr>
          <p:cNvPr id="46" name="Picture 45"/>
          <p:cNvPicPr>
            <a:picLocks noChangeAspect="1"/>
          </p:cNvPicPr>
          <p:nvPr/>
        </p:nvPicPr>
        <p:blipFill>
          <a:blip r:embed="rId9"/>
          <a:stretch>
            <a:fillRect/>
          </a:stretch>
        </p:blipFill>
        <p:spPr>
          <a:xfrm>
            <a:off x="5969000" y="5516166"/>
            <a:ext cx="2892560" cy="757512"/>
          </a:xfrm>
          <a:prstGeom prst="rect">
            <a:avLst/>
          </a:prstGeom>
          <a:solidFill>
            <a:srgbClr val="0000FF"/>
          </a:solidFill>
        </p:spPr>
      </p:pic>
      <p:sp>
        <p:nvSpPr>
          <p:cNvPr id="16" name="Rectangle 15"/>
          <p:cNvSpPr/>
          <p:nvPr/>
        </p:nvSpPr>
        <p:spPr>
          <a:xfrm>
            <a:off x="5497780" y="5229909"/>
            <a:ext cx="3276333" cy="369332"/>
          </a:xfrm>
          <a:prstGeom prst="rect">
            <a:avLst/>
          </a:prstGeom>
        </p:spPr>
        <p:txBody>
          <a:bodyPr wrap="none">
            <a:spAutoFit/>
          </a:bodyPr>
          <a:lstStyle/>
          <a:p>
            <a:r>
              <a:rPr lang="en-US" b="1" dirty="0">
                <a:solidFill>
                  <a:srgbClr val="FF0000"/>
                </a:solidFill>
              </a:rPr>
              <a:t>Beauty  </a:t>
            </a:r>
            <a:r>
              <a:rPr lang="en-US" b="1" dirty="0">
                <a:solidFill>
                  <a:srgbClr val="0000FF"/>
                </a:solidFill>
              </a:rPr>
              <a:t>measurements in ALICE:</a:t>
            </a:r>
            <a:endParaRPr lang="en-US" b="1" dirty="0"/>
          </a:p>
        </p:txBody>
      </p:sp>
      <p:sp>
        <p:nvSpPr>
          <p:cNvPr id="17" name="Rectangle 16"/>
          <p:cNvSpPr/>
          <p:nvPr/>
        </p:nvSpPr>
        <p:spPr>
          <a:xfrm>
            <a:off x="5334267" y="1295400"/>
            <a:ext cx="3207804" cy="369332"/>
          </a:xfrm>
          <a:prstGeom prst="rect">
            <a:avLst/>
          </a:prstGeom>
        </p:spPr>
        <p:txBody>
          <a:bodyPr wrap="none">
            <a:spAutoFit/>
          </a:bodyPr>
          <a:lstStyle/>
          <a:p>
            <a:r>
              <a:rPr lang="en-US" b="1" dirty="0">
                <a:solidFill>
                  <a:srgbClr val="FF0000"/>
                </a:solidFill>
              </a:rPr>
              <a:t>C</a:t>
            </a:r>
            <a:r>
              <a:rPr lang="en-US" b="1" dirty="0" smtClean="0">
                <a:solidFill>
                  <a:srgbClr val="FF0000"/>
                </a:solidFill>
              </a:rPr>
              <a:t>harm  </a:t>
            </a:r>
            <a:r>
              <a:rPr lang="en-US" b="1" dirty="0">
                <a:solidFill>
                  <a:srgbClr val="0000FF"/>
                </a:solidFill>
              </a:rPr>
              <a:t>measurements in ALICE:</a:t>
            </a:r>
            <a:endParaRPr lang="en-US" b="1" dirty="0"/>
          </a:p>
        </p:txBody>
      </p:sp>
      <p:cxnSp>
        <p:nvCxnSpPr>
          <p:cNvPr id="24" name="Straight Arrow Connector 23"/>
          <p:cNvCxnSpPr/>
          <p:nvPr/>
        </p:nvCxnSpPr>
        <p:spPr>
          <a:xfrm flipH="1" flipV="1">
            <a:off x="784230" y="1651000"/>
            <a:ext cx="344484" cy="84506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348841" y="6295437"/>
            <a:ext cx="2672526" cy="369332"/>
          </a:xfrm>
          <a:prstGeom prst="rect">
            <a:avLst/>
          </a:prstGeom>
        </p:spPr>
        <p:txBody>
          <a:bodyPr wrap="none">
            <a:spAutoFit/>
          </a:bodyPr>
          <a:lstStyle/>
          <a:p>
            <a:r>
              <a:rPr lang="is-IS" dirty="0"/>
              <a:t> 	</a:t>
            </a:r>
            <a:r>
              <a:rPr lang="is-IS" sz="1400" dirty="0"/>
              <a:t>S</a:t>
            </a:r>
            <a:r>
              <a:rPr lang="is-IS" sz="1400" dirty="0" smtClean="0"/>
              <a:t>ee also JHEP </a:t>
            </a:r>
            <a:r>
              <a:rPr lang="is-IS" sz="1400" dirty="0"/>
              <a:t>05 (2021) 220</a:t>
            </a:r>
            <a:endParaRPr lang="en-US" sz="1400" dirty="0"/>
          </a:p>
        </p:txBody>
      </p:sp>
    </p:spTree>
    <p:extLst>
      <p:ext uri="{BB962C8B-B14F-4D97-AF65-F5344CB8AC3E}">
        <p14:creationId xmlns:p14="http://schemas.microsoft.com/office/powerpoint/2010/main" val="23420153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508063" y="0"/>
            <a:ext cx="6645337" cy="623423"/>
          </a:xfrm>
        </p:spPr>
        <p:txBody>
          <a:bodyPr>
            <a:normAutofit fontScale="90000"/>
          </a:bodyPr>
          <a:lstStyle/>
          <a:p>
            <a:pPr>
              <a:defRPr/>
            </a:pPr>
            <a:r>
              <a:rPr lang="en-US" sz="3600" b="1" dirty="0" smtClean="0">
                <a:solidFill>
                  <a:srgbClr val="0B87D6"/>
                </a:solidFill>
              </a:rPr>
              <a:t>				                                                                                    </a:t>
            </a:r>
            <a:r>
              <a:rPr lang="en-US" sz="3600" b="1" dirty="0" smtClean="0">
                <a:solidFill>
                  <a:srgbClr val="0000FF"/>
                </a:solidFill>
              </a:rPr>
              <a:t>Challenges                                                                   for open </a:t>
            </a:r>
            <a:r>
              <a:rPr lang="en-US" sz="3600" b="1" dirty="0" smtClean="0">
                <a:solidFill>
                  <a:srgbClr val="FF0000"/>
                </a:solidFill>
              </a:rPr>
              <a:t>charm </a:t>
            </a:r>
            <a:r>
              <a:rPr lang="en-US" sz="3600" b="1" dirty="0" smtClean="0">
                <a:solidFill>
                  <a:srgbClr val="0000FF"/>
                </a:solidFill>
              </a:rPr>
              <a:t>measurements</a:t>
            </a:r>
            <a:endParaRPr lang="en-US" sz="3500" dirty="0">
              <a:solidFill>
                <a:srgbClr val="0000FF"/>
              </a:solidFill>
            </a:endParaRPr>
          </a:p>
        </p:txBody>
      </p:sp>
      <p:sp>
        <p:nvSpPr>
          <p:cNvPr id="468995" name="Rectangle 3"/>
          <p:cNvSpPr>
            <a:spLocks noGrp="1" noChangeArrowheads="1"/>
          </p:cNvSpPr>
          <p:nvPr>
            <p:ph idx="1"/>
          </p:nvPr>
        </p:nvSpPr>
        <p:spPr>
          <a:xfrm>
            <a:off x="165396" y="1199398"/>
            <a:ext cx="8851604" cy="4526211"/>
          </a:xfrm>
        </p:spPr>
        <p:txBody>
          <a:bodyPr/>
          <a:lstStyle/>
          <a:p>
            <a:pPr>
              <a:spcBef>
                <a:spcPts val="0"/>
              </a:spcBef>
              <a:buFont typeface="Wingdings" charset="2"/>
              <a:buChar char="Ø"/>
              <a:defRPr/>
            </a:pPr>
            <a:r>
              <a:rPr lang="en-US" sz="2000" b="1" dirty="0" smtClean="0">
                <a:solidFill>
                  <a:srgbClr val="FF0000"/>
                </a:solidFill>
                <a:ea typeface="ＭＳ Ｐゴシック" charset="0"/>
              </a:rPr>
              <a:t>Challenge-1: Short </a:t>
            </a:r>
            <a:r>
              <a:rPr lang="en-US" sz="2000" b="1" dirty="0">
                <a:solidFill>
                  <a:srgbClr val="FF0000"/>
                </a:solidFill>
                <a:ea typeface="ＭＳ Ｐゴシック" charset="0"/>
              </a:rPr>
              <a:t>life-</a:t>
            </a:r>
            <a:r>
              <a:rPr lang="en-US" sz="2000" b="1" dirty="0" smtClean="0">
                <a:solidFill>
                  <a:srgbClr val="FF0000"/>
                </a:solidFill>
                <a:ea typeface="ＭＳ Ｐゴシック" charset="0"/>
              </a:rPr>
              <a:t>time for charm</a:t>
            </a:r>
          </a:p>
          <a:p>
            <a:pPr marL="0" indent="0">
              <a:spcBef>
                <a:spcPts val="0"/>
              </a:spcBef>
              <a:buNone/>
              <a:defRPr/>
            </a:pPr>
            <a:r>
              <a:rPr lang="en-US" sz="2000" b="1" dirty="0">
                <a:solidFill>
                  <a:srgbClr val="FF0000"/>
                </a:solidFill>
                <a:ea typeface="ＭＳ Ｐゴシック" charset="0"/>
              </a:rPr>
              <a:t>h</a:t>
            </a:r>
            <a:r>
              <a:rPr lang="en-US" sz="2000" b="1" dirty="0" smtClean="0">
                <a:solidFill>
                  <a:srgbClr val="FF0000"/>
                </a:solidFill>
                <a:ea typeface="ＭＳ Ｐゴシック" charset="0"/>
              </a:rPr>
              <a:t>adrons    </a:t>
            </a:r>
            <a:r>
              <a:rPr lang="en-US" sz="1600" dirty="0" smtClean="0">
                <a:solidFill>
                  <a:srgbClr val="3140FD"/>
                </a:solidFill>
                <a:ea typeface="ＭＳ Ｐゴシック" charset="0"/>
              </a:rPr>
              <a:t>(&lt; </a:t>
            </a:r>
            <a:r>
              <a:rPr lang="en-US" sz="1600" dirty="0" err="1" smtClean="0">
                <a:solidFill>
                  <a:srgbClr val="3140FD"/>
                </a:solidFill>
                <a:ea typeface="ＭＳ Ｐゴシック" charset="0"/>
              </a:rPr>
              <a:t>τ</a:t>
            </a:r>
            <a:r>
              <a:rPr lang="en-US" sz="1600" dirty="0" smtClean="0">
                <a:solidFill>
                  <a:srgbClr val="3140FD"/>
                </a:solidFill>
                <a:ea typeface="ＭＳ Ｐゴシック" charset="0"/>
              </a:rPr>
              <a:t> &gt;=</a:t>
            </a:r>
            <a:r>
              <a:rPr lang="en-US" sz="1600" dirty="0" smtClean="0">
                <a:solidFill>
                  <a:srgbClr val="3140FD"/>
                </a:solidFill>
              </a:rPr>
              <a:t>410.1</a:t>
            </a:r>
            <a:r>
              <a:rPr lang="en-US" sz="1600" dirty="0">
                <a:solidFill>
                  <a:srgbClr val="3140FD"/>
                </a:solidFill>
              </a:rPr>
              <a:t>± </a:t>
            </a:r>
            <a:r>
              <a:rPr lang="en-US" sz="1600" dirty="0" smtClean="0">
                <a:solidFill>
                  <a:srgbClr val="3140FD"/>
                </a:solidFill>
              </a:rPr>
              <a:t>1.5)x10</a:t>
            </a:r>
            <a:r>
              <a:rPr lang="en-US" sz="1600" baseline="30000" dirty="0">
                <a:solidFill>
                  <a:srgbClr val="3140FD"/>
                </a:solidFill>
              </a:rPr>
              <a:t>−15 </a:t>
            </a:r>
            <a:r>
              <a:rPr lang="en-US" sz="1600" dirty="0">
                <a:solidFill>
                  <a:srgbClr val="3140FD"/>
                </a:solidFill>
              </a:rPr>
              <a:t>s</a:t>
            </a:r>
            <a:r>
              <a:rPr lang="en-US" sz="1600" dirty="0" smtClean="0">
                <a:solidFill>
                  <a:srgbClr val="3140FD"/>
                </a:solidFill>
              </a:rPr>
              <a:t>[1] )</a:t>
            </a:r>
          </a:p>
          <a:p>
            <a:pPr marL="0" indent="0">
              <a:spcBef>
                <a:spcPts val="0"/>
              </a:spcBef>
              <a:buNone/>
              <a:defRPr/>
            </a:pPr>
            <a:r>
              <a:rPr lang="en-US" sz="2000" dirty="0" smtClean="0">
                <a:solidFill>
                  <a:schemeClr val="tx1"/>
                </a:solidFill>
              </a:rPr>
              <a:t>      </a:t>
            </a:r>
            <a:r>
              <a:rPr lang="en-US" sz="2000" b="1" dirty="0" smtClean="0">
                <a:solidFill>
                  <a:srgbClr val="0000FF"/>
                </a:solidFill>
              </a:rPr>
              <a:t>Small mean decay length ! </a:t>
            </a:r>
          </a:p>
          <a:p>
            <a:pPr marL="0" indent="0">
              <a:spcBef>
                <a:spcPts val="0"/>
              </a:spcBef>
              <a:buNone/>
              <a:defRPr/>
            </a:pPr>
            <a:r>
              <a:rPr lang="en-US" sz="2000" b="1" dirty="0" smtClean="0">
                <a:solidFill>
                  <a:srgbClr val="FF0000"/>
                </a:solidFill>
              </a:rPr>
              <a:t>      </a:t>
            </a:r>
            <a:r>
              <a:rPr lang="en-US" sz="1400" b="1" dirty="0" smtClean="0">
                <a:solidFill>
                  <a:srgbClr val="FF0000"/>
                </a:solidFill>
              </a:rPr>
              <a:t>                    </a:t>
            </a:r>
            <a:endParaRPr lang="en-US" sz="1400" dirty="0" smtClean="0">
              <a:solidFill>
                <a:srgbClr val="FF0000"/>
              </a:solidFill>
            </a:endParaRPr>
          </a:p>
          <a:p>
            <a:pPr marL="0" indent="0">
              <a:buNone/>
              <a:defRPr/>
            </a:pPr>
            <a:r>
              <a:rPr lang="en-US" sz="1400" b="1" dirty="0" smtClean="0">
                <a:solidFill>
                  <a:srgbClr val="FF0000"/>
                </a:solidFill>
              </a:rPr>
              <a:t>			</a:t>
            </a:r>
          </a:p>
          <a:p>
            <a:pPr marL="0" indent="0">
              <a:buNone/>
              <a:defRPr/>
            </a:pPr>
            <a:r>
              <a:rPr lang="en-US" sz="1400" b="1" dirty="0">
                <a:solidFill>
                  <a:srgbClr val="FF0000"/>
                </a:solidFill>
              </a:rPr>
              <a:t>	</a:t>
            </a:r>
            <a:r>
              <a:rPr lang="en-US" sz="1400" b="1" dirty="0" smtClean="0">
                <a:solidFill>
                  <a:srgbClr val="FF0000"/>
                </a:solidFill>
              </a:rPr>
              <a:t>					</a:t>
            </a:r>
            <a:r>
              <a:rPr lang="en-US" sz="2000" b="1" dirty="0" err="1" smtClean="0">
                <a:solidFill>
                  <a:srgbClr val="FF0000"/>
                </a:solidFill>
              </a:rPr>
              <a:t>cτ</a:t>
            </a:r>
            <a:r>
              <a:rPr lang="en-US" sz="2000" b="1" dirty="0" smtClean="0">
                <a:solidFill>
                  <a:srgbClr val="FF0000"/>
                </a:solidFill>
              </a:rPr>
              <a:t> </a:t>
            </a:r>
            <a:r>
              <a:rPr lang="en-US" sz="2000" b="1" dirty="0">
                <a:solidFill>
                  <a:srgbClr val="FF0000"/>
                </a:solidFill>
              </a:rPr>
              <a:t>~</a:t>
            </a:r>
            <a:r>
              <a:rPr lang="en-US" sz="2000" b="1" dirty="0" smtClean="0">
                <a:solidFill>
                  <a:srgbClr val="FF0000"/>
                </a:solidFill>
              </a:rPr>
              <a:t>100μm  </a:t>
            </a:r>
            <a:r>
              <a:rPr lang="en-US" sz="2000" dirty="0">
                <a:solidFill>
                  <a:srgbClr val="FF0000"/>
                </a:solidFill>
              </a:rPr>
              <a:t>(!</a:t>
            </a:r>
            <a:r>
              <a:rPr lang="en-US" sz="2000" dirty="0" smtClean="0">
                <a:solidFill>
                  <a:srgbClr val="FF0000"/>
                </a:solidFill>
              </a:rPr>
              <a:t>)</a:t>
            </a:r>
            <a:endParaRPr lang="en-US" sz="2000" dirty="0">
              <a:solidFill>
                <a:srgbClr val="0B87D6"/>
              </a:solidFill>
              <a:latin typeface="Arial" charset="0"/>
              <a:ea typeface="ＭＳ Ｐゴシック" charset="0"/>
            </a:endParaRPr>
          </a:p>
        </p:txBody>
      </p:sp>
      <p:sp>
        <p:nvSpPr>
          <p:cNvPr id="2" name="Footer Placeholder 1"/>
          <p:cNvSpPr>
            <a:spLocks noGrp="1"/>
          </p:cNvSpPr>
          <p:nvPr>
            <p:ph type="ftr" sz="quarter" idx="11"/>
          </p:nvPr>
        </p:nvSpPr>
        <p:spPr/>
        <p:txBody>
          <a:bodyPr/>
          <a:lstStyle/>
          <a:p>
            <a:r>
              <a:rPr lang="en-US" smtClean="0"/>
              <a:t>ICPPA-2022, G.Feofilov  (for ALICE Collaboration)</a:t>
            </a:r>
            <a:endParaRPr lang="en-US"/>
          </a:p>
        </p:txBody>
      </p:sp>
      <p:sp>
        <p:nvSpPr>
          <p:cNvPr id="6" name="Slide Number Placeholder 5"/>
          <p:cNvSpPr>
            <a:spLocks noGrp="1"/>
          </p:cNvSpPr>
          <p:nvPr>
            <p:ph type="sldNum" sz="quarter" idx="12"/>
          </p:nvPr>
        </p:nvSpPr>
        <p:spPr/>
        <p:txBody>
          <a:bodyPr/>
          <a:lstStyle/>
          <a:p>
            <a:fld id="{D4301586-F70E-8942-86C6-6D4DF7401C35}" type="slidenum">
              <a:rPr lang="en-US" smtClean="0"/>
              <a:t>6</a:t>
            </a:fld>
            <a:endParaRPr lang="en-US"/>
          </a:p>
        </p:txBody>
      </p:sp>
      <p:pic>
        <p:nvPicPr>
          <p:cNvPr id="468998" name="Picture 6"/>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21608" y="3530762"/>
            <a:ext cx="4802842" cy="191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Rectangle 2"/>
          <p:cNvSpPr/>
          <p:nvPr/>
        </p:nvSpPr>
        <p:spPr>
          <a:xfrm>
            <a:off x="6359961" y="3626043"/>
            <a:ext cx="2657039" cy="338554"/>
          </a:xfrm>
          <a:prstGeom prst="rect">
            <a:avLst/>
          </a:prstGeom>
        </p:spPr>
        <p:txBody>
          <a:bodyPr wrap="square">
            <a:spAutoFit/>
          </a:bodyPr>
          <a:lstStyle/>
          <a:p>
            <a:r>
              <a:rPr lang="en-US" sz="1600" dirty="0" smtClean="0"/>
              <a:t>.</a:t>
            </a:r>
            <a:endParaRPr lang="en-US" sz="1600" dirty="0"/>
          </a:p>
        </p:txBody>
      </p:sp>
      <p:sp>
        <p:nvSpPr>
          <p:cNvPr id="10" name="Rectangle 9"/>
          <p:cNvSpPr/>
          <p:nvPr/>
        </p:nvSpPr>
        <p:spPr>
          <a:xfrm>
            <a:off x="399848" y="6187073"/>
            <a:ext cx="2861280" cy="338554"/>
          </a:xfrm>
          <a:prstGeom prst="rect">
            <a:avLst/>
          </a:prstGeom>
        </p:spPr>
        <p:txBody>
          <a:bodyPr wrap="none">
            <a:spAutoFit/>
          </a:bodyPr>
          <a:lstStyle/>
          <a:p>
            <a:r>
              <a:rPr lang="en-US" sz="1600" dirty="0"/>
              <a:t>[1]PDG, PL B667, 1 (2008) </a:t>
            </a:r>
            <a:endParaRPr lang="ru-RU" sz="1600" dirty="0"/>
          </a:p>
        </p:txBody>
      </p:sp>
      <p:cxnSp>
        <p:nvCxnSpPr>
          <p:cNvPr id="34" name="Straight Connector 33"/>
          <p:cNvCxnSpPr/>
          <p:nvPr/>
        </p:nvCxnSpPr>
        <p:spPr>
          <a:xfrm>
            <a:off x="2889125" y="3192208"/>
            <a:ext cx="1924175"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21608" y="3192208"/>
            <a:ext cx="5755342" cy="338554"/>
          </a:xfrm>
          <a:prstGeom prst="rect">
            <a:avLst/>
          </a:prstGeom>
        </p:spPr>
        <p:txBody>
          <a:bodyPr wrap="square">
            <a:spAutoFit/>
          </a:bodyPr>
          <a:lstStyle/>
          <a:p>
            <a:pPr>
              <a:defRPr/>
            </a:pPr>
            <a:r>
              <a:rPr lang="en-US" sz="1600" dirty="0" smtClean="0">
                <a:cs typeface="Arial" charset="0"/>
              </a:rPr>
              <a:t>Reconstruction:  from </a:t>
            </a:r>
            <a:r>
              <a:rPr lang="en-US" sz="1600" dirty="0" err="1">
                <a:cs typeface="Arial" charset="0"/>
              </a:rPr>
              <a:t>hadronic</a:t>
            </a:r>
            <a:r>
              <a:rPr lang="en-US" sz="1600" dirty="0">
                <a:cs typeface="Arial" charset="0"/>
              </a:rPr>
              <a:t> decay </a:t>
            </a:r>
            <a:r>
              <a:rPr lang="ru-RU" sz="1600" dirty="0">
                <a:cs typeface="Arial" charset="0"/>
              </a:rPr>
              <a:t> </a:t>
            </a:r>
            <a:r>
              <a:rPr lang="en-US" sz="1600" dirty="0" smtClean="0">
                <a:cs typeface="Arial" charset="0"/>
              </a:rPr>
              <a:t>channels</a:t>
            </a:r>
            <a:endParaRPr lang="en-US" sz="1600" dirty="0">
              <a:cs typeface="Arial" charset="0"/>
            </a:endParaRPr>
          </a:p>
        </p:txBody>
      </p:sp>
      <p:pic>
        <p:nvPicPr>
          <p:cNvPr id="32"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l="9217" t="21634" r="45493" b="16716"/>
          <a:stretch/>
        </p:blipFill>
        <p:spPr>
          <a:xfrm>
            <a:off x="5943273" y="1528395"/>
            <a:ext cx="2966400" cy="3661510"/>
          </a:xfrm>
          <a:prstGeom prst="rect">
            <a:avLst/>
          </a:prstGeom>
        </p:spPr>
      </p:pic>
      <p:sp>
        <p:nvSpPr>
          <p:cNvPr id="22" name="TextBox 21"/>
          <p:cNvSpPr txBox="1"/>
          <p:nvPr/>
        </p:nvSpPr>
        <p:spPr>
          <a:xfrm>
            <a:off x="6248400" y="5257800"/>
            <a:ext cx="2044224" cy="738664"/>
          </a:xfrm>
          <a:prstGeom prst="rect">
            <a:avLst/>
          </a:prstGeom>
          <a:noFill/>
        </p:spPr>
        <p:txBody>
          <a:bodyPr wrap="none" rtlCol="0">
            <a:spAutoFit/>
          </a:bodyPr>
          <a:lstStyle/>
          <a:p>
            <a:r>
              <a:rPr lang="en-US" sz="1400" dirty="0">
                <a:solidFill>
                  <a:srgbClr val="3366FF"/>
                </a:solidFill>
                <a:latin typeface="Arial" charset="0"/>
                <a:ea typeface="ＭＳ Ｐゴシック" charset="0"/>
              </a:rPr>
              <a:t>Vito </a:t>
            </a:r>
            <a:r>
              <a:rPr lang="en-US" sz="1400" dirty="0" err="1">
                <a:solidFill>
                  <a:srgbClr val="3366FF"/>
                </a:solidFill>
                <a:latin typeface="Arial" charset="0"/>
                <a:ea typeface="ＭＳ Ｐゴシック" charset="0"/>
              </a:rPr>
              <a:t>Manzari</a:t>
            </a:r>
            <a:r>
              <a:rPr lang="en-US" sz="1400" dirty="0">
                <a:solidFill>
                  <a:srgbClr val="3366FF"/>
                </a:solidFill>
                <a:latin typeface="Arial" charset="0"/>
                <a:ea typeface="ＭＳ Ｐゴシック" charset="0"/>
              </a:rPr>
              <a:t>, </a:t>
            </a:r>
            <a:endParaRPr lang="en-US" sz="1400" dirty="0" smtClean="0">
              <a:solidFill>
                <a:srgbClr val="3366FF"/>
              </a:solidFill>
              <a:latin typeface="Arial" charset="0"/>
              <a:ea typeface="ＭＳ Ｐゴシック" charset="0"/>
            </a:endParaRPr>
          </a:p>
          <a:p>
            <a:r>
              <a:rPr lang="en-US" sz="1400" dirty="0" smtClean="0">
                <a:solidFill>
                  <a:srgbClr val="3366FF"/>
                </a:solidFill>
                <a:latin typeface="Arial" charset="0"/>
                <a:ea typeface="ＭＳ Ｐゴシック" charset="0"/>
              </a:rPr>
              <a:t>LXV </a:t>
            </a:r>
            <a:r>
              <a:rPr lang="en-US" sz="1400" dirty="0" err="1">
                <a:solidFill>
                  <a:srgbClr val="3366FF"/>
                </a:solidFill>
                <a:latin typeface="Arial" charset="0"/>
                <a:ea typeface="ＭＳ Ｐゴシック" charset="0"/>
              </a:rPr>
              <a:t>Conf.Nucl.Phys</a:t>
            </a:r>
            <a:r>
              <a:rPr lang="en-US" sz="1400" dirty="0">
                <a:solidFill>
                  <a:srgbClr val="3366FF"/>
                </a:solidFill>
                <a:latin typeface="Arial" charset="0"/>
                <a:ea typeface="ＭＳ Ｐゴシック" charset="0"/>
              </a:rPr>
              <a:t>., </a:t>
            </a:r>
            <a:endParaRPr lang="en-US" sz="1400" dirty="0" smtClean="0">
              <a:solidFill>
                <a:srgbClr val="3366FF"/>
              </a:solidFill>
              <a:latin typeface="Arial" charset="0"/>
              <a:ea typeface="ＭＳ Ｐゴシック" charset="0"/>
            </a:endParaRPr>
          </a:p>
          <a:p>
            <a:r>
              <a:rPr lang="en-US" sz="1400" dirty="0" smtClean="0">
                <a:solidFill>
                  <a:srgbClr val="3366FF"/>
                </a:solidFill>
                <a:latin typeface="Arial" charset="0"/>
                <a:ea typeface="ＭＳ Ｐゴシック" charset="0"/>
              </a:rPr>
              <a:t>29.06</a:t>
            </a:r>
            <a:r>
              <a:rPr lang="en-US" sz="1400" dirty="0">
                <a:solidFill>
                  <a:srgbClr val="3366FF"/>
                </a:solidFill>
                <a:latin typeface="Arial" charset="0"/>
                <a:ea typeface="ＭＳ Ｐゴシック" charset="0"/>
              </a:rPr>
              <a:t>-03.07.2015, </a:t>
            </a:r>
            <a:r>
              <a:rPr lang="en-US" sz="1400" dirty="0" err="1">
                <a:solidFill>
                  <a:srgbClr val="3366FF"/>
                </a:solidFill>
                <a:latin typeface="Arial" charset="0"/>
                <a:ea typeface="ＭＳ Ｐゴシック" charset="0"/>
              </a:rPr>
              <a:t>SPb</a:t>
            </a:r>
            <a:endParaRPr lang="en-US" sz="1400" dirty="0"/>
          </a:p>
        </p:txBody>
      </p:sp>
      <p:cxnSp>
        <p:nvCxnSpPr>
          <p:cNvPr id="21" name="Straight Arrow Connector 20"/>
          <p:cNvCxnSpPr/>
          <p:nvPr/>
        </p:nvCxnSpPr>
        <p:spPr>
          <a:xfrm>
            <a:off x="4620061" y="3211041"/>
            <a:ext cx="1831539" cy="63944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9" name="Picture 18" descr="CoA_Medium_color-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20" name="Picture 1"/>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ext uri="{D42A27DB-BD31-4B8C-83A1-F6EECF244321}">
                <p14:modId xmlns:p14="http://schemas.microsoft.com/office/powerpoint/2010/main" val="2934922740"/>
              </p:ext>
            </p:extLst>
          </p:nvPr>
        </p:nvGraphicFramePr>
        <p:xfrm>
          <a:off x="399848" y="5470346"/>
          <a:ext cx="4724602" cy="640080"/>
        </p:xfrm>
        <a:graphic>
          <a:graphicData uri="http://schemas.openxmlformats.org/drawingml/2006/table">
            <a:tbl>
              <a:tblPr firstRow="1" bandRow="1">
                <a:tableStyleId>{5C22544A-7EE6-4342-B048-85BDC9FD1C3A}</a:tableStyleId>
              </a:tblPr>
              <a:tblGrid>
                <a:gridCol w="1306172"/>
                <a:gridCol w="1499041"/>
                <a:gridCol w="737370"/>
                <a:gridCol w="1182019"/>
              </a:tblGrid>
              <a:tr h="516343">
                <a:tc>
                  <a:txBody>
                    <a:bodyPr/>
                    <a:lstStyle/>
                    <a:p>
                      <a:r>
                        <a:rPr lang="en-US" b="0" dirty="0" smtClean="0">
                          <a:solidFill>
                            <a:srgbClr val="000000"/>
                          </a:solidFill>
                        </a:rPr>
                        <a:t>         Λ</a:t>
                      </a:r>
                      <a:r>
                        <a:rPr lang="en-US" b="0" baseline="-25000" dirty="0" smtClean="0">
                          <a:solidFill>
                            <a:srgbClr val="000000"/>
                          </a:solidFill>
                        </a:rPr>
                        <a:t>c</a:t>
                      </a:r>
                      <a:endParaRPr lang="en-US" b="0" baseline="30000" dirty="0">
                        <a:solidFill>
                          <a:srgbClr val="000000"/>
                        </a:solidFill>
                      </a:endParaRPr>
                    </a:p>
                  </a:txBody>
                  <a:tcPr>
                    <a:solidFill>
                      <a:schemeClr val="bg1">
                        <a:lumMod val="85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0" dirty="0" smtClean="0">
                          <a:solidFill>
                            <a:srgbClr val="000000"/>
                          </a:solidFill>
                        </a:rPr>
                        <a:t> Λ</a:t>
                      </a:r>
                      <a:r>
                        <a:rPr lang="en-US" sz="1800" b="0" baseline="-25000" dirty="0" smtClean="0">
                          <a:solidFill>
                            <a:srgbClr val="000000"/>
                          </a:solidFill>
                        </a:rPr>
                        <a:t>c</a:t>
                      </a:r>
                      <a:r>
                        <a:rPr lang="mr-IN" sz="1800" dirty="0" smtClean="0">
                          <a:solidFill>
                            <a:srgbClr val="000000"/>
                          </a:solidFill>
                        </a:rPr>
                        <a:t>⟶</a:t>
                      </a:r>
                      <a:r>
                        <a:rPr lang="en-US" sz="1800" b="0" dirty="0" err="1" smtClean="0">
                          <a:solidFill>
                            <a:srgbClr val="000000"/>
                          </a:solidFill>
                        </a:rPr>
                        <a:t>pK</a:t>
                      </a:r>
                      <a:r>
                        <a:rPr lang="mr-IN" sz="1800" b="0" dirty="0" smtClean="0">
                          <a:solidFill>
                            <a:srgbClr val="000000"/>
                          </a:solidFill>
                        </a:rPr>
                        <a:t>π</a:t>
                      </a:r>
                      <a:endParaRPr lang="en-US" sz="1800" b="0" dirty="0" smtClean="0">
                        <a:solidFill>
                          <a:srgbClr val="000000"/>
                        </a:solidFill>
                      </a:endParaRPr>
                    </a:p>
                    <a:p>
                      <a:endParaRPr lang="en-US" dirty="0"/>
                    </a:p>
                  </a:txBody>
                  <a:tcPr>
                    <a:solidFill>
                      <a:schemeClr val="bg1">
                        <a:lumMod val="85000"/>
                      </a:schemeClr>
                    </a:solidFill>
                  </a:tcPr>
                </a:tc>
                <a:tc>
                  <a:txBody>
                    <a:bodyPr/>
                    <a:lstStyle/>
                    <a:p>
                      <a:r>
                        <a:rPr lang="en-US" sz="1400" b="1" dirty="0" smtClean="0">
                          <a:solidFill>
                            <a:srgbClr val="FF0000"/>
                          </a:solidFill>
                        </a:rPr>
                        <a:t>~ 60μm</a:t>
                      </a:r>
                      <a:endParaRPr lang="en-US" sz="1400" b="1" dirty="0">
                        <a:solidFill>
                          <a:srgbClr val="FF0000"/>
                        </a:solidFill>
                      </a:endParaRPr>
                    </a:p>
                  </a:txBody>
                  <a:tcPr>
                    <a:solidFill>
                      <a:schemeClr val="bg1">
                        <a:lumMod val="85000"/>
                      </a:schemeClr>
                    </a:solidFill>
                  </a:tcPr>
                </a:tc>
                <a:tc>
                  <a:txBody>
                    <a:bodyPr/>
                    <a:lstStyle/>
                    <a:p>
                      <a:r>
                        <a:rPr lang="en-US" sz="1400" b="0" dirty="0" smtClean="0">
                          <a:solidFill>
                            <a:srgbClr val="000000"/>
                          </a:solidFill>
                        </a:rPr>
                        <a:t>6.35%</a:t>
                      </a:r>
                      <a:endParaRPr lang="en-US" sz="1400" b="0" dirty="0">
                        <a:solidFill>
                          <a:srgbClr val="000000"/>
                        </a:solidFill>
                      </a:endParaRPr>
                    </a:p>
                  </a:txBody>
                  <a:tcPr>
                    <a:solidFill>
                      <a:schemeClr val="bg1">
                        <a:lumMod val="85000"/>
                      </a:schemeClr>
                    </a:solidFill>
                  </a:tcPr>
                </a:tc>
              </a:tr>
            </a:tbl>
          </a:graphicData>
        </a:graphic>
      </p:graphicFrame>
      <p:cxnSp>
        <p:nvCxnSpPr>
          <p:cNvPr id="24" name="Straight Connector 23"/>
          <p:cNvCxnSpPr/>
          <p:nvPr/>
        </p:nvCxnSpPr>
        <p:spPr>
          <a:xfrm>
            <a:off x="3261128" y="5960090"/>
            <a:ext cx="724447" cy="0"/>
          </a:xfrm>
          <a:prstGeom prst="line">
            <a:avLst/>
          </a:prstGeom>
          <a:ln w="57150">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827037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ChangeArrowheads="1"/>
          </p:cNvSpPr>
          <p:nvPr>
            <p:ph type="title"/>
          </p:nvPr>
        </p:nvSpPr>
        <p:spPr>
          <a:xfrm>
            <a:off x="1346200" y="12578"/>
            <a:ext cx="6921500" cy="1028941"/>
          </a:xfrm>
        </p:spPr>
        <p:txBody>
          <a:bodyPr>
            <a:normAutofit fontScale="90000"/>
          </a:bodyPr>
          <a:lstStyle/>
          <a:p>
            <a:pPr eaLnBrk="1" hangingPunct="1">
              <a:defRPr/>
            </a:pPr>
            <a:r>
              <a:rPr lang="en-US" sz="3600" b="1" dirty="0">
                <a:solidFill>
                  <a:srgbClr val="0000FF"/>
                </a:solidFill>
              </a:rPr>
              <a:t>Challenges </a:t>
            </a:r>
            <a:r>
              <a:rPr lang="en-US" sz="3600" b="1" dirty="0" smtClean="0">
                <a:solidFill>
                  <a:srgbClr val="0000FF"/>
                </a:solidFill>
              </a:rPr>
              <a:t/>
            </a:r>
            <a:br>
              <a:rPr lang="en-US" sz="3600" b="1" dirty="0" smtClean="0">
                <a:solidFill>
                  <a:srgbClr val="0000FF"/>
                </a:solidFill>
              </a:rPr>
            </a:br>
            <a:r>
              <a:rPr lang="en-US" sz="3600" b="1" dirty="0" smtClean="0">
                <a:solidFill>
                  <a:srgbClr val="0000FF"/>
                </a:solidFill>
              </a:rPr>
              <a:t>for open </a:t>
            </a:r>
            <a:r>
              <a:rPr lang="en-US" sz="3600" b="1" dirty="0" smtClean="0">
                <a:solidFill>
                  <a:srgbClr val="FF0000"/>
                </a:solidFill>
              </a:rPr>
              <a:t>charm</a:t>
            </a:r>
            <a:r>
              <a:rPr lang="en-US" sz="3600" b="1" dirty="0" smtClean="0">
                <a:solidFill>
                  <a:srgbClr val="0000FF"/>
                </a:solidFill>
              </a:rPr>
              <a:t> measurements</a:t>
            </a:r>
            <a:endParaRPr lang="en-US" sz="3500" dirty="0">
              <a:solidFill>
                <a:srgbClr val="0000FF"/>
              </a:solidFill>
            </a:endParaRPr>
          </a:p>
        </p:txBody>
      </p:sp>
      <p:sp>
        <p:nvSpPr>
          <p:cNvPr id="468995" name="Rectangle 3"/>
          <p:cNvSpPr>
            <a:spLocks noGrp="1" noChangeArrowheads="1"/>
          </p:cNvSpPr>
          <p:nvPr>
            <p:ph idx="1"/>
          </p:nvPr>
        </p:nvSpPr>
        <p:spPr>
          <a:xfrm>
            <a:off x="360130" y="1366190"/>
            <a:ext cx="5646970" cy="4526211"/>
          </a:xfrm>
        </p:spPr>
        <p:txBody>
          <a:bodyPr/>
          <a:lstStyle/>
          <a:p>
            <a:pPr>
              <a:spcBef>
                <a:spcPts val="0"/>
              </a:spcBef>
              <a:buFont typeface="Wingdings" charset="2"/>
              <a:buChar char="Ø"/>
              <a:defRPr/>
            </a:pPr>
            <a:r>
              <a:rPr lang="en-US" sz="2000" b="1" dirty="0" smtClean="0">
                <a:solidFill>
                  <a:srgbClr val="FF0000"/>
                </a:solidFill>
                <a:ea typeface="ＭＳ Ｐゴシック" charset="0"/>
              </a:rPr>
              <a:t>Challenge-2: high efficiency is needed for rare-probe registration</a:t>
            </a:r>
          </a:p>
          <a:p>
            <a:pPr>
              <a:buFont typeface="Wingdings" charset="2"/>
              <a:buChar char="Ø"/>
              <a:defRPr/>
            </a:pPr>
            <a:r>
              <a:rPr lang="en-US" sz="2000" dirty="0" smtClean="0">
                <a:solidFill>
                  <a:srgbClr val="0000FF"/>
                </a:solidFill>
              </a:rPr>
              <a:t>Coverage </a:t>
            </a:r>
            <a:r>
              <a:rPr lang="en-US" sz="2000" dirty="0">
                <a:solidFill>
                  <a:srgbClr val="0000FF"/>
                </a:solidFill>
              </a:rPr>
              <a:t>in transverse momentum </a:t>
            </a:r>
            <a:r>
              <a:rPr lang="en-US" sz="2000" dirty="0" smtClean="0">
                <a:solidFill>
                  <a:srgbClr val="0000FF"/>
                </a:solidFill>
              </a:rPr>
              <a:t>has to </a:t>
            </a:r>
            <a:r>
              <a:rPr lang="en-US" sz="2000" dirty="0">
                <a:solidFill>
                  <a:srgbClr val="0000FF"/>
                </a:solidFill>
              </a:rPr>
              <a:t>be as complete as possible</a:t>
            </a:r>
            <a:r>
              <a:rPr lang="en-US" sz="2000" dirty="0">
                <a:solidFill>
                  <a:schemeClr val="tx1"/>
                </a:solidFill>
              </a:rPr>
              <a:t>, </a:t>
            </a:r>
            <a:r>
              <a:rPr lang="en-US" sz="2000" dirty="0">
                <a:solidFill>
                  <a:srgbClr val="0000FF"/>
                </a:solidFill>
              </a:rPr>
              <a:t>in particular down to very low momenta</a:t>
            </a:r>
            <a:r>
              <a:rPr lang="en-US" sz="2000" dirty="0" smtClean="0">
                <a:solidFill>
                  <a:srgbClr val="0000FF"/>
                </a:solidFill>
              </a:rPr>
              <a:t>.</a:t>
            </a:r>
            <a:endParaRPr lang="ru-RU" sz="2000" dirty="0" smtClean="0">
              <a:solidFill>
                <a:srgbClr val="0000FF"/>
              </a:solidFill>
            </a:endParaRPr>
          </a:p>
          <a:p>
            <a:pPr marL="0" indent="0">
              <a:buNone/>
              <a:defRPr/>
            </a:pPr>
            <a:endParaRPr lang="en-US" sz="2000" dirty="0" smtClean="0">
              <a:solidFill>
                <a:schemeClr val="tx1"/>
              </a:solidFill>
            </a:endParaRPr>
          </a:p>
          <a:p>
            <a:pPr>
              <a:buFont typeface="Wingdings" charset="2"/>
              <a:buChar char="Ø"/>
              <a:defRPr/>
            </a:pPr>
            <a:r>
              <a:rPr lang="en-US" sz="2000" b="1" dirty="0">
                <a:solidFill>
                  <a:srgbClr val="FF0000"/>
                </a:solidFill>
                <a:ea typeface="ＭＳ Ｐゴシック" charset="0"/>
              </a:rPr>
              <a:t>Challenge-2: </a:t>
            </a:r>
            <a:r>
              <a:rPr lang="en-US" sz="2000" dirty="0" smtClean="0">
                <a:solidFill>
                  <a:schemeClr val="tx1"/>
                </a:solidFill>
                <a:ea typeface="ＭＳ Ｐゴシック" charset="0"/>
              </a:rPr>
              <a:t>Fast detectors </a:t>
            </a:r>
            <a:r>
              <a:rPr lang="en-US" sz="2000" dirty="0" smtClean="0">
                <a:solidFill>
                  <a:srgbClr val="0000FF"/>
                </a:solidFill>
                <a:ea typeface="ＭＳ Ｐゴシック" charset="0"/>
              </a:rPr>
              <a:t>and continuous readout</a:t>
            </a:r>
            <a:r>
              <a:rPr lang="en-US" sz="2000" baseline="30000" dirty="0" smtClean="0">
                <a:solidFill>
                  <a:srgbClr val="0000FF"/>
                </a:solidFill>
                <a:ea typeface="ＭＳ Ｐゴシック" charset="0"/>
              </a:rPr>
              <a:t>[1] </a:t>
            </a:r>
            <a:r>
              <a:rPr lang="en-US" sz="2000" dirty="0" smtClean="0">
                <a:ea typeface="ＭＳ Ｐゴシック" charset="0"/>
              </a:rPr>
              <a:t>are needed </a:t>
            </a:r>
            <a:r>
              <a:rPr lang="en-US" sz="2000" dirty="0" smtClean="0">
                <a:solidFill>
                  <a:schemeClr val="tx1"/>
                </a:solidFill>
                <a:ea typeface="ＭＳ Ｐゴシック" charset="0"/>
              </a:rPr>
              <a:t>to ensure statistics</a:t>
            </a:r>
            <a:r>
              <a:rPr lang="en-US" sz="2000" dirty="0" smtClean="0">
                <a:cs typeface="Times New Roman"/>
              </a:rPr>
              <a:t>: </a:t>
            </a:r>
          </a:p>
          <a:p>
            <a:pPr marL="0" indent="0">
              <a:buNone/>
              <a:defRPr/>
            </a:pPr>
            <a:r>
              <a:rPr lang="en-US" sz="2000" dirty="0">
                <a:cs typeface="Times New Roman"/>
              </a:rPr>
              <a:t> </a:t>
            </a:r>
            <a:r>
              <a:rPr lang="en-US" sz="2000" dirty="0" smtClean="0">
                <a:cs typeface="Times New Roman"/>
              </a:rPr>
              <a:t>                                  from 1 </a:t>
            </a:r>
            <a:r>
              <a:rPr lang="en-US" sz="2000" dirty="0">
                <a:cs typeface="Times New Roman"/>
              </a:rPr>
              <a:t>kHz </a:t>
            </a:r>
            <a:r>
              <a:rPr lang="el-GR" sz="2000" b="1" dirty="0"/>
              <a:t>→</a:t>
            </a:r>
            <a:r>
              <a:rPr lang="en-US" sz="2000" dirty="0">
                <a:cs typeface="Times New Roman"/>
              </a:rPr>
              <a:t> 50 kHz in </a:t>
            </a:r>
            <a:r>
              <a:rPr lang="en-US" sz="2000" dirty="0" err="1">
                <a:cs typeface="Times New Roman"/>
              </a:rPr>
              <a:t>Pb-Pb</a:t>
            </a:r>
            <a:r>
              <a:rPr lang="en-US" sz="2000" dirty="0">
                <a:cs typeface="Times New Roman"/>
              </a:rPr>
              <a:t>, </a:t>
            </a:r>
            <a:endParaRPr lang="en-US" sz="2000" baseline="30000" dirty="0">
              <a:solidFill>
                <a:schemeClr val="tx1"/>
              </a:solidFill>
            </a:endParaRPr>
          </a:p>
          <a:p>
            <a:pPr>
              <a:buFont typeface="Wingdings" charset="2"/>
              <a:buChar char="Ø"/>
              <a:defRPr/>
            </a:pPr>
            <a:endParaRPr lang="en-US" sz="2000" b="1" dirty="0"/>
          </a:p>
          <a:p>
            <a:pPr marL="0" indent="0">
              <a:buNone/>
              <a:defRPr/>
            </a:pPr>
            <a:endParaRPr lang="en-US" dirty="0"/>
          </a:p>
          <a:p>
            <a:pPr marL="0" indent="0">
              <a:buNone/>
              <a:defRPr/>
            </a:pPr>
            <a:endParaRPr lang="en-US" dirty="0">
              <a:solidFill>
                <a:srgbClr val="0B87D6"/>
              </a:solidFill>
              <a:latin typeface="Arial" charset="0"/>
              <a:ea typeface="ＭＳ Ｐゴシック" charset="0"/>
            </a:endParaRPr>
          </a:p>
        </p:txBody>
      </p:sp>
      <p:sp>
        <p:nvSpPr>
          <p:cNvPr id="2" name="Footer Placeholder 1"/>
          <p:cNvSpPr>
            <a:spLocks noGrp="1"/>
          </p:cNvSpPr>
          <p:nvPr>
            <p:ph type="ftr" sz="quarter" idx="11"/>
          </p:nvPr>
        </p:nvSpPr>
        <p:spPr/>
        <p:txBody>
          <a:bodyPr/>
          <a:lstStyle/>
          <a:p>
            <a:r>
              <a:rPr lang="en-US" smtClean="0"/>
              <a:t>ICPPA-2022, G.Feofilov  (for ALICE Collaboration)</a:t>
            </a:r>
            <a:endParaRPr lang="en-US" dirty="0"/>
          </a:p>
        </p:txBody>
      </p:sp>
      <p:sp>
        <p:nvSpPr>
          <p:cNvPr id="6" name="Slide Number Placeholder 5"/>
          <p:cNvSpPr>
            <a:spLocks noGrp="1"/>
          </p:cNvSpPr>
          <p:nvPr>
            <p:ph type="sldNum" sz="quarter" idx="12"/>
          </p:nvPr>
        </p:nvSpPr>
        <p:spPr/>
        <p:txBody>
          <a:bodyPr/>
          <a:lstStyle/>
          <a:p>
            <a:fld id="{D4301586-F70E-8942-86C6-6D4DF7401C35}" type="slidenum">
              <a:rPr lang="en-US" smtClean="0"/>
              <a:t>7</a:t>
            </a:fld>
            <a:endParaRPr lang="en-US"/>
          </a:p>
        </p:txBody>
      </p:sp>
      <p:sp>
        <p:nvSpPr>
          <p:cNvPr id="468996" name="Rectangle 4"/>
          <p:cNvSpPr>
            <a:spLocks noChangeArrowheads="1"/>
          </p:cNvSpPr>
          <p:nvPr/>
        </p:nvSpPr>
        <p:spPr bwMode="auto">
          <a:xfrm>
            <a:off x="118533" y="3270608"/>
            <a:ext cx="6984328" cy="28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25393" tIns="12696" rIns="25393" bIns="12696">
            <a:spAutoFit/>
          </a:bodyPr>
          <a:lstStyle/>
          <a:p>
            <a:pPr>
              <a:defRPr/>
            </a:pPr>
            <a:endParaRPr lang="en-US" sz="1700" b="1" i="1" dirty="0">
              <a:cs typeface="Arial" charset="0"/>
            </a:endParaRPr>
          </a:p>
        </p:txBody>
      </p:sp>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l="9217" t="21634" r="45493" b="16716"/>
          <a:stretch/>
        </p:blipFill>
        <p:spPr>
          <a:xfrm>
            <a:off x="6050600" y="1878079"/>
            <a:ext cx="2966400" cy="3661510"/>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3979044380"/>
              </p:ext>
            </p:extLst>
          </p:nvPr>
        </p:nvGraphicFramePr>
        <p:xfrm>
          <a:off x="4508500" y="3359150"/>
          <a:ext cx="127000" cy="139700"/>
        </p:xfrm>
        <a:graphic>
          <a:graphicData uri="http://schemas.openxmlformats.org/presentationml/2006/ole">
            <mc:AlternateContent xmlns:mc="http://schemas.openxmlformats.org/markup-compatibility/2006">
              <mc:Choice xmlns:v="urn:schemas-microsoft-com:vml" Requires="v">
                <p:oleObj spid="_x0000_s4183" name="Equation" r:id="rId4" imgW="127000" imgH="139700" progId="Equation.3">
                  <p:embed/>
                </p:oleObj>
              </mc:Choice>
              <mc:Fallback>
                <p:oleObj name="Equation" r:id="rId4" imgW="127000" imgH="139700" progId="Equation.3">
                  <p:embed/>
                  <p:pic>
                    <p:nvPicPr>
                      <p:cNvPr id="0" name=""/>
                      <p:cNvPicPr/>
                      <p:nvPr/>
                    </p:nvPicPr>
                    <p:blipFill>
                      <a:blip r:embed="rId5"/>
                      <a:stretch>
                        <a:fillRect/>
                      </a:stretch>
                    </p:blipFill>
                    <p:spPr>
                      <a:xfrm>
                        <a:off x="4508500" y="3359150"/>
                        <a:ext cx="127000" cy="139700"/>
                      </a:xfrm>
                      <a:prstGeom prst="rect">
                        <a:avLst/>
                      </a:prstGeom>
                    </p:spPr>
                  </p:pic>
                </p:oleObj>
              </mc:Fallback>
            </mc:AlternateContent>
          </a:graphicData>
        </a:graphic>
      </p:graphicFrame>
      <p:sp>
        <p:nvSpPr>
          <p:cNvPr id="10" name="Rectangle 9"/>
          <p:cNvSpPr/>
          <p:nvPr/>
        </p:nvSpPr>
        <p:spPr>
          <a:xfrm>
            <a:off x="118533" y="6218811"/>
            <a:ext cx="4010599" cy="338554"/>
          </a:xfrm>
          <a:prstGeom prst="rect">
            <a:avLst/>
          </a:prstGeom>
        </p:spPr>
        <p:txBody>
          <a:bodyPr wrap="none">
            <a:spAutoFit/>
          </a:bodyPr>
          <a:lstStyle/>
          <a:p>
            <a:r>
              <a:rPr lang="en-US" sz="1600" dirty="0"/>
              <a:t>[1</a:t>
            </a:r>
            <a:r>
              <a:rPr lang="en-US" sz="1600" dirty="0" smtClean="0"/>
              <a:t>]</a:t>
            </a:r>
            <a:r>
              <a:rPr lang="en-US" sz="1600" baseline="30000" dirty="0"/>
              <a:t> </a:t>
            </a:r>
            <a:r>
              <a:rPr lang="en-US" sz="1600" dirty="0" smtClean="0"/>
              <a:t>David </a:t>
            </a:r>
            <a:r>
              <a:rPr lang="en-US" sz="1600" dirty="0"/>
              <a:t>Rohr et al., </a:t>
            </a:r>
            <a:r>
              <a:rPr lang="pl-PL" sz="1600" dirty="0"/>
              <a:t>arXiv:1811.11481</a:t>
            </a:r>
            <a:endParaRPr lang="en-US" sz="1600" dirty="0"/>
          </a:p>
        </p:txBody>
      </p:sp>
      <p:pic>
        <p:nvPicPr>
          <p:cNvPr id="15" name="Picture 1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90696" y="4445000"/>
            <a:ext cx="3317804" cy="1830961"/>
          </a:xfrm>
          <a:prstGeom prst="rect">
            <a:avLst/>
          </a:prstGeom>
        </p:spPr>
      </p:pic>
      <p:cxnSp>
        <p:nvCxnSpPr>
          <p:cNvPr id="16" name="Straight Connector 15"/>
          <p:cNvCxnSpPr/>
          <p:nvPr/>
        </p:nvCxnSpPr>
        <p:spPr>
          <a:xfrm>
            <a:off x="457200" y="12319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20" name="Picture 19" descr="CoA_Medium_color-3.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21" name="Picture 1"/>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961910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236135" y="6344221"/>
            <a:ext cx="2895600" cy="365125"/>
          </a:xfrm>
        </p:spPr>
        <p:txBody>
          <a:bodyPr/>
          <a:lstStyle/>
          <a:p>
            <a:r>
              <a:rPr lang="en-US" smtClean="0"/>
              <a:t>ICPPA-2022, G.Feofilov  (for ALICE Collaboration)</a:t>
            </a:r>
            <a:endParaRPr lang="en-US" dirty="0"/>
          </a:p>
        </p:txBody>
      </p:sp>
      <p:sp>
        <p:nvSpPr>
          <p:cNvPr id="2" name="Slide Number Placeholder 1"/>
          <p:cNvSpPr>
            <a:spLocks noGrp="1"/>
          </p:cNvSpPr>
          <p:nvPr>
            <p:ph type="sldNum" sz="quarter" idx="12"/>
          </p:nvPr>
        </p:nvSpPr>
        <p:spPr/>
        <p:txBody>
          <a:bodyPr/>
          <a:lstStyle/>
          <a:p>
            <a:pPr>
              <a:defRPr/>
            </a:pPr>
            <a:fld id="{0DEB4550-EA4A-6C4C-8652-0A7ED5DF3C08}" type="slidenum">
              <a:rPr lang="en-US" smtClean="0"/>
              <a:pPr>
                <a:defRPr/>
              </a:pPr>
              <a:t>8</a:t>
            </a:fld>
            <a:endParaRPr lang="en-US"/>
          </a:p>
        </p:txBody>
      </p:sp>
      <p:sp>
        <p:nvSpPr>
          <p:cNvPr id="4" name="Rectangle 3"/>
          <p:cNvSpPr/>
          <p:nvPr/>
        </p:nvSpPr>
        <p:spPr>
          <a:xfrm>
            <a:off x="1350397" y="477948"/>
            <a:ext cx="6598924" cy="518083"/>
          </a:xfrm>
          <a:prstGeom prst="rect">
            <a:avLst/>
          </a:prstGeom>
        </p:spPr>
        <p:txBody>
          <a:bodyPr wrap="square" lIns="25393" tIns="12696" rIns="25393" bIns="12696">
            <a:spAutoFit/>
          </a:bodyPr>
          <a:lstStyle/>
          <a:p>
            <a:pPr algn="ctr">
              <a:defRPr/>
            </a:pPr>
            <a:r>
              <a:rPr lang="en-US" sz="3200" b="1" dirty="0" smtClean="0">
                <a:solidFill>
                  <a:srgbClr val="0000FF"/>
                </a:solidFill>
                <a:latin typeface="+mj-lt"/>
              </a:rPr>
              <a:t>Requirements to meet new physics:</a:t>
            </a:r>
            <a:endParaRPr lang="en-US" sz="3200" b="1" dirty="0">
              <a:solidFill>
                <a:srgbClr val="0000FF"/>
              </a:solidFill>
              <a:latin typeface="+mj-lt"/>
            </a:endParaRPr>
          </a:p>
        </p:txBody>
      </p:sp>
      <p:sp>
        <p:nvSpPr>
          <p:cNvPr id="3" name="Rectangle 2"/>
          <p:cNvSpPr/>
          <p:nvPr/>
        </p:nvSpPr>
        <p:spPr>
          <a:xfrm>
            <a:off x="-1" y="1297830"/>
            <a:ext cx="7255933" cy="5201423"/>
          </a:xfrm>
          <a:prstGeom prst="rect">
            <a:avLst/>
          </a:prstGeom>
        </p:spPr>
        <p:txBody>
          <a:bodyPr wrap="square">
            <a:spAutoFit/>
          </a:bodyPr>
          <a:lstStyle/>
          <a:p>
            <a:pPr marL="285750" indent="-285750">
              <a:buFont typeface="Wingdings" charset="2"/>
              <a:buChar char="Ø"/>
            </a:pPr>
            <a:r>
              <a:rPr lang="en-US" sz="2000" dirty="0" smtClean="0">
                <a:cs typeface="Times New Roman"/>
              </a:rPr>
              <a:t>Improve </a:t>
            </a:r>
            <a:r>
              <a:rPr lang="en-US" sz="2000" dirty="0">
                <a:cs typeface="Times New Roman"/>
              </a:rPr>
              <a:t>impact parameter resolution </a:t>
            </a:r>
            <a:r>
              <a:rPr lang="en-US" sz="2000" dirty="0" smtClean="0">
                <a:cs typeface="Times New Roman"/>
              </a:rPr>
              <a:t> </a:t>
            </a:r>
            <a:r>
              <a:rPr lang="en-US" sz="2000" dirty="0">
                <a:cs typeface="Times New Roman"/>
              </a:rPr>
              <a:t>factor of </a:t>
            </a:r>
            <a:r>
              <a:rPr lang="en-US" sz="2000" dirty="0" smtClean="0">
                <a:cs typeface="Times New Roman"/>
              </a:rPr>
              <a:t>~</a:t>
            </a:r>
            <a:r>
              <a:rPr lang="en-US" sz="2000" b="1" dirty="0" smtClean="0">
                <a:cs typeface="Times New Roman"/>
              </a:rPr>
              <a:t>3        </a:t>
            </a:r>
            <a:r>
              <a:rPr lang="en-US" sz="2000" dirty="0" smtClean="0">
                <a:cs typeface="Times New Roman"/>
              </a:rPr>
              <a:t>in</a:t>
            </a:r>
            <a:r>
              <a:rPr lang="en-US" sz="2000" i="1" dirty="0" smtClean="0">
                <a:cs typeface="Times New Roman"/>
              </a:rPr>
              <a:t> </a:t>
            </a:r>
            <a:r>
              <a:rPr lang="en-US" sz="2000" i="1" dirty="0">
                <a:cs typeface="Times New Roman"/>
              </a:rPr>
              <a:t>r-</a:t>
            </a:r>
            <a:r>
              <a:rPr lang="en-US" sz="2000" i="1" dirty="0" err="1">
                <a:cs typeface="Times New Roman"/>
              </a:rPr>
              <a:t>φ</a:t>
            </a:r>
            <a:r>
              <a:rPr lang="en-US" sz="2000" i="1" dirty="0">
                <a:cs typeface="Times New Roman"/>
              </a:rPr>
              <a:t> </a:t>
            </a:r>
            <a:r>
              <a:rPr lang="en-US" sz="2000" dirty="0">
                <a:cs typeface="Times New Roman"/>
              </a:rPr>
              <a:t>(z) </a:t>
            </a:r>
            <a:r>
              <a:rPr lang="en-US" sz="2000" dirty="0" smtClean="0">
                <a:cs typeface="Times New Roman"/>
              </a:rPr>
              <a:t>at </a:t>
            </a:r>
            <a:r>
              <a:rPr lang="en-US" sz="2000" dirty="0">
                <a:cs typeface="Times New Roman"/>
              </a:rPr>
              <a:t>500 MeV/c</a:t>
            </a:r>
            <a:r>
              <a:rPr lang="en-US" sz="2000" dirty="0" smtClean="0">
                <a:cs typeface="Times New Roman"/>
              </a:rPr>
              <a:t>) </a:t>
            </a:r>
          </a:p>
          <a:p>
            <a:pPr marL="285750" indent="-285750">
              <a:buFont typeface="Wingdings" charset="2"/>
              <a:buChar char="Ø"/>
            </a:pPr>
            <a:r>
              <a:rPr lang="en-US" sz="2000" dirty="0" smtClean="0"/>
              <a:t> First </a:t>
            </a:r>
            <a:r>
              <a:rPr lang="en-US" sz="2000" dirty="0"/>
              <a:t>layer closer to interaction point: </a:t>
            </a:r>
            <a:r>
              <a:rPr lang="en-US" sz="2000" dirty="0" smtClean="0"/>
              <a:t>                         r0 </a:t>
            </a:r>
            <a:r>
              <a:rPr lang="en-US" sz="2000" dirty="0"/>
              <a:t>= </a:t>
            </a:r>
            <a:r>
              <a:rPr lang="en-US" sz="2000" b="1" dirty="0"/>
              <a:t>39 mm → </a:t>
            </a:r>
            <a:r>
              <a:rPr lang="en-US" sz="2000" b="1" dirty="0" smtClean="0"/>
              <a:t>22 mm </a:t>
            </a:r>
            <a:endParaRPr lang="en-US" sz="2000" dirty="0"/>
          </a:p>
          <a:p>
            <a:pPr marL="285750" indent="-285750">
              <a:buFont typeface="Wingdings" charset="2"/>
              <a:buChar char="Ø"/>
            </a:pPr>
            <a:r>
              <a:rPr lang="en-US" sz="2000" dirty="0" smtClean="0"/>
              <a:t> Smaller </a:t>
            </a:r>
            <a:r>
              <a:rPr lang="en-US" sz="2000" dirty="0"/>
              <a:t>beam pipe radius: </a:t>
            </a:r>
            <a:r>
              <a:rPr lang="en-US" sz="2000" b="1" dirty="0"/>
              <a:t>29 mm → 18.2 mm </a:t>
            </a:r>
            <a:endParaRPr lang="en-US" sz="2000" dirty="0"/>
          </a:p>
          <a:p>
            <a:pPr marL="285750" indent="-285750">
              <a:buFont typeface="Wingdings" charset="2"/>
              <a:buChar char="Ø"/>
            </a:pPr>
            <a:r>
              <a:rPr lang="en-US" sz="2000" dirty="0" smtClean="0"/>
              <a:t> </a:t>
            </a:r>
            <a:r>
              <a:rPr lang="el-GR" sz="2000" dirty="0" smtClean="0"/>
              <a:t>Smaller </a:t>
            </a:r>
            <a:r>
              <a:rPr lang="el-GR" sz="2000" dirty="0"/>
              <a:t>pixel size</a:t>
            </a:r>
            <a:r>
              <a:rPr lang="el-GR" sz="2000" dirty="0" smtClean="0"/>
              <a:t>:</a:t>
            </a:r>
            <a:r>
              <a:rPr lang="en-US" sz="2000" dirty="0" smtClean="0"/>
              <a:t>    </a:t>
            </a:r>
            <a:r>
              <a:rPr lang="el-GR" sz="2000" b="1" dirty="0" smtClean="0"/>
              <a:t>50μm </a:t>
            </a:r>
            <a:r>
              <a:rPr lang="el-GR" sz="2000" b="1" dirty="0"/>
              <a:t>x </a:t>
            </a:r>
            <a:r>
              <a:rPr lang="el-GR" sz="2000" b="1" dirty="0" smtClean="0"/>
              <a:t>425μm </a:t>
            </a:r>
            <a:r>
              <a:rPr lang="el-GR" sz="2000" b="1" dirty="0"/>
              <a:t>→ </a:t>
            </a:r>
            <a:r>
              <a:rPr lang="en-US" sz="2000" b="1" dirty="0" smtClean="0"/>
              <a:t>30</a:t>
            </a:r>
            <a:r>
              <a:rPr lang="el-GR" sz="2000" b="1" dirty="0" smtClean="0"/>
              <a:t>μm </a:t>
            </a:r>
            <a:r>
              <a:rPr lang="el-GR" sz="2000" b="1" dirty="0"/>
              <a:t>x </a:t>
            </a:r>
            <a:r>
              <a:rPr lang="en-US" sz="2000" b="1" dirty="0" smtClean="0"/>
              <a:t>30</a:t>
            </a:r>
            <a:r>
              <a:rPr lang="el-GR" sz="2000" b="1" dirty="0" smtClean="0"/>
              <a:t>μm</a:t>
            </a:r>
            <a:endParaRPr lang="en-US" sz="2000" b="1" dirty="0" smtClean="0"/>
          </a:p>
          <a:p>
            <a:pPr marL="285750" indent="-285750">
              <a:buFont typeface="Wingdings" charset="2"/>
              <a:buChar char="Ø"/>
            </a:pPr>
            <a:r>
              <a:rPr lang="en-US" sz="2000" dirty="0" smtClean="0"/>
              <a:t> Improve </a:t>
            </a:r>
            <a:r>
              <a:rPr lang="en-US" sz="2000" dirty="0"/>
              <a:t>tracking efficiency and </a:t>
            </a:r>
            <a:r>
              <a:rPr lang="en-US" sz="2000" i="1" dirty="0" err="1"/>
              <a:t>p</a:t>
            </a:r>
            <a:r>
              <a:rPr lang="en-US" sz="2000" baseline="-25000" dirty="0" err="1"/>
              <a:t>T</a:t>
            </a:r>
            <a:r>
              <a:rPr lang="en-US" sz="2000" dirty="0"/>
              <a:t>  resolution at </a:t>
            </a:r>
            <a:r>
              <a:rPr lang="en-US" sz="2000" dirty="0" smtClean="0"/>
              <a:t>low </a:t>
            </a:r>
            <a:r>
              <a:rPr lang="en-US" sz="2000" dirty="0"/>
              <a:t> </a:t>
            </a:r>
            <a:r>
              <a:rPr lang="en-US" sz="2000" i="1" dirty="0" err="1" smtClean="0"/>
              <a:t>p</a:t>
            </a:r>
            <a:r>
              <a:rPr lang="en-US" sz="2000" baseline="-25000" dirty="0" err="1" smtClean="0"/>
              <a:t>T</a:t>
            </a:r>
            <a:r>
              <a:rPr lang="en-US" sz="2000" baseline="-25000" dirty="0" smtClean="0"/>
              <a:t>:</a:t>
            </a:r>
            <a:r>
              <a:rPr lang="en-US" sz="2000" dirty="0" smtClean="0"/>
              <a:t> </a:t>
            </a:r>
            <a:r>
              <a:rPr lang="en-US" sz="2000" dirty="0"/>
              <a:t>Increase the number of layers </a:t>
            </a:r>
            <a:r>
              <a:rPr lang="en-US" sz="2000" b="1" dirty="0"/>
              <a:t>6 →7 </a:t>
            </a:r>
            <a:endParaRPr lang="en-US" sz="2000" dirty="0"/>
          </a:p>
          <a:p>
            <a:pPr marL="285750" indent="-285750">
              <a:buFont typeface="Wingdings" charset="2"/>
              <a:buChar char="Ø"/>
            </a:pPr>
            <a:r>
              <a:rPr lang="en-US" sz="2000" dirty="0" smtClean="0">
                <a:cs typeface="Times New Roman"/>
              </a:rPr>
              <a:t> Easier maintenance – all services only from on one  side!</a:t>
            </a:r>
          </a:p>
          <a:p>
            <a:pPr marL="285750" indent="-285750">
              <a:buFont typeface="Wingdings" charset="2"/>
              <a:buChar char="Ø"/>
            </a:pPr>
            <a:r>
              <a:rPr lang="en-US" sz="2000" dirty="0" smtClean="0">
                <a:cs typeface="Times New Roman"/>
              </a:rPr>
              <a:t> Fast </a:t>
            </a:r>
            <a:r>
              <a:rPr lang="en-US" sz="2000" dirty="0">
                <a:cs typeface="Times New Roman"/>
              </a:rPr>
              <a:t>readout : 1 kHz</a:t>
            </a:r>
            <a:r>
              <a:rPr lang="en-US" sz="2000" dirty="0" smtClean="0">
                <a:cs typeface="Times New Roman"/>
              </a:rPr>
              <a:t> </a:t>
            </a:r>
            <a:r>
              <a:rPr lang="el-GR" sz="2000" b="1" dirty="0"/>
              <a:t>→</a:t>
            </a:r>
            <a:r>
              <a:rPr lang="en-US" sz="2000" dirty="0" smtClean="0">
                <a:cs typeface="Times New Roman"/>
              </a:rPr>
              <a:t> 50 </a:t>
            </a:r>
            <a:r>
              <a:rPr lang="en-US" sz="2000" dirty="0" smtClean="0">
                <a:cs typeface="Times New Roman"/>
              </a:rPr>
              <a:t>-100kHz </a:t>
            </a:r>
            <a:r>
              <a:rPr lang="en-US" sz="2000" dirty="0">
                <a:cs typeface="Times New Roman"/>
              </a:rPr>
              <a:t>in </a:t>
            </a:r>
            <a:r>
              <a:rPr lang="en-US" sz="2000" dirty="0" err="1">
                <a:cs typeface="Times New Roman"/>
              </a:rPr>
              <a:t>Pb-Pb</a:t>
            </a:r>
            <a:r>
              <a:rPr lang="en-US" sz="2000" dirty="0">
                <a:cs typeface="Times New Roman"/>
              </a:rPr>
              <a:t>, </a:t>
            </a:r>
            <a:r>
              <a:rPr lang="en-US" sz="2000" dirty="0" smtClean="0">
                <a:cs typeface="Times New Roman"/>
              </a:rPr>
              <a:t>   </a:t>
            </a:r>
            <a:r>
              <a:rPr lang="en-US" sz="2000" dirty="0" smtClean="0">
                <a:cs typeface="Times New Roman"/>
              </a:rPr>
              <a:t>200-400 </a:t>
            </a:r>
            <a:r>
              <a:rPr lang="en-US" sz="2000" dirty="0">
                <a:cs typeface="Times New Roman"/>
              </a:rPr>
              <a:t>kHz in </a:t>
            </a:r>
            <a:r>
              <a:rPr lang="en-US" sz="2000" dirty="0" err="1" smtClean="0">
                <a:cs typeface="Times New Roman"/>
              </a:rPr>
              <a:t>pp</a:t>
            </a:r>
            <a:endParaRPr lang="en-US" sz="2000" dirty="0" smtClean="0">
              <a:cs typeface="Times New Roman"/>
            </a:endParaRPr>
          </a:p>
          <a:p>
            <a:pPr marL="285750" indent="-285750">
              <a:buFont typeface="Wingdings" charset="2"/>
              <a:buChar char="Ø"/>
            </a:pPr>
            <a:r>
              <a:rPr lang="en-US" sz="2000" dirty="0" smtClean="0">
                <a:cs typeface="Times New Roman"/>
              </a:rPr>
              <a:t> Low-material budget (&lt; 0.35% X</a:t>
            </a:r>
            <a:r>
              <a:rPr lang="en-US" sz="2000" baseline="-25000" dirty="0" smtClean="0">
                <a:cs typeface="Times New Roman"/>
              </a:rPr>
              <a:t>0 </a:t>
            </a:r>
            <a:r>
              <a:rPr lang="en-US" sz="2000" dirty="0" smtClean="0">
                <a:cs typeface="Times New Roman"/>
              </a:rPr>
              <a:t>for </a:t>
            </a:r>
            <a:r>
              <a:rPr lang="en-US" sz="2000" dirty="0" smtClean="0">
                <a:cs typeface="Times New Roman"/>
              </a:rPr>
              <a:t>the inner </a:t>
            </a:r>
            <a:r>
              <a:rPr lang="en-US" sz="2000" dirty="0" smtClean="0">
                <a:cs typeface="Times New Roman"/>
              </a:rPr>
              <a:t>layers)</a:t>
            </a:r>
          </a:p>
          <a:p>
            <a:endParaRPr lang="en-US" sz="2000" dirty="0" smtClean="0">
              <a:cs typeface="Times New Roman"/>
            </a:endParaRPr>
          </a:p>
          <a:p>
            <a:pPr marL="285750" indent="-285750">
              <a:buFont typeface="Wingdings" charset="2"/>
              <a:buChar char="Ø"/>
            </a:pPr>
            <a:r>
              <a:rPr lang="en-US" sz="2400" b="1" dirty="0" smtClean="0">
                <a:solidFill>
                  <a:srgbClr val="FF0000"/>
                </a:solidFill>
                <a:latin typeface="Calibri" charset="0"/>
                <a:ea typeface="Microsoft YaHei" charset="0"/>
                <a:cs typeface="Microsoft YaHei" charset="0"/>
                <a:sym typeface="Wingdings"/>
              </a:rPr>
              <a:t>ITS2 </a:t>
            </a:r>
            <a:r>
              <a:rPr lang="en-US" sz="2400" b="1" dirty="0" smtClean="0">
                <a:solidFill>
                  <a:srgbClr val="FF0000"/>
                </a:solidFill>
                <a:latin typeface="Calibri" charset="0"/>
                <a:ea typeface="Microsoft YaHei" charset="0"/>
                <a:cs typeface="Microsoft YaHei" charset="0"/>
                <a:sym typeface="Wingdings"/>
              </a:rPr>
              <a:t>:  </a:t>
            </a:r>
            <a:r>
              <a:rPr lang="en-US" sz="2400" b="1" dirty="0" smtClean="0">
                <a:solidFill>
                  <a:srgbClr val="FF0000"/>
                </a:solidFill>
                <a:latin typeface="Calibri" charset="0"/>
                <a:ea typeface="Microsoft YaHei" charset="0"/>
                <a:cs typeface="Microsoft YaHei" charset="0"/>
              </a:rPr>
              <a:t>New, high-resolution, low-material budget, </a:t>
            </a:r>
            <a:r>
              <a:rPr lang="en-US" sz="2400" b="1" dirty="0" smtClean="0">
                <a:solidFill>
                  <a:srgbClr val="FF0000"/>
                </a:solidFill>
              </a:rPr>
              <a:t>Inner Tracker  System  based on CMOS sensors is needed!</a:t>
            </a:r>
            <a:endParaRPr lang="en-US" sz="2400" b="1" dirty="0" smtClean="0">
              <a:solidFill>
                <a:srgbClr val="FF0000"/>
              </a:solidFill>
              <a:latin typeface="Times New Roman"/>
              <a:ea typeface="Microsoft YaHei" charset="0"/>
              <a:cs typeface="Times New Roman"/>
            </a:endParaRPr>
          </a:p>
          <a:p>
            <a:pPr marL="285750" indent="-285750">
              <a:buFont typeface="Wingdings" charset="2"/>
              <a:buChar char="Ø"/>
            </a:pPr>
            <a:endParaRPr lang="en-US" sz="2000" dirty="0">
              <a:latin typeface="Times New Roman"/>
              <a:cs typeface="Times New Roman"/>
            </a:endParaRPr>
          </a:p>
        </p:txBody>
      </p:sp>
      <p:pic>
        <p:nvPicPr>
          <p:cNvPr id="12"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20436" y="1457113"/>
            <a:ext cx="1823564" cy="258656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Rectangle 6"/>
          <p:cNvSpPr/>
          <p:nvPr/>
        </p:nvSpPr>
        <p:spPr>
          <a:xfrm>
            <a:off x="7199535" y="4199468"/>
            <a:ext cx="2095481" cy="1569660"/>
          </a:xfrm>
          <a:prstGeom prst="rect">
            <a:avLst/>
          </a:prstGeom>
        </p:spPr>
        <p:txBody>
          <a:bodyPr wrap="square">
            <a:spAutoFit/>
          </a:bodyPr>
          <a:lstStyle/>
          <a:p>
            <a:pPr marL="285750" indent="-285750">
              <a:buFont typeface="Wingdings" charset="2"/>
              <a:buChar char="Ø"/>
            </a:pPr>
            <a:r>
              <a:rPr lang="en-US" sz="1600" b="1" dirty="0" smtClean="0">
                <a:solidFill>
                  <a:srgbClr val="3366FF"/>
                </a:solidFill>
                <a:latin typeface="Times New Roman"/>
                <a:cs typeface="Times New Roman"/>
              </a:rPr>
              <a:t>CDR: Endorsed </a:t>
            </a:r>
            <a:r>
              <a:rPr lang="en-US" sz="1600" b="1" dirty="0">
                <a:solidFill>
                  <a:srgbClr val="3366FF"/>
                </a:solidFill>
                <a:latin typeface="Times New Roman"/>
                <a:cs typeface="Times New Roman"/>
              </a:rPr>
              <a:t>by LHCC </a:t>
            </a:r>
            <a:r>
              <a:rPr lang="en-US" sz="1600" b="1" dirty="0" smtClean="0">
                <a:solidFill>
                  <a:srgbClr val="3366FF"/>
                </a:solidFill>
                <a:latin typeface="Times New Roman"/>
                <a:cs typeface="Times New Roman"/>
              </a:rPr>
              <a:t> in Sept. 2012</a:t>
            </a:r>
          </a:p>
          <a:p>
            <a:pPr marL="285750" indent="-285750">
              <a:buFont typeface="Wingdings" charset="2"/>
              <a:buChar char="Ø"/>
            </a:pPr>
            <a:r>
              <a:rPr lang="en-US" sz="1600" b="1" dirty="0" smtClean="0">
                <a:solidFill>
                  <a:srgbClr val="3366FF"/>
                </a:solidFill>
                <a:latin typeface="Times New Roman"/>
                <a:cs typeface="Times New Roman"/>
              </a:rPr>
              <a:t>ITS </a:t>
            </a:r>
            <a:r>
              <a:rPr lang="en-US" sz="1600" b="1" dirty="0">
                <a:solidFill>
                  <a:srgbClr val="3366FF"/>
                </a:solidFill>
                <a:latin typeface="Times New Roman"/>
                <a:cs typeface="Times New Roman"/>
              </a:rPr>
              <a:t>Upgrade  </a:t>
            </a:r>
            <a:r>
              <a:rPr lang="en-US" sz="1600" b="1" dirty="0" smtClean="0">
                <a:solidFill>
                  <a:srgbClr val="3366FF"/>
                </a:solidFill>
                <a:latin typeface="Times New Roman"/>
                <a:cs typeface="Times New Roman"/>
              </a:rPr>
              <a:t>TDR: </a:t>
            </a:r>
          </a:p>
          <a:p>
            <a:r>
              <a:rPr lang="en-US" sz="1600" b="1" dirty="0">
                <a:solidFill>
                  <a:srgbClr val="3366FF"/>
                </a:solidFill>
                <a:latin typeface="Times New Roman"/>
                <a:cs typeface="Times New Roman"/>
              </a:rPr>
              <a:t> </a:t>
            </a:r>
            <a:r>
              <a:rPr lang="en-US" sz="1600" b="1" dirty="0" smtClean="0">
                <a:solidFill>
                  <a:srgbClr val="3366FF"/>
                </a:solidFill>
                <a:latin typeface="Times New Roman"/>
                <a:cs typeface="Times New Roman"/>
              </a:rPr>
              <a:t>    </a:t>
            </a:r>
            <a:r>
              <a:rPr lang="en-US" sz="1600" b="1" dirty="0">
                <a:solidFill>
                  <a:srgbClr val="3366FF"/>
                </a:solidFill>
                <a:latin typeface="Times New Roman"/>
                <a:cs typeface="Times New Roman"/>
              </a:rPr>
              <a:t> </a:t>
            </a:r>
            <a:r>
              <a:rPr lang="en-US" sz="1600" b="1" dirty="0" smtClean="0">
                <a:solidFill>
                  <a:srgbClr val="3366FF"/>
                </a:solidFill>
                <a:latin typeface="Times New Roman"/>
                <a:cs typeface="Times New Roman"/>
              </a:rPr>
              <a:t>in March </a:t>
            </a:r>
            <a:r>
              <a:rPr lang="en-US" sz="1600" b="1" dirty="0">
                <a:solidFill>
                  <a:srgbClr val="3366FF"/>
                </a:solidFill>
                <a:latin typeface="Times New Roman"/>
                <a:cs typeface="Times New Roman"/>
              </a:rPr>
              <a:t>2014 </a:t>
            </a:r>
            <a:endParaRPr lang="en-US" sz="1600" dirty="0">
              <a:solidFill>
                <a:srgbClr val="3366FF"/>
              </a:solidFill>
              <a:latin typeface="Times New Roman"/>
              <a:cs typeface="Times New Roman"/>
            </a:endParaRPr>
          </a:p>
        </p:txBody>
      </p:sp>
      <p:pic>
        <p:nvPicPr>
          <p:cNvPr id="16"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Connector 12"/>
          <p:cNvCxnSpPr/>
          <p:nvPr/>
        </p:nvCxnSpPr>
        <p:spPr>
          <a:xfrm>
            <a:off x="457200" y="129783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7" name="Picture 16" descr="CoA_Medium_color-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24099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867" y="107576"/>
            <a:ext cx="7795684" cy="813390"/>
          </a:xfrm>
        </p:spPr>
        <p:txBody>
          <a:bodyPr/>
          <a:lstStyle/>
          <a:p>
            <a:r>
              <a:rPr lang="en-US" sz="3200" b="1" dirty="0" smtClean="0">
                <a:solidFill>
                  <a:srgbClr val="0000FF"/>
                </a:solidFill>
              </a:rPr>
              <a:t>ITS2 </a:t>
            </a:r>
            <a:r>
              <a:rPr lang="en-US" sz="3200" b="1" dirty="0" smtClean="0">
                <a:solidFill>
                  <a:srgbClr val="0000FF"/>
                </a:solidFill>
              </a:rPr>
              <a:t>concept</a:t>
            </a:r>
            <a:endParaRPr lang="en-US" sz="3200" b="1" dirty="0">
              <a:solidFill>
                <a:srgbClr val="0000FF"/>
              </a:solidFill>
            </a:endParaRPr>
          </a:p>
        </p:txBody>
      </p:sp>
      <p:sp>
        <p:nvSpPr>
          <p:cNvPr id="4" name="Footer Placeholder 3"/>
          <p:cNvSpPr>
            <a:spLocks noGrp="1"/>
          </p:cNvSpPr>
          <p:nvPr>
            <p:ph type="ftr" sz="quarter" idx="11"/>
          </p:nvPr>
        </p:nvSpPr>
        <p:spPr/>
        <p:txBody>
          <a:bodyPr/>
          <a:lstStyle/>
          <a:p>
            <a:r>
              <a:rPr lang="en-US" smtClean="0"/>
              <a:t>ICPPA-2022, G.Feofilov  (for ALICE Collaboration)</a:t>
            </a:r>
            <a:endParaRPr lang="en-US"/>
          </a:p>
        </p:txBody>
      </p:sp>
      <p:sp>
        <p:nvSpPr>
          <p:cNvPr id="5" name="Slide Number Placeholder 4"/>
          <p:cNvSpPr>
            <a:spLocks noGrp="1"/>
          </p:cNvSpPr>
          <p:nvPr>
            <p:ph type="sldNum" sz="quarter" idx="12"/>
          </p:nvPr>
        </p:nvSpPr>
        <p:spPr/>
        <p:txBody>
          <a:bodyPr/>
          <a:lstStyle/>
          <a:p>
            <a:fld id="{D4301586-F70E-8942-86C6-6D4DF7401C35}" type="slidenum">
              <a:rPr lang="en-US" smtClean="0"/>
              <a:t>9</a:t>
            </a:fld>
            <a:endParaRPr lang="en-US"/>
          </a:p>
        </p:txBody>
      </p:sp>
      <p:pic>
        <p:nvPicPr>
          <p:cNvPr id="11" name="Picture 1"/>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197" y="107576"/>
            <a:ext cx="914400" cy="58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Content Placeholder 8" descr="Untitled-9.jpeg"/>
          <p:cNvPicPr>
            <a:picLocks noChangeAspect="1"/>
          </p:cNvPicPr>
          <p:nvPr/>
        </p:nvPicPr>
        <p:blipFill rotWithShape="1">
          <a:blip r:embed="rId3" cstate="screen">
            <a:extLst>
              <a:ext uri="{28A0092B-C50C-407E-A947-70E740481C1C}">
                <a14:useLocalDpi xmlns:a14="http://schemas.microsoft.com/office/drawing/2010/main"/>
              </a:ext>
            </a:extLst>
          </a:blip>
          <a:srcRect l="871" t="40" r="2705" b="40"/>
          <a:stretch/>
        </p:blipFill>
        <p:spPr>
          <a:xfrm>
            <a:off x="932400" y="1220839"/>
            <a:ext cx="7754400" cy="4343400"/>
          </a:xfrm>
          <a:prstGeom prst="rect">
            <a:avLst/>
          </a:prstGeom>
        </p:spPr>
      </p:pic>
      <p:sp>
        <p:nvSpPr>
          <p:cNvPr id="3" name="Content Placeholder 2"/>
          <p:cNvSpPr>
            <a:spLocks noGrp="1"/>
          </p:cNvSpPr>
          <p:nvPr>
            <p:ph idx="1"/>
          </p:nvPr>
        </p:nvSpPr>
        <p:spPr>
          <a:xfrm>
            <a:off x="9639300" y="5564239"/>
            <a:ext cx="8229600" cy="4525963"/>
          </a:xfrm>
        </p:spPr>
        <p:txBody>
          <a:bodyPr/>
          <a:lstStyle/>
          <a:p>
            <a:r>
              <a:rPr lang="en-US" dirty="0" smtClean="0"/>
              <a:t>.</a:t>
            </a:r>
            <a:endParaRPr lang="en-US" dirty="0"/>
          </a:p>
        </p:txBody>
      </p:sp>
      <p:cxnSp>
        <p:nvCxnSpPr>
          <p:cNvPr id="14" name="Straight Connector 13"/>
          <p:cNvCxnSpPr/>
          <p:nvPr/>
        </p:nvCxnSpPr>
        <p:spPr>
          <a:xfrm>
            <a:off x="457200" y="1206500"/>
            <a:ext cx="8229600" cy="0"/>
          </a:xfrm>
          <a:prstGeom prst="line">
            <a:avLst/>
          </a:prstGeom>
          <a:ln>
            <a:solidFill>
              <a:srgbClr val="0000FF"/>
            </a:solidFill>
          </a:ln>
        </p:spPr>
        <p:style>
          <a:lnRef idx="2">
            <a:schemeClr val="accent1"/>
          </a:lnRef>
          <a:fillRef idx="0">
            <a:schemeClr val="accent1"/>
          </a:fillRef>
          <a:effectRef idx="1">
            <a:schemeClr val="accent1"/>
          </a:effectRef>
          <a:fontRef idx="minor">
            <a:schemeClr val="tx1"/>
          </a:fontRef>
        </p:style>
      </p:cxnSp>
      <p:pic>
        <p:nvPicPr>
          <p:cNvPr id="15" name="Picture 14" descr="CoA_Medium_color-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282" y="47609"/>
            <a:ext cx="704567" cy="880337"/>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013700" y="152400"/>
            <a:ext cx="989013"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70141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23738</TotalTime>
  <Words>1803</Words>
  <Application>Microsoft Macintosh PowerPoint</Application>
  <PresentationFormat>On-screen Show (4:3)</PresentationFormat>
  <Paragraphs>283</Paragraphs>
  <Slides>21</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Office Theme</vt:lpstr>
      <vt:lpstr>Equation</vt:lpstr>
      <vt:lpstr>From Strangeness to Charm and Beauty  with Inner Tracking System of ALICE at LHC </vt:lpstr>
      <vt:lpstr>ALICE in Run 1  and Run 2 </vt:lpstr>
      <vt:lpstr>ALICE @LHC Schedule</vt:lpstr>
      <vt:lpstr>  Charm and beauty in pp,        p-Pb and Pb-Pb collisions</vt:lpstr>
      <vt:lpstr>  Charm and beauty in pp,                              p-Pb and Pb-Pb collisions</vt:lpstr>
      <vt:lpstr>                                                                                        Challenges                                                                   for open charm measurements</vt:lpstr>
      <vt:lpstr>Challenges  for open charm measurements</vt:lpstr>
      <vt:lpstr>PowerPoint Presentation</vt:lpstr>
      <vt:lpstr>ITS2 concept</vt:lpstr>
      <vt:lpstr>          ]</vt:lpstr>
      <vt:lpstr>ALPIDE chip </vt:lpstr>
      <vt:lpstr>PowerPoint Presentation</vt:lpstr>
      <vt:lpstr>ALICE technology for ITS2            Inner and 0uter Barrel staves</vt:lpstr>
      <vt:lpstr>ALICE technology for ITS2            Inner and 0uter Barrel staves</vt:lpstr>
      <vt:lpstr>ALICE technology for ITS2            Inner and 0uter Barrel staves</vt:lpstr>
      <vt:lpstr>PowerPoint Presentation</vt:lpstr>
      <vt:lpstr>ALICE upgrade: Inner Tracking System                        (ITS2)  for RUN 3</vt:lpstr>
      <vt:lpstr>Under study: new technologies              of stitched sensors for ITS3[1]</vt:lpstr>
      <vt:lpstr>ALICE 3 in Run 5                               expected &gt; 2031–?</vt:lpstr>
      <vt:lpstr>Summary</vt:lpstr>
      <vt:lpstr>.</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Grigory</dc:creator>
  <cp:keywords/>
  <dc:description/>
  <cp:lastModifiedBy>Grigory</cp:lastModifiedBy>
  <cp:revision>483</cp:revision>
  <dcterms:created xsi:type="dcterms:W3CDTF">2022-06-09T12:50:17Z</dcterms:created>
  <dcterms:modified xsi:type="dcterms:W3CDTF">2022-11-29T10:02:30Z</dcterms:modified>
  <cp:category/>
</cp:coreProperties>
</file>