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9" r:id="rId1"/>
  </p:sldMasterIdLst>
  <p:sldIdLst>
    <p:sldId id="256" r:id="rId2"/>
    <p:sldId id="258" r:id="rId3"/>
    <p:sldId id="260" r:id="rId4"/>
    <p:sldId id="262" r:id="rId5"/>
    <p:sldId id="263" r:id="rId6"/>
    <p:sldId id="265" r:id="rId7"/>
    <p:sldId id="270" r:id="rId8"/>
    <p:sldId id="271" r:id="rId9"/>
    <p:sldId id="274" r:id="rId10"/>
    <p:sldId id="285" r:id="rId11"/>
    <p:sldId id="288" r:id="rId12"/>
    <p:sldId id="287" r:id="rId13"/>
    <p:sldId id="259" r:id="rId14"/>
    <p:sldId id="272" r:id="rId15"/>
    <p:sldId id="273" r:id="rId16"/>
    <p:sldId id="278" r:id="rId17"/>
    <p:sldId id="275" r:id="rId18"/>
    <p:sldId id="286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91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17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9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39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7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25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72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30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528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4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7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D638A07-2FCF-40CC-B8C2-7592217869C3}" type="datetime">
              <a:rPr lang="en-US" sz="1000" b="1" strike="noStrike" spc="-1" smtClean="0">
                <a:solidFill>
                  <a:srgbClr val="ACD433"/>
                </a:solidFill>
                <a:latin typeface="Century Gothic"/>
              </a:rPr>
              <a:t>12/1/2022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ACD433"/>
                </a:solidFill>
                <a:latin typeface="Century Gothic"/>
              </a:rPr>
              <a:t>              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62510CEA-4E5E-4AC4-BD6D-77BE2833FE19}" type="slidenum">
              <a:rPr lang="en-US" sz="2800" b="0" strike="noStrike" spc="-1" smtClean="0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64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ustomShape 1"/>
              <p:cNvSpPr/>
              <p:nvPr/>
            </p:nvSpPr>
            <p:spPr>
              <a:xfrm>
                <a:off x="320040" y="606314"/>
                <a:ext cx="11731752" cy="12789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b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4400" spc="-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Light-nuclei production in heavy-ion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pc="-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 spc="-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pc="-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400" b="0" i="1" spc="-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4400" b="0" i="1" spc="-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=6.4−19.6 </m:t>
                    </m:r>
                    <m:r>
                      <m:rPr>
                        <m:sty m:val="p"/>
                      </m:rPr>
                      <a:rPr lang="en-US" sz="4400" b="0" i="0" spc="-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4400" spc="-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400" b="0" i="1" spc="-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 spc="-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-fluid dynamics</a:t>
                </a:r>
                <a:endParaRPr lang="en-US" sz="4400" strike="noStrike" spc="-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0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606314"/>
                <a:ext cx="11731752" cy="1278936"/>
              </a:xfrm>
              <a:prstGeom prst="rect">
                <a:avLst/>
              </a:prstGeom>
              <a:blipFill rotWithShape="0">
                <a:blip r:embed="rId2"/>
                <a:stretch>
                  <a:fillRect l="-2131" t="-22857" b="-2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CustomShape 2"/>
          <p:cNvSpPr/>
          <p:nvPr/>
        </p:nvSpPr>
        <p:spPr>
          <a:xfrm>
            <a:off x="310134" y="2132989"/>
            <a:ext cx="11731752" cy="11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pc="-1" dirty="0">
                <a:latin typeface="+mj-lt"/>
                <a:cs typeface="Calibri Light" panose="020F0302020204030204" pitchFamily="34" charset="0"/>
              </a:rPr>
              <a:t>Marina </a:t>
            </a:r>
            <a:r>
              <a:rPr lang="en-US" sz="2400" b="1" spc="-1" dirty="0" err="1">
                <a:latin typeface="+mj-lt"/>
                <a:cs typeface="Calibri Light" panose="020F0302020204030204" pitchFamily="34" charset="0"/>
              </a:rPr>
              <a:t>Kozhevnikova</a:t>
            </a:r>
            <a:r>
              <a:rPr lang="en-US" sz="2400" b="1" spc="-1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2400" b="1" strike="noStrike" spc="-1" dirty="0">
                <a:latin typeface="+mj-lt"/>
                <a:cs typeface="Calibri Light" panose="020F0302020204030204" pitchFamily="34" charset="0"/>
              </a:rPr>
              <a:t>(JINR)</a:t>
            </a:r>
            <a:endParaRPr lang="en-US" sz="2400" b="0" strike="noStrike" spc="-1" dirty="0"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latin typeface="+mj-lt"/>
                <a:cs typeface="Calibri Light" panose="020F0302020204030204" pitchFamily="34" charset="0"/>
              </a:rPr>
              <a:t>In collaboration with </a:t>
            </a:r>
            <a:r>
              <a:rPr lang="en-US" sz="2400" spc="-1" dirty="0">
                <a:latin typeface="+mj-lt"/>
                <a:cs typeface="Calibri Light" panose="020F0302020204030204" pitchFamily="34" charset="0"/>
              </a:rPr>
              <a:t>Y</a:t>
            </a:r>
            <a:r>
              <a:rPr lang="en-US" sz="2400" b="0" strike="noStrike" spc="-1" dirty="0">
                <a:latin typeface="+mj-lt"/>
                <a:cs typeface="Calibri Light" panose="020F0302020204030204" pitchFamily="34" charset="0"/>
              </a:rPr>
              <a:t>u. B. Ivanov</a:t>
            </a:r>
          </a:p>
        </p:txBody>
      </p:sp>
      <p:sp>
        <p:nvSpPr>
          <p:cNvPr id="122" name="CustomShape 3"/>
          <p:cNvSpPr/>
          <p:nvPr/>
        </p:nvSpPr>
        <p:spPr>
          <a:xfrm>
            <a:off x="320040" y="6280343"/>
            <a:ext cx="7178040" cy="4587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ICPPA</a:t>
            </a:r>
            <a:r>
              <a:rPr lang="en-US" sz="24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2022</a:t>
            </a:r>
            <a:r>
              <a:rPr lang="en-US" sz="2400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Moscow, </a:t>
            </a:r>
            <a:r>
              <a:rPr lang="ru-RU" sz="2400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sz="2400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December</a:t>
            </a:r>
            <a:r>
              <a:rPr lang="en-US" sz="24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8" y="3446864"/>
            <a:ext cx="11202924" cy="24960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68719" y="282510"/>
            <a:ext cx="11015280" cy="5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stomShape 2"/>
              <p:cNvSpPr/>
              <p:nvPr/>
            </p:nvSpPr>
            <p:spPr>
              <a:xfrm>
                <a:off x="468719" y="1966804"/>
                <a:ext cx="11015280" cy="325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spc="-1" dirty="0">
                    <a:solidFill>
                      <a:srgbClr val="000000"/>
                    </a:solidFill>
                  </a:rPr>
                  <a:t>The </a:t>
                </a:r>
                <a:r>
                  <a:rPr lang="en-US" sz="2400" spc="-1" dirty="0" err="1">
                    <a:solidFill>
                      <a:srgbClr val="000000"/>
                    </a:solidFill>
                  </a:rPr>
                  <a:t>thermodynamical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 approach </a:t>
                </a:r>
                <a:r>
                  <a:rPr lang="en-US" sz="2400" spc="-1" dirty="0">
                    <a:solidFill>
                      <a:srgbClr val="002060"/>
                    </a:solidFill>
                  </a:rPr>
                  <a:t>approximately reproduces data on 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light nuclei with a single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frz</m:t>
                        </m:r>
                      </m:sub>
                    </m:sSub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spc="-1" dirty="0">
                  <a:solidFill>
                    <a:srgbClr val="000000"/>
                  </a:solidFill>
                </a:endParaRP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spc="-1" dirty="0">
                    <a:solidFill>
                      <a:srgbClr val="000000"/>
                    </a:solidFill>
                  </a:rPr>
                  <a:t>The functional dependencies (on </a:t>
                </a:r>
                <a14:m>
                  <m:oMath xmlns:m="http://schemas.openxmlformats.org/officeDocument/2006/math">
                    <m:r>
                      <a:rPr lang="en-US" sz="24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</a:rPr>
                  <a:t>, centrality</a:t>
                </a:r>
                <a:r>
                  <a:rPr lang="ru-RU" sz="2400" spc="-1" dirty="0">
                    <a:solidFill>
                      <a:srgbClr val="000000"/>
                    </a:solidFill>
                  </a:rPr>
                  <a:t>, 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mass of light nuclei)</a:t>
                </a:r>
                <a:r>
                  <a:rPr lang="ru-RU" sz="2400" spc="-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qualitatively</a:t>
                </a:r>
                <a:r>
                  <a:rPr lang="ru-RU" sz="2400" spc="-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are reproduced</a:t>
                </a: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spc="-1" dirty="0">
                    <a:solidFill>
                      <a:srgbClr val="000000"/>
                    </a:solidFill>
                  </a:rPr>
                  <a:t>T</a:t>
                </a:r>
                <a:r>
                  <a:rPr lang="en-US" sz="2400" spc="-1" dirty="0" smtClean="0">
                    <a:solidFill>
                      <a:srgbClr val="000000"/>
                    </a:solidFill>
                  </a:rPr>
                  <a:t>here </a:t>
                </a:r>
                <a:r>
                  <a:rPr lang="en-US" sz="2400" spc="-1" dirty="0">
                    <a:solidFill>
                      <a:srgbClr val="000000"/>
                    </a:solidFill>
                  </a:rPr>
                  <a:t>is a puzzle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</a:rPr>
                  <a:t> of </a:t>
                </a:r>
                <a:r>
                  <a:rPr lang="en-US" sz="2400" spc="-1" dirty="0" smtClean="0">
                    <a:solidFill>
                      <a:srgbClr val="000000"/>
                    </a:solidFill>
                  </a:rPr>
                  <a:t>deuterons</a:t>
                </a:r>
                <a:endParaRPr lang="en-US" sz="2400" spc="-1" dirty="0">
                  <a:solidFill>
                    <a:srgbClr val="000000"/>
                  </a:solidFill>
                </a:endParaRP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spc="-1" dirty="0">
                    <a:solidFill>
                      <a:srgbClr val="000000"/>
                    </a:solidFill>
                  </a:rPr>
                  <a:t>Imperfect reproduction of the light-nuclei data leaves room for medium effects</a:t>
                </a:r>
                <a:endParaRPr lang="en-US" sz="2400" spc="-1" dirty="0"/>
              </a:p>
              <a:p>
                <a:pPr marL="343080" indent="-34236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endParaRPr lang="en-US" sz="2400" b="0" strike="noStrike" spc="-1" dirty="0"/>
              </a:p>
            </p:txBody>
          </p:sp>
        </mc:Choice>
        <mc:Fallback>
          <p:sp>
            <p:nvSpPr>
              <p:cNvPr id="4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9" y="1966804"/>
                <a:ext cx="11015280" cy="3250997"/>
              </a:xfrm>
              <a:prstGeom prst="rect">
                <a:avLst/>
              </a:prstGeom>
              <a:blipFill rotWithShape="0">
                <a:blip r:embed="rId2"/>
                <a:stretch>
                  <a:fillRect l="-443" t="-15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stomShape 1"/>
          <p:cNvSpPr/>
          <p:nvPr/>
        </p:nvSpPr>
        <p:spPr>
          <a:xfrm>
            <a:off x="358991" y="389485"/>
            <a:ext cx="11015280" cy="5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3600" b="0" strike="sngStrike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58991" y="1150235"/>
            <a:ext cx="11321379" cy="2979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en-US" sz="2400" b="0" strike="noStrike" spc="-1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546480" y="374760"/>
            <a:ext cx="11015280" cy="5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trike="noStrike" spc="-1" dirty="0">
                <a:solidFill>
                  <a:schemeClr val="accent1">
                    <a:lumMod val="50000"/>
                  </a:schemeClr>
                </a:solidFill>
              </a:rPr>
              <a:t>Acknowledgments</a:t>
            </a:r>
          </a:p>
        </p:txBody>
      </p:sp>
      <p:sp>
        <p:nvSpPr>
          <p:cNvPr id="4" name="CustomShape 2"/>
          <p:cNvSpPr/>
          <p:nvPr/>
        </p:nvSpPr>
        <p:spPr>
          <a:xfrm>
            <a:off x="546480" y="2277000"/>
            <a:ext cx="10837800" cy="2916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dirty="0" err="1"/>
              <a:t>We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grateful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b="1" dirty="0" err="1"/>
              <a:t>David</a:t>
            </a:r>
            <a:r>
              <a:rPr lang="ru-RU" sz="2400" b="1" dirty="0"/>
              <a:t> </a:t>
            </a:r>
            <a:r>
              <a:rPr lang="ru-RU" sz="2400" b="1" dirty="0" err="1"/>
              <a:t>Blaschke</a:t>
            </a:r>
            <a:r>
              <a:rPr lang="ru-RU" sz="2400" b="1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convincing</a:t>
            </a:r>
            <a:r>
              <a:rPr lang="ru-RU" sz="2400" dirty="0"/>
              <a:t> </a:t>
            </a:r>
            <a:r>
              <a:rPr lang="ru-RU" sz="2400" dirty="0" err="1"/>
              <a:t>us</a:t>
            </a:r>
            <a:r>
              <a:rPr lang="en-US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apply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thermodynamic</a:t>
            </a:r>
            <a:r>
              <a:rPr lang="ru-RU" sz="2400" dirty="0"/>
              <a:t> </a:t>
            </a:r>
            <a:r>
              <a:rPr lang="ru-RU" sz="2400" dirty="0" err="1"/>
              <a:t>approach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modeling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en-US" sz="2400" dirty="0"/>
              <a:t> </a:t>
            </a:r>
            <a:r>
              <a:rPr lang="ru-RU" sz="2400" dirty="0" err="1"/>
              <a:t>light-nuclei</a:t>
            </a:r>
            <a:r>
              <a:rPr lang="ru-RU" sz="2400" dirty="0"/>
              <a:t> </a:t>
            </a:r>
            <a:r>
              <a:rPr lang="ru-RU" sz="2400" dirty="0" err="1"/>
              <a:t>production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heavy-ion</a:t>
            </a:r>
            <a:r>
              <a:rPr lang="ru-RU" sz="2400" dirty="0"/>
              <a:t> </a:t>
            </a:r>
            <a:r>
              <a:rPr lang="ru-RU" sz="2400" dirty="0" err="1"/>
              <a:t>collisions</a:t>
            </a:r>
            <a:r>
              <a:rPr lang="ru-RU" sz="2400" dirty="0"/>
              <a:t>. </a:t>
            </a:r>
            <a:endParaRPr lang="en-US" sz="2400" b="0" strike="noStrike" spc="-1" dirty="0">
              <a:solidFill>
                <a:srgbClr val="000000"/>
              </a:solidFill>
              <a:latin typeface="Century Gothic"/>
            </a:endParaRP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dirty="0" err="1"/>
              <a:t>We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en-US" sz="2400" dirty="0"/>
              <a:t> </a:t>
            </a:r>
            <a:r>
              <a:rPr lang="ru-RU" sz="2400" dirty="0" err="1"/>
              <a:t>especially</a:t>
            </a:r>
            <a:r>
              <a:rPr lang="ru-RU" sz="2400" dirty="0"/>
              <a:t> </a:t>
            </a:r>
            <a:r>
              <a:rPr lang="ru-RU" sz="2400" dirty="0" err="1"/>
              <a:t>grateful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b="1" dirty="0" err="1"/>
              <a:t>Iu</a:t>
            </a:r>
            <a:r>
              <a:rPr lang="ru-RU" sz="2400" b="1" dirty="0"/>
              <a:t>. </a:t>
            </a:r>
            <a:r>
              <a:rPr lang="ru-RU" sz="2400" b="1" dirty="0" err="1"/>
              <a:t>Karpenko</a:t>
            </a:r>
            <a:r>
              <a:rPr lang="ru-RU" sz="2400" dirty="0"/>
              <a:t>, </a:t>
            </a:r>
            <a:r>
              <a:rPr lang="ru-RU" sz="2400" dirty="0" err="1"/>
              <a:t>without</a:t>
            </a:r>
            <a:r>
              <a:rPr lang="ru-RU" sz="2400" dirty="0"/>
              <a:t> </a:t>
            </a:r>
            <a:r>
              <a:rPr lang="ru-RU" sz="2400" dirty="0" err="1"/>
              <a:t>his</a:t>
            </a:r>
            <a:r>
              <a:rPr lang="ru-RU" sz="2400" dirty="0"/>
              <a:t> </a:t>
            </a:r>
            <a:r>
              <a:rPr lang="ru-RU" sz="2400" dirty="0" err="1"/>
              <a:t>help</a:t>
            </a:r>
            <a:r>
              <a:rPr lang="en-US" sz="2400" spc="-1" dirty="0">
                <a:latin typeface="Century Gothic"/>
              </a:rPr>
              <a:t> </a:t>
            </a:r>
            <a:r>
              <a:rPr lang="ru-RU" sz="2400" dirty="0" err="1"/>
              <a:t>expertise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work</a:t>
            </a:r>
            <a:r>
              <a:rPr lang="ru-RU" sz="2400" dirty="0"/>
              <a:t> </a:t>
            </a:r>
            <a:r>
              <a:rPr lang="ru-RU" sz="2400" dirty="0" err="1"/>
              <a:t>would</a:t>
            </a:r>
            <a:r>
              <a:rPr lang="ru-RU" sz="2400" dirty="0"/>
              <a:t> </a:t>
            </a:r>
            <a:r>
              <a:rPr lang="ru-RU" sz="2400" dirty="0" err="1"/>
              <a:t>hardly</a:t>
            </a:r>
            <a:r>
              <a:rPr lang="ru-RU" sz="2400" dirty="0"/>
              <a:t> </a:t>
            </a:r>
            <a:r>
              <a:rPr lang="ru-RU" sz="2400" dirty="0" err="1"/>
              <a:t>have</a:t>
            </a:r>
            <a:r>
              <a:rPr lang="ru-RU" sz="2400" dirty="0"/>
              <a:t> </a:t>
            </a:r>
            <a:r>
              <a:rPr lang="ru-RU" sz="2400" dirty="0" err="1"/>
              <a:t>been</a:t>
            </a:r>
            <a:r>
              <a:rPr lang="ru-RU" sz="2400" dirty="0"/>
              <a:t> </a:t>
            </a:r>
            <a:r>
              <a:rPr lang="ru-RU" sz="2400" dirty="0" err="1"/>
              <a:t>possible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9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625848" y="1992400"/>
            <a:ext cx="876060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7200" b="1" strike="noStrike" spc="-1" dirty="0">
                <a:solidFill>
                  <a:schemeClr val="accent1">
                    <a:lumMod val="75000"/>
                  </a:schemeClr>
                </a:solidFill>
              </a:rPr>
              <a:t>Thank you 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7200" b="1" strike="noStrike" spc="-1" dirty="0">
                <a:solidFill>
                  <a:schemeClr val="accent1">
                    <a:lumMod val="75000"/>
                  </a:schemeClr>
                </a:solidFill>
              </a:rPr>
              <a:t>for your attention!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14872" y="349576"/>
            <a:ext cx="876060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Three-fluid dynamics (3FD) model</a:t>
            </a:r>
            <a:endParaRPr lang="en-US" sz="36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29" name="Picture 10"/>
          <p:cNvPicPr/>
          <p:nvPr/>
        </p:nvPicPr>
        <p:blipFill>
          <a:blip r:embed="rId2"/>
          <a:stretch/>
        </p:blipFill>
        <p:spPr>
          <a:xfrm>
            <a:off x="7237984" y="349576"/>
            <a:ext cx="4672368" cy="3000176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035747" y="3267456"/>
            <a:ext cx="5874605" cy="3027548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>
          <a:xfrm>
            <a:off x="514872" y="1285396"/>
            <a:ext cx="5447016" cy="368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en-US" sz="2400" spc="-1" dirty="0">
                <a:solidFill>
                  <a:srgbClr val="0D0D0D"/>
                </a:solidFill>
              </a:rPr>
              <a:t>The 3FD approximation simulate the early, </a:t>
            </a:r>
            <a:r>
              <a:rPr lang="en-US" sz="2400" spc="-1" dirty="0" err="1">
                <a:solidFill>
                  <a:srgbClr val="0D0D0D"/>
                </a:solidFill>
              </a:rPr>
              <a:t>nonequilibrium</a:t>
            </a:r>
            <a:r>
              <a:rPr lang="en-US" sz="2400" spc="-1" dirty="0">
                <a:solidFill>
                  <a:srgbClr val="0D0D0D"/>
                </a:solidFill>
              </a:rPr>
              <a:t> stage of the strongly-interacting matter:</a:t>
            </a:r>
            <a:endParaRPr lang="en-US" sz="2400" spc="-1" dirty="0">
              <a:latin typeface="Arial"/>
            </a:endParaRP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rgbClr val="203864"/>
                </a:solidFill>
              </a:rPr>
              <a:t>baryon-rich fluids</a:t>
            </a:r>
            <a:r>
              <a:rPr lang="en-US" sz="2400" spc="-1" dirty="0">
                <a:solidFill>
                  <a:srgbClr val="000000"/>
                </a:solidFill>
              </a:rPr>
              <a:t>: nucleons of the projectile (p) and the target (t) nuclei;</a:t>
            </a: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rgbClr val="203864"/>
                </a:solidFill>
              </a:rPr>
              <a:t>fireball (f) fluid</a:t>
            </a:r>
            <a:r>
              <a:rPr lang="en-US" sz="2400" spc="-1" dirty="0">
                <a:solidFill>
                  <a:srgbClr val="000000"/>
                </a:solidFill>
              </a:rPr>
              <a:t>: newly produced particles which dominantly populate the </a:t>
            </a:r>
            <a:r>
              <a:rPr lang="en-US" sz="2400" spc="-1" dirty="0" err="1">
                <a:solidFill>
                  <a:srgbClr val="000000"/>
                </a:solidFill>
              </a:rPr>
              <a:t>midrapidity</a:t>
            </a:r>
            <a:r>
              <a:rPr lang="en-US" sz="2400" spc="-1" dirty="0">
                <a:solidFill>
                  <a:srgbClr val="000000"/>
                </a:solidFill>
              </a:rPr>
              <a:t> region.</a:t>
            </a:r>
            <a:endParaRPr lang="en-US" sz="2400" spc="-1" dirty="0">
              <a:latin typeface="Arial"/>
            </a:endParaRPr>
          </a:p>
          <a:p>
            <a:pPr marL="720"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400" spc="-1" dirty="0">
                <a:solidFill>
                  <a:srgbClr val="000000"/>
                </a:solidFill>
              </a:rPr>
              <a:t> </a:t>
            </a:r>
            <a:endParaRPr lang="ru-RU" sz="2400" spc="-1" dirty="0">
              <a:solidFill>
                <a:srgbClr val="000000"/>
              </a:solidFill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en-US" sz="2400" b="0" strike="noStrike" spc="-1" dirty="0">
              <a:solidFill>
                <a:srgbClr val="FF0000"/>
              </a:solidFill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ustomShape 2"/>
              <p:cNvSpPr/>
              <p:nvPr/>
            </p:nvSpPr>
            <p:spPr>
              <a:xfrm>
                <a:off x="322632" y="277844"/>
                <a:ext cx="11015280" cy="70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THESEUS-v2: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-spectra of 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</a:rPr>
                  <a:t>protons</a:t>
                </a:r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6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2" y="277844"/>
                <a:ext cx="11015280" cy="706320"/>
              </a:xfrm>
              <a:prstGeom prst="rect">
                <a:avLst/>
              </a:prstGeom>
              <a:blipFill rotWithShape="0">
                <a:blip r:embed="rId2"/>
                <a:stretch>
                  <a:fillRect l="-1716" t="-8696" b="-2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648" y="5368571"/>
                <a:ext cx="1135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000" b="1" dirty="0"/>
                  <a:t>-spectra of protons: </a:t>
                </a:r>
                <a:r>
                  <a:rPr lang="en-US" sz="2000" dirty="0"/>
                  <a:t>thermodynamics works good with soft particles and with hard particles not perfect.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8" y="5368571"/>
                <a:ext cx="1135425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E9975F-A63A-4EB0-BAEC-66806879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8" y="1567865"/>
            <a:ext cx="11440886" cy="3339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ustomShape 1"/>
              <p:cNvSpPr/>
              <p:nvPr/>
            </p:nvSpPr>
            <p:spPr>
              <a:xfrm>
                <a:off x="368640" y="182016"/>
                <a:ext cx="11015280" cy="574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trike="noStrike" spc="-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trike="noStrike" spc="-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trike="noStrike" spc="-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-spectra: deuterons and Helium 3</a:t>
                </a:r>
              </a:p>
            </p:txBody>
          </p:sp>
        </mc:Choice>
        <mc:Fallback xmlns="">
          <p:sp>
            <p:nvSpPr>
              <p:cNvPr id="179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0" y="182016"/>
                <a:ext cx="11015280" cy="574560"/>
              </a:xfrm>
              <a:prstGeom prst="rect">
                <a:avLst/>
              </a:prstGeom>
              <a:blipFill rotWithShape="0">
                <a:blip r:embed="rId2"/>
                <a:stretch>
                  <a:fillRect t="-22340" b="-45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30" y="874389"/>
            <a:ext cx="8868545" cy="517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640" y="6182012"/>
                <a:ext cx="11216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Small disagreement with proton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data transforms into a large disagreement with data on light nuclei.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0" y="6182012"/>
                <a:ext cx="1121673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543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ustomShape 1"/>
              <p:cNvSpPr/>
              <p:nvPr/>
            </p:nvSpPr>
            <p:spPr>
              <a:xfrm>
                <a:off x="376200" y="301320"/>
                <a:ext cx="11015280" cy="598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Directed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trike="noStrike" spc="-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trike="noStrike" spc="-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trike="noStrike" spc="-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trike="noStrike" spc="-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trike="noStrike" spc="-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trike="noStrike" spc="-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0" strike="noStrike" spc="-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0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" y="301320"/>
                <a:ext cx="11015280" cy="598680"/>
              </a:xfrm>
              <a:prstGeom prst="rect">
                <a:avLst/>
              </a:prstGeom>
              <a:blipFill rotWithShape="0">
                <a:blip r:embed="rId2"/>
                <a:stretch>
                  <a:fillRect l="-1716" t="-18182" b="-41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1" name="Рисунок 1"/>
          <p:cNvPicPr/>
          <p:nvPr/>
        </p:nvPicPr>
        <p:blipFill>
          <a:blip r:embed="rId3"/>
          <a:stretch/>
        </p:blipFill>
        <p:spPr>
          <a:xfrm>
            <a:off x="489240" y="3599601"/>
            <a:ext cx="4438440" cy="12092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"/>
          <p:cNvPicPr/>
          <p:nvPr/>
        </p:nvPicPr>
        <p:blipFill>
          <a:blip r:embed="rId4"/>
          <a:stretch/>
        </p:blipFill>
        <p:spPr>
          <a:xfrm>
            <a:off x="5493600" y="3924333"/>
            <a:ext cx="1275840" cy="32364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6769440" y="3880140"/>
            <a:ext cx="3143531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, where </a:t>
            </a:r>
            <a:r>
              <a:rPr lang="el-GR" sz="2000" b="0" strike="noStrike" spc="-1" dirty="0">
                <a:solidFill>
                  <a:srgbClr val="000000"/>
                </a:solidFill>
                <a:latin typeface="Calibri"/>
              </a:rPr>
              <a:t>φ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– azimuthal angle.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376200" y="1377168"/>
            <a:ext cx="115106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The single particle distribution function: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208" name="Рисунок 12"/>
          <p:cNvPicPr/>
          <p:nvPr/>
        </p:nvPicPr>
        <p:blipFill>
          <a:blip r:embed="rId5"/>
          <a:stretch/>
        </p:blipFill>
        <p:spPr>
          <a:xfrm>
            <a:off x="2881040" y="1886040"/>
            <a:ext cx="5181120" cy="78084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ustomShape 5"/>
              <p:cNvSpPr/>
              <p:nvPr/>
            </p:nvSpPr>
            <p:spPr>
              <a:xfrm>
                <a:off x="488320" y="5327118"/>
                <a:ext cx="10777088" cy="3986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r>
                  <a:rPr lang="en-US" sz="2000" b="1" strike="noStrike" spc="-1" dirty="0">
                    <a:solidFill>
                      <a:schemeClr val="tx1"/>
                    </a:solidFill>
                  </a:rPr>
                  <a:t>In THESEUS: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pc="-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 spc="-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spc="-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pc="-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b="0" strike="noStrike" spc="-1" dirty="0">
                    <a:solidFill>
                      <a:schemeClr val="tx1"/>
                    </a:solidFill>
                  </a:rPr>
                  <a:t> is calculated in terms of sums over hadrons </a:t>
                </a:r>
                <a:r>
                  <a:rPr lang="en-US" sz="2000" spc="-1" dirty="0">
                    <a:solidFill>
                      <a:schemeClr val="tx1"/>
                    </a:solidFill>
                  </a:rPr>
                  <a:t>rather than integrals over momenta.</a:t>
                </a:r>
                <a:endParaRPr lang="en-US" sz="2000" b="0" strike="noStrike" spc="-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9" name="Custom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0" y="5327118"/>
                <a:ext cx="10777088" cy="398655"/>
              </a:xfrm>
              <a:prstGeom prst="rect">
                <a:avLst/>
              </a:prstGeom>
              <a:blipFill rotWithShape="0">
                <a:blip r:embed="rId6"/>
                <a:stretch>
                  <a:fillRect l="-622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0" name="Рисунок 209"/>
          <p:cNvPicPr/>
          <p:nvPr/>
        </p:nvPicPr>
        <p:blipFill>
          <a:blip r:embed="rId7"/>
          <a:stretch/>
        </p:blipFill>
        <p:spPr>
          <a:xfrm>
            <a:off x="4927680" y="2666880"/>
            <a:ext cx="914400" cy="1904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8320" y="2850158"/>
            <a:ext cx="6776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</a:rPr>
              <a:t>The first coefficient of Fourier expansion, i.e. </a:t>
            </a:r>
            <a:r>
              <a:rPr lang="en-US" sz="2000" b="1" spc="-1" dirty="0">
                <a:latin typeface="Calibri"/>
              </a:rPr>
              <a:t>directed flow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:</a:t>
            </a:r>
            <a:endParaRPr lang="en-US" sz="2000" spc="-1" dirty="0"/>
          </a:p>
          <a:p>
            <a:r>
              <a:rPr lang="en-US" sz="2000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ustomShape 1"/>
              <p:cNvSpPr/>
              <p:nvPr/>
            </p:nvSpPr>
            <p:spPr>
              <a:xfrm>
                <a:off x="378720" y="228600"/>
                <a:ext cx="11435328" cy="574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r>
                  <a:rPr lang="en-US" sz="3600" spc="-1" dirty="0">
                    <a:solidFill>
                      <a:schemeClr val="accent1">
                        <a:lumMod val="50000"/>
                      </a:schemeClr>
                    </a:solidFill>
                  </a:rPr>
                  <a:t>Directed 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pc="-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pc="-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 spc="-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spc="-1" dirty="0">
                    <a:solidFill>
                      <a:schemeClr val="accent1">
                        <a:lumMod val="50000"/>
                      </a:schemeClr>
                    </a:solidFill>
                  </a:rPr>
                  <a:t>: protons and deuterons</a:t>
                </a:r>
              </a:p>
            </p:txBody>
          </p:sp>
        </mc:Choice>
        <mc:Fallback xmlns="">
          <p:sp>
            <p:nvSpPr>
              <p:cNvPr id="186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20" y="228600"/>
                <a:ext cx="11435328" cy="574560"/>
              </a:xfrm>
              <a:prstGeom prst="rect">
                <a:avLst/>
              </a:prstGeom>
              <a:blipFill rotWithShape="0">
                <a:blip r:embed="rId2"/>
                <a:stretch>
                  <a:fillRect l="-1652" t="-22340" b="-45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4" y="948249"/>
            <a:ext cx="6310550" cy="5696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5824" y="2701766"/>
            <a:ext cx="508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Fig.:  </a:t>
            </a:r>
            <a:r>
              <a:rPr lang="en-US" sz="2000" dirty="0"/>
              <a:t>Directed flow of </a:t>
            </a:r>
            <a:r>
              <a:rPr lang="en-US" sz="2000" b="1" dirty="0"/>
              <a:t>deuterons</a:t>
            </a:r>
            <a:r>
              <a:rPr lang="en-US" sz="2000" dirty="0"/>
              <a:t> (upper raw of panels) and </a:t>
            </a:r>
            <a:r>
              <a:rPr lang="en-US" sz="2000" b="1" dirty="0"/>
              <a:t>protons</a:t>
            </a:r>
            <a:r>
              <a:rPr lang="en-US" sz="2000" dirty="0"/>
              <a:t> (lower raw of panels) as function of rapidity in </a:t>
            </a:r>
            <a:r>
              <a:rPr lang="en-US" sz="2000" dirty="0" err="1"/>
              <a:t>semicentral</a:t>
            </a:r>
            <a:r>
              <a:rPr lang="en-US" sz="2000" dirty="0"/>
              <a:t> (b = 6 </a:t>
            </a:r>
            <a:r>
              <a:rPr lang="en-US" sz="2000" dirty="0" err="1"/>
              <a:t>fm</a:t>
            </a:r>
            <a:r>
              <a:rPr lang="en-US" sz="2000" dirty="0"/>
              <a:t>) </a:t>
            </a:r>
            <a:r>
              <a:rPr lang="en-US" sz="2000" dirty="0" err="1"/>
              <a:t>Au+Au</a:t>
            </a:r>
            <a:r>
              <a:rPr lang="en-US" sz="2000" dirty="0"/>
              <a:t> collisions.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46480" y="374760"/>
            <a:ext cx="11015280" cy="5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trike="noStrike" spc="-1" dirty="0">
                <a:solidFill>
                  <a:schemeClr val="accent1">
                    <a:lumMod val="50000"/>
                  </a:schemeClr>
                </a:solidFill>
              </a:rPr>
              <a:t>Nearest 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CustomShape 2"/>
              <p:cNvSpPr/>
              <p:nvPr/>
            </p:nvSpPr>
            <p:spPr>
              <a:xfrm>
                <a:off x="546480" y="2112408"/>
                <a:ext cx="11442320" cy="2980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marL="343080" indent="-34236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Study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 puzzle for deuterons: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-differential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;</a:t>
                </a: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spc="-1" dirty="0"/>
                  <a:t>Including medium effects;</a:t>
                </a:r>
                <a:endParaRPr lang="en-US" sz="2400" strike="sngStrike" spc="-1" dirty="0"/>
              </a:p>
              <a:p>
                <a:pPr marL="343080" indent="-34236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Predictions for NICA energies;</a:t>
                </a:r>
                <a:endParaRPr lang="en-US" sz="2400" b="0" strike="noStrike" spc="-1" dirty="0">
                  <a:solidFill>
                    <a:srgbClr val="002060"/>
                  </a:solidFill>
                </a:endParaRPr>
              </a:p>
              <a:p>
                <a:pPr marL="343080" indent="-34236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b="0" strike="noStrike" spc="-1" dirty="0">
                    <a:solidFill>
                      <a:srgbClr val="000000"/>
                    </a:solidFill>
                  </a:rPr>
                  <a:t>HADES and AGS data;</a:t>
                </a:r>
                <a:endParaRPr lang="en-US" sz="2400" b="0" strike="noStrike" spc="-1" dirty="0"/>
              </a:p>
              <a:p>
                <a:pPr marL="343080" indent="-34236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400" b="0" strike="noStrike" spc="-1" dirty="0"/>
                  <a:t>Hyper-(anti)nuclei.</a:t>
                </a:r>
              </a:p>
            </p:txBody>
          </p:sp>
        </mc:Choice>
        <mc:Fallback xmlns="">
          <p:sp>
            <p:nvSpPr>
              <p:cNvPr id="263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80" y="2112408"/>
                <a:ext cx="11442320" cy="2980800"/>
              </a:xfrm>
              <a:prstGeom prst="rect">
                <a:avLst/>
              </a:prstGeom>
              <a:blipFill rotWithShape="0">
                <a:blip r:embed="rId2"/>
                <a:stretch>
                  <a:fillRect l="-479" t="-1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1648" y="224064"/>
            <a:ext cx="876060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4" name="CustomShape 2"/>
          <p:cNvSpPr/>
          <p:nvPr/>
        </p:nvSpPr>
        <p:spPr>
          <a:xfrm>
            <a:off x="621648" y="1387584"/>
            <a:ext cx="10735200" cy="4327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rgbClr val="0D0D0D"/>
                </a:solidFill>
              </a:rPr>
              <a:t>Light-nuclei production </a:t>
            </a:r>
            <a:r>
              <a:rPr lang="en-US" sz="2400" spc="-1" dirty="0"/>
              <a:t>is related to search </a:t>
            </a:r>
            <a:r>
              <a:rPr lang="en-US" sz="2400" spc="-1" dirty="0">
                <a:solidFill>
                  <a:srgbClr val="0D0D0D"/>
                </a:solidFill>
              </a:rPr>
              <a:t>for critical point in QCD phase diagram.</a:t>
            </a: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 smtClean="0">
                <a:solidFill>
                  <a:srgbClr val="0D0D0D"/>
                </a:solidFill>
              </a:rPr>
              <a:t>There are various </a:t>
            </a:r>
            <a:r>
              <a:rPr lang="en-US" sz="2400" spc="-1" dirty="0">
                <a:solidFill>
                  <a:srgbClr val="0D0D0D"/>
                </a:solidFill>
              </a:rPr>
              <a:t>3D dynamical models with coalescence mechanism of the light-nuclei production.</a:t>
            </a: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rgbClr val="0D0D0D"/>
                </a:solidFill>
              </a:rPr>
              <a:t>Microscopic approaches – PHQMD and SMASH</a:t>
            </a: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spc="-1" dirty="0" err="1">
                <a:solidFill>
                  <a:schemeClr val="accent1">
                    <a:lumMod val="75000"/>
                  </a:schemeClr>
                </a:solidFill>
              </a:rPr>
              <a:t>thermodynamical</a:t>
            </a:r>
            <a:r>
              <a:rPr lang="en-US" sz="2400" spc="-1" dirty="0">
                <a:solidFill>
                  <a:schemeClr val="accent1">
                    <a:lumMod val="75000"/>
                  </a:schemeClr>
                </a:solidFill>
              </a:rPr>
              <a:t> approach: </a:t>
            </a:r>
            <a:r>
              <a:rPr lang="en-US" sz="2400" spc="-1" dirty="0">
                <a:solidFill>
                  <a:srgbClr val="0D0D0D"/>
                </a:solidFill>
              </a:rPr>
              <a:t>no additional parameters needed for light-nuclei production.</a:t>
            </a: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spc="-1" dirty="0">
                <a:solidFill>
                  <a:schemeClr val="accent1">
                    <a:lumMod val="75000"/>
                  </a:schemeClr>
                </a:solidFill>
              </a:rPr>
              <a:t>THESEUS generator is based on the </a:t>
            </a:r>
            <a:r>
              <a:rPr lang="en-US" sz="2400" spc="-1" dirty="0" err="1">
                <a:solidFill>
                  <a:schemeClr val="accent1">
                    <a:lumMod val="75000"/>
                  </a:schemeClr>
                </a:solidFill>
              </a:rPr>
              <a:t>thermodynamical</a:t>
            </a:r>
            <a:r>
              <a:rPr lang="en-US" sz="2400" spc="-1" dirty="0">
                <a:solidFill>
                  <a:schemeClr val="accent1">
                    <a:lumMod val="75000"/>
                  </a:schemeClr>
                </a:solidFill>
              </a:rPr>
              <a:t> approach.</a:t>
            </a:r>
            <a:endParaRPr lang="ru-RU" sz="2400" spc="-1" dirty="0">
              <a:solidFill>
                <a:schemeClr val="accent1">
                  <a:lumMod val="75000"/>
                </a:schemeClr>
              </a:solidFill>
            </a:endParaRPr>
          </a:p>
          <a:p>
            <a:pPr marL="720"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400" spc="-1" dirty="0">
                <a:solidFill>
                  <a:schemeClr val="accent5">
                    <a:lumMod val="50000"/>
                  </a:schemeClr>
                </a:solidFill>
              </a:rPr>
              <a:t>Main areas of research</a:t>
            </a:r>
            <a:r>
              <a:rPr lang="ru-RU" sz="2400" spc="-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spc="-1" dirty="0">
                <a:solidFill>
                  <a:schemeClr val="accent5">
                    <a:lumMod val="50000"/>
                  </a:schemeClr>
                </a:solidFill>
              </a:rPr>
              <a:t>study the light-nuclei production at collision energies of the BES-RHIC, SPS, NICA and FAIR.</a:t>
            </a:r>
          </a:p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endParaRPr lang="en-US" sz="2400" spc="-1" dirty="0">
              <a:solidFill>
                <a:srgbClr val="C00000"/>
              </a:solidFill>
            </a:endParaRPr>
          </a:p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400" spc="-1" dirty="0">
                <a:solidFill>
                  <a:srgbClr val="0D0D0D"/>
                </a:solidFill>
              </a:rPr>
              <a:t>	</a:t>
            </a:r>
            <a:endParaRPr lang="en-US" sz="24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ntent Placeholder 12"/>
          <p:cNvPicPr/>
          <p:nvPr/>
        </p:nvPicPr>
        <p:blipFill>
          <a:blip r:embed="rId2"/>
          <a:stretch/>
        </p:blipFill>
        <p:spPr>
          <a:xfrm>
            <a:off x="337608" y="900632"/>
            <a:ext cx="6300187" cy="3199354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52705" y="4181254"/>
            <a:ext cx="5460835" cy="1706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Physical Input:</a:t>
            </a: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solidFill>
                  <a:srgbClr val="000000"/>
                </a:solidFill>
              </a:rPr>
              <a:t>Equation of State</a:t>
            </a: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solidFill>
                  <a:srgbClr val="000000"/>
                </a:solidFill>
              </a:rPr>
              <a:t>Friction</a:t>
            </a:r>
          </a:p>
          <a:p>
            <a:pPr marL="343080" indent="-342360"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solidFill>
                  <a:srgbClr val="000000"/>
                </a:solidFill>
              </a:rPr>
              <a:t>Freeze-out energy density </a:t>
            </a:r>
            <a:r>
              <a:rPr lang="en-US" sz="2000" spc="-1" dirty="0">
                <a:solidFill>
                  <a:srgbClr val="000000"/>
                </a:solidFill>
                <a:latin typeface="Symbol"/>
              </a:rPr>
              <a:t></a:t>
            </a:r>
            <a:r>
              <a:rPr lang="en-US" sz="2000" spc="-1" baseline="-25000" dirty="0" err="1">
                <a:solidFill>
                  <a:srgbClr val="000000"/>
                </a:solidFill>
              </a:rPr>
              <a:t>frz</a:t>
            </a:r>
            <a:r>
              <a:rPr lang="en-US" sz="2000" spc="-1" dirty="0">
                <a:solidFill>
                  <a:srgbClr val="000000"/>
                </a:solidFill>
              </a:rPr>
              <a:t> = 0.4 GeV/fm</a:t>
            </a:r>
            <a:r>
              <a:rPr lang="en-US" sz="2000" spc="-1" baseline="30000" dirty="0">
                <a:solidFill>
                  <a:srgbClr val="000000"/>
                </a:solidFill>
              </a:rPr>
              <a:t>3</a:t>
            </a:r>
            <a:endParaRPr lang="en-US" sz="2000" spc="-1" dirty="0"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526A5B-7BA8-4645-9054-13BC63B72AC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58647" y="109737"/>
            <a:ext cx="876060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3FD model</a:t>
            </a:r>
            <a:endParaRPr lang="en-US" sz="36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452705" y="6058335"/>
            <a:ext cx="6575400" cy="644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2060"/>
                </a:solidFill>
                <a:latin typeface="+mj-lt"/>
              </a:rPr>
              <a:t>3FD: </a:t>
            </a:r>
            <a:r>
              <a:rPr lang="en-US" b="0" strike="noStrike" spc="-1" dirty="0" err="1">
                <a:latin typeface="+mj-lt"/>
              </a:rPr>
              <a:t>Yu.B</a:t>
            </a:r>
            <a:r>
              <a:rPr lang="en-US" b="0" strike="noStrike" spc="-1" dirty="0">
                <a:latin typeface="+mj-lt"/>
              </a:rPr>
              <a:t>. Ivanov, V.N. </a:t>
            </a:r>
            <a:r>
              <a:rPr lang="en-US" b="0" strike="noStrike" spc="-1" dirty="0" err="1">
                <a:latin typeface="+mj-lt"/>
              </a:rPr>
              <a:t>Russkikh</a:t>
            </a:r>
            <a:r>
              <a:rPr lang="en-US" b="0" strike="noStrike" spc="-1" dirty="0">
                <a:latin typeface="+mj-lt"/>
              </a:rPr>
              <a:t>, V.D. </a:t>
            </a:r>
            <a:r>
              <a:rPr lang="en-US" b="0" strike="noStrike" spc="-1" dirty="0" err="1">
                <a:latin typeface="+mj-lt"/>
              </a:rPr>
              <a:t>Toneev</a:t>
            </a:r>
            <a:r>
              <a:rPr lang="en-US" b="0" strike="noStrike" spc="-1" dirty="0">
                <a:latin typeface="+mj-lt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b="0" strike="noStrike" spc="-1" dirty="0">
                <a:latin typeface="+mj-lt"/>
              </a:rPr>
              <a:t>PHYSICAL REVIEW C 73, 044904 (2006)</a:t>
            </a:r>
          </a:p>
        </p:txBody>
      </p:sp>
      <p:sp>
        <p:nvSpPr>
          <p:cNvPr id="8" name="CustomShape 3"/>
          <p:cNvSpPr/>
          <p:nvPr/>
        </p:nvSpPr>
        <p:spPr>
          <a:xfrm>
            <a:off x="7028105" y="934555"/>
            <a:ext cx="4615298" cy="2501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0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The output  </a:t>
            </a:r>
            <a:r>
              <a:rPr lang="en-US" sz="2000" b="0" strike="noStrike" spc="-1" dirty="0">
                <a:latin typeface="Calibri"/>
              </a:rPr>
              <a:t>= </a:t>
            </a:r>
            <a:r>
              <a:rPr lang="en-US" sz="2000" b="0" strike="noStrike" spc="-1" dirty="0" err="1">
                <a:latin typeface="Calibri"/>
              </a:rPr>
              <a:t>Lagrangian</a:t>
            </a:r>
            <a:r>
              <a:rPr lang="en-US" sz="2000" b="0" strike="noStrike" spc="-1" dirty="0">
                <a:latin typeface="Calibri"/>
              </a:rPr>
              <a:t> test particles (i.e. fluid droplets) for each fluid α(= p, t or f).</a:t>
            </a:r>
          </a:p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ru-RU" sz="2000" b="1" strike="noStrike" spc="-1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Fluid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000" b="1" strike="noStrike" spc="-1" dirty="0" err="1">
                <a:solidFill>
                  <a:schemeClr val="accent1">
                    <a:lumMod val="50000"/>
                  </a:schemeClr>
                </a:solidFill>
                <a:latin typeface="Calibri"/>
              </a:rPr>
              <a:t>droplets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000" b="0" strike="noStrike" spc="-1" dirty="0">
                <a:latin typeface="Calibri"/>
              </a:rPr>
              <a:t>= </a:t>
            </a:r>
            <a:r>
              <a:rPr lang="ru-RU" sz="2000" b="0" strike="noStrike" spc="-1" dirty="0" err="1">
                <a:latin typeface="Calibri"/>
              </a:rPr>
              <a:t>elements</a:t>
            </a:r>
            <a:r>
              <a:rPr lang="ru-RU" sz="2000" b="0" strike="noStrike" spc="-1" dirty="0">
                <a:latin typeface="Calibri"/>
              </a:rPr>
              <a:t> </a:t>
            </a:r>
            <a:r>
              <a:rPr lang="ru-RU" sz="2000" b="0" strike="noStrike" spc="-1" dirty="0" err="1">
                <a:latin typeface="Calibri"/>
              </a:rPr>
              <a:t>of</a:t>
            </a:r>
            <a:r>
              <a:rPr lang="ru-RU" sz="2000" b="0" strike="noStrike" spc="-1" dirty="0">
                <a:latin typeface="Calibri"/>
              </a:rPr>
              <a:t> </a:t>
            </a:r>
            <a:r>
              <a:rPr lang="en-US" sz="2000" b="0" strike="noStrike" spc="-1" dirty="0">
                <a:latin typeface="Calibri"/>
              </a:rPr>
              <a:t>freeze-out</a:t>
            </a:r>
            <a:r>
              <a:rPr lang="ru-RU" sz="2000" b="0" strike="noStrike" spc="-1" dirty="0">
                <a:latin typeface="Calibri"/>
              </a:rPr>
              <a:t> </a:t>
            </a:r>
            <a:r>
              <a:rPr lang="ru-RU" sz="2000" b="0" strike="noStrike" spc="-1" dirty="0" err="1">
                <a:latin typeface="Calibri"/>
              </a:rPr>
              <a:t>surface</a:t>
            </a:r>
            <a:r>
              <a:rPr lang="ru-RU" sz="2000" b="0" strike="noStrike" spc="-1" dirty="0">
                <a:latin typeface="Calibri"/>
              </a:rPr>
              <a:t> </a:t>
            </a:r>
            <a:r>
              <a:rPr lang="ru-RU" sz="2000" b="0" strike="noStrike" spc="-1" dirty="0" err="1">
                <a:latin typeface="Calibri"/>
              </a:rPr>
              <a:t>in</a:t>
            </a:r>
            <a:r>
              <a:rPr lang="ru-RU" sz="2000" b="0" strike="noStrike" spc="-1" dirty="0">
                <a:latin typeface="Calibri"/>
              </a:rPr>
              <a:t> </a:t>
            </a:r>
            <a:r>
              <a:rPr lang="ru-RU" sz="2000" b="0" strike="noStrike" spc="-1" dirty="0" err="1">
                <a:latin typeface="Calibri"/>
              </a:rPr>
              <a:t>hydrodynami</a:t>
            </a:r>
            <a:r>
              <a:rPr lang="en-US" sz="2000" b="0" strike="noStrike" spc="-1" dirty="0">
                <a:latin typeface="Calibri"/>
              </a:rPr>
              <a:t>c </a:t>
            </a:r>
            <a:r>
              <a:rPr lang="ru-RU" sz="2000" b="0" strike="noStrike" spc="-1" dirty="0" err="1">
                <a:latin typeface="Calibri"/>
              </a:rPr>
              <a:t>models</a:t>
            </a:r>
            <a:r>
              <a:rPr lang="en-US" sz="2000" b="0" strike="noStrike" spc="-1" dirty="0">
                <a:latin typeface="Calibri"/>
              </a:rPr>
              <a:t>.</a:t>
            </a:r>
          </a:p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</a:rPr>
              <a:t>Observables</a:t>
            </a:r>
            <a:r>
              <a:rPr lang="en-US" sz="2000" spc="-1" dirty="0">
                <a:solidFill>
                  <a:srgbClr val="000000"/>
                </a:solidFill>
              </a:rPr>
              <a:t>  =  numerically integrating hadron distribution functions over the set of droplets.</a:t>
            </a:r>
            <a:endParaRPr lang="en-US" sz="2000" b="0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6355" y="4181254"/>
            <a:ext cx="44087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000" b="1" spc="-1" dirty="0" err="1">
                <a:solidFill>
                  <a:schemeClr val="accent1">
                    <a:lumMod val="50000"/>
                  </a:schemeClr>
                </a:solidFill>
              </a:rPr>
              <a:t>EoS</a:t>
            </a:r>
            <a:r>
              <a:rPr lang="en-US" sz="2000" b="1" spc="-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>
                <a:solidFill>
                  <a:srgbClr val="000000"/>
                </a:solidFill>
              </a:rPr>
              <a:t>hadronic </a:t>
            </a:r>
            <a:r>
              <a:rPr lang="en-US" sz="2000" spc="-1" dirty="0" err="1">
                <a:solidFill>
                  <a:srgbClr val="000000"/>
                </a:solidFill>
              </a:rPr>
              <a:t>EoS</a:t>
            </a:r>
            <a:r>
              <a:rPr lang="en-US" sz="2000" spc="-1" dirty="0">
                <a:solidFill>
                  <a:srgbClr val="000000"/>
                </a:solidFill>
              </a:rPr>
              <a:t> (no phase transition)</a:t>
            </a:r>
            <a:endParaRPr lang="en-US" sz="2000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 err="1">
                <a:solidFill>
                  <a:srgbClr val="000000"/>
                </a:solidFill>
              </a:rPr>
              <a:t>hadronic+QGP</a:t>
            </a:r>
            <a:r>
              <a:rPr lang="en-US" sz="2000" spc="-1" dirty="0">
                <a:solidFill>
                  <a:srgbClr val="000000"/>
                </a:solidFill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</a:rPr>
              <a:t>EoS</a:t>
            </a:r>
            <a:r>
              <a:rPr lang="en-US" sz="2000" spc="-1" dirty="0">
                <a:solidFill>
                  <a:srgbClr val="000000"/>
                </a:solidFill>
              </a:rPr>
              <a:t> with 1st-order PT</a:t>
            </a:r>
            <a:endParaRPr lang="en-US" sz="2000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000" spc="-1" dirty="0" err="1">
                <a:solidFill>
                  <a:srgbClr val="000000"/>
                </a:solidFill>
              </a:rPr>
              <a:t>hadronic+QGP</a:t>
            </a:r>
            <a:r>
              <a:rPr lang="en-US" sz="2000" spc="-1" dirty="0">
                <a:solidFill>
                  <a:srgbClr val="000000"/>
                </a:solidFill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</a:rPr>
              <a:t>EoS</a:t>
            </a:r>
            <a:r>
              <a:rPr lang="en-US" sz="2000" spc="-1" dirty="0">
                <a:solidFill>
                  <a:srgbClr val="000000"/>
                </a:solidFill>
              </a:rPr>
              <a:t> </a:t>
            </a:r>
            <a:r>
              <a:rPr lang="en-US" sz="2000" spc="-1" dirty="0"/>
              <a:t>with crossover</a:t>
            </a:r>
          </a:p>
        </p:txBody>
      </p:sp>
      <p:sp>
        <p:nvSpPr>
          <p:cNvPr id="11" name="CustomShape 3"/>
          <p:cNvSpPr/>
          <p:nvPr/>
        </p:nvSpPr>
        <p:spPr>
          <a:xfrm>
            <a:off x="6489783" y="6058335"/>
            <a:ext cx="5644213" cy="432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 err="1">
                <a:solidFill>
                  <a:srgbClr val="203864"/>
                </a:solidFill>
                <a:latin typeface="+mj-lt"/>
              </a:rPr>
              <a:t>EoS</a:t>
            </a:r>
            <a:r>
              <a:rPr lang="en-US" b="1" strike="noStrike" spc="-1" dirty="0">
                <a:solidFill>
                  <a:srgbClr val="203864"/>
                </a:solidFill>
                <a:latin typeface="+mj-lt"/>
              </a:rPr>
              <a:t>: </a:t>
            </a:r>
            <a:r>
              <a:rPr lang="en-US" b="0" strike="noStrike" spc="-1" dirty="0">
                <a:latin typeface="+mj-lt"/>
              </a:rPr>
              <a:t>A. </a:t>
            </a:r>
            <a:r>
              <a:rPr lang="en-US" b="0" strike="noStrike" spc="-1" dirty="0" err="1">
                <a:latin typeface="+mj-lt"/>
              </a:rPr>
              <a:t>Khvorostukhin</a:t>
            </a:r>
            <a:r>
              <a:rPr lang="en-US" b="0" strike="noStrike" spc="-1" dirty="0">
                <a:latin typeface="+mj-lt"/>
              </a:rPr>
              <a:t>, V.V. </a:t>
            </a:r>
            <a:r>
              <a:rPr lang="en-US" b="0" strike="noStrike" spc="-1" dirty="0" err="1">
                <a:latin typeface="+mj-lt"/>
              </a:rPr>
              <a:t>Skokov</a:t>
            </a:r>
            <a:r>
              <a:rPr lang="en-US" b="0" strike="noStrike" spc="-1" dirty="0">
                <a:latin typeface="+mj-lt"/>
              </a:rPr>
              <a:t>, V.D. </a:t>
            </a:r>
            <a:r>
              <a:rPr lang="en-US" b="0" strike="noStrike" spc="-1" dirty="0" err="1">
                <a:latin typeface="+mj-lt"/>
              </a:rPr>
              <a:t>Toneev</a:t>
            </a:r>
            <a:r>
              <a:rPr lang="en-US" b="0" strike="noStrike" spc="-1" dirty="0">
                <a:latin typeface="+mj-lt"/>
              </a:rPr>
              <a:t>, K. Redlich, EPJ C48, 531 (2006)</a:t>
            </a:r>
            <a:r>
              <a:rPr lang="en-US" b="0" strike="noStrike" spc="-1" dirty="0">
                <a:solidFill>
                  <a:srgbClr val="203864"/>
                </a:solidFill>
                <a:latin typeface="+mj-lt"/>
              </a:rPr>
              <a:t> </a:t>
            </a:r>
            <a:endParaRPr lang="en-US" b="0" strike="noStrike" spc="-1" dirty="0">
              <a:latin typeface="+mj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96949" y="4700762"/>
            <a:ext cx="2262895" cy="247632"/>
          </a:xfrm>
          <a:prstGeom prst="rightArrow">
            <a:avLst>
              <a:gd name="adj1" fmla="val 38463"/>
              <a:gd name="adj2" fmla="val 71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34960" y="390600"/>
            <a:ext cx="876060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THESEUS event generator</a:t>
            </a:r>
          </a:p>
        </p:txBody>
      </p:sp>
      <p:sp>
        <p:nvSpPr>
          <p:cNvPr id="142" name="CustomShape 2"/>
          <p:cNvSpPr/>
          <p:nvPr/>
        </p:nvSpPr>
        <p:spPr>
          <a:xfrm>
            <a:off x="534960" y="1785816"/>
            <a:ext cx="10904760" cy="346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 dirty="0">
                <a:solidFill>
                  <a:srgbClr val="000000"/>
                </a:solidFill>
              </a:rPr>
              <a:t>In 2016 the THESEUS event generator was introduced.</a:t>
            </a:r>
          </a:p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</a:pPr>
            <a:r>
              <a:rPr lang="en-US" sz="2400" spc="-1" dirty="0"/>
              <a:t>(3FD+Particlization+UrQMD): P. </a:t>
            </a:r>
            <a:r>
              <a:rPr lang="en-US" sz="2400" spc="-1" dirty="0" err="1"/>
              <a:t>Batyuk</a:t>
            </a:r>
            <a:r>
              <a:rPr lang="en-US" sz="2400" spc="-1" dirty="0"/>
              <a:t> et al., PHYSICAL REVIEW C 94, 044917 (2016)</a:t>
            </a:r>
            <a:endParaRPr lang="en-US" sz="2400" b="0" strike="noStrike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 dirty="0">
                <a:solidFill>
                  <a:srgbClr val="203864"/>
                </a:solidFill>
              </a:rPr>
              <a:t>THESEUS = 3FD +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Monte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Carlo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hadron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sampling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+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rescatterings</a:t>
            </a:r>
            <a:r>
              <a:rPr lang="ru-RU" sz="2400" b="1" strike="noStrike" spc="-1" dirty="0">
                <a:solidFill>
                  <a:srgbClr val="203864"/>
                </a:solidFill>
              </a:rPr>
              <a:t>/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decays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via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r>
              <a:rPr lang="ru-RU" sz="2400" b="1" strike="noStrike" spc="-1" dirty="0" err="1">
                <a:solidFill>
                  <a:srgbClr val="203864"/>
                </a:solidFill>
              </a:rPr>
              <a:t>UrQMD</a:t>
            </a:r>
            <a:r>
              <a:rPr lang="ru-RU" sz="2400" b="1" strike="noStrike" spc="-1" dirty="0">
                <a:solidFill>
                  <a:srgbClr val="203864"/>
                </a:solidFill>
              </a:rPr>
              <a:t> </a:t>
            </a:r>
            <a:endParaRPr lang="en-US" sz="2400" b="0" strike="noStrike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 dirty="0">
                <a:solidFill>
                  <a:srgbClr val="000000"/>
                </a:solidFill>
              </a:rPr>
              <a:t>There </a:t>
            </a:r>
            <a:r>
              <a:rPr lang="ru-RU" sz="2400" b="0" strike="noStrike" spc="-1" dirty="0" err="1">
                <a:solidFill>
                  <a:srgbClr val="000000"/>
                </a:solidFill>
              </a:rPr>
              <a:t>were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</a:t>
            </a:r>
            <a:r>
              <a:rPr lang="en-US" sz="2400" b="0" strike="noStrike" spc="-1" dirty="0">
                <a:solidFill>
                  <a:srgbClr val="203864"/>
                </a:solidFill>
              </a:rPr>
              <a:t>no light nuclei</a:t>
            </a:r>
            <a:r>
              <a:rPr lang="ru-RU" sz="2400" b="0" strike="noStrike" spc="-1" dirty="0">
                <a:solidFill>
                  <a:srgbClr val="203864"/>
                </a:solidFill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</a:rPr>
              <a:t>included</a:t>
            </a:r>
            <a:r>
              <a:rPr lang="en-US" sz="2400" b="0" strike="noStrike" spc="-1" dirty="0">
                <a:solidFill>
                  <a:srgbClr val="000000"/>
                </a:solidFill>
              </a:rPr>
              <a:t>. </a:t>
            </a:r>
            <a:endParaRPr lang="en-US" sz="2400" b="0" strike="noStrike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 dirty="0">
                <a:solidFill>
                  <a:srgbClr val="000000"/>
                </a:solidFill>
              </a:rPr>
              <a:t>THESEUS presents the 3FD output in terms of a set of observed particles. </a:t>
            </a:r>
            <a:endParaRPr lang="en-US" sz="2400" b="0" strike="noStrike" spc="-1" dirty="0"/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en-US" sz="2400" b="0" strike="noStrike" spc="-1" dirty="0">
                <a:solidFill>
                  <a:srgbClr val="000000"/>
                </a:solidFill>
              </a:rPr>
              <a:t>Since the time THESEUS was first presented, certain updates have been made, further referred</a:t>
            </a:r>
            <a:r>
              <a:rPr lang="ru-RU" sz="2400" b="0" strike="noStrike" spc="-1" dirty="0">
                <a:solidFill>
                  <a:srgbClr val="000000"/>
                </a:solidFill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</a:rPr>
              <a:t>to</a:t>
            </a:r>
            <a:r>
              <a:rPr lang="en-US" sz="2400" b="0" strike="noStrike" spc="-1" dirty="0">
                <a:solidFill>
                  <a:srgbClr val="000000"/>
                </a:solidFill>
              </a:rPr>
              <a:t> as THESEUS-v2</a:t>
            </a:r>
            <a:r>
              <a:rPr lang="en-US" sz="2400" spc="-1" dirty="0">
                <a:solidFill>
                  <a:srgbClr val="000000"/>
                </a:solidFill>
              </a:rPr>
              <a:t>.</a:t>
            </a:r>
            <a:endParaRPr lang="en-US" sz="2400" b="0" strike="noStrike" spc="-1" dirty="0">
              <a:solidFill>
                <a:srgbClr val="FF0000"/>
              </a:solidFill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/>
          </a:p>
        </p:txBody>
      </p:sp>
      <p:sp>
        <p:nvSpPr>
          <p:cNvPr id="143" name="CustomShape 3"/>
          <p:cNvSpPr/>
          <p:nvPr/>
        </p:nvSpPr>
        <p:spPr>
          <a:xfrm>
            <a:off x="534960" y="6208920"/>
            <a:ext cx="10621800" cy="40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534960" y="6140775"/>
            <a:ext cx="11105311" cy="396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THESEUS-v2: </a:t>
            </a:r>
            <a:r>
              <a:rPr lang="en-US" spc="-1" dirty="0">
                <a:latin typeface="+mj-lt"/>
              </a:rPr>
              <a:t>M. </a:t>
            </a:r>
            <a:r>
              <a:rPr lang="en-US" spc="-1" dirty="0" err="1">
                <a:latin typeface="+mj-lt"/>
              </a:rPr>
              <a:t>Kozhevnikova</a:t>
            </a:r>
            <a:r>
              <a:rPr lang="en-US" spc="-1" dirty="0">
                <a:latin typeface="+mj-lt"/>
              </a:rPr>
              <a:t>, Yu. Ivanov, Yu. Karpenko,</a:t>
            </a:r>
            <a:r>
              <a:rPr lang="ru-RU" spc="-1" dirty="0">
                <a:latin typeface="+mj-lt"/>
              </a:rPr>
              <a:t> </a:t>
            </a:r>
            <a:r>
              <a:rPr lang="en-US" spc="-1" dirty="0">
                <a:latin typeface="+mj-lt"/>
              </a:rPr>
              <a:t>D. </a:t>
            </a:r>
            <a:r>
              <a:rPr lang="en-US" spc="-1" dirty="0" err="1">
                <a:latin typeface="+mj-lt"/>
              </a:rPr>
              <a:t>Blaschke</a:t>
            </a:r>
            <a:r>
              <a:rPr lang="en-US" spc="-1" dirty="0">
                <a:latin typeface="+mj-lt"/>
              </a:rPr>
              <a:t>, O. </a:t>
            </a:r>
            <a:r>
              <a:rPr lang="en-US" spc="-1" dirty="0" err="1">
                <a:latin typeface="+mj-lt"/>
              </a:rPr>
              <a:t>Rogachevsky</a:t>
            </a:r>
            <a:r>
              <a:rPr lang="en-US" spc="-1" dirty="0">
                <a:latin typeface="+mj-lt"/>
              </a:rPr>
              <a:t>, PRC 103 (2021) 4, 044905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08944" y="190152"/>
            <a:ext cx="11631240" cy="916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Hydrodynamic modelling of nuclear collisions for NICA / FAIR</a:t>
            </a:r>
            <a:r>
              <a:rPr lang="ru-RU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b="0" strike="noStrike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5" name="Рисунок 3"/>
          <p:cNvPicPr/>
          <p:nvPr/>
        </p:nvPicPr>
        <p:blipFill>
          <a:blip r:embed="rId2"/>
          <a:stretch/>
        </p:blipFill>
        <p:spPr>
          <a:xfrm>
            <a:off x="208944" y="1400544"/>
            <a:ext cx="12049560" cy="429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61849" y="164880"/>
            <a:ext cx="8760600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THESEUS-v2: updates</a:t>
            </a:r>
          </a:p>
        </p:txBody>
      </p:sp>
      <p:sp>
        <p:nvSpPr>
          <p:cNvPr id="152" name="CustomShape 2"/>
          <p:cNvSpPr/>
          <p:nvPr/>
        </p:nvSpPr>
        <p:spPr>
          <a:xfrm>
            <a:off x="662433" y="965076"/>
            <a:ext cx="5767167" cy="51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000000"/>
                </a:solidFill>
              </a:rPr>
              <a:t>No</a:t>
            </a:r>
            <a:r>
              <a:rPr lang="ru-RU" sz="2000" b="0" strike="noStrike" spc="-1" dirty="0">
                <a:solidFill>
                  <a:srgbClr val="000000"/>
                </a:solidFill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</a:rPr>
              <a:t>clusters</a:t>
            </a:r>
            <a:r>
              <a:rPr lang="ru-RU" sz="2000" b="0" strike="noStrike" spc="-1" dirty="0">
                <a:solidFill>
                  <a:srgbClr val="000000"/>
                </a:solidFill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</a:rPr>
              <a:t>in</a:t>
            </a:r>
            <a:r>
              <a:rPr lang="ru-RU" sz="2000" b="0" strike="noStrike" spc="-1" dirty="0">
                <a:solidFill>
                  <a:srgbClr val="000000"/>
                </a:solidFill>
              </a:rPr>
              <a:t> 3FD </a:t>
            </a:r>
            <a:r>
              <a:rPr lang="ru-RU" sz="2000" b="0" strike="noStrike" spc="-1" dirty="0" err="1">
                <a:solidFill>
                  <a:srgbClr val="000000"/>
                </a:solidFill>
              </a:rPr>
              <a:t>originally</a:t>
            </a:r>
            <a:r>
              <a:rPr lang="en-US" sz="2000" b="0" strike="noStrike" spc="-1" dirty="0">
                <a:solidFill>
                  <a:srgbClr val="000000"/>
                </a:solidFill>
              </a:rPr>
              <a:t>.</a:t>
            </a:r>
            <a:endParaRPr lang="en-US" sz="20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/>
              <a:t>To include light nuclei in thermodynamics</a:t>
            </a:r>
            <a:r>
              <a:rPr lang="ru-RU" sz="2000" b="0" strike="noStrike" spc="-1" dirty="0"/>
              <a:t>,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>
                <a:solidFill>
                  <a:schemeClr val="accent1">
                    <a:lumMod val="50000"/>
                  </a:schemeClr>
                </a:solidFill>
              </a:rPr>
              <a:t>baryon chemical potential should be </a:t>
            </a:r>
            <a:r>
              <a:rPr lang="ru-RU" sz="2000" b="0" strike="noStrike" spc="-1" dirty="0" err="1">
                <a:solidFill>
                  <a:schemeClr val="accent1">
                    <a:lumMod val="50000"/>
                  </a:schemeClr>
                </a:solidFill>
              </a:rPr>
              <a:t>recalculated</a:t>
            </a:r>
            <a:r>
              <a:rPr lang="en-US" sz="2000" b="0" strike="noStrike" spc="-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00B050"/>
              </a:solidFill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404040"/>
                </a:solidFill>
              </a:rPr>
              <a:t>Recalculation of baryon chemical potential taking into account light nuclei production, </a:t>
            </a:r>
            <a:r>
              <a:rPr lang="en-US" sz="2000" b="0" strike="noStrike" spc="-1" dirty="0">
                <a:solidFill>
                  <a:srgbClr val="404040"/>
                </a:solidFill>
              </a:rPr>
              <a:t>proceeding from the local baryon number conservation:</a:t>
            </a:r>
            <a:endParaRPr lang="en-US" sz="20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/>
          </a:p>
          <a:p>
            <a:pPr marL="360">
              <a:lnSpc>
                <a:spcPct val="100000"/>
              </a:lnSpc>
              <a:spcBef>
                <a:spcPts val="1001"/>
              </a:spcBef>
            </a:pPr>
            <a:r>
              <a:rPr lang="en-US" sz="2000" b="0" strike="noStrike" spc="-1" dirty="0">
                <a:solidFill>
                  <a:srgbClr val="404040"/>
                </a:solidFill>
              </a:rPr>
              <a:t>The list of light-nuclei species is shown in Table.</a:t>
            </a:r>
            <a:endParaRPr lang="en-US" sz="2000" b="0" strike="noStrike" spc="-1" dirty="0"/>
          </a:p>
        </p:txBody>
      </p:sp>
      <p:pic>
        <p:nvPicPr>
          <p:cNvPr id="153" name="Рисунок 2"/>
          <p:cNvPicPr/>
          <p:nvPr/>
        </p:nvPicPr>
        <p:blipFill>
          <a:blip r:embed="rId2"/>
          <a:stretch/>
        </p:blipFill>
        <p:spPr>
          <a:xfrm>
            <a:off x="6852866" y="408384"/>
            <a:ext cx="4390525" cy="5400368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6720840" y="5875072"/>
            <a:ext cx="5038343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</a:rPr>
              <a:t>Table:  </a:t>
            </a:r>
            <a:r>
              <a:rPr lang="en-US" b="0" strike="noStrike" spc="-1" dirty="0">
                <a:solidFill>
                  <a:srgbClr val="000000"/>
                </a:solidFill>
              </a:rPr>
              <a:t>Stable light nuclei and low-lying resonances of the </a:t>
            </a:r>
            <a:r>
              <a:rPr lang="en-US" b="0" spc="-1" baseline="30000" dirty="0">
                <a:solidFill>
                  <a:srgbClr val="000000"/>
                </a:solidFill>
              </a:rPr>
              <a:t>4</a:t>
            </a:r>
            <a:r>
              <a:rPr lang="en-US" b="0" strike="noStrike" spc="-1" dirty="0">
                <a:solidFill>
                  <a:srgbClr val="000000"/>
                </a:solidFill>
              </a:rPr>
              <a:t>He system (from BNL properties of nuclides). </a:t>
            </a:r>
            <a:endParaRPr lang="en-US" b="0" strike="noStrike" spc="-1" dirty="0"/>
          </a:p>
        </p:txBody>
      </p:sp>
      <p:pic>
        <p:nvPicPr>
          <p:cNvPr id="155" name="Рисунок 5"/>
          <p:cNvPicPr/>
          <p:nvPr/>
        </p:nvPicPr>
        <p:blipFill>
          <a:blip r:embed="rId3"/>
          <a:stretch/>
        </p:blipFill>
        <p:spPr>
          <a:xfrm>
            <a:off x="662433" y="3621024"/>
            <a:ext cx="5457600" cy="198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297432" y="149368"/>
            <a:ext cx="12083544" cy="7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chemeClr val="accent1">
                    <a:lumMod val="50000"/>
                  </a:schemeClr>
                </a:solidFill>
              </a:rPr>
              <a:t>THESEUS-v2: afterburner for light nuclei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9" y="3428318"/>
            <a:ext cx="8726398" cy="3285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5284" y="4294795"/>
            <a:ext cx="294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Fig.: </a:t>
            </a:r>
            <a:r>
              <a:rPr lang="en-US" dirty="0"/>
              <a:t>Transverse-momentum spectra of protons in central </a:t>
            </a:r>
            <a:r>
              <a:rPr lang="en-US" dirty="0" err="1"/>
              <a:t>Au+Au</a:t>
            </a:r>
            <a:r>
              <a:rPr lang="en-US" dirty="0"/>
              <a:t> collisions.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160" y="976365"/>
                <a:ext cx="10873576" cy="245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">
                  <a:spcBef>
                    <a:spcPts val="1001"/>
                  </a:spcBef>
                  <a:buClr>
                    <a:srgbClr val="ACD433"/>
                  </a:buClr>
                  <a:buSzPct val="80000"/>
                </a:pPr>
                <a:r>
                  <a:rPr lang="en-US" sz="2000" dirty="0"/>
                  <a:t>There is no </a:t>
                </a:r>
                <a:r>
                  <a:rPr lang="en-US" sz="2000" dirty="0" err="1"/>
                  <a:t>UrQMD</a:t>
                </a:r>
                <a:r>
                  <a:rPr lang="en-US" sz="2000" dirty="0"/>
                  <a:t> afterburner stage for light nuclei, so we imitate the afterburner by later freeze-out for light nuclei. </a:t>
                </a:r>
                <a:endParaRPr lang="en-US" sz="2000" spc="-1" dirty="0">
                  <a:solidFill>
                    <a:srgbClr val="000000"/>
                  </a:solidFill>
                </a:endParaRP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000" spc="-1" dirty="0">
                    <a:solidFill>
                      <a:srgbClr val="000000"/>
                    </a:solidFill>
                  </a:rPr>
                  <a:t>To </a:t>
                </a:r>
                <a:r>
                  <a:rPr lang="en-US" sz="2000" dirty="0"/>
                  <a:t>choose suitable late freeze-out we fit protons by means of the late freeze-out: </a:t>
                </a:r>
              </a:p>
              <a:p>
                <a:pPr marL="720" algn="ctr">
                  <a:spcBef>
                    <a:spcPts val="1001"/>
                  </a:spcBef>
                  <a:buClr>
                    <a:srgbClr val="ACD433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frz</m:t>
                        </m:r>
                      </m:sub>
                    </m:sSub>
                    <m:r>
                      <a:rPr lang="en-US" sz="2000" i="1">
                        <a:solidFill>
                          <a:srgbClr val="5B9BD5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5B9BD5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000">
                        <a:solidFill>
                          <a:srgbClr val="5B9BD5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sz="2000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5B9BD5">
                        <a:lumMod val="75000"/>
                      </a:srgbClr>
                    </a:solidFill>
                  </a:rPr>
                  <a:t>.</a:t>
                </a:r>
                <a:endParaRPr lang="ru-RU" sz="2000" dirty="0">
                  <a:solidFill>
                    <a:srgbClr val="5B9BD5">
                      <a:lumMod val="75000"/>
                    </a:srgbClr>
                  </a:solidFill>
                </a:endParaRPr>
              </a:p>
              <a:p>
                <a:pPr marL="343080" indent="-342360">
                  <a:spcBef>
                    <a:spcPts val="1001"/>
                  </a:spcBef>
                  <a:buClr>
                    <a:srgbClr val="ACD433"/>
                  </a:buClr>
                  <a:buSzPct val="80000"/>
                  <a:buFont typeface="Wingdings 3" charset="2"/>
                  <a:buChar char=""/>
                </a:pPr>
                <a:r>
                  <a:rPr lang="en-US" sz="2000" dirty="0">
                    <a:solidFill>
                      <a:prstClr val="black"/>
                    </a:solidFill>
                  </a:rPr>
                  <a:t>We choose protons because they are closely related to the light nuclei. </a:t>
                </a:r>
              </a:p>
              <a:p>
                <a:pPr marL="720">
                  <a:lnSpc>
                    <a:spcPct val="100000"/>
                  </a:lnSpc>
                  <a:spcBef>
                    <a:spcPts val="1001"/>
                  </a:spcBef>
                  <a:buClr>
                    <a:srgbClr val="ACD433"/>
                  </a:buClr>
                  <a:buSzPct val="80000"/>
                </a:pPr>
                <a:endParaRPr lang="en-US" sz="2000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60" y="976365"/>
                <a:ext cx="10873576" cy="2451953"/>
              </a:xfrm>
              <a:prstGeom prst="rect">
                <a:avLst/>
              </a:prstGeom>
              <a:blipFill rotWithShape="0">
                <a:blip r:embed="rId3"/>
                <a:stretch>
                  <a:fillRect l="-561" t="-1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ustomShape 2"/>
              <p:cNvSpPr/>
              <p:nvPr/>
            </p:nvSpPr>
            <p:spPr>
              <a:xfrm>
                <a:off x="180720" y="79822"/>
                <a:ext cx="11830560" cy="70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THESEUS-v2: rapidity distributions</a:t>
                </a:r>
                <a:r>
                  <a:rPr lang="ru-RU" sz="3600" spc="-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r>
                  <a:rPr lang="ru-RU" sz="3600" b="0" strike="noStrike" spc="-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frz</m:t>
                        </m:r>
                      </m:sub>
                    </m:sSub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36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en-US" sz="3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b="0" strike="noStrike" spc="-1" dirty="0">
                    <a:solidFill>
                      <a:srgbClr val="548235"/>
                    </a:solidFill>
                  </a:rPr>
                  <a:t>.</a:t>
                </a:r>
                <a:endParaRPr lang="en-US" sz="3600" b="0" strike="noStrike" spc="-1" dirty="0"/>
              </a:p>
            </p:txBody>
          </p:sp>
        </mc:Choice>
        <mc:Fallback xmlns="">
          <p:sp>
            <p:nvSpPr>
              <p:cNvPr id="172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0" y="79822"/>
                <a:ext cx="11830560" cy="706320"/>
              </a:xfrm>
              <a:prstGeom prst="rect">
                <a:avLst/>
              </a:prstGeom>
              <a:blipFill rotWithShape="0">
                <a:blip r:embed="rId2"/>
                <a:stretch>
                  <a:fillRect l="-1598" t="-3448" b="-327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888783"/>
            <a:ext cx="8556171" cy="2515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71" y="3271203"/>
            <a:ext cx="8752114" cy="253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308" y="5890541"/>
            <a:ext cx="1174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" dirty="0">
                <a:solidFill>
                  <a:srgbClr val="000000"/>
                </a:solidFill>
              </a:rPr>
              <a:t>Resonances of </a:t>
            </a:r>
            <a:r>
              <a:rPr lang="en-US" sz="2000" b="1" spc="-1" baseline="30000" dirty="0">
                <a:solidFill>
                  <a:srgbClr val="000000"/>
                </a:solidFill>
              </a:rPr>
              <a:t>4</a:t>
            </a:r>
            <a:r>
              <a:rPr lang="en-US" sz="2000" b="1" spc="-1" dirty="0">
                <a:solidFill>
                  <a:srgbClr val="000000"/>
                </a:solidFill>
              </a:rPr>
              <a:t>He  are unimportant in midrapidity</a:t>
            </a:r>
            <a:r>
              <a:rPr lang="en-US" sz="2000" spc="-1" dirty="0">
                <a:solidFill>
                  <a:srgbClr val="000000"/>
                </a:solidFill>
              </a:rPr>
              <a:t> at the considered collision energies.</a:t>
            </a:r>
            <a:endParaRPr lang="en-US" sz="2000" dirty="0"/>
          </a:p>
          <a:p>
            <a:r>
              <a:rPr lang="en-US" sz="2000" b="1" dirty="0"/>
              <a:t>Puzzle:</a:t>
            </a:r>
            <a:r>
              <a:rPr lang="en-US" sz="2000" dirty="0"/>
              <a:t> reproduction of the </a:t>
            </a:r>
            <a:r>
              <a:rPr lang="en-US" sz="2000" spc="-1" baseline="30000" dirty="0">
                <a:solidFill>
                  <a:srgbClr val="000000"/>
                </a:solidFill>
              </a:rPr>
              <a:t>3</a:t>
            </a:r>
            <a:r>
              <a:rPr lang="en-US" sz="2000" spc="-1" dirty="0">
                <a:solidFill>
                  <a:srgbClr val="000000"/>
                </a:solidFill>
              </a:rPr>
              <a:t>He</a:t>
            </a:r>
            <a:r>
              <a:rPr lang="en-US" sz="2000" dirty="0"/>
              <a:t> data is better than that of deuterons, in spite of that </a:t>
            </a:r>
            <a:r>
              <a:rPr lang="en-US" sz="2000" spc="-1" baseline="30000" dirty="0">
                <a:solidFill>
                  <a:srgbClr val="000000"/>
                </a:solidFill>
              </a:rPr>
              <a:t>3</a:t>
            </a:r>
            <a:r>
              <a:rPr lang="en-US" sz="2000" spc="-1" dirty="0">
                <a:solidFill>
                  <a:srgbClr val="000000"/>
                </a:solidFill>
              </a:rPr>
              <a:t>He</a:t>
            </a:r>
            <a:r>
              <a:rPr lang="en-US" sz="2000" dirty="0"/>
              <a:t> heavier.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23504" y="156291"/>
            <a:ext cx="110152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chemeClr val="accent1">
                    <a:lumMod val="50000"/>
                  </a:schemeClr>
                </a:solidFill>
              </a:rPr>
              <a:t>Particle ratios</a:t>
            </a:r>
            <a:endParaRPr lang="en-US" sz="3600" b="0" strike="noStrike" spc="-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73" y="4907098"/>
            <a:ext cx="530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Fig.: </a:t>
            </a:r>
            <a:r>
              <a:rPr lang="en-US" sz="1600" dirty="0"/>
              <a:t>Energy dependence of d/p, t/p, and t/d </a:t>
            </a:r>
            <a:r>
              <a:rPr lang="en-US" sz="1600" dirty="0" err="1"/>
              <a:t>midrapidity</a:t>
            </a:r>
            <a:r>
              <a:rPr lang="en-US" sz="1600" dirty="0"/>
              <a:t> ratios for central (0-10%) </a:t>
            </a:r>
            <a:r>
              <a:rPr lang="en-US" sz="1600" dirty="0" err="1"/>
              <a:t>Au+Au</a:t>
            </a:r>
            <a:r>
              <a:rPr lang="en-US" sz="1600" dirty="0"/>
              <a:t> collisions. Simulations were performed at b = 4 </a:t>
            </a:r>
            <a:r>
              <a:rPr lang="en-US" sz="1600" dirty="0" err="1"/>
              <a:t>fm</a:t>
            </a:r>
            <a:r>
              <a:rPr lang="en-US" sz="1600" dirty="0"/>
              <a:t> for </a:t>
            </a:r>
            <a:r>
              <a:rPr lang="en-US" sz="1600" dirty="0" err="1"/>
              <a:t>Au+Au</a:t>
            </a:r>
            <a:r>
              <a:rPr lang="en-US" sz="1600" dirty="0"/>
              <a:t> and at b = 3 </a:t>
            </a:r>
            <a:r>
              <a:rPr lang="en-US" sz="1600" dirty="0" err="1"/>
              <a:t>fm</a:t>
            </a:r>
            <a:r>
              <a:rPr lang="en-US" sz="1600" dirty="0"/>
              <a:t> for </a:t>
            </a:r>
            <a:r>
              <a:rPr lang="en-US" sz="1600" dirty="0" err="1"/>
              <a:t>Pb+Pb</a:t>
            </a:r>
            <a:r>
              <a:rPr lang="en-US" sz="1600" dirty="0"/>
              <a:t> in rapidity bin |y| &lt; 0.5.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126479" y="4905987"/>
                <a:ext cx="5843017" cy="1336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Fig.: </a:t>
                </a:r>
                <a:r>
                  <a:rPr lang="en-US" sz="1600" dirty="0"/>
                  <a:t>Energy dependence of the </a:t>
                </a:r>
                <a:r>
                  <a:rPr lang="en-US" sz="1600" dirty="0" err="1"/>
                  <a:t>midrapidity</a:t>
                </a:r>
                <a:r>
                  <a:rPr lang="en-US" sz="1600" dirty="0"/>
                  <a:t> light-nuclei yield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)⨯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in central </a:t>
                </a:r>
                <a:r>
                  <a:rPr lang="en-US" sz="1600" dirty="0" err="1"/>
                  <a:t>Au+Au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Pb+Pb</a:t>
                </a:r>
                <a:r>
                  <a:rPr lang="en-US" sz="1600" dirty="0"/>
                  <a:t> collisions. Simulations at b = 4 </a:t>
                </a:r>
                <a:r>
                  <a:rPr lang="en-US" sz="1600" dirty="0" err="1"/>
                  <a:t>fm</a:t>
                </a:r>
                <a:r>
                  <a:rPr lang="en-US" sz="1600" dirty="0"/>
                  <a:t> for </a:t>
                </a:r>
                <a:r>
                  <a:rPr lang="en-US" sz="1600" dirty="0" err="1"/>
                  <a:t>Au+Au</a:t>
                </a:r>
                <a:r>
                  <a:rPr lang="en-US" sz="1600" dirty="0"/>
                  <a:t>, at b = 3 </a:t>
                </a:r>
                <a:r>
                  <a:rPr lang="en-US" sz="1600" dirty="0" err="1"/>
                  <a:t>fm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17.4 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600" dirty="0"/>
                  <a:t>) and b = 4.6 </a:t>
                </a:r>
                <a:r>
                  <a:rPr lang="en-US" sz="1600" dirty="0" err="1"/>
                  <a:t>fm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=17.4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1600" dirty="0"/>
                  <a:t>) for </a:t>
                </a:r>
                <a:r>
                  <a:rPr lang="en-US" sz="1600" dirty="0" err="1"/>
                  <a:t>Pb+Pb</a:t>
                </a:r>
                <a:r>
                  <a:rPr lang="en-US" sz="1600" dirty="0"/>
                  <a:t> in rapidity bin |y| &lt; 0.5. </a:t>
                </a:r>
                <a:r>
                  <a:rPr lang="en-US" sz="1600" dirty="0" smtClean="0"/>
                  <a:t>N(p</a:t>
                </a:r>
                <a:r>
                  <a:rPr lang="en-US" sz="1600" dirty="0"/>
                  <a:t>) is related to protons without feed-down from weak decays.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9" y="4905987"/>
                <a:ext cx="5843017" cy="1336263"/>
              </a:xfrm>
              <a:prstGeom prst="rect">
                <a:avLst/>
              </a:prstGeom>
              <a:blipFill rotWithShape="0">
                <a:blip r:embed="rId2"/>
                <a:stretch>
                  <a:fillRect l="-521" t="-1370" r="-938" b="-5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611548-21EA-42BE-9F6D-6B3011D907A9}"/>
              </a:ext>
            </a:extLst>
          </p:cNvPr>
          <p:cNvSpPr/>
          <p:nvPr/>
        </p:nvSpPr>
        <p:spPr>
          <a:xfrm>
            <a:off x="487512" y="6191753"/>
            <a:ext cx="1134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Observed growth</a:t>
            </a:r>
            <a:r>
              <a:rPr lang="en-US" sz="2000" b="1" dirty="0" smtClean="0"/>
              <a:t> near</a:t>
            </a:r>
            <a:r>
              <a:rPr lang="en-US" sz="2000" b="1" dirty="0" smtClean="0"/>
              <a:t> </a:t>
            </a:r>
            <a:r>
              <a:rPr lang="en-US" sz="2000" b="1" dirty="0"/>
              <a:t>20 GeV resembles the result of feed-down from weak decays into proton yield.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5" y="640080"/>
            <a:ext cx="4914288" cy="4265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68" y="621792"/>
            <a:ext cx="4964831" cy="43097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5900</TotalTime>
  <Words>759</Words>
  <Application>Microsoft Office PowerPoint</Application>
  <PresentationFormat>Широкоэкранный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heavy-ion collisions with generator THESEUS</dc:title>
  <dc:subject/>
  <dc:creator>Марина Кожевникова</dc:creator>
  <dc:description/>
  <cp:lastModifiedBy>Марина Кожевникова</cp:lastModifiedBy>
  <cp:revision>345</cp:revision>
  <dcterms:created xsi:type="dcterms:W3CDTF">2019-08-29T01:46:48Z</dcterms:created>
  <dcterms:modified xsi:type="dcterms:W3CDTF">2022-12-01T20:14:25Z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