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302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  <p:sldId id="278" r:id="rId24"/>
    <p:sldId id="280" r:id="rId25"/>
    <p:sldId id="281" r:id="rId26"/>
    <p:sldId id="284" r:id="rId27"/>
    <p:sldId id="285" r:id="rId28"/>
    <p:sldId id="286" r:id="rId29"/>
    <p:sldId id="287" r:id="rId30"/>
    <p:sldId id="288" r:id="rId31"/>
    <p:sldId id="291" r:id="rId32"/>
    <p:sldId id="304" r:id="rId33"/>
    <p:sldId id="292" r:id="rId34"/>
    <p:sldId id="305" r:id="rId35"/>
    <p:sldId id="294" r:id="rId36"/>
    <p:sldId id="295" r:id="rId37"/>
    <p:sldId id="297" r:id="rId38"/>
    <p:sldId id="306" r:id="rId39"/>
    <p:sldId id="298" r:id="rId40"/>
    <p:sldId id="303" r:id="rId41"/>
    <p:sldId id="299" r:id="rId42"/>
    <p:sldId id="300" r:id="rId43"/>
    <p:sldId id="301" r:id="rId44"/>
    <p:sldId id="279" r:id="rId45"/>
  </p:sldIdLst>
  <p:sldSz cx="12192000" cy="6858000"/>
  <p:notesSz cx="12192000" cy="6858000"/>
  <p:embeddedFontLst>
    <p:embeddedFont>
      <p:font typeface="Calibri" panose="020F0502020204030204" pitchFamily="34" charset="0"/>
      <p:regular r:id="rId47"/>
      <p:bold r:id="rId48"/>
      <p:italic r:id="rId49"/>
      <p:boldItalic r:id="rId50"/>
    </p:embeddedFont>
    <p:embeddedFont>
      <p:font typeface="Calibri Light" panose="020F0302020204030204" pitchFamily="34" charset="0"/>
      <p:regular r:id="rId51"/>
      <p:italic r:id="rId52"/>
    </p:embeddedFont>
    <p:embeddedFont>
      <p:font typeface="Cambria Math" panose="02040503050406030204" pitchFamily="18" charset="0"/>
      <p:regular r:id="rId53"/>
    </p:embeddedFont>
  </p:embeddedFontLst>
  <p:defaultTextStyle>
    <a:defPPr>
      <a:defRPr lang="en-US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8" d="100"/>
          <a:sy n="128" d="100"/>
        </p:scale>
        <p:origin x="707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180000" cy="180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7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2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3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E4E5B5-F1A2-4416-9CEF-FA855AB183C0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6B6434-AFF3-43D5-ACA5-0837C7B904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711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6B6434-AFF3-43D5-ACA5-0837C7B904F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349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 bwMode="auto"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056000" y="729000"/>
            <a:ext cx="10080000" cy="3596111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056001" y="4519629"/>
            <a:ext cx="10080000" cy="1249368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ru-RU"/>
              <a:t>МОСКВА,  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ru-RU"/>
              <a:t>НИЯУ МИФИ,   Кафедра №40 Физики элементарных частиц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4FAB73BC-B049-4115-A692-8D63A059BF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 bwMode="auto">
          <a:xfrm>
            <a:off x="1056000" y="4325112"/>
            <a:ext cx="100800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 lIns="45720" tIns="0" rIns="45720" bIns="0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МОСКВА,  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НИЯУ МИФИ,   Кафедра №40 Физики элементарных частиц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FAB73BC-B049-4115-A692-8D63A059BFB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 bwMode="auto"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724900" y="412302"/>
            <a:ext cx="2628900" cy="575989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МОСКВА,  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НИЯУ МИФИ,   Кафедра №40 Физики элементарных частиц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FAB73BC-B049-4115-A692-8D63A059BFB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МОСКВА,  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НИЯУ МИФИ,   Кафедра №40 Физики элементарных частиц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113E31D-E2AB-40D1-8B51-AFA5AFEF393A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 bwMode="auto"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056000" y="909000"/>
            <a:ext cx="10080000" cy="3416112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56000" y="4508999"/>
            <a:ext cx="10080000" cy="1080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МОСКВА,  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НИЯУ МИФИ,   Кафедра №40 Физики элементарных частиц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FAB73BC-B049-4115-A692-8D63A059BFB8}" type="slidenum">
              <a:rPr lang="en-US"/>
              <a:t>‹#›</a:t>
            </a:fld>
            <a:endParaRPr lang="en-US"/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 bwMode="auto">
          <a:xfrm>
            <a:off x="1056000" y="4325112"/>
            <a:ext cx="100800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 bwMode="auto">
          <a:xfrm>
            <a:off x="696000" y="286603"/>
            <a:ext cx="10800000" cy="802397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1056000" y="1449000"/>
            <a:ext cx="4860000" cy="450000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276000" y="1449000"/>
            <a:ext cx="4860000" cy="450000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МОСКВА,  2022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НИЯУ МИФИ,   Кафедра №40 Физики элементарных частиц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FAB73BC-B049-4115-A692-8D63A059BFB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 bwMode="auto">
          <a:xfrm>
            <a:off x="696000" y="286603"/>
            <a:ext cx="10800000" cy="802397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56000" y="1449000"/>
            <a:ext cx="4860000" cy="540000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1056000" y="1989000"/>
            <a:ext cx="4860000" cy="3971534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276000" y="1449000"/>
            <a:ext cx="4860000" cy="540000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276000" y="1989000"/>
            <a:ext cx="4860000" cy="3971534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МОСКВА,  2022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НИЯУ МИФИ,   Кафедра №40 Физики элементарных частиц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FAB73BC-B049-4115-A692-8D63A059BFB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МОСКВА,  2022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НИЯУ МИФИ,   Кафедра №40 Физики элементарных частиц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FAB73BC-B049-4115-A692-8D63A059BFB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 bwMode="auto"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МОСКВА,  2022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ru-RU"/>
              <a:t>НИЯУ МИФИ,   Кафедра №40 Физики элементарных частиц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FAB73BC-B049-4115-A692-8D63A059BFB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 bwMode="auto"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457200" y="594358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800600" y="731520"/>
            <a:ext cx="6492240" cy="525780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>
          <a:xfrm>
            <a:off x="465512" y="6459785"/>
            <a:ext cx="2618509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ru-RU"/>
              <a:t>МОСКВА,  2022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ru-RU"/>
              <a:t>НИЯУ МИФИ,   Кафедра №40 Физики элементарных частиц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FAB73BC-B049-4115-A692-8D63A059BFB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 bwMode="auto"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 bwMode="auto">
          <a:xfrm>
            <a:off x="15" y="0"/>
            <a:ext cx="12191985" cy="491507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МОСКВА,  2022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НИЯУ МИФИ,   Кафедра №40 Физики элементарных частиц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FAB73BC-B049-4115-A692-8D63A059BFB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 bwMode="auto"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96000" y="286604"/>
            <a:ext cx="10800000" cy="8023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56000" y="1449001"/>
            <a:ext cx="10080000" cy="449999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ru-RU"/>
              <a:t>МОСКВА, 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686185" y="6459785"/>
            <a:ext cx="4822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all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ru-RU"/>
              <a:t>НИЯУ МИФИ,   Кафедра №40 Физики элементарных частиц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FAB73BC-B049-4115-A692-8D63A059BF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 bwMode="auto">
          <a:xfrm>
            <a:off x="696000" y="1089000"/>
            <a:ext cx="108000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>
        <a:lnSpc>
          <a:spcPct val="85000"/>
        </a:lnSpc>
        <a:spcBef>
          <a:spcPts val="0"/>
        </a:spcBef>
        <a:buNone/>
        <a:defRPr sz="4800" spc="-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/>
        <a:buChar char=" "/>
        <a:defRPr sz="20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/>
        <a:buChar char="◦"/>
        <a:defRPr sz="18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/>
        <a:buChar char="◦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/>
        <a:buChar char="◦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/>
        <a:buChar char="◦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/>
        <a:buChar char="◦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/>
        <a:buChar char="◦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/>
        <a:buChar char="◦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/>
        <a:buChar char="◦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7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9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g"/><Relationship Id="rId7" Type="http://schemas.openxmlformats.org/officeDocument/2006/relationships/image" Target="../media/image43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jpg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g"/><Relationship Id="rId3" Type="http://schemas.openxmlformats.org/officeDocument/2006/relationships/image" Target="../media/image49.jpg"/><Relationship Id="rId7" Type="http://schemas.openxmlformats.org/officeDocument/2006/relationships/image" Target="../media/image53.jp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g"/><Relationship Id="rId11" Type="http://schemas.openxmlformats.org/officeDocument/2006/relationships/image" Target="../media/image61.png"/><Relationship Id="rId5" Type="http://schemas.openxmlformats.org/officeDocument/2006/relationships/image" Target="../media/image51.jpg"/><Relationship Id="rId10" Type="http://schemas.openxmlformats.org/officeDocument/2006/relationships/image" Target="../media/image55.jpg"/><Relationship Id="rId4" Type="http://schemas.openxmlformats.org/officeDocument/2006/relationships/image" Target="../media/image50.jpg"/><Relationship Id="rId9" Type="http://schemas.openxmlformats.org/officeDocument/2006/relationships/image" Target="../media/image5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0.png"/><Relationship Id="rId4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70.png"/><Relationship Id="rId4" Type="http://schemas.openxmlformats.org/officeDocument/2006/relationships/image" Target="../media/image7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8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3.png"/><Relationship Id="rId4" Type="http://schemas.microsoft.com/office/2007/relationships/hdphoto" Target="../media/hdphoto5.wdp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097279" y="2349000"/>
            <a:ext cx="10038721" cy="1799999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4400" dirty="0"/>
              <a:t>Космологические эффекты в теориях</a:t>
            </a:r>
            <a:br>
              <a:rPr lang="ru-RU" sz="4400" dirty="0"/>
            </a:br>
            <a:r>
              <a:rPr lang="ru-RU" sz="4400" dirty="0"/>
              <a:t>с неоднородными дополнительными измерениями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055999" y="4689001"/>
            <a:ext cx="10080001" cy="1079999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defRPr/>
            </a:pPr>
            <a:r>
              <a:rPr lang="ru-RU" sz="2800" b="1" cap="none" dirty="0"/>
              <a:t>Специальность</a:t>
            </a:r>
            <a:r>
              <a:rPr lang="en-US" sz="2800" b="1" cap="none" dirty="0"/>
              <a:t>:</a:t>
            </a:r>
            <a:r>
              <a:rPr lang="ru-RU" sz="2800" cap="none" dirty="0"/>
              <a:t>  </a:t>
            </a:r>
            <a:r>
              <a:rPr lang="en-US" sz="2800" cap="none" dirty="0"/>
              <a:t>1.04.23</a:t>
            </a:r>
            <a:r>
              <a:rPr lang="ru-RU" sz="2800" cap="none" dirty="0"/>
              <a:t> </a:t>
            </a:r>
            <a:r>
              <a:rPr lang="en-US" sz="2800" cap="none" dirty="0"/>
              <a:t>– </a:t>
            </a:r>
            <a:r>
              <a:rPr lang="ru-RU" sz="2800" cap="none" dirty="0"/>
              <a:t>«Физика высоких энергий»</a:t>
            </a:r>
            <a:endParaRPr dirty="0"/>
          </a:p>
          <a:p>
            <a:pPr>
              <a:defRPr/>
            </a:pPr>
            <a:r>
              <a:rPr lang="ru-RU" sz="2800" b="1" cap="none" dirty="0"/>
              <a:t>Научный руководитель:</a:t>
            </a:r>
            <a:r>
              <a:rPr lang="ru-RU" sz="2800" cap="none" dirty="0"/>
              <a:t>  проф.</a:t>
            </a:r>
            <a:r>
              <a:rPr lang="en-US" sz="2800" cap="none" dirty="0"/>
              <a:t> </a:t>
            </a:r>
            <a:r>
              <a:rPr lang="ru-RU" sz="2800" cap="none" dirty="0"/>
              <a:t>д.ф.-м.н. Рубин С.Г.</a:t>
            </a:r>
            <a:endParaRPr dirty="0"/>
          </a:p>
        </p:txBody>
      </p:sp>
      <p:sp>
        <p:nvSpPr>
          <p:cNvPr id="5" name="Подзаголовок 2"/>
          <p:cNvSpPr txBox="1"/>
          <p:nvPr/>
        </p:nvSpPr>
        <p:spPr bwMode="auto">
          <a:xfrm>
            <a:off x="1055999" y="549001"/>
            <a:ext cx="10080002" cy="1619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None/>
              <a:defRPr sz="2400" cap="all" spc="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" sz="2000" dirty="0">
                <a:cs typeface="Calibri Light"/>
              </a:rPr>
              <a:t>Диссертационная работа на соискание ученой степени</a:t>
            </a:r>
            <a:br>
              <a:rPr lang="ru" sz="2000" dirty="0">
                <a:cs typeface="Calibri Light"/>
              </a:rPr>
            </a:br>
            <a:r>
              <a:rPr lang="ru" sz="2000" dirty="0">
                <a:cs typeface="Calibri Light"/>
              </a:rPr>
              <a:t>кандидата физико-математических наук</a:t>
            </a:r>
            <a:br>
              <a:rPr lang="ru" sz="1800" dirty="0">
                <a:cs typeface="Calibri Light"/>
              </a:rPr>
            </a:br>
            <a:endParaRPr lang="ru" sz="1800" dirty="0">
              <a:cs typeface="Calibri Light"/>
            </a:endParaRPr>
          </a:p>
          <a:p>
            <a:pPr algn="ctr">
              <a:defRPr/>
            </a:pPr>
            <a:r>
              <a:rPr lang="ru" sz="2800" b="1" dirty="0">
                <a:cs typeface="Calibri Light"/>
              </a:rPr>
              <a:t>Никулин Валерий Владимирович</a:t>
            </a:r>
            <a:endParaRPr lang="ru-RU" sz="2800" b="1" dirty="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1200" dirty="0"/>
              <a:t>МОСКВА,  2022</a:t>
            </a:r>
            <a:endParaRPr lang="en-US" sz="1200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1200" dirty="0"/>
              <a:t>НИЯУ МИФИ,   Кафедра №40 Физики элементарных частиц</a:t>
            </a:r>
            <a:endParaRPr lang="en-US" sz="1200" dirty="0"/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FAB73BC-B049-4115-A692-8D63A059BFB8}" type="slidenum">
              <a:rPr lang="en-US" sz="1200"/>
              <a:t>1</a:t>
            </a:fld>
            <a:endParaRPr lang="en-US" sz="1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Выносимые на защиту положения</a:t>
            </a: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 bwMode="auto">
              <a:xfrm>
                <a:off x="1097280" y="1629000"/>
                <a:ext cx="10058400" cy="4240094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romanUcPeriod"/>
                  <a:defRPr/>
                </a:pPr>
                <a:r>
                  <a:rPr lang="ru-RU" dirty="0"/>
                  <a:t>Механизм формирования и релаксации неоднородного компактного дополнительного пространства, на основе квадратичной </a:t>
                </a:r>
                <a14:m>
                  <m:oMath xmlns:m="http://schemas.openxmlformats.org/officeDocument/2006/math">
                    <m:r>
                      <a:rPr lang="ru-RU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ru-RU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ru-RU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ru-RU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dirty="0"/>
                  <a:t>-гравитации, естественным следствием которого является возникновение барионной асимметрии в ранней Вселенной.</a:t>
                </a:r>
                <a:endParaRPr dirty="0"/>
              </a:p>
              <a:p>
                <a:pPr marL="514350" indent="-514350">
                  <a:buFont typeface="+mj-lt"/>
                  <a:buAutoNum type="romanUcPeriod"/>
                  <a:defRPr/>
                </a:pPr>
                <a:r>
                  <a:rPr lang="ru-RU" dirty="0"/>
                  <a:t>Механизм чисто гравитационного образования первичных черных дыр в ранней Вселенной, на основе нелинейной гравитации без участия материи. Предсказание спектра масс и пространственного распределения первичных черных дыр в кластерах, возникающих в ранней Вселенной.</a:t>
                </a:r>
                <a:endParaRPr dirty="0"/>
              </a:p>
              <a:p>
                <a:pPr marL="514350" indent="-514350">
                  <a:buFont typeface="+mj-lt"/>
                  <a:buAutoNum type="romanUcPeriod"/>
                  <a:defRPr/>
                </a:pPr>
                <a:r>
                  <a:rPr lang="ru-RU" dirty="0"/>
                  <a:t>Ограничения на размер компактного дополнительного пространства и многомерную массу Планка, полученные из наблюдательных данных по космологической инфляции.</a:t>
                </a:r>
                <a:endParaRPr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1097280" y="1629000"/>
                <a:ext cx="10058400" cy="4240094"/>
              </a:xfrm>
              <a:blipFill>
                <a:blip r:embed="rId2"/>
                <a:stretch>
                  <a:fillRect l="-1576" t="-1724" r="-1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МОСКВА,  2022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НИЯУ МИФИ,   Кафедра №40 Физики элементарных частиц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113E31D-E2AB-40D1-8B51-AFA5AFEF393A}" type="slidenum">
              <a:rPr lang="en-US"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097280" y="758952"/>
            <a:ext cx="10058400" cy="3294064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ru-RU" sz="5400"/>
            </a:br>
            <a:r>
              <a:rPr lang="ru-RU" sz="7300"/>
              <a:t>Механизм генерации</a:t>
            </a:r>
            <a:br>
              <a:rPr lang="en-US" sz="7300"/>
            </a:br>
            <a:r>
              <a:rPr lang="ru-RU" sz="7300"/>
              <a:t>барионного числа</a:t>
            </a:r>
            <a:br>
              <a:rPr lang="en-US" sz="7300"/>
            </a:br>
            <a:r>
              <a:rPr lang="ru-RU" sz="7300"/>
              <a:t>в</a:t>
            </a:r>
            <a:r>
              <a:rPr lang="en-US" sz="7300"/>
              <a:t> </a:t>
            </a:r>
            <a:r>
              <a:rPr lang="ru-RU" sz="7300"/>
              <a:t>ранней Вселенной</a:t>
            </a:r>
            <a:endParaRPr lang="ru-RU" sz="890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 sz="4000"/>
              <a:t>Глава </a:t>
            </a:r>
            <a:r>
              <a:rPr lang="en-US" sz="4000"/>
              <a:t>I</a:t>
            </a:r>
            <a:endParaRPr lang="ru-RU" sz="400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МОСКВА,  2022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НИЯУ МИФИ,   Кафедра №40 Физики элементарных частиц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FAB73BC-B049-4115-A692-8D63A059BFB8}" type="slidenum">
              <a:rPr lang="en-US"/>
              <a:t>11</a:t>
            </a:fld>
            <a:endParaRPr lang="en-US"/>
          </a:p>
        </p:txBody>
      </p:sp>
    </p:spTree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35E659-C090-3530-2A5B-3F4385167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Барионная асимметрия Вселенной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1E8A8AA6-DAE3-A565-0A91-B68C17ABD1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/>
                  <a:t>  </a:t>
                </a:r>
                <a:r>
                  <a:rPr lang="ru-RU" dirty="0"/>
                  <a:t>Вселенная состоит из вещества, но не антивещества. В ранней Вселенной барионы и </a:t>
                </a:r>
                <a:r>
                  <a:rPr lang="ru-RU" dirty="0" err="1"/>
                  <a:t>антибарионы</a:t>
                </a:r>
                <a:r>
                  <a:rPr lang="ru-RU" dirty="0"/>
                  <a:t> равновесно рождаются и аннигилируют в горячей 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ru-RU" dirty="0"/>
                  <a:t> ГэВ) плазме</a:t>
                </a:r>
                <a14:m>
                  <m:oMath xmlns:m="http://schemas.openxmlformats.org/officeDocument/2006/math">
                    <m:r>
                      <a:rPr lang="ru-RU" i="1" dirty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ru-RU" dirty="0"/>
                  <a:t>При остывании рождение прекращается и происходит аннигиляция в фотоны</a:t>
                </a:r>
                <a:r>
                  <a:rPr lang="en-US" dirty="0"/>
                  <a:t>: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dirty="0"/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dirty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ru-RU" dirty="0"/>
                  <a:t>  В Стандартной модели не существует механизма генерирования барионной асимметрии, Из-за наличия глобальной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ru-RU" dirty="0"/>
                  <a:t>-инвариантности лагранжиана СМ, по теореме Нетер барионное число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/>
                  <a:t>должно сохраняться (не выполняется 2 условие Сахарова).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ru-RU" dirty="0"/>
                  <a:t>  В КТП,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ru-RU" dirty="0"/>
                  <a:t>-инвариантность может нарушаться в следствие т.н. аксиальной аномалии, но величина несохранения барионного числа на много порядков меньше необходимой.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ru-RU" dirty="0"/>
                  <a:t>  Механизмы типа Аффлека-Дайна искусственно вводят в лагранжиан поле, накапливающее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ru-RU" dirty="0"/>
                  <a:t>, потенциал которого явно нарушает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ru-RU" dirty="0"/>
                  <a:t>-инвариантность.</a:t>
                </a: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1E8A8AA6-DAE3-A565-0A91-B68C17ABD1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51" t="-1491" r="-12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Дата 3">
            <a:extLst>
              <a:ext uri="{FF2B5EF4-FFF2-40B4-BE49-F238E27FC236}">
                <a16:creationId xmlns:a16="http://schemas.microsoft.com/office/drawing/2014/main" id="{8E9DDF42-2BD1-51C8-6C52-C540C1D89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МОСКВА,  2022</a:t>
            </a:r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3A9F6E-FF78-0FD3-9589-A2FF14F0A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НИЯУ МИФИ,   Кафедра №40 Физики элементарных частиц</a:t>
            </a:r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25C113-96D8-8804-5D81-F1AAD2D9A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13E31D-E2AB-40D1-8B51-AFA5AFEF393A}" type="slidenum">
              <a:rPr lang="en-US" smtClean="0"/>
              <a:t>12</a:t>
            </a:fld>
            <a:endParaRPr lang="en-US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46ACEC6D-A22A-DE60-91A1-A6589BD184F7}"/>
              </a:ext>
            </a:extLst>
          </p:cNvPr>
          <p:cNvGrpSpPr/>
          <p:nvPr/>
        </p:nvGrpSpPr>
        <p:grpSpPr>
          <a:xfrm>
            <a:off x="4799856" y="2564904"/>
            <a:ext cx="6335569" cy="644975"/>
            <a:chOff x="4799856" y="2564904"/>
            <a:chExt cx="6335569" cy="644975"/>
          </a:xfrm>
        </p:grpSpPr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88204951-4392-19CA-5FE3-9EC83137B241}"/>
                </a:ext>
              </a:extLst>
            </p:cNvPr>
            <p:cNvGrpSpPr/>
            <p:nvPr/>
          </p:nvGrpSpPr>
          <p:grpSpPr>
            <a:xfrm>
              <a:off x="4799856" y="2564904"/>
              <a:ext cx="2543671" cy="644975"/>
              <a:chOff x="4799856" y="2564904"/>
              <a:chExt cx="2543671" cy="644975"/>
            </a:xfrm>
          </p:grpSpPr>
          <p:pic>
            <p:nvPicPr>
              <p:cNvPr id="8" name="Рисунок 7">
                <a:extLst>
                  <a:ext uri="{FF2B5EF4-FFF2-40B4-BE49-F238E27FC236}">
                    <a16:creationId xmlns:a16="http://schemas.microsoft.com/office/drawing/2014/main" id="{85ED741B-0D23-FB8B-55AD-57449FB3E9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99856" y="2564904"/>
                <a:ext cx="1512168" cy="644975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064DF8DD-7D87-4BD9-E100-271C1EDAC16D}"/>
                      </a:ext>
                    </a:extLst>
                  </p:cNvPr>
                  <p:cNvSpPr txBox="1"/>
                  <p:nvPr/>
                </p:nvSpPr>
                <p:spPr>
                  <a:xfrm>
                    <a:off x="6456040" y="2708920"/>
                    <a:ext cx="887487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~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 10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−9</m:t>
                              </m:r>
                            </m:sup>
                          </m:sSup>
                        </m:oMath>
                      </m:oMathPara>
                    </a14:m>
                    <a:endParaRPr lang="en-US" sz="2000" b="0" dirty="0"/>
                  </a:p>
                </p:txBody>
              </p:sp>
            </mc:Choice>
            <mc:Fallback xmlns="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064DF8DD-7D87-4BD9-E100-271C1EDAC16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56040" y="2708920"/>
                    <a:ext cx="887487" cy="307777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2055" t="-1961" r="-2740" b="-5882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B75C788-7F7F-47D1-5193-5235FD9839DF}"/>
                </a:ext>
              </a:extLst>
            </p:cNvPr>
            <p:cNvSpPr txBox="1"/>
            <p:nvPr/>
          </p:nvSpPr>
          <p:spPr bwMode="auto">
            <a:xfrm>
              <a:off x="10416000" y="2564904"/>
              <a:ext cx="71942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(7)</a:t>
              </a:r>
              <a:endPara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929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/>
              <a:t>Релаксация доп. пространства</a:t>
            </a: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Объект 8"/>
              <p:cNvSpPr>
                <a:spLocks noGrp="1"/>
              </p:cNvSpPr>
              <p:nvPr>
                <p:ph sz="half" idx="1"/>
              </p:nvPr>
            </p:nvSpPr>
            <p:spPr bwMode="auto">
              <a:xfrm>
                <a:off x="1055999" y="1449000"/>
                <a:ext cx="5220001" cy="4500000"/>
              </a:xfrm>
            </p:spPr>
            <p:txBody>
              <a:bodyPr>
                <a:normAutofit/>
              </a:bodyPr>
              <a:lstStyle/>
              <a:p>
                <a:pPr>
                  <a:buFont typeface="Wingdings"/>
                  <a:buChar char="§"/>
                  <a:defRPr/>
                </a:pPr>
                <a:r>
                  <a:rPr lang="ru-RU" dirty="0"/>
                  <a:t>  Квантовые флуктуации приводят к производству частиц и античастиц после инфляции.</a:t>
                </a:r>
                <a:endParaRPr dirty="0"/>
              </a:p>
              <a:p>
                <a:pPr>
                  <a:buFont typeface="Wingdings"/>
                  <a:buChar char="§"/>
                  <a:defRPr/>
                </a:pPr>
                <a:r>
                  <a:rPr lang="ru-RU" dirty="0"/>
                  <a:t>  Симметрии дополнительного пространства приводят к сохранению внутреннего момента</a:t>
                </a:r>
                <a:r>
                  <a:rPr lang="en-US" dirty="0"/>
                  <a:t> </a:t>
                </a:r>
                <a:r>
                  <a:rPr lang="ru-RU" dirty="0"/>
                  <a:t>(числа)  в процессах производства частиц.</a:t>
                </a:r>
                <a:endParaRPr dirty="0"/>
              </a:p>
              <a:p>
                <a:pPr>
                  <a:buFont typeface="Wingdings"/>
                  <a:buChar char="§"/>
                  <a:defRPr/>
                </a:pPr>
                <a:r>
                  <a:rPr lang="ru-RU" dirty="0"/>
                  <a:t>  Однако, при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1</m:t>
                    </m:r>
                    <m:r>
                      <a:rPr lang="ru-RU" i="1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 &lt;</m:t>
                    </m:r>
                    <m:r>
                      <a:rPr lang="en-US" b="0" i="1">
                        <a:latin typeface="Cambria Math"/>
                      </a:rPr>
                      <m:t>𝐻</m:t>
                    </m:r>
                  </m:oMath>
                </a14:m>
                <a:r>
                  <a:rPr lang="ru-RU" dirty="0"/>
                  <a:t>, флуктуации метрики будут искажать дополнительное пространство,</a:t>
                </a:r>
                <a:br>
                  <a:rPr lang="ru-RU" dirty="0"/>
                </a:br>
                <a:r>
                  <a:rPr lang="ru-RU" dirty="0"/>
                  <a:t>а следовательно нарушать его симметрию.</a:t>
                </a:r>
                <a:endParaRPr lang="en-US" dirty="0"/>
              </a:p>
              <a:p>
                <a:pPr>
                  <a:buFont typeface="Wingdings"/>
                  <a:buChar char="§"/>
                  <a:defRPr/>
                </a:pPr>
                <a:r>
                  <a:rPr lang="en-US" dirty="0"/>
                  <a:t>  </a:t>
                </a:r>
                <a:r>
                  <a:rPr lang="ru-RU" dirty="0"/>
                  <a:t>После инфляции происходит релаксация метрики и симметрия восстанавливается. Накопленные числа в </a:t>
                </a:r>
                <a:r>
                  <a:rPr lang="ru-RU" dirty="0" err="1"/>
                  <a:t>низкоэнергетичном</a:t>
                </a:r>
                <a:r>
                  <a:rPr lang="ru-RU" dirty="0"/>
                  <a:t> пределе теории будут сохраняться.</a:t>
                </a:r>
                <a:endParaRPr dirty="0"/>
              </a:p>
            </p:txBody>
          </p:sp>
        </mc:Choice>
        <mc:Fallback xmlns="">
          <p:sp>
            <p:nvSpPr>
              <p:cNvPr id="9" name="Объект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 bwMode="auto">
              <a:xfrm>
                <a:off x="1055999" y="1449000"/>
                <a:ext cx="5220001" cy="4500000"/>
              </a:xfrm>
              <a:blipFill>
                <a:blip r:embed="rId2"/>
                <a:stretch>
                  <a:fillRect l="-2800" t="-1491" r="-26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/>
        </p:blipFill>
        <p:spPr bwMode="auto">
          <a:xfrm>
            <a:off x="6436313" y="1497623"/>
            <a:ext cx="4860925" cy="2246235"/>
          </a:xfrm>
          <a:prstGeom prst="rect">
            <a:avLst/>
          </a:prstGeo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МОСКВА,  2022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НИЯУ МИФИ,   Кафедра №40 Физики элементарных частиц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FAB73BC-B049-4115-A692-8D63A059BFB8}" type="slidenum">
              <a:rPr lang="en-US"/>
              <a:t>13</a:t>
            </a:fld>
            <a:endParaRPr lang="en-US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5C89C465-D8A1-00D5-F489-45E78221BEE7}"/>
              </a:ext>
            </a:extLst>
          </p:cNvPr>
          <p:cNvGrpSpPr/>
          <p:nvPr/>
        </p:nvGrpSpPr>
        <p:grpSpPr>
          <a:xfrm>
            <a:off x="6468045" y="3778275"/>
            <a:ext cx="5375261" cy="987375"/>
            <a:chOff x="6468045" y="3778275"/>
            <a:chExt cx="5375261" cy="987375"/>
          </a:xfrm>
        </p:grpSpPr>
        <p:pic>
          <p:nvPicPr>
            <p:cNvPr id="13" name="Объект 12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6468045" y="3778275"/>
              <a:ext cx="4860925" cy="987375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6C37009-1F10-1998-2056-46F6F08B3B67}"/>
                </a:ext>
              </a:extLst>
            </p:cNvPr>
            <p:cNvSpPr txBox="1"/>
            <p:nvPr/>
          </p:nvSpPr>
          <p:spPr bwMode="auto">
            <a:xfrm>
              <a:off x="11123881" y="4294158"/>
              <a:ext cx="71942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(8)</a:t>
              </a:r>
              <a:endPara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3F645005-920D-863E-BD01-E0AB37143BB6}"/>
              </a:ext>
            </a:extLst>
          </p:cNvPr>
          <p:cNvGrpSpPr/>
          <p:nvPr/>
        </p:nvGrpSpPr>
        <p:grpSpPr>
          <a:xfrm>
            <a:off x="7548507" y="4959543"/>
            <a:ext cx="4294800" cy="956900"/>
            <a:chOff x="7548507" y="4959543"/>
            <a:chExt cx="4294800" cy="956900"/>
          </a:xfrm>
        </p:grpSpPr>
        <p:grpSp>
          <p:nvGrpSpPr>
            <p:cNvPr id="14" name="Группа 13"/>
            <p:cNvGrpSpPr/>
            <p:nvPr/>
          </p:nvGrpSpPr>
          <p:grpSpPr bwMode="auto">
            <a:xfrm>
              <a:off x="7548507" y="4959543"/>
              <a:ext cx="2700000" cy="956900"/>
              <a:chOff x="7356462" y="2743222"/>
              <a:chExt cx="2700000" cy="956900"/>
            </a:xfrm>
          </p:grpSpPr>
          <p:pic>
            <p:nvPicPr>
              <p:cNvPr id="15" name="Рисунок 14"/>
              <p:cNvPicPr>
                <a:picLocks noChangeAspect="1"/>
              </p:cNvPicPr>
              <p:nvPr/>
            </p:nvPicPr>
            <p:blipFill>
              <a:blip r:embed="rId5"/>
              <a:srcRect t="-14968" r="48523"/>
              <a:stretch/>
            </p:blipFill>
            <p:spPr bwMode="auto">
              <a:xfrm>
                <a:off x="7356462" y="2743222"/>
                <a:ext cx="2700000" cy="504275"/>
              </a:xfrm>
              <a:prstGeom prst="rect">
                <a:avLst/>
              </a:prstGeom>
            </p:spPr>
          </p:pic>
          <p:pic>
            <p:nvPicPr>
              <p:cNvPr id="16" name="Рисунок 15"/>
              <p:cNvPicPr>
                <a:picLocks noChangeAspect="1"/>
              </p:cNvPicPr>
              <p:nvPr/>
            </p:nvPicPr>
            <p:blipFill>
              <a:blip r:embed="rId5"/>
              <a:srcRect l="54910" b="-22760"/>
              <a:stretch/>
            </p:blipFill>
            <p:spPr bwMode="auto">
              <a:xfrm>
                <a:off x="7356462" y="3161668"/>
                <a:ext cx="2365016" cy="538454"/>
              </a:xfrm>
              <a:prstGeom prst="rect">
                <a:avLst/>
              </a:prstGeom>
            </p:spPr>
          </p:pic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BF6A928-E421-6098-9DB3-4194B43DEE51}"/>
                </a:ext>
              </a:extLst>
            </p:cNvPr>
            <p:cNvSpPr txBox="1"/>
            <p:nvPr/>
          </p:nvSpPr>
          <p:spPr bwMode="auto">
            <a:xfrm>
              <a:off x="11123882" y="5361507"/>
              <a:ext cx="71942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(9)</a:t>
              </a:r>
              <a:endPara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dirty="0"/>
              <a:t>Накопление </a:t>
            </a:r>
            <a:r>
              <a:rPr lang="en-US" dirty="0"/>
              <a:t>U(1</a:t>
            </a:r>
            <a:r>
              <a:rPr lang="ru-RU" dirty="0"/>
              <a:t>)-числа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Объект 19"/>
              <p:cNvSpPr>
                <a:spLocks noGrp="1"/>
              </p:cNvSpPr>
              <p:nvPr>
                <p:ph sz="half" idx="1"/>
              </p:nvPr>
            </p:nvSpPr>
            <p:spPr bwMode="auto">
              <a:xfrm>
                <a:off x="1069700" y="1449000"/>
                <a:ext cx="10066300" cy="4487314"/>
              </a:xfrm>
            </p:spPr>
            <p:txBody>
              <a:bodyPr/>
              <a:lstStyle/>
              <a:p>
                <a:pPr>
                  <a:buFont typeface="Wingdings"/>
                  <a:buChar char="§"/>
                  <a:defRPr/>
                </a:pPr>
                <a:r>
                  <a:rPr lang="ru-RU" dirty="0"/>
                  <a:t>  Теорема Нетер для </a:t>
                </a:r>
                <a:r>
                  <a:rPr lang="ru-RU" dirty="0" err="1"/>
                  <a:t>высокоэнергетичной</a:t>
                </a:r>
                <a:r>
                  <a:rPr lang="ru-RU" dirty="0"/>
                  <a:t> многомерной теории</a:t>
                </a:r>
                <a:r>
                  <a:rPr lang="en-US" dirty="0"/>
                  <a:t>.</a:t>
                </a:r>
                <a:r>
                  <a:rPr lang="ru-RU" dirty="0"/>
                  <a:t> Сохраняется внутренний угловой момент в доп. пространстве</a:t>
                </a:r>
                <a:r>
                  <a:rPr lang="en-US" dirty="0"/>
                  <a:t>:</a:t>
                </a:r>
                <a:br>
                  <a:rPr lang="en-US" dirty="0"/>
                </a:br>
                <a:endParaRPr lang="en-US" dirty="0"/>
              </a:p>
              <a:p>
                <a:pPr>
                  <a:defRPr/>
                </a:pPr>
                <a:endParaRPr lang="ru-RU" dirty="0"/>
              </a:p>
              <a:p>
                <a:pPr>
                  <a:defRPr/>
                </a:pPr>
                <a:endParaRPr lang="ru-RU" dirty="0"/>
              </a:p>
              <a:p>
                <a:pPr>
                  <a:buFont typeface="Wingdings"/>
                  <a:buChar char="§"/>
                  <a:defRPr/>
                </a:pPr>
                <a:r>
                  <a:rPr lang="ru-RU" dirty="0"/>
                  <a:t>  Теорема Нетер для наблюдаемой 4-мерной теории. Сохраняется число частиц, ассоциированное с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ru-RU" dirty="0"/>
                  <a:t>-симметрией – барионное число</a:t>
                </a:r>
                <a:r>
                  <a:rPr lang="en-US" dirty="0"/>
                  <a:t>:</a:t>
                </a:r>
                <a:endParaRPr lang="ru-RU" dirty="0"/>
              </a:p>
            </p:txBody>
          </p:sp>
        </mc:Choice>
        <mc:Fallback xmlns="">
          <p:sp>
            <p:nvSpPr>
              <p:cNvPr id="20" name="Объект 1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 bwMode="auto">
              <a:xfrm>
                <a:off x="1069700" y="1449000"/>
                <a:ext cx="10066300" cy="4487314"/>
              </a:xfrm>
              <a:blipFill>
                <a:blip r:embed="rId2"/>
                <a:stretch>
                  <a:fillRect l="-1453" t="-14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МОСКВА,  2022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НИЯУ МИФИ,   Кафедра №40 Физики элементарных частиц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FAB73BC-B049-4115-A692-8D63A059BFB8}" type="slidenum">
              <a:rPr lang="en-US"/>
              <a:t>14</a:t>
            </a:fld>
            <a:endParaRPr lang="en-US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E2AB782E-AA7B-85D1-01C5-F721C8F52975}"/>
              </a:ext>
            </a:extLst>
          </p:cNvPr>
          <p:cNvGrpSpPr/>
          <p:nvPr/>
        </p:nvGrpSpPr>
        <p:grpSpPr>
          <a:xfrm>
            <a:off x="3421216" y="4149000"/>
            <a:ext cx="7714784" cy="1904217"/>
            <a:chOff x="3421216" y="4149000"/>
            <a:chExt cx="7714784" cy="1904217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3421216" y="4149000"/>
              <a:ext cx="4860925" cy="1904217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1C732FD-3BBD-6140-3F17-343F33190346}"/>
                </a:ext>
              </a:extLst>
            </p:cNvPr>
            <p:cNvSpPr txBox="1"/>
            <p:nvPr/>
          </p:nvSpPr>
          <p:spPr bwMode="auto">
            <a:xfrm>
              <a:off x="10416575" y="4149000"/>
              <a:ext cx="71942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(11)</a:t>
              </a:r>
              <a:endPara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938CA623-0B75-85EB-E9CE-577ABB756DBB}"/>
              </a:ext>
            </a:extLst>
          </p:cNvPr>
          <p:cNvGrpSpPr/>
          <p:nvPr/>
        </p:nvGrpSpPr>
        <p:grpSpPr>
          <a:xfrm>
            <a:off x="3395998" y="2062502"/>
            <a:ext cx="7755152" cy="1277984"/>
            <a:chOff x="3395998" y="2062502"/>
            <a:chExt cx="7755152" cy="1277984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825F86E-8B19-3583-0033-CAF2DC4E3DF9}"/>
                </a:ext>
              </a:extLst>
            </p:cNvPr>
            <p:cNvSpPr txBox="1"/>
            <p:nvPr/>
          </p:nvSpPr>
          <p:spPr bwMode="auto">
            <a:xfrm>
              <a:off x="10431725" y="2169000"/>
              <a:ext cx="71942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(10)</a:t>
              </a:r>
              <a:endPara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11" name="Объект 22">
              <a:extLst>
                <a:ext uri="{FF2B5EF4-FFF2-40B4-BE49-F238E27FC236}">
                  <a16:creationId xmlns:a16="http://schemas.microsoft.com/office/drawing/2014/main" id="{62414BD3-0959-3043-B6A4-93F4CB683B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3395998" y="2062502"/>
              <a:ext cx="4911359" cy="127798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«Яблочное» доп. пространство</a:t>
            </a: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Объект 8"/>
              <p:cNvSpPr>
                <a:spLocks noGrp="1"/>
              </p:cNvSpPr>
              <p:nvPr>
                <p:ph sz="half" idx="1"/>
              </p:nvPr>
            </p:nvSpPr>
            <p:spPr bwMode="auto">
              <a:xfrm>
                <a:off x="1055999" y="4149000"/>
                <a:ext cx="9540001" cy="1800000"/>
              </a:xfrm>
            </p:spPr>
            <p:txBody>
              <a:bodyPr/>
              <a:lstStyle/>
              <a:p>
                <a:pPr>
                  <a:buFont typeface="Wingdings"/>
                  <a:buChar char="§"/>
                  <a:defRPr/>
                </a:pPr>
                <a:r>
                  <a:rPr lang="ru-RU" dirty="0"/>
                  <a:t>  Компактное 2-мерное "яблочное" многообразие имеет вращательную</a:t>
                </a:r>
                <a:br>
                  <a:rPr lang="ru-RU" dirty="0"/>
                </a:br>
                <a14:m>
                  <m:oMath xmlns:m="http://schemas.openxmlformats.org/officeDocument/2006/math">
                    <m:r>
                      <a:rPr lang="ru-RU" i="1" dirty="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ru-RU" i="1" dirty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ru-RU" dirty="0"/>
                  <a:t>–симметрию. Можно интерпретировать эту симметрию как барионную. </a:t>
                </a:r>
                <a:endParaRPr dirty="0"/>
              </a:p>
              <a:p>
                <a:pPr>
                  <a:buFont typeface="Wingdings"/>
                  <a:buChar char="§"/>
                  <a:defRPr/>
                </a:pPr>
                <a:r>
                  <a:rPr lang="ru-RU" dirty="0"/>
                  <a:t>  В отличие от одномерного дополнительного пространства (кольца), 2-мерное многообразие имеет ненулевой скаляр Риччи и может быть искривлено. Это создает механизм для нарушения сохранения лептонного числа.</a:t>
                </a:r>
                <a:endParaRPr dirty="0"/>
              </a:p>
            </p:txBody>
          </p:sp>
        </mc:Choice>
        <mc:Fallback xmlns="">
          <p:sp>
            <p:nvSpPr>
              <p:cNvPr id="9" name="Объект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 bwMode="auto">
              <a:xfrm>
                <a:off x="1055999" y="4149000"/>
                <a:ext cx="9540001" cy="1800000"/>
              </a:xfrm>
              <a:blipFill>
                <a:blip r:embed="rId2"/>
                <a:stretch>
                  <a:fillRect l="-1534" t="-3729" r="-1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МОСКВА,  2022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НИЯУ МИФИ,   Кафедра №40 Физики элементарных частиц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113E31D-E2AB-40D1-8B51-AFA5AFEF393A}" type="slidenum">
              <a:rPr lang="en-US"/>
              <a:t>15</a:t>
            </a:fld>
            <a:endParaRPr lang="en-US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/>
        </p:blipFill>
        <p:spPr bwMode="auto">
          <a:xfrm>
            <a:off x="876000" y="1599785"/>
            <a:ext cx="6349866" cy="2196320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71AE8C5E-3EAE-8799-8FF7-D418048BB6A3}"/>
              </a:ext>
            </a:extLst>
          </p:cNvPr>
          <p:cNvGrpSpPr/>
          <p:nvPr/>
        </p:nvGrpSpPr>
        <p:grpSpPr>
          <a:xfrm>
            <a:off x="7379906" y="2168466"/>
            <a:ext cx="4116094" cy="1460589"/>
            <a:chOff x="7379906" y="2168466"/>
            <a:chExt cx="4116094" cy="1460589"/>
          </a:xfrm>
        </p:grpSpPr>
        <p:grpSp>
          <p:nvGrpSpPr>
            <p:cNvPr id="29" name="Группа 28"/>
            <p:cNvGrpSpPr/>
            <p:nvPr/>
          </p:nvGrpSpPr>
          <p:grpSpPr bwMode="auto">
            <a:xfrm>
              <a:off x="7379906" y="2168466"/>
              <a:ext cx="3936094" cy="1024941"/>
              <a:chOff x="7742281" y="2225760"/>
              <a:chExt cx="3936094" cy="1024941"/>
            </a:xfrm>
          </p:grpSpPr>
          <p:pic>
            <p:nvPicPr>
              <p:cNvPr id="26" name="Рисунок 25"/>
              <p:cNvPicPr>
                <a:picLocks noChangeAspect="1"/>
              </p:cNvPicPr>
              <p:nvPr/>
            </p:nvPicPr>
            <p:blipFill>
              <a:blip r:embed="rId5"/>
              <a:srcRect r="54588"/>
              <a:stretch/>
            </p:blipFill>
            <p:spPr bwMode="auto">
              <a:xfrm>
                <a:off x="7742281" y="2225760"/>
                <a:ext cx="2814189" cy="552756"/>
              </a:xfrm>
              <a:prstGeom prst="rect">
                <a:avLst/>
              </a:prstGeom>
            </p:spPr>
          </p:pic>
          <p:pic>
            <p:nvPicPr>
              <p:cNvPr id="28" name="Рисунок 27"/>
              <p:cNvPicPr>
                <a:picLocks noChangeAspect="1"/>
              </p:cNvPicPr>
              <p:nvPr/>
            </p:nvPicPr>
            <p:blipFill rotWithShape="1">
              <a:blip r:embed="rId5"/>
              <a:srcRect l="41912" r="3556"/>
              <a:stretch/>
            </p:blipFill>
            <p:spPr bwMode="auto">
              <a:xfrm>
                <a:off x="8299033" y="2697945"/>
                <a:ext cx="3379342" cy="552756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C0F4098-261C-1E31-C387-078D63B8A563}"/>
                </a:ext>
              </a:extLst>
            </p:cNvPr>
            <p:cNvSpPr txBox="1"/>
            <p:nvPr/>
          </p:nvSpPr>
          <p:spPr bwMode="auto">
            <a:xfrm>
              <a:off x="10776575" y="3228945"/>
              <a:ext cx="71942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(12)</a:t>
              </a:r>
              <a:endPara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Многомерные фермионы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МОСКВА,  2022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НИЯУ МИФИ,   Кафедра №40 Физики элементарных частиц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113E31D-E2AB-40D1-8B51-AFA5AFEF393A}" type="slidenum">
              <a:rPr lang="en-US"/>
              <a:t>16</a:t>
            </a:fld>
            <a:endParaRPr lang="en-US"/>
          </a:p>
        </p:txBody>
      </p:sp>
      <p:pic>
        <p:nvPicPr>
          <p:cNvPr id="8" name="Объект 1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499092" y="1340768"/>
            <a:ext cx="1674798" cy="26198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Объект 19"/>
              <p:cNvSpPr>
                <a:spLocks noGrp="1"/>
              </p:cNvSpPr>
              <p:nvPr>
                <p:ph idx="1"/>
              </p:nvPr>
            </p:nvSpPr>
            <p:spPr bwMode="auto">
              <a:xfrm>
                <a:off x="1056000" y="2169001"/>
                <a:ext cx="10080000" cy="2899584"/>
              </a:xfrm>
            </p:spPr>
            <p:txBody>
              <a:bodyPr>
                <a:normAutofit/>
              </a:bodyPr>
              <a:lstStyle/>
              <a:p>
                <a:pPr>
                  <a:buFont typeface="Wingdings"/>
                  <a:buChar char="§"/>
                  <a:defRPr/>
                </a:pPr>
                <a:r>
                  <a:rPr lang="ru-RU" dirty="0"/>
                  <a:t>  Барионное число должно накапливаться  фермионах, следовательно</a:t>
                </a:r>
                <a:br>
                  <a:rPr lang="en-US" dirty="0"/>
                </a:br>
                <a:r>
                  <a:rPr lang="ru-RU" dirty="0"/>
                  <a:t>фермионы должны нести внутренний угловой момент и быть</a:t>
                </a:r>
                <a:br>
                  <a:rPr lang="ru-RU" dirty="0"/>
                </a:br>
                <a:r>
                  <a:rPr lang="ru-RU" dirty="0"/>
                  <a:t>многомерными.</a:t>
                </a:r>
                <a:endParaRPr dirty="0"/>
              </a:p>
              <a:p>
                <a:pPr>
                  <a:buFont typeface="Wingdings"/>
                  <a:buChar char="§"/>
                  <a:defRPr/>
                </a:pPr>
                <a:endParaRPr lang="en-US" dirty="0"/>
              </a:p>
              <a:p>
                <a:pPr>
                  <a:buFont typeface="Wingdings"/>
                  <a:buChar char="§"/>
                  <a:defRPr/>
                </a:pPr>
                <a:endParaRPr lang="ru-RU" dirty="0"/>
              </a:p>
              <a:p>
                <a:pPr>
                  <a:buFont typeface="Wingdings"/>
                  <a:buChar char="§"/>
                  <a:defRPr/>
                </a:pPr>
                <a:r>
                  <a:rPr lang="ru-RU" dirty="0"/>
                  <a:t>На сфере состояния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  <a:ea typeface="Cambria Math"/>
                          </a:rPr>
                          <m:t>𝜓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𝑛𝑙</m:t>
                        </m:r>
                      </m:sub>
                    </m:sSub>
                  </m:oMath>
                </a14:m>
                <a:r>
                  <a:rPr lang="ru-RU" dirty="0"/>
                  <a:t> с ненулевым моментом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𝑙</m:t>
                    </m:r>
                  </m:oMath>
                </a14:m>
                <a:r>
                  <a:rPr lang="ru-RU" dirty="0"/>
                  <a:t> имеют очень большую массу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𝑀</m:t>
                    </m:r>
                    <m:r>
                      <a:rPr lang="ru-RU" i="1">
                        <a:latin typeface="Cambria Math"/>
                      </a:rPr>
                      <m:t>∼</m:t>
                    </m:r>
                    <m:r>
                      <a:rPr lang="ru-RU" i="1">
                        <a:latin typeface="Cambria Math"/>
                      </a:rPr>
                      <m:t>𝑛</m:t>
                    </m:r>
                    <m:r>
                      <a:rPr lang="ru-RU" i="1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dirty="0"/>
                  <a:t>, при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𝑛</m:t>
                    </m:r>
                    <m:r>
                      <a:rPr lang="ru-RU" i="1">
                        <a:latin typeface="Cambria Math"/>
                      </a:rPr>
                      <m:t> &gt; </m:t>
                    </m:r>
                    <m:r>
                      <a:rPr lang="ru-RU" i="1">
                        <a:latin typeface="Cambria Math"/>
                      </a:rPr>
                      <m:t>0</m:t>
                    </m:r>
                  </m:oMath>
                </a14:m>
                <a:r>
                  <a:rPr lang="ru-RU" dirty="0"/>
                  <a:t>. Но на «яблочной» метрике основной уровень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latin typeface="Cambria Math"/>
                      </a:rPr>
                      <m:t>n</m:t>
                    </m:r>
                    <m:r>
                      <a:rPr lang="ru-RU" i="1">
                        <a:latin typeface="Cambria Math"/>
                      </a:rPr>
                      <m:t>=</m:t>
                    </m:r>
                    <m:r>
                      <a:rPr lang="ru-RU" i="1">
                        <a:latin typeface="Cambria Math"/>
                      </a:rPr>
                      <m:t>0</m:t>
                    </m:r>
                  </m:oMath>
                </a14:m>
                <a:r>
                  <a:rPr lang="ru-RU" dirty="0"/>
                  <a:t> расщепляется на три</a:t>
                </a:r>
                <a:r>
                  <a:rPr lang="en-US" dirty="0"/>
                  <a:t>:</a:t>
                </a:r>
                <a:br>
                  <a:rPr lang="ru-RU" i="1" dirty="0"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𝑙</m:t>
                    </m:r>
                    <m:r>
                      <a:rPr lang="ru-RU" b="0" i="1">
                        <a:latin typeface="Cambria Math"/>
                      </a:rPr>
                      <m:t>=+</m:t>
                    </m:r>
                    <m:r>
                      <a:rPr lang="ru-RU" b="0" i="1">
                        <a:latin typeface="Cambria Math"/>
                      </a:rPr>
                      <m:t>1</m:t>
                    </m:r>
                    <m:r>
                      <a:rPr lang="ru-RU" b="0" i="1">
                        <a:latin typeface="Cambria Math"/>
                      </a:rPr>
                      <m:t>,</m:t>
                    </m:r>
                    <m:r>
                      <a:rPr lang="ru-RU" b="0" i="1">
                        <a:latin typeface="Cambria Math"/>
                      </a:rPr>
                      <m:t>0</m:t>
                    </m:r>
                    <m:r>
                      <a:rPr lang="ru-RU" b="0" i="1">
                        <a:latin typeface="Cambria Math"/>
                      </a:rPr>
                      <m:t>,−</m:t>
                    </m:r>
                    <m:r>
                      <a:rPr lang="ru-RU" b="0" i="1">
                        <a:latin typeface="Cambria Math"/>
                      </a:rPr>
                      <m:t>1</m:t>
                    </m:r>
                  </m:oMath>
                </a14:m>
                <a:r>
                  <a:rPr lang="ru-RU" dirty="0"/>
                  <a:t>. Именно момент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𝑙</m:t>
                    </m:r>
                  </m:oMath>
                </a14:m>
                <a:r>
                  <a:rPr lang="ru-RU" dirty="0"/>
                  <a:t> несет барионное число.</a:t>
                </a:r>
                <a:endParaRPr dirty="0"/>
              </a:p>
            </p:txBody>
          </p:sp>
        </mc:Choice>
        <mc:Fallback xmlns="">
          <p:sp>
            <p:nvSpPr>
              <p:cNvPr id="20" name="Объект 1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1056000" y="2169001"/>
                <a:ext cx="10080000" cy="2899584"/>
              </a:xfrm>
              <a:blipFill>
                <a:blip r:embed="rId6"/>
                <a:stretch>
                  <a:fillRect l="-1451" t="-2316" b="-1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2A788720-44FA-49DD-4CFC-317D1C44DAB9}"/>
              </a:ext>
            </a:extLst>
          </p:cNvPr>
          <p:cNvGrpSpPr/>
          <p:nvPr/>
        </p:nvGrpSpPr>
        <p:grpSpPr>
          <a:xfrm>
            <a:off x="3686185" y="1272592"/>
            <a:ext cx="5583256" cy="797048"/>
            <a:chOff x="3686185" y="1272592"/>
            <a:chExt cx="5583256" cy="797048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7"/>
            <a:stretch/>
          </p:blipFill>
          <p:spPr bwMode="auto">
            <a:xfrm>
              <a:off x="3686185" y="1272592"/>
              <a:ext cx="3740987" cy="797048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F385217-9FFA-705C-BF19-9E99E0E49E2B}"/>
                </a:ext>
              </a:extLst>
            </p:cNvPr>
            <p:cNvSpPr txBox="1"/>
            <p:nvPr/>
          </p:nvSpPr>
          <p:spPr bwMode="auto">
            <a:xfrm>
              <a:off x="8550016" y="1466840"/>
              <a:ext cx="71942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(13)</a:t>
              </a:r>
              <a:endPara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D9E1A7F5-B448-446F-26DF-E094206C3ADE}"/>
              </a:ext>
            </a:extLst>
          </p:cNvPr>
          <p:cNvGrpSpPr/>
          <p:nvPr/>
        </p:nvGrpSpPr>
        <p:grpSpPr>
          <a:xfrm>
            <a:off x="1524762" y="5156314"/>
            <a:ext cx="9971238" cy="858188"/>
            <a:chOff x="1524762" y="5156314"/>
            <a:chExt cx="9971238" cy="858188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8"/>
            <a:stretch/>
          </p:blipFill>
          <p:spPr bwMode="auto">
            <a:xfrm>
              <a:off x="1524762" y="5156314"/>
              <a:ext cx="9142476" cy="85818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00A0D24-802B-B7D2-950C-A4BDC2416A42}"/>
                </a:ext>
              </a:extLst>
            </p:cNvPr>
            <p:cNvSpPr txBox="1"/>
            <p:nvPr/>
          </p:nvSpPr>
          <p:spPr bwMode="auto">
            <a:xfrm>
              <a:off x="10776575" y="5364075"/>
              <a:ext cx="71942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(15)</a:t>
              </a:r>
              <a:endPara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3308F497-7423-9F2A-E26D-6519BD627B3A}"/>
              </a:ext>
            </a:extLst>
          </p:cNvPr>
          <p:cNvGrpSpPr/>
          <p:nvPr/>
        </p:nvGrpSpPr>
        <p:grpSpPr>
          <a:xfrm>
            <a:off x="1509952" y="3141785"/>
            <a:ext cx="7792948" cy="818809"/>
            <a:chOff x="1509952" y="3141785"/>
            <a:chExt cx="7792948" cy="81880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DF79B34-F6B1-3F35-2A3D-DFB4E5C3E147}"/>
                </a:ext>
              </a:extLst>
            </p:cNvPr>
            <p:cNvSpPr txBox="1"/>
            <p:nvPr/>
          </p:nvSpPr>
          <p:spPr bwMode="auto">
            <a:xfrm>
              <a:off x="8583475" y="3351134"/>
              <a:ext cx="71942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(14)</a:t>
              </a:r>
              <a:endPara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9"/>
            <a:stretch/>
          </p:blipFill>
          <p:spPr bwMode="auto">
            <a:xfrm>
              <a:off x="1509952" y="3141785"/>
              <a:ext cx="6843872" cy="81880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Высвобождение </a:t>
            </a:r>
            <a:r>
              <a:rPr lang="en-US"/>
              <a:t>U(1)</a:t>
            </a:r>
            <a:r>
              <a:rPr lang="ru-RU"/>
              <a:t>-числа в фермионы</a:t>
            </a: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Объект 7"/>
              <p:cNvSpPr>
                <a:spLocks noGrp="1"/>
              </p:cNvSpPr>
              <p:nvPr>
                <p:ph sz="half" idx="1"/>
              </p:nvPr>
            </p:nvSpPr>
            <p:spPr bwMode="auto">
              <a:xfrm>
                <a:off x="1056000" y="1449000"/>
                <a:ext cx="10080000" cy="4500000"/>
              </a:xfrm>
            </p:spPr>
            <p:txBody>
              <a:bodyPr/>
              <a:lstStyle/>
              <a:p>
                <a:pPr>
                  <a:buFont typeface="Wingdings"/>
                  <a:buChar char="§"/>
                  <a:defRPr/>
                </a:pPr>
                <a:r>
                  <a:rPr lang="ru-RU" dirty="0"/>
                  <a:t>  </a:t>
                </a:r>
                <a:r>
                  <a:rPr lang="ru-RU" dirty="0" err="1"/>
                  <a:t>Фермионное</a:t>
                </a:r>
                <a:r>
                  <a:rPr lang="ru-RU" dirty="0"/>
                  <a:t> поле не может существовать в виде когерентных колебаний из-за статистика Ферми-Дирака. Необходимо ввести бозонное (например, скалярное) поле, в котором будет накапливаться и </a:t>
                </a:r>
                <a:r>
                  <a:rPr lang="ru-RU" dirty="0" err="1"/>
                  <a:t>Юкавовское</a:t>
                </a:r>
                <a:r>
                  <a:rPr lang="ru-RU" dirty="0"/>
                  <a:t> взаимодействие фермионов с ним</a:t>
                </a:r>
                <a:r>
                  <a:rPr lang="en-US" dirty="0"/>
                  <a:t>:</a:t>
                </a:r>
                <a:endParaRPr lang="ru-RU" dirty="0"/>
              </a:p>
              <a:p>
                <a:pPr>
                  <a:buFont typeface="Wingdings"/>
                  <a:buChar char="§"/>
                  <a:defRPr/>
                </a:pPr>
                <a:endParaRPr lang="ru-RU" dirty="0"/>
              </a:p>
              <a:p>
                <a:pPr>
                  <a:buFont typeface="Wingdings"/>
                  <a:buChar char="§"/>
                  <a:defRPr/>
                </a:pPr>
                <a:endParaRPr lang="ru-RU" dirty="0"/>
              </a:p>
              <a:p>
                <a:pPr>
                  <a:buFont typeface="Wingdings"/>
                  <a:buChar char="§"/>
                  <a:defRPr/>
                </a:pPr>
                <a:endParaRPr lang="ru-RU" dirty="0"/>
              </a:p>
              <a:p>
                <a:pPr>
                  <a:buFont typeface="Wingdings"/>
                  <a:buChar char="§"/>
                  <a:defRPr/>
                </a:pPr>
                <a:endParaRPr lang="ru-RU" dirty="0"/>
              </a:p>
              <a:p>
                <a:pPr>
                  <a:buFont typeface="Wingdings"/>
                  <a:buChar char="§"/>
                  <a:defRPr/>
                </a:pPr>
                <a:r>
                  <a:rPr lang="ru-RU" dirty="0"/>
                  <a:t>  Накопленное в скалярном поле число … распадается переходит в фермионы. Можно показать, что моды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𝑙</m:t>
                    </m:r>
                    <m:r>
                      <a:rPr lang="ru-RU" i="1">
                        <a:latin typeface="Cambria Math"/>
                      </a:rPr>
                      <m:t>=0,−1</m:t>
                    </m:r>
                  </m:oMath>
                </a14:m>
                <a:r>
                  <a:rPr lang="ru-RU" dirty="0"/>
                  <a:t>, благодаря механизму Хиггса </a:t>
                </a:r>
                <a:r>
                  <a:rPr lang="en-US" dirty="0"/>
                  <a:t>c </a:t>
                </a:r>
                <a:r>
                  <a:rPr lang="ru-RU" dirty="0"/>
                  <a:t>тяжелые, что делает наблюдаемой только моду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𝑙</m:t>
                    </m:r>
                    <m:r>
                      <a:rPr lang="ru-RU" i="1">
                        <a:latin typeface="Cambria Math"/>
                      </a:rPr>
                      <m:t>=+1</m:t>
                    </m:r>
                  </m:oMath>
                </a14:m>
                <a:r>
                  <a:rPr lang="en-US" dirty="0"/>
                  <a:t>, </a:t>
                </a:r>
                <a:r>
                  <a:rPr lang="ru-RU" dirty="0"/>
                  <a:t>несущую барионную асимметрию</a:t>
                </a:r>
                <a:r>
                  <a:rPr lang="en-US" dirty="0"/>
                  <a:t>:</a:t>
                </a:r>
                <a:endParaRPr lang="ru-RU" dirty="0"/>
              </a:p>
            </p:txBody>
          </p:sp>
        </mc:Choice>
        <mc:Fallback xmlns="">
          <p:sp>
            <p:nvSpPr>
              <p:cNvPr id="8" name="Объект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 bwMode="auto">
              <a:xfrm>
                <a:off x="1056000" y="1449000"/>
                <a:ext cx="10080000" cy="4500000"/>
              </a:xfrm>
              <a:blipFill>
                <a:blip r:embed="rId2"/>
                <a:stretch>
                  <a:fillRect l="-1451" t="-1491" r="-19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МОСКВА,  2022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НИЯУ МИФИ,   Кафедра №40 Физики элементарных частиц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FAB73BC-B049-4115-A692-8D63A059BFB8}" type="slidenum">
              <a:rPr lang="en-US"/>
              <a:t>17</a:t>
            </a:fld>
            <a:endParaRPr lang="en-US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885700" y="2587231"/>
            <a:ext cx="2250588" cy="1406618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1211BB42-AB40-A3D7-5259-418616B55978}"/>
              </a:ext>
            </a:extLst>
          </p:cNvPr>
          <p:cNvGrpSpPr/>
          <p:nvPr/>
        </p:nvGrpSpPr>
        <p:grpSpPr>
          <a:xfrm>
            <a:off x="1776000" y="2529000"/>
            <a:ext cx="6591330" cy="1523081"/>
            <a:chOff x="1776000" y="2529000"/>
            <a:chExt cx="6591330" cy="1523081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1776000" y="2529000"/>
              <a:ext cx="5871330" cy="1523081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A073B29-0924-10AF-0040-6A4D0792BDC4}"/>
                </a:ext>
              </a:extLst>
            </p:cNvPr>
            <p:cNvSpPr txBox="1"/>
            <p:nvPr/>
          </p:nvSpPr>
          <p:spPr bwMode="auto">
            <a:xfrm>
              <a:off x="7647905" y="3498945"/>
              <a:ext cx="71942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(16)</a:t>
              </a:r>
              <a:endPara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3B2EFE29-469E-09E1-0934-0DE4A6586B80}"/>
              </a:ext>
            </a:extLst>
          </p:cNvPr>
          <p:cNvGrpSpPr/>
          <p:nvPr/>
        </p:nvGrpSpPr>
        <p:grpSpPr>
          <a:xfrm>
            <a:off x="1956000" y="5295975"/>
            <a:ext cx="9179425" cy="688812"/>
            <a:chOff x="1956000" y="5295975"/>
            <a:chExt cx="9179425" cy="688812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1956000" y="5295975"/>
              <a:ext cx="7158720" cy="688812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321E042-CB26-4465-67EC-6E110EE1894D}"/>
                </a:ext>
              </a:extLst>
            </p:cNvPr>
            <p:cNvSpPr txBox="1"/>
            <p:nvPr/>
          </p:nvSpPr>
          <p:spPr bwMode="auto">
            <a:xfrm>
              <a:off x="10416000" y="5409000"/>
              <a:ext cx="71942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(17)</a:t>
              </a:r>
              <a:endPara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Заключение к Главе 1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Объект 9"/>
              <p:cNvSpPr>
                <a:spLocks noGrp="1"/>
              </p:cNvSpPr>
              <p:nvPr>
                <p:ph idx="1"/>
              </p:nvPr>
            </p:nvSpPr>
            <p:spPr bwMode="auto"/>
            <p:txBody>
              <a:bodyPr>
                <a:noAutofit/>
              </a:bodyPr>
              <a:lstStyle/>
              <a:p>
                <a:pPr>
                  <a:buFont typeface="Wingdings"/>
                  <a:buChar char="§"/>
                  <a:defRPr/>
                </a:pPr>
                <a:r>
                  <a:rPr lang="ru-RU" dirty="0"/>
                  <a:t>  Продемонстрировано наличие в многомерной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dirty="0"/>
                  <a:t>-гравитации естественного механизма нарушения сохранения </a:t>
                </a:r>
                <a:r>
                  <a:rPr lang="ru-RU" dirty="0" err="1"/>
                  <a:t>Нётеровских</a:t>
                </a:r>
                <a:r>
                  <a:rPr lang="ru-RU" dirty="0"/>
                  <a:t> чисел</a:t>
                </a:r>
                <a:r>
                  <a:rPr lang="en-US" dirty="0"/>
                  <a:t>/</a:t>
                </a:r>
                <a:r>
                  <a:rPr lang="ru-RU" dirty="0"/>
                  <a:t>зарядов.</a:t>
                </a:r>
              </a:p>
              <a:p>
                <a:pPr>
                  <a:buFont typeface="Wingdings"/>
                  <a:buChar char="§"/>
                  <a:defRPr/>
                </a:pPr>
                <a:r>
                  <a:rPr lang="ru-RU" dirty="0"/>
                  <a:t>  Построен самосогласованный механизм накопления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ru-RU" dirty="0"/>
                  <a:t>-числа и перехода его в многомерные фермионы.</a:t>
                </a:r>
              </a:p>
              <a:p>
                <a:pPr>
                  <a:buFont typeface="Wingdings"/>
                  <a:buChar char="§"/>
                  <a:defRPr/>
                </a:pPr>
                <a:r>
                  <a:rPr lang="ru-RU" dirty="0"/>
                  <a:t>  Предсказано наличие массивных двойников наблюдаемых фермионов, несущих компенсирующую барионную асимметрию.</a:t>
                </a:r>
                <a:endParaRPr lang="en-US" dirty="0"/>
              </a:p>
              <a:p>
                <a:pPr>
                  <a:buFont typeface="Wingdings"/>
                  <a:buChar char="§"/>
                  <a:defRPr/>
                </a:pPr>
                <a:endParaRPr lang="ru-RU" dirty="0"/>
              </a:p>
              <a:p>
                <a:pPr marL="0" indent="0">
                  <a:buNone/>
                  <a:defRPr/>
                </a:pPr>
                <a:r>
                  <a:rPr lang="ru-RU" b="1" dirty="0"/>
                  <a:t>Новизна</a:t>
                </a:r>
                <a:r>
                  <a:rPr lang="en-US" b="1" dirty="0"/>
                  <a:t>:</a:t>
                </a:r>
                <a:r>
                  <a:rPr lang="en-US" dirty="0"/>
                  <a:t>	</a:t>
                </a:r>
                <a:r>
                  <a:rPr lang="ru-RU" dirty="0"/>
                  <a:t>Впервые показано, что релаксационные процессы метрики </a:t>
                </a:r>
                <a:r>
                  <a:rPr lang="en-US" dirty="0"/>
                  <a:t>				</a:t>
                </a:r>
                <a:r>
                  <a:rPr lang="ru-RU" dirty="0"/>
                  <a:t>дополнительного пространства с топологией «яблока» приводят к избытку </a:t>
                </a:r>
                <a:r>
                  <a:rPr lang="en-US" dirty="0"/>
                  <a:t>			</a:t>
                </a:r>
                <a:r>
                  <a:rPr lang="ru-RU" dirty="0"/>
                  <a:t>барионов. Тем самым построена модель </a:t>
                </a:r>
                <a:r>
                  <a:rPr lang="ru-RU" dirty="0" err="1"/>
                  <a:t>бариогенезиса</a:t>
                </a:r>
                <a:r>
                  <a:rPr lang="ru-RU" dirty="0"/>
                  <a:t> на основе идеи о 			существовании дополнительных измерений.</a:t>
                </a:r>
              </a:p>
              <a:p>
                <a:pPr>
                  <a:buFont typeface="Wingdings"/>
                  <a:buChar char="§"/>
                  <a:defRPr/>
                </a:pPr>
                <a:endParaRPr lang="ru-RU" dirty="0"/>
              </a:p>
            </p:txBody>
          </p:sp>
        </mc:Choice>
        <mc:Fallback xmlns="">
          <p:sp>
            <p:nvSpPr>
              <p:cNvPr id="10" name="Объект 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blipFill>
                <a:blip r:embed="rId2"/>
                <a:stretch>
                  <a:fillRect l="-1511" t="-1491" r="-10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МОСКВА,  2022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НИЯУ МИФИ,   Кафедра №40 Физики элементарных частиц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FAB73BC-B049-4115-A692-8D63A059BFB8}" type="slidenum">
              <a:rPr lang="en-US"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097280" y="758952"/>
            <a:ext cx="10058400" cy="3294064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ru-RU" sz="5400"/>
            </a:br>
            <a:r>
              <a:rPr lang="ru-RU" sz="7300"/>
              <a:t>Механизм рождения первичных черных дыр</a:t>
            </a:r>
            <a:br>
              <a:rPr lang="en-US" sz="7300"/>
            </a:br>
            <a:r>
              <a:rPr lang="ru-RU" sz="7300"/>
              <a:t>в ранней Вселенной</a:t>
            </a:r>
            <a:endParaRPr lang="ru-RU" sz="890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 sz="4000"/>
              <a:t>Глава </a:t>
            </a:r>
            <a:r>
              <a:rPr lang="en-US" sz="4000"/>
              <a:t>Ii</a:t>
            </a:r>
            <a:endParaRPr lang="ru-RU" sz="400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МОСКВА,  2022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НИЯУ МИФИ,   Кафедра №40 Физики элементарных частиц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FAB73BC-B049-4115-A692-8D63A059BFB8}" type="slidenum">
              <a:rPr lang="en-US"/>
              <a:t>19</a:t>
            </a:fld>
            <a:endParaRPr lang="en-US"/>
          </a:p>
        </p:txBody>
      </p:sp>
    </p:spTree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План доклада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1056000" y="1629000"/>
            <a:ext cx="10080000" cy="4320000"/>
          </a:xfrm>
        </p:spPr>
        <p:txBody>
          <a:bodyPr>
            <a:normAutofit/>
          </a:bodyPr>
          <a:lstStyle/>
          <a:p>
            <a:pPr>
              <a:buFont typeface="Wingdings"/>
              <a:buChar char="§"/>
              <a:defRPr/>
            </a:pPr>
            <a:r>
              <a:rPr lang="ru-RU" sz="2400" dirty="0"/>
              <a:t>  </a:t>
            </a:r>
            <a:r>
              <a:rPr lang="ru-RU" sz="2400" b="1" dirty="0"/>
              <a:t>Введение</a:t>
            </a:r>
            <a:endParaRPr lang="ru-RU" sz="2400" dirty="0"/>
          </a:p>
          <a:p>
            <a:pPr lvl="1">
              <a:buFont typeface="Wingdings"/>
              <a:buChar char="v"/>
              <a:defRPr/>
            </a:pPr>
            <a:r>
              <a:rPr lang="ru-RU" dirty="0"/>
              <a:t> Актуальность многомерной нелинейной гравитации</a:t>
            </a:r>
            <a:endParaRPr dirty="0"/>
          </a:p>
          <a:p>
            <a:pPr lvl="1">
              <a:buFont typeface="Wingdings"/>
              <a:buChar char="v"/>
              <a:defRPr/>
            </a:pPr>
            <a:r>
              <a:rPr lang="ru-RU" dirty="0"/>
              <a:t> Цели и задачи диссертации</a:t>
            </a:r>
            <a:endParaRPr dirty="0"/>
          </a:p>
          <a:p>
            <a:pPr lvl="1">
              <a:buFont typeface="Wingdings"/>
              <a:buChar char="v"/>
              <a:defRPr/>
            </a:pPr>
            <a:r>
              <a:rPr lang="ru-RU" dirty="0"/>
              <a:t> Выносимые на защиту положения</a:t>
            </a:r>
            <a:endParaRPr lang="en-US" dirty="0"/>
          </a:p>
          <a:p>
            <a:pPr>
              <a:buFont typeface="Wingdings"/>
              <a:buChar char="§"/>
              <a:defRPr/>
            </a:pPr>
            <a:r>
              <a:rPr lang="en-US" sz="2400" b="1" dirty="0"/>
              <a:t> </a:t>
            </a:r>
            <a:r>
              <a:rPr lang="ru-RU" sz="2400" dirty="0"/>
              <a:t> </a:t>
            </a:r>
            <a:r>
              <a:rPr lang="ru-RU" sz="2400" b="1" dirty="0"/>
              <a:t>Глава 1. </a:t>
            </a:r>
            <a:r>
              <a:rPr lang="ru-RU" sz="2400" dirty="0"/>
              <a:t>Механизм генерации барионного числа в ранней Вселенной</a:t>
            </a:r>
            <a:endParaRPr dirty="0"/>
          </a:p>
          <a:p>
            <a:pPr>
              <a:buFont typeface="Wingdings"/>
              <a:buChar char="§"/>
              <a:defRPr/>
            </a:pPr>
            <a:r>
              <a:rPr lang="ru-RU" sz="2400" b="1" dirty="0"/>
              <a:t>  Глава 2. </a:t>
            </a:r>
            <a:r>
              <a:rPr lang="ru-RU" sz="2400" dirty="0"/>
              <a:t>Механизм рождения первичных черных дыр в ранней Вселенной</a:t>
            </a:r>
            <a:endParaRPr dirty="0"/>
          </a:p>
          <a:p>
            <a:pPr>
              <a:buFont typeface="Wingdings"/>
              <a:buChar char="§"/>
              <a:defRPr/>
            </a:pPr>
            <a:r>
              <a:rPr lang="ru-RU" sz="2400" dirty="0"/>
              <a:t>  </a:t>
            </a:r>
            <a:r>
              <a:rPr lang="ru-RU" sz="2400" b="1" dirty="0"/>
              <a:t>Глава 3. </a:t>
            </a:r>
            <a:r>
              <a:rPr lang="ru-RU" sz="2400" dirty="0"/>
              <a:t>Инфляционные ограничения на параметры доп. пространства</a:t>
            </a:r>
            <a:endParaRPr dirty="0"/>
          </a:p>
          <a:p>
            <a:pPr>
              <a:buFont typeface="Wingdings"/>
              <a:buChar char="§"/>
              <a:defRPr/>
            </a:pPr>
            <a:r>
              <a:rPr lang="ru-RU" sz="2400" dirty="0"/>
              <a:t>  </a:t>
            </a:r>
            <a:r>
              <a:rPr lang="ru-RU" sz="2400" b="1" dirty="0"/>
              <a:t>Заключение</a:t>
            </a:r>
            <a:endParaRPr dirty="0"/>
          </a:p>
          <a:p>
            <a:pPr marL="457200" indent="-457200">
              <a:buFont typeface="+mj-lt"/>
              <a:buAutoNum type="arabicPeriod"/>
              <a:defRPr/>
            </a:pPr>
            <a:endParaRPr lang="ru-RU" sz="2400" dirty="0"/>
          </a:p>
          <a:p>
            <a:pPr marL="457200" indent="-457200">
              <a:buFont typeface="+mj-lt"/>
              <a:buAutoNum type="arabicPeriod"/>
              <a:defRPr/>
            </a:pPr>
            <a:endParaRPr lang="ru-RU" sz="24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МОСКВА,  2022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 dirty="0"/>
              <a:t>НИЯУ МИФИ,   Кафедра №40 Физики элементарных частиц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113E31D-E2AB-40D1-8B51-AFA5AFEF393A}" type="slidenum">
              <a:rPr lang="en-US"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"/>
              <a:t>Актуальность  ПЧД</a:t>
            </a:r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 bwMode="auto">
          <a:xfrm>
            <a:off x="696001" y="1449000"/>
            <a:ext cx="5219999" cy="720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" b="1" dirty="0"/>
              <a:t>Наблюдение сверхранних (при </a:t>
            </a:r>
            <a:r>
              <a:rPr lang="en-US" b="1" dirty="0"/>
              <a:t>z &gt; 5)</a:t>
            </a:r>
            <a:r>
              <a:rPr lang="ru" b="1" dirty="0"/>
              <a:t> </a:t>
            </a:r>
            <a:r>
              <a:rPr lang="en-US" b="1" dirty="0"/>
              <a:t> </a:t>
            </a:r>
            <a:r>
              <a:rPr lang="ru" b="1" dirty="0"/>
              <a:t>сверхмассивных квазаров</a:t>
            </a:r>
            <a:endParaRPr lang="ru-RU" b="1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 bwMode="auto">
          <a:xfrm>
            <a:off x="6276002" y="1449000"/>
            <a:ext cx="5219997" cy="720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" b="1"/>
              <a:t>Обнаружение грав. волн от ЧД промежуточных масс</a:t>
            </a:r>
            <a:endParaRPr lang="ru-RU" b="1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НИЯУ МИФИ,   Кафедра №40 Физики элементарных частиц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 bwMode="auto">
              <a:xfrm>
                <a:off x="1056002" y="4874896"/>
                <a:ext cx="450000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ru-RU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Рис. 2. </a:t>
                </a:r>
                <a:r>
                  <a:rPr lang="ru-RU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Квазар J0313−1806 (открыт в 2021 г.) </a:t>
                </a:r>
              </a:p>
              <a:p>
                <a:pPr>
                  <a:defRPr/>
                </a:pPr>
                <a:r>
                  <a:rPr lang="ru-RU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z = 7.64 (670 млн. лет от БВ)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𝑀</m:t>
                    </m:r>
                    <m:r>
                      <a:rPr lang="ru-RU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 ~ 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ru-RU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10</m:t>
                        </m:r>
                      </m:sup>
                    </m:sSup>
                    <m:r>
                      <a:rPr lang="ru-RU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 </m:t>
                    </m:r>
                    <m:r>
                      <a:rPr lang="ru-RU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𝑀</m:t>
                    </m:r>
                    <m:r>
                      <a:rPr lang="ru-RU" b="1" i="1" baseline="-25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☉</m:t>
                    </m:r>
                  </m:oMath>
                </a14:m>
                <a:endParaRPr lang="ru-RU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6002" y="4874896"/>
                <a:ext cx="4500000" cy="646331"/>
              </a:xfrm>
              <a:prstGeom prst="rect">
                <a:avLst/>
              </a:prstGeom>
              <a:blipFill>
                <a:blip r:embed="rId2"/>
                <a:stretch>
                  <a:fillRect l="-1084" t="-5660" r="-1084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Рисунок 1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320835" y="2696770"/>
            <a:ext cx="2558468" cy="1500506"/>
          </a:xfrm>
          <a:prstGeom prst="rect">
            <a:avLst/>
          </a:prstGeom>
        </p:spPr>
      </p:pic>
      <p:pic>
        <p:nvPicPr>
          <p:cNvPr id="10" name="Рисунок 1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69941" y="2532947"/>
            <a:ext cx="2566152" cy="21253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 bwMode="auto">
          <a:xfrm>
            <a:off x="6276000" y="5229000"/>
            <a:ext cx="41399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Рис.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  </a:t>
            </a:r>
            <a:r>
              <a:rPr lang="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Массы ЧД и нейтронных звёзд, обнаруженных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LIGO </a:t>
            </a:r>
            <a:r>
              <a:rPr lang="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VIRGO.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9" name="Рисунок 20"/>
          <p:cNvPicPr>
            <a:picLocks noChangeAspect="1"/>
          </p:cNvPicPr>
          <p:nvPr/>
        </p:nvPicPr>
        <p:blipFill>
          <a:blip r:embed="rId5"/>
          <a:srcRect l="6328" t="8226" r="8278" b="6546"/>
          <a:stretch/>
        </p:blipFill>
        <p:spPr bwMode="auto">
          <a:xfrm>
            <a:off x="6276001" y="2169000"/>
            <a:ext cx="4500000" cy="30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МОСКВА,  2022</a:t>
            </a:r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FAB73BC-B049-4115-A692-8D63A059BFB8}" type="slidenum">
              <a:rPr lang="en-US"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"/>
              <a:t>Изучаемая модель</a:t>
            </a:r>
            <a:r>
              <a:rPr lang="en-US"/>
              <a:t> </a:t>
            </a:r>
            <a:r>
              <a:rPr lang="ru"/>
              <a:t> </a:t>
            </a:r>
            <a:r>
              <a:rPr lang="en-US" i="1"/>
              <a:t>f(R)</a:t>
            </a:r>
            <a:r>
              <a:rPr lang="en-US"/>
              <a:t>-</a:t>
            </a:r>
            <a:r>
              <a:rPr lang="ru"/>
              <a:t>гравитации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НИЯУ МИФИ,   Кафедра №40 Физики элементарных частиц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85DC19C-03DA-4066-9FF7-D0BF1BC6D6F6}" type="slidenum">
              <a:rPr lang="ru-RU"/>
              <a:t>21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/>
          <a:stretch/>
        </p:blipFill>
        <p:spPr bwMode="auto">
          <a:xfrm>
            <a:off x="-15303551" y="-572367"/>
            <a:ext cx="10329499" cy="1689830"/>
          </a:xfrm>
          <a:prstGeom prst="rect">
            <a:avLst/>
          </a:prstGeom>
        </p:spPr>
      </p:pic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93EB3F66-C036-52F4-676D-588F94EA5011}"/>
              </a:ext>
            </a:extLst>
          </p:cNvPr>
          <p:cNvGrpSpPr/>
          <p:nvPr/>
        </p:nvGrpSpPr>
        <p:grpSpPr>
          <a:xfrm>
            <a:off x="2423592" y="1269000"/>
            <a:ext cx="9033715" cy="1058093"/>
            <a:chOff x="2423592" y="1281405"/>
            <a:chExt cx="9033715" cy="1058093"/>
          </a:xfrm>
        </p:grpSpPr>
        <p:pic>
          <p:nvPicPr>
            <p:cNvPr id="16" name="Рисунок 16"/>
            <p:cNvPicPr>
              <a:picLocks noChangeAspect="1"/>
            </p:cNvPicPr>
            <p:nvPr/>
          </p:nvPicPr>
          <p:blipFill>
            <a:blip r:embed="rId2"/>
            <a:srcRect r="14826" b="46553"/>
            <a:stretch/>
          </p:blipFill>
          <p:spPr bwMode="auto">
            <a:xfrm>
              <a:off x="2423592" y="1281405"/>
              <a:ext cx="7344816" cy="750895"/>
            </a:xfrm>
            <a:prstGeom prst="rect">
              <a:avLst/>
            </a:prstGeom>
          </p:spPr>
        </p:pic>
        <p:pic>
          <p:nvPicPr>
            <p:cNvPr id="21" name="Рисунок 16"/>
            <p:cNvPicPr>
              <a:picLocks noChangeAspect="1"/>
            </p:cNvPicPr>
            <p:nvPr/>
          </p:nvPicPr>
          <p:blipFill rotWithShape="1">
            <a:blip r:embed="rId2"/>
            <a:srcRect l="25804" t="63534" r="41732"/>
            <a:stretch/>
          </p:blipFill>
          <p:spPr bwMode="auto">
            <a:xfrm>
              <a:off x="4629244" y="1825550"/>
              <a:ext cx="2808312" cy="513948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 bwMode="auto">
            <a:xfrm>
              <a:off x="10814693" y="1454796"/>
              <a:ext cx="64261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(18)</a:t>
              </a:r>
              <a:endPara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МОСКВА,  2022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Объект 7">
                <a:extLst>
                  <a:ext uri="{FF2B5EF4-FFF2-40B4-BE49-F238E27FC236}">
                    <a16:creationId xmlns:a16="http://schemas.microsoft.com/office/drawing/2014/main" id="{46CBFCB1-5457-3C57-EAC2-FF150095FE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56000" y="2429957"/>
                <a:ext cx="10080000" cy="2751773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ru-RU" dirty="0"/>
                  <a:t>Разложение по подпространствам</a:t>
                </a:r>
                <a:r>
                  <a:rPr lang="en-US" dirty="0"/>
                  <a:t>: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br>
                  <a:rPr lang="en-US" dirty="0"/>
                </a:br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ru-RU" dirty="0"/>
                  <a:t>Интегрирование по координатам дополнительного пространства</a:t>
                </a:r>
                <a:r>
                  <a:rPr lang="en-US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):</a:t>
                </a:r>
                <a:br>
                  <a:rPr lang="en-US" dirty="0"/>
                </a:br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ru-RU" dirty="0"/>
                  <a:t>Конформное преобразование</a:t>
                </a:r>
                <a:r>
                  <a:rPr lang="en-US" dirty="0"/>
                  <a:t>: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8" name="Объект 7">
                <a:extLst>
                  <a:ext uri="{FF2B5EF4-FFF2-40B4-BE49-F238E27FC236}">
                    <a16:creationId xmlns:a16="http://schemas.microsoft.com/office/drawing/2014/main" id="{46CBFCB1-5457-3C57-EAC2-FF150095FE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56000" y="2429957"/>
                <a:ext cx="10080000" cy="2751773"/>
              </a:xfrm>
              <a:blipFill>
                <a:blip r:embed="rId4"/>
                <a:stretch>
                  <a:fillRect l="-1572" t="-2661" b="-31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8F3A44F0-2E23-BA8E-ED3C-D36095108810}"/>
              </a:ext>
            </a:extLst>
          </p:cNvPr>
          <p:cNvGrpSpPr/>
          <p:nvPr/>
        </p:nvGrpSpPr>
        <p:grpSpPr>
          <a:xfrm>
            <a:off x="2523668" y="4016136"/>
            <a:ext cx="8933639" cy="683204"/>
            <a:chOff x="2523668" y="4016136"/>
            <a:chExt cx="8933639" cy="683204"/>
          </a:xfrm>
        </p:grpSpPr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0B9D65F5-D73E-FE95-A4F9-E503733412ED}"/>
                </a:ext>
              </a:extLst>
            </p:cNvPr>
            <p:cNvGrpSpPr/>
            <p:nvPr/>
          </p:nvGrpSpPr>
          <p:grpSpPr bwMode="auto">
            <a:xfrm>
              <a:off x="2523668" y="4016136"/>
              <a:ext cx="6684827" cy="683204"/>
              <a:chOff x="1222493" y="2495785"/>
              <a:chExt cx="9131063" cy="933215"/>
            </a:xfrm>
          </p:grpSpPr>
          <p:pic>
            <p:nvPicPr>
              <p:cNvPr id="11" name="Рисунок 12">
                <a:extLst>
                  <a:ext uri="{FF2B5EF4-FFF2-40B4-BE49-F238E27FC236}">
                    <a16:creationId xmlns:a16="http://schemas.microsoft.com/office/drawing/2014/main" id="{72832B19-3D8C-5AC9-616A-A689ACF348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 r="21051" b="37632"/>
              <a:stretch/>
            </p:blipFill>
            <p:spPr bwMode="auto">
              <a:xfrm>
                <a:off x="1222493" y="2495785"/>
                <a:ext cx="5604555" cy="933215"/>
              </a:xfrm>
              <a:prstGeom prst="rect">
                <a:avLst/>
              </a:prstGeom>
            </p:spPr>
          </p:pic>
          <p:pic>
            <p:nvPicPr>
              <p:cNvPr id="12" name="Рисунок 12">
                <a:extLst>
                  <a:ext uri="{FF2B5EF4-FFF2-40B4-BE49-F238E27FC236}">
                    <a16:creationId xmlns:a16="http://schemas.microsoft.com/office/drawing/2014/main" id="{E318E671-EBBC-5C76-F9E6-995AACDAD8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 l="33699" t="58145" r="16623"/>
              <a:stretch/>
            </p:blipFill>
            <p:spPr bwMode="auto">
              <a:xfrm>
                <a:off x="6827048" y="2716084"/>
                <a:ext cx="3526507" cy="626278"/>
              </a:xfrm>
              <a:prstGeom prst="rect">
                <a:avLst/>
              </a:prstGeom>
            </p:spPr>
          </p:pic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B52605F-2143-FBC9-2F40-3E443D553C26}"/>
                </a:ext>
              </a:extLst>
            </p:cNvPr>
            <p:cNvSpPr txBox="1"/>
            <p:nvPr/>
          </p:nvSpPr>
          <p:spPr bwMode="auto">
            <a:xfrm>
              <a:off x="10814693" y="4157683"/>
              <a:ext cx="64261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(20)</a:t>
              </a:r>
              <a:endPara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F19A40E7-1959-2811-1AAE-D98F7D3C3441}"/>
              </a:ext>
            </a:extLst>
          </p:cNvPr>
          <p:cNvGrpSpPr/>
          <p:nvPr/>
        </p:nvGrpSpPr>
        <p:grpSpPr>
          <a:xfrm>
            <a:off x="2523668" y="4690406"/>
            <a:ext cx="8933639" cy="1324216"/>
            <a:chOff x="2523668" y="4690406"/>
            <a:chExt cx="8933639" cy="1324216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CD6A7416-00E7-6380-6495-F475928C69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/>
          </p:blipFill>
          <p:spPr bwMode="auto">
            <a:xfrm>
              <a:off x="2523668" y="5169765"/>
              <a:ext cx="6384245" cy="844857"/>
            </a:xfrm>
            <a:prstGeom prst="rect">
              <a:avLst/>
            </a:prstGeom>
          </p:spPr>
        </p:pic>
        <p:pic>
          <p:nvPicPr>
            <p:cNvPr id="17" name="Рисунок 19">
              <a:extLst>
                <a:ext uri="{FF2B5EF4-FFF2-40B4-BE49-F238E27FC236}">
                  <a16:creationId xmlns:a16="http://schemas.microsoft.com/office/drawing/2014/main" id="{DE5B15D4-A90F-B5A1-FF19-5BD4166F5F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r="54515"/>
            <a:stretch/>
          </p:blipFill>
          <p:spPr bwMode="auto">
            <a:xfrm>
              <a:off x="5024737" y="4690406"/>
              <a:ext cx="2439416" cy="499305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7D69D93-4D14-0081-FB73-87F2914F0EB6}"/>
                </a:ext>
              </a:extLst>
            </p:cNvPr>
            <p:cNvSpPr txBox="1"/>
            <p:nvPr/>
          </p:nvSpPr>
          <p:spPr bwMode="auto">
            <a:xfrm>
              <a:off x="10814693" y="5437336"/>
              <a:ext cx="64261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(21)</a:t>
              </a:r>
              <a:endPara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27" name="Рисунок 19">
              <a:extLst>
                <a:ext uri="{FF2B5EF4-FFF2-40B4-BE49-F238E27FC236}">
                  <a16:creationId xmlns:a16="http://schemas.microsoft.com/office/drawing/2014/main" id="{38925D62-A7DA-C0CE-83F7-021ADF0537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55292" r="10022"/>
            <a:stretch/>
          </p:blipFill>
          <p:spPr bwMode="auto">
            <a:xfrm>
              <a:off x="7680176" y="4696334"/>
              <a:ext cx="1860242" cy="499305"/>
            </a:xfrm>
            <a:prstGeom prst="rect">
              <a:avLst/>
            </a:prstGeom>
          </p:spPr>
        </p:pic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74028771-E56E-00A1-D3BE-524875E17A64}"/>
              </a:ext>
            </a:extLst>
          </p:cNvPr>
          <p:cNvGrpSpPr/>
          <p:nvPr/>
        </p:nvGrpSpPr>
        <p:grpSpPr>
          <a:xfrm>
            <a:off x="2423592" y="2881285"/>
            <a:ext cx="9033715" cy="542584"/>
            <a:chOff x="2423592" y="2881285"/>
            <a:chExt cx="9033715" cy="542584"/>
          </a:xfrm>
        </p:grpSpPr>
        <p:pic>
          <p:nvPicPr>
            <p:cNvPr id="18" name="Рисунок 20"/>
            <p:cNvPicPr>
              <a:picLocks noChangeAspect="1"/>
            </p:cNvPicPr>
            <p:nvPr/>
          </p:nvPicPr>
          <p:blipFill>
            <a:blip r:embed="rId8"/>
            <a:srcRect r="25402" b="60653"/>
            <a:stretch/>
          </p:blipFill>
          <p:spPr bwMode="auto">
            <a:xfrm>
              <a:off x="2423592" y="2881285"/>
              <a:ext cx="5616624" cy="514766"/>
            </a:xfrm>
            <a:prstGeom prst="rect">
              <a:avLst/>
            </a:prstGeom>
          </p:spPr>
        </p:pic>
        <p:pic>
          <p:nvPicPr>
            <p:cNvPr id="24" name="Рисунок 20"/>
            <p:cNvPicPr>
              <a:picLocks noChangeAspect="1"/>
            </p:cNvPicPr>
            <p:nvPr/>
          </p:nvPicPr>
          <p:blipFill rotWithShape="1">
            <a:blip r:embed="rId8"/>
            <a:srcRect l="25850" t="60653" r="56449"/>
            <a:stretch/>
          </p:blipFill>
          <p:spPr bwMode="auto">
            <a:xfrm>
              <a:off x="7787468" y="2895443"/>
              <a:ext cx="1368152" cy="528426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 bwMode="auto">
            <a:xfrm>
              <a:off x="10814693" y="2920501"/>
              <a:ext cx="64261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(19)</a:t>
              </a:r>
              <a:endPara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1E1B9559-5503-FD94-8568-90647B69B57B}"/>
              </a:ext>
            </a:extLst>
          </p:cNvPr>
          <p:cNvGrpSpPr/>
          <p:nvPr/>
        </p:nvGrpSpPr>
        <p:grpSpPr>
          <a:xfrm>
            <a:off x="2495600" y="2037904"/>
            <a:ext cx="9000400" cy="860309"/>
            <a:chOff x="2495600" y="2037904"/>
            <a:chExt cx="9000400" cy="860309"/>
          </a:xfrm>
        </p:grpSpPr>
        <p:pic>
          <p:nvPicPr>
            <p:cNvPr id="32" name="Рисунок 6">
              <a:extLst>
                <a:ext uri="{FF2B5EF4-FFF2-40B4-BE49-F238E27FC236}">
                  <a16:creationId xmlns:a16="http://schemas.microsoft.com/office/drawing/2014/main" id="{08E8DABB-50BF-CA4E-3B5C-E76D84BE86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066" b="48946"/>
            <a:stretch/>
          </p:blipFill>
          <p:spPr>
            <a:xfrm>
              <a:off x="2495600" y="2037904"/>
              <a:ext cx="8376741" cy="860309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014C4E7-1815-17F7-F27A-6FEB04C28C20}"/>
                </a:ext>
              </a:extLst>
            </p:cNvPr>
            <p:cNvSpPr txBox="1"/>
            <p:nvPr/>
          </p:nvSpPr>
          <p:spPr bwMode="auto">
            <a:xfrm>
              <a:off x="10776575" y="2204864"/>
              <a:ext cx="71942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(23)</a:t>
              </a:r>
              <a:endPara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96000" y="365126"/>
            <a:ext cx="10800000" cy="728755"/>
          </a:xfrm>
        </p:spPr>
        <p:txBody>
          <a:bodyPr/>
          <a:lstStyle/>
          <a:p>
            <a:pPr>
              <a:defRPr/>
            </a:pPr>
            <a:r>
              <a:rPr lang="ru" dirty="0"/>
              <a:t>Потенциал эффективной модели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НИЯУ МИФИ,   Кафедра №40 Физики элементарных частиц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85DC19C-03DA-4066-9FF7-D0BF1BC6D6F6}" type="slidenum">
              <a:rPr lang="ru-RU"/>
              <a:t>22</a:t>
            </a:fld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МОСКВА,  2022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3D7D4EE-9412-D0D6-7C0D-036D395EE593}"/>
                  </a:ext>
                </a:extLst>
              </p:cNvPr>
              <p:cNvSpPr txBox="1"/>
              <p:nvPr/>
            </p:nvSpPr>
            <p:spPr>
              <a:xfrm>
                <a:off x="1486542" y="5125666"/>
                <a:ext cx="4822803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Рис. 1.</a:t>
                </a: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 </a:t>
                </a:r>
                <a:r>
                  <a:rPr lang="ru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Потенциал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ru-RU" b="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ru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и кинетический фактор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ru-RU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ru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ru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скалярного поля для параметров</a:t>
                </a: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:</a:t>
                </a:r>
                <a:r>
                  <a:rPr lang="ru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n = 6, c</a:t>
                </a:r>
                <a:r>
                  <a:rPr lang="en-US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1</a:t>
                </a: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= −8000, c</a:t>
                </a:r>
                <a:r>
                  <a:rPr lang="en-US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2</a:t>
                </a: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= −5000,</a:t>
                </a:r>
                <a:r>
                  <a:rPr lang="ru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</a:t>
                </a:r>
                <a:r>
                  <a:rPr lang="en-US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2</a:t>
                </a: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= −500.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3D7D4EE-9412-D0D6-7C0D-036D395EE5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6542" y="5125666"/>
                <a:ext cx="4822803" cy="923330"/>
              </a:xfrm>
              <a:prstGeom prst="rect">
                <a:avLst/>
              </a:prstGeom>
              <a:blipFill>
                <a:blip r:embed="rId3"/>
                <a:stretch>
                  <a:fillRect l="-1138" t="-3974" r="-759" b="-99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Рисунок 5">
            <a:extLst>
              <a:ext uri="{FF2B5EF4-FFF2-40B4-BE49-F238E27FC236}">
                <a16:creationId xmlns:a16="http://schemas.microsoft.com/office/drawing/2014/main" id="{BD1E9B49-C4C0-A6F2-2DD9-C0CE5BFC0EA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02"/>
          <a:stretch/>
        </p:blipFill>
        <p:spPr>
          <a:xfrm>
            <a:off x="1439373" y="2204864"/>
            <a:ext cx="4619496" cy="2836052"/>
          </a:xfrm>
          <a:prstGeom prst="rect">
            <a:avLst/>
          </a:prstGeom>
        </p:spPr>
      </p:pic>
      <p:pic>
        <p:nvPicPr>
          <p:cNvPr id="27" name="Рисунок 7">
            <a:extLst>
              <a:ext uri="{FF2B5EF4-FFF2-40B4-BE49-F238E27FC236}">
                <a16:creationId xmlns:a16="http://schemas.microsoft.com/office/drawing/2014/main" id="{19BE0FA0-3ABD-E0F5-EFEA-FEF2E8A31F9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02"/>
          <a:stretch/>
        </p:blipFill>
        <p:spPr>
          <a:xfrm>
            <a:off x="1486542" y="2204864"/>
            <a:ext cx="4619494" cy="2820402"/>
          </a:xfrm>
          <a:prstGeom prst="rect">
            <a:avLst/>
          </a:prstGeom>
        </p:spPr>
      </p:pic>
      <p:pic>
        <p:nvPicPr>
          <p:cNvPr id="29" name="Рисунок 10">
            <a:extLst>
              <a:ext uri="{FF2B5EF4-FFF2-40B4-BE49-F238E27FC236}">
                <a16:creationId xmlns:a16="http://schemas.microsoft.com/office/drawing/2014/main" id="{A327516C-D38E-B050-061A-826A5470EF9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282"/>
          <a:stretch/>
        </p:blipFill>
        <p:spPr>
          <a:xfrm>
            <a:off x="1487488" y="2204864"/>
            <a:ext cx="4577142" cy="293425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A00C9D0-7A93-EE2B-E287-F18A173209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50"/>
          <a:stretch/>
        </p:blipFill>
        <p:spPr>
          <a:xfrm>
            <a:off x="8095432" y="2940678"/>
            <a:ext cx="2743200" cy="315858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E907358-2CFC-BBF4-0BBC-4954A9B7EDE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50"/>
          <a:stretch/>
        </p:blipFill>
        <p:spPr>
          <a:xfrm>
            <a:off x="8096507" y="2940328"/>
            <a:ext cx="2743201" cy="314115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4F14DCF7-6E8D-7022-557B-E02D97FCAB6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50"/>
          <a:stretch/>
        </p:blipFill>
        <p:spPr>
          <a:xfrm>
            <a:off x="8140507" y="2813525"/>
            <a:ext cx="2743201" cy="3267958"/>
          </a:xfrm>
          <a:prstGeom prst="rect">
            <a:avLst/>
          </a:prstGeom>
        </p:spPr>
      </p:pic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E4BE1945-3C41-3664-9CA4-F6B66BAF36A1}"/>
              </a:ext>
            </a:extLst>
          </p:cNvPr>
          <p:cNvGrpSpPr/>
          <p:nvPr/>
        </p:nvGrpSpPr>
        <p:grpSpPr>
          <a:xfrm>
            <a:off x="2567608" y="1339941"/>
            <a:ext cx="8928392" cy="697963"/>
            <a:chOff x="2567608" y="1339941"/>
            <a:chExt cx="8928392" cy="697963"/>
          </a:xfrm>
        </p:grpSpPr>
        <p:pic>
          <p:nvPicPr>
            <p:cNvPr id="33" name="Рисунок 6">
              <a:extLst>
                <a:ext uri="{FF2B5EF4-FFF2-40B4-BE49-F238E27FC236}">
                  <a16:creationId xmlns:a16="http://schemas.microsoft.com/office/drawing/2014/main" id="{750DFCA6-F864-FBA7-7CAD-A3999BED79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486" r="6066" b="-1"/>
            <a:stretch/>
          </p:blipFill>
          <p:spPr>
            <a:xfrm>
              <a:off x="2567608" y="1339941"/>
              <a:ext cx="8160974" cy="697963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616C15E-BE0B-8406-A43F-C4E92295D275}"/>
                </a:ext>
              </a:extLst>
            </p:cNvPr>
            <p:cNvSpPr txBox="1"/>
            <p:nvPr/>
          </p:nvSpPr>
          <p:spPr bwMode="auto">
            <a:xfrm>
              <a:off x="10776575" y="1488867"/>
              <a:ext cx="71942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(22)</a:t>
              </a:r>
              <a:endPara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"/>
              <a:t>Первичные черные дыры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НИЯУ МИФИ,   Кафедра №40 Физики элементарных частиц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85DC19C-03DA-4066-9FF7-D0BF1BC6D6F6}" type="slidenum">
              <a:rPr lang="ru-RU"/>
              <a:t>23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rcRect l="66250"/>
          <a:stretch/>
        </p:blipFill>
        <p:spPr bwMode="auto">
          <a:xfrm>
            <a:off x="8147541" y="2835709"/>
            <a:ext cx="2743201" cy="3267958"/>
          </a:xfrm>
          <a:prstGeom prst="rect">
            <a:avLst/>
          </a:prstGeom>
        </p:spPr>
      </p:pic>
      <p:pic>
        <p:nvPicPr>
          <p:cNvPr id="10" name="Рисунок 1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171874" y="2824043"/>
            <a:ext cx="2736164" cy="2902833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 bwMode="auto">
          <a:xfrm>
            <a:off x="1467020" y="1369463"/>
            <a:ext cx="3746763" cy="3999683"/>
            <a:chOff x="1133385" y="1943156"/>
            <a:chExt cx="3387797" cy="3616485"/>
          </a:xfrm>
        </p:grpSpPr>
        <p:pic>
          <p:nvPicPr>
            <p:cNvPr id="11" name="Рисунок 11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1142046" y="3539951"/>
              <a:ext cx="2977108" cy="2019690"/>
            </a:xfrm>
            <a:prstGeom prst="rect">
              <a:avLst/>
            </a:prstGeom>
          </p:spPr>
        </p:pic>
        <p:pic>
          <p:nvPicPr>
            <p:cNvPr id="14" name="Рисунок 14"/>
            <p:cNvPicPr>
              <a:picLocks noChangeAspect="1"/>
            </p:cNvPicPr>
            <p:nvPr/>
          </p:nvPicPr>
          <p:blipFill>
            <a:blip r:embed="rId5"/>
            <a:srcRect b="20420"/>
            <a:stretch/>
          </p:blipFill>
          <p:spPr bwMode="auto">
            <a:xfrm>
              <a:off x="1133385" y="1943156"/>
              <a:ext cx="3387797" cy="1623419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 bwMode="auto">
          <a:xfrm>
            <a:off x="1391988" y="5369146"/>
            <a:ext cx="621617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" b="1" dirty="0"/>
              <a:t>Рис. 1.   </a:t>
            </a:r>
            <a:r>
              <a:rPr lang="ru" dirty="0"/>
              <a:t>Сверху - значение поля при движении сквозь стенку</a:t>
            </a:r>
            <a:r>
              <a:rPr lang="en-US" dirty="0"/>
              <a:t>.</a:t>
            </a:r>
            <a:r>
              <a:rPr lang="ru" i="1" dirty="0">
                <a:solidFill>
                  <a:srgbClr val="000000"/>
                </a:solidFill>
              </a:rPr>
              <a:t> </a:t>
            </a:r>
            <a:r>
              <a:rPr lang="ru" dirty="0">
                <a:solidFill>
                  <a:srgbClr val="000000"/>
                </a:solidFill>
              </a:rPr>
              <a:t>Снизу - плотность энергии при движении сквозь стенку</a:t>
            </a:r>
            <a:endParaRPr lang="en-US" dirty="0">
              <a:solidFill>
                <a:srgbClr val="000000"/>
              </a:solidFill>
            </a:endParaRPr>
          </a:p>
          <a:p>
            <a:pPr>
              <a:defRPr/>
            </a:pPr>
            <a:endParaRPr lang="ru-RU" dirty="0"/>
          </a:p>
        </p:txBody>
      </p:sp>
      <p:grpSp>
        <p:nvGrpSpPr>
          <p:cNvPr id="13" name="Группа 12"/>
          <p:cNvGrpSpPr/>
          <p:nvPr/>
        </p:nvGrpSpPr>
        <p:grpSpPr bwMode="auto">
          <a:xfrm>
            <a:off x="2033929" y="3367960"/>
            <a:ext cx="966572" cy="454580"/>
            <a:chOff x="1879960" y="3678978"/>
            <a:chExt cx="1051149" cy="494358"/>
          </a:xfrm>
        </p:grpSpPr>
        <p:pic>
          <p:nvPicPr>
            <p:cNvPr id="20" name="Рисунок 20"/>
            <p:cNvPicPr>
              <a:picLocks noChangeAspect="1"/>
            </p:cNvPicPr>
            <p:nvPr/>
          </p:nvPicPr>
          <p:blipFill>
            <a:blip r:embed="rId6"/>
            <a:srcRect l="77999" t="34110" r="9162" b="33976"/>
            <a:stretch/>
          </p:blipFill>
          <p:spPr bwMode="auto">
            <a:xfrm>
              <a:off x="1879960" y="3678978"/>
              <a:ext cx="1043511" cy="215759"/>
            </a:xfrm>
            <a:prstGeom prst="rect">
              <a:avLst/>
            </a:prstGeom>
          </p:spPr>
        </p:pic>
        <p:pic>
          <p:nvPicPr>
            <p:cNvPr id="22" name="Рисунок 20"/>
            <p:cNvPicPr>
              <a:picLocks noChangeAspect="1"/>
            </p:cNvPicPr>
            <p:nvPr/>
          </p:nvPicPr>
          <p:blipFill>
            <a:blip r:embed="rId6"/>
            <a:srcRect l="9312" t="63666" r="77849" b="4421"/>
            <a:stretch/>
          </p:blipFill>
          <p:spPr bwMode="auto">
            <a:xfrm>
              <a:off x="1887598" y="3957578"/>
              <a:ext cx="1043511" cy="215759"/>
            </a:xfrm>
            <a:prstGeom prst="rect">
              <a:avLst/>
            </a:prstGeom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5691B0EE-0AE5-719A-E40B-6E96EB068034}"/>
              </a:ext>
            </a:extLst>
          </p:cNvPr>
          <p:cNvGrpSpPr/>
          <p:nvPr/>
        </p:nvGrpSpPr>
        <p:grpSpPr>
          <a:xfrm>
            <a:off x="5715211" y="1373901"/>
            <a:ext cx="5230416" cy="598516"/>
            <a:chOff x="5715211" y="1373901"/>
            <a:chExt cx="5230416" cy="598516"/>
          </a:xfrm>
        </p:grpSpPr>
        <p:pic>
          <p:nvPicPr>
            <p:cNvPr id="3" name="Рисунок 5"/>
            <p:cNvPicPr>
              <a:picLocks noChangeAspect="1"/>
            </p:cNvPicPr>
            <p:nvPr/>
          </p:nvPicPr>
          <p:blipFill>
            <a:blip r:embed="rId7"/>
            <a:srcRect r="8942"/>
            <a:stretch/>
          </p:blipFill>
          <p:spPr bwMode="auto">
            <a:xfrm>
              <a:off x="5715211" y="1373901"/>
              <a:ext cx="5230416" cy="598516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 bwMode="auto">
            <a:xfrm>
              <a:off x="9188751" y="1493533"/>
              <a:ext cx="64261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(24)</a:t>
              </a:r>
              <a:endParaRPr lang="ru-RU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29B2F7A5-2B99-72F4-8204-A8858B9AF675}"/>
              </a:ext>
            </a:extLst>
          </p:cNvPr>
          <p:cNvGrpSpPr/>
          <p:nvPr/>
        </p:nvGrpSpPr>
        <p:grpSpPr>
          <a:xfrm>
            <a:off x="5758379" y="2122165"/>
            <a:ext cx="5110606" cy="552130"/>
            <a:chOff x="5758379" y="2122165"/>
            <a:chExt cx="5110606" cy="552130"/>
          </a:xfrm>
        </p:grpSpPr>
        <p:pic>
          <p:nvPicPr>
            <p:cNvPr id="6" name="Рисунок 6"/>
            <p:cNvPicPr>
              <a:picLocks noChangeAspect="1"/>
            </p:cNvPicPr>
            <p:nvPr/>
          </p:nvPicPr>
          <p:blipFill>
            <a:blip r:embed="rId8"/>
            <a:srcRect r="10045"/>
            <a:stretch/>
          </p:blipFill>
          <p:spPr bwMode="auto">
            <a:xfrm>
              <a:off x="5758379" y="2122165"/>
              <a:ext cx="5110606" cy="55213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 bwMode="auto">
            <a:xfrm>
              <a:off x="9200542" y="2213564"/>
              <a:ext cx="64261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(25)</a:t>
              </a:r>
              <a:endParaRPr lang="ru-RU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МОСКВА,  2022</a:t>
            </a:r>
            <a:endParaRPr lang="en-US"/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142306AC-D71A-5225-06D9-B14AAFE7353C}"/>
              </a:ext>
            </a:extLst>
          </p:cNvPr>
          <p:cNvGrpSpPr/>
          <p:nvPr/>
        </p:nvGrpSpPr>
        <p:grpSpPr>
          <a:xfrm>
            <a:off x="5499760" y="4348893"/>
            <a:ext cx="2630616" cy="369332"/>
            <a:chOff x="5499760" y="4348893"/>
            <a:chExt cx="2630616" cy="369332"/>
          </a:xfrm>
        </p:grpSpPr>
        <p:sp>
          <p:nvSpPr>
            <p:cNvPr id="21" name="TextBox 20"/>
            <p:cNvSpPr txBox="1"/>
            <p:nvPr/>
          </p:nvSpPr>
          <p:spPr bwMode="auto">
            <a:xfrm>
              <a:off x="7487762" y="4348893"/>
              <a:ext cx="64261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(27)</a:t>
              </a:r>
              <a:endParaRPr lang="ru-RU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29FC3B08-9825-8828-E313-60E61AA2875C}"/>
                    </a:ext>
                  </a:extLst>
                </p:cNvPr>
                <p:cNvSpPr txBox="1"/>
                <p:nvPr/>
              </p:nvSpPr>
              <p:spPr>
                <a:xfrm>
                  <a:off x="5499760" y="4399321"/>
                  <a:ext cx="163717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𝐽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≳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GeV</m:t>
                        </m:r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ru-RU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29FC3B08-9825-8828-E313-60E61AA287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9760" y="4399321"/>
                  <a:ext cx="1637179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2602" t="-8889" r="-5204" b="-3777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0B294842-816A-5CEE-3EE9-62FF3BC43F30}"/>
              </a:ext>
            </a:extLst>
          </p:cNvPr>
          <p:cNvGrpSpPr/>
          <p:nvPr/>
        </p:nvGrpSpPr>
        <p:grpSpPr>
          <a:xfrm>
            <a:off x="5186214" y="3030413"/>
            <a:ext cx="2947962" cy="929797"/>
            <a:chOff x="5186214" y="3030413"/>
            <a:chExt cx="2947962" cy="929797"/>
          </a:xfrm>
        </p:grpSpPr>
        <p:grpSp>
          <p:nvGrpSpPr>
            <p:cNvPr id="15" name="Группа 14"/>
            <p:cNvGrpSpPr/>
            <p:nvPr/>
          </p:nvGrpSpPr>
          <p:grpSpPr bwMode="auto">
            <a:xfrm>
              <a:off x="5186214" y="3319085"/>
              <a:ext cx="1996438" cy="641125"/>
              <a:chOff x="5256383" y="4895994"/>
              <a:chExt cx="1958919" cy="629076"/>
            </a:xfrm>
          </p:grpSpPr>
          <p:pic>
            <p:nvPicPr>
              <p:cNvPr id="7" name="Рисунок 7"/>
              <p:cNvPicPr>
                <a:picLocks noChangeAspect="1"/>
              </p:cNvPicPr>
              <p:nvPr/>
            </p:nvPicPr>
            <p:blipFill>
              <a:blip r:embed="rId10"/>
              <a:srcRect l="64611" t="2" r="19626" b="-4680"/>
              <a:stretch/>
            </p:blipFill>
            <p:spPr bwMode="auto">
              <a:xfrm>
                <a:off x="6200783" y="4933046"/>
                <a:ext cx="1003581" cy="327662"/>
              </a:xfrm>
              <a:prstGeom prst="rect">
                <a:avLst/>
              </a:prstGeom>
            </p:spPr>
          </p:pic>
          <p:pic>
            <p:nvPicPr>
              <p:cNvPr id="8" name="Рисунок 7"/>
              <p:cNvPicPr>
                <a:picLocks noChangeAspect="1"/>
              </p:cNvPicPr>
              <p:nvPr/>
            </p:nvPicPr>
            <p:blipFill>
              <a:blip r:embed="rId10"/>
              <a:srcRect r="85942" b="-5197"/>
              <a:stretch/>
            </p:blipFill>
            <p:spPr bwMode="auto">
              <a:xfrm>
                <a:off x="5256383" y="4895994"/>
                <a:ext cx="895097" cy="329282"/>
              </a:xfrm>
              <a:prstGeom prst="rect">
                <a:avLst/>
              </a:prstGeom>
            </p:spPr>
          </p:pic>
          <p:pic>
            <p:nvPicPr>
              <p:cNvPr id="12" name="Рисунок 7"/>
              <p:cNvPicPr>
                <a:picLocks noChangeAspect="1"/>
              </p:cNvPicPr>
              <p:nvPr/>
            </p:nvPicPr>
            <p:blipFill>
              <a:blip r:embed="rId10"/>
              <a:srcRect l="80258" b="-656"/>
              <a:stretch/>
            </p:blipFill>
            <p:spPr bwMode="auto">
              <a:xfrm>
                <a:off x="5958276" y="5209999"/>
                <a:ext cx="1257026" cy="315070"/>
              </a:xfrm>
              <a:prstGeom prst="rect">
                <a:avLst/>
              </a:prstGeom>
            </p:spPr>
          </p:pic>
        </p:grpSp>
        <p:sp>
          <p:nvSpPr>
            <p:cNvPr id="18" name="TextBox 17"/>
            <p:cNvSpPr txBox="1"/>
            <p:nvPr/>
          </p:nvSpPr>
          <p:spPr bwMode="auto">
            <a:xfrm>
              <a:off x="7491562" y="3030413"/>
              <a:ext cx="64261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(26)</a:t>
              </a:r>
              <a:endParaRPr lang="ru-RU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E7ADDEC-7E48-7218-9A4C-E4BC4306A387}"/>
                    </a:ext>
                  </a:extLst>
                </p:cNvPr>
                <p:cNvSpPr txBox="1"/>
                <p:nvPr/>
              </p:nvSpPr>
              <p:spPr bwMode="auto">
                <a:xfrm>
                  <a:off x="5209429" y="3074747"/>
                  <a:ext cx="130510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=25 ⟹ </m:t>
                        </m:r>
                      </m:oMath>
                    </m:oMathPara>
                  </a14:m>
                  <a:endParaRPr lang="ru-RU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E7ADDEC-7E48-7218-9A4C-E4BC4306A3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09429" y="3074747"/>
                  <a:ext cx="1305101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4206" b="-1087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dirty="0"/>
              <a:t>Многократные флуктуации</a:t>
            </a:r>
            <a:endParaRPr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579437" y="1340334"/>
            <a:ext cx="11033126" cy="2430918"/>
          </a:xfrm>
          <a:prstGeom prst="rect">
            <a:avLst/>
          </a:prstGeom>
        </p:spPr>
      </p:pic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1200"/>
              <a:t>МОСКВА,  2022</a:t>
            </a:r>
            <a:endParaRPr lang="en-US" sz="120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1200"/>
              <a:t>НИЯУ МИФИ,   Кафедра №40 Физики элементарных частиц</a:t>
            </a:r>
            <a:endParaRPr lang="en-US" sz="120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113E31D-E2AB-40D1-8B51-AFA5AFEF393A}" type="slidenum">
              <a:rPr lang="en-US" sz="1200"/>
              <a:t>24</a:t>
            </a:fld>
            <a:endParaRPr lang="en-US" sz="120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60E618BA-EDDD-5B02-6AAD-E8222E0ED7DD}"/>
              </a:ext>
            </a:extLst>
          </p:cNvPr>
          <p:cNvGrpSpPr/>
          <p:nvPr/>
        </p:nvGrpSpPr>
        <p:grpSpPr>
          <a:xfrm>
            <a:off x="1227428" y="3704481"/>
            <a:ext cx="10171611" cy="1095627"/>
            <a:chOff x="1227428" y="3704481"/>
            <a:chExt cx="10171611" cy="1095627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3"/>
            <a:srcRect t="37378"/>
            <a:stretch/>
          </p:blipFill>
          <p:spPr bwMode="auto">
            <a:xfrm>
              <a:off x="1227428" y="3873636"/>
              <a:ext cx="1575006" cy="866025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4"/>
            <a:srcRect t="37378"/>
            <a:stretch/>
          </p:blipFill>
          <p:spPr bwMode="auto">
            <a:xfrm>
              <a:off x="3787971" y="3873635"/>
              <a:ext cx="1575006" cy="866025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5"/>
            <a:srcRect t="37378"/>
            <a:stretch/>
          </p:blipFill>
          <p:spPr bwMode="auto">
            <a:xfrm>
              <a:off x="6806002" y="3873635"/>
              <a:ext cx="1575005" cy="866025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6"/>
            <a:srcRect t="37377"/>
            <a:stretch/>
          </p:blipFill>
          <p:spPr bwMode="auto">
            <a:xfrm flipH="1">
              <a:off x="9824033" y="3842981"/>
              <a:ext cx="1575006" cy="866027"/>
            </a:xfrm>
            <a:prstGeom prst="rect">
              <a:avLst/>
            </a:prstGeom>
          </p:spPr>
        </p:pic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2014931" y="3735135"/>
              <a:ext cx="528893" cy="27699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l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1pPr>
              <a:lvl2pPr marL="457200" algn="l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2pPr>
              <a:lvl3pPr marL="914400" algn="l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3pPr>
              <a:lvl4pPr marL="1371600" algn="l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4pPr>
              <a:lvl5pPr marL="1828800" algn="l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5pPr>
              <a:lvl6pPr marL="2286000" algn="l" defTabSz="914400"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6pPr>
              <a:lvl7pPr marL="2743200" algn="l" defTabSz="914400"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7pPr>
              <a:lvl8pPr marL="3200400" algn="l" defTabSz="914400"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8pPr>
              <a:lvl9pPr marL="3657600" algn="l" defTabSz="914400"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9pPr>
            </a:lstStyle>
            <a:p>
              <a:pPr>
                <a:defRPr/>
              </a:pPr>
              <a:r>
                <a:rPr 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cs"/>
                </a:rPr>
                <a:t>V(</a:t>
              </a:r>
              <a:r>
                <a:rPr lang="el-GR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cs"/>
                </a:rPr>
                <a:t>φ)</a:t>
              </a:r>
              <a:endParaRPr/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2592380" y="4518248"/>
              <a:ext cx="257397" cy="27699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l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1pPr>
              <a:lvl2pPr marL="457200" algn="l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2pPr>
              <a:lvl3pPr marL="914400" algn="l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3pPr>
              <a:lvl4pPr marL="1371600" algn="l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4pPr>
              <a:lvl5pPr marL="1828800" algn="l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5pPr>
              <a:lvl6pPr marL="2286000" algn="l" defTabSz="914400"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6pPr>
              <a:lvl7pPr marL="2743200" algn="l" defTabSz="914400"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7pPr>
              <a:lvl8pPr marL="3200400" algn="l" defTabSz="914400"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8pPr>
              <a:lvl9pPr marL="3657600" algn="l" defTabSz="914400"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9pPr>
            </a:lstStyle>
            <a:p>
              <a:pPr>
                <a:defRPr/>
              </a:pPr>
              <a:r>
                <a:rPr lang="el-GR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cs"/>
                </a:rPr>
                <a:t>φ</a:t>
              </a:r>
              <a:endParaRPr/>
            </a:p>
          </p:txBody>
        </p:sp>
        <p:sp>
          <p:nvSpPr>
            <p:cNvPr id="15" name="Rectangle 9"/>
            <p:cNvSpPr>
              <a:spLocks noChangeArrowheads="1"/>
            </p:cNvSpPr>
            <p:nvPr/>
          </p:nvSpPr>
          <p:spPr bwMode="auto">
            <a:xfrm>
              <a:off x="4574101" y="3747209"/>
              <a:ext cx="528893" cy="27699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l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1pPr>
              <a:lvl2pPr marL="457200" algn="l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2pPr>
              <a:lvl3pPr marL="914400" algn="l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3pPr>
              <a:lvl4pPr marL="1371600" algn="l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4pPr>
              <a:lvl5pPr marL="1828800" algn="l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5pPr>
              <a:lvl6pPr marL="2286000" algn="l" defTabSz="914400"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6pPr>
              <a:lvl7pPr marL="2743200" algn="l" defTabSz="914400"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7pPr>
              <a:lvl8pPr marL="3200400" algn="l" defTabSz="914400"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8pPr>
              <a:lvl9pPr marL="3657600" algn="l" defTabSz="914400"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9pPr>
            </a:lstStyle>
            <a:p>
              <a:pPr>
                <a:defRPr/>
              </a:pPr>
              <a:r>
                <a:rPr 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cs"/>
                </a:rPr>
                <a:t>V(</a:t>
              </a:r>
              <a:r>
                <a:rPr lang="el-GR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cs"/>
                </a:rPr>
                <a:t>φ)</a:t>
              </a:r>
              <a:endParaRPr/>
            </a:p>
          </p:txBody>
        </p:sp>
        <p:sp>
          <p:nvSpPr>
            <p:cNvPr id="16" name="Rectangle 9"/>
            <p:cNvSpPr>
              <a:spLocks noChangeArrowheads="1"/>
            </p:cNvSpPr>
            <p:nvPr/>
          </p:nvSpPr>
          <p:spPr bwMode="auto">
            <a:xfrm>
              <a:off x="5172030" y="4518249"/>
              <a:ext cx="257397" cy="27699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l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1pPr>
              <a:lvl2pPr marL="457200" algn="l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2pPr>
              <a:lvl3pPr marL="914400" algn="l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3pPr>
              <a:lvl4pPr marL="1371600" algn="l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4pPr>
              <a:lvl5pPr marL="1828800" algn="l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5pPr>
              <a:lvl6pPr marL="2286000" algn="l" defTabSz="914400"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6pPr>
              <a:lvl7pPr marL="2743200" algn="l" defTabSz="914400"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7pPr>
              <a:lvl8pPr marL="3200400" algn="l" defTabSz="914400"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8pPr>
              <a:lvl9pPr marL="3657600" algn="l" defTabSz="914400"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9pPr>
            </a:lstStyle>
            <a:p>
              <a:pPr>
                <a:defRPr/>
              </a:pPr>
              <a:r>
                <a:rPr lang="el-GR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cs"/>
                </a:rPr>
                <a:t>φ</a:t>
              </a:r>
              <a:endParaRPr/>
            </a:p>
          </p:txBody>
        </p:sp>
        <p:sp>
          <p:nvSpPr>
            <p:cNvPr id="17" name="Rectangle 9"/>
            <p:cNvSpPr>
              <a:spLocks noChangeArrowheads="1"/>
            </p:cNvSpPr>
            <p:nvPr/>
          </p:nvSpPr>
          <p:spPr bwMode="auto">
            <a:xfrm>
              <a:off x="7593818" y="3747209"/>
              <a:ext cx="528893" cy="27699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l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1pPr>
              <a:lvl2pPr marL="457200" algn="l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2pPr>
              <a:lvl3pPr marL="914400" algn="l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3pPr>
              <a:lvl4pPr marL="1371600" algn="l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4pPr>
              <a:lvl5pPr marL="1828800" algn="l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5pPr>
              <a:lvl6pPr marL="2286000" algn="l" defTabSz="914400"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6pPr>
              <a:lvl7pPr marL="2743200" algn="l" defTabSz="914400"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7pPr>
              <a:lvl8pPr marL="3200400" algn="l" defTabSz="914400"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8pPr>
              <a:lvl9pPr marL="3657600" algn="l" defTabSz="914400"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9pPr>
            </a:lstStyle>
            <a:p>
              <a:pPr>
                <a:defRPr/>
              </a:pPr>
              <a:r>
                <a:rPr 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cs"/>
                </a:rPr>
                <a:t>V(</a:t>
              </a:r>
              <a:r>
                <a:rPr lang="el-GR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cs"/>
                </a:rPr>
                <a:t>φ)</a:t>
              </a:r>
              <a:endParaRPr/>
            </a:p>
          </p:txBody>
        </p:sp>
        <p:sp>
          <p:nvSpPr>
            <p:cNvPr id="19" name="Rectangle 9"/>
            <p:cNvSpPr>
              <a:spLocks noChangeArrowheads="1"/>
            </p:cNvSpPr>
            <p:nvPr/>
          </p:nvSpPr>
          <p:spPr bwMode="auto">
            <a:xfrm>
              <a:off x="8178177" y="4523109"/>
              <a:ext cx="257397" cy="27699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l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1pPr>
              <a:lvl2pPr marL="457200" algn="l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2pPr>
              <a:lvl3pPr marL="914400" algn="l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3pPr>
              <a:lvl4pPr marL="1371600" algn="l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4pPr>
              <a:lvl5pPr marL="1828800" algn="l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5pPr>
              <a:lvl6pPr marL="2286000" algn="l" defTabSz="914400"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6pPr>
              <a:lvl7pPr marL="2743200" algn="l" defTabSz="914400"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7pPr>
              <a:lvl8pPr marL="3200400" algn="l" defTabSz="914400"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8pPr>
              <a:lvl9pPr marL="3657600" algn="l" defTabSz="914400"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9pPr>
            </a:lstStyle>
            <a:p>
              <a:pPr>
                <a:defRPr/>
              </a:pPr>
              <a:r>
                <a:rPr lang="el-GR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cs"/>
                </a:rPr>
                <a:t>φ</a:t>
              </a:r>
              <a:endParaRPr/>
            </a:p>
          </p:txBody>
        </p:sp>
        <p:sp>
          <p:nvSpPr>
            <p:cNvPr id="21" name="Rectangle 9"/>
            <p:cNvSpPr>
              <a:spLocks noChangeArrowheads="1"/>
            </p:cNvSpPr>
            <p:nvPr/>
          </p:nvSpPr>
          <p:spPr bwMode="auto">
            <a:xfrm>
              <a:off x="10515886" y="3704481"/>
              <a:ext cx="485406" cy="27699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l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1pPr>
              <a:lvl2pPr marL="457200" algn="l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2pPr>
              <a:lvl3pPr marL="914400" algn="l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3pPr>
              <a:lvl4pPr marL="1371600" algn="l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4pPr>
              <a:lvl5pPr marL="1828800" algn="l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5pPr>
              <a:lvl6pPr marL="2286000" algn="l" defTabSz="914400"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6pPr>
              <a:lvl7pPr marL="2743200" algn="l" defTabSz="914400"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7pPr>
              <a:lvl8pPr marL="3200400" algn="l" defTabSz="914400"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8pPr>
              <a:lvl9pPr marL="3657600" algn="l" defTabSz="914400"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9pPr>
            </a:lstStyle>
            <a:p>
              <a:pPr>
                <a:defRPr/>
              </a:pPr>
              <a:r>
                <a:rPr 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cs"/>
                </a:rPr>
                <a:t>V(</a:t>
              </a:r>
              <a:r>
                <a:rPr lang="el-GR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cs"/>
                </a:rPr>
                <a:t>φ)</a:t>
              </a:r>
              <a:endParaRPr/>
            </a:p>
          </p:txBody>
        </p:sp>
        <p:sp>
          <p:nvSpPr>
            <p:cNvPr id="23" name="Rectangle 9"/>
            <p:cNvSpPr>
              <a:spLocks noChangeArrowheads="1"/>
            </p:cNvSpPr>
            <p:nvPr/>
          </p:nvSpPr>
          <p:spPr bwMode="auto">
            <a:xfrm>
              <a:off x="11141641" y="4495292"/>
              <a:ext cx="257397" cy="27699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l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1pPr>
              <a:lvl2pPr marL="457200" algn="l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2pPr>
              <a:lvl3pPr marL="914400" algn="l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3pPr>
              <a:lvl4pPr marL="1371600" algn="l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4pPr>
              <a:lvl5pPr marL="1828800" algn="l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5pPr>
              <a:lvl6pPr marL="2286000" algn="l" defTabSz="914400"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6pPr>
              <a:lvl7pPr marL="2743200" algn="l" defTabSz="914400"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7pPr>
              <a:lvl8pPr marL="3200400" algn="l" defTabSz="914400"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8pPr>
              <a:lvl9pPr marL="3657600" algn="l" defTabSz="914400"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9pPr>
            </a:lstStyle>
            <a:p>
              <a:pPr>
                <a:defRPr/>
              </a:pPr>
              <a:r>
                <a:rPr lang="el-GR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cs"/>
                </a:rPr>
                <a:t>φ</a:t>
              </a:r>
              <a:endParaRPr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C119598-8EFC-613B-45C4-AE27425C1E43}"/>
              </a:ext>
            </a:extLst>
          </p:cNvPr>
          <p:cNvSpPr txBox="1"/>
          <p:nvPr/>
        </p:nvSpPr>
        <p:spPr bwMode="auto">
          <a:xfrm>
            <a:off x="1227428" y="4999557"/>
            <a:ext cx="91800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Рис. 1.  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Постепенное образование критической области, которая будет далее окружена доменной стенкой в результате многократных флуктуаций на фоне расширяющейся Вселенной (на стадии космологической инфляции).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Темп квантовых флуктуаций</a:t>
            </a:r>
            <a:endParaRPr/>
          </a:p>
        </p:txBody>
      </p:sp>
      <p:sp>
        <p:nvSpPr>
          <p:cNvPr id="4" name="Объект 5"/>
          <p:cNvSpPr txBox="1"/>
          <p:nvPr/>
        </p:nvSpPr>
        <p:spPr bwMode="auto">
          <a:xfrm>
            <a:off x="1097280" y="1523999"/>
            <a:ext cx="10058399" cy="388500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/>
              <a:buChar char="§"/>
              <a:defRPr/>
            </a:pPr>
            <a:r>
              <a:rPr lang="ru-RU" dirty="0"/>
              <a:t>  Квантовые флуктуации в расширяющемся пространстве могут быть описаны как случайные блуждания. Они являются решением уравнение Фоккера-Планка. Вероятность, что поле будет перекинуто через барьер (вероятность критической флуктуации):</a:t>
            </a:r>
            <a:endParaRPr lang="en-US" dirty="0"/>
          </a:p>
          <a:p>
            <a:pPr>
              <a:buFont typeface="Wingdings"/>
              <a:buChar char="v"/>
              <a:defRPr/>
            </a:pPr>
            <a:endParaRPr lang="en-US" sz="1400" dirty="0"/>
          </a:p>
          <a:p>
            <a:pPr>
              <a:defRPr/>
            </a:pPr>
            <a:endParaRPr lang="ru-RU" dirty="0"/>
          </a:p>
          <a:p>
            <a:pPr>
              <a:buFont typeface="Wingdings"/>
              <a:buChar char="§"/>
              <a:defRPr/>
            </a:pPr>
            <a:r>
              <a:rPr lang="ru-RU" dirty="0"/>
              <a:t>  Зная число причинно-независимых областей во время инфляции, мы можем получить количество критических флуктуаций:</a:t>
            </a:r>
          </a:p>
          <a:p>
            <a:pPr>
              <a:buFont typeface="Wingdings"/>
              <a:buChar char="§"/>
              <a:defRPr/>
            </a:pPr>
            <a:endParaRPr lang="ru-RU" sz="1800" dirty="0"/>
          </a:p>
          <a:p>
            <a:pPr>
              <a:buFont typeface="Wingdings"/>
              <a:buChar char="§"/>
              <a:defRPr/>
            </a:pPr>
            <a:r>
              <a:rPr lang="ru-RU" sz="2000" dirty="0"/>
              <a:t>  Момент образования флуктуации и конечный радиус е</a:t>
            </a:r>
            <a:r>
              <a:rPr lang="ru-RU" dirty="0"/>
              <a:t>ё сферической </a:t>
            </a:r>
            <a:r>
              <a:rPr lang="ru-RU" sz="2000" dirty="0"/>
              <a:t>стенки связан темпом расширения Вселенной</a:t>
            </a:r>
            <a:r>
              <a:rPr lang="ru-RU" dirty="0"/>
              <a:t>, а масса сферической стенки связана с её радиусом</a:t>
            </a:r>
            <a:r>
              <a:rPr lang="en-US" dirty="0"/>
              <a:t>:</a:t>
            </a:r>
            <a:endParaRPr lang="ru-RU" sz="2000" dirty="0"/>
          </a:p>
          <a:p>
            <a:pPr marL="0" indent="0">
              <a:buNone/>
              <a:defRPr/>
            </a:pPr>
            <a:endParaRPr lang="en-US" sz="2000" dirty="0"/>
          </a:p>
          <a:p>
            <a:pPr>
              <a:buFont typeface="Wingdings"/>
              <a:buChar char="§"/>
              <a:defRPr/>
            </a:pPr>
            <a:endParaRPr dirty="0"/>
          </a:p>
        </p:txBody>
      </p:sp>
      <p:sp>
        <p:nvSpPr>
          <p:cNvPr id="13" name="Дата 1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1200"/>
              <a:t>МОСКВА,  2022</a:t>
            </a:r>
            <a:endParaRPr lang="en-US" sz="1200"/>
          </a:p>
        </p:txBody>
      </p:sp>
      <p:sp>
        <p:nvSpPr>
          <p:cNvPr id="15" name="Нижний колонтитул 1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1200"/>
              <a:t>НИЯУ МИФИ,   Кафедра №40 Физики элементарных частиц</a:t>
            </a:r>
            <a:endParaRPr lang="en-US" sz="120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113E31D-E2AB-40D1-8B51-AFA5AFEF393A}" type="slidenum">
              <a:rPr lang="en-US" sz="1200"/>
              <a:t>25</a:t>
            </a:fld>
            <a:endParaRPr lang="en-US" sz="1200"/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17A0CC81-83B9-E685-DABF-CAEAC9464249}"/>
              </a:ext>
            </a:extLst>
          </p:cNvPr>
          <p:cNvGrpSpPr/>
          <p:nvPr/>
        </p:nvGrpSpPr>
        <p:grpSpPr>
          <a:xfrm>
            <a:off x="3216000" y="2415165"/>
            <a:ext cx="8280000" cy="928989"/>
            <a:chOff x="3216000" y="2415165"/>
            <a:chExt cx="8280000" cy="928989"/>
          </a:xfrm>
        </p:grpSpPr>
        <p:grpSp>
          <p:nvGrpSpPr>
            <p:cNvPr id="5" name="Группа 4"/>
            <p:cNvGrpSpPr/>
            <p:nvPr/>
          </p:nvGrpSpPr>
          <p:grpSpPr bwMode="auto">
            <a:xfrm>
              <a:off x="3216000" y="2415165"/>
              <a:ext cx="4982851" cy="928989"/>
              <a:chOff x="2794359" y="2905052"/>
              <a:chExt cx="5744376" cy="1070966"/>
            </a:xfrm>
          </p:grpSpPr>
          <p:grpSp>
            <p:nvGrpSpPr>
              <p:cNvPr id="3" name="Группа 2"/>
              <p:cNvGrpSpPr/>
              <p:nvPr/>
            </p:nvGrpSpPr>
            <p:grpSpPr bwMode="auto">
              <a:xfrm>
                <a:off x="2794359" y="2952683"/>
                <a:ext cx="3372320" cy="1023335"/>
                <a:chOff x="2794359" y="2952683"/>
                <a:chExt cx="3372320" cy="1023335"/>
              </a:xfrm>
            </p:grpSpPr>
            <p:pic>
              <p:nvPicPr>
                <p:cNvPr id="6" name="Рисунок 5"/>
                <p:cNvPicPr>
                  <a:picLocks noChangeAspect="1"/>
                </p:cNvPicPr>
                <p:nvPr/>
              </p:nvPicPr>
              <p:blipFill>
                <a:blip r:embed="rId2"/>
                <a:stretch/>
              </p:blipFill>
              <p:spPr bwMode="auto">
                <a:xfrm>
                  <a:off x="2794359" y="2952683"/>
                  <a:ext cx="1162212" cy="1000265"/>
                </a:xfrm>
                <a:prstGeom prst="rect">
                  <a:avLst/>
                </a:prstGeom>
              </p:spPr>
            </p:pic>
            <p:pic>
              <p:nvPicPr>
                <p:cNvPr id="8" name="Рисунок 7"/>
                <p:cNvPicPr>
                  <a:picLocks noChangeAspect="1"/>
                </p:cNvPicPr>
                <p:nvPr/>
              </p:nvPicPr>
              <p:blipFill>
                <a:blip r:embed="rId3"/>
                <a:stretch/>
              </p:blipFill>
              <p:spPr bwMode="auto">
                <a:xfrm>
                  <a:off x="3956571" y="2994806"/>
                  <a:ext cx="2210108" cy="981212"/>
                </a:xfrm>
                <a:prstGeom prst="rect">
                  <a:avLst/>
                </a:prstGeom>
              </p:spPr>
            </p:pic>
          </p:grpSp>
          <p:pic>
            <p:nvPicPr>
              <p:cNvPr id="12" name="Рисунок 11"/>
              <p:cNvPicPr>
                <a:picLocks noChangeAspect="1"/>
              </p:cNvPicPr>
              <p:nvPr/>
            </p:nvPicPr>
            <p:blipFill>
              <a:blip r:embed="rId4"/>
              <a:stretch/>
            </p:blipFill>
            <p:spPr bwMode="auto">
              <a:xfrm>
                <a:off x="6166679" y="2905052"/>
                <a:ext cx="2372056" cy="1047896"/>
              </a:xfrm>
              <a:prstGeom prst="rect">
                <a:avLst/>
              </a:prstGeom>
            </p:spPr>
          </p:pic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9CF1A21-B11C-5FC2-D13D-5B3ABF5C3A8C}"/>
                </a:ext>
              </a:extLst>
            </p:cNvPr>
            <p:cNvSpPr txBox="1"/>
            <p:nvPr/>
          </p:nvSpPr>
          <p:spPr bwMode="auto">
            <a:xfrm>
              <a:off x="10776575" y="2669598"/>
              <a:ext cx="71942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(28)</a:t>
              </a:r>
              <a:endPara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1C23B4D8-6614-754A-FF56-AAC48D4E9F49}"/>
              </a:ext>
            </a:extLst>
          </p:cNvPr>
          <p:cNvGrpSpPr/>
          <p:nvPr/>
        </p:nvGrpSpPr>
        <p:grpSpPr>
          <a:xfrm>
            <a:off x="4764088" y="3971873"/>
            <a:ext cx="6731911" cy="538274"/>
            <a:chOff x="4764088" y="3971873"/>
            <a:chExt cx="6731911" cy="538274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4764088" y="3971873"/>
              <a:ext cx="2057596" cy="538274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8AED509-7760-5860-7E78-67CE32F06BF1}"/>
                </a:ext>
              </a:extLst>
            </p:cNvPr>
            <p:cNvSpPr txBox="1"/>
            <p:nvPr/>
          </p:nvSpPr>
          <p:spPr bwMode="auto">
            <a:xfrm>
              <a:off x="10776574" y="4010997"/>
              <a:ext cx="71942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(29)</a:t>
              </a:r>
              <a:endPara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8F3B0BA2-BD47-EC50-62BC-48A1D46BE4EB}"/>
              </a:ext>
            </a:extLst>
          </p:cNvPr>
          <p:cNvGrpSpPr/>
          <p:nvPr/>
        </p:nvGrpSpPr>
        <p:grpSpPr>
          <a:xfrm>
            <a:off x="3389551" y="5271495"/>
            <a:ext cx="8125840" cy="785948"/>
            <a:chOff x="3389551" y="5271495"/>
            <a:chExt cx="8125840" cy="785948"/>
          </a:xfrm>
        </p:grpSpPr>
        <p:pic>
          <p:nvPicPr>
            <p:cNvPr id="7" name="Рисунок 2">
              <a:extLst>
                <a:ext uri="{FF2B5EF4-FFF2-40B4-BE49-F238E27FC236}">
                  <a16:creationId xmlns:a16="http://schemas.microsoft.com/office/drawing/2014/main" id="{4590831C-4BB5-0C96-D31A-62B6C0A249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10835"/>
            <a:stretch/>
          </p:blipFill>
          <p:spPr bwMode="auto">
            <a:xfrm>
              <a:off x="3389551" y="5271495"/>
              <a:ext cx="2880000" cy="785948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2DF08090-D55B-2778-2993-A275B53F7A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/>
          </p:blipFill>
          <p:spPr bwMode="auto">
            <a:xfrm>
              <a:off x="6821684" y="5461312"/>
              <a:ext cx="1687304" cy="382687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064CBDB-A316-DDEA-2E1A-227E43CD147D}"/>
                </a:ext>
              </a:extLst>
            </p:cNvPr>
            <p:cNvSpPr txBox="1"/>
            <p:nvPr/>
          </p:nvSpPr>
          <p:spPr bwMode="auto">
            <a:xfrm>
              <a:off x="10795966" y="5405625"/>
              <a:ext cx="71942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(30)</a:t>
              </a:r>
              <a:endPara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dirty="0"/>
              <a:t>Спектр масс ПЧД для Вселенной</a:t>
            </a:r>
            <a:endParaRPr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5806"/>
          <a:stretch/>
        </p:blipFill>
        <p:spPr bwMode="auto">
          <a:xfrm>
            <a:off x="1097280" y="2717478"/>
            <a:ext cx="5085183" cy="3278813"/>
          </a:xfrm>
          <a:prstGeom prst="rect">
            <a:avLst/>
          </a:prstGeom>
        </p:spPr>
      </p:pic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1200"/>
              <a:t>МОСКВА,  2022</a:t>
            </a:r>
            <a:endParaRPr lang="en-US" sz="120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1200"/>
              <a:t>НИЯУ МИФИ,   Кафедра №40 Физики элементарных частиц</a:t>
            </a:r>
            <a:endParaRPr lang="en-US" sz="120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113E31D-E2AB-40D1-8B51-AFA5AFEF393A}" type="slidenum">
              <a:rPr lang="en-US" sz="1200"/>
              <a:t>26</a:t>
            </a:fld>
            <a:endParaRPr lang="en-US" sz="1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233238-B89D-A9F3-15AF-EBAA56959005}"/>
                  </a:ext>
                </a:extLst>
              </p:cNvPr>
              <p:cNvSpPr txBox="1"/>
              <p:nvPr/>
            </p:nvSpPr>
            <p:spPr bwMode="auto">
              <a:xfrm>
                <a:off x="6636000" y="2717478"/>
                <a:ext cx="4140001" cy="34163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ru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Рис. 1.  </a:t>
                </a:r>
                <a:r>
                  <a:rPr lang="ru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Спектр масс первичных черных дыр во Вселеной.</a:t>
                </a:r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>
                  <a:defRPr/>
                </a:pPr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>
                  <a:defRPr/>
                </a:pPr>
                <a:r>
                  <a:rPr lang="ru-RU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Использовались следующие параметры потенциала (мексиканская шляпа):</a:t>
                </a:r>
                <a:endParaRPr lang="en-US" i="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0.011</m:t>
                    </m:r>
                  </m:oMath>
                </a14:m>
                <a:r>
                  <a:rPr lang="en-US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ru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ГэВ</a:t>
                </a: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, 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= 1.4 ∙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ru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ГэВ</a:t>
                </a: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.</a:t>
                </a:r>
              </a:p>
              <a:p>
                <a:pPr>
                  <a:defRPr/>
                </a:pPr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>
                  <a:defRPr/>
                </a:pPr>
                <a:r>
                  <a:rPr lang="ru-RU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Параметры инфляции и начальное значение поля:</a:t>
                </a:r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>
                  <a:defRPr/>
                </a:pP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= 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sup>
                    </m:sSup>
                  </m:oMath>
                </a14:m>
                <a:r>
                  <a:rPr lang="en-US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ru-RU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ГэВ</a:t>
                </a:r>
                <a:r>
                  <a:rPr lang="en-US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,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baseline="-25000" dirty="0" err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𝑖𝑛𝑓</m:t>
                    </m:r>
                    <m:r>
                      <a:rPr lang="en-US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60</m:t>
                    </m:r>
                  </m:oMath>
                </a14:m>
                <a:r>
                  <a:rPr lang="en-US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,  </a:t>
                </a:r>
                <a14:m>
                  <m:oMath xmlns:m="http://schemas.openxmlformats.org/officeDocument/2006/math">
                    <m:r>
                      <a:rPr lang="el-GR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i="1" baseline="-25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en-US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= 0.2 </m:t>
                    </m:r>
                    <m:r>
                      <a:rPr lang="el-GR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ru-RU" i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>
                  <a:defRPr/>
                </a:pPr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>
                  <a:defRPr/>
                </a:pPr>
                <a:endParaRPr lang="ru-RU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233238-B89D-A9F3-15AF-EBAA569590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36000" y="2717478"/>
                <a:ext cx="4140001" cy="3416320"/>
              </a:xfrm>
              <a:prstGeom prst="rect">
                <a:avLst/>
              </a:prstGeom>
              <a:blipFill>
                <a:blip r:embed="rId4"/>
                <a:stretch>
                  <a:fillRect l="-1325" t="-1071" r="-14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13191EE7-7756-A65C-254A-9AC57B7CED23}"/>
              </a:ext>
            </a:extLst>
          </p:cNvPr>
          <p:cNvGrpSpPr/>
          <p:nvPr/>
        </p:nvGrpSpPr>
        <p:grpSpPr>
          <a:xfrm>
            <a:off x="1776000" y="1210081"/>
            <a:ext cx="9719426" cy="1272274"/>
            <a:chOff x="1776000" y="1210081"/>
            <a:chExt cx="9719426" cy="1272274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CA4E5E98-2C76-9F07-9976-E1417BFD88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 l="-6924" t="-1563" r="843" b="4691"/>
            <a:stretch/>
          </p:blipFill>
          <p:spPr bwMode="auto">
            <a:xfrm>
              <a:off x="1776000" y="1210081"/>
              <a:ext cx="7740000" cy="1272274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2F0341B-1644-8E1A-8A54-19455AF27346}"/>
                </a:ext>
              </a:extLst>
            </p:cNvPr>
            <p:cNvSpPr txBox="1"/>
            <p:nvPr/>
          </p:nvSpPr>
          <p:spPr bwMode="auto">
            <a:xfrm>
              <a:off x="10776001" y="1756413"/>
              <a:ext cx="71942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(31)</a:t>
              </a:r>
              <a:endPara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dirty="0"/>
              <a:t>Образование кластеров ПЧД</a:t>
            </a:r>
            <a:endParaRPr dirty="0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C76B93F8-4452-2C22-DDB9-2BFF44EAC3C9}"/>
              </a:ext>
            </a:extLst>
          </p:cNvPr>
          <p:cNvGrpSpPr/>
          <p:nvPr/>
        </p:nvGrpSpPr>
        <p:grpSpPr>
          <a:xfrm>
            <a:off x="2496000" y="1629000"/>
            <a:ext cx="6800678" cy="2852828"/>
            <a:chOff x="2676000" y="2889000"/>
            <a:chExt cx="6800678" cy="2852828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2676000" y="2889000"/>
              <a:ext cx="6800678" cy="2852828"/>
            </a:xfrm>
            <a:prstGeom prst="rect">
              <a:avLst/>
            </a:prstGeom>
            <a:ln>
              <a:solidFill>
                <a:schemeClr val="bg1"/>
              </a:solidFill>
              <a:prstDash val="dash"/>
            </a:ln>
          </p:spPr>
        </p:pic>
        <p:sp>
          <p:nvSpPr>
            <p:cNvPr id="6" name="Овал 5"/>
            <p:cNvSpPr/>
            <p:nvPr/>
          </p:nvSpPr>
          <p:spPr bwMode="auto">
            <a:xfrm>
              <a:off x="6977590" y="3314503"/>
              <a:ext cx="1098126" cy="960436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" name="Овал 6"/>
            <p:cNvSpPr/>
            <p:nvPr/>
          </p:nvSpPr>
          <p:spPr bwMode="auto">
            <a:xfrm>
              <a:off x="7054489" y="4588159"/>
              <a:ext cx="1098126" cy="960435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" name="Овал 7"/>
            <p:cNvSpPr/>
            <p:nvPr/>
          </p:nvSpPr>
          <p:spPr bwMode="auto">
            <a:xfrm>
              <a:off x="8330598" y="3845120"/>
              <a:ext cx="814299" cy="743041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" name="Овал 9"/>
            <p:cNvSpPr/>
            <p:nvPr/>
          </p:nvSpPr>
          <p:spPr bwMode="auto">
            <a:xfrm>
              <a:off x="8835000" y="5193637"/>
              <a:ext cx="430740" cy="409688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1200"/>
              <a:t>МОСКВА,  2022</a:t>
            </a:r>
            <a:endParaRPr lang="en-US" sz="120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1200"/>
              <a:t>НИЯУ МИФИ,   Кафедра №40 Физики элементарных частиц</a:t>
            </a:r>
            <a:endParaRPr lang="en-US" sz="1200"/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FAB73BC-B049-4115-A692-8D63A059BFB8}" type="slidenum">
              <a:rPr lang="en-US" sz="1200"/>
              <a:t>27</a:t>
            </a:fld>
            <a:endParaRPr lang="en-US" sz="12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8CF380-20D9-5483-FF46-24CCF012E115}"/>
              </a:ext>
            </a:extLst>
          </p:cNvPr>
          <p:cNvSpPr txBox="1"/>
          <p:nvPr/>
        </p:nvSpPr>
        <p:spPr bwMode="auto">
          <a:xfrm>
            <a:off x="1596000" y="4857911"/>
            <a:ext cx="91800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Рис. 1. 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Многократные флуктуации, расширяющиеся и накладывающиеся поверх друг друга естественным образом обеспечивают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самоподобную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структуру. Формируются скопления ПЧД самых разных масс и размеров.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dirty="0"/>
              <a:t>Распределения ПЧД</a:t>
            </a:r>
            <a:r>
              <a:rPr lang="en-US" dirty="0"/>
              <a:t> </a:t>
            </a:r>
            <a:r>
              <a:rPr lang="ru-RU" dirty="0"/>
              <a:t>в кластере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12005"/>
          <a:stretch/>
        </p:blipFill>
        <p:spPr bwMode="auto">
          <a:xfrm>
            <a:off x="876000" y="1579745"/>
            <a:ext cx="4626103" cy="2964371"/>
          </a:xfrm>
          <a:prstGeom prst="rect">
            <a:avLst/>
          </a:prstGeom>
        </p:spPr>
      </p:pic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t="11896"/>
          <a:stretch/>
        </p:blipFill>
        <p:spPr bwMode="auto">
          <a:xfrm>
            <a:off x="5780207" y="1582867"/>
            <a:ext cx="4597842" cy="29581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rcRect l="8841" r="3096"/>
          <a:stretch/>
        </p:blipFill>
        <p:spPr bwMode="auto">
          <a:xfrm>
            <a:off x="10413819" y="1966023"/>
            <a:ext cx="1082181" cy="1495634"/>
          </a:xfrm>
          <a:prstGeom prst="rect">
            <a:avLst/>
          </a:prstGeom>
        </p:spPr>
      </p:pic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1200"/>
              <a:t>МОСКВА,  2022</a:t>
            </a:r>
            <a:endParaRPr lang="en-US" sz="120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1200"/>
              <a:t>НИЯУ МИФИ,   Кафедра №40 Физики элементарных частиц</a:t>
            </a:r>
            <a:endParaRPr lang="en-US" sz="120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FAB73BC-B049-4115-A692-8D63A059BFB8}" type="slidenum">
              <a:rPr lang="en-US" sz="1200"/>
              <a:t>28</a:t>
            </a:fld>
            <a:endParaRPr lang="en-US" sz="1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CC6376A-C6A4-9BA0-028A-FDF8821A20DC}"/>
                  </a:ext>
                </a:extLst>
              </p:cNvPr>
              <p:cNvSpPr txBox="1"/>
              <p:nvPr/>
            </p:nvSpPr>
            <p:spPr bwMode="auto">
              <a:xfrm>
                <a:off x="1236000" y="4660680"/>
                <a:ext cx="4140000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ru-RU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Рис. 2.  </a:t>
                </a:r>
                <a:r>
                  <a:rPr lang="ru-RU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Распределение ПЧД по массам в кластере с центральной черной дырой массой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=100 </m:t>
                    </m:r>
                    <m:r>
                      <a:rPr lang="ru-RU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ru-RU" b="1" i="1" baseline="-25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☉</m:t>
                    </m:r>
                  </m:oMath>
                </a14:m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.</a:t>
                </a:r>
                <a:endParaRPr lang="ru-RU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CC6376A-C6A4-9BA0-028A-FDF8821A20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36000" y="4660680"/>
                <a:ext cx="4140000" cy="923330"/>
              </a:xfrm>
              <a:prstGeom prst="rect">
                <a:avLst/>
              </a:prstGeom>
              <a:blipFill>
                <a:blip r:embed="rId5"/>
                <a:stretch>
                  <a:fillRect l="-1325" t="-3974" r="-2209" b="-99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9DE56F4-99F1-D069-1566-7EFABCB909DA}"/>
                  </a:ext>
                </a:extLst>
              </p:cNvPr>
              <p:cNvSpPr txBox="1"/>
              <p:nvPr/>
            </p:nvSpPr>
            <p:spPr bwMode="auto">
              <a:xfrm>
                <a:off x="6096000" y="4660680"/>
                <a:ext cx="4500000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ru-RU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Рис. 2.  </a:t>
                </a:r>
                <a:r>
                  <a:rPr lang="ru-RU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Распределение ПЧД по расстояния от цента в кластере с центральной черной дырой массой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=100 </m:t>
                    </m:r>
                    <m:r>
                      <a:rPr lang="ru-RU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ru-RU" b="1" i="1" baseline="-25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☉</m:t>
                    </m:r>
                  </m:oMath>
                </a14:m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.</a:t>
                </a:r>
                <a:endParaRPr lang="ru-RU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9DE56F4-99F1-D069-1566-7EFABCB909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0" y="4660680"/>
                <a:ext cx="4500000" cy="923330"/>
              </a:xfrm>
              <a:prstGeom prst="rect">
                <a:avLst/>
              </a:prstGeom>
              <a:blipFill>
                <a:blip r:embed="rId6"/>
                <a:stretch>
                  <a:fillRect l="-1084" t="-3974" b="-99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dirty="0"/>
              <a:t>Изображение кластера ПЧД</a:t>
            </a:r>
            <a:endParaRPr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1200"/>
              <a:t>МОСКВА,  2022</a:t>
            </a:r>
            <a:endParaRPr lang="en-US" sz="120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1200"/>
              <a:t>НИЯУ МИФИ,   Кафедра №40 Физики элементарных частиц</a:t>
            </a:r>
            <a:endParaRPr lang="en-US" sz="120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113E31D-E2AB-40D1-8B51-AFA5AFEF393A}" type="slidenum">
              <a:rPr lang="en-US" sz="1200"/>
              <a:t>29</a:t>
            </a:fld>
            <a:endParaRPr lang="en-US" sz="160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1575851" y="1514433"/>
            <a:ext cx="4220666" cy="4447834"/>
          </a:xfrm>
          <a:prstGeom prst="rect">
            <a:avLst/>
          </a:prstGeom>
          <a:effectLst>
            <a:softEdge rad="127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Объект 5"/>
              <p:cNvSpPr txBox="1"/>
              <p:nvPr/>
            </p:nvSpPr>
            <p:spPr bwMode="auto">
              <a:xfrm>
                <a:off x="6339856" y="3789000"/>
                <a:ext cx="4616143" cy="1675748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Autofit/>
              </a:bodyPr>
              <a:lstStyle>
                <a:lvl1pPr marL="91440" indent="-91440" algn="l" defTabSz="914400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/>
                  <a:buChar char=" "/>
                  <a:defRPr sz="20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/>
                  <a:buChar char="◦"/>
                  <a:defRPr sz="18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/>
                  <a:buChar char="◦"/>
                  <a:defRPr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/>
                  <a:buChar char="◦"/>
                  <a:defRPr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/>
                  <a:buChar char="◦"/>
                  <a:defRPr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/>
                  <a:buChar char="◦"/>
                  <a:defRPr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/>
                  <a:buChar char="◦"/>
                  <a:defRPr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/>
                  <a:buChar char="◦"/>
                  <a:defRPr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/>
                  <a:buChar char="◦"/>
                  <a:defRPr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§"/>
                  <a:defRPr/>
                </a:pPr>
                <a:r>
                  <a:rPr lang="en-US" dirty="0"/>
                  <a:t>  </a:t>
                </a:r>
                <a:r>
                  <a:rPr lang="ru-RU" dirty="0"/>
                  <a:t>Количество таких скоплений, возникающих во</a:t>
                </a:r>
                <a:r>
                  <a:rPr lang="en-US" dirty="0"/>
                  <a:t> </a:t>
                </a:r>
                <a:r>
                  <a:rPr lang="ru-RU" dirty="0"/>
                  <a:t>Вселенной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~ </m:t>
                    </m:r>
                    <m:r>
                      <a:rPr lang="ru-RU" i="1" dirty="0">
                        <a:latin typeface="Cambria Math" panose="02040503050406030204" pitchFamily="18" charset="0"/>
                      </a:rPr>
                      <m:t>10</m:t>
                    </m:r>
                    <m:r>
                      <a:rPr lang="ru-RU" i="1" baseline="30000" dirty="0">
                        <a:latin typeface="Cambria Math" panose="02040503050406030204" pitchFamily="18" charset="0"/>
                      </a:rPr>
                      <m:t>11</m:t>
                    </m:r>
                    <m:r>
                      <a:rPr lang="ru-RU" i="1" dirty="0">
                        <a:latin typeface="Cambria Math" panose="02040503050406030204" pitchFamily="18" charset="0"/>
                      </a:rPr>
                      <m:t> – 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i="1" dirty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ru-RU" i="1" dirty="0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:r>
                  <a:rPr lang="ru-RU" dirty="0"/>
                  <a:t>что соответствует числу наблюдаемых галактик.</a:t>
                </a:r>
              </a:p>
            </p:txBody>
          </p:sp>
        </mc:Choice>
        <mc:Fallback xmlns="">
          <p:sp>
            <p:nvSpPr>
              <p:cNvPr id="11" name="Объект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39856" y="3789000"/>
                <a:ext cx="4616143" cy="1675748"/>
              </a:xfrm>
              <a:prstGeom prst="rect">
                <a:avLst/>
              </a:prstGeom>
              <a:blipFill>
                <a:blip r:embed="rId3"/>
                <a:stretch>
                  <a:fillRect l="-3170" t="-40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8775211-DA6F-2953-69EE-BDB23572779D}"/>
                  </a:ext>
                </a:extLst>
              </p:cNvPr>
              <p:cNvSpPr txBox="1"/>
              <p:nvPr/>
            </p:nvSpPr>
            <p:spPr bwMode="auto">
              <a:xfrm>
                <a:off x="6253269" y="1799545"/>
                <a:ext cx="4877012" cy="14773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ru-RU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Рис. 2. </a:t>
                </a:r>
                <a:r>
                  <a:rPr lang="ru-RU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Смоделированное пространственное изображение внутренней</a:t>
                </a: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ru-RU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сверхплотной части кластера вокруг центральной ПЧД </a:t>
                </a: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 </a:t>
                </a:r>
                <a:r>
                  <a:rPr lang="ru-RU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массой</a:t>
                </a:r>
                <a:b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</a:b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=100 </m:t>
                    </m:r>
                    <m:r>
                      <a:rPr lang="ru-RU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ru-RU" b="1" i="1" baseline="-25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☉</m:t>
                    </m:r>
                  </m:oMath>
                </a14:m>
                <a:r>
                  <a:rPr lang="ru-RU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. Размеры ПЧД на картинке соответствует массе, но не реальному размеру.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8775211-DA6F-2953-69EE-BDB2357277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53269" y="1799545"/>
                <a:ext cx="4877012" cy="1477328"/>
              </a:xfrm>
              <a:prstGeom prst="rect">
                <a:avLst/>
              </a:prstGeom>
              <a:blipFill>
                <a:blip r:embed="rId4"/>
                <a:stretch>
                  <a:fillRect l="-1125" t="-2058" r="-500" b="-53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097280" y="758952"/>
            <a:ext cx="10058400" cy="3429988"/>
          </a:xfrm>
        </p:spPr>
        <p:txBody>
          <a:bodyPr/>
          <a:lstStyle/>
          <a:p>
            <a:pPr>
              <a:defRPr/>
            </a:pPr>
            <a:r>
              <a:rPr lang="ru-RU"/>
              <a:t>Введение 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/>
              <a:t>Актуальность темы, Цель работы и</a:t>
            </a:r>
            <a:endParaRPr/>
          </a:p>
          <a:p>
            <a:pPr>
              <a:defRPr/>
            </a:pPr>
            <a:r>
              <a:rPr lang="ru-RU"/>
              <a:t>выносимые на защиту положения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 dirty="0"/>
              <a:t>МОСКВА,  2022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 dirty="0"/>
              <a:t>НИЯУ МИФИ,   Кафедра №40 Физики элементарных частиц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FAB73BC-B049-4115-A692-8D63A059BFB8}" type="slidenum">
              <a:rPr lang="en-US"/>
              <a:t>3</a:t>
            </a:fld>
            <a:endParaRPr lang="en-US"/>
          </a:p>
        </p:txBody>
      </p:sp>
    </p:spTree>
  </p:cSld>
  <p:clrMapOvr>
    <a:masterClrMapping/>
  </p:clrMapOvr>
  <p:transition spd="slow">
    <p:cove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" dirty="0"/>
              <a:t>Заключение</a:t>
            </a:r>
            <a:r>
              <a:rPr lang="en-US" dirty="0"/>
              <a:t> </a:t>
            </a:r>
            <a:r>
              <a:rPr lang="ru-RU" dirty="0"/>
              <a:t>к Главе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Текст 2"/>
              <p:cNvSpPr>
                <a:spLocks noGrp="1"/>
              </p:cNvSpPr>
              <p:nvPr>
                <p:ph idx="1"/>
              </p:nvPr>
            </p:nvSpPr>
            <p:spPr bwMode="auto">
              <a:xfrm>
                <a:off x="1056000" y="1449001"/>
                <a:ext cx="10080000" cy="4499998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  <a:defRPr/>
                </a:pPr>
                <a:r>
                  <a:rPr lang="ru-RU" dirty="0"/>
                  <a:t>  Разработан механизм формирования ПЧД широкого спектра масс, возникающий в теориях многомерной  </a:t>
                </a:r>
                <a14:m>
                  <m:oMath xmlns:m="http://schemas.openxmlformats.org/officeDocument/2006/math">
                    <m:r>
                      <a:rPr lang="ru-RU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ru-RU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ru-RU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ru-RU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dirty="0"/>
                  <a:t>-гравитации.</a:t>
                </a:r>
              </a:p>
              <a:p>
                <a:pPr>
                  <a:buFont typeface="Wingdings" panose="05000000000000000000" pitchFamily="2" charset="2"/>
                  <a:buChar char="§"/>
                  <a:defRPr/>
                </a:pPr>
                <a:r>
                  <a:rPr lang="ru-RU" dirty="0"/>
                  <a:t>  Получечно ограничение на энергетический масштаб инфляции при котором работет изученный механизм </a:t>
                </a:r>
                <a14:m>
                  <m:oMath xmlns:m="http://schemas.openxmlformats.org/officeDocument/2006/math">
                    <m:r>
                      <a:rPr lang="ru-RU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ru-RU" i="1" dirty="0" smtClean="0">
                        <a:latin typeface="Cambria Math" panose="02040503050406030204" pitchFamily="18" charset="0"/>
                      </a:rPr>
                      <m:t> &gt; 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ru-RU" i="1" dirty="0" smtClean="0">
                            <a:latin typeface="Cambria Math" panose="02040503050406030204" pitchFamily="18" charset="0"/>
                          </a:rPr>
                          <m:t>13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ru-RU" dirty="0"/>
                  <a:t>ГэВ, согласующееся с наблюдательными данными.</a:t>
                </a:r>
              </a:p>
              <a:p>
                <a:pPr>
                  <a:buFont typeface="Wingdings" panose="05000000000000000000" pitchFamily="2" charset="2"/>
                  <a:buChar char="§"/>
                  <a:defRPr/>
                </a:pPr>
                <a:r>
                  <a:rPr lang="ru-RU" dirty="0"/>
                  <a:t>  Вычислено пространтвенное и массовое распределение ПЧД, в скоплениях, возникающих</a:t>
                </a:r>
                <a:br>
                  <a:rPr lang="ru-RU" dirty="0"/>
                </a:br>
                <a:r>
                  <a:rPr lang="ru-RU" dirty="0"/>
                  <a:t>в результате квантовых флуктуаций на стадии космологической инфляции.</a:t>
                </a:r>
              </a:p>
              <a:p>
                <a:pPr marL="0" indent="0">
                  <a:buNone/>
                  <a:defRPr/>
                </a:pPr>
                <a:endParaRPr lang="ru-RU" dirty="0"/>
              </a:p>
              <a:p>
                <a:pPr marL="0" indent="0">
                  <a:buNone/>
                  <a:defRPr/>
                </a:pPr>
                <a:r>
                  <a:rPr lang="ru-RU" b="1" dirty="0"/>
                  <a:t>Новизна:</a:t>
                </a:r>
                <a:r>
                  <a:rPr lang="ru-RU" dirty="0"/>
                  <a:t>	Впервые была продемонстрирована возможность возникновения чисто 			гравитационных топологических дефектов типа «доменная стенка» в 			теориях многомерной </a:t>
                </a:r>
                <a14:m>
                  <m:oMath xmlns:m="http://schemas.openxmlformats.org/officeDocument/2006/math">
                    <m:r>
                      <a:rPr lang="ru-RU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ru-RU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ru-RU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ru-RU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dirty="0"/>
                  <a:t>-гравитации, приводящих к образованию 			первичных черных дыр в ранней Вселенной.</a:t>
                </a:r>
              </a:p>
              <a:p>
                <a:pPr>
                  <a:buFont typeface="Wingdings" panose="05000000000000000000" pitchFamily="2" charset="2"/>
                  <a:buChar char="§"/>
                  <a:defRPr/>
                </a:pPr>
                <a:endParaRPr lang="ru-RU" dirty="0"/>
              </a:p>
              <a:p>
                <a:pPr marL="0" indent="0">
                  <a:buNone/>
                  <a:defRPr/>
                </a:pPr>
                <a:endParaRPr lang="ru-RU" dirty="0"/>
              </a:p>
              <a:p>
                <a:pPr marL="0" indent="0">
                  <a:buNone/>
                  <a:defRPr/>
                </a:pPr>
                <a:endParaRPr dirty="0"/>
              </a:p>
            </p:txBody>
          </p:sp>
        </mc:Choice>
        <mc:Fallback xmlns="">
          <p:sp>
            <p:nvSpPr>
              <p:cNvPr id="3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1056000" y="1449001"/>
                <a:ext cx="10080000" cy="4499998"/>
              </a:xfrm>
              <a:blipFill>
                <a:blip r:embed="rId2"/>
                <a:stretch>
                  <a:fillRect l="-1511" t="-1491" r="-14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НИЯУ МИФИ,   Кафедра №40 Физики элементарных частиц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85DC19C-03DA-4066-9FF7-D0BF1BC6D6F6}" type="slidenum">
              <a:rPr lang="ru-RU"/>
              <a:t>30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МОСКВА,  2022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097280" y="758952"/>
            <a:ext cx="10058400" cy="3294064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ru-RU" sz="5400"/>
            </a:br>
            <a:r>
              <a:rPr lang="ru-RU" sz="7300"/>
              <a:t>Инфляционные ограничения на параметры доп. пространства</a:t>
            </a:r>
            <a:endParaRPr lang="ru-RU" sz="890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 sz="4000"/>
              <a:t>Глава </a:t>
            </a:r>
            <a:r>
              <a:rPr lang="en-US" sz="4000"/>
              <a:t>Iii</a:t>
            </a:r>
            <a:endParaRPr lang="ru-RU" sz="400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МОСКВА,  2022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НИЯУ МИФИ,   Кафедра №40 Физики элементарных частиц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FAB73BC-B049-4115-A692-8D63A059BFB8}" type="slidenum">
              <a:rPr lang="en-US"/>
              <a:t>31</a:t>
            </a:fld>
            <a:endParaRPr lang="en-US"/>
          </a:p>
        </p:txBody>
      </p:sp>
    </p:spTree>
  </p:cSld>
  <p:clrMapOvr>
    <a:masterClrMapping/>
  </p:clrMapOvr>
  <p:transition spd="slow">
    <p:cove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0521967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dirty="0" err="1"/>
              <a:t>Инфлатон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Объект 8">
                <a:extLst>
                  <a:ext uri="{FF2B5EF4-FFF2-40B4-BE49-F238E27FC236}">
                    <a16:creationId xmlns:a16="http://schemas.microsoft.com/office/drawing/2014/main" id="{97B0F15C-AF35-C796-4C38-A9E664E56F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56000" y="1449001"/>
                <a:ext cx="5040000" cy="4499998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ru-RU" dirty="0"/>
                  <a:t>  Космологическая инфляция  обеспечивает начальный толчок Большому взрыву через введение скалярного поля (</a:t>
                </a:r>
                <a:r>
                  <a:rPr lang="ru-RU" dirty="0" err="1"/>
                  <a:t>инфлатона</a:t>
                </a:r>
                <a:r>
                  <a:rPr lang="ru-RU" dirty="0"/>
                  <a:t>), со специальным потенциалом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dirty="0"/>
                  <a:t>, обеспечивающим экспоненциально быстрое расширение пространства.</a:t>
                </a:r>
                <a:endParaRPr lang="en-US" dirty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/>
                  <a:t>  </a:t>
                </a:r>
                <a:r>
                  <a:rPr lang="ru-RU" dirty="0"/>
                  <a:t>Инфляционный энергетический масштаб масштаб </a:t>
                </a:r>
                <a14:m>
                  <m:oMath xmlns:m="http://schemas.openxmlformats.org/officeDocument/2006/math">
                    <m:r>
                      <a:rPr lang="ru-RU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ru-RU" dirty="0"/>
                  <a:t>, наиболее соответствующий наблюдательным данным по реликтовому фону </a:t>
                </a:r>
                <a14:m>
                  <m:oMath xmlns:m="http://schemas.openxmlformats.org/officeDocument/2006/math">
                    <m:r>
                      <a:rPr lang="ru-RU" i="1" dirty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i="1" dirty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13</m:t>
                        </m:r>
                      </m:sup>
                    </m:sSup>
                  </m:oMath>
                </a14:m>
                <a:r>
                  <a:rPr lang="ru-RU" dirty="0"/>
                  <a:t> ГэВ </a:t>
                </a:r>
                <a:r>
                  <a:rPr lang="en-US" dirty="0"/>
                  <a:t>[Planck, 2018]</a:t>
                </a:r>
                <a:r>
                  <a:rPr lang="ru-RU" dirty="0"/>
                  <a:t>.</a:t>
                </a:r>
              </a:p>
            </p:txBody>
          </p:sp>
        </mc:Choice>
        <mc:Fallback xmlns="">
          <p:sp>
            <p:nvSpPr>
              <p:cNvPr id="9" name="Объект 8">
                <a:extLst>
                  <a:ext uri="{FF2B5EF4-FFF2-40B4-BE49-F238E27FC236}">
                    <a16:creationId xmlns:a16="http://schemas.microsoft.com/office/drawing/2014/main" id="{97B0F15C-AF35-C796-4C38-A9E664E56F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56000" y="1449001"/>
                <a:ext cx="5040000" cy="4499998"/>
              </a:xfrm>
              <a:blipFill>
                <a:blip r:embed="rId2"/>
                <a:stretch>
                  <a:fillRect l="-2902" t="-1491" r="-29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98254250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МОСКВА,  2022</a:t>
            </a:r>
            <a:endParaRPr lang="en-US"/>
          </a:p>
        </p:txBody>
      </p:sp>
      <p:sp>
        <p:nvSpPr>
          <p:cNvPr id="1310633581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НИЯУ МИФИ,   Кафедра №40 Физики элементарных частиц</a:t>
            </a:r>
            <a:endParaRPr lang="en-US"/>
          </a:p>
        </p:txBody>
      </p:sp>
      <p:sp>
        <p:nvSpPr>
          <p:cNvPr id="816020501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6D556B0-0C85-C336-732D-24040480E841}" type="slidenum">
              <a:rPr lang="en-US"/>
              <a:t>32</a:t>
            </a:fld>
            <a:endParaRPr lang="en-US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CEC301B-4C5E-2C0C-F850-8D5A7D68E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6000" y="3305901"/>
            <a:ext cx="4224072" cy="2742695"/>
          </a:xfrm>
          <a:prstGeom prst="rect">
            <a:avLst/>
          </a:prstGeom>
        </p:spPr>
      </p:pic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4DE0B4D0-2C94-802D-4CF2-9201F0AA1908}"/>
              </a:ext>
            </a:extLst>
          </p:cNvPr>
          <p:cNvGrpSpPr/>
          <p:nvPr/>
        </p:nvGrpSpPr>
        <p:grpSpPr>
          <a:xfrm>
            <a:off x="7041112" y="1427320"/>
            <a:ext cx="4454888" cy="1878581"/>
            <a:chOff x="7041112" y="1427320"/>
            <a:chExt cx="4454888" cy="1878581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F10A5CCE-E142-C9C5-6E9A-B2319853D5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41112" y="1427320"/>
              <a:ext cx="3472021" cy="1878581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C5207ED-816C-ED48-E3AF-446F525C688A}"/>
                </a:ext>
              </a:extLst>
            </p:cNvPr>
            <p:cNvSpPr txBox="1"/>
            <p:nvPr/>
          </p:nvSpPr>
          <p:spPr bwMode="auto">
            <a:xfrm>
              <a:off x="10776575" y="1597285"/>
              <a:ext cx="71942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(32)</a:t>
              </a:r>
              <a:endPara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28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7377318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Башня Калуцы-Клейна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Объект 12">
                <a:extLst>
                  <a:ext uri="{FF2B5EF4-FFF2-40B4-BE49-F238E27FC236}">
                    <a16:creationId xmlns:a16="http://schemas.microsoft.com/office/drawing/2014/main" id="{4FBC7F12-51FD-F6ED-5349-8F2D558C81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56000" y="3249000"/>
                <a:ext cx="5219999" cy="2666687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ru-RU" dirty="0"/>
                  <a:t>  Частицы являются волнами определенной длины, которая определяется их массой.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ru-RU" dirty="0"/>
                  <a:t>  Дополнительное пространство работает как резонатор, создавая массивные гармоники нулевой моды </a:t>
                </a:r>
                <a:r>
                  <a:rPr lang="en-US" dirty="0"/>
                  <a:t>– </a:t>
                </a:r>
                <a:r>
                  <a:rPr lang="ru-RU" dirty="0"/>
                  <a:t>т.н. башню </a:t>
                </a:r>
                <a:r>
                  <a:rPr lang="ru-RU" dirty="0" err="1"/>
                  <a:t>Калуцы</a:t>
                </a:r>
                <a:r>
                  <a:rPr lang="ru-RU" dirty="0"/>
                  <a:t>-Клейна.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ru-RU" dirty="0"/>
                  <a:t>  Ускорительные ограничения </a:t>
                </a:r>
                <a:r>
                  <a:rPr lang="en-US" dirty="0"/>
                  <a:t>(LHC)</a:t>
                </a:r>
                <a:r>
                  <a:rPr lang="ru-RU" dirty="0"/>
                  <a:t> на размер доп. пространства</a:t>
                </a:r>
                <a:r>
                  <a:rPr lang="en-US" dirty="0"/>
                  <a:t>: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1/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pt-B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</m:oMath>
                </a14:m>
                <a:r>
                  <a:rPr lang="ru-RU" dirty="0"/>
                  <a:t> </a:t>
                </a:r>
                <a:r>
                  <a:rPr lang="pt-BR" dirty="0"/>
                  <a:t>TeV </a:t>
                </a:r>
                <a14:m>
                  <m:oMath xmlns:m="http://schemas.openxmlformats.org/officeDocument/2006/math">
                    <m:r>
                      <a:rPr lang="ru-RU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ru-RU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B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ru-RU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ru-RU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−19</m:t>
                        </m:r>
                      </m:sup>
                    </m:sSup>
                  </m:oMath>
                </a14:m>
                <a:r>
                  <a:rPr lang="ru-RU" dirty="0"/>
                  <a:t> см.</a:t>
                </a:r>
              </a:p>
            </p:txBody>
          </p:sp>
        </mc:Choice>
        <mc:Fallback xmlns="">
          <p:sp>
            <p:nvSpPr>
              <p:cNvPr id="13" name="Объект 12">
                <a:extLst>
                  <a:ext uri="{FF2B5EF4-FFF2-40B4-BE49-F238E27FC236}">
                    <a16:creationId xmlns:a16="http://schemas.microsoft.com/office/drawing/2014/main" id="{4FBC7F12-51FD-F6ED-5349-8F2D558C81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56000" y="3249000"/>
                <a:ext cx="5219999" cy="2666687"/>
              </a:xfrm>
              <a:blipFill>
                <a:blip r:embed="rId2"/>
                <a:stretch>
                  <a:fillRect l="-2800" t="-2517" r="-2217" b="-34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15279605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МОСКВА,  2022</a:t>
            </a:r>
            <a:endParaRPr lang="en-US"/>
          </a:p>
        </p:txBody>
      </p:sp>
      <p:sp>
        <p:nvSpPr>
          <p:cNvPr id="1550269391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НИЯУ МИФИ,   Кафедра №40 Физики элементарных частиц</a:t>
            </a:r>
            <a:endParaRPr lang="en-US"/>
          </a:p>
        </p:txBody>
      </p:sp>
      <p:sp>
        <p:nvSpPr>
          <p:cNvPr id="29712016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3F15539-70D7-F4DB-20FF-80269CA9A0FC}" type="slidenum">
              <a:rPr lang="en-US"/>
              <a:t>33</a:t>
            </a:fld>
            <a:endParaRPr lang="en-US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9BFEB7B6-8824-89FB-4C0B-FD493F59C92D}"/>
              </a:ext>
            </a:extLst>
          </p:cNvPr>
          <p:cNvGrpSpPr/>
          <p:nvPr/>
        </p:nvGrpSpPr>
        <p:grpSpPr>
          <a:xfrm>
            <a:off x="6693274" y="3083800"/>
            <a:ext cx="4519209" cy="2796510"/>
            <a:chOff x="6418243" y="2888999"/>
            <a:chExt cx="4519209" cy="2796510"/>
          </a:xfrm>
        </p:grpSpPr>
        <p:pic>
          <p:nvPicPr>
            <p:cNvPr id="2" name="Picture 2" descr="Linden Yuan - HONR268N">
              <a:extLst>
                <a:ext uri="{FF2B5EF4-FFF2-40B4-BE49-F238E27FC236}">
                  <a16:creationId xmlns:a16="http://schemas.microsoft.com/office/drawing/2014/main" id="{3C33EACE-AB4E-41D0-4AF4-C21E40E1540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/>
            <a:srcRect r="64828"/>
            <a:stretch/>
          </p:blipFill>
          <p:spPr bwMode="auto">
            <a:xfrm>
              <a:off x="6418243" y="2888999"/>
              <a:ext cx="1657758" cy="2796509"/>
            </a:xfrm>
            <a:prstGeom prst="rect">
              <a:avLst/>
            </a:prstGeom>
          </p:spPr>
        </p:pic>
        <p:pic>
          <p:nvPicPr>
            <p:cNvPr id="14" name="Picture 2" descr="Linden Yuan - HONR268N">
              <a:extLst>
                <a:ext uri="{FF2B5EF4-FFF2-40B4-BE49-F238E27FC236}">
                  <a16:creationId xmlns:a16="http://schemas.microsoft.com/office/drawing/2014/main" id="{88093157-783B-0837-1C38-5BDEC528A2A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/>
            <a:srcRect l="39290"/>
            <a:stretch/>
          </p:blipFill>
          <p:spPr bwMode="auto">
            <a:xfrm>
              <a:off x="8076001" y="2889000"/>
              <a:ext cx="2861451" cy="2796509"/>
            </a:xfrm>
            <a:prstGeom prst="rect">
              <a:avLst/>
            </a:prstGeom>
          </p:spPr>
        </p:pic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3B5B2B12-DEF2-872E-A2CD-6DF4C93D2506}"/>
              </a:ext>
            </a:extLst>
          </p:cNvPr>
          <p:cNvGrpSpPr/>
          <p:nvPr/>
        </p:nvGrpSpPr>
        <p:grpSpPr>
          <a:xfrm>
            <a:off x="1596000" y="1434947"/>
            <a:ext cx="9900000" cy="1527366"/>
            <a:chOff x="1596000" y="1434947"/>
            <a:chExt cx="9900000" cy="1527366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46C430BA-6D8D-F7FB-6F6E-A263A730D2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596000" y="1434947"/>
              <a:ext cx="8100000" cy="1527366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A0613A3-4BE7-C030-C280-7E9CD170A468}"/>
                </a:ext>
              </a:extLst>
            </p:cNvPr>
            <p:cNvSpPr txBox="1"/>
            <p:nvPr/>
          </p:nvSpPr>
          <p:spPr bwMode="auto">
            <a:xfrm>
              <a:off x="10776575" y="1519869"/>
              <a:ext cx="71942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(33)</a:t>
              </a:r>
              <a:endPara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6E2696-2AE2-DBFE-B443-8986ECD5F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Эффективный потенциал </a:t>
            </a:r>
            <a:r>
              <a:rPr lang="ru-RU" dirty="0" err="1"/>
              <a:t>инфлатона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FA54AA-4250-EC3A-BAD0-59A006860A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6000" y="1449000"/>
            <a:ext cx="10080000" cy="3780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 </a:t>
            </a:r>
            <a:r>
              <a:rPr lang="ru-RU" dirty="0" err="1"/>
              <a:t>Инфлатон</a:t>
            </a:r>
            <a:r>
              <a:rPr lang="ru-RU" dirty="0"/>
              <a:t> также создает </a:t>
            </a:r>
            <a:r>
              <a:rPr lang="ru-RU" dirty="0" err="1"/>
              <a:t>Калуца-Клейновские</a:t>
            </a:r>
            <a:r>
              <a:rPr lang="ru-RU" dirty="0"/>
              <a:t> моды в дополнительном пространстве, что изменяет его эффективный потенциал</a:t>
            </a:r>
            <a:r>
              <a:rPr lang="en-US" dirty="0"/>
              <a:t>: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500" dirty="0"/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  Вычислим эффективный потенциал в пределе очень большой и плотной КК-башни</a:t>
            </a:r>
            <a:r>
              <a:rPr lang="en-US" dirty="0"/>
              <a:t>: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400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  Получим остановку экспоненциального режима расширения пространства</a:t>
            </a:r>
            <a:r>
              <a:rPr lang="en-US" dirty="0"/>
              <a:t>:</a:t>
            </a:r>
            <a:endParaRPr lang="ru-RU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09BC6C2-01EA-F0F1-5ACD-D07156540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МОСКВА,  2022</a:t>
            </a:r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630B680-CC51-797F-933B-74197B5DC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НИЯУ МИФИ,   Кафедра №40 Физики элементарных частиц</a:t>
            </a:r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5AD9916-B7B5-28C6-EBD4-C63FA5661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AB73BC-B049-4115-A692-8D63A059BFB8}" type="slidenum">
              <a:rPr lang="en-US" smtClean="0"/>
              <a:t>34</a:t>
            </a:fld>
            <a:endParaRPr lang="en-US"/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A1BE8F82-2534-7A9A-4FDC-654C258FF93E}"/>
              </a:ext>
            </a:extLst>
          </p:cNvPr>
          <p:cNvGrpSpPr/>
          <p:nvPr/>
        </p:nvGrpSpPr>
        <p:grpSpPr>
          <a:xfrm>
            <a:off x="5376000" y="2063954"/>
            <a:ext cx="6119425" cy="707951"/>
            <a:chOff x="5376000" y="2063954"/>
            <a:chExt cx="6119425" cy="707951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3FB38B71-641E-3C9C-07C5-7045B60183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76000" y="2063954"/>
              <a:ext cx="2358139" cy="70795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D6CFE64-545B-6673-7580-1CCEE34D627C}"/>
                </a:ext>
              </a:extLst>
            </p:cNvPr>
            <p:cNvSpPr txBox="1"/>
            <p:nvPr/>
          </p:nvSpPr>
          <p:spPr bwMode="auto">
            <a:xfrm>
              <a:off x="10776000" y="2169268"/>
              <a:ext cx="71942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(34)</a:t>
              </a:r>
              <a:endPara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4BD16C0C-21C9-C5A3-2730-9B4A1A5AACDC}"/>
              </a:ext>
            </a:extLst>
          </p:cNvPr>
          <p:cNvGrpSpPr/>
          <p:nvPr/>
        </p:nvGrpSpPr>
        <p:grpSpPr>
          <a:xfrm>
            <a:off x="2650714" y="3289610"/>
            <a:ext cx="8844998" cy="1297545"/>
            <a:chOff x="2650714" y="3289610"/>
            <a:chExt cx="8844998" cy="1297545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1FA3F3FE-1C0D-8E53-408A-711B6F5AD6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-1" t="629" r="-1577"/>
            <a:stretch/>
          </p:blipFill>
          <p:spPr bwMode="auto">
            <a:xfrm>
              <a:off x="2650714" y="3289610"/>
              <a:ext cx="7249744" cy="129754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B4F2DA2-8959-FEA7-497A-289C336FDF93}"/>
                </a:ext>
              </a:extLst>
            </p:cNvPr>
            <p:cNvSpPr txBox="1"/>
            <p:nvPr/>
          </p:nvSpPr>
          <p:spPr bwMode="auto">
            <a:xfrm>
              <a:off x="10776287" y="3429000"/>
              <a:ext cx="71942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(35)</a:t>
              </a:r>
              <a:endPara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531A49D8-0D57-0640-F2DB-995A84A5980E}"/>
              </a:ext>
            </a:extLst>
          </p:cNvPr>
          <p:cNvGrpSpPr/>
          <p:nvPr/>
        </p:nvGrpSpPr>
        <p:grpSpPr>
          <a:xfrm>
            <a:off x="2676000" y="5084957"/>
            <a:ext cx="8819425" cy="900000"/>
            <a:chOff x="2676000" y="5084957"/>
            <a:chExt cx="8819425" cy="900000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354EF90B-AD9D-451E-20E4-37A0DC90C7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2676000" y="5084957"/>
              <a:ext cx="6200611" cy="9000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FA3A3CA-7998-EF50-9808-A09770B9FAA7}"/>
                </a:ext>
              </a:extLst>
            </p:cNvPr>
            <p:cNvSpPr txBox="1"/>
            <p:nvPr/>
          </p:nvSpPr>
          <p:spPr bwMode="auto">
            <a:xfrm>
              <a:off x="10776000" y="5328780"/>
              <a:ext cx="71942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(36)</a:t>
              </a:r>
              <a:endPara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484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0521967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Нарушение медленного скатывания</a:t>
            </a:r>
          </a:p>
        </p:txBody>
      </p:sp>
      <p:sp>
        <p:nvSpPr>
          <p:cNvPr id="2098254250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МОСКВА,  2022</a:t>
            </a:r>
            <a:endParaRPr lang="en-US"/>
          </a:p>
        </p:txBody>
      </p:sp>
      <p:sp>
        <p:nvSpPr>
          <p:cNvPr id="1310633581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684598" y="6488999"/>
            <a:ext cx="4822803" cy="365125"/>
          </a:xfrm>
        </p:spPr>
        <p:txBody>
          <a:bodyPr/>
          <a:lstStyle/>
          <a:p>
            <a:pPr>
              <a:defRPr/>
            </a:pPr>
            <a:r>
              <a:rPr lang="ru-RU"/>
              <a:t>НИЯУ МИФИ,   Кафедра №40 Физики элементарных частиц</a:t>
            </a:r>
            <a:endParaRPr lang="en-US"/>
          </a:p>
        </p:txBody>
      </p:sp>
      <p:sp>
        <p:nvSpPr>
          <p:cNvPr id="816020501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6D556B0-0C85-C336-732D-24040480E841}" type="slidenum">
              <a:rPr lang="en-US"/>
              <a:t>35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12377320" name="Content Placeholder 2"/>
              <p:cNvSpPr>
                <a:spLocks noGrp="1"/>
              </p:cNvSpPr>
              <p:nvPr>
                <p:ph idx="1"/>
              </p:nvPr>
            </p:nvSpPr>
            <p:spPr bwMode="auto">
              <a:xfrm>
                <a:off x="1056000" y="1449000"/>
                <a:ext cx="4680000" cy="4679999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+mj-lt"/>
                  <a:buAutoNum type="arabicPeriod"/>
                  <a:defRPr/>
                </a:pPr>
                <a:r>
                  <a:rPr lang="ru-RU" dirty="0"/>
                  <a:t>При </a:t>
                </a:r>
                <a14:m>
                  <m:oMath xmlns:m="http://schemas.openxmlformats.org/officeDocument/2006/math">
                    <m:r>
                      <a:rPr lang="ru-RU" i="1" dirty="0" smtClean="0">
                        <a:latin typeface="Cambria Math" panose="02040503050406030204" pitchFamily="18" charset="0"/>
                      </a:rPr>
                      <m:t>1/</m:t>
                    </m:r>
                    <m:r>
                      <a:rPr lang="ru-RU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ru-RU" i="1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ru-RU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ru-RU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dirty="0"/>
                  <a:t>инфляция идет стандартным путем. Только нулевое КК-возбуждение вносит вклад в инфляцию.</a:t>
                </a:r>
              </a:p>
              <a:p>
                <a:pPr marL="457200" indent="-457200">
                  <a:buFont typeface="+mj-lt"/>
                  <a:buAutoNum type="arabicPeriod"/>
                  <a:defRPr/>
                </a:pPr>
                <a:r>
                  <a:rPr lang="ru-RU" dirty="0"/>
                  <a:t>Для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ru-RU" i="1" dirty="0">
                        <a:latin typeface="Cambria Math" panose="02040503050406030204" pitchFamily="18" charset="0"/>
                      </a:rPr>
                      <m:t>1/</m:t>
                    </m:r>
                    <m:r>
                      <a:rPr lang="ru-RU" i="1" dirty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~ </m:t>
                    </m:r>
                    <m:r>
                      <a:rPr lang="ru-RU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ru-RU" dirty="0"/>
                  <a:t>, несколько возбуждений </a:t>
                </a:r>
                <a:r>
                  <a:rPr lang="ru-RU" dirty="0" err="1"/>
                  <a:t>инфлатона</a:t>
                </a:r>
                <a:r>
                  <a:rPr lang="ru-RU" dirty="0"/>
                  <a:t> вносят свой вклад. Инфляция имеет более сложный </a:t>
                </a:r>
                <a:r>
                  <a:rPr lang="en-US" dirty="0"/>
                  <a:t>–</a:t>
                </a:r>
                <a:r>
                  <a:rPr lang="ru-RU" dirty="0"/>
                  <a:t> ступенчатый характер.</a:t>
                </a:r>
              </a:p>
              <a:p>
                <a:pPr marL="457200" indent="-457200">
                  <a:buFont typeface="+mj-lt"/>
                  <a:buAutoNum type="arabicPeriod"/>
                  <a:defRPr/>
                </a:pPr>
                <a:r>
                  <a:rPr lang="ru-RU" dirty="0"/>
                  <a:t>Для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ru-RU" i="1" dirty="0">
                        <a:latin typeface="Cambria Math" panose="02040503050406030204" pitchFamily="18" charset="0"/>
                      </a:rPr>
                      <m:t>1/</m:t>
                    </m:r>
                    <m:r>
                      <a:rPr lang="ru-RU" i="1" dirty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  <m:r>
                      <a:rPr lang="ru-RU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ru-RU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dirty="0"/>
                  <a:t>огромное количество возбуждений вносят вклад. Возникает остановка процесса космологической инфляции! Наблюдаемая Вселенная не рождается, что ставит ограничения на величину</a:t>
                </a:r>
                <a14:m>
                  <m:oMath xmlns:m="http://schemas.openxmlformats.org/officeDocument/2006/math">
                    <m:r>
                      <a:rPr lang="ru-RU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dirty="0">
                        <a:latin typeface="Cambria Math" panose="02040503050406030204" pitchFamily="18" charset="0"/>
                      </a:rPr>
                      <m:t>𝐑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b="1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b="1" i="1" dirty="0">
                                <a:latin typeface="Cambria Math" panose="02040503050406030204" pitchFamily="18" charset="0"/>
                              </a:rPr>
                              <m:t>𝑯</m:t>
                            </m:r>
                          </m:e>
                          <m:sup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ru-RU" b="1" i="1" dirty="0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𝟐𝟕</m:t>
                        </m:r>
                      </m:sup>
                    </m:sSup>
                    <m:r>
                      <a:rPr lang="en-US" b="1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ru-RU" b="1" dirty="0"/>
                      <m:t>см</m:t>
                    </m:r>
                  </m:oMath>
                </a14:m>
                <a:r>
                  <a:rPr lang="ru-RU" dirty="0"/>
                  <a:t>.</a:t>
                </a:r>
                <a:endParaRPr dirty="0"/>
              </a:p>
            </p:txBody>
          </p:sp>
        </mc:Choice>
        <mc:Fallback xmlns="">
          <p:sp>
            <p:nvSpPr>
              <p:cNvPr id="141237732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1056000" y="1449000"/>
                <a:ext cx="4680000" cy="4679999"/>
              </a:xfrm>
              <a:blipFill>
                <a:blip r:embed="rId2"/>
                <a:stretch>
                  <a:fillRect l="-3385" t="-1565" r="-33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E42C623-9F4C-34DB-1CF4-281A96BA98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765814"/>
            <a:ext cx="5040000" cy="28022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78E955-60FE-E6D5-6741-53F2802A3192}"/>
              </a:ext>
            </a:extLst>
          </p:cNvPr>
          <p:cNvSpPr txBox="1"/>
          <p:nvPr/>
        </p:nvSpPr>
        <p:spPr bwMode="auto">
          <a:xfrm>
            <a:off x="6313196" y="4572145"/>
            <a:ext cx="41028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Рис. 2. 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Количество уровней КК-башни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инфлатона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для разного размера доп. пространства.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377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377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3773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2377320" grpId="0" uiExpand="1" build="p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92409611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dirty="0"/>
              <a:t>Ограничения </a:t>
            </a:r>
            <a:r>
              <a:rPr lang="ru-RU"/>
              <a:t>на многом. </a:t>
            </a:r>
            <a:r>
              <a:rPr lang="ru-RU" dirty="0"/>
              <a:t>массу Планка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Объект 7">
                <a:extLst>
                  <a:ext uri="{FF2B5EF4-FFF2-40B4-BE49-F238E27FC236}">
                    <a16:creationId xmlns:a16="http://schemas.microsoft.com/office/drawing/2014/main" id="{B379041B-91EA-3155-0B02-BBCB7D4BC370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1416000" y="1449000"/>
                <a:ext cx="9720312" cy="6300000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ru-RU" b="1" dirty="0"/>
                  <a:t>Ограничение из размера дополнительного пространства</a:t>
                </a:r>
                <a:r>
                  <a:rPr lang="en-US" b="1" dirty="0"/>
                  <a:t>: 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sz="2400" b="1" dirty="0"/>
              </a:p>
              <a:p>
                <a:pPr marL="0" indent="0">
                  <a:buNone/>
                </a:pPr>
                <a:br>
                  <a:rPr lang="en-US" dirty="0"/>
                </a:br>
                <a:br>
                  <a:rPr lang="en-US" dirty="0"/>
                </a:br>
                <a:r>
                  <a:rPr lang="en-US" dirty="0"/>
                  <a:t>	</a:t>
                </a:r>
                <a:r>
                  <a:rPr lang="ru-RU" dirty="0"/>
                  <a:t>Для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dirty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b="0" i="1" dirty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b="0" i="1" dirty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−27</m:t>
                        </m:r>
                      </m:sup>
                    </m:sSup>
                    <m:r>
                      <a:rPr lang="en-US" b="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ru-RU" dirty="0"/>
                      <m:t>см</m:t>
                    </m:r>
                  </m:oMath>
                </a14:m>
                <a:r>
                  <a:rPr lang="ru-RU" dirty="0"/>
                  <a:t>, </a:t>
                </a:r>
                <a14:m>
                  <m:oMath xmlns:m="http://schemas.openxmlformats.org/officeDocument/2006/math">
                    <m:r>
                      <a:rPr lang="ru-RU" i="1" dirty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ru-RU" i="1" dirty="0">
                        <a:latin typeface="Cambria Math" panose="02040503050406030204" pitchFamily="18" charset="0"/>
                      </a:rPr>
                      <m:t> = 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i="1" dirty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ru-RU" i="1" dirty="0">
                            <a:latin typeface="Cambria Math" panose="02040503050406030204" pitchFamily="18" charset="0"/>
                          </a:rPr>
                          <m:t>13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ru-RU" dirty="0"/>
                  <a:t>ГэВ и </a:t>
                </a:r>
                <a14:m>
                  <m:oMath xmlns:m="http://schemas.openxmlformats.org/officeDocument/2006/math">
                    <m:r>
                      <a:rPr lang="ru-RU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ru-RU" i="1" dirty="0" smtClean="0">
                        <a:latin typeface="Cambria Math" panose="02040503050406030204" pitchFamily="18" charset="0"/>
                      </a:rPr>
                      <m:t> = 2 </m:t>
                    </m:r>
                  </m:oMath>
                </a14:m>
                <a:r>
                  <a:rPr lang="ru-RU" dirty="0"/>
                  <a:t>дополнительных измерениях, 	значение многомерной массы Планка ограничено снизу: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b="1" i="1" dirty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𝑫</m:t>
                        </m:r>
                      </m:sub>
                    </m:sSub>
                    <m:r>
                      <a:rPr lang="ru-RU" b="1" i="1" dirty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b="1" i="1" dirty="0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ru-RU" b="1" i="1" dirty="0">
                            <a:latin typeface="Cambria Math" panose="02040503050406030204" pitchFamily="18" charset="0"/>
                          </a:rPr>
                          <m:t>𝟏𝟔</m:t>
                        </m:r>
                      </m:sup>
                    </m:sSup>
                  </m:oMath>
                </a14:m>
                <a:r>
                  <a:rPr lang="en-US" b="1" dirty="0"/>
                  <a:t> </a:t>
                </a:r>
                <a:r>
                  <a:rPr lang="ru-RU" b="1" dirty="0"/>
                  <a:t>ГэВ</a:t>
                </a:r>
                <a:r>
                  <a:rPr lang="ru-RU" dirty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ru-RU" b="1" dirty="0"/>
                  <a:t>Ограничения из многомерной длины Планка</a:t>
                </a:r>
                <a:r>
                  <a:rPr lang="en-US" b="1" dirty="0"/>
                  <a:t>:</a:t>
                </a:r>
              </a:p>
              <a:p>
                <a:pPr marL="0" indent="0">
                  <a:buNone/>
                </a:pPr>
                <a:br>
                  <a:rPr lang="en-US" b="1" dirty="0"/>
                </a:br>
                <a:br>
                  <a:rPr lang="en-US" b="1" dirty="0"/>
                </a:br>
                <a:br>
                  <a:rPr lang="en-US" b="1" dirty="0"/>
                </a:br>
                <a:r>
                  <a:rPr lang="en-US" b="1" dirty="0"/>
                  <a:t>	</a:t>
                </a:r>
                <a:r>
                  <a:rPr lang="ru-RU" dirty="0"/>
                  <a:t>Если </a:t>
                </a:r>
                <a14:m>
                  <m:oMath xmlns:m="http://schemas.openxmlformats.org/officeDocument/2006/math">
                    <m:r>
                      <a:rPr lang="ru-RU" i="1" dirty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&gt;</m:t>
                    </m:r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ru-RU" dirty="0"/>
                  <a:t>, понятие классического горизонта (причинно-доступной области) 	становится бессмысленным. Отсюда при </a:t>
                </a:r>
                <a14:m>
                  <m:oMath xmlns:m="http://schemas.openxmlformats.org/officeDocument/2006/math">
                    <m:r>
                      <a:rPr lang="ru-RU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ru-RU" i="1" dirty="0" smtClean="0">
                        <a:latin typeface="Cambria Math" panose="02040503050406030204" pitchFamily="18" charset="0"/>
                      </a:rPr>
                      <m:t> = 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i="1" dirty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ru-RU" i="1" dirty="0">
                            <a:latin typeface="Cambria Math" panose="02040503050406030204" pitchFamily="18" charset="0"/>
                          </a:rPr>
                          <m:t>13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ru-RU" dirty="0"/>
                  <a:t>ГэВ многомерная масса </a:t>
                </a:r>
                <a:r>
                  <a:rPr lang="en-US" dirty="0"/>
                  <a:t>	</a:t>
                </a:r>
                <a:r>
                  <a:rPr lang="ru-RU" dirty="0"/>
                  <a:t>Планка ограничена снизу:</a:t>
                </a:r>
                <a:r>
                  <a:rPr lang="en-US" dirty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b="1" i="1" dirty="0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𝑫</m:t>
                        </m:r>
                      </m:sub>
                    </m:sSub>
                    <m:r>
                      <a:rPr lang="ru-RU" b="1" i="1" dirty="0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b="1" i="1" dirty="0" smtClean="0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ru-RU" b="1" i="1" dirty="0" smtClean="0">
                            <a:latin typeface="Cambria Math" panose="02040503050406030204" pitchFamily="18" charset="0"/>
                          </a:rPr>
                          <m:t>𝟏𝟑</m:t>
                        </m:r>
                      </m:sup>
                    </m:sSup>
                  </m:oMath>
                </a14:m>
                <a:r>
                  <a:rPr lang="en-US" b="1" dirty="0"/>
                  <a:t> </a:t>
                </a:r>
                <a:r>
                  <a:rPr lang="ru-RU" b="1" dirty="0"/>
                  <a:t>ГэВ</a:t>
                </a:r>
                <a:r>
                  <a:rPr lang="ru-RU" dirty="0"/>
                  <a:t>.</a:t>
                </a:r>
              </a:p>
            </p:txBody>
          </p:sp>
        </mc:Choice>
        <mc:Fallback xmlns="">
          <p:sp>
            <p:nvSpPr>
              <p:cNvPr id="8" name="Объект 7">
                <a:extLst>
                  <a:ext uri="{FF2B5EF4-FFF2-40B4-BE49-F238E27FC236}">
                    <a16:creationId xmlns:a16="http://schemas.microsoft.com/office/drawing/2014/main" id="{B379041B-91EA-3155-0B02-BBCB7D4BC3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416000" y="1449000"/>
                <a:ext cx="9720312" cy="6300000"/>
              </a:xfrm>
              <a:blipFill>
                <a:blip r:embed="rId2"/>
                <a:stretch>
                  <a:fillRect l="-1630" t="-11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20943060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МОСКВА,  2022</a:t>
            </a:r>
            <a:endParaRPr lang="en-US"/>
          </a:p>
        </p:txBody>
      </p:sp>
      <p:sp>
        <p:nvSpPr>
          <p:cNvPr id="23648112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НИЯУ МИФИ,   Кафедра №40 Физики элементарных частиц</a:t>
            </a:r>
            <a:endParaRPr lang="en-US"/>
          </a:p>
        </p:txBody>
      </p:sp>
      <p:sp>
        <p:nvSpPr>
          <p:cNvPr id="155437278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1740351-5E62-DC31-FA77-2DD1B0462201}" type="slidenum">
              <a:rPr lang="en-US"/>
              <a:t>36</a:t>
            </a:fld>
            <a:endParaRPr lang="en-US"/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86530206-805D-23BF-7023-049355E41F45}"/>
              </a:ext>
            </a:extLst>
          </p:cNvPr>
          <p:cNvGrpSpPr/>
          <p:nvPr/>
        </p:nvGrpSpPr>
        <p:grpSpPr>
          <a:xfrm>
            <a:off x="4264694" y="1887377"/>
            <a:ext cx="7230731" cy="1053826"/>
            <a:chOff x="4264694" y="1887377"/>
            <a:chExt cx="7230731" cy="1053826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EC57274D-CF1A-862E-EF75-1AE9C56848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264694" y="1887377"/>
              <a:ext cx="4198574" cy="1053826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8D194CF-BAA4-09BC-DDF1-3745CD338736}"/>
                </a:ext>
              </a:extLst>
            </p:cNvPr>
            <p:cNvSpPr txBox="1"/>
            <p:nvPr/>
          </p:nvSpPr>
          <p:spPr bwMode="auto">
            <a:xfrm>
              <a:off x="10776000" y="1887377"/>
              <a:ext cx="71942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(37)</a:t>
              </a:r>
              <a:endPara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3E758E46-FAFD-9BE6-4B9A-3485D0EF2014}"/>
              </a:ext>
            </a:extLst>
          </p:cNvPr>
          <p:cNvGrpSpPr/>
          <p:nvPr/>
        </p:nvGrpSpPr>
        <p:grpSpPr>
          <a:xfrm>
            <a:off x="4264694" y="4110857"/>
            <a:ext cx="7230731" cy="762077"/>
            <a:chOff x="4264694" y="4110857"/>
            <a:chExt cx="7230731" cy="762077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1CF88BE9-A553-9C97-6C1D-EF7A6591FF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64694" y="4149000"/>
              <a:ext cx="3866231" cy="723934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BE6445C-184D-C983-CC9D-DCA544AB417F}"/>
                </a:ext>
              </a:extLst>
            </p:cNvPr>
            <p:cNvSpPr txBox="1"/>
            <p:nvPr/>
          </p:nvSpPr>
          <p:spPr bwMode="auto">
            <a:xfrm>
              <a:off x="10776000" y="4110857"/>
              <a:ext cx="71942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(38)</a:t>
              </a:r>
              <a:endPara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" dirty="0"/>
              <a:t>Заключение</a:t>
            </a:r>
            <a:r>
              <a:rPr lang="en-US" dirty="0"/>
              <a:t> </a:t>
            </a:r>
            <a:r>
              <a:rPr lang="ru-RU" dirty="0"/>
              <a:t>к Главе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 bwMode="auto">
              <a:xfrm>
                <a:off x="1056000" y="1629000"/>
                <a:ext cx="10080000" cy="4320000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  <a:defRPr/>
                </a:pPr>
                <a:r>
                  <a:rPr lang="ru-RU" dirty="0"/>
                  <a:t>  Поставлено ограничение на размер компактного дополнительного пространства из наблюдательных данных по космологической инфляции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1" dirty="0">
                        <a:latin typeface="Cambria Math" panose="02040503050406030204" pitchFamily="18" charset="0"/>
                      </a:rPr>
                      <m:t>𝐑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b="1" i="1" dirty="0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𝟐𝟕</m:t>
                        </m:r>
                      </m:sup>
                    </m:sSup>
                    <m:r>
                      <a:rPr lang="en-US" b="1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ru-RU" b="1" dirty="0"/>
                      <m:t>см</m:t>
                    </m:r>
                  </m:oMath>
                </a14:m>
                <a:r>
                  <a:rPr lang="ru-RU" dirty="0"/>
                  <a:t>.</a:t>
                </a:r>
              </a:p>
              <a:p>
                <a:pPr>
                  <a:buFont typeface="Wingdings" panose="05000000000000000000" pitchFamily="2" charset="2"/>
                  <a:buChar char="§"/>
                  <a:defRPr/>
                </a:pPr>
                <a:r>
                  <a:rPr lang="ru-RU" dirty="0"/>
                  <a:t>  Поставлены ограничения на многомерную массу Планка из соображений классической причинной связанности и размера доп. измерений</a:t>
                </a:r>
                <a:r>
                  <a:rPr lang="en-US" dirty="0"/>
                  <a:t>:</a:t>
                </a:r>
                <a:r>
                  <a:rPr lang="ru-RU" dirty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b="1" i="1" dirty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𝑫</m:t>
                        </m:r>
                      </m:sub>
                    </m:sSub>
                    <m:r>
                      <a:rPr lang="ru-RU" b="1" i="1" dirty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b="1" i="1" dirty="0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ru-RU" b="1" i="1" dirty="0">
                            <a:latin typeface="Cambria Math" panose="02040503050406030204" pitchFamily="18" charset="0"/>
                          </a:rPr>
                          <m:t>𝟏𝟑</m:t>
                        </m:r>
                      </m:sup>
                    </m:sSup>
                  </m:oMath>
                </a14:m>
                <a:r>
                  <a:rPr lang="en-US" b="1" dirty="0"/>
                  <a:t> </a:t>
                </a:r>
                <a:r>
                  <a:rPr lang="ru-RU" b="1" dirty="0"/>
                  <a:t>ГэВ</a:t>
                </a:r>
                <a:r>
                  <a:rPr lang="ru-RU" dirty="0"/>
                  <a:t>   и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b="1" i="1" dirty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𝑫</m:t>
                        </m:r>
                      </m:sub>
                    </m:sSub>
                    <m:r>
                      <a:rPr lang="ru-RU" b="1" i="1" dirty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b="1" i="1" dirty="0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ru-RU" b="1" i="1" dirty="0">
                            <a:latin typeface="Cambria Math" panose="02040503050406030204" pitchFamily="18" charset="0"/>
                          </a:rPr>
                          <m:t>𝟏𝟔</m:t>
                        </m:r>
                      </m:sup>
                    </m:sSup>
                  </m:oMath>
                </a14:m>
                <a:r>
                  <a:rPr lang="en-US" b="1" dirty="0"/>
                  <a:t> </a:t>
                </a:r>
                <a:r>
                  <a:rPr lang="ru-RU" b="1" dirty="0"/>
                  <a:t>ГэВ.</a:t>
                </a:r>
                <a:endParaRPr lang="ru-RU" dirty="0"/>
              </a:p>
              <a:p>
                <a:pPr>
                  <a:buFont typeface="Wingdings" panose="05000000000000000000" pitchFamily="2" charset="2"/>
                  <a:buChar char="§"/>
                  <a:defRPr/>
                </a:pPr>
                <a:r>
                  <a:rPr lang="ru-RU" dirty="0"/>
                  <a:t>  Ограничения очень сильные и на много порядков превышают достижимые на ускорительной технике, что демонстрирует важность космологического подхода.</a:t>
                </a:r>
              </a:p>
              <a:p>
                <a:pPr marL="0" indent="0">
                  <a:buNone/>
                  <a:defRPr/>
                </a:pPr>
                <a:endParaRPr lang="ru-RU" dirty="0"/>
              </a:p>
              <a:p>
                <a:pPr marL="0" indent="0">
                  <a:buNone/>
                  <a:defRPr/>
                </a:pPr>
                <a:r>
                  <a:rPr lang="ru-RU" b="1" dirty="0"/>
                  <a:t>Новизна:</a:t>
                </a:r>
                <a:r>
                  <a:rPr lang="ru-RU" dirty="0"/>
                  <a:t>	Впервые была установлена взаимосвязь между массой </a:t>
                </a:r>
                <a:r>
                  <a:rPr lang="ru-RU" dirty="0" err="1"/>
                  <a:t>Калуцы</a:t>
                </a:r>
                <a:r>
                  <a:rPr lang="ru-RU" dirty="0"/>
                  <a:t>-				</a:t>
                </a:r>
                <a:r>
                  <a:rPr lang="ru-RU" dirty="0" err="1"/>
                  <a:t>Клейновских</a:t>
                </a:r>
                <a:r>
                  <a:rPr lang="ru-RU" dirty="0"/>
                  <a:t> мод </a:t>
                </a:r>
                <a:r>
                  <a:rPr lang="ru-RU" dirty="0" err="1"/>
                  <a:t>инфлатона</a:t>
                </a:r>
                <a:r>
                  <a:rPr lang="ru-RU" dirty="0"/>
                  <a:t>, и условиями медленного скатывания в 			моделях космологической инфляции, что позволило получить сильные 			ограничения на размер компактного дополнительного пространства и 			многомерную массу Планка.</a:t>
                </a:r>
              </a:p>
              <a:p>
                <a:pPr marL="0" indent="0">
                  <a:buNone/>
                  <a:defRPr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1056000" y="1629000"/>
                <a:ext cx="10080000" cy="4320000"/>
              </a:xfrm>
              <a:blipFill>
                <a:blip r:embed="rId2"/>
                <a:stretch>
                  <a:fillRect l="-1511" t="-14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 dirty="0"/>
              <a:t>НИЯУ МИФИ,   Кафедра №40 Физики элементарных частиц</a:t>
            </a:r>
            <a:endParaRPr lang="fr-FR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9E4B055-8E88-4F06-B27D-4A06E4F8E646}" type="slidenum">
              <a:rPr lang="ru-RU"/>
              <a:t>37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МОСКВА,  2022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835FB1-BD99-64DD-865F-7E521E462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Общее заключение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4100D3-438D-3E0D-FFD0-76C8E3580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6000" y="1449001"/>
            <a:ext cx="8640000" cy="449999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ru-RU" dirty="0"/>
              <a:t>  Разработана модель генерации и высвобождения барионного числа на инфляционной стадии Вселенной в рамках подхода многомерной гравитации. </a:t>
            </a:r>
            <a:br>
              <a:rPr lang="ru-RU" dirty="0"/>
            </a:br>
            <a:endParaRPr lang="ru-RU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ru-RU" dirty="0"/>
              <a:t>  Разработан чисто гравитационный механизм образования и кластеризации первичных черных дыр. Получены пространственное и массовое распределения первичных черных дыр в кластерах.</a:t>
            </a:r>
            <a:br>
              <a:rPr lang="ru-RU" dirty="0"/>
            </a:br>
            <a:endParaRPr lang="ru-RU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ru-RU" dirty="0"/>
              <a:t>  Получены</a:t>
            </a:r>
            <a:r>
              <a:rPr lang="en-US" dirty="0"/>
              <a:t> </a:t>
            </a:r>
            <a:r>
              <a:rPr lang="ru-RU" dirty="0"/>
              <a:t>сильные ограничения на размер компактного дополнительного пространства и многомерную массу Планка из наблюдательных данных по космологической инфляции.</a:t>
            </a:r>
          </a:p>
          <a:p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626610-3A09-14FF-9CEC-F9C79ABC2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МОСКВА,  2022</a:t>
            </a:r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D69CA1-1A31-0DD0-8144-9350E01C7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НИЯУ МИФИ,   Кафедра №40 Физики элементарных частиц</a:t>
            </a: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3D423F-DBE1-DBA9-862F-37A54A564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13E31D-E2AB-40D1-8B51-AFA5AFEF393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2077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100051" y="2251494"/>
            <a:ext cx="10058400" cy="131449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7200"/>
              <a:t>Спасибо за внимание!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100051" y="4779034"/>
            <a:ext cx="10058400" cy="81958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/>
              <a:t>Вопросы</a:t>
            </a:r>
            <a:r>
              <a:rPr lang="en-US" sz="2800"/>
              <a:t>?</a:t>
            </a:r>
            <a:endParaRPr lang="ru-RU" sz="2800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1200"/>
              <a:t>МОСКВА,  2022</a:t>
            </a:r>
            <a:endParaRPr lang="en-US" sz="120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1200"/>
              <a:t>НИЯУ МИФИ,   Кафедра №40 Физики элементарных частиц</a:t>
            </a:r>
            <a:endParaRPr lang="en-US" sz="120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FAB73BC-B049-4115-A692-8D63A059BFB8}" type="slidenum">
              <a:rPr lang="en-US" sz="1200"/>
              <a:t>39</a:t>
            </a:fld>
            <a:endParaRPr lang="en-US" sz="1200"/>
          </a:p>
        </p:txBody>
      </p:sp>
    </p:spTree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Многомерные теории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1056000" y="1649871"/>
            <a:ext cx="10080000" cy="4299128"/>
          </a:xfrm>
        </p:spPr>
        <p:txBody>
          <a:bodyPr>
            <a:normAutofit/>
          </a:bodyPr>
          <a:lstStyle/>
          <a:p>
            <a:pPr>
              <a:buFont typeface="Wingdings"/>
              <a:buChar char="§"/>
              <a:defRPr/>
            </a:pPr>
            <a:r>
              <a:rPr lang="ru-RU" dirty="0"/>
              <a:t>  Впервые были предложены </a:t>
            </a:r>
            <a:r>
              <a:rPr lang="ru-RU" dirty="0" err="1"/>
              <a:t>Калуцей</a:t>
            </a:r>
            <a:r>
              <a:rPr lang="ru-RU" dirty="0"/>
              <a:t> и Клейном </a:t>
            </a:r>
            <a:r>
              <a:rPr lang="en-US" dirty="0"/>
              <a:t>[Kaluza, </a:t>
            </a:r>
            <a:r>
              <a:rPr lang="ru-RU" dirty="0"/>
              <a:t>1921</a:t>
            </a:r>
            <a:r>
              <a:rPr lang="en-US" dirty="0"/>
              <a:t>; Klein, </a:t>
            </a:r>
            <a:r>
              <a:rPr lang="ru-RU" dirty="0"/>
              <a:t>1926</a:t>
            </a:r>
            <a:r>
              <a:rPr lang="en-US" dirty="0"/>
              <a:t>]</a:t>
            </a:r>
            <a:br>
              <a:rPr lang="ru-RU" dirty="0"/>
            </a:br>
            <a:r>
              <a:rPr lang="ru-RU" dirty="0"/>
              <a:t>   с целью объединения</a:t>
            </a:r>
            <a:r>
              <a:rPr lang="en-US" dirty="0"/>
              <a:t> </a:t>
            </a:r>
            <a:r>
              <a:rPr lang="ru-RU" dirty="0"/>
              <a:t>гравитации и электромагнетизма</a:t>
            </a:r>
            <a:r>
              <a:rPr lang="en-US" dirty="0"/>
              <a:t>:</a:t>
            </a:r>
            <a:endParaRPr lang="ru-RU" dirty="0"/>
          </a:p>
          <a:p>
            <a:pPr>
              <a:buFont typeface="Wingdings"/>
              <a:buChar char="§"/>
              <a:defRPr/>
            </a:pPr>
            <a:endParaRPr lang="ru-RU" dirty="0"/>
          </a:p>
          <a:p>
            <a:pPr>
              <a:buFont typeface="Wingdings"/>
              <a:buChar char="§"/>
              <a:defRPr/>
            </a:pPr>
            <a:endParaRPr dirty="0"/>
          </a:p>
          <a:p>
            <a:pPr>
              <a:buFont typeface="Wingdings"/>
              <a:buChar char="§"/>
              <a:defRPr/>
            </a:pPr>
            <a:r>
              <a:rPr lang="ru-RU" dirty="0"/>
              <a:t>  Позволяют сокращать расходимости (но не все) при квантовании общей </a:t>
            </a:r>
            <a:br>
              <a:rPr lang="ru-RU" dirty="0"/>
            </a:br>
            <a:r>
              <a:rPr lang="ru-RU" dirty="0"/>
              <a:t>   теории относительности</a:t>
            </a:r>
            <a:endParaRPr dirty="0"/>
          </a:p>
          <a:p>
            <a:pPr>
              <a:buFont typeface="Wingdings"/>
              <a:buChar char="§"/>
              <a:defRPr/>
            </a:pPr>
            <a:r>
              <a:rPr lang="ru-RU" dirty="0"/>
              <a:t>  Позволяют решить проблему иерархии</a:t>
            </a:r>
            <a:r>
              <a:rPr lang="en-US" dirty="0"/>
              <a:t> [Randall, 1999]</a:t>
            </a:r>
            <a:endParaRPr lang="ru-RU" dirty="0"/>
          </a:p>
          <a:p>
            <a:pPr>
              <a:buFont typeface="Wingdings"/>
              <a:buChar char="§"/>
              <a:defRPr/>
            </a:pPr>
            <a:r>
              <a:rPr lang="ru-RU" dirty="0"/>
              <a:t>  Позволяют объяснить происхождение симметрии Стандартной модели </a:t>
            </a:r>
            <a:r>
              <a:rPr lang="en-US" dirty="0"/>
              <a:t>[Witten, 1981]</a:t>
            </a:r>
            <a:endParaRPr lang="ru-RU" dirty="0"/>
          </a:p>
          <a:p>
            <a:pPr>
              <a:buFont typeface="Wingdings"/>
              <a:buChar char="§"/>
              <a:defRPr/>
            </a:pPr>
            <a:r>
              <a:rPr lang="ru-RU" dirty="0"/>
              <a:t>  Являются часть таких подходов как Теория струн и </a:t>
            </a:r>
            <a:r>
              <a:rPr lang="ru-RU" dirty="0" err="1"/>
              <a:t>Супергравитация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МОСКВА,  2022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НИЯУ МИФИ,   Кафедра №40 Физики элементарных частиц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113E31D-E2AB-40D1-8B51-AFA5AFEF393A}" type="slidenum">
              <a:rPr lang="en-US"/>
              <a:t>4</a:t>
            </a:fld>
            <a:endParaRPr lang="en-US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84F8BF5E-B5C7-D480-1C9C-946F4BDAEE10}"/>
              </a:ext>
            </a:extLst>
          </p:cNvPr>
          <p:cNvGrpSpPr/>
          <p:nvPr/>
        </p:nvGrpSpPr>
        <p:grpSpPr>
          <a:xfrm>
            <a:off x="4296000" y="2349000"/>
            <a:ext cx="6840000" cy="842785"/>
            <a:chOff x="4296000" y="2349000"/>
            <a:chExt cx="6840000" cy="842785"/>
          </a:xfrm>
        </p:grpSpPr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D9CD3666-F420-F046-DD45-AE1D70D11613}"/>
                </a:ext>
              </a:extLst>
            </p:cNvPr>
            <p:cNvGrpSpPr/>
            <p:nvPr/>
          </p:nvGrpSpPr>
          <p:grpSpPr>
            <a:xfrm>
              <a:off x="4296000" y="2349000"/>
              <a:ext cx="3395100" cy="842785"/>
              <a:chOff x="4296000" y="2349000"/>
              <a:chExt cx="3395100" cy="842785"/>
            </a:xfrm>
          </p:grpSpPr>
          <p:grpSp>
            <p:nvGrpSpPr>
              <p:cNvPr id="10" name="Группа 9"/>
              <p:cNvGrpSpPr/>
              <p:nvPr/>
            </p:nvGrpSpPr>
            <p:grpSpPr bwMode="auto">
              <a:xfrm>
                <a:off x="4296000" y="2349000"/>
                <a:ext cx="3051698" cy="842785"/>
                <a:chOff x="6215011" y="5062600"/>
                <a:chExt cx="3737267" cy="1032118"/>
              </a:xfrm>
            </p:grpSpPr>
            <p:pic>
              <p:nvPicPr>
                <p:cNvPr id="11" name="Рисунок 10"/>
                <p:cNvPicPr>
                  <a:picLocks noChangeAspect="1"/>
                </p:cNvPicPr>
                <p:nvPr/>
              </p:nvPicPr>
              <p:blipFill>
                <a:blip r:embed="rId2"/>
                <a:srcRect r="92791"/>
                <a:stretch/>
              </p:blipFill>
              <p:spPr bwMode="auto">
                <a:xfrm>
                  <a:off x="6215011" y="5062600"/>
                  <a:ext cx="315535" cy="1032118"/>
                </a:xfrm>
                <a:prstGeom prst="rect">
                  <a:avLst/>
                </a:prstGeom>
              </p:spPr>
            </p:pic>
            <p:pic>
              <p:nvPicPr>
                <p:cNvPr id="12" name="Рисунок 11"/>
                <p:cNvPicPr>
                  <a:picLocks noChangeAspect="1"/>
                </p:cNvPicPr>
                <p:nvPr/>
              </p:nvPicPr>
              <p:blipFill>
                <a:blip r:embed="rId2"/>
                <a:srcRect l="21819"/>
                <a:stretch/>
              </p:blipFill>
              <p:spPr bwMode="auto">
                <a:xfrm>
                  <a:off x="6530546" y="5062600"/>
                  <a:ext cx="3421732" cy="1032118"/>
                </a:xfrm>
                <a:prstGeom prst="rect">
                  <a:avLst/>
                </a:prstGeom>
              </p:spPr>
            </p:pic>
          </p:grpSp>
          <p:sp>
            <p:nvSpPr>
              <p:cNvPr id="13" name="TextBox 12"/>
              <p:cNvSpPr txBox="1"/>
              <p:nvPr/>
            </p:nvSpPr>
            <p:spPr bwMode="auto">
              <a:xfrm>
                <a:off x="7279128" y="2554948"/>
                <a:ext cx="41197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defRPr/>
                </a:pPr>
                <a:r>
                  <a:rPr lang="en-US" sz="2800" dirty="0"/>
                  <a:t> … </a:t>
                </a:r>
                <a:endParaRPr lang="ru-RU" sz="2800" dirty="0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C9D8B7B-ADF6-BB32-9D67-3EF784799C0E}"/>
                </a:ext>
              </a:extLst>
            </p:cNvPr>
            <p:cNvSpPr txBox="1"/>
            <p:nvPr/>
          </p:nvSpPr>
          <p:spPr bwMode="auto">
            <a:xfrm>
              <a:off x="10416575" y="2529000"/>
              <a:ext cx="71942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(1)</a:t>
              </a:r>
              <a:endPara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7B3FF1-62D6-8E9C-5723-47E428808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Резервные слайды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75F3F6E-4056-C3BD-6413-DC870449AD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F2FAB4-A17C-8175-6ADC-5ED99B9AB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МОСКВА,  2022</a:t>
            </a:r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9451B6-8FE9-121B-F782-D37397875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НИЯУ МИФИ,   Кафедра №40 Физики элементарных частиц</a:t>
            </a: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ED48EA-9683-0047-64EE-8D0477603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AB73BC-B049-4115-A692-8D63A059BFB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242413"/>
      </p:ext>
    </p:extLst>
  </p:cSld>
  <p:clrMapOvr>
    <a:masterClrMapping/>
  </p:clrMapOvr>
  <p:transition spd="slow">
    <p:cover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Научная новизна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1056000" y="1628998"/>
            <a:ext cx="10080000" cy="4319999"/>
          </a:xfrm>
        </p:spPr>
        <p:txBody>
          <a:bodyPr/>
          <a:lstStyle/>
          <a:p>
            <a:pPr marL="457200" indent="-457200">
              <a:buFont typeface="+mj-lt"/>
              <a:buAutoNum type="arabicPeriod"/>
              <a:defRPr/>
            </a:pPr>
            <a:r>
              <a:rPr lang="ru-RU" dirty="0"/>
              <a:t>Впервые показано, что релаксационные процессы метрики дополнительного пространства с топологией «яблока» приводят к избытку барионов. Тем самым построена модель </a:t>
            </a:r>
            <a:r>
              <a:rPr lang="ru-RU" dirty="0" err="1"/>
              <a:t>бариогенезиса</a:t>
            </a:r>
            <a:r>
              <a:rPr lang="ru-RU" dirty="0"/>
              <a:t> на основе идеи о существовании дополнительных измерений.</a:t>
            </a:r>
            <a:endParaRPr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ru-RU" dirty="0"/>
              <a:t>Впервые была продемонстрирована возможность возникновения чисто гравитационных топологических дефектов типа «доменная стенка» в теориях многомерной 𝑓(𝑅)-гравитации, приводящих к образованию первичных черных дыр в ранней Вселенной.</a:t>
            </a:r>
            <a:endParaRPr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ru-RU" dirty="0"/>
              <a:t>Впервые была установлена взаимосвязь между массой </a:t>
            </a:r>
            <a:r>
              <a:rPr lang="ru-RU" dirty="0" err="1"/>
              <a:t>Калуцы-Клейновских</a:t>
            </a:r>
            <a:r>
              <a:rPr lang="ru-RU" dirty="0"/>
              <a:t> мод </a:t>
            </a:r>
            <a:r>
              <a:rPr lang="ru-RU" dirty="0" err="1"/>
              <a:t>инфлатона</a:t>
            </a:r>
            <a:r>
              <a:rPr lang="ru-RU" dirty="0"/>
              <a:t>, и условиями медленного скатывания в моделях космологической инфляции, что позволило получить сильные ограничения на размер компактного дополнительного пространства и многомерную массу Планка</a:t>
            </a:r>
            <a:endParaRPr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МОСКВА,  2022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НИЯУ МИФИ,   Кафедра №40 Физики элементарных частиц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113E31D-E2AB-40D1-8B51-AFA5AFEF393A}" type="slidenum">
              <a:rPr lang="en-US"/>
              <a:t>41</a:t>
            </a:fld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Autofit/>
          </a:bodyPr>
          <a:lstStyle/>
          <a:p>
            <a:pPr algn="ctr">
              <a:defRPr/>
            </a:pPr>
            <a:r>
              <a:rPr lang="ru-RU" sz="3200"/>
              <a:t>Наблюдательные факты, указывающие на существование ПЧД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1097280" y="1821758"/>
            <a:ext cx="10058400" cy="1684840"/>
          </a:xfrm>
        </p:spPr>
        <p:txBody>
          <a:bodyPr>
            <a:normAutofit/>
          </a:bodyPr>
          <a:lstStyle/>
          <a:p>
            <a:pPr>
              <a:buFont typeface="Wingdings"/>
              <a:buChar char="v"/>
              <a:defRPr/>
            </a:pPr>
            <a:r>
              <a:rPr lang="ru-RU" sz="2400"/>
              <a:t>Известно около 40 квазаров с </a:t>
            </a:r>
            <a:r>
              <a:rPr lang="en-US" sz="2400"/>
              <a:t>Z</a:t>
            </a:r>
            <a:r>
              <a:rPr lang="ru-RU" sz="2400"/>
              <a:t> &gt; 6 (менее 800 млн. лет) и массами ЧД </a:t>
            </a:r>
            <a:r>
              <a:rPr lang="en-US" sz="2400"/>
              <a:t>~ </a:t>
            </a:r>
            <a:r>
              <a:rPr lang="ru-RU" sz="2400"/>
              <a:t>10</a:t>
            </a:r>
            <a:r>
              <a:rPr lang="ru-RU" sz="2400" baseline="30000"/>
              <a:t>9</a:t>
            </a:r>
            <a:r>
              <a:rPr lang="ru-RU" sz="2400"/>
              <a:t> </a:t>
            </a:r>
            <a:r>
              <a:rPr lang="en-US" sz="2400"/>
              <a:t>M</a:t>
            </a:r>
            <a:r>
              <a:rPr lang="en-US" sz="2400" baseline="-25000"/>
              <a:t>Ꙩ</a:t>
            </a:r>
            <a:r>
              <a:rPr lang="ru-RU" sz="2400"/>
              <a:t>. Недавно обнаружен квазар на </a:t>
            </a:r>
            <a:r>
              <a:rPr lang="en-US" sz="2400"/>
              <a:t>Z = 6</a:t>
            </a:r>
            <a:r>
              <a:rPr lang="ru-RU" sz="2400"/>
              <a:t>.3</a:t>
            </a:r>
            <a:r>
              <a:rPr lang="en-US" sz="2400"/>
              <a:t> </a:t>
            </a:r>
            <a:r>
              <a:rPr lang="ru-RU" sz="2400"/>
              <a:t>с</a:t>
            </a:r>
            <a:r>
              <a:rPr lang="en-US" sz="2400"/>
              <a:t> </a:t>
            </a:r>
            <a:r>
              <a:rPr lang="ru-RU" sz="2400"/>
              <a:t>M</a:t>
            </a:r>
            <a:r>
              <a:rPr lang="en-US" sz="2400"/>
              <a:t> </a:t>
            </a:r>
            <a:r>
              <a:rPr lang="ru-RU" sz="2400"/>
              <a:t>=</a:t>
            </a:r>
            <a:r>
              <a:rPr lang="en-US" sz="2400"/>
              <a:t> </a:t>
            </a:r>
            <a:r>
              <a:rPr lang="ru-RU" sz="2400"/>
              <a:t>12</a:t>
            </a:r>
            <a:r>
              <a:rPr lang="en-US" sz="2400"/>
              <a:t>x</a:t>
            </a:r>
            <a:r>
              <a:rPr lang="ru-RU" sz="2400"/>
              <a:t>10</a:t>
            </a:r>
            <a:r>
              <a:rPr lang="ru-RU" sz="2400" baseline="30000"/>
              <a:t>9</a:t>
            </a:r>
            <a:r>
              <a:rPr lang="ru-RU" sz="2400"/>
              <a:t> масс Солнц!</a:t>
            </a:r>
            <a:endParaRPr/>
          </a:p>
          <a:p>
            <a:pPr>
              <a:buFont typeface="Wingdings"/>
              <a:buChar char="v"/>
              <a:defRPr/>
            </a:pPr>
            <a:r>
              <a:rPr lang="ru-RU" sz="2400"/>
              <a:t>Слияние очень массивных чёрных дыр (обнаруженных </a:t>
            </a:r>
            <a:r>
              <a:rPr lang="en-US" sz="2400"/>
              <a:t>LIGO </a:t>
            </a:r>
            <a:r>
              <a:rPr lang="ru-RU" sz="2400"/>
              <a:t>и </a:t>
            </a:r>
            <a:r>
              <a:rPr lang="en-US" sz="2400"/>
              <a:t>VIRGO</a:t>
            </a:r>
            <a:r>
              <a:rPr lang="ru-RU" sz="2400"/>
              <a:t>) с практически нулевым спином (</a:t>
            </a:r>
            <a:r>
              <a:rPr lang="en-US" sz="2400"/>
              <a:t>GW150914</a:t>
            </a:r>
            <a:r>
              <a:rPr lang="ru-RU" sz="2400"/>
              <a:t>, GW170814).</a:t>
            </a: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28710" y="3588899"/>
            <a:ext cx="7995539" cy="230832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ru-RU"/>
            </a:defPPr>
            <a:lvl1pPr algn="l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algn="l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algn="l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algn="l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286000" algn="l" defTabSz="914400">
              <a:defRPr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743200" algn="l" defTabSz="914400">
              <a:defRPr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3200400" algn="l" defTabSz="914400">
              <a:defRPr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3657600" algn="l" defTabSz="914400">
              <a:defRPr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>
              <a:defRPr/>
            </a:pPr>
            <a:r>
              <a:rPr lang="ru-RU"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					</a:t>
            </a:r>
            <a:r>
              <a:rPr lang="ru-RU" sz="2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Масса</a:t>
            </a:r>
            <a:r>
              <a:rPr 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		</a:t>
            </a:r>
            <a:r>
              <a:rPr lang="ru-RU" sz="2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Спин</a:t>
            </a:r>
            <a:r>
              <a:rPr 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				</a:t>
            </a:r>
            <a:r>
              <a:rPr lang="ru-RU" sz="2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Расст.</a:t>
            </a:r>
            <a:r>
              <a:rPr 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	</a:t>
            </a:r>
            <a:endParaRPr lang="ru-RU" sz="2400" b="1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  <a:p>
            <a:pPr>
              <a:defRPr/>
            </a:pPr>
            <a:r>
              <a:rPr lang="ru-RU" sz="2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GW170608</a:t>
            </a:r>
            <a:r>
              <a:rPr lang="ru-RU"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		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12+7</a:t>
            </a:r>
            <a:r>
              <a:rPr lang="ru-RU"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		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0.07</a:t>
            </a:r>
            <a:r>
              <a:rPr lang="ru-RU"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400" baseline="30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+</a:t>
            </a:r>
            <a:r>
              <a:rPr lang="en-US" sz="2400" baseline="30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0.</a:t>
            </a:r>
            <a:r>
              <a:rPr lang="ru-RU" sz="2400" baseline="30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23</a:t>
            </a:r>
            <a:r>
              <a:rPr lang="ru-RU" sz="2400" baseline="-25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-</a:t>
            </a:r>
            <a:r>
              <a:rPr lang="en-US" sz="2400" baseline="-25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0.</a:t>
            </a:r>
            <a:r>
              <a:rPr lang="ru-RU" sz="2400" baseline="-25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09</a:t>
            </a:r>
            <a:r>
              <a:rPr lang="ru-RU"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	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	340 </a:t>
            </a:r>
            <a:r>
              <a:rPr lang="ru-RU"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Мпк</a:t>
            </a:r>
          </a:p>
          <a:p>
            <a:pPr>
              <a:defRPr/>
            </a:pPr>
            <a:r>
              <a:rPr lang="ru-RU" sz="2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GW170104</a:t>
            </a:r>
            <a:r>
              <a:rPr lang="ru-RU"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		31+19		-0.12 </a:t>
            </a:r>
            <a:r>
              <a:rPr lang="ru-RU" sz="2400" baseline="30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+0.21</a:t>
            </a:r>
            <a:r>
              <a:rPr lang="ru-RU" sz="2400" baseline="-25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-0.30</a:t>
            </a:r>
            <a:r>
              <a:rPr lang="ru-RU"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	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	</a:t>
            </a:r>
            <a:r>
              <a:rPr lang="ru-RU"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880 Мпк</a:t>
            </a:r>
          </a:p>
          <a:p>
            <a:pPr>
              <a:defRPr/>
            </a:pPr>
            <a:r>
              <a:rPr lang="ru-RU" sz="2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GW170814</a:t>
            </a:r>
            <a:r>
              <a:rPr lang="ru-RU"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		30+25		0.06 </a:t>
            </a:r>
            <a:r>
              <a:rPr lang="ru-RU" sz="2400" baseline="30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+0.12</a:t>
            </a:r>
            <a:r>
              <a:rPr lang="ru-RU" sz="2400" baseline="-25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-0.12</a:t>
            </a:r>
            <a:r>
              <a:rPr lang="ru-RU"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	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	</a:t>
            </a:r>
            <a:r>
              <a:rPr lang="ru-RU"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540 Мпк</a:t>
            </a:r>
          </a:p>
          <a:p>
            <a:pPr>
              <a:defRPr/>
            </a:pPr>
            <a:r>
              <a:rPr lang="ru-RU" sz="2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GW151226</a:t>
            </a:r>
            <a:r>
              <a:rPr lang="ru-RU"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		14+7.5		0.21 </a:t>
            </a:r>
            <a:r>
              <a:rPr lang="ru-RU" sz="2400" baseline="30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+0.20</a:t>
            </a:r>
            <a:r>
              <a:rPr lang="ru-RU" sz="2400" baseline="-25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+0.10</a:t>
            </a:r>
            <a:r>
              <a:rPr lang="ru-RU"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	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	</a:t>
            </a:r>
            <a:r>
              <a:rPr lang="ru-RU"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440 Мпк</a:t>
            </a:r>
          </a:p>
          <a:p>
            <a:pPr>
              <a:defRPr/>
            </a:pPr>
            <a:r>
              <a:rPr lang="ru-RU" sz="2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GW150914</a:t>
            </a:r>
            <a:r>
              <a:rPr lang="ru-RU"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		36+29		-0.06 </a:t>
            </a:r>
            <a:r>
              <a:rPr lang="ru-RU" sz="2400" baseline="30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+0.14</a:t>
            </a:r>
            <a:r>
              <a:rPr lang="ru-RU" sz="2400" baseline="-25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-0.14</a:t>
            </a:r>
            <a:r>
              <a:rPr lang="ru-RU"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	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	</a:t>
            </a:r>
            <a:r>
              <a:rPr lang="ru-RU"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410 Мпк</a:t>
            </a:r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1200"/>
              <a:t>МОСКВА,  2022</a:t>
            </a:r>
            <a:endParaRPr lang="en-US" sz="120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1200"/>
              <a:t>НИЯУ МИФИ,   Кафедра №40 Физики элементарных частиц</a:t>
            </a:r>
            <a:endParaRPr lang="en-US" sz="120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113E31D-E2AB-40D1-8B51-AFA5AFEF393A}" type="slidenum">
              <a:rPr lang="en-US" sz="1200"/>
              <a:t>42</a:t>
            </a:fld>
            <a:endParaRPr lang="en-US" sz="12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/>
              <a:t>Используемая модель поля</a:t>
            </a:r>
            <a:endParaRPr/>
          </a:p>
        </p:txBody>
      </p:sp>
      <p:sp>
        <p:nvSpPr>
          <p:cNvPr id="7" name="Объект 5"/>
          <p:cNvSpPr>
            <a:spLocks noGrp="1"/>
          </p:cNvSpPr>
          <p:nvPr>
            <p:ph idx="1"/>
          </p:nvPr>
        </p:nvSpPr>
        <p:spPr bwMode="auto">
          <a:xfrm>
            <a:off x="6563096" y="2095419"/>
            <a:ext cx="4592583" cy="4023360"/>
          </a:xfrm>
        </p:spPr>
        <p:txBody>
          <a:bodyPr>
            <a:normAutofit/>
          </a:bodyPr>
          <a:lstStyle/>
          <a:p>
            <a:pPr>
              <a:buFont typeface="Wingdings"/>
              <a:buChar char="v"/>
              <a:defRPr/>
            </a:pPr>
            <a:r>
              <a:rPr lang="ru-RU" sz="2400"/>
              <a:t>Использовалась модель скалярного поля с потенциалом типа «Мексиканская шляпа».</a:t>
            </a:r>
            <a:endParaRPr lang="en-US" sz="2400"/>
          </a:p>
          <a:p>
            <a:pPr marL="0" indent="0">
              <a:buNone/>
              <a:defRPr/>
            </a:pPr>
            <a:endParaRPr lang="ru-RU" sz="2400"/>
          </a:p>
          <a:p>
            <a:pPr>
              <a:buFont typeface="Wingdings"/>
              <a:buChar char="v"/>
              <a:defRPr/>
            </a:pPr>
            <a:r>
              <a:rPr lang="ru-RU" sz="2400"/>
              <a:t>Потенциал имеет небольшой наклон (за счёт перенормировки Лагранжиана).  Минимумы находятся в точках 2</a:t>
            </a:r>
            <a:r>
              <a:rPr lang="el-GR" sz="2400"/>
              <a:t>π</a:t>
            </a:r>
            <a:r>
              <a:rPr lang="en-US" sz="2400"/>
              <a:t>n.</a:t>
            </a:r>
            <a:endParaRPr/>
          </a:p>
          <a:p>
            <a:pPr marL="0" indent="0">
              <a:buNone/>
              <a:defRPr/>
            </a:pPr>
            <a:endParaRPr lang="ru-RU" sz="2400"/>
          </a:p>
        </p:txBody>
      </p:sp>
      <p:pic>
        <p:nvPicPr>
          <p:cNvPr id="4" name="Объект 2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512554" y="2775017"/>
            <a:ext cx="2196818" cy="11038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27771" y="4523577"/>
            <a:ext cx="4848902" cy="6763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 bwMode="auto">
          <a:xfrm>
            <a:off x="112400" y="5506700"/>
            <a:ext cx="5177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i="1">
                <a:solidFill>
                  <a:schemeClr val="tx1">
                    <a:lumMod val="75000"/>
                    <a:lumOff val="25000"/>
                  </a:schemeClr>
                </a:solidFill>
              </a:rPr>
              <a:t>*  </a:t>
            </a:r>
            <a:r>
              <a:rPr lang="ru-RU" sz="1200" i="1">
                <a:solidFill>
                  <a:schemeClr val="tx1">
                    <a:lumMod val="75000"/>
                    <a:lumOff val="25000"/>
                  </a:schemeClr>
                </a:solidFill>
              </a:rPr>
              <a:t>Более подробно</a:t>
            </a:r>
            <a:r>
              <a:rPr lang="en-US" sz="1200" i="1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r>
              <a:rPr lang="ru-RU" sz="1200" i="1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i="1">
                <a:solidFill>
                  <a:schemeClr val="tx1">
                    <a:lumMod val="75000"/>
                    <a:lumOff val="25000"/>
                  </a:schemeClr>
                </a:solidFill>
              </a:rPr>
              <a:t>Rubin S. G., Sakharov A. S., Khlopov M. Y. The formation of primary galactic nuclei during phase transitions in the early universe //Journal of Experimental and Theoretical Physics. – 2001. – Т. 92. – №. 6. – С. 921-929.</a:t>
            </a:r>
            <a:endParaRPr lang="ru-RU" sz="1200" i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Дата 1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1200"/>
              <a:t>МОСКВА,  2022</a:t>
            </a:r>
            <a:endParaRPr lang="en-US" sz="120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1200"/>
              <a:t>НИЯУ МИФИ,   Кафедра №40 Физики элементарных частиц</a:t>
            </a:r>
            <a:endParaRPr lang="en-US" sz="120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113E31D-E2AB-40D1-8B51-AFA5AFEF393A}" type="slidenum">
              <a:rPr lang="en-US" sz="1200"/>
              <a:t>43</a:t>
            </a:fld>
            <a:endParaRPr lang="en-US" sz="120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317677" y="2373771"/>
            <a:ext cx="586572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ru-RU"/>
            </a:defPPr>
            <a:lvl1pPr algn="l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algn="l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algn="l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algn="l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286000" algn="l" defTabSz="914400">
              <a:defRPr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743200" algn="l" defTabSz="914400">
              <a:defRPr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3200400" algn="l" defTabSz="914400">
              <a:defRPr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3657600" algn="l" defTabSz="914400">
              <a:defRPr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>
              <a:defRPr/>
            </a:pPr>
            <a:r>
              <a:rPr 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V(</a:t>
            </a:r>
            <a:r>
              <a:rPr lang="el-GR" sz="16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φ)</a:t>
            </a:r>
            <a:endParaRPr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5569000" y="3687291"/>
            <a:ext cx="280744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ru-RU"/>
            </a:defPPr>
            <a:lvl1pPr algn="l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algn="l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algn="l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algn="l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286000" algn="l" defTabSz="914400">
              <a:defRPr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743200" algn="l" defTabSz="914400">
              <a:defRPr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3200400" algn="l" defTabSz="914400">
              <a:defRPr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3657600" algn="l" defTabSz="914400">
              <a:defRPr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>
              <a:defRPr/>
            </a:pPr>
            <a:r>
              <a:rPr lang="el-GR" sz="16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φ</a:t>
            </a:r>
            <a:endParaRPr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988188" y="2208362"/>
            <a:ext cx="2142518" cy="2142516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Фазовые переходы</a:t>
            </a:r>
            <a:endParaRPr/>
          </a:p>
        </p:txBody>
      </p:sp>
      <p:sp>
        <p:nvSpPr>
          <p:cNvPr id="13" name="Дата 1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1200"/>
              <a:t>МОСКВА,  2022</a:t>
            </a:r>
            <a:endParaRPr lang="en-US" sz="120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1200" dirty="0"/>
              <a:t>НИЯУ МИФИ,   Кафедра №40 Физики элементарных частиц</a:t>
            </a:r>
            <a:endParaRPr lang="en-US" sz="1200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113E31D-E2AB-40D1-8B51-AFA5AFEF393A}" type="slidenum">
              <a:rPr lang="en-US" sz="1200"/>
              <a:t>44</a:t>
            </a:fld>
            <a:endParaRPr lang="en-US" sz="1200"/>
          </a:p>
        </p:txBody>
      </p:sp>
      <p:pic>
        <p:nvPicPr>
          <p:cNvPr id="4" name="Picture 31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263681" y="1449000"/>
            <a:ext cx="4243759" cy="2527133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Picture 35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6238171" y="1534136"/>
            <a:ext cx="5257829" cy="298484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3314427" y="1333852"/>
            <a:ext cx="1011167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ru-RU"/>
            </a:defPPr>
            <a:lvl1pPr algn="l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algn="l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algn="l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algn="l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286000" algn="l" defTabSz="914400">
              <a:defRPr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743200" algn="l" defTabSz="914400">
              <a:defRPr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3200400" algn="l" defTabSz="914400">
              <a:defRPr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3657600" algn="l" defTabSz="914400">
              <a:defRPr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>
              <a:defRPr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V(</a:t>
            </a:r>
            <a:r>
              <a:rPr lang="el-G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φ)</a:t>
            </a:r>
            <a:endParaRPr sz="2000" dirty="0"/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4474911" y="3908932"/>
            <a:ext cx="739799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ru-RU"/>
            </a:defPPr>
            <a:lvl1pPr algn="l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algn="l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algn="l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algn="l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286000" algn="l" defTabSz="914400">
              <a:defRPr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743200" algn="l" defTabSz="914400">
              <a:defRPr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3200400" algn="l" defTabSz="914400">
              <a:defRPr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3657600" algn="l" defTabSz="914400">
              <a:defRPr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>
              <a:defRPr/>
            </a:pPr>
            <a:r>
              <a:rPr lang="el-G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φ</a:t>
            </a:r>
            <a:r>
              <a:rPr lang="en-US" sz="2000" b="1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2</a:t>
            </a:r>
            <a:endParaRPr lang="el-GR" sz="20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1907444" y="3887433"/>
            <a:ext cx="739799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ru-RU"/>
            </a:defPPr>
            <a:lvl1pPr algn="l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algn="l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algn="l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algn="l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286000" algn="l" defTabSz="914400">
              <a:defRPr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743200" algn="l" defTabSz="914400">
              <a:defRPr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3200400" algn="l" defTabSz="914400">
              <a:defRPr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3657600" algn="l" defTabSz="914400">
              <a:defRPr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>
              <a:defRPr/>
            </a:pPr>
            <a:r>
              <a:rPr lang="el-G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φ</a:t>
            </a:r>
            <a:r>
              <a:rPr lang="en-US" sz="2000" b="1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1</a:t>
            </a:r>
            <a:endParaRPr lang="el-GR" sz="20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5392225" y="2547322"/>
            <a:ext cx="739799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ru-RU"/>
            </a:defPPr>
            <a:lvl1pPr algn="l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algn="l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algn="l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algn="l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286000" algn="l" defTabSz="914400">
              <a:defRPr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743200" algn="l" defTabSz="914400">
              <a:defRPr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3200400" algn="l" defTabSz="914400">
              <a:defRPr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3657600" algn="l" defTabSz="914400">
              <a:defRPr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>
              <a:defRPr/>
            </a:pPr>
            <a:r>
              <a:rPr lang="el-G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φ</a:t>
            </a:r>
            <a:endParaRPr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A168D8-DF1E-0E2C-2487-FCE7FA4B4BCA}"/>
              </a:ext>
            </a:extLst>
          </p:cNvPr>
          <p:cNvSpPr txBox="1"/>
          <p:nvPr/>
        </p:nvSpPr>
        <p:spPr bwMode="auto">
          <a:xfrm>
            <a:off x="1069269" y="4518983"/>
            <a:ext cx="466673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Рис. 1.  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Потенциалы содержащие несколько минимумов создают формирования полевых доменных стенок.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5E6188-25B6-AA07-D847-F86A9219313D}"/>
              </a:ext>
            </a:extLst>
          </p:cNvPr>
          <p:cNvSpPr txBox="1"/>
          <p:nvPr/>
        </p:nvSpPr>
        <p:spPr bwMode="auto">
          <a:xfrm>
            <a:off x="6456001" y="4509000"/>
            <a:ext cx="475256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Рис. 1.  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Области с иным вакуумом оказываются окружены замкнутой полевой стенкой, которая начинает сжиматься под действием натяжения.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Дополнительные измерения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1056000" y="1440478"/>
            <a:ext cx="4860000" cy="540000"/>
          </a:xfrm>
        </p:spPr>
        <p:txBody>
          <a:bodyPr/>
          <a:lstStyle/>
          <a:p>
            <a:pPr>
              <a:defRPr/>
            </a:pPr>
            <a:r>
              <a:rPr lang="ru-RU" b="1" dirty="0"/>
              <a:t>Большие доп. Измерения (браны)</a:t>
            </a:r>
            <a:endParaRPr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/>
        <p:txBody>
          <a:bodyPr/>
          <a:lstStyle/>
          <a:p>
            <a:pPr>
              <a:defRPr/>
            </a:pPr>
            <a:r>
              <a:rPr lang="ru-RU" b="1" dirty="0"/>
              <a:t>компактные доп. измерения</a:t>
            </a:r>
            <a:endParaRPr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МОСКВА,  2022</a:t>
            </a: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НИЯУ МИФИ,   Кафедра №40 Физики элементарных частиц</a:t>
            </a: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FAB73BC-B049-4115-A692-8D63A059BFB8}" type="slidenum">
              <a:rPr lang="en-US"/>
              <a:t>5</a:t>
            </a:fld>
            <a:endParaRPr lang="en-US"/>
          </a:p>
        </p:txBody>
      </p:sp>
      <p:pic>
        <p:nvPicPr>
          <p:cNvPr id="10" name="Picture 12" descr="How many dimensions does really exist? - Quora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tretch/>
        </p:blipFill>
        <p:spPr bwMode="auto">
          <a:xfrm>
            <a:off x="6343729" y="2242669"/>
            <a:ext cx="2517834" cy="1626520"/>
          </a:xfrm>
          <a:prstGeom prst="rect">
            <a:avLst/>
          </a:prstGeom>
          <a:noFill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975641" y="1989000"/>
            <a:ext cx="2268048" cy="219079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 bwMode="auto">
          <a:xfrm>
            <a:off x="1056000" y="5217944"/>
            <a:ext cx="4167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b="1">
                <a:solidFill>
                  <a:schemeClr val="tx1">
                    <a:lumMod val="75000"/>
                    <a:lumOff val="25000"/>
                  </a:schemeClr>
                </a:solidFill>
              </a:rPr>
              <a:t>Рис</a:t>
            </a:r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ru-RU" b="1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</a:rPr>
              <a:t>.  </a:t>
            </a:r>
            <a:r>
              <a:rPr lang="ru-RU">
                <a:solidFill>
                  <a:schemeClr val="tx1">
                    <a:lumMod val="75000"/>
                    <a:lumOff val="25000"/>
                  </a:schemeClr>
                </a:solidFill>
              </a:rPr>
              <a:t>Мир на бране. Только гравитоны</a:t>
            </a:r>
            <a:endParaRPr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r>
              <a:rPr lang="ru-RU">
                <a:solidFill>
                  <a:schemeClr val="tx1">
                    <a:lumMod val="75000"/>
                    <a:lumOff val="25000"/>
                  </a:schemeClr>
                </a:solidFill>
              </a:rPr>
              <a:t>могут покинуть 3-мерное пространство.</a:t>
            </a:r>
            <a:endParaRPr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6343729" y="4162237"/>
            <a:ext cx="52456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b="1">
                <a:solidFill>
                  <a:schemeClr val="tx1">
                    <a:lumMod val="75000"/>
                    <a:lumOff val="25000"/>
                  </a:schemeClr>
                </a:solidFill>
              </a:rPr>
              <a:t>Рис</a:t>
            </a:r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ru-RU" b="1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</a:rPr>
              <a:t>.  </a:t>
            </a:r>
            <a:r>
              <a:rPr lang="ru-RU">
                <a:solidFill>
                  <a:schemeClr val="tx1">
                    <a:lumMod val="75000"/>
                    <a:lumOff val="25000"/>
                  </a:schemeClr>
                </a:solidFill>
              </a:rPr>
              <a:t>Компактное дополнительное пространство.</a:t>
            </a:r>
            <a:endParaRPr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r>
              <a:rPr lang="ru-RU">
                <a:solidFill>
                  <a:schemeClr val="tx1">
                    <a:lumMod val="75000"/>
                    <a:lumOff val="25000"/>
                  </a:schemeClr>
                </a:solidFill>
              </a:rPr>
              <a:t>Может иметь хитроумную симметрию.</a:t>
            </a:r>
            <a:endParaRPr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7" name="Объект 26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/>
        </p:blipFill>
        <p:spPr bwMode="auto">
          <a:xfrm>
            <a:off x="1156935" y="1980616"/>
            <a:ext cx="3679065" cy="3136887"/>
          </a:xfrm>
          <a:prstGeom prst="rect">
            <a:avLst/>
          </a:prstGeom>
          <a:noFill/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F5901884-9362-3964-B9D6-8EC03DE0C798}"/>
              </a:ext>
            </a:extLst>
          </p:cNvPr>
          <p:cNvGrpSpPr/>
          <p:nvPr/>
        </p:nvGrpSpPr>
        <p:grpSpPr>
          <a:xfrm>
            <a:off x="6394517" y="5062600"/>
            <a:ext cx="5101195" cy="979826"/>
            <a:chOff x="6394517" y="5062600"/>
            <a:chExt cx="5101195" cy="979826"/>
          </a:xfrm>
        </p:grpSpPr>
        <p:grpSp>
          <p:nvGrpSpPr>
            <p:cNvPr id="4" name="Группа 3">
              <a:extLst>
                <a:ext uri="{FF2B5EF4-FFF2-40B4-BE49-F238E27FC236}">
                  <a16:creationId xmlns:a16="http://schemas.microsoft.com/office/drawing/2014/main" id="{CEA75C5B-F60E-4703-7E04-A966377F1089}"/>
                </a:ext>
              </a:extLst>
            </p:cNvPr>
            <p:cNvGrpSpPr/>
            <p:nvPr/>
          </p:nvGrpSpPr>
          <p:grpSpPr>
            <a:xfrm>
              <a:off x="6394517" y="5062600"/>
              <a:ext cx="3847470" cy="979826"/>
              <a:chOff x="6262849" y="5062600"/>
              <a:chExt cx="4052802" cy="1032118"/>
            </a:xfrm>
          </p:grpSpPr>
          <p:grpSp>
            <p:nvGrpSpPr>
              <p:cNvPr id="29" name="Группа 28"/>
              <p:cNvGrpSpPr/>
              <p:nvPr/>
            </p:nvGrpSpPr>
            <p:grpSpPr bwMode="auto">
              <a:xfrm>
                <a:off x="6262849" y="5062600"/>
                <a:ext cx="3737267" cy="1032118"/>
                <a:chOff x="6215011" y="5062600"/>
                <a:chExt cx="3737267" cy="1032118"/>
              </a:xfrm>
            </p:grpSpPr>
            <p:pic>
              <p:nvPicPr>
                <p:cNvPr id="16" name="Рисунок 15"/>
                <p:cNvPicPr>
                  <a:picLocks noChangeAspect="1"/>
                </p:cNvPicPr>
                <p:nvPr/>
              </p:nvPicPr>
              <p:blipFill>
                <a:blip r:embed="rId5"/>
                <a:srcRect r="92791"/>
                <a:stretch/>
              </p:blipFill>
              <p:spPr bwMode="auto">
                <a:xfrm>
                  <a:off x="6215011" y="5062600"/>
                  <a:ext cx="315535" cy="1032118"/>
                </a:xfrm>
                <a:prstGeom prst="rect">
                  <a:avLst/>
                </a:prstGeom>
              </p:spPr>
            </p:pic>
            <p:pic>
              <p:nvPicPr>
                <p:cNvPr id="28" name="Рисунок 27"/>
                <p:cNvPicPr>
                  <a:picLocks noChangeAspect="1"/>
                </p:cNvPicPr>
                <p:nvPr/>
              </p:nvPicPr>
              <p:blipFill>
                <a:blip r:embed="rId5"/>
                <a:srcRect l="21819"/>
                <a:stretch/>
              </p:blipFill>
              <p:spPr bwMode="auto">
                <a:xfrm>
                  <a:off x="6530546" y="5062600"/>
                  <a:ext cx="3421732" cy="1032118"/>
                </a:xfrm>
                <a:prstGeom prst="rect">
                  <a:avLst/>
                </a:prstGeom>
              </p:spPr>
            </p:pic>
          </p:grpSp>
          <p:sp>
            <p:nvSpPr>
              <p:cNvPr id="30" name="TextBox 29"/>
              <p:cNvSpPr txBox="1"/>
              <p:nvPr/>
            </p:nvSpPr>
            <p:spPr bwMode="auto">
              <a:xfrm>
                <a:off x="9903679" y="5334187"/>
                <a:ext cx="41197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defRPr/>
                </a:pPr>
                <a:r>
                  <a:rPr lang="en-US" sz="2800" dirty="0"/>
                  <a:t> … </a:t>
                </a:r>
                <a:endParaRPr lang="ru-RU" sz="2800" dirty="0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1C7FEA5-1162-51DD-C91C-20E9B367F7E4}"/>
                </a:ext>
              </a:extLst>
            </p:cNvPr>
            <p:cNvSpPr txBox="1"/>
            <p:nvPr/>
          </p:nvSpPr>
          <p:spPr bwMode="auto">
            <a:xfrm>
              <a:off x="10776287" y="5345091"/>
              <a:ext cx="71942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(2)</a:t>
              </a:r>
              <a:endPara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dirty="0"/>
              <a:t>Спонтанная компактификация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 bwMode="auto">
              <a:xfrm>
                <a:off x="1056000" y="2397999"/>
                <a:ext cx="5400000" cy="3550999"/>
              </a:xfrm>
            </p:spPr>
            <p:txBody>
              <a:bodyPr/>
              <a:lstStyle/>
              <a:p>
                <a:pPr>
                  <a:defRPr/>
                </a:pPr>
                <a:r>
                  <a:rPr lang="ru-RU" b="1" dirty="0"/>
                  <a:t>Обеспечение стабильности компактного дополнительного пространства</a:t>
                </a:r>
                <a:r>
                  <a:rPr lang="en-US" b="1" dirty="0"/>
                  <a:t>:</a:t>
                </a:r>
                <a:endParaRPr dirty="0"/>
              </a:p>
              <a:p>
                <a:pPr>
                  <a:buFont typeface="Wingdings"/>
                  <a:buChar char="§"/>
                  <a:defRPr/>
                </a:pPr>
                <a:r>
                  <a:rPr lang="en-US" dirty="0"/>
                  <a:t>  </a:t>
                </a:r>
                <a:r>
                  <a:rPr lang="ru-RU" dirty="0"/>
                  <a:t>Дополнительные стабилизирующие поля материи</a:t>
                </a:r>
                <a:r>
                  <a:rPr lang="en-US" dirty="0"/>
                  <a:t> </a:t>
                </a:r>
                <a:r>
                  <a:rPr lang="ru-RU" dirty="0"/>
                  <a:t>– «механизм Хиггса»</a:t>
                </a:r>
                <a:r>
                  <a:rPr lang="en-US" dirty="0"/>
                  <a:t>: 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𝑻</m:t>
                        </m:r>
                      </m:e>
                      <m:sub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𝝁𝝂</m:t>
                        </m:r>
                      </m:sub>
                    </m:sSub>
                    <m:r>
                      <a:rPr lang="en-US" b="1" i="1"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endParaRPr lang="en-US" b="1" dirty="0">
                  <a:ea typeface="Cambria Math"/>
                </a:endParaRPr>
              </a:p>
              <a:p>
                <a:pPr>
                  <a:buFont typeface="Wingdings"/>
                  <a:buChar char="§"/>
                  <a:defRPr/>
                </a:pPr>
                <a:r>
                  <a:rPr lang="en-US" dirty="0"/>
                  <a:t>  </a:t>
                </a:r>
                <a:r>
                  <a:rPr lang="ru-RU" dirty="0"/>
                  <a:t>Нелинейная модификация гравитационного действия –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</a:t>
                </a:r>
                <a:r>
                  <a:rPr lang="ru-RU" dirty="0"/>
                  <a:t>гравитация</a:t>
                </a:r>
                <a:r>
                  <a:rPr lang="en-US" dirty="0"/>
                  <a:t>: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1056000" y="2397999"/>
                <a:ext cx="5400000" cy="3550999"/>
              </a:xfrm>
              <a:blipFill>
                <a:blip r:embed="rId2"/>
                <a:stretch>
                  <a:fillRect l="-2709" t="-17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МОСКВА,  2022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НИЯУ МИФИ,   Кафедра №40 Физики элементарных частиц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113E31D-E2AB-40D1-8B51-AFA5AFEF393A}" type="slidenum">
              <a:rPr lang="en-US"/>
              <a:t>6</a:t>
            </a:fld>
            <a:endParaRPr lang="en-US"/>
          </a:p>
        </p:txBody>
      </p:sp>
      <p:pic>
        <p:nvPicPr>
          <p:cNvPr id="2054" name="Picture 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tretch/>
        </p:blipFill>
        <p:spPr bwMode="auto">
          <a:xfrm>
            <a:off x="7504287" y="2397999"/>
            <a:ext cx="1801466" cy="1800133"/>
          </a:xfrm>
          <a:prstGeom prst="rect">
            <a:avLst/>
          </a:prstGeom>
          <a:noFill/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5647DE79-5F97-4A48-F903-7D9E11C982EA}"/>
              </a:ext>
            </a:extLst>
          </p:cNvPr>
          <p:cNvGrpSpPr/>
          <p:nvPr/>
        </p:nvGrpSpPr>
        <p:grpSpPr>
          <a:xfrm>
            <a:off x="1416000" y="1499940"/>
            <a:ext cx="3856324" cy="680049"/>
            <a:chOff x="1416000" y="1499940"/>
            <a:chExt cx="3856324" cy="680049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1416000" y="1499940"/>
              <a:ext cx="2794437" cy="680049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FFAD1B2-E8B5-29D5-AEF0-91965F5A96DD}"/>
                </a:ext>
              </a:extLst>
            </p:cNvPr>
            <p:cNvSpPr txBox="1"/>
            <p:nvPr/>
          </p:nvSpPr>
          <p:spPr bwMode="auto">
            <a:xfrm>
              <a:off x="4552899" y="1603569"/>
              <a:ext cx="71942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(3)</a:t>
              </a:r>
              <a:endPara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BEEFF299-6948-E9ED-4D5B-8566DC9746AE}"/>
              </a:ext>
            </a:extLst>
          </p:cNvPr>
          <p:cNvGrpSpPr/>
          <p:nvPr/>
        </p:nvGrpSpPr>
        <p:grpSpPr>
          <a:xfrm>
            <a:off x="6404439" y="1470049"/>
            <a:ext cx="5270986" cy="730790"/>
            <a:chOff x="6404439" y="1470049"/>
            <a:chExt cx="5270986" cy="730790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6404439" y="1470049"/>
              <a:ext cx="4209098" cy="73079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6CC0E80-1347-5F41-D641-2F46FC176810}"/>
                </a:ext>
              </a:extLst>
            </p:cNvPr>
            <p:cNvSpPr txBox="1"/>
            <p:nvPr/>
          </p:nvSpPr>
          <p:spPr bwMode="auto">
            <a:xfrm>
              <a:off x="10956000" y="1603569"/>
              <a:ext cx="71942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(4)</a:t>
              </a:r>
              <a:endPara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C85F32FC-B5AF-4844-CD20-1A943E141011}"/>
              </a:ext>
            </a:extLst>
          </p:cNvPr>
          <p:cNvGrpSpPr/>
          <p:nvPr/>
        </p:nvGrpSpPr>
        <p:grpSpPr>
          <a:xfrm>
            <a:off x="1056000" y="4586662"/>
            <a:ext cx="10619424" cy="1617730"/>
            <a:chOff x="1056000" y="4586662"/>
            <a:chExt cx="10619424" cy="1617730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6"/>
            <a:stretch/>
          </p:blipFill>
          <p:spPr bwMode="auto">
            <a:xfrm>
              <a:off x="1056000" y="4586662"/>
              <a:ext cx="9147164" cy="161773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A67E473-62FB-E6B6-CDE1-E1B14600003A}"/>
                </a:ext>
              </a:extLst>
            </p:cNvPr>
            <p:cNvSpPr txBox="1"/>
            <p:nvPr/>
          </p:nvSpPr>
          <p:spPr bwMode="auto">
            <a:xfrm>
              <a:off x="10955999" y="4854322"/>
              <a:ext cx="71942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(5)</a:t>
              </a:r>
              <a:endPara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dirty="0"/>
              <a:t>Нелинейная гравитация –</a:t>
            </a:r>
            <a:r>
              <a:rPr lang="en-US" dirty="0"/>
              <a:t> </a:t>
            </a:r>
            <a:r>
              <a:rPr lang="en-US" i="1" dirty="0"/>
              <a:t>f(R)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half" idx="1"/>
              </p:nvPr>
            </p:nvSpPr>
            <p:spPr bwMode="auto">
              <a:xfrm>
                <a:off x="1056000" y="1449000"/>
                <a:ext cx="3600000" cy="4500000"/>
              </a:xfrm>
            </p:spPr>
            <p:txBody>
              <a:bodyPr/>
              <a:lstStyle/>
              <a:p>
                <a:pPr>
                  <a:buFont typeface="Wingdings"/>
                  <a:buChar char="§"/>
                  <a:defRPr/>
                </a:pPr>
                <a:r>
                  <a:rPr lang="ru-RU" dirty="0"/>
                  <a:t>  Квадратичные поправки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/>
                      </a:rPr>
                      <m:t> ~ </m:t>
                    </m:r>
                    <m:sSup>
                      <m:sSupPr>
                        <m:ctrlPr>
                          <a:rPr lang="en-US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b="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dirty="0"/>
                  <a:t> в эффективной гравитационной теории должны возникать при квантовании.</a:t>
                </a:r>
                <a:endParaRPr dirty="0"/>
              </a:p>
              <a:p>
                <a:pPr>
                  <a:buFont typeface="Wingdings"/>
                  <a:buChar char="§"/>
                  <a:defRPr/>
                </a:pPr>
                <a:r>
                  <a:rPr lang="ru-RU" dirty="0"/>
                  <a:t>  Самая успешная модель космологической инфляции основана на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dirty="0"/>
                  <a:t>-гравитации (модель Старобинского)</a:t>
                </a:r>
                <a:r>
                  <a:rPr lang="en-US" dirty="0"/>
                  <a:t>:</a:t>
                </a:r>
                <a:br>
                  <a:rPr lang="en-US" dirty="0"/>
                </a:br>
                <a:endParaRPr lang="en-US" dirty="0"/>
              </a:p>
              <a:p>
                <a:pPr>
                  <a:buFont typeface="Wingdings"/>
                  <a:buChar char="§"/>
                  <a:defRPr/>
                </a:pPr>
                <a:endParaRPr lang="ru-RU" dirty="0"/>
              </a:p>
              <a:p>
                <a:pPr>
                  <a:defRPr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 bwMode="auto">
              <a:xfrm>
                <a:off x="1056000" y="1449000"/>
                <a:ext cx="3600000" cy="4500000"/>
              </a:xfrm>
              <a:blipFill>
                <a:blip r:embed="rId2"/>
                <a:stretch>
                  <a:fillRect l="-4061" t="-1491" r="-42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МОСКВА,  2022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НИЯУ МИФИ,   Кафедра №40 Физики элементарных частиц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FAB73BC-B049-4115-A692-8D63A059BFB8}" type="slidenum">
              <a:rPr lang="en-US"/>
              <a:t>7</a:t>
            </a:fld>
            <a:endParaRPr lang="en-US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/>
        </p:blipFill>
        <p:spPr bwMode="auto">
          <a:xfrm>
            <a:off x="5016000" y="1269001"/>
            <a:ext cx="6518434" cy="365253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 bwMode="auto">
          <a:xfrm>
            <a:off x="5196000" y="4950938"/>
            <a:ext cx="630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Рис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3.  </a:t>
            </a:r>
            <a:r>
              <a:rPr lang="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Ограничения на модели инфляции по данным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[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Planck 2018</a:t>
            </a: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results. X. Constraints on inflation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].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Модель Старобинского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лежит в самом центре ограничений.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68C8062-CFEB-A5E5-6646-B8827E83B933}"/>
              </a:ext>
            </a:extLst>
          </p:cNvPr>
          <p:cNvGrpSpPr/>
          <p:nvPr/>
        </p:nvGrpSpPr>
        <p:grpSpPr>
          <a:xfrm>
            <a:off x="953819" y="4329000"/>
            <a:ext cx="3972181" cy="1231905"/>
            <a:chOff x="953819" y="4329000"/>
            <a:chExt cx="3972181" cy="1231905"/>
          </a:xfrm>
        </p:grpSpPr>
        <p:pic>
          <p:nvPicPr>
            <p:cNvPr id="13" name="Рисунок 10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953819" y="4329000"/>
              <a:ext cx="3792181" cy="84381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9CED311-10AD-D1BC-5D8B-D2DB76F851B5}"/>
                </a:ext>
              </a:extLst>
            </p:cNvPr>
            <p:cNvSpPr txBox="1"/>
            <p:nvPr/>
          </p:nvSpPr>
          <p:spPr bwMode="auto">
            <a:xfrm>
              <a:off x="4206575" y="5160795"/>
              <a:ext cx="71942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(6)</a:t>
              </a:r>
              <a:endPara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dirty="0"/>
              <a:t>Ранняя Вселенная, как лаборатория</a:t>
            </a:r>
            <a:endParaRPr dirty="0"/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 bwMode="auto"/>
        <p:txBody>
          <a:bodyPr/>
          <a:lstStyle/>
          <a:p>
            <a:pPr>
              <a:buFont typeface="Wingdings"/>
              <a:buChar char="§"/>
              <a:defRPr/>
            </a:pPr>
            <a:r>
              <a:rPr lang="ru-RU" dirty="0"/>
              <a:t>  Источник недоступных на ускорителях энергий. Особенно космологическая инфляция.</a:t>
            </a:r>
            <a:endParaRPr lang="ru-RU" b="1" dirty="0"/>
          </a:p>
          <a:p>
            <a:pPr>
              <a:buFont typeface="Wingdings"/>
              <a:buChar char="§"/>
              <a:defRPr/>
            </a:pPr>
            <a:r>
              <a:rPr lang="ru-RU" dirty="0"/>
              <a:t>  Единственный способ изучения гравитации на высоких энергиях.</a:t>
            </a:r>
            <a:endParaRPr dirty="0"/>
          </a:p>
          <a:p>
            <a:pPr>
              <a:buFont typeface="Wingdings"/>
              <a:buChar char="§"/>
              <a:defRPr/>
            </a:pPr>
            <a:r>
              <a:rPr lang="ru-RU" dirty="0"/>
              <a:t>  Все теоретическая проявления новой физики – косвенные. Но разнообразие проявлений позволяет ставить сильные ограничения.</a:t>
            </a:r>
            <a:endParaRPr dirty="0"/>
          </a:p>
          <a:p>
            <a:pPr>
              <a:buFont typeface="Wingdings"/>
              <a:buChar char="§"/>
              <a:defRPr/>
            </a:pPr>
            <a:r>
              <a:rPr lang="ru-RU" dirty="0"/>
              <a:t>  В космологии существует большой пласт необъясненных феноменов</a:t>
            </a:r>
            <a:r>
              <a:rPr lang="en-US" dirty="0"/>
              <a:t>:</a:t>
            </a:r>
            <a:endParaRPr dirty="0"/>
          </a:p>
          <a:p>
            <a:pPr lvl="1">
              <a:buFont typeface="Wingdings"/>
              <a:buChar char="v"/>
              <a:defRPr/>
            </a:pPr>
            <a:r>
              <a:rPr lang="ru-RU" dirty="0"/>
              <a:t> Барионная асимметрия</a:t>
            </a:r>
            <a:endParaRPr dirty="0"/>
          </a:p>
          <a:p>
            <a:pPr lvl="1">
              <a:buFont typeface="Wingdings"/>
              <a:buChar char="v"/>
              <a:defRPr/>
            </a:pPr>
            <a:r>
              <a:rPr lang="ru-RU" dirty="0"/>
              <a:t> Первичные черные дыры</a:t>
            </a:r>
            <a:endParaRPr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МОСКВА,  2022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НИЯУ МИФИ,   Кафедра №40 Физики элементарных частиц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FAB73BC-B049-4115-A692-8D63A059BFB8}" type="slidenum">
              <a:rPr lang="en-US"/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 bwMode="auto">
              <a:xfrm>
                <a:off x="6276000" y="4514770"/>
                <a:ext cx="5579999" cy="929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ru-RU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Рис. 4.  </a:t>
                </a:r>
                <a:r>
                  <a:rPr lang="ru-RU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Космологическая инфляция, обеспечивающая начальный толчок и первичный разогрев Вселенной. Имеет энергетический масштаб: </a:t>
                </a:r>
                <a14:m>
                  <m:oMath xmlns:m="http://schemas.openxmlformats.org/officeDocument/2006/math">
                    <m:r>
                      <a:rPr lang="ru-RU" b="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 </m:t>
                    </m:r>
                    <m:r>
                      <a:rPr lang="ru-RU" b="1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𝑯</m:t>
                    </m:r>
                    <m:r>
                      <a:rPr lang="ru-RU" b="1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~</m:t>
                    </m:r>
                    <m:sSup>
                      <m:sSupPr>
                        <m:ctrlPr>
                          <a:rPr lang="ar-AE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pPr>
                      <m:e>
                        <m:r>
                          <a:rPr lang="ar-AE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𝟏𝟎</m:t>
                        </m:r>
                      </m:e>
                      <m:sup>
                        <m:r>
                          <a:rPr lang="ar-AE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𝟏𝟑</m:t>
                        </m:r>
                      </m:sup>
                    </m:sSup>
                  </m:oMath>
                </a14:m>
                <a:r>
                  <a:rPr lang="ar-AE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GeV</a:t>
                </a:r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76000" y="4514770"/>
                <a:ext cx="5579999" cy="929550"/>
              </a:xfrm>
              <a:prstGeom prst="rect">
                <a:avLst/>
              </a:prstGeom>
              <a:blipFill>
                <a:blip r:embed="rId2"/>
                <a:stretch>
                  <a:fillRect l="-984" t="-3947" b="-98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0287F82C-1B1F-3806-8D01-B3F0C4E53A64}"/>
              </a:ext>
            </a:extLst>
          </p:cNvPr>
          <p:cNvGrpSpPr/>
          <p:nvPr/>
        </p:nvGrpSpPr>
        <p:grpSpPr>
          <a:xfrm>
            <a:off x="6291278" y="1622656"/>
            <a:ext cx="4860925" cy="2802567"/>
            <a:chOff x="6291278" y="1622656"/>
            <a:chExt cx="4860925" cy="2802567"/>
          </a:xfrm>
        </p:grpSpPr>
        <p:pic>
          <p:nvPicPr>
            <p:cNvPr id="15" name="Объект 10">
              <a:extLst>
                <a:ext uri="{FF2B5EF4-FFF2-40B4-BE49-F238E27FC236}">
                  <a16:creationId xmlns:a16="http://schemas.microsoft.com/office/drawing/2014/main" id="{9E497BA4-3793-8E22-65BE-9D45AD2B11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6291278" y="1622656"/>
              <a:ext cx="4860925" cy="2466099"/>
            </a:xfrm>
            <a:prstGeom prst="rect">
              <a:avLst/>
            </a:prstGeom>
            <a:noFill/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F40428F8-5D00-E146-5D96-492742369410}"/>
                    </a:ext>
                  </a:extLst>
                </p:cNvPr>
                <p:cNvSpPr txBox="1"/>
                <p:nvPr/>
              </p:nvSpPr>
              <p:spPr bwMode="auto">
                <a:xfrm>
                  <a:off x="7650778" y="2923373"/>
                  <a:ext cx="991297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  <a:ea typeface="Cambria Math"/>
                              </a:rPr>
                              <m:t>~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>
                                <a:latin typeface="Cambria Math"/>
                              </a:rPr>
                              <m:t>𝐻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</m:oMath>
                    </m:oMathPara>
                  </a14:m>
                  <a:endParaRPr lang="ru-RU" sz="32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F40428F8-5D00-E146-5D96-4927423694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650778" y="2923373"/>
                  <a:ext cx="991297" cy="4924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Rectangle 9">
              <a:extLst>
                <a:ext uri="{FF2B5EF4-FFF2-40B4-BE49-F238E27FC236}">
                  <a16:creationId xmlns:a16="http://schemas.microsoft.com/office/drawing/2014/main" id="{36C3CF34-DC26-4C1E-9216-D6FCFBEDFB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2075" y="4025113"/>
              <a:ext cx="313986" cy="40011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l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1pPr>
              <a:lvl2pPr marL="457200" algn="l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2pPr>
              <a:lvl3pPr marL="914400" algn="l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3pPr>
              <a:lvl4pPr marL="1371600" algn="l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4pPr>
              <a:lvl5pPr marL="1828800" algn="l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5pPr>
              <a:lvl6pPr marL="2286000" algn="l" defTabSz="914400"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6pPr>
              <a:lvl7pPr marL="2743200" algn="l" defTabSz="914400"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7pPr>
              <a:lvl8pPr marL="3200400" algn="l" defTabSz="914400"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8pPr>
              <a:lvl9pPr marL="3657600" algn="l" defTabSz="914400"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9pPr>
            </a:lstStyle>
            <a:p>
              <a:pPr>
                <a:defRPr/>
              </a:pPr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cs"/>
                </a:rPr>
                <a:t>t</a:t>
              </a:r>
              <a:endParaRPr lang="el-G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Цель и задачи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1056000" y="1628998"/>
            <a:ext cx="9540000" cy="4319999"/>
          </a:xfrm>
        </p:spPr>
        <p:txBody>
          <a:bodyPr/>
          <a:lstStyle/>
          <a:p>
            <a:pPr>
              <a:defRPr/>
            </a:pPr>
            <a:r>
              <a:rPr lang="ru-RU" b="1" dirty="0"/>
              <a:t>Цель</a:t>
            </a:r>
            <a:r>
              <a:rPr lang="en-US" b="1" dirty="0"/>
              <a:t>:</a:t>
            </a:r>
            <a:r>
              <a:rPr lang="en-US" dirty="0"/>
              <a:t>	</a:t>
            </a:r>
            <a:r>
              <a:rPr lang="ru-RU" dirty="0"/>
              <a:t>Объяснение наблюдаемых космологических явлений в рамках подхода к 	описанию ранней Вселенной, основанного на многомерной нелинейной 	гравитации, и постановка ограничений на её параметры</a:t>
            </a:r>
            <a:r>
              <a:rPr lang="en-US" dirty="0"/>
              <a:t>.</a:t>
            </a:r>
            <a:br>
              <a:rPr lang="ru-RU" dirty="0"/>
            </a:br>
            <a:endParaRPr lang="en-US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ru-RU" dirty="0"/>
              <a:t>Разработка модели генерации и высвобождения барионного числа на инфляционной стадии Вселенной. </a:t>
            </a:r>
            <a:endParaRPr lang="en-US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ru-RU" dirty="0"/>
              <a:t>Разработка чисто гравитационного механизма образования и кластеризации первичных черных дыр. </a:t>
            </a:r>
            <a:endParaRPr lang="en-US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ru-RU" dirty="0"/>
              <a:t>Получение космологических ограничений на теории с компактным дополнительным пространством.</a:t>
            </a:r>
            <a:endParaRPr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МОСКВА,  2022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НИЯУ МИФИ,   Кафедра №40 Физики элементарных частиц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113E31D-E2AB-40D1-8B51-AFA5AFEF393A}" type="slidenum">
              <a:rPr lang="en-US"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Ретро">
  <a:themeElements>
    <a:clrScheme name="Другая 7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497388"/>
      </a:accent1>
      <a:accent2>
        <a:srgbClr val="8784C7"/>
      </a:accent2>
      <a:accent3>
        <a:srgbClr val="5D739A"/>
      </a:accent3>
      <a:accent4>
        <a:srgbClr val="56879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Ретро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Ретро">
      <a:fillStyleLst>
        <a:solidFill>
          <a:schemeClr val="phClr"/>
        </a:solidFill>
        <a:gradFill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/>
        </a:gradFill>
        <a:gradFill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</TotalTime>
  <Words>3405</Words>
  <Application>Microsoft Office PowerPoint</Application>
  <DocSecurity>0</DocSecurity>
  <PresentationFormat>Широкоэкранный</PresentationFormat>
  <Paragraphs>402</Paragraphs>
  <Slides>44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50" baseType="lpstr">
      <vt:lpstr>Arial</vt:lpstr>
      <vt:lpstr>Calibri Light</vt:lpstr>
      <vt:lpstr>Calibri</vt:lpstr>
      <vt:lpstr>Wingdings</vt:lpstr>
      <vt:lpstr>Cambria Math</vt:lpstr>
      <vt:lpstr>Ретро</vt:lpstr>
      <vt:lpstr>Космологические эффекты в теориях с неоднородными дополнительными измерениями</vt:lpstr>
      <vt:lpstr>План доклада</vt:lpstr>
      <vt:lpstr>Введение </vt:lpstr>
      <vt:lpstr>Многомерные теории</vt:lpstr>
      <vt:lpstr>Дополнительные измерения</vt:lpstr>
      <vt:lpstr>Спонтанная компактификация</vt:lpstr>
      <vt:lpstr>Нелинейная гравитация – f(R)</vt:lpstr>
      <vt:lpstr>Ранняя Вселенная, как лаборатория</vt:lpstr>
      <vt:lpstr>Цель и задачи</vt:lpstr>
      <vt:lpstr>Выносимые на защиту положения</vt:lpstr>
      <vt:lpstr> Механизм генерации барионного числа в ранней Вселенной</vt:lpstr>
      <vt:lpstr>Барионная асимметрия Вселенной</vt:lpstr>
      <vt:lpstr>Релаксация доп. пространства</vt:lpstr>
      <vt:lpstr>Накопление U(1)-числа</vt:lpstr>
      <vt:lpstr>«Яблочное» доп. пространство</vt:lpstr>
      <vt:lpstr>Многомерные фермионы</vt:lpstr>
      <vt:lpstr>Высвобождение U(1)-числа в фермионы</vt:lpstr>
      <vt:lpstr>Заключение к Главе 1</vt:lpstr>
      <vt:lpstr> Механизм рождения первичных черных дыр в ранней Вселенной</vt:lpstr>
      <vt:lpstr>Актуальность  ПЧД</vt:lpstr>
      <vt:lpstr>Изучаемая модель  f(R)-гравитации</vt:lpstr>
      <vt:lpstr>Потенциал эффективной модели</vt:lpstr>
      <vt:lpstr>Первичные черные дыры</vt:lpstr>
      <vt:lpstr>Многократные флуктуации</vt:lpstr>
      <vt:lpstr>Темп квантовых флуктуаций</vt:lpstr>
      <vt:lpstr>Спектр масс ПЧД для Вселенной</vt:lpstr>
      <vt:lpstr>Образование кластеров ПЧД</vt:lpstr>
      <vt:lpstr>Распределения ПЧД в кластере</vt:lpstr>
      <vt:lpstr>Изображение кластера ПЧД</vt:lpstr>
      <vt:lpstr>Заключение к Главе 2</vt:lpstr>
      <vt:lpstr> Инфляционные ограничения на параметры доп. пространства</vt:lpstr>
      <vt:lpstr>Инфлатон</vt:lpstr>
      <vt:lpstr>Башня Калуцы-Клейна</vt:lpstr>
      <vt:lpstr>Эффективный потенциал инфлатона</vt:lpstr>
      <vt:lpstr>Нарушение медленного скатывания</vt:lpstr>
      <vt:lpstr>Ограничения на многом. массу Планка</vt:lpstr>
      <vt:lpstr>Заключение к Главе 3</vt:lpstr>
      <vt:lpstr>Общее заключение</vt:lpstr>
      <vt:lpstr>Спасибо за внимание!</vt:lpstr>
      <vt:lpstr>Резервные слайды</vt:lpstr>
      <vt:lpstr>Научная новизна</vt:lpstr>
      <vt:lpstr>Наблюдательные факты, указывающие на существование ПЧД</vt:lpstr>
      <vt:lpstr>Используемая модель поля</vt:lpstr>
      <vt:lpstr>Фазовые переходы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Спектр первичных чёрных дыр, возникающих за счёт квантовых флуктуаций во время инфляции</dc:title>
  <dc:subject/>
  <dc:creator>Валерий Никулин</dc:creator>
  <cp:keywords/>
  <dc:description/>
  <cp:lastModifiedBy>Никулин Валерий Владимирович</cp:lastModifiedBy>
  <cp:revision>131</cp:revision>
  <dcterms:created xsi:type="dcterms:W3CDTF">2016-12-27T13:21:32Z</dcterms:created>
  <dcterms:modified xsi:type="dcterms:W3CDTF">2022-11-25T09:53:53Z</dcterms:modified>
  <cp:category/>
  <dc:identifier/>
  <cp:contentStatus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0x0101006C95BB3113388447A2959A8402837D48</vt:lpwstr>
  </property>
</Properties>
</file>