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4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44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>
  <p:sldMasterIdLst>
    <p:sldMasterId id="2147483648" r:id="rId1"/>
  </p:sldMasterIdLst>
  <p:notesMasterIdLst>
    <p:notesMasterId r:id="rId4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 /><Relationship Id="rId50" Type="http://schemas.openxmlformats.org/officeDocument/2006/relationships/tableStyles" Target="tableStyles.xml" /><Relationship Id="rId51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3E4E5B5-F1A2-4416-9CEF-FA855AB183C0}" type="datetimeFigureOut">
              <a:rPr lang="ru-RU"/>
              <a:t/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6B6434-AFF3-43D5-ACA5-0837C7B904F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Проявление неоднородных доп. Измерений в физике ранней Вселенной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B6B6434-AFF3-43D5-ACA5-0837C7B904F8}" type="slidenum">
              <a:rPr lang="ru-RU"/>
              <a:t/>
            </a:fld>
            <a:endParaRPr lang="ru-R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 bwMode="auto"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056000" y="729000"/>
            <a:ext cx="10080000" cy="359611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056001" y="4519629"/>
            <a:ext cx="10080000" cy="124936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1056000" y="4325112"/>
            <a:ext cx="10080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lIns="45720" tIns="0" rIns="4572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 bwMode="auto"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412302"/>
            <a:ext cx="2628900" cy="575989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 bwMode="auto"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56000" y="909000"/>
            <a:ext cx="10080000" cy="341611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56000" y="4508999"/>
            <a:ext cx="10080000" cy="1080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1056000" y="4325112"/>
            <a:ext cx="10080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auto">
          <a:xfrm>
            <a:off x="696000" y="286603"/>
            <a:ext cx="10800000" cy="80239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056000" y="1449000"/>
            <a:ext cx="4860000" cy="4500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76000" y="1449000"/>
            <a:ext cx="4860000" cy="4500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auto">
          <a:xfrm>
            <a:off x="696000" y="286603"/>
            <a:ext cx="10800000" cy="80239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56000" y="1449000"/>
            <a:ext cx="4860000" cy="54000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056000" y="1989000"/>
            <a:ext cx="4860000" cy="397153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276000" y="1449000"/>
            <a:ext cx="4860000" cy="54000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276000" y="1989000"/>
            <a:ext cx="4860000" cy="397153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 bwMode="auto"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auto"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594358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800600" y="731520"/>
            <a:ext cx="6492240" cy="52578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465512" y="6459785"/>
            <a:ext cx="2618509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auto"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15" y="0"/>
            <a:ext cx="12191985" cy="49150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auto"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96000" y="286604"/>
            <a:ext cx="10800000" cy="802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56000" y="1449001"/>
            <a:ext cx="10080000" cy="44999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686185" y="6459785"/>
            <a:ext cx="4822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696000" y="1089000"/>
            <a:ext cx="10800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0" sldNum="1"/>
  <p:txStyles>
    <p:titleStyle>
      <a:lvl1pPr algn="l" defTabSz="914400">
        <a:lnSpc>
          <a:spcPct val="85000"/>
        </a:lnSpc>
        <a:spcBef>
          <a:spcPts val="0"/>
        </a:spcBef>
        <a:buNone/>
        <a:defRPr sz="4800" spc="-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/>
        <a:buChar char=" 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png"/><Relationship Id="rId5" Type="http://schemas.openxmlformats.org/officeDocument/2006/relationships/image" Target="../media/image32.jpg"/><Relationship Id="rId6" Type="http://schemas.openxmlformats.org/officeDocument/2006/relationships/image" Target="../media/image33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image" Target="../media/image42.jpg"/><Relationship Id="rId8" Type="http://schemas.openxmlformats.org/officeDocument/2006/relationships/image" Target="../media/image43.jpg"/><Relationship Id="rId9" Type="http://schemas.openxmlformats.org/officeDocument/2006/relationships/image" Target="../media/image44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097279" y="2349000"/>
            <a:ext cx="10038721" cy="179999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/>
              <a:t>Космологические эффекты многомерной</a:t>
            </a:r>
            <a:br>
              <a:rPr lang="ru-RU" sz="4400"/>
            </a:br>
            <a:r>
              <a:rPr lang="ru-RU" sz="4400"/>
              <a:t>нелинейной гравитации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055999" y="4689001"/>
            <a:ext cx="10080001" cy="107999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ru-RU" sz="2800" b="1" cap="none"/>
              <a:t>Специальность</a:t>
            </a:r>
            <a:r>
              <a:rPr lang="en-US" sz="2800" b="1" cap="none"/>
              <a:t>:</a:t>
            </a:r>
            <a:r>
              <a:rPr lang="ru-RU" sz="2800" cap="none"/>
              <a:t>  </a:t>
            </a:r>
            <a:r>
              <a:rPr lang="en-US" sz="2800" cap="none"/>
              <a:t>1.3.15</a:t>
            </a:r>
            <a:r>
              <a:rPr lang="ru-RU" sz="2800" cap="none"/>
              <a:t> </a:t>
            </a:r>
            <a:r>
              <a:rPr lang="en-US" sz="2800" cap="none"/>
              <a:t>– </a:t>
            </a:r>
            <a:r>
              <a:rPr lang="ru-RU" sz="2800" cap="none"/>
              <a:t>«Физика высоких энергий»</a:t>
            </a:r>
            <a:endParaRPr lang="ru-RU"/>
          </a:p>
          <a:p>
            <a:pPr>
              <a:defRPr/>
            </a:pPr>
            <a:r>
              <a:rPr lang="ru-RU" sz="2800" b="1" cap="none"/>
              <a:t>Научный руководитель:</a:t>
            </a:r>
            <a:r>
              <a:rPr lang="ru-RU" sz="2800" cap="none"/>
              <a:t>  проф.</a:t>
            </a:r>
            <a:r>
              <a:rPr lang="en-US" sz="2800" cap="none"/>
              <a:t> </a:t>
            </a:r>
            <a:r>
              <a:rPr lang="ru-RU" sz="2800" cap="none"/>
              <a:t>д.ф.-м.н. Рубин С.Г.</a:t>
            </a:r>
            <a:endParaRPr/>
          </a:p>
        </p:txBody>
      </p:sp>
      <p:sp>
        <p:nvSpPr>
          <p:cNvPr id="5" name="Подзаголовок 2"/>
          <p:cNvSpPr txBox="1"/>
          <p:nvPr/>
        </p:nvSpPr>
        <p:spPr bwMode="auto">
          <a:xfrm>
            <a:off x="1055999" y="549001"/>
            <a:ext cx="10080002" cy="161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None/>
              <a:defRPr sz="2400" cap="all" spc="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" sz="2000">
                <a:cs typeface="Calibri Light"/>
              </a:rPr>
              <a:t>Диссертационная работа на соискание ученой степени</a:t>
            </a:r>
            <a:br>
              <a:rPr lang="ru" sz="2000">
                <a:cs typeface="Calibri Light"/>
              </a:rPr>
            </a:br>
            <a:r>
              <a:rPr lang="ru" sz="2000">
                <a:cs typeface="Calibri Light"/>
              </a:rPr>
              <a:t>кандидата физико-математических наук</a:t>
            </a:r>
            <a:br>
              <a:rPr lang="ru" sz="1800">
                <a:cs typeface="Calibri Light"/>
              </a:rPr>
            </a:br>
            <a:endParaRPr lang="ru" sz="1800">
              <a:cs typeface="Calibri Light"/>
            </a:endParaRPr>
          </a:p>
          <a:p>
            <a:pPr algn="ctr">
              <a:defRPr/>
            </a:pPr>
            <a:r>
              <a:rPr lang="ru" sz="2800" b="1">
                <a:cs typeface="Calibri Light"/>
              </a:rPr>
              <a:t>Никулин Валерий Владимирович</a:t>
            </a:r>
            <a:endParaRPr lang="ru-RU" sz="2800" b="1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 sz="1200"/>
              <a:t/>
            </a:fld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Научная новизна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56000" y="1628998"/>
            <a:ext cx="10080000" cy="43199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/>
              <a:t>Впервые показано, что релаксационные процессы метрики дополнительного пространства с топологией «яблока» приводят к избытку барионов. Тем самым построена модель </a:t>
            </a:r>
            <a:r>
              <a:rPr lang="ru-RU"/>
              <a:t>бариогенезиса</a:t>
            </a:r>
            <a:r>
              <a:rPr lang="ru-RU"/>
              <a:t> на основе идеи о существовании дополнительных измерений.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ru-RU"/>
              <a:t>Впервые была продемонстрирована возможность возникновения чисто гравитационных топологических дефектов типа «доменная стенка» в теориях многомерной 𝑓(𝑅)-гравитации, приводящих к образованию первичных черных дыр в ранней Вселенной.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ru-RU"/>
              <a:t>Впервые была установлена взаимосвязь между массой </a:t>
            </a:r>
            <a:r>
              <a:rPr lang="ru-RU"/>
              <a:t>Калуцы-Клейновских</a:t>
            </a:r>
            <a:r>
              <a:rPr lang="ru-RU"/>
              <a:t> мод </a:t>
            </a:r>
            <a:r>
              <a:rPr lang="ru-RU"/>
              <a:t>инфлатона</a:t>
            </a:r>
            <a:r>
              <a:rPr lang="ru-RU"/>
              <a:t>, и условиями медленного скатывания в моделях космологической инфляции, что позволило получить сильные ограничения на размер компактного дополнительного пространства и многомерную массу Планка</a:t>
            </a:r>
            <a:r>
              <a:rPr lang="en-US"/>
              <a:t>.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97280" y="758952"/>
            <a:ext cx="10058400" cy="3294064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5400"/>
            </a:br>
            <a:r>
              <a:rPr lang="ru-RU" sz="7300"/>
              <a:t>Механизм генерации</a:t>
            </a:r>
            <a:br>
              <a:rPr lang="en-US" sz="7300"/>
            </a:br>
            <a:r>
              <a:rPr lang="ru-RU" sz="7300"/>
              <a:t>барионного числа</a:t>
            </a:r>
            <a:br>
              <a:rPr lang="en-US" sz="7300"/>
            </a:br>
            <a:r>
              <a:rPr lang="ru-RU" sz="7300"/>
              <a:t>в</a:t>
            </a:r>
            <a:r>
              <a:rPr lang="en-US" sz="7300"/>
              <a:t> </a:t>
            </a:r>
            <a:r>
              <a:rPr lang="ru-RU" sz="7300"/>
              <a:t>ранней Вселенной</a:t>
            </a:r>
            <a:endParaRPr lang="ru-RU" sz="89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056000" y="4508998"/>
            <a:ext cx="10080000" cy="15900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/>
              <a:t>Глава </a:t>
            </a:r>
            <a:r>
              <a:rPr lang="en-US" sz="4000"/>
              <a:t>I</a:t>
            </a:r>
            <a:endParaRPr lang="ru-RU" sz="4000"/>
          </a:p>
          <a:p>
            <a:pPr>
              <a:defRPr/>
            </a:pPr>
            <a:r>
              <a:rPr lang="ru-RU">
                <a:solidFill>
                  <a:schemeClr val="bg1">
                    <a:lumMod val="50000"/>
                  </a:schemeClr>
                </a:solidFill>
              </a:rPr>
              <a:t>Соответствует Публикациям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ru-RU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ru-RU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"/>
      </p:transition>
    </mc:Choice>
    <mc:Fallback>
      <p:transition spd="med" advClick="1">
        <p:cover dir="l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Барионная асимметрия Вселенной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buFont typeface="Wingdings"/>
              <a:buChar char="§"/>
              <a:defRPr/>
            </a:pPr>
            <a:r>
              <a:rPr lang="en-US"/>
              <a:t>  </a:t>
            </a:r>
            <a:r>
              <a:rPr lang="ru-RU"/>
              <a:t>Вселенная состоит из вещества, но не антивещества. Современная величина барионной асимметрии характеризуется барион-фотонным отношением</a:t>
            </a:r>
            <a:r>
              <a:rPr lang="en-US"/>
              <a:t> [</a:t>
            </a:r>
            <a:r>
              <a:rPr lang="en-US">
                <a:solidFill>
                  <a:srgbClr val="0070C0"/>
                </a:solidFill>
              </a:rPr>
              <a:t>Plank, 2018</a:t>
            </a:r>
            <a:r>
              <a:rPr lang="en-US"/>
              <a:t>]:</a:t>
            </a:r>
            <a:endParaRPr/>
          </a:p>
          <a:p>
            <a:pPr>
              <a:buFont typeface="Wingdings"/>
              <a:buChar char="§"/>
              <a:defRPr/>
            </a:pPr>
            <a:endParaRPr lang="en-US"/>
          </a:p>
          <a:p>
            <a:pPr>
              <a:buFont typeface="Wingdings"/>
              <a:buChar char="§"/>
              <a:defRPr/>
            </a:pPr>
            <a:endParaRPr lang="en-US"/>
          </a:p>
          <a:p>
            <a:pPr>
              <a:buFont typeface="Wingdings"/>
              <a:buChar char="§"/>
              <a:defRPr/>
            </a:pPr>
            <a:r>
              <a:rPr lang="ru-RU"/>
              <a:t>  В СМ не существует механизма производства барионной асимметрии</a:t>
            </a:r>
            <a:r>
              <a:rPr lang="en-US"/>
              <a:t> (</a:t>
            </a:r>
            <a:r>
              <a:rPr lang="ru-RU"/>
              <a:t>на </a:t>
            </a:r>
            <a:r>
              <a:rPr lang="ru-RU"/>
              <a:t>пертрубативном</a:t>
            </a:r>
            <a:r>
              <a:rPr lang="ru-RU"/>
              <a:t> уровне</a:t>
            </a:r>
            <a:r>
              <a:rPr lang="en-US"/>
              <a:t>)</a:t>
            </a:r>
            <a:r>
              <a:rPr lang="ru-RU"/>
              <a:t>. Наличие глобальной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latin typeface="Cambria Math"/>
                        </a:rPr>
                        <m:t>𝑈</m:t>
                      </m:r>
                      <m:sSub>
                        <m:sSub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m:rPr/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ru-RU"/>
              <a:t>-инвариантности лагранжиана в СМ, приводит к сохранению барионного числа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latin typeface="Cambria Math"/>
                        </a:rPr>
                        <m:t>𝐵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 </a:t>
            </a:r>
            <a:r>
              <a:rPr lang="ru-RU"/>
              <a:t>- не выполняется 2 условие Сахарова</a:t>
            </a:r>
            <a:r>
              <a:rPr lang="en-US"/>
              <a:t> [</a:t>
            </a:r>
            <a:r>
              <a:rPr lang="ru-RU">
                <a:solidFill>
                  <a:srgbClr val="0070C0"/>
                </a:solidFill>
              </a:rPr>
              <a:t>Сахаров, 1967</a:t>
            </a:r>
            <a:r>
              <a:rPr lang="en-US"/>
              <a:t>]</a:t>
            </a:r>
            <a:r>
              <a:rPr lang="ru-RU"/>
              <a:t>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/>
              <a:t>  В </a:t>
            </a:r>
            <a:r>
              <a:rPr lang="ru-RU"/>
              <a:t>непертрубативных</a:t>
            </a:r>
            <a:r>
              <a:rPr lang="ru-RU"/>
              <a:t> процессах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latin typeface="Cambria Math"/>
                        </a:rPr>
                        <m:t>𝑈</m:t>
                      </m:r>
                      <m:sSub>
                        <m:sSub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m:rPr/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ru-RU"/>
              <a:t>-инвариантность может нарушаться в следствие т.н. </a:t>
            </a:r>
            <a:r>
              <a:rPr lang="ru-RU"/>
              <a:t>сфалеронных</a:t>
            </a:r>
            <a:r>
              <a:rPr lang="ru-RU"/>
              <a:t> переходов</a:t>
            </a:r>
            <a:r>
              <a:rPr lang="en-US"/>
              <a:t> [</a:t>
            </a:r>
            <a:r>
              <a:rPr lang="ru-RU">
                <a:solidFill>
                  <a:srgbClr val="0070C0"/>
                </a:solidFill>
              </a:rPr>
              <a:t>Рубаков</a:t>
            </a:r>
            <a:r>
              <a:rPr lang="ru-RU">
                <a:solidFill>
                  <a:srgbClr val="0070C0"/>
                </a:solidFill>
              </a:rPr>
              <a:t>, 1985</a:t>
            </a:r>
            <a:r>
              <a:rPr lang="en-US"/>
              <a:t>]</a:t>
            </a:r>
            <a:r>
              <a:rPr lang="ru-RU"/>
              <a:t>, но величина несохранения в них барионного числа не позволяет объяснить космологическую величину асимметрии.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/>
              <a:t>  Механизмы типа Аффлека-Дайна </a:t>
            </a:r>
            <a:r>
              <a:rPr lang="en-US"/>
              <a:t>[</a:t>
            </a:r>
            <a:r>
              <a:rPr lang="en-US">
                <a:solidFill>
                  <a:srgbClr val="0070C0"/>
                </a:solidFill>
              </a:rPr>
              <a:t>Affleck, 1985</a:t>
            </a:r>
            <a:r>
              <a:rPr lang="en-US"/>
              <a:t>]</a:t>
            </a:r>
            <a:r>
              <a:rPr lang="ru-RU"/>
              <a:t> искусственно вводят в лагранжиан поле, накапливающее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latin typeface="Cambria Math"/>
                        </a:rPr>
                        <m:t>𝐵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, потенциал которого явно нарушает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latin typeface="Cambria Math"/>
                        </a:rPr>
                        <m:t>𝑈</m:t>
                      </m:r>
                      <m:sSub>
                        <m:sSub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m:rPr/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ru-RU"/>
              <a:t>-инвариантность.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/>
            </a:fld>
            <a:endParaRPr lang="en-US"/>
          </a:p>
        </p:txBody>
      </p:sp>
      <p:grpSp>
        <p:nvGrpSpPr>
          <p:cNvPr id="11" name="Группа 10"/>
          <p:cNvGrpSpPr/>
          <p:nvPr/>
        </p:nvGrpSpPr>
        <p:grpSpPr bwMode="auto">
          <a:xfrm>
            <a:off x="5048657" y="2247377"/>
            <a:ext cx="6335569" cy="644975"/>
            <a:chOff x="4799856" y="2564904"/>
            <a:chExt cx="6335569" cy="644975"/>
          </a:xfrm>
        </p:grpSpPr>
        <p:grpSp>
          <p:nvGrpSpPr>
            <p:cNvPr id="10" name="Группа 9"/>
            <p:cNvGrpSpPr/>
            <p:nvPr/>
          </p:nvGrpSpPr>
          <p:grpSpPr bwMode="auto">
            <a:xfrm>
              <a:off x="4799856" y="2564904"/>
              <a:ext cx="2543671" cy="644975"/>
              <a:chOff x="4799856" y="2564904"/>
              <a:chExt cx="2543671" cy="644975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4799856" y="2564904"/>
                <a:ext cx="1512168" cy="644975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 bwMode="auto">
              <a:xfrm>
                <a:off x="6456040" y="2708920"/>
                <a:ext cx="8874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mc:AlternateContent xmlns:mc="http://schemas.openxmlformats.org/markup-compatibility/2006" xmlns:m="http://schemas.openxmlformats.org/officeDocument/2006/math">
                  <mc:Choice xmlns:a14="http://schemas.microsoft.com/office/drawing/2010/main" Requires="a14">
                    <a14:m>
                      <m:oMathPara>
                        <m:oMathParaPr>
                          <m:jc m:val="centerGroup"/>
                        </m:oMathParaPr>
                        <m:oMath>
                          <m:r>
                            <m:rPr/>
                            <a:rPr lang="en-US" sz="2000" b="0" i="1">
                              <a:latin typeface="Cambria Math"/>
                            </a:rPr>
                            <m:t>~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US" sz="2000" b="0" i="1">
                                  <a:latin typeface="Cambria Math"/>
                                </a:rPr>
                                <m:t>  </m:t>
                              </m:r>
                              <m:r>
                                <m:rPr/>
                                <a:rPr lang="en-US" sz="2000" b="0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m:rPr/>
                                <a:rPr lang="en-US" sz="20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m:rPr/>
                                <a:rPr lang="en-US" sz="2000" b="0" i="1">
                                  <a:latin typeface="Cambria Math"/>
                                </a:rPr>
                                <m:t>9</m:t>
                              </m:r>
                            </m:sup>
                          </m:sSup>
                        </m:oMath>
                      </m:oMathPara>
                    </a14:m>
                  </mc:Choice>
                  <mc:Fallback/>
                </mc:AlternateContent>
                <a:endParaRPr lang="en-US" sz="2000" b="0"/>
              </a:p>
            </p:txBody>
          </p:sp>
        </p:grpSp>
        <p:sp>
          <p:nvSpPr>
            <p:cNvPr id="7" name="TextBox 6"/>
            <p:cNvSpPr txBox="1"/>
            <p:nvPr/>
          </p:nvSpPr>
          <p:spPr bwMode="auto">
            <a:xfrm>
              <a:off x="10416000" y="2564904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(7)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Релаксация доп. пространства</a:t>
            </a:r>
            <a:endParaRPr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 bwMode="auto">
          <a:xfrm>
            <a:off x="1055999" y="1449000"/>
            <a:ext cx="5220001" cy="4500000"/>
          </a:xfrm>
        </p:spPr>
        <p:txBody>
          <a:bodyPr>
            <a:normAutofit/>
          </a:bodyPr>
          <a:lstStyle/>
          <a:p>
            <a:pPr>
              <a:buFont typeface="Wingdings"/>
              <a:buChar char="§"/>
              <a:defRPr/>
            </a:pPr>
            <a:r>
              <a:rPr lang="ru-RU"/>
              <a:t>  Квантовые флуктуации приводят к производству частиц и античастиц после инфляции.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/>
              <a:t>  Симметрии дополнительного пространства приводят к сохранению внутреннего момента</a:t>
            </a:r>
            <a:r>
              <a:rPr lang="en-US"/>
              <a:t> </a:t>
            </a:r>
            <a:r>
              <a:rPr lang="ru-RU"/>
              <a:t>(числа) в процессах производства частиц.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/>
              <a:t>  Однако, при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latin typeface="Cambria Math"/>
                        </a:rPr>
                        <m:t>1/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b="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/>
                        <a:rPr lang="ru-RU" i="1">
                          <a:latin typeface="Cambria Math"/>
                        </a:rPr>
                        <m:t> &lt;</m:t>
                      </m:r>
                      <m:r>
                        <m:rPr/>
                        <a:rPr lang="en-US" b="0" i="1">
                          <a:latin typeface="Cambria Math"/>
                        </a:rPr>
                        <m:t>𝐻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, флуктуации метрики будут искажать дополнительное пространство,</a:t>
            </a:r>
            <a:br>
              <a:rPr lang="ru-RU"/>
            </a:br>
            <a:r>
              <a:rPr lang="ru-RU"/>
              <a:t>а следовательно нарушать его симметрию.</a:t>
            </a:r>
            <a:endParaRPr lang="en-US"/>
          </a:p>
          <a:p>
            <a:pPr>
              <a:buFont typeface="Wingdings"/>
              <a:buChar char="§"/>
              <a:defRPr/>
            </a:pPr>
            <a:r>
              <a:rPr lang="en-US"/>
              <a:t>  </a:t>
            </a:r>
            <a:r>
              <a:rPr lang="ru-RU"/>
              <a:t>После инфляции происходит релаксация метрики и симметрия восстанавливается. Накопленные числа станут сохраняться</a:t>
            </a:r>
            <a:br>
              <a:rPr lang="ru-RU"/>
            </a:br>
            <a:r>
              <a:rPr lang="en-US"/>
              <a:t>[</a:t>
            </a:r>
            <a:r>
              <a:rPr lang="en-US">
                <a:solidFill>
                  <a:srgbClr val="0070C0"/>
                </a:solidFill>
              </a:rPr>
              <a:t>Grobov</a:t>
            </a:r>
            <a:r>
              <a:rPr lang="en-US">
                <a:solidFill>
                  <a:srgbClr val="0070C0"/>
                </a:solidFill>
              </a:rPr>
              <a:t>, 2013</a:t>
            </a:r>
            <a:r>
              <a:rPr lang="en-US"/>
              <a:t>]</a:t>
            </a:r>
            <a:r>
              <a:rPr lang="ru-RU"/>
              <a:t>.</a:t>
            </a:r>
            <a:endParaRPr/>
          </a:p>
        </p:txBody>
      </p:sp>
      <p:pic>
        <p:nvPicPr>
          <p:cNvPr id="12" name="Объект 11"/>
          <p:cNvPicPr>
            <a:picLocks noChangeAspect="1"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6436313" y="1497623"/>
            <a:ext cx="4860925" cy="2246235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  <p:grpSp>
        <p:nvGrpSpPr>
          <p:cNvPr id="8" name="Группа 7"/>
          <p:cNvGrpSpPr/>
          <p:nvPr/>
        </p:nvGrpSpPr>
        <p:grpSpPr bwMode="auto">
          <a:xfrm>
            <a:off x="6468045" y="3778275"/>
            <a:ext cx="5375260" cy="987375"/>
            <a:chOff x="6468045" y="3778275"/>
            <a:chExt cx="5375260" cy="987375"/>
          </a:xfrm>
        </p:grpSpPr>
        <p:pic>
          <p:nvPicPr>
            <p:cNvPr id="13" name="Объект 1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468045" y="3778275"/>
              <a:ext cx="4860925" cy="98737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 bwMode="auto">
            <a:xfrm>
              <a:off x="11123881" y="4294158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(8)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 bwMode="auto">
          <a:xfrm>
            <a:off x="7548507" y="4959543"/>
            <a:ext cx="4294800" cy="956900"/>
            <a:chOff x="7548507" y="4959543"/>
            <a:chExt cx="4294800" cy="956900"/>
          </a:xfrm>
        </p:grpSpPr>
        <p:grpSp>
          <p:nvGrpSpPr>
            <p:cNvPr id="14" name="Группа 13"/>
            <p:cNvGrpSpPr/>
            <p:nvPr/>
          </p:nvGrpSpPr>
          <p:grpSpPr bwMode="auto">
            <a:xfrm>
              <a:off x="7548507" y="4959543"/>
              <a:ext cx="2700000" cy="956900"/>
              <a:chOff x="7356462" y="2743222"/>
              <a:chExt cx="2700000" cy="956900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4"/>
              <a:srcRect l="0" t="-14968" r="48523" b="0"/>
              <a:stretch/>
            </p:blipFill>
            <p:spPr bwMode="auto">
              <a:xfrm>
                <a:off x="7356462" y="2743222"/>
                <a:ext cx="2700000" cy="504275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4"/>
              <a:srcRect l="54910" t="0" r="0" b="-22760"/>
              <a:stretch/>
            </p:blipFill>
            <p:spPr bwMode="auto">
              <a:xfrm>
                <a:off x="7356462" y="3161668"/>
                <a:ext cx="2365016" cy="538454"/>
              </a:xfrm>
              <a:prstGeom prst="rect">
                <a:avLst/>
              </a:prstGeom>
            </p:spPr>
          </p:pic>
        </p:grpSp>
        <p:sp>
          <p:nvSpPr>
            <p:cNvPr id="3" name="TextBox 2"/>
            <p:cNvSpPr txBox="1"/>
            <p:nvPr/>
          </p:nvSpPr>
          <p:spPr bwMode="auto">
            <a:xfrm>
              <a:off x="11123882" y="5361507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(9)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«Яблочное» доп. пространство</a:t>
            </a:r>
            <a:endParaRPr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 bwMode="auto">
          <a:xfrm>
            <a:off x="1055999" y="4149000"/>
            <a:ext cx="9540001" cy="1800000"/>
          </a:xfrm>
        </p:spPr>
        <p:txBody>
          <a:bodyPr>
            <a:normAutofit lnSpcReduction="10000"/>
          </a:bodyPr>
          <a:lstStyle/>
          <a:p>
            <a:pPr>
              <a:buFont typeface="Wingdings"/>
              <a:buChar char="§"/>
              <a:defRPr/>
            </a:pPr>
            <a:r>
              <a:rPr lang="ru-RU"/>
              <a:t>  Компактное 2-мерное "яблочное" многообразие [</a:t>
            </a:r>
            <a:r>
              <a:rPr lang="ru-RU">
                <a:solidFill>
                  <a:srgbClr val="0070C0"/>
                </a:solidFill>
              </a:rPr>
              <a:t>Bronnikov</a:t>
            </a:r>
            <a:r>
              <a:rPr lang="ru-RU">
                <a:solidFill>
                  <a:srgbClr val="0070C0"/>
                </a:solidFill>
              </a:rPr>
              <a:t>, 2017</a:t>
            </a:r>
            <a:r>
              <a:rPr lang="ru-RU"/>
              <a:t>] имеет вращательную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b="0" i="0">
                          <a:latin typeface="Cambria Math"/>
                        </a:rPr>
                        <m:t> </m:t>
                      </m:r>
                      <m:r>
                        <m:rPr/>
                        <a:rPr lang="ru-RU" i="1">
                          <a:latin typeface="Cambria Math"/>
                        </a:rPr>
                        <m:t>𝑈</m:t>
                      </m:r>
                      <m:r>
                        <m:rPr/>
                        <a:rPr lang="ru-RU" i="1">
                          <a:latin typeface="Cambria Math"/>
                        </a:rPr>
                        <m:t>(</m:t>
                      </m:r>
                      <m:r>
                        <m:rPr/>
                        <a:rPr lang="ru-RU" i="1">
                          <a:latin typeface="Cambria Math"/>
                        </a:rPr>
                        <m:t>1</m:t>
                      </m:r>
                      <m:r>
                        <m:rPr/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–симметрию. Можно интерпретировать эту симметрию как барионную. 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/>
              <a:t>  В отличие от одномерного дополнительного пространства (кольца), 2-мерное многообразие имеет ненулевой скаляр Риччи и может быть искривлено. Это создает механизм для нарушения сохранения лептонного числа.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/>
            </a:fld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76000" y="1599785"/>
            <a:ext cx="6349866" cy="219632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 bwMode="auto">
          <a:xfrm>
            <a:off x="7379906" y="2168466"/>
            <a:ext cx="4116094" cy="1460589"/>
            <a:chOff x="7379906" y="2168466"/>
            <a:chExt cx="4116094" cy="1460589"/>
          </a:xfrm>
        </p:grpSpPr>
        <p:grpSp>
          <p:nvGrpSpPr>
            <p:cNvPr id="29" name="Группа 28"/>
            <p:cNvGrpSpPr/>
            <p:nvPr/>
          </p:nvGrpSpPr>
          <p:grpSpPr bwMode="auto">
            <a:xfrm>
              <a:off x="7379906" y="2168466"/>
              <a:ext cx="3936094" cy="1024941"/>
              <a:chOff x="7742281" y="2225760"/>
              <a:chExt cx="3936094" cy="1024941"/>
            </a:xfrm>
          </p:grpSpPr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3"/>
              <a:srcRect l="0" t="0" r="54588" b="0"/>
              <a:stretch/>
            </p:blipFill>
            <p:spPr bwMode="auto">
              <a:xfrm>
                <a:off x="7742281" y="2225760"/>
                <a:ext cx="2814189" cy="552756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3"/>
              <a:srcRect l="41912" t="0" r="3555" b="0"/>
              <a:stretch/>
            </p:blipFill>
            <p:spPr bwMode="auto">
              <a:xfrm>
                <a:off x="8299033" y="2697945"/>
                <a:ext cx="3379342" cy="552756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 bwMode="auto">
            <a:xfrm>
              <a:off x="10776575" y="3228945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(12)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Многомерные фермионы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/>
            </a:fld>
            <a:endParaRPr lang="en-US"/>
          </a:p>
        </p:txBody>
      </p:sp>
      <p:pic>
        <p:nvPicPr>
          <p:cNvPr id="8" name="Объект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99092" y="1340768"/>
            <a:ext cx="1674798" cy="2619826"/>
          </a:xfrm>
          <a:prstGeom prst="rect">
            <a:avLst/>
          </a:prstGeom>
        </p:spPr>
      </p:pic>
      <p:sp>
        <p:nvSpPr>
          <p:cNvPr id="20" name="Объект 19"/>
          <p:cNvSpPr>
            <a:spLocks noGrp="1"/>
          </p:cNvSpPr>
          <p:nvPr>
            <p:ph idx="1"/>
          </p:nvPr>
        </p:nvSpPr>
        <p:spPr bwMode="auto">
          <a:xfrm>
            <a:off x="1056000" y="2169001"/>
            <a:ext cx="10080000" cy="2899584"/>
          </a:xfrm>
        </p:spPr>
        <p:txBody>
          <a:bodyPr>
            <a:normAutofit/>
          </a:bodyPr>
          <a:lstStyle/>
          <a:p>
            <a:pPr>
              <a:buFont typeface="Wingdings"/>
              <a:buChar char="§"/>
              <a:defRPr/>
            </a:pPr>
            <a:r>
              <a:rPr lang="ru-RU"/>
              <a:t>  Барионное число должно накапливаться  фермионах, следовательно</a:t>
            </a:r>
            <a:br>
              <a:rPr lang="ru-RU"/>
            </a:br>
            <a:r>
              <a:rPr lang="ru-RU"/>
              <a:t>фермионы должны нести внутренний угловой момент и быть</a:t>
            </a:r>
            <a:br>
              <a:rPr lang="ru-RU"/>
            </a:br>
            <a:r>
              <a:rPr lang="ru-RU"/>
              <a:t>многомерными.</a:t>
            </a:r>
            <a:endParaRPr/>
          </a:p>
          <a:p>
            <a:pPr>
              <a:buFont typeface="Wingdings"/>
              <a:buChar char="§"/>
              <a:defRPr/>
            </a:pPr>
            <a:endParaRPr lang="ru-RU"/>
          </a:p>
          <a:p>
            <a:pPr>
              <a:buFont typeface="Wingdings"/>
              <a:buChar char="§"/>
              <a:defRPr/>
            </a:pPr>
            <a:endParaRPr lang="ru-RU"/>
          </a:p>
          <a:p>
            <a:pPr>
              <a:buFont typeface="Wingdings"/>
              <a:buChar char="§"/>
              <a:defRPr/>
            </a:pPr>
            <a:r>
              <a:rPr lang="ru-RU"/>
              <a:t>  На сфере состояния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ar-AE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ar-AE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m:rPr/>
                            <a:rPr lang="ar-AE" i="1">
                              <a:latin typeface="Cambria Math"/>
                            </a:rPr>
                            <m:t>𝑛𝑙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ar-AE"/>
              <a:t> </a:t>
            </a:r>
            <a:r>
              <a:rPr lang="ru-RU"/>
              <a:t>с ненулевым моментом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latin typeface="Cambria Math"/>
                        </a:rPr>
                        <m:t>𝑙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 имеют очень большую массу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latin typeface="Cambria Math"/>
                        </a:rPr>
                        <m:t>𝑀</m:t>
                      </m:r>
                      <m:r>
                        <m:rPr/>
                        <a:rPr lang="ru-RU" i="1">
                          <a:latin typeface="Cambria Math"/>
                        </a:rPr>
                        <m:t>∼</m:t>
                      </m:r>
                      <m:r>
                        <m:rPr/>
                        <a:rPr lang="ru-RU" i="1">
                          <a:latin typeface="Cambria Math"/>
                        </a:rPr>
                        <m:t>𝑛</m:t>
                      </m:r>
                      <m:r>
                        <m:rPr/>
                        <a:rPr lang="ru-RU" i="1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ar-AE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ar-AE" b="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m:rPr/>
                            <a:rPr lang="ar-AE" b="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ar-AE"/>
              <a:t>, </a:t>
            </a:r>
            <a:r>
              <a:rPr lang="ru-RU"/>
              <a:t>при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latin typeface="Cambria Math"/>
                        </a:rPr>
                        <m:t>𝑛</m:t>
                      </m:r>
                      <m:r>
                        <m:rPr/>
                        <a:rPr lang="ru-RU" i="1">
                          <a:latin typeface="Cambria Math"/>
                        </a:rPr>
                        <m:t> &gt; </m:t>
                      </m:r>
                      <m:r>
                        <m:rPr/>
                        <a:rPr lang="ru-RU" i="1">
                          <a:latin typeface="Cambria Math"/>
                        </a:rPr>
                        <m:t>0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. Но на «яблочной» метрике основной уровень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>
                          <m:sty m:val="p"/>
                        </m:rPr>
                        <a:rPr lang="en-US" i="1">
                          <a:latin typeface="Cambria Math"/>
                        </a:rPr>
                        <m:t>n</m:t>
                      </m:r>
                      <m:r>
                        <m:rPr/>
                        <a:rPr lang="en-US" i="1">
                          <a:latin typeface="Cambria Math"/>
                        </a:rPr>
                        <m:t>=</m:t>
                      </m:r>
                      <m:r>
                        <m:rPr/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 </a:t>
            </a:r>
            <a:r>
              <a:rPr lang="ru-RU"/>
              <a:t>расщепляется [</a:t>
            </a:r>
            <a:r>
              <a:rPr lang="en-US">
                <a:solidFill>
                  <a:srgbClr val="0070C0"/>
                </a:solidFill>
              </a:rPr>
              <a:t>Gogberashvili</a:t>
            </a:r>
            <a:r>
              <a:rPr lang="en-US">
                <a:solidFill>
                  <a:srgbClr val="0070C0"/>
                </a:solidFill>
              </a:rPr>
              <a:t>, 2007</a:t>
            </a:r>
            <a:r>
              <a:rPr lang="en-US"/>
              <a:t>] </a:t>
            </a:r>
            <a:r>
              <a:rPr lang="ru-RU"/>
              <a:t>на три: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b="0" i="0">
                          <a:latin typeface="Cambria Math"/>
                        </a:rPr>
                        <m:t> </m:t>
                      </m:r>
                      <m:r>
                        <m:rPr/>
                        <a:rPr lang="ru-RU" i="1">
                          <a:latin typeface="Cambria Math"/>
                        </a:rPr>
                        <m:t>𝑙</m:t>
                      </m:r>
                      <m:r>
                        <m:rPr/>
                        <a:rPr lang="ru-RU" b="0" i="1">
                          <a:latin typeface="Cambria Math"/>
                        </a:rPr>
                        <m:t>=+</m:t>
                      </m:r>
                      <m:r>
                        <m:rPr/>
                        <a:rPr lang="ru-RU" b="0" i="1">
                          <a:latin typeface="Cambria Math"/>
                        </a:rPr>
                        <m:t>1</m:t>
                      </m:r>
                      <m:r>
                        <m:rPr/>
                        <a:rPr lang="ru-RU" b="0" i="1">
                          <a:latin typeface="Cambria Math"/>
                        </a:rPr>
                        <m:t>,</m:t>
                      </m:r>
                      <m:r>
                        <m:rPr/>
                        <a:rPr lang="ru-RU" b="0" i="1">
                          <a:latin typeface="Cambria Math"/>
                        </a:rPr>
                        <m:t>0</m:t>
                      </m:r>
                      <m:r>
                        <m:rPr/>
                        <a:rPr lang="ru-RU" b="0" i="1">
                          <a:latin typeface="Cambria Math"/>
                        </a:rPr>
                        <m:t>,−</m:t>
                      </m:r>
                      <m:r>
                        <m:rPr/>
                        <a:rPr lang="ru-RU" b="0" i="1">
                          <a:latin typeface="Cambria Math"/>
                        </a:rPr>
                        <m:t>1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. Именно момент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latin typeface="Cambria Math"/>
                        </a:rPr>
                        <m:t>𝑙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 несет барионное число.</a:t>
            </a:r>
            <a:endParaRPr/>
          </a:p>
        </p:txBody>
      </p:sp>
      <p:grpSp>
        <p:nvGrpSpPr>
          <p:cNvPr id="11" name="Группа 10"/>
          <p:cNvGrpSpPr/>
          <p:nvPr/>
        </p:nvGrpSpPr>
        <p:grpSpPr bwMode="auto">
          <a:xfrm>
            <a:off x="3686185" y="1272592"/>
            <a:ext cx="5583256" cy="797048"/>
            <a:chOff x="3686185" y="1272592"/>
            <a:chExt cx="5583256" cy="79704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686185" y="1272592"/>
              <a:ext cx="3740987" cy="79704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 bwMode="auto">
            <a:xfrm>
              <a:off x="8550016" y="1466840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(13)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 bwMode="auto">
          <a:xfrm>
            <a:off x="1524762" y="5156314"/>
            <a:ext cx="9971238" cy="858188"/>
            <a:chOff x="1524762" y="5156314"/>
            <a:chExt cx="9971238" cy="858188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524762" y="5156314"/>
              <a:ext cx="9142476" cy="8581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10776575" y="5364075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(15)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 bwMode="auto">
          <a:xfrm>
            <a:off x="1509952" y="3141785"/>
            <a:ext cx="7792948" cy="818809"/>
            <a:chOff x="1509952" y="3141785"/>
            <a:chExt cx="7792948" cy="818809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8583475" y="3351134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(14)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509952" y="3141785"/>
              <a:ext cx="6843872" cy="8188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Высвобождение </a:t>
            </a:r>
            <a:r>
              <a:rPr lang="en-US"/>
              <a:t>U(1)</a:t>
            </a:r>
            <a:r>
              <a:rPr lang="ru-RU"/>
              <a:t>-числа в фермионы</a:t>
            </a:r>
            <a:endParaRPr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 bwMode="auto">
          <a:xfrm>
            <a:off x="1056000" y="1449000"/>
            <a:ext cx="10080000" cy="4500000"/>
          </a:xfrm>
        </p:spPr>
        <p:txBody>
          <a:bodyPr/>
          <a:lstStyle/>
          <a:p>
            <a:pPr>
              <a:buFont typeface="Wingdings"/>
              <a:buChar char="§"/>
              <a:defRPr/>
            </a:pPr>
            <a:r>
              <a:rPr lang="ru-RU"/>
              <a:t>  </a:t>
            </a:r>
            <a:r>
              <a:rPr lang="ru-RU"/>
              <a:t>Фермионное</a:t>
            </a:r>
            <a:r>
              <a:rPr lang="ru-RU"/>
              <a:t> поле не может существовать в виде когерентных колебаний из-за статистики Ферми-Дирака. Необходимо ввести бозонное (например, скалярное) </a:t>
            </a:r>
            <a:r>
              <a:rPr lang="ru-RU"/>
              <a:t>поле,</a:t>
            </a:r>
            <a:br>
              <a:rPr lang="ru-RU"/>
            </a:br>
            <a:r>
              <a:rPr lang="ru-RU"/>
              <a:t>в </a:t>
            </a:r>
            <a:r>
              <a:rPr lang="ru-RU"/>
              <a:t>котором будет накапливаться и </a:t>
            </a:r>
            <a:r>
              <a:rPr lang="ru-RU"/>
              <a:t>Юкавовское</a:t>
            </a:r>
            <a:r>
              <a:rPr lang="ru-RU"/>
              <a:t> взаимодействие фермионов с ним</a:t>
            </a:r>
            <a:r>
              <a:rPr lang="en-US"/>
              <a:t>:</a:t>
            </a:r>
            <a:endParaRPr lang="ru-RU"/>
          </a:p>
          <a:p>
            <a:pPr>
              <a:buFont typeface="Wingdings"/>
              <a:buChar char="§"/>
              <a:defRPr/>
            </a:pPr>
            <a:endParaRPr lang="ru-RU"/>
          </a:p>
          <a:p>
            <a:pPr>
              <a:buFont typeface="Wingdings"/>
              <a:buChar char="§"/>
              <a:defRPr/>
            </a:pPr>
            <a:endParaRPr lang="ru-RU"/>
          </a:p>
          <a:p>
            <a:pPr>
              <a:buFont typeface="Wingdings"/>
              <a:buChar char="§"/>
              <a:defRPr/>
            </a:pPr>
            <a:endParaRPr lang="ru-RU"/>
          </a:p>
          <a:p>
            <a:pPr>
              <a:buFont typeface="Wingdings"/>
              <a:buChar char="§"/>
              <a:defRPr/>
            </a:pPr>
            <a:endParaRPr lang="ru-RU"/>
          </a:p>
          <a:p>
            <a:pPr>
              <a:buFont typeface="Wingdings"/>
              <a:buChar char="§"/>
              <a:defRPr/>
            </a:pPr>
            <a:r>
              <a:rPr lang="ru-RU"/>
              <a:t>  Накопленное в скалярном поле число … распадается переходит в фермионы. Можно показать, что моды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latin typeface="Cambria Math"/>
                        </a:rPr>
                        <m:t>𝑙</m:t>
                      </m:r>
                      <m:r>
                        <m:rPr/>
                        <a:rPr lang="ru-RU" i="1">
                          <a:latin typeface="Cambria Math"/>
                        </a:rPr>
                        <m:t>=</m:t>
                      </m:r>
                      <m:r>
                        <m:rPr/>
                        <a:rPr lang="ru-RU" i="1">
                          <a:latin typeface="Cambria Math"/>
                        </a:rPr>
                        <m:t>0</m:t>
                      </m:r>
                      <m:r>
                        <m:rPr/>
                        <a:rPr lang="ru-RU" i="1">
                          <a:latin typeface="Cambria Math"/>
                        </a:rPr>
                        <m:t>,−</m:t>
                      </m:r>
                      <m:r>
                        <m:rPr/>
                        <a:rPr lang="ru-RU" i="1">
                          <a:latin typeface="Cambria Math"/>
                        </a:rPr>
                        <m:t>1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, благодаря механизму Хиггса </a:t>
            </a:r>
            <a:r>
              <a:rPr lang="en-US"/>
              <a:t>c </a:t>
            </a:r>
            <a:r>
              <a:rPr lang="ru-RU"/>
              <a:t>тяжелые, что делает наблюдаемой только моду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latin typeface="Cambria Math"/>
                        </a:rPr>
                        <m:t>𝑙</m:t>
                      </m:r>
                      <m:r>
                        <m:rPr/>
                        <a:rPr lang="ru-RU" i="1">
                          <a:latin typeface="Cambria Math"/>
                        </a:rPr>
                        <m:t>=+</m:t>
                      </m:r>
                      <m:r>
                        <m:rPr/>
                        <a:rPr lang="ru-RU" i="1">
                          <a:latin typeface="Cambria Math"/>
                        </a:rPr>
                        <m:t>1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, </a:t>
            </a:r>
            <a:r>
              <a:rPr lang="ru-RU"/>
              <a:t>несущую барионную асимметрию</a:t>
            </a:r>
            <a:r>
              <a:rPr lang="en-US"/>
              <a:t>: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85700" y="2587231"/>
            <a:ext cx="2250588" cy="140661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 bwMode="auto">
          <a:xfrm>
            <a:off x="1776000" y="2529000"/>
            <a:ext cx="6591330" cy="1523081"/>
            <a:chOff x="1776000" y="2529000"/>
            <a:chExt cx="6591330" cy="152308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76000" y="2529000"/>
              <a:ext cx="5871330" cy="152308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 bwMode="auto">
            <a:xfrm>
              <a:off x="7647905" y="3498945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(16)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 bwMode="auto">
          <a:xfrm>
            <a:off x="1956000" y="5295975"/>
            <a:ext cx="9179425" cy="688812"/>
            <a:chOff x="1956000" y="5295975"/>
            <a:chExt cx="9179425" cy="68881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956000" y="5295975"/>
              <a:ext cx="7158720" cy="68881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 bwMode="auto">
            <a:xfrm>
              <a:off x="10416000" y="5409000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(17)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Заключение к Главе 1</a:t>
            </a:r>
            <a:endParaRPr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>
              <a:buFont typeface="Wingdings"/>
              <a:buChar char="§"/>
              <a:defRPr/>
            </a:pPr>
            <a:r>
              <a:rPr lang="ru-RU"/>
              <a:t>  Впервые показано, что барионное число будет неизбежно генерироваться во время релаксационных процессов компактного дополнительного пространства с топологией «яблока».</a:t>
            </a:r>
            <a:endParaRPr lang="en-US"/>
          </a:p>
          <a:p>
            <a:pPr>
              <a:buFont typeface="Wingdings"/>
              <a:buChar char="§"/>
              <a:defRPr/>
            </a:pPr>
            <a:r>
              <a:rPr lang="ru-RU"/>
              <a:t>  Тем самым построен механизм </a:t>
            </a:r>
            <a:r>
              <a:rPr lang="ru-RU"/>
              <a:t>бариогенезиса</a:t>
            </a:r>
            <a:r>
              <a:rPr lang="ru-RU"/>
              <a:t>.</a:t>
            </a:r>
            <a:r>
              <a:rPr lang="en-US"/>
              <a:t> </a:t>
            </a:r>
            <a:r>
              <a:rPr lang="ru-RU"/>
              <a:t>В отличие от механизмов типа Аффлека-Дайна, он не требует введения в лагранжиан теории полей с потенциалами, явно нарушающими барионное число.</a:t>
            </a:r>
            <a:endParaRPr lang="en-US"/>
          </a:p>
          <a:p>
            <a:pPr>
              <a:buFont typeface="Wingdings"/>
              <a:buChar char="§"/>
              <a:defRPr/>
            </a:pPr>
            <a:r>
              <a:rPr lang="en-US"/>
              <a:t>  </a:t>
            </a:r>
            <a:r>
              <a:rPr lang="ru-RU"/>
              <a:t>Предложенный механизм способен давать правильную величину барионной асимметрии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b="1" i="1">
                          <a:latin typeface="Cambria Math"/>
                        </a:rPr>
                        <m:t>𝜼</m:t>
                      </m:r>
                      <m:r>
                        <m:rPr/>
                        <a:rPr lang="ru-RU" b="1" i="1">
                          <a:latin typeface="Cambria Math"/>
                        </a:rPr>
                        <m:t> ∼ </m:t>
                      </m:r>
                      <m:r>
                        <m:rPr/>
                        <a:rPr lang="ru-RU" b="1" i="1">
                          <a:latin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ru-RU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m:rPr/>
                            <a:rPr lang="ru-RU" b="1" i="1">
                              <a:latin typeface="Cambria Math"/>
                            </a:rPr>
                            <m:t>−</m:t>
                          </m:r>
                          <m:r>
                            <m:rPr/>
                            <a:rPr lang="ru-RU" b="1" i="1">
                              <a:latin typeface="Cambria Math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ru-RU"/>
              <a:t>, согласующуюся с наблюдаемой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b="1" i="1">
                          <a:latin typeface="Cambria Math"/>
                        </a:rPr>
                        <m:t>𝜼</m:t>
                      </m:r>
                      <m:r>
                        <m:rPr/>
                        <a:rPr lang="ru-RU" b="1" i="1">
                          <a:latin typeface="Cambria Math"/>
                        </a:rPr>
                        <m:t> = </m:t>
                      </m:r>
                      <m:r>
                        <m:rPr/>
                        <a:rPr lang="ru-RU" b="1" i="1">
                          <a:latin typeface="Cambria Math"/>
                        </a:rPr>
                        <m:t>𝟔</m:t>
                      </m:r>
                      <m:r>
                        <m:rPr/>
                        <a:rPr lang="en-US" b="1" i="1">
                          <a:latin typeface="Cambria Math"/>
                        </a:rPr>
                        <m:t>.</m:t>
                      </m:r>
                      <m:r>
                        <m:rPr/>
                        <a:rPr lang="ru-RU" b="1" i="1">
                          <a:latin typeface="Cambria Math"/>
                        </a:rPr>
                        <m:t> </m:t>
                      </m:r>
                      <m:r>
                        <m:rPr/>
                        <a:rPr lang="en-US" b="1" i="1">
                          <a:latin typeface="Cambria Math"/>
                        </a:rPr>
                        <m:t>𝟏</m:t>
                      </m:r>
                      <m:r>
                        <m:rPr/>
                        <a:rPr lang="ru-RU" b="1" i="1">
                          <a:latin typeface="Cambria Math"/>
                        </a:rPr>
                        <m:t>·</m:t>
                      </m:r>
                      <m:r>
                        <m:rPr/>
                        <a:rPr lang="ru-RU" b="1" i="1">
                          <a:latin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en-US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m:rPr/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m:rPr/>
                            <a:rPr lang="en-US" b="1" i="1">
                              <a:latin typeface="Cambria Math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en-US"/>
              <a:t>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en-US"/>
              <a:t>  </a:t>
            </a:r>
            <a:r>
              <a:rPr lang="ru-RU"/>
              <a:t>Предсказано наличие массивных двойников наблюдаемых фермионов, несущих компенсирующую барионную асимметрию.</a:t>
            </a:r>
            <a:endParaRPr lang="en-US"/>
          </a:p>
          <a:p>
            <a:pPr marL="0" indent="0">
              <a:buNone/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97280" y="758952"/>
            <a:ext cx="10058400" cy="3294064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5400"/>
            </a:br>
            <a:r>
              <a:rPr lang="ru-RU" sz="7300"/>
              <a:t>Механизм рождения первичных черных дыр</a:t>
            </a:r>
            <a:br>
              <a:rPr lang="en-US" sz="7300"/>
            </a:br>
            <a:r>
              <a:rPr lang="ru-RU" sz="7300"/>
              <a:t>в ранней Вселенной</a:t>
            </a:r>
            <a:endParaRPr lang="ru-RU" sz="89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056000" y="4508998"/>
            <a:ext cx="10080000" cy="15900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/>
              <a:t>Глава </a:t>
            </a:r>
            <a:r>
              <a:rPr lang="en-US" sz="4000"/>
              <a:t>Ii</a:t>
            </a:r>
            <a:endParaRPr lang="ru-RU" sz="4000"/>
          </a:p>
          <a:p>
            <a:pPr>
              <a:defRPr/>
            </a:pPr>
            <a:r>
              <a:rPr lang="ru-RU">
                <a:solidFill>
                  <a:schemeClr val="bg1">
                    <a:lumMod val="50000"/>
                  </a:schemeClr>
                </a:solidFill>
              </a:rPr>
              <a:t>Соответствует Публикациям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ru-RU">
                <a:solidFill>
                  <a:schemeClr val="bg1">
                    <a:lumMod val="50000"/>
                  </a:schemeClr>
                </a:solidFill>
              </a:rPr>
              <a:t>4-7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ru-RU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ru-RU" sz="400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"/>
      </p:transition>
    </mc:Choice>
    <mc:Fallback>
      <p:transition spd="med" advClick="1">
        <p:cover dir="l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"/>
              <a:t>Актуальность  ПЧД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 bwMode="auto">
          <a:xfrm>
            <a:off x="696001" y="1449000"/>
            <a:ext cx="5219999" cy="720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" b="1"/>
              <a:t>Наблюдение сверхранних (при </a:t>
            </a:r>
            <a:r>
              <a:rPr lang="en-US" b="1"/>
              <a:t>z &gt; 5)</a:t>
            </a:r>
            <a:r>
              <a:rPr lang="ru" b="1"/>
              <a:t> </a:t>
            </a:r>
            <a:r>
              <a:rPr lang="en-US" b="1"/>
              <a:t> </a:t>
            </a:r>
            <a:r>
              <a:rPr lang="ru" b="1"/>
              <a:t>сверхмассивных квазаров</a:t>
            </a:r>
            <a:endParaRPr lang="ru-RU" b="1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 bwMode="auto">
          <a:xfrm>
            <a:off x="6276002" y="1449000"/>
            <a:ext cx="5219997" cy="720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" b="1"/>
              <a:t>Обнаружение грав. волн от ЧД промежуточных масс</a:t>
            </a:r>
            <a:endParaRPr lang="ru-RU" b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1056002" y="4874896"/>
            <a:ext cx="450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Рис. 2.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Квазар J0313−1806 (открыт в 2021 г.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[…]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endParaRPr/>
          </a:p>
          <a:p>
            <a:pP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z = 7.64 (670 млн. лет от БВ)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𝑀</m:t>
                      </m:r>
                      <m:r>
                        <m:rPr/>
                        <a:rPr lang="ru-RU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~ 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ru-RU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m:rPr/>
                            <a:rPr lang="ru-RU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m:rPr/>
                        <a:rPr lang="ru-RU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/>
                        <a:rPr lang="ru-RU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𝑀</m:t>
                      </m:r>
                      <m:r>
                        <m:rPr/>
                        <a:rPr lang="ru-RU" b="1" i="1" baseline="-25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☉</m:t>
                      </m:r>
                    </m:oMath>
                  </m:oMathPara>
                </a14:m>
              </mc:Choice>
              <mc:Fallback/>
            </mc:AlternateContent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20835" y="2696770"/>
            <a:ext cx="2558468" cy="1500506"/>
          </a:xfrm>
          <a:prstGeom prst="rect">
            <a:avLst/>
          </a:prstGeom>
        </p:spPr>
      </p:pic>
      <p:pic>
        <p:nvPicPr>
          <p:cNvPr id="10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9941" y="2532947"/>
            <a:ext cx="2566152" cy="21253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6276000" y="5229000"/>
            <a:ext cx="4139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" b="1">
                <a:solidFill>
                  <a:schemeClr val="tx1">
                    <a:lumMod val="75000"/>
                    <a:lumOff val="25000"/>
                  </a:schemeClr>
                </a:solidFill>
              </a:rPr>
              <a:t>Рис.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" b="1">
                <a:solidFill>
                  <a:schemeClr val="tx1">
                    <a:lumMod val="75000"/>
                    <a:lumOff val="25000"/>
                  </a:schemeClr>
                </a:solidFill>
              </a:rPr>
              <a:t>.   </a:t>
            </a:r>
            <a:r>
              <a:rPr lang="ru">
                <a:solidFill>
                  <a:schemeClr val="tx1">
                    <a:lumMod val="75000"/>
                    <a:lumOff val="25000"/>
                  </a:schemeClr>
                </a:solidFill>
              </a:rPr>
              <a:t>Массы ЧД и нейтронных звёзд, обнаруженных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LIGO </a:t>
            </a:r>
            <a:r>
              <a:rPr lang="ru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VIRGO […].</a:t>
            </a:r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Рисунок 20"/>
          <p:cNvPicPr>
            <a:picLocks noChangeAspect="1"/>
          </p:cNvPicPr>
          <p:nvPr/>
        </p:nvPicPr>
        <p:blipFill>
          <a:blip r:embed="rId4"/>
          <a:srcRect l="6328" t="8226" r="8278" b="6546"/>
          <a:stretch/>
        </p:blipFill>
        <p:spPr bwMode="auto">
          <a:xfrm>
            <a:off x="6276001" y="2169000"/>
            <a:ext cx="45000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План доклада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56000" y="1629000"/>
            <a:ext cx="10080000" cy="4320000"/>
          </a:xfrm>
        </p:spPr>
        <p:txBody>
          <a:bodyPr>
            <a:normAutofit/>
          </a:bodyPr>
          <a:lstStyle/>
          <a:p>
            <a:pPr>
              <a:buFont typeface="Wingdings"/>
              <a:buChar char="§"/>
              <a:defRPr/>
            </a:pPr>
            <a:r>
              <a:rPr lang="ru-RU" sz="2400"/>
              <a:t>  </a:t>
            </a:r>
            <a:r>
              <a:rPr lang="ru-RU" sz="2400" b="1"/>
              <a:t>Введение</a:t>
            </a:r>
            <a:endParaRPr lang="ru-RU" sz="2400"/>
          </a:p>
          <a:p>
            <a:pPr lvl="1">
              <a:buFont typeface="Wingdings"/>
              <a:buChar char="v"/>
              <a:defRPr/>
            </a:pPr>
            <a:r>
              <a:rPr lang="ru-RU"/>
              <a:t>  Цели и задачи диссертации</a:t>
            </a:r>
            <a:endParaRPr lang="en-US"/>
          </a:p>
          <a:p>
            <a:pPr lvl="1">
              <a:buFont typeface="Wingdings"/>
              <a:buChar char="v"/>
              <a:defRPr/>
            </a:pPr>
            <a:r>
              <a:rPr lang="en-US"/>
              <a:t>  </a:t>
            </a:r>
            <a:r>
              <a:rPr lang="ru-RU"/>
              <a:t>Актуальность многомерной нелинейной гравитации</a:t>
            </a:r>
            <a:endParaRPr/>
          </a:p>
          <a:p>
            <a:pPr lvl="1">
              <a:buFont typeface="Wingdings"/>
              <a:buChar char="v"/>
              <a:defRPr/>
            </a:pPr>
            <a:r>
              <a:rPr lang="ru-RU"/>
              <a:t> </a:t>
            </a:r>
            <a:r>
              <a:rPr lang="en-US"/>
              <a:t> </a:t>
            </a:r>
            <a:r>
              <a:rPr lang="ru-RU"/>
              <a:t>Научная новизна</a:t>
            </a:r>
            <a:endParaRPr lang="en-US"/>
          </a:p>
          <a:p>
            <a:pPr>
              <a:buFont typeface="Wingdings"/>
              <a:buChar char="§"/>
              <a:defRPr/>
            </a:pPr>
            <a:r>
              <a:rPr lang="en-US" sz="2400" b="1"/>
              <a:t> </a:t>
            </a:r>
            <a:r>
              <a:rPr lang="ru-RU" sz="2400"/>
              <a:t> </a:t>
            </a:r>
            <a:r>
              <a:rPr lang="ru-RU" sz="2400" b="1"/>
              <a:t>Глава 1. </a:t>
            </a:r>
            <a:r>
              <a:rPr lang="ru-RU" sz="2400"/>
              <a:t>Механизм генерации барионного числа в ранней Вселенной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 sz="2400" b="1"/>
              <a:t>  Глава 2. </a:t>
            </a:r>
            <a:r>
              <a:rPr lang="ru-RU" sz="2400"/>
              <a:t>Механизм рождения первичных черных дыр в ранней Вселенной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 sz="2400"/>
              <a:t>  </a:t>
            </a:r>
            <a:r>
              <a:rPr lang="ru-RU" sz="2400" b="1"/>
              <a:t>Глава 3. </a:t>
            </a:r>
            <a:r>
              <a:rPr lang="ru-RU" sz="2400"/>
              <a:t>Инфляционные ограничения на параметры доп. пространства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 sz="2400"/>
              <a:t>  </a:t>
            </a:r>
            <a:r>
              <a:rPr lang="ru-RU" sz="2400" b="1"/>
              <a:t>Заключение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endParaRPr lang="ru-RU" sz="2400"/>
          </a:p>
          <a:p>
            <a:pPr marL="457200" indent="-457200">
              <a:buFont typeface="+mj-lt"/>
              <a:buAutoNum type="arabicPeriod"/>
              <a:defRPr/>
            </a:pPr>
            <a:endParaRPr lang="ru-RU" sz="240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"/>
              <a:t>Изучаемая модель</a:t>
            </a:r>
            <a:r>
              <a:rPr lang="en-US"/>
              <a:t> </a:t>
            </a:r>
            <a:r>
              <a:rPr lang="ru"/>
              <a:t> </a:t>
            </a:r>
            <a:r>
              <a:rPr lang="en-US" i="1"/>
              <a:t>f(R)</a:t>
            </a:r>
            <a:r>
              <a:rPr lang="en-US"/>
              <a:t>-</a:t>
            </a:r>
            <a:r>
              <a:rPr lang="ru"/>
              <a:t>гравитации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/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/>
          <a:stretch/>
        </p:blipFill>
        <p:spPr bwMode="auto">
          <a:xfrm>
            <a:off x="-15303551" y="-572367"/>
            <a:ext cx="10329499" cy="168983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 bwMode="auto">
          <a:xfrm>
            <a:off x="2423592" y="1269000"/>
            <a:ext cx="9033715" cy="1058093"/>
            <a:chOff x="2423592" y="1281405"/>
            <a:chExt cx="9033715" cy="1058093"/>
          </a:xfrm>
        </p:grpSpPr>
        <p:pic>
          <p:nvPicPr>
            <p:cNvPr id="16" name="Рисунок 16"/>
            <p:cNvPicPr>
              <a:picLocks noChangeAspect="1"/>
            </p:cNvPicPr>
            <p:nvPr/>
          </p:nvPicPr>
          <p:blipFill>
            <a:blip r:embed="rId2"/>
            <a:srcRect l="0" t="0" r="14825" b="46553"/>
            <a:stretch/>
          </p:blipFill>
          <p:spPr bwMode="auto">
            <a:xfrm>
              <a:off x="2423592" y="1281405"/>
              <a:ext cx="7344816" cy="750895"/>
            </a:xfrm>
            <a:prstGeom prst="rect">
              <a:avLst/>
            </a:prstGeom>
          </p:spPr>
        </p:pic>
        <p:pic>
          <p:nvPicPr>
            <p:cNvPr id="21" name="Рисунок 16"/>
            <p:cNvPicPr>
              <a:picLocks noChangeAspect="1"/>
            </p:cNvPicPr>
            <p:nvPr/>
          </p:nvPicPr>
          <p:blipFill>
            <a:blip r:embed="rId2"/>
            <a:srcRect l="25804" t="63534" r="41732" b="0"/>
            <a:stretch/>
          </p:blipFill>
          <p:spPr bwMode="auto">
            <a:xfrm>
              <a:off x="4629244" y="1825550"/>
              <a:ext cx="2808312" cy="51394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10814693" y="1454796"/>
              <a:ext cx="6426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(18)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 bwMode="auto">
          <a:xfrm>
            <a:off x="1056000" y="2429956"/>
            <a:ext cx="10080000" cy="27517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/>
              <a:t>Разложение по подпространствам</a:t>
            </a:r>
            <a:r>
              <a:rPr lang="en-US"/>
              <a:t> [</a:t>
            </a:r>
            <a:r>
              <a:rPr lang="en-US">
                <a:solidFill>
                  <a:srgbClr val="0070C0"/>
                </a:solidFill>
              </a:rPr>
              <a:t>Bronnikov</a:t>
            </a:r>
            <a:r>
              <a:rPr lang="en-US">
                <a:solidFill>
                  <a:srgbClr val="0070C0"/>
                </a:solidFill>
              </a:rPr>
              <a:t>, 2006</a:t>
            </a:r>
            <a:r>
              <a:rPr lang="en-US"/>
              <a:t>]:   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b="0" i="1">
                          <a:latin typeface="Cambria Math"/>
                        </a:rPr>
                        <m:t>𝑀</m:t>
                      </m:r>
                      <m:r>
                        <m:rPr/>
                        <a:rPr lang="en-US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b="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m:rPr/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b="0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br>
              <a:rPr lang="en-US"/>
            </a:br>
            <a:endParaRPr lang="en-US"/>
          </a:p>
          <a:p>
            <a:pPr marL="457200" indent="-457200">
              <a:buFont typeface="+mj-lt"/>
              <a:buAutoNum type="arabicPeriod"/>
              <a:defRPr/>
            </a:pPr>
            <a:endParaRPr lang="en-US"/>
          </a:p>
          <a:p>
            <a:pPr marL="457200" indent="-457200">
              <a:buFont typeface="+mj-lt"/>
              <a:buAutoNum type="arabicPeriod"/>
              <a:defRPr/>
            </a:pPr>
            <a:r>
              <a:rPr lang="ru-RU"/>
              <a:t>Интегрирование по координатам дополнительного пространства</a:t>
            </a:r>
            <a:r>
              <a:rPr lang="en-US"/>
              <a:t> (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b="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m:rPr/>
                        <a:rPr lang="en-US" b="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m:rPr/>
                        <a:rPr lang="en-US" b="0" i="1">
                          <a:latin typeface="Cambria Math"/>
                        </a:rPr>
                        <m:t>𝜙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):</a:t>
            </a:r>
            <a:br>
              <a:rPr lang="en-US"/>
            </a:br>
            <a:endParaRPr lang="en-US"/>
          </a:p>
          <a:p>
            <a:pPr marL="457200" indent="-457200">
              <a:buFont typeface="+mj-lt"/>
              <a:buAutoNum type="arabicPeriod"/>
              <a:defRPr/>
            </a:pPr>
            <a:endParaRPr lang="en-US"/>
          </a:p>
          <a:p>
            <a:pPr marL="457200" indent="-457200">
              <a:buFont typeface="+mj-lt"/>
              <a:buAutoNum type="arabicPeriod"/>
              <a:defRPr/>
            </a:pPr>
            <a:r>
              <a:rPr lang="ru-RU"/>
              <a:t>Конформное преобразование</a:t>
            </a:r>
            <a:r>
              <a:rPr lang="en-US"/>
              <a:t>:</a:t>
            </a:r>
            <a:endParaRPr/>
          </a:p>
          <a:p>
            <a:pPr>
              <a:defRPr/>
            </a:pPr>
            <a:endParaRPr lang="ru-RU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2523668" y="4016136"/>
            <a:ext cx="8933639" cy="683204"/>
            <a:chOff x="2523668" y="4016136"/>
            <a:chExt cx="8933639" cy="683204"/>
          </a:xfrm>
        </p:grpSpPr>
        <p:grpSp>
          <p:nvGrpSpPr>
            <p:cNvPr id="10" name="Группа 9"/>
            <p:cNvGrpSpPr/>
            <p:nvPr/>
          </p:nvGrpSpPr>
          <p:grpSpPr bwMode="auto">
            <a:xfrm>
              <a:off x="2523668" y="4016136"/>
              <a:ext cx="6684827" cy="683204"/>
              <a:chOff x="1222493" y="2495785"/>
              <a:chExt cx="9131063" cy="933215"/>
            </a:xfrm>
          </p:grpSpPr>
          <p:pic>
            <p:nvPicPr>
              <p:cNvPr id="11" name="Рисунок 12"/>
              <p:cNvPicPr>
                <a:picLocks noChangeAspect="1"/>
              </p:cNvPicPr>
              <p:nvPr/>
            </p:nvPicPr>
            <p:blipFill>
              <a:blip r:embed="rId3"/>
              <a:srcRect l="0" t="0" r="21051" b="37632"/>
              <a:stretch/>
            </p:blipFill>
            <p:spPr bwMode="auto">
              <a:xfrm>
                <a:off x="1222493" y="2495785"/>
                <a:ext cx="5604555" cy="933215"/>
              </a:xfrm>
              <a:prstGeom prst="rect">
                <a:avLst/>
              </a:prstGeom>
            </p:spPr>
          </p:pic>
          <p:pic>
            <p:nvPicPr>
              <p:cNvPr id="12" name="Рисунок 12"/>
              <p:cNvPicPr>
                <a:picLocks noChangeAspect="1"/>
              </p:cNvPicPr>
              <p:nvPr/>
            </p:nvPicPr>
            <p:blipFill>
              <a:blip r:embed="rId3"/>
              <a:srcRect l="33699" t="58145" r="16623" b="0"/>
              <a:stretch/>
            </p:blipFill>
            <p:spPr bwMode="auto">
              <a:xfrm>
                <a:off x="6827048" y="2716084"/>
                <a:ext cx="3526507" cy="626278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 bwMode="auto">
            <a:xfrm>
              <a:off x="10814693" y="4157683"/>
              <a:ext cx="6426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(20)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 bwMode="auto">
          <a:xfrm>
            <a:off x="2523668" y="4690406"/>
            <a:ext cx="8933639" cy="1324216"/>
            <a:chOff x="2523668" y="4690406"/>
            <a:chExt cx="8933639" cy="132421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2523668" y="5169765"/>
              <a:ext cx="6384245" cy="844857"/>
            </a:xfrm>
            <a:prstGeom prst="rect">
              <a:avLst/>
            </a:prstGeom>
          </p:spPr>
        </p:pic>
        <p:pic>
          <p:nvPicPr>
            <p:cNvPr id="17" name="Рисунок 19"/>
            <p:cNvPicPr>
              <a:picLocks noChangeAspect="1"/>
            </p:cNvPicPr>
            <p:nvPr/>
          </p:nvPicPr>
          <p:blipFill>
            <a:blip r:embed="rId5"/>
            <a:srcRect l="0" t="0" r="54515" b="0"/>
            <a:stretch/>
          </p:blipFill>
          <p:spPr bwMode="auto">
            <a:xfrm>
              <a:off x="5024737" y="4690406"/>
              <a:ext cx="2439416" cy="49930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 bwMode="auto">
            <a:xfrm>
              <a:off x="10814693" y="5437336"/>
              <a:ext cx="6426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(21)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7" name="Рисунок 19"/>
            <p:cNvPicPr>
              <a:picLocks noChangeAspect="1"/>
            </p:cNvPicPr>
            <p:nvPr/>
          </p:nvPicPr>
          <p:blipFill>
            <a:blip r:embed="rId5"/>
            <a:srcRect l="55292" t="0" r="10022" b="0"/>
            <a:stretch/>
          </p:blipFill>
          <p:spPr bwMode="auto">
            <a:xfrm>
              <a:off x="7680176" y="4696334"/>
              <a:ext cx="1860242" cy="499305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 bwMode="auto">
          <a:xfrm>
            <a:off x="2423592" y="2881285"/>
            <a:ext cx="9033715" cy="542584"/>
            <a:chOff x="2423592" y="2881285"/>
            <a:chExt cx="9033715" cy="542584"/>
          </a:xfrm>
        </p:grpSpPr>
        <p:pic>
          <p:nvPicPr>
            <p:cNvPr id="18" name="Рисунок 20"/>
            <p:cNvPicPr>
              <a:picLocks noChangeAspect="1"/>
            </p:cNvPicPr>
            <p:nvPr/>
          </p:nvPicPr>
          <p:blipFill>
            <a:blip r:embed="rId6"/>
            <a:srcRect l="0" t="0" r="25402" b="60653"/>
            <a:stretch/>
          </p:blipFill>
          <p:spPr bwMode="auto">
            <a:xfrm>
              <a:off x="2423592" y="2881285"/>
              <a:ext cx="5616624" cy="514766"/>
            </a:xfrm>
            <a:prstGeom prst="rect">
              <a:avLst/>
            </a:prstGeom>
          </p:spPr>
        </p:pic>
        <p:pic>
          <p:nvPicPr>
            <p:cNvPr id="24" name="Рисунок 20"/>
            <p:cNvPicPr>
              <a:picLocks noChangeAspect="1"/>
            </p:cNvPicPr>
            <p:nvPr/>
          </p:nvPicPr>
          <p:blipFill>
            <a:blip r:embed="rId6"/>
            <a:srcRect l="25850" t="60653" r="56449" b="0"/>
            <a:stretch/>
          </p:blipFill>
          <p:spPr bwMode="auto">
            <a:xfrm>
              <a:off x="7787468" y="2895443"/>
              <a:ext cx="1368152" cy="52842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 bwMode="auto">
            <a:xfrm>
              <a:off x="10814693" y="2920501"/>
              <a:ext cx="6426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(19)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 bwMode="auto">
          <a:xfrm>
            <a:off x="2495600" y="2037904"/>
            <a:ext cx="9000400" cy="860309"/>
            <a:chOff x="2495600" y="2037904"/>
            <a:chExt cx="9000400" cy="860309"/>
          </a:xfrm>
        </p:grpSpPr>
        <p:pic>
          <p:nvPicPr>
            <p:cNvPr id="32" name="Рисунок 6"/>
            <p:cNvPicPr>
              <a:picLocks noChangeAspect="1"/>
            </p:cNvPicPr>
            <p:nvPr/>
          </p:nvPicPr>
          <p:blipFill>
            <a:blip r:embed="rId2"/>
            <a:srcRect l="0" t="0" r="6066" b="48946"/>
            <a:stretch/>
          </p:blipFill>
          <p:spPr bwMode="auto">
            <a:xfrm>
              <a:off x="2495600" y="2037904"/>
              <a:ext cx="8376741" cy="86030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 bwMode="auto">
            <a:xfrm>
              <a:off x="10776575" y="2204864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(23)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96000" y="365126"/>
            <a:ext cx="10800000" cy="728755"/>
          </a:xfrm>
        </p:spPr>
        <p:txBody>
          <a:bodyPr/>
          <a:lstStyle/>
          <a:p>
            <a:pPr>
              <a:defRPr/>
            </a:pPr>
            <a:r>
              <a:rPr lang="ru"/>
              <a:t>Потенциал эффективной модели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/>
            </a:fld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 bwMode="auto">
          <a:xfrm>
            <a:off x="1486542" y="5125666"/>
            <a:ext cx="48228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" b="1">
                <a:solidFill>
                  <a:schemeClr val="tx1">
                    <a:lumMod val="75000"/>
                    <a:lumOff val="25000"/>
                  </a:schemeClr>
                </a:solidFill>
              </a:rPr>
              <a:t>Рис. 1.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">
                <a:solidFill>
                  <a:schemeClr val="tx1">
                    <a:lumMod val="75000"/>
                    <a:lumOff val="25000"/>
                  </a:schemeClr>
                </a:solidFill>
              </a:rPr>
              <a:t>Потенциал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𝑉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m:rPr/>
                        <a:rPr lang="ru-RU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𝜙</m:t>
                      </m:r>
                      <m:r>
                        <m:rPr/>
                        <a:rPr lang="ru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r>
              <a:rPr lang="ru">
                <a:solidFill>
                  <a:schemeClr val="tx1">
                    <a:lumMod val="75000"/>
                    <a:lumOff val="25000"/>
                  </a:schemeClr>
                </a:solidFill>
              </a:rPr>
              <a:t> и кинетический фактор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𝐾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m:rPr/>
                        <a:rPr lang="ru-RU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𝜙</m:t>
                      </m:r>
                      <m:r>
                        <m:rPr/>
                        <a:rPr lang="ru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">
                <a:solidFill>
                  <a:schemeClr val="tx1">
                    <a:lumMod val="75000"/>
                    <a:lumOff val="25000"/>
                  </a:schemeClr>
                </a:solidFill>
              </a:rPr>
              <a:t>скалярного поля для параметров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n = 6, c</a:t>
            </a:r>
            <a:r>
              <a:rPr lang="en-US" baseline="-2500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= −8000, c</a:t>
            </a:r>
            <a:r>
              <a:rPr lang="en-US" baseline="-2500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= −5000,</a:t>
            </a:r>
            <a:r>
              <a:rPr lang="ru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baseline="-2500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= −500.</a:t>
            </a:r>
            <a:endParaRPr/>
          </a:p>
        </p:txBody>
      </p:sp>
      <p:pic>
        <p:nvPicPr>
          <p:cNvPr id="24" name="Рисунок 5"/>
          <p:cNvPicPr>
            <a:picLocks noChangeAspect="1"/>
          </p:cNvPicPr>
          <p:nvPr/>
        </p:nvPicPr>
        <p:blipFill>
          <a:blip r:embed="rId3"/>
          <a:srcRect l="0" t="0" r="36702" b="0"/>
          <a:stretch/>
        </p:blipFill>
        <p:spPr bwMode="auto">
          <a:xfrm>
            <a:off x="1439373" y="2204864"/>
            <a:ext cx="4619496" cy="2836052"/>
          </a:xfrm>
          <a:prstGeom prst="rect">
            <a:avLst/>
          </a:prstGeom>
        </p:spPr>
      </p:pic>
      <p:pic>
        <p:nvPicPr>
          <p:cNvPr id="27" name="Рисунок 7"/>
          <p:cNvPicPr>
            <a:picLocks noChangeAspect="1"/>
          </p:cNvPicPr>
          <p:nvPr/>
        </p:nvPicPr>
        <p:blipFill>
          <a:blip r:embed="rId4"/>
          <a:srcRect l="0" t="0" r="36702" b="0"/>
          <a:stretch/>
        </p:blipFill>
        <p:spPr bwMode="auto">
          <a:xfrm>
            <a:off x="1486542" y="2204864"/>
            <a:ext cx="4619494" cy="2820402"/>
          </a:xfrm>
          <a:prstGeom prst="rect">
            <a:avLst/>
          </a:prstGeom>
        </p:spPr>
      </p:pic>
      <p:pic>
        <p:nvPicPr>
          <p:cNvPr id="29" name="Рисунок 10"/>
          <p:cNvPicPr>
            <a:picLocks noChangeAspect="1"/>
          </p:cNvPicPr>
          <p:nvPr/>
        </p:nvPicPr>
        <p:blipFill>
          <a:blip r:embed="rId5"/>
          <a:srcRect l="0" t="0" r="37282" b="0"/>
          <a:stretch/>
        </p:blipFill>
        <p:spPr bwMode="auto">
          <a:xfrm>
            <a:off x="1487488" y="2204864"/>
            <a:ext cx="4577142" cy="293425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rcRect l="66250" t="0" r="0" b="0"/>
          <a:stretch/>
        </p:blipFill>
        <p:spPr bwMode="auto">
          <a:xfrm>
            <a:off x="8095432" y="2940678"/>
            <a:ext cx="2743200" cy="31585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rcRect l="66250" t="0" r="0" b="0"/>
          <a:stretch/>
        </p:blipFill>
        <p:spPr bwMode="auto">
          <a:xfrm>
            <a:off x="8096507" y="2940328"/>
            <a:ext cx="2743201" cy="314115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rcRect l="66250" t="0" r="0" b="0"/>
          <a:stretch/>
        </p:blipFill>
        <p:spPr bwMode="auto">
          <a:xfrm>
            <a:off x="8140507" y="2813525"/>
            <a:ext cx="2743201" cy="3267958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 bwMode="auto">
          <a:xfrm>
            <a:off x="2567608" y="1339941"/>
            <a:ext cx="8928392" cy="697963"/>
            <a:chOff x="2567608" y="1339941"/>
            <a:chExt cx="8928392" cy="697963"/>
          </a:xfrm>
        </p:grpSpPr>
        <p:pic>
          <p:nvPicPr>
            <p:cNvPr id="33" name="Рисунок 6"/>
            <p:cNvPicPr>
              <a:picLocks noChangeAspect="1"/>
            </p:cNvPicPr>
            <p:nvPr/>
          </p:nvPicPr>
          <p:blipFill>
            <a:blip r:embed="rId2"/>
            <a:srcRect l="0" t="57486" r="6066" b="-1"/>
            <a:stretch/>
          </p:blipFill>
          <p:spPr bwMode="auto">
            <a:xfrm>
              <a:off x="2567608" y="1339941"/>
              <a:ext cx="8160974" cy="69796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 bwMode="auto">
            <a:xfrm>
              <a:off x="10776575" y="1488867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(22)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"/>
              <a:t>Первичные черные дыры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/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 l="66250" t="0" r="0" b="0"/>
          <a:stretch/>
        </p:blipFill>
        <p:spPr bwMode="auto">
          <a:xfrm>
            <a:off x="8147541" y="2835709"/>
            <a:ext cx="2743201" cy="3267958"/>
          </a:xfrm>
          <a:prstGeom prst="rect">
            <a:avLst/>
          </a:prstGeom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71874" y="2824043"/>
            <a:ext cx="2736164" cy="290283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 bwMode="auto">
          <a:xfrm>
            <a:off x="1467020" y="1369462"/>
            <a:ext cx="3746763" cy="3999683"/>
            <a:chOff x="1133385" y="1943156"/>
            <a:chExt cx="3387797" cy="3616485"/>
          </a:xfrm>
        </p:grpSpPr>
        <p:pic>
          <p:nvPicPr>
            <p:cNvPr id="11" name="Рисунок 1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142046" y="3539951"/>
              <a:ext cx="2977108" cy="2019690"/>
            </a:xfrm>
            <a:prstGeom prst="rect">
              <a:avLst/>
            </a:prstGeom>
          </p:spPr>
        </p:pic>
        <p:pic>
          <p:nvPicPr>
            <p:cNvPr id="14" name="Рисунок 14"/>
            <p:cNvPicPr>
              <a:picLocks noChangeAspect="1"/>
            </p:cNvPicPr>
            <p:nvPr/>
          </p:nvPicPr>
          <p:blipFill>
            <a:blip r:embed="rId5"/>
            <a:srcRect l="0" t="0" r="0" b="20420"/>
            <a:stretch/>
          </p:blipFill>
          <p:spPr bwMode="auto">
            <a:xfrm>
              <a:off x="1133385" y="1943156"/>
              <a:ext cx="3387797" cy="1623419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 bwMode="auto">
          <a:xfrm>
            <a:off x="1391988" y="5369146"/>
            <a:ext cx="62161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" b="1"/>
              <a:t>Рис. 1.   </a:t>
            </a:r>
            <a:r>
              <a:rPr lang="ru"/>
              <a:t>Сверху - значение поля при движении сквозь стенку</a:t>
            </a:r>
            <a:r>
              <a:rPr lang="en-US"/>
              <a:t>.</a:t>
            </a:r>
            <a:r>
              <a:rPr lang="ru" i="1">
                <a:solidFill>
                  <a:srgbClr val="000000"/>
                </a:solidFill>
              </a:rPr>
              <a:t> </a:t>
            </a:r>
            <a:r>
              <a:rPr lang="ru">
                <a:solidFill>
                  <a:srgbClr val="000000"/>
                </a:solidFill>
              </a:rPr>
              <a:t>Снизу - плотность энергии при движении сквозь стенку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ru-RU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033929" y="3367960"/>
            <a:ext cx="966572" cy="454580"/>
            <a:chOff x="1879960" y="3678978"/>
            <a:chExt cx="1051149" cy="494358"/>
          </a:xfrm>
        </p:grpSpPr>
        <p:pic>
          <p:nvPicPr>
            <p:cNvPr id="20" name="Рисунок 20"/>
            <p:cNvPicPr>
              <a:picLocks noChangeAspect="1"/>
            </p:cNvPicPr>
            <p:nvPr/>
          </p:nvPicPr>
          <p:blipFill>
            <a:blip r:embed="rId6"/>
            <a:srcRect l="77999" t="34110" r="9162" b="33976"/>
            <a:stretch/>
          </p:blipFill>
          <p:spPr bwMode="auto">
            <a:xfrm>
              <a:off x="1879960" y="3678978"/>
              <a:ext cx="1043511" cy="215759"/>
            </a:xfrm>
            <a:prstGeom prst="rect">
              <a:avLst/>
            </a:prstGeom>
          </p:spPr>
        </p:pic>
        <p:pic>
          <p:nvPicPr>
            <p:cNvPr id="22" name="Рисунок 20"/>
            <p:cNvPicPr>
              <a:picLocks noChangeAspect="1"/>
            </p:cNvPicPr>
            <p:nvPr/>
          </p:nvPicPr>
          <p:blipFill>
            <a:blip r:embed="rId6"/>
            <a:srcRect l="9312" t="63666" r="77849" b="4421"/>
            <a:stretch/>
          </p:blipFill>
          <p:spPr bwMode="auto">
            <a:xfrm>
              <a:off x="1887598" y="3957578"/>
              <a:ext cx="1043511" cy="215759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 bwMode="auto">
          <a:xfrm>
            <a:off x="5715211" y="1373901"/>
            <a:ext cx="5230416" cy="598516"/>
            <a:chOff x="5715211" y="1373901"/>
            <a:chExt cx="5230416" cy="598516"/>
          </a:xfrm>
        </p:grpSpPr>
        <p:pic>
          <p:nvPicPr>
            <p:cNvPr id="3" name="Рисунок 5"/>
            <p:cNvPicPr>
              <a:picLocks noChangeAspect="1"/>
            </p:cNvPicPr>
            <p:nvPr/>
          </p:nvPicPr>
          <p:blipFill>
            <a:blip r:embed="rId7"/>
            <a:srcRect l="0" t="0" r="8942" b="0"/>
            <a:stretch/>
          </p:blipFill>
          <p:spPr bwMode="auto">
            <a:xfrm>
              <a:off x="5715211" y="1373901"/>
              <a:ext cx="5230416" cy="59851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9188751" y="1493533"/>
              <a:ext cx="6426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(24)</a:t>
              </a:r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 bwMode="auto">
          <a:xfrm>
            <a:off x="5758379" y="2122165"/>
            <a:ext cx="5110606" cy="552130"/>
            <a:chOff x="5758379" y="2122165"/>
            <a:chExt cx="5110606" cy="552130"/>
          </a:xfrm>
        </p:grpSpPr>
        <p:pic>
          <p:nvPicPr>
            <p:cNvPr id="6" name="Рисунок 6"/>
            <p:cNvPicPr>
              <a:picLocks noChangeAspect="1"/>
            </p:cNvPicPr>
            <p:nvPr/>
          </p:nvPicPr>
          <p:blipFill>
            <a:blip r:embed="rId8"/>
            <a:srcRect l="0" t="0" r="10045" b="0"/>
            <a:stretch/>
          </p:blipFill>
          <p:spPr bwMode="auto">
            <a:xfrm>
              <a:off x="5758379" y="2122165"/>
              <a:ext cx="5110606" cy="55213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 bwMode="auto">
            <a:xfrm>
              <a:off x="9200542" y="2213564"/>
              <a:ext cx="6426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(25)</a:t>
              </a:r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grpSp>
        <p:nvGrpSpPr>
          <p:cNvPr id="27" name="Группа 26"/>
          <p:cNvGrpSpPr/>
          <p:nvPr/>
        </p:nvGrpSpPr>
        <p:grpSpPr bwMode="auto">
          <a:xfrm>
            <a:off x="5199579" y="3519022"/>
            <a:ext cx="2947962" cy="929797"/>
            <a:chOff x="5186214" y="3030413"/>
            <a:chExt cx="2947962" cy="929797"/>
          </a:xfrm>
        </p:grpSpPr>
        <p:grpSp>
          <p:nvGrpSpPr>
            <p:cNvPr id="15" name="Группа 14"/>
            <p:cNvGrpSpPr/>
            <p:nvPr/>
          </p:nvGrpSpPr>
          <p:grpSpPr bwMode="auto">
            <a:xfrm>
              <a:off x="5186214" y="3319085"/>
              <a:ext cx="1996438" cy="641125"/>
              <a:chOff x="5256383" y="4895994"/>
              <a:chExt cx="1958919" cy="629076"/>
            </a:xfrm>
          </p:grpSpPr>
          <p:pic>
            <p:nvPicPr>
              <p:cNvPr id="7" name="Рисунок 7"/>
              <p:cNvPicPr>
                <a:picLocks noChangeAspect="1"/>
              </p:cNvPicPr>
              <p:nvPr/>
            </p:nvPicPr>
            <p:blipFill>
              <a:blip r:embed="rId9"/>
              <a:srcRect l="64611" t="2" r="19626" b="-4680"/>
              <a:stretch/>
            </p:blipFill>
            <p:spPr bwMode="auto">
              <a:xfrm>
                <a:off x="6200783" y="4933046"/>
                <a:ext cx="1003581" cy="327662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9"/>
              <a:srcRect l="0" t="0" r="85942" b="-5197"/>
              <a:stretch/>
            </p:blipFill>
            <p:spPr bwMode="auto">
              <a:xfrm>
                <a:off x="5256383" y="4895994"/>
                <a:ext cx="895097" cy="329282"/>
              </a:xfrm>
              <a:prstGeom prst="rect">
                <a:avLst/>
              </a:prstGeom>
            </p:spPr>
          </p:pic>
          <p:pic>
            <p:nvPicPr>
              <p:cNvPr id="12" name="Рисунок 7"/>
              <p:cNvPicPr>
                <a:picLocks noChangeAspect="1"/>
              </p:cNvPicPr>
              <p:nvPr/>
            </p:nvPicPr>
            <p:blipFill>
              <a:blip r:embed="rId9"/>
              <a:srcRect l="80258" t="0" r="0" b="-656"/>
              <a:stretch/>
            </p:blipFill>
            <p:spPr bwMode="auto">
              <a:xfrm>
                <a:off x="5958276" y="5209999"/>
                <a:ext cx="1257026" cy="315070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 bwMode="auto">
            <a:xfrm>
              <a:off x="7491562" y="3030413"/>
              <a:ext cx="6426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(26)</a:t>
              </a:r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5209429" y="3074747"/>
              <a:ext cx="130510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>
                        <m:jc m:val="centerGroup"/>
                      </m:oMathParaPr>
                      <m:oMath>
                        <m:sSub>
                          <m:sSubPr>
                            <m:ctrlPr>
                              <a:rPr lang="en-US" b="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/>
                              <a:rPr lang="en-US" b="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m:rPr/>
                              <a:rPr lang="en-US" b="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m:rPr/>
                          <a:rPr 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=25 ⟹ </m:t>
                        </m:r>
                      </m:oMath>
                    </m:oMathPara>
                  </a14:m>
                </mc:Choice>
                <mc:Fallback/>
              </mc:AlternateContent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Многократные флуктуации</a:t>
            </a:r>
            <a:endParaRPr/>
          </a:p>
        </p:txBody>
      </p:sp>
      <p:pic>
        <p:nvPicPr>
          <p:cNvPr id="8" name="Объект 7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79437" y="1340334"/>
            <a:ext cx="11033126" cy="2430918"/>
          </a:xfrm>
          <a:prstGeom prst="rect">
            <a:avLst/>
          </a:prstGeom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 sz="1200"/>
              <a:t/>
            </a:fld>
            <a:endParaRPr lang="en-US" sz="1200"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1227428" y="3704481"/>
            <a:ext cx="10171611" cy="1095627"/>
            <a:chOff x="1227428" y="3704481"/>
            <a:chExt cx="10171611" cy="109562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rcRect l="0" t="37378" r="0" b="0"/>
            <a:stretch/>
          </p:blipFill>
          <p:spPr bwMode="auto">
            <a:xfrm>
              <a:off x="1227428" y="3873636"/>
              <a:ext cx="1575006" cy="86602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rcRect l="0" t="37378" r="0" b="0"/>
            <a:stretch/>
          </p:blipFill>
          <p:spPr bwMode="auto">
            <a:xfrm>
              <a:off x="3787971" y="3873635"/>
              <a:ext cx="1575006" cy="866025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rcRect l="0" t="37378" r="0" b="0"/>
            <a:stretch/>
          </p:blipFill>
          <p:spPr bwMode="auto">
            <a:xfrm>
              <a:off x="6806002" y="3873635"/>
              <a:ext cx="1575005" cy="86602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/>
            <a:srcRect l="0" t="37377" r="0" b="0"/>
            <a:stretch/>
          </p:blipFill>
          <p:spPr bwMode="auto">
            <a:xfrm flipH="1">
              <a:off x="9824033" y="3842981"/>
              <a:ext cx="1575006" cy="866027"/>
            </a:xfrm>
            <a:prstGeom prst="rect">
              <a:avLst/>
            </a:prstGeom>
          </p:spPr>
        </p:pic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014931" y="3735135"/>
              <a:ext cx="528893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V(</a:t>
              </a: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φ)</a:t>
              </a:r>
              <a:endParaRPr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592380" y="4518248"/>
              <a:ext cx="257397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</a:t>
              </a:r>
              <a:endParaRPr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4574101" y="3747209"/>
              <a:ext cx="528893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V(</a:t>
              </a: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φ)</a:t>
              </a:r>
              <a:endParaRPr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5172030" y="4518249"/>
              <a:ext cx="257397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</a:t>
              </a:r>
              <a:endParaRPr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7593818" y="3747209"/>
              <a:ext cx="528893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V(</a:t>
              </a: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φ)</a:t>
              </a:r>
              <a:endParaRPr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8178177" y="4523109"/>
              <a:ext cx="257397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</a:t>
              </a:r>
              <a:endParaRPr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0515886" y="3704481"/>
              <a:ext cx="485406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V(</a:t>
              </a: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φ)</a:t>
              </a:r>
              <a:endParaRPr/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11141641" y="4495292"/>
              <a:ext cx="257397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</a:t>
              </a:r>
              <a:endParaRPr/>
            </a:p>
          </p:txBody>
        </p:sp>
      </p:grpSp>
      <p:sp>
        <p:nvSpPr>
          <p:cNvPr id="3" name="TextBox 2"/>
          <p:cNvSpPr txBox="1"/>
          <p:nvPr/>
        </p:nvSpPr>
        <p:spPr bwMode="auto">
          <a:xfrm>
            <a:off x="1227428" y="4999557"/>
            <a:ext cx="9180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" b="1">
                <a:solidFill>
                  <a:schemeClr val="tx1">
                    <a:lumMod val="75000"/>
                    <a:lumOff val="25000"/>
                  </a:schemeClr>
                </a:solidFill>
              </a:rPr>
              <a:t>Рис. 1.  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Постепенное образование критической области, которая будет далее окружена доменной стенкой в результате многократных флуктуаций на фоне расширяющейся Вселенной (на стадии космологической инфляции)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[</a:t>
            </a:r>
            <a:r>
              <a:rPr lang="en-US">
                <a:solidFill>
                  <a:srgbClr val="0070C0"/>
                </a:solidFill>
              </a:rPr>
              <a:t>Rubin, 2001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Упрощенная модель потенциала</a:t>
            </a:r>
            <a:endParaRPr/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 bwMode="auto">
          <a:xfrm>
            <a:off x="1056001" y="1629000"/>
            <a:ext cx="4679999" cy="4319999"/>
          </a:xfrm>
        </p:spPr>
        <p:txBody>
          <a:bodyPr>
            <a:noAutofit/>
          </a:bodyPr>
          <a:lstStyle/>
          <a:p>
            <a:pPr>
              <a:buFont typeface="Wingdings"/>
              <a:buChar char="§"/>
              <a:defRPr/>
            </a:pPr>
            <a:r>
              <a:rPr lang="ru-RU"/>
              <a:t>  Использовалась модель скалярного поля с потенциалом типа «Мексиканская шляпа»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ru-RU" sz="2000">
                <a:solidFill>
                  <a:srgbClr val="0070C0"/>
                </a:solidFill>
              </a:rPr>
              <a:t>Rubin</a:t>
            </a:r>
            <a:r>
              <a:rPr lang="ru-RU">
                <a:solidFill>
                  <a:srgbClr val="0070C0"/>
                </a:solidFill>
              </a:rPr>
              <a:t>, 2001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ru-RU"/>
              <a:t>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/>
              <a:t>  Потенциал имеет небольшой наклон.  Минимумы находятся в точках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b="0" i="1">
                          <a:latin typeface="Cambria Math"/>
                        </a:rPr>
                        <m:t>𝜃</m:t>
                      </m:r>
                      <m:r>
                        <m:rPr/>
                        <a:rPr lang="en-US" b="0" i="1">
                          <a:latin typeface="Cambria Math"/>
                        </a:rPr>
                        <m:t>∈</m:t>
                      </m:r>
                      <m:r>
                        <m:rPr/>
                        <a:rPr lang="ru-RU" i="1"/>
                        <m:t>2</m:t>
                      </m:r>
                      <m:r>
                        <m:rPr/>
                        <a:rPr lang="ru-RU" i="1"/>
                        <m:t>𝜋</m:t>
                      </m:r>
                      <m:r>
                        <m:rPr/>
                        <a:rPr lang="ru-RU" i="1"/>
                        <m:t>𝑛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/>
              <a:t>  Считается, что к моменту начала инфляции поле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b="0" i="1">
                          <a:latin typeface="Cambria Math"/>
                        </a:rPr>
                        <m:t>𝜙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 уже находится в долине. Таким образом, флуктуации происходят в эффективно одномерном потенциале</a:t>
            </a:r>
            <a:r>
              <a:rPr lang="en-US"/>
              <a:t>.</a:t>
            </a:r>
            <a:endParaRPr lang="ru-RU"/>
          </a:p>
          <a:p>
            <a:pPr>
              <a:buFont typeface="Wingdings"/>
              <a:buChar char="§"/>
              <a:defRPr/>
            </a:pPr>
            <a:endParaRPr lang="ru-RU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 sz="1200"/>
              <a:t/>
            </a:fld>
            <a:endParaRPr lang="en-US" sz="1200"/>
          </a:p>
        </p:txBody>
      </p:sp>
      <p:grpSp>
        <p:nvGrpSpPr>
          <p:cNvPr id="8" name="Группа 7"/>
          <p:cNvGrpSpPr/>
          <p:nvPr/>
        </p:nvGrpSpPr>
        <p:grpSpPr bwMode="auto">
          <a:xfrm>
            <a:off x="6392505" y="1989000"/>
            <a:ext cx="4861556" cy="2142516"/>
            <a:chOff x="988188" y="2208362"/>
            <a:chExt cx="4861556" cy="2142516"/>
          </a:xfrm>
        </p:grpSpPr>
        <p:pic>
          <p:nvPicPr>
            <p:cNvPr id="4" name="Объект 2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3512554" y="2775017"/>
              <a:ext cx="2196818" cy="1103846"/>
            </a:xfrm>
            <a:prstGeom prst="rect">
              <a:avLst/>
            </a:prstGeom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317677" y="2373771"/>
              <a:ext cx="586572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V(</a:t>
              </a:r>
              <a:r>
                <a:rPr lang="el-GR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φ)</a:t>
              </a:r>
              <a:endParaRPr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569000" y="3687291"/>
              <a:ext cx="280744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l-GR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</a:t>
              </a:r>
              <a:endParaRPr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88188" y="2208362"/>
              <a:ext cx="2142518" cy="2142516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 bwMode="auto">
          <a:xfrm>
            <a:off x="6436761" y="4541887"/>
            <a:ext cx="5138606" cy="572574"/>
            <a:chOff x="6436761" y="4541887"/>
            <a:chExt cx="5138606" cy="57257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436761" y="4541887"/>
              <a:ext cx="4104793" cy="5725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 bwMode="auto">
            <a:xfrm>
              <a:off x="10932754" y="4643508"/>
              <a:ext cx="6426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(27)</a:t>
              </a:r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Спектр масс ПЧД для Вселенной</a:t>
            </a:r>
            <a:endParaRPr/>
          </a:p>
        </p:txBody>
      </p:sp>
      <p:pic>
        <p:nvPicPr>
          <p:cNvPr id="8" name="Объект 7"/>
          <p:cNvPicPr>
            <a:picLocks noChangeAspect="1" noGrp="1"/>
          </p:cNvPicPr>
          <p:nvPr>
            <p:ph idx="1"/>
          </p:nvPr>
        </p:nvPicPr>
        <p:blipFill>
          <a:blip r:embed="rId2"/>
          <a:srcRect l="0" t="5806" r="0" b="0"/>
          <a:stretch/>
        </p:blipFill>
        <p:spPr bwMode="auto">
          <a:xfrm>
            <a:off x="1097280" y="2717478"/>
            <a:ext cx="5085183" cy="3278813"/>
          </a:xfrm>
          <a:prstGeom prst="rect">
            <a:avLst/>
          </a:prstGeom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 sz="1200"/>
              <a:t/>
            </a:fld>
            <a:endParaRPr lang="en-US" sz="1200"/>
          </a:p>
        </p:txBody>
      </p:sp>
      <p:sp>
        <p:nvSpPr>
          <p:cNvPr id="5" name="TextBox 4"/>
          <p:cNvSpPr txBox="1"/>
          <p:nvPr/>
        </p:nvSpPr>
        <p:spPr bwMode="auto">
          <a:xfrm>
            <a:off x="6636000" y="2717478"/>
            <a:ext cx="41400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" b="1">
                <a:solidFill>
                  <a:schemeClr val="tx1">
                    <a:lumMod val="75000"/>
                    <a:lumOff val="25000"/>
                  </a:schemeClr>
                </a:solidFill>
              </a:rPr>
              <a:t>Рис. 1.  </a:t>
            </a:r>
            <a:r>
              <a:rPr lang="ru">
                <a:solidFill>
                  <a:schemeClr val="tx1">
                    <a:lumMod val="75000"/>
                    <a:lumOff val="25000"/>
                  </a:schemeClr>
                </a:solidFill>
              </a:rPr>
              <a:t>Спектр масс первичных черных дыр во Вселеной.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Использовались следующие параметры потенциала (мексиканская шляпа):</a:t>
            </a:r>
            <a:endParaRPr lang="en-US" i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>
                          <m:sty m:val="p"/>
                        </m:rPr>
                        <a:rPr lang="el-GR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Λ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/>
                        <a:rPr lang="ru-RU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/>
                        <a:rPr lang="ru-RU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m:rPr/>
                        <a:rPr lang="ru-RU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m:rPr/>
                        <a:rPr lang="ru-RU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011</m:t>
                      </m:r>
                    </m:oMath>
                  </m:oMathPara>
                </a14:m>
              </mc:Choice>
              <mc:Fallback/>
            </mc:AlternateContent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">
                <a:solidFill>
                  <a:schemeClr val="tx1">
                    <a:lumMod val="75000"/>
                    <a:lumOff val="25000"/>
                  </a:schemeClr>
                </a:solidFill>
              </a:rPr>
              <a:t>ГэВ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, 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= 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4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∙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m:rPr/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/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ru">
                <a:solidFill>
                  <a:schemeClr val="tx1">
                    <a:lumMod val="75000"/>
                    <a:lumOff val="25000"/>
                  </a:schemeClr>
                </a:solidFill>
              </a:rPr>
              <a:t> ГэВ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/>
          </a:p>
          <a:p>
            <a:pPr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Параметры инфляции и начальное значение поля: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𝐻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= 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m:rPr/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i="1">
                <a:solidFill>
                  <a:schemeClr val="tx1">
                    <a:lumMod val="75000"/>
                    <a:lumOff val="25000"/>
                  </a:schemeClr>
                </a:solidFill>
              </a:rPr>
              <a:t>ГэВ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, 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m:rPr/>
                        <a:rPr lang="en-US" i="1" baseline="-25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𝑖𝑛𝑓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 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60</m:t>
                      </m:r>
                    </m:oMath>
                  </m:oMathPara>
                </a14:m>
              </mc:Choice>
              <mc:Fallback/>
            </mc:AlternateContent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, 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l-GR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𝜃</m:t>
                      </m:r>
                      <m:r>
                        <m:rPr/>
                        <a:rPr lang="en-US" i="1" baseline="-25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𝑖𝑛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= 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/>
                        <a:rPr lang="el-GR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</mc:Choice>
              <mc:Fallback/>
            </mc:AlternateContent>
            <a:endParaRPr lang="ru-RU" i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1776000" y="1210081"/>
            <a:ext cx="9719425" cy="1272274"/>
            <a:chOff x="1776000" y="1210081"/>
            <a:chExt cx="9719425" cy="127227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rcRect l="-6924" t="-1563" r="843" b="4691"/>
            <a:stretch/>
          </p:blipFill>
          <p:spPr bwMode="auto">
            <a:xfrm>
              <a:off x="1776000" y="1210081"/>
              <a:ext cx="7740000" cy="127227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 bwMode="auto">
            <a:xfrm>
              <a:off x="10776001" y="1756413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(31)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Образование кластеров ПЧД</a:t>
            </a:r>
            <a:endParaRPr/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2496000" y="1629000"/>
            <a:ext cx="6800678" cy="2852828"/>
            <a:chOff x="2676000" y="2889000"/>
            <a:chExt cx="6800678" cy="285282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676000" y="2889000"/>
              <a:ext cx="6800678" cy="2852828"/>
            </a:xfrm>
            <a:prstGeom prst="rect">
              <a:avLst/>
            </a:prstGeom>
            <a:ln>
              <a:solidFill>
                <a:schemeClr val="bg1"/>
              </a:solidFill>
              <a:prstDash val="dash"/>
            </a:ln>
          </p:spPr>
        </p:pic>
        <p:sp>
          <p:nvSpPr>
            <p:cNvPr id="6" name="Овал 5"/>
            <p:cNvSpPr/>
            <p:nvPr/>
          </p:nvSpPr>
          <p:spPr bwMode="auto">
            <a:xfrm>
              <a:off x="6977590" y="3314503"/>
              <a:ext cx="1098126" cy="96043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7054489" y="4588159"/>
              <a:ext cx="1098126" cy="96043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 bwMode="auto">
            <a:xfrm>
              <a:off x="8330598" y="3845120"/>
              <a:ext cx="814299" cy="74304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8835000" y="5193636"/>
              <a:ext cx="430740" cy="409688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 sz="1200"/>
              <a:t/>
            </a:fld>
            <a:endParaRPr lang="en-US" sz="1200"/>
          </a:p>
        </p:txBody>
      </p:sp>
      <p:sp>
        <p:nvSpPr>
          <p:cNvPr id="9" name="TextBox 8"/>
          <p:cNvSpPr txBox="1"/>
          <p:nvPr/>
        </p:nvSpPr>
        <p:spPr bwMode="auto">
          <a:xfrm>
            <a:off x="1596000" y="4857911"/>
            <a:ext cx="9180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" b="1">
                <a:solidFill>
                  <a:schemeClr val="tx1">
                    <a:lumMod val="75000"/>
                    <a:lumOff val="25000"/>
                  </a:schemeClr>
                </a:solidFill>
              </a:rPr>
              <a:t>Рис. 1. 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Многократные флуктуации, расширяющиеся и накладывающиеся поверх друг друга естественным образом обеспечивают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самоподобную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 структуру. Формируются скопления ПЧД самых разных масс и размеров.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Распределения ПЧД</a:t>
            </a:r>
            <a:r>
              <a:rPr lang="en-US"/>
              <a:t> </a:t>
            </a:r>
            <a:r>
              <a:rPr lang="ru-RU"/>
              <a:t>в кластере</a:t>
            </a:r>
            <a:endParaRPr/>
          </a:p>
        </p:txBody>
      </p:sp>
      <p:pic>
        <p:nvPicPr>
          <p:cNvPr id="9" name="Объект 8"/>
          <p:cNvPicPr>
            <a:picLocks noChangeAspect="1" noGrp="1"/>
          </p:cNvPicPr>
          <p:nvPr>
            <p:ph sz="half" idx="1"/>
          </p:nvPr>
        </p:nvPicPr>
        <p:blipFill>
          <a:blip r:embed="rId2"/>
          <a:srcRect l="0" t="12005" r="0" b="0"/>
          <a:stretch/>
        </p:blipFill>
        <p:spPr bwMode="auto">
          <a:xfrm>
            <a:off x="876000" y="1579745"/>
            <a:ext cx="4626103" cy="2964371"/>
          </a:xfrm>
          <a:prstGeom prst="rect">
            <a:avLst/>
          </a:prstGeom>
        </p:spPr>
      </p:pic>
      <p:pic>
        <p:nvPicPr>
          <p:cNvPr id="11" name="Объект 10"/>
          <p:cNvPicPr>
            <a:picLocks noChangeAspect="1" noGrp="1"/>
          </p:cNvPicPr>
          <p:nvPr>
            <p:ph sz="half" idx="2"/>
          </p:nvPr>
        </p:nvPicPr>
        <p:blipFill>
          <a:blip r:embed="rId3"/>
          <a:srcRect l="0" t="11896" r="0" b="0"/>
          <a:stretch/>
        </p:blipFill>
        <p:spPr bwMode="auto">
          <a:xfrm>
            <a:off x="5780207" y="1582867"/>
            <a:ext cx="4597842" cy="2958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 l="8841" t="0" r="3096" b="0"/>
          <a:stretch/>
        </p:blipFill>
        <p:spPr bwMode="auto">
          <a:xfrm>
            <a:off x="10413818" y="1966023"/>
            <a:ext cx="1082181" cy="1495634"/>
          </a:xfrm>
          <a:prstGeom prst="rect">
            <a:avLst/>
          </a:prstGeom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 sz="1200"/>
              <a:t/>
            </a:fld>
            <a:endParaRPr lang="en-US" sz="1200"/>
          </a:p>
        </p:txBody>
      </p:sp>
      <p:sp>
        <p:nvSpPr>
          <p:cNvPr id="3" name="TextBox 2"/>
          <p:cNvSpPr txBox="1"/>
          <p:nvPr/>
        </p:nvSpPr>
        <p:spPr bwMode="auto">
          <a:xfrm>
            <a:off x="1236000" y="4660680"/>
            <a:ext cx="414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Рис. 2. 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Распределение ПЧД по массам в кластере с центральной черной дырой массой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𝑀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100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/>
                        <a:rPr lang="ru-RU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𝑀</m:t>
                      </m:r>
                      <m:r>
                        <m:rPr/>
                        <a:rPr lang="ru-RU" b="1" i="1" baseline="-25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☉</m:t>
                      </m:r>
                    </m:oMath>
                  </m:oMathPara>
                </a14:m>
              </mc:Choice>
              <mc:Fallback/>
            </mc:AlternateContent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096000" y="4660680"/>
            <a:ext cx="450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Рис. 2. 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Распределение ПЧД по расстояния от цента в кластере с центральной черной дырой массой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𝑀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100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/>
                        <a:rPr lang="ru-RU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𝑀</m:t>
                      </m:r>
                      <m:r>
                        <m:rPr/>
                        <a:rPr lang="ru-RU" b="1" i="1" baseline="-25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☉</m:t>
                      </m:r>
                    </m:oMath>
                  </m:oMathPara>
                </a14:m>
              </mc:Choice>
              <mc:Fallback/>
            </mc:AlternateContent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Изображение кластера ПЧД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 sz="1200"/>
              <a:t/>
            </a:fld>
            <a:endParaRPr lang="en-US" sz="1600"/>
          </a:p>
        </p:txBody>
      </p:sp>
      <p:pic>
        <p:nvPicPr>
          <p:cNvPr id="10" name="Объект 9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75851" y="1514433"/>
            <a:ext cx="4220666" cy="444783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1" name="Объект 5"/>
          <p:cNvSpPr txBox="1"/>
          <p:nvPr/>
        </p:nvSpPr>
        <p:spPr bwMode="auto">
          <a:xfrm>
            <a:off x="6339856" y="3789000"/>
            <a:ext cx="4616143" cy="167574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§"/>
              <a:defRPr/>
            </a:pPr>
            <a:r>
              <a:rPr lang="en-US"/>
              <a:t>  </a:t>
            </a:r>
            <a:r>
              <a:rPr lang="ru-RU"/>
              <a:t>Количество таких скоплений, возникающих во</a:t>
            </a:r>
            <a:r>
              <a:rPr lang="en-US"/>
              <a:t> </a:t>
            </a:r>
            <a:r>
              <a:rPr lang="ru-RU"/>
              <a:t>Вселенной</a:t>
            </a:r>
            <a:r>
              <a:rPr lang="en-US"/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latin typeface="Cambria Math"/>
                        </a:rPr>
                        <m:t>𝑁</m:t>
                      </m:r>
                      <m:r>
                        <m:rPr/>
                        <a:rPr lang="en-US" i="1">
                          <a:latin typeface="Cambria Math"/>
                        </a:rPr>
                        <m:t>(</m:t>
                      </m:r>
                      <m:r>
                        <m:rPr/>
                        <a:rPr lang="en-US" i="1">
                          <a:latin typeface="Cambria Math"/>
                        </a:rPr>
                        <m:t>𝑀</m:t>
                      </m:r>
                      <m:r>
                        <m:rPr/>
                        <a:rPr lang="en-US" i="1" baseline="-25000">
                          <a:latin typeface="Cambria Math"/>
                        </a:rPr>
                        <m:t>0</m:t>
                      </m:r>
                      <m:r>
                        <m:rPr/>
                        <a:rPr lang="en-US" i="1">
                          <a:latin typeface="Cambria Math"/>
                        </a:rPr>
                        <m:t>) ~ </m:t>
                      </m:r>
                      <m:r>
                        <m:rPr/>
                        <a:rPr lang="ru-RU" i="1">
                          <a:latin typeface="Cambria Math"/>
                        </a:rPr>
                        <m:t>10</m:t>
                      </m:r>
                      <m:r>
                        <m:rPr/>
                        <a:rPr lang="ru-RU" i="1" baseline="30000">
                          <a:latin typeface="Cambria Math"/>
                        </a:rPr>
                        <m:t>11</m:t>
                      </m:r>
                      <m:r>
                        <m:rPr/>
                        <a:rPr lang="ru-RU" i="1">
                          <a:latin typeface="Cambria Math"/>
                        </a:rPr>
                        <m:t> – </m:t>
                      </m:r>
                      <m:sSup>
                        <m:sSup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ru-RU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m:rPr/>
                            <a:rPr lang="ru-RU" i="1">
                              <a:latin typeface="Cambria Math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en-US"/>
              <a:t>, </a:t>
            </a:r>
            <a:r>
              <a:rPr lang="ru-RU"/>
              <a:t>что соответствует числу наблюдаемых галактик.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6253269" y="1799545"/>
            <a:ext cx="48770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Рис. 2.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Смоделированное пространственное изображение внутренней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сверхплотной части кластера вокруг центральной ПЧД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массой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latin typeface="Cambria Math"/>
                        </a:rPr>
                        <m:t>𝑀</m:t>
                      </m:r>
                      <m:r>
                        <m:rPr/>
                        <a:rPr lang="en-US" i="1" baseline="-25000">
                          <a:latin typeface="Cambria Math"/>
                        </a:rPr>
                        <m:t>0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100</m:t>
                      </m:r>
                      <m:r>
                        <m:rPr/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/>
                        <a:rPr lang="ru-RU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𝑀</m:t>
                      </m:r>
                      <m:r>
                        <m:rPr/>
                        <a:rPr lang="ru-RU" b="1" i="1" baseline="-25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☉</m:t>
                      </m:r>
                    </m:oMath>
                  </m:oMathPara>
                </a14:m>
              </mc:Choice>
              <mc:Fallback/>
            </mc:AlternateContent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. Размеры ПЧД на картинке соответствует массе, но не реальному размеру.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"/>
              <a:t>Заключение</a:t>
            </a:r>
            <a:r>
              <a:rPr lang="en-US"/>
              <a:t> </a:t>
            </a:r>
            <a:r>
              <a:rPr lang="ru-RU"/>
              <a:t>к Главе 2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 bwMode="auto">
          <a:xfrm>
            <a:off x="1056000" y="1449001"/>
            <a:ext cx="10156483" cy="4499998"/>
          </a:xfrm>
        </p:spPr>
        <p:txBody>
          <a:bodyPr>
            <a:noAutofit/>
          </a:bodyPr>
          <a:lstStyle/>
          <a:p>
            <a:pPr>
              <a:buFont typeface="Wingdings"/>
              <a:buChar char="§"/>
              <a:defRPr/>
            </a:pPr>
            <a:r>
              <a:rPr lang="ru-RU"/>
              <a:t>  Впервые продемонстрирована возможность возникновения чисто гравитационных топологических дефектов типа «доменная стенка» в теориях многомерной 𝑓(𝑅)-гравитации, приводящих к образованию первичных черных дыр в ранней Вселенной.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/>
              <a:t>  В отличие от других, данный механизм формирования ПЧД не требует явного требует введения в теорию полей материи, и автоматически приводит к кластеризации.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/>
              <a:t>  Получены спектры масс ПЧД и их пространственные распределения, генерируемые в механизме «доменных стенок» на стадии инфляции.</a:t>
            </a:r>
            <a:endParaRPr lang="en-US"/>
          </a:p>
          <a:p>
            <a:pPr>
              <a:buFont typeface="Wingdings"/>
              <a:buChar char="§"/>
              <a:defRPr/>
            </a:pPr>
            <a:r>
              <a:rPr lang="ru-RU"/>
              <a:t>  Показана возможность формирования кластеров ПЧД с суммарной массой</a:t>
            </a:r>
            <a:br>
              <a:rPr lang="en-US"/>
            </a:b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b="1" i="1">
                          <a:latin typeface="Cambria Math"/>
                        </a:rPr>
                        <m:t>∼ </m:t>
                      </m:r>
                      <m:r>
                        <m:rPr/>
                        <a:rPr lang="ru-RU" b="1" i="1">
                          <a:latin typeface="Cambria Math"/>
                        </a:rPr>
                        <m:t>𝟏𝟎𝟓</m:t>
                      </m:r>
                      <m:r>
                        <m:rPr/>
                        <a:rPr lang="ru-RU" b="1" i="1">
                          <a:latin typeface="Cambria Math"/>
                        </a:rPr>
                        <m:t>−</m:t>
                      </m:r>
                      <m:r>
                        <m:rPr/>
                        <a:rPr lang="ru-RU" b="1" i="1">
                          <a:latin typeface="Cambria Math"/>
                        </a:rPr>
                        <m:t>𝟏𝟎</m:t>
                      </m:r>
                      <m:r>
                        <m:rPr/>
                        <a:rPr lang="ru-RU" b="1" i="1" baseline="30000">
                          <a:latin typeface="Cambria Math"/>
                        </a:rPr>
                        <m:t>𝟖</m:t>
                      </m:r>
                      <m:r>
                        <m:rPr/>
                        <a:rPr lang="ru-RU" b="1" i="1" baseline="3000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b="1" i="1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m:rPr/>
                            <a:rPr lang="ru-RU" b="1" i="1">
                              <a:latin typeface="Cambria Math"/>
                              <a:ea typeface="Cambria Math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en-US"/>
              <a:t> </a:t>
            </a:r>
            <a:r>
              <a:rPr lang="ru-RU"/>
              <a:t>в количестве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b="1" i="1"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ru-RU" b="1" i="1">
                              <a:latin typeface="Cambria Math"/>
                            </a:rPr>
                            <m:t>𝟏</m:t>
                          </m:r>
                          <m:r>
                            <m:rPr/>
                            <a:rPr lang="en-US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m:rPr/>
                            <a:rPr lang="en-US" b="1" i="1">
                              <a:latin typeface="Cambria Math"/>
                            </a:rPr>
                            <m:t>𝟏𝟏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ru-RU"/>
              <a:t>, что соответствует наблюдательным данным о</a:t>
            </a:r>
            <a:br>
              <a:rPr lang="en-US"/>
            </a:br>
            <a:r>
              <a:rPr lang="ru-RU"/>
              <a:t>числе галактик в видимой Вселенной. </a:t>
            </a:r>
            <a:endParaRPr/>
          </a:p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/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97280" y="758952"/>
            <a:ext cx="10058400" cy="3429988"/>
          </a:xfrm>
        </p:spPr>
        <p:txBody>
          <a:bodyPr/>
          <a:lstStyle/>
          <a:p>
            <a:pPr>
              <a:defRPr/>
            </a:pPr>
            <a:r>
              <a:rPr lang="ru-RU"/>
              <a:t>Введение 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Актуальность темы, Цель работы и</a:t>
            </a:r>
            <a:endParaRPr/>
          </a:p>
          <a:p>
            <a:pPr>
              <a:defRPr/>
            </a:pPr>
            <a:r>
              <a:rPr lang="ru-RU"/>
              <a:t>выносимые на защиту положения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"/>
      </p:transition>
    </mc:Choice>
    <mc:Fallback>
      <p:transition spd="med" advClick="1">
        <p:cover dir="l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97280" y="758952"/>
            <a:ext cx="10058400" cy="3294064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5400"/>
            </a:br>
            <a:r>
              <a:rPr lang="ru-RU" sz="7300"/>
              <a:t>Инфляционные ограничения на параметры доп. пространства</a:t>
            </a:r>
            <a:endParaRPr lang="ru-RU" sz="89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056000" y="4508999"/>
            <a:ext cx="10080000" cy="1590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/>
              <a:t>Глава </a:t>
            </a:r>
            <a:r>
              <a:rPr lang="en-US" sz="4000"/>
              <a:t>Iii</a:t>
            </a:r>
            <a:endParaRPr lang="ru-RU" sz="4000"/>
          </a:p>
          <a:p>
            <a:pPr>
              <a:defRPr/>
            </a:pPr>
            <a:r>
              <a:rPr lang="ru-RU">
                <a:solidFill>
                  <a:schemeClr val="bg1">
                    <a:lumMod val="50000"/>
                  </a:schemeClr>
                </a:solidFill>
              </a:rPr>
              <a:t>Соответствует Публикации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ru-RU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ru-RU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ru-RU" sz="400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"/>
      </p:transition>
    </mc:Choice>
    <mc:Fallback>
      <p:transition spd="med" advClick="1">
        <p:cover dir="l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521967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Инфлатон</a:t>
            </a:r>
            <a:endParaRPr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 bwMode="auto">
          <a:xfrm>
            <a:off x="1056000" y="1449001"/>
            <a:ext cx="5040000" cy="4499998"/>
          </a:xfrm>
        </p:spPr>
        <p:txBody>
          <a:bodyPr>
            <a:normAutofit/>
          </a:bodyPr>
          <a:lstStyle/>
          <a:p>
            <a:pPr>
              <a:buFont typeface="Wingdings"/>
              <a:buChar char="§"/>
              <a:defRPr/>
            </a:pPr>
            <a:r>
              <a:rPr lang="ru-RU"/>
              <a:t>  Космологическая инфляция  обеспечивает начальный толчок Большому взрыву через введение скалярного поля (</a:t>
            </a:r>
            <a:r>
              <a:rPr lang="ru-RU"/>
              <a:t>инфлатона</a:t>
            </a:r>
            <a:r>
              <a:rPr lang="ru-RU"/>
              <a:t>), со специальным потенциалом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latin typeface="Cambria Math"/>
                        </a:rPr>
                        <m:t>𝑉</m:t>
                      </m:r>
                      <m:r>
                        <m:rPr/>
                        <a:rPr lang="en-US" i="1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1">
                          <a:latin typeface="Cambria Math"/>
                        </a:rPr>
                        <m:t>χ</m:t>
                      </m:r>
                      <m:r>
                        <m:rPr/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, обеспечивающим экспоненциально быстрое расширение пространства.</a:t>
            </a:r>
            <a:endParaRPr lang="en-US"/>
          </a:p>
          <a:p>
            <a:pPr>
              <a:buFont typeface="Wingdings"/>
              <a:buChar char="§"/>
              <a:defRPr/>
            </a:pPr>
            <a:r>
              <a:rPr lang="en-US"/>
              <a:t>  </a:t>
            </a:r>
            <a:r>
              <a:rPr lang="ru-RU"/>
              <a:t>Инфляционный энергетический масштаб масштаб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latin typeface="Cambria Math"/>
                        </a:rPr>
                        <m:t>𝐻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, наиболее соответствующий наблюдательным данным по реликтовому фону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latin typeface="Cambria Math"/>
                        </a:rPr>
                        <m:t>𝐻</m:t>
                      </m:r>
                      <m:r>
                        <m:rPr/>
                        <a:rPr lang="en-US" b="0" i="1"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ru-RU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m:rPr/>
                            <a:rPr lang="en-US" i="1">
                              <a:latin typeface="Cambria Math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ru-RU"/>
              <a:t> ГэВ </a:t>
            </a:r>
            <a:r>
              <a:rPr lang="en-US"/>
              <a:t>[</a:t>
            </a:r>
            <a:r>
              <a:rPr lang="en-US">
                <a:solidFill>
                  <a:srgbClr val="0070C0"/>
                </a:solidFill>
              </a:rPr>
              <a:t>Planck, 2018</a:t>
            </a:r>
            <a:r>
              <a:rPr lang="en-US"/>
              <a:t>]</a:t>
            </a:r>
            <a:r>
              <a:rPr lang="ru-RU"/>
              <a:t>.</a:t>
            </a:r>
            <a:endParaRPr/>
          </a:p>
        </p:txBody>
      </p:sp>
      <p:sp>
        <p:nvSpPr>
          <p:cNvPr id="209825425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131063358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81602050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6D556B0-0C85-C336-732D-24040480E841}" type="slidenum">
              <a:rPr lang="en-US"/>
              <a:t/>
            </a:fld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36000" y="3305901"/>
            <a:ext cx="4224072" cy="274269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 bwMode="auto">
          <a:xfrm>
            <a:off x="7041112" y="1427320"/>
            <a:ext cx="4454888" cy="1878581"/>
            <a:chOff x="7041112" y="1427320"/>
            <a:chExt cx="4454888" cy="187858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041112" y="1427320"/>
              <a:ext cx="3472021" cy="187858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 bwMode="auto">
            <a:xfrm>
              <a:off x="10776575" y="1597285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(32)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377318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Башня Калуцы-Клейна</a:t>
            </a:r>
            <a:endParaRPr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 bwMode="auto">
          <a:xfrm>
            <a:off x="1056000" y="3249000"/>
            <a:ext cx="5400000" cy="2666687"/>
          </a:xfrm>
        </p:spPr>
        <p:txBody>
          <a:bodyPr>
            <a:normAutofit/>
          </a:bodyPr>
          <a:lstStyle/>
          <a:p>
            <a:pPr>
              <a:buFont typeface="Wingdings"/>
              <a:buChar char="§"/>
              <a:defRPr/>
            </a:pPr>
            <a:r>
              <a:rPr lang="ru-RU"/>
              <a:t>  Частицы являются волнами определенной длины, которая определяется их массой.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/>
              <a:t>  Дополнительное пространство работает как резонатор, создавая массивные гармоники нулевой моды </a:t>
            </a:r>
            <a:r>
              <a:rPr lang="en-US"/>
              <a:t>– </a:t>
            </a:r>
            <a:r>
              <a:rPr lang="ru-RU"/>
              <a:t>т.н. башню </a:t>
            </a:r>
            <a:r>
              <a:rPr lang="ru-RU"/>
              <a:t>Калуцы</a:t>
            </a:r>
            <a:r>
              <a:rPr lang="ru-RU"/>
              <a:t>-Клейна.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/>
              <a:t>  Ускорительные ограничения </a:t>
            </a:r>
            <a:r>
              <a:rPr lang="en-US"/>
              <a:t>(LHC</a:t>
            </a:r>
            <a:r>
              <a:rPr lang="ru-RU"/>
              <a:t>,  </a:t>
            </a:r>
            <a:r>
              <a:rPr lang="en-US"/>
              <a:t>[</a:t>
            </a:r>
            <a:r>
              <a:rPr lang="en-US">
                <a:solidFill>
                  <a:srgbClr val="0070C0"/>
                </a:solidFill>
              </a:rPr>
              <a:t>Deutschmann</a:t>
            </a:r>
            <a:r>
              <a:rPr lang="en-US">
                <a:solidFill>
                  <a:srgbClr val="0070C0"/>
                </a:solidFill>
              </a:rPr>
              <a:t>, 2017</a:t>
            </a:r>
            <a:r>
              <a:rPr lang="en-US"/>
              <a:t>])</a:t>
            </a:r>
            <a:r>
              <a:rPr lang="ru-RU"/>
              <a:t> на размер доп. пространства</a:t>
            </a:r>
            <a:r>
              <a:rPr lang="en-US"/>
              <a:t>:</a:t>
            </a:r>
            <a:r>
              <a:rPr lang="ru-RU"/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pt-BR" i="1">
                          <a:latin typeface="Cambria Math"/>
                        </a:rPr>
                        <m:t>1</m:t>
                      </m:r>
                      <m:r>
                        <m:rPr/>
                        <a:rPr lang="pt-BR" i="1">
                          <a:latin typeface="Cambria Math"/>
                        </a:rPr>
                        <m:t>/</m:t>
                      </m:r>
                      <m:r>
                        <m:rPr/>
                        <a:rPr lang="pt-BR" i="1">
                          <a:latin typeface="Cambria Math"/>
                        </a:rPr>
                        <m:t>𝑅</m:t>
                      </m:r>
                      <m:r>
                        <m:rPr/>
                        <a:rPr lang="pt-BR" i="1">
                          <a:latin typeface="Cambria Math"/>
                          <a:ea typeface="Cambria Math"/>
                        </a:rPr>
                        <m:t>≫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 </a:t>
            </a:r>
            <a:r>
              <a:rPr lang="pt-BR"/>
              <a:t>TeV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b="0" i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/>
                        <a:rPr lang="ru-RU" b="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/>
                        <a:rPr lang="pt-BR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m:rPr/>
                        <a:rPr lang="ru-RU" b="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/>
                        <a:rPr lang="pt-BR" i="1">
                          <a:latin typeface="Cambria Math"/>
                        </a:rPr>
                        <m:t>𝑅</m:t>
                      </m:r>
                      <m:r>
                        <m:rPr/>
                        <a:rPr lang="pt-BR" i="1"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pt-BR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m:rPr/>
                            <a:rPr lang="en-US" b="0" i="1">
                              <a:latin typeface="Cambria Math"/>
                            </a:rPr>
                            <m:t>−</m:t>
                          </m:r>
                          <m:r>
                            <m:rPr/>
                            <a:rPr lang="en-US" b="0" i="1">
                              <a:latin typeface="Cambria Math"/>
                            </a:rPr>
                            <m:t>19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ru-RU"/>
              <a:t> см.</a:t>
            </a:r>
            <a:endParaRPr/>
          </a:p>
        </p:txBody>
      </p:sp>
      <p:sp>
        <p:nvSpPr>
          <p:cNvPr id="151527960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155026939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29712016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F15539-70D7-F4DB-20FF-80269CA9A0FC}" type="slidenum">
              <a:rPr lang="en-US"/>
              <a:t/>
            </a:fld>
            <a:endParaRPr lang="en-US"/>
          </a:p>
        </p:txBody>
      </p:sp>
      <p:grpSp>
        <p:nvGrpSpPr>
          <p:cNvPr id="15" name="Группа 14"/>
          <p:cNvGrpSpPr/>
          <p:nvPr/>
        </p:nvGrpSpPr>
        <p:grpSpPr bwMode="auto">
          <a:xfrm>
            <a:off x="6693274" y="3083800"/>
            <a:ext cx="4519209" cy="2796510"/>
            <a:chOff x="6418243" y="2888999"/>
            <a:chExt cx="4519209" cy="2796510"/>
          </a:xfrm>
        </p:grpSpPr>
        <p:pic>
          <p:nvPicPr>
            <p:cNvPr id="2" name="Picture 2" descr="Linden Yuan - HONR268N"/>
            <p:cNvPicPr>
              <a:picLocks noChangeAspect="1" noChangeArrowheads="1"/>
            </p:cNvPicPr>
            <p:nvPr/>
          </p:nvPicPr>
          <p:blipFill>
            <a:blip r:embed="rId2"/>
            <a:srcRect l="0" t="0" r="64828" b="0"/>
            <a:stretch/>
          </p:blipFill>
          <p:spPr bwMode="auto">
            <a:xfrm>
              <a:off x="6418243" y="2888999"/>
              <a:ext cx="1657758" cy="2796509"/>
            </a:xfrm>
            <a:prstGeom prst="rect">
              <a:avLst/>
            </a:prstGeom>
          </p:spPr>
        </p:pic>
        <p:pic>
          <p:nvPicPr>
            <p:cNvPr id="14" name="Picture 2" descr="Linden Yuan - HONR268N"/>
            <p:cNvPicPr>
              <a:picLocks noChangeAspect="1" noChangeArrowheads="1"/>
            </p:cNvPicPr>
            <p:nvPr/>
          </p:nvPicPr>
          <p:blipFill>
            <a:blip r:embed="rId2"/>
            <a:srcRect l="39290" t="0" r="0" b="0"/>
            <a:stretch/>
          </p:blipFill>
          <p:spPr bwMode="auto">
            <a:xfrm>
              <a:off x="8076001" y="2889000"/>
              <a:ext cx="2861451" cy="2796509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 bwMode="auto">
          <a:xfrm>
            <a:off x="1596000" y="1434947"/>
            <a:ext cx="9900000" cy="1527366"/>
            <a:chOff x="1596000" y="1434947"/>
            <a:chExt cx="9900000" cy="152736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596000" y="1434947"/>
              <a:ext cx="8100000" cy="152736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10776575" y="1519869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(33)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Эффективный потенциал </a:t>
            </a:r>
            <a:r>
              <a:rPr lang="ru-RU"/>
              <a:t>инфлатона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056000" y="1449000"/>
            <a:ext cx="10080000" cy="3780000"/>
          </a:xfrm>
        </p:spPr>
        <p:txBody>
          <a:bodyPr/>
          <a:lstStyle/>
          <a:p>
            <a:pPr>
              <a:buFont typeface="Wingdings"/>
              <a:buChar char="§"/>
              <a:defRPr/>
            </a:pPr>
            <a:r>
              <a:rPr lang="en-US"/>
              <a:t>  </a:t>
            </a:r>
            <a:r>
              <a:rPr lang="ru-RU"/>
              <a:t>Инфлатон</a:t>
            </a:r>
            <a:r>
              <a:rPr lang="ru-RU"/>
              <a:t> также создает </a:t>
            </a:r>
            <a:r>
              <a:rPr lang="ru-RU"/>
              <a:t>Калуца-Клейновские</a:t>
            </a:r>
            <a:r>
              <a:rPr lang="ru-RU"/>
              <a:t> моды в дополнительном пространстве, что изменяет его эффективный потенциал</a:t>
            </a:r>
            <a:r>
              <a:rPr lang="en-US"/>
              <a:t>:</a:t>
            </a:r>
            <a:endParaRPr/>
          </a:p>
          <a:p>
            <a:pPr>
              <a:buFont typeface="Wingdings"/>
              <a:buChar char="§"/>
              <a:defRPr/>
            </a:pPr>
            <a:endParaRPr lang="en-US" sz="500"/>
          </a:p>
          <a:p>
            <a:pPr marL="0" indent="0">
              <a:buNone/>
              <a:defRPr/>
            </a:pPr>
            <a:endParaRPr lang="en-US"/>
          </a:p>
          <a:p>
            <a:pPr>
              <a:buFont typeface="Wingdings"/>
              <a:buChar char="§"/>
              <a:defRPr/>
            </a:pPr>
            <a:r>
              <a:rPr lang="ru-RU"/>
              <a:t>  Вычислим эффективный потенциал в пределе очень большой и плотной КК-башни</a:t>
            </a:r>
            <a:r>
              <a:rPr lang="en-US"/>
              <a:t>:</a:t>
            </a:r>
            <a:endParaRPr/>
          </a:p>
          <a:p>
            <a:pPr>
              <a:buFont typeface="Wingdings"/>
              <a:buChar char="§"/>
              <a:defRPr/>
            </a:pPr>
            <a:endParaRPr lang="en-US" sz="1400"/>
          </a:p>
          <a:p>
            <a:pPr>
              <a:buFont typeface="Wingdings"/>
              <a:buChar char="§"/>
              <a:defRPr/>
            </a:pPr>
            <a:endParaRPr lang="en-US"/>
          </a:p>
          <a:p>
            <a:pPr>
              <a:buFont typeface="Wingdings"/>
              <a:buChar char="§"/>
              <a:defRPr/>
            </a:pPr>
            <a:endParaRPr lang="en-US"/>
          </a:p>
          <a:p>
            <a:pPr>
              <a:buFont typeface="Wingdings"/>
              <a:buChar char="§"/>
              <a:defRPr/>
            </a:pPr>
            <a:r>
              <a:rPr lang="ru-RU"/>
              <a:t>  Получим остановку экспоненциального режима расширения пространства</a:t>
            </a:r>
            <a:r>
              <a:rPr lang="en-US"/>
              <a:t>: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  <p:grpSp>
        <p:nvGrpSpPr>
          <p:cNvPr id="17" name="Группа 16"/>
          <p:cNvGrpSpPr/>
          <p:nvPr/>
        </p:nvGrpSpPr>
        <p:grpSpPr bwMode="auto">
          <a:xfrm>
            <a:off x="5376000" y="2063954"/>
            <a:ext cx="6119425" cy="707951"/>
            <a:chOff x="5376000" y="2063954"/>
            <a:chExt cx="6119425" cy="70795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5376000" y="2063954"/>
              <a:ext cx="2358139" cy="70795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10776000" y="2169268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(34)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 bwMode="auto">
          <a:xfrm>
            <a:off x="2650714" y="3289610"/>
            <a:ext cx="8844998" cy="1297544"/>
            <a:chOff x="2650714" y="3289610"/>
            <a:chExt cx="8844998" cy="129754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rcRect l="-1" t="629" r="-1576" b="0"/>
            <a:stretch/>
          </p:blipFill>
          <p:spPr bwMode="auto">
            <a:xfrm>
              <a:off x="2650714" y="3289610"/>
              <a:ext cx="7249744" cy="129754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 bwMode="auto">
            <a:xfrm>
              <a:off x="10776287" y="3429000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(35)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 bwMode="auto">
          <a:xfrm>
            <a:off x="2676000" y="5084957"/>
            <a:ext cx="8819425" cy="900000"/>
            <a:chOff x="2676000" y="5084957"/>
            <a:chExt cx="8819425" cy="90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2676000" y="5084957"/>
              <a:ext cx="6200611" cy="900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10776000" y="5328780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(36)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521967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Нарушение медленного скатывания</a:t>
            </a:r>
            <a:endParaRPr/>
          </a:p>
        </p:txBody>
      </p:sp>
      <p:sp>
        <p:nvSpPr>
          <p:cNvPr id="209825425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131063358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684598" y="6488999"/>
            <a:ext cx="4822803" cy="365125"/>
          </a:xfrm>
        </p:spPr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81602050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6D556B0-0C85-C336-732D-24040480E841}" type="slidenum">
              <a:rPr lang="en-US"/>
              <a:t/>
            </a:fld>
            <a:endParaRPr lang="en-US"/>
          </a:p>
        </p:txBody>
      </p:sp>
      <p:sp>
        <p:nvSpPr>
          <p:cNvPr id="1412377320" name="Content Placeholder 2"/>
          <p:cNvSpPr>
            <a:spLocks noGrp="1"/>
          </p:cNvSpPr>
          <p:nvPr>
            <p:ph idx="1"/>
          </p:nvPr>
        </p:nvSpPr>
        <p:spPr bwMode="auto">
          <a:xfrm>
            <a:off x="1056000" y="1449000"/>
            <a:ext cx="4680000" cy="46799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/>
              <a:t>При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latin typeface="Cambria Math"/>
                        </a:rPr>
                        <m:t>1</m:t>
                      </m:r>
                      <m:r>
                        <m:rPr/>
                        <a:rPr lang="ru-RU" i="1">
                          <a:latin typeface="Cambria Math"/>
                        </a:rPr>
                        <m:t>/</m:t>
                      </m:r>
                      <m:r>
                        <m:rPr/>
                        <a:rPr lang="ru-RU" i="1">
                          <a:latin typeface="Cambria Math"/>
                        </a:rPr>
                        <m:t>𝑅</m:t>
                      </m:r>
                      <m:r>
                        <m:rPr/>
                        <a:rPr lang="ru-RU" i="1">
                          <a:latin typeface="Cambria Math"/>
                        </a:rPr>
                        <m:t>&gt;</m:t>
                      </m:r>
                      <m:r>
                        <m:rPr/>
                        <a:rPr lang="ru-RU" i="1">
                          <a:latin typeface="Cambria Math"/>
                        </a:rPr>
                        <m:t>𝐻</m:t>
                      </m:r>
                      <m:r>
                        <m:rPr/>
                        <a:rPr lang="ru-RU" i="1">
                          <a:latin typeface="Cambria Math"/>
                        </a:rPr>
                        <m:t> 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инфляция идет стандартным путем. Только нулевое КК-возбуждение вносит вклад в инфляцию.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ru-RU"/>
              <a:t>Для</a:t>
            </a:r>
            <a:r>
              <a:rPr lang="en-US"/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latin typeface="Cambria Math"/>
                        </a:rPr>
                        <m:t>1</m:t>
                      </m:r>
                      <m:r>
                        <m:rPr/>
                        <a:rPr lang="ru-RU" i="1">
                          <a:latin typeface="Cambria Math"/>
                        </a:rPr>
                        <m:t>/</m:t>
                      </m:r>
                      <m:r>
                        <m:rPr/>
                        <a:rPr lang="ru-RU" i="1">
                          <a:latin typeface="Cambria Math"/>
                        </a:rPr>
                        <m:t>𝑅</m:t>
                      </m:r>
                      <m:r>
                        <m:rPr/>
                        <a:rPr lang="en-US" b="0" i="1">
                          <a:latin typeface="Cambria Math"/>
                        </a:rPr>
                        <m:t>~ </m:t>
                      </m:r>
                      <m:r>
                        <m:rPr/>
                        <a:rPr lang="ru-RU" i="1">
                          <a:latin typeface="Cambria Math"/>
                        </a:rPr>
                        <m:t>𝐻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, несколько возбуждений </a:t>
            </a:r>
            <a:r>
              <a:rPr lang="ru-RU"/>
              <a:t>инфлатона</a:t>
            </a:r>
            <a:r>
              <a:rPr lang="ru-RU"/>
              <a:t> вносят свой вклад. Инфляция имеет более сложный </a:t>
            </a:r>
            <a:r>
              <a:rPr lang="en-US"/>
              <a:t>–</a:t>
            </a:r>
            <a:r>
              <a:rPr lang="ru-RU"/>
              <a:t> ступенчатый характер.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ru-RU"/>
              <a:t>Для</a:t>
            </a:r>
            <a:r>
              <a:rPr lang="en-US"/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latin typeface="Cambria Math"/>
                        </a:rPr>
                        <m:t>1</m:t>
                      </m:r>
                      <m:r>
                        <m:rPr/>
                        <a:rPr lang="ru-RU" i="1">
                          <a:latin typeface="Cambria Math"/>
                        </a:rPr>
                        <m:t>/</m:t>
                      </m:r>
                      <m:r>
                        <m:rPr/>
                        <a:rPr lang="ru-RU" i="1">
                          <a:latin typeface="Cambria Math"/>
                        </a:rPr>
                        <m:t>𝑅</m:t>
                      </m:r>
                      <m:r>
                        <m:rPr/>
                        <a:rPr lang="en-US" b="0" i="1">
                          <a:latin typeface="Cambria Math"/>
                          <a:ea typeface="Cambria Math"/>
                        </a:rPr>
                        <m:t>≪</m:t>
                      </m:r>
                      <m:r>
                        <m:rPr/>
                        <a:rPr lang="ru-RU" i="1">
                          <a:latin typeface="Cambria Math"/>
                        </a:rPr>
                        <m:t>𝐻</m:t>
                      </m:r>
                      <m:r>
                        <m:rPr/>
                        <a:rPr lang="ru-RU" i="1">
                          <a:latin typeface="Cambria Math"/>
                        </a:rPr>
                        <m:t> 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огромное количество возбуждений вносят вклад. Возникает остановка процесса космологической инфляции! Наблюдаемая Вселенная не рождается, что ставит ограничения на величину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b="0" i="0">
                          <a:latin typeface="Cambria Math"/>
                        </a:rPr>
                        <m:t> </m:t>
                      </m:r>
                      <m:r>
                        <m:rPr/>
                        <a:rPr lang="en-US" b="1">
                          <a:latin typeface="Cambria Math"/>
                        </a:rPr>
                        <m:t>𝐑</m:t>
                      </m:r>
                      <m:r>
                        <m:rPr/>
                        <a:rPr lang="en-US" b="1" i="1"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ru-RU" b="1" i="1">
                                  <a:latin typeface="Cambria Math"/>
                                </a:rPr>
                                <m:t>𝑯</m:t>
                              </m:r>
                            </m:e>
                            <m:sup>
                              <m:r>
                                <m:rPr/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m:rPr/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m:rPr/>
                            <a:rPr lang="en-US" b="1" i="1">
                              <a:latin typeface="Cambria Math"/>
                            </a:rPr>
                            <m:t>=</m:t>
                          </m:r>
                          <m:r>
                            <m:rPr/>
                            <a:rPr lang="ru-RU" b="1" i="1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m:rPr/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m:rPr/>
                            <a:rPr lang="en-US" b="1" i="1">
                              <a:latin typeface="Cambria Math"/>
                            </a:rPr>
                            <m:t>𝟐𝟕</m:t>
                          </m:r>
                        </m:sup>
                      </m:sSup>
                      <m:r>
                        <m:rPr/>
                        <a:rPr lang="en-US" b="1" i="1">
                          <a:latin typeface="Cambria Math"/>
                        </a:rPr>
                        <m:t> </m:t>
                      </m:r>
                      <m:r>
                        <m:rPr>
                          <m:nor m:val="on"/>
                        </m:rPr>
                        <a:rPr lang="ru-RU" b="1"/>
                        <m:t>см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.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96000" y="1765814"/>
            <a:ext cx="5040000" cy="2802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6313196" y="4572145"/>
            <a:ext cx="41028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Рис. 2. 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уровней КК-башни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инфлатона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 для разного размера доп. пространства.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377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377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377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240961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Ограничения на многом. массу Планка</a:t>
            </a:r>
            <a:endParaRPr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 bwMode="auto">
          <a:xfrm>
            <a:off x="1416000" y="1449000"/>
            <a:ext cx="9720312" cy="6300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b="1"/>
              <a:t>Ограничение из размера </a:t>
            </a:r>
            <a:r>
              <a:rPr lang="ru-RU" b="1"/>
              <a:t>доп</a:t>
            </a:r>
            <a:r>
              <a:rPr lang="en-US" b="1"/>
              <a:t>.</a:t>
            </a:r>
            <a:r>
              <a:rPr lang="ru-RU" b="1"/>
              <a:t> пространства </a:t>
            </a:r>
            <a:r>
              <a:rPr lang="en-US" b="1"/>
              <a:t>(</a:t>
            </a:r>
            <a:r>
              <a:rPr lang="ru-RU" b="1"/>
              <a:t>моделезависимое</a:t>
            </a:r>
            <a:r>
              <a:rPr lang="ru-RU" b="1"/>
              <a:t>)</a:t>
            </a:r>
            <a:r>
              <a:rPr lang="en-US" b="1"/>
              <a:t>: 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endParaRPr lang="en-US" sz="2400" b="1"/>
          </a:p>
          <a:p>
            <a:pPr marL="0" indent="0">
              <a:buNone/>
              <a:defRPr/>
            </a:pPr>
            <a:br>
              <a:rPr lang="en-US"/>
            </a:br>
            <a:br>
              <a:rPr lang="en-US"/>
            </a:br>
            <a:r>
              <a:rPr lang="en-US"/>
              <a:t>	</a:t>
            </a:r>
            <a:r>
              <a:rPr lang="ru-RU"/>
              <a:t>Для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>
                          <m:sty m:val="p"/>
                        </m:rPr>
                        <a:rPr lang="en-US" b="0" i="1">
                          <a:latin typeface="Cambria Math"/>
                        </a:rPr>
                        <m:t>R</m:t>
                      </m:r>
                      <m:r>
                        <m:rPr/>
                        <a:rPr lang="en-US" b="0" i="1"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ru-RU" b="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m:rPr/>
                            <a:rPr lang="en-US" b="0" i="1">
                              <a:latin typeface="Cambria Math"/>
                            </a:rPr>
                            <m:t>−</m:t>
                          </m:r>
                          <m:r>
                            <m:rPr/>
                            <a:rPr lang="en-US" b="0" i="1">
                              <a:latin typeface="Cambria Math"/>
                            </a:rPr>
                            <m:t>27</m:t>
                          </m:r>
                        </m:sup>
                      </m:sSup>
                      <m:r>
                        <m:rPr/>
                        <a:rPr lang="en-US" b="0" i="1">
                          <a:latin typeface="Cambria Math"/>
                        </a:rPr>
                        <m:t> </m:t>
                      </m:r>
                      <m:r>
                        <m:rPr>
                          <m:nor m:val="on"/>
                        </m:rPr>
                        <a:rPr lang="ru-RU"/>
                        <m:t>см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,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latin typeface="Cambria Math"/>
                        </a:rPr>
                        <m:t>𝐻</m:t>
                      </m:r>
                      <m:r>
                        <m:rPr/>
                        <a:rPr lang="ru-RU" i="1">
                          <a:latin typeface="Cambria Math"/>
                        </a:rPr>
                        <m:t> =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ru-RU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m:rPr/>
                            <a:rPr lang="ru-RU" i="1">
                              <a:latin typeface="Cambria Math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en-US"/>
              <a:t> </a:t>
            </a:r>
            <a:r>
              <a:rPr lang="ru-RU"/>
              <a:t>ГэВ 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latin typeface="Cambria Math"/>
                        </a:rPr>
                        <m:t>𝑑</m:t>
                      </m:r>
                      <m:r>
                        <m:rPr/>
                        <a:rPr lang="ru-RU" i="1">
                          <a:latin typeface="Cambria Math"/>
                        </a:rPr>
                        <m:t> = </m:t>
                      </m:r>
                      <m:r>
                        <m:rPr/>
                        <a:rPr lang="ru-RU" i="1">
                          <a:latin typeface="Cambria Math"/>
                        </a:rPr>
                        <m:t>2</m:t>
                      </m:r>
                      <m:r>
                        <m:rPr/>
                        <a:rPr lang="ru-RU" i="1">
                          <a:latin typeface="Cambria Math"/>
                        </a:rPr>
                        <m:t> 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дополнительных измерениях, 	значение многомерной массы Планка ограничено снизу:  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ru-RU" b="1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ru-RU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m:rPr/>
                            <a:rPr lang="en-US" b="1" i="1">
                              <a:latin typeface="Cambria Math"/>
                            </a:rPr>
                            <m:t>𝑫</m:t>
                          </m:r>
                        </m:sub>
                      </m:sSub>
                      <m:r>
                        <m:rPr/>
                        <a:rPr lang="ru-RU" b="1" i="1"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ru-RU" b="1" i="1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m:rPr/>
                            <a:rPr lang="ru-RU" b="1" i="1">
                              <a:latin typeface="Cambria Math"/>
                            </a:rPr>
                            <m:t>𝟏𝟔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en-US" b="1"/>
              <a:t> </a:t>
            </a:r>
            <a:r>
              <a:rPr lang="ru-RU" b="1"/>
              <a:t>ГэВ</a:t>
            </a:r>
            <a:r>
              <a:rPr lang="ru-RU"/>
              <a:t>.</a:t>
            </a:r>
            <a:endParaRPr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ru-RU" b="1"/>
              <a:t>Ограничение из многомерной длины Планка (</a:t>
            </a:r>
            <a:r>
              <a:rPr lang="ru-RU" b="1"/>
              <a:t>моделенезависимое</a:t>
            </a:r>
            <a:r>
              <a:rPr lang="ru-RU" b="1"/>
              <a:t>)</a:t>
            </a:r>
            <a:r>
              <a:rPr lang="en-US" b="1"/>
              <a:t>:</a:t>
            </a:r>
            <a:endParaRPr/>
          </a:p>
          <a:p>
            <a:pPr marL="0" indent="0">
              <a:buNone/>
              <a:defRPr/>
            </a:pPr>
            <a:br>
              <a:rPr lang="en-US" b="1"/>
            </a:br>
            <a:br>
              <a:rPr lang="en-US" b="1"/>
            </a:br>
            <a:br>
              <a:rPr lang="en-US" b="1"/>
            </a:br>
            <a:r>
              <a:rPr lang="en-US" b="1"/>
              <a:t>	</a:t>
            </a:r>
            <a:r>
              <a:rPr lang="ru-RU"/>
              <a:t>Если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latin typeface="Cambria Math"/>
                        </a:rPr>
                        <m:t>𝐻</m:t>
                      </m:r>
                      <m:r>
                        <m:rPr/>
                        <a:rPr lang="en-US" b="0" i="1">
                          <a:latin typeface="Cambria Math"/>
                        </a:rPr>
                        <m:t>&gt;</m:t>
                      </m:r>
                      <m:sSubSup>
                        <m:sSubSupPr>
                          <m:alnScr m:val="off"/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SupPr>
                        <m:e>
                          <m:r>
                            <m:rPr/>
                            <a:rPr lang="en-US" b="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</a:rPr>
                            <m:t>𝐷</m:t>
                          </m:r>
                        </m:sub>
                        <m:sup>
                          <m:r>
                            <m:rPr/>
                            <a:rPr lang="en-US" b="0" i="1">
                              <a:latin typeface="Cambria Math"/>
                            </a:rPr>
                            <m:t>−</m:t>
                          </m:r>
                          <m:r>
                            <m:rPr/>
                            <a:rPr lang="en-US" b="0" i="1">
                              <a:latin typeface="Cambria Math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</mc:Choice>
              <mc:Fallback/>
            </mc:AlternateContent>
            <a:r>
              <a:rPr lang="ru-RU"/>
              <a:t>, понятие классического горизонта (причинно-доступной области) 	становится бессмысленным. Отсюда при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latin typeface="Cambria Math"/>
                        </a:rPr>
                        <m:t>𝐻</m:t>
                      </m:r>
                      <m:r>
                        <m:rPr/>
                        <a:rPr lang="ru-RU" i="1">
                          <a:latin typeface="Cambria Math"/>
                        </a:rPr>
                        <m:t> =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ru-RU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m:rPr/>
                            <a:rPr lang="ru-RU" i="1">
                              <a:latin typeface="Cambria Math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en-US"/>
              <a:t> </a:t>
            </a:r>
            <a:r>
              <a:rPr lang="ru-RU"/>
              <a:t>ГэВ многомерная масса </a:t>
            </a:r>
            <a:r>
              <a:rPr lang="en-US"/>
              <a:t>	</a:t>
            </a:r>
            <a:r>
              <a:rPr lang="ru-RU"/>
              <a:t>Планка ограничена снизу:</a:t>
            </a:r>
            <a:r>
              <a:rPr lang="en-US"/>
              <a:t>  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ru-RU" b="1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ru-RU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m:rPr/>
                            <a:rPr lang="en-US" b="1" i="1">
                              <a:latin typeface="Cambria Math"/>
                            </a:rPr>
                            <m:t>𝑫</m:t>
                          </m:r>
                        </m:sub>
                      </m:sSub>
                      <m:r>
                        <m:rPr/>
                        <a:rPr lang="ru-RU" b="1" i="1"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ru-RU" b="1" i="1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m:rPr/>
                            <a:rPr lang="ru-RU" b="1" i="1">
                              <a:latin typeface="Cambria Math"/>
                            </a:rPr>
                            <m:t>𝟏𝟑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en-US" b="1"/>
              <a:t> </a:t>
            </a:r>
            <a:r>
              <a:rPr lang="ru-RU" b="1"/>
              <a:t>ГэВ</a:t>
            </a:r>
            <a:r>
              <a:rPr lang="ru-RU"/>
              <a:t>.</a:t>
            </a:r>
            <a:endParaRPr/>
          </a:p>
        </p:txBody>
      </p:sp>
      <p:sp>
        <p:nvSpPr>
          <p:cNvPr id="152094306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2364811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155437278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740351-5E62-DC31-FA77-2DD1B0462201}" type="slidenum">
              <a:rPr lang="en-US"/>
              <a:t/>
            </a:fld>
            <a:endParaRPr lang="en-US"/>
          </a:p>
        </p:txBody>
      </p:sp>
      <p:grpSp>
        <p:nvGrpSpPr>
          <p:cNvPr id="20" name="Группа 19"/>
          <p:cNvGrpSpPr/>
          <p:nvPr/>
        </p:nvGrpSpPr>
        <p:grpSpPr bwMode="auto">
          <a:xfrm>
            <a:off x="4264694" y="1887377"/>
            <a:ext cx="7230731" cy="1053826"/>
            <a:chOff x="4264694" y="1887377"/>
            <a:chExt cx="7230731" cy="105382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264694" y="1887377"/>
              <a:ext cx="4198574" cy="105382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 bwMode="auto">
            <a:xfrm>
              <a:off x="10776000" y="1887377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(37)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 bwMode="auto">
          <a:xfrm>
            <a:off x="4264694" y="4110857"/>
            <a:ext cx="7230731" cy="762077"/>
            <a:chOff x="4264694" y="4110857"/>
            <a:chExt cx="7230731" cy="76207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264694" y="4149000"/>
              <a:ext cx="3866231" cy="72393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 bwMode="auto">
            <a:xfrm>
              <a:off x="10776000" y="4110857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(38)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"/>
              <a:t>Заключение</a:t>
            </a:r>
            <a:r>
              <a:rPr lang="en-US"/>
              <a:t> </a:t>
            </a:r>
            <a:r>
              <a:rPr lang="ru-RU"/>
              <a:t>к Главе 3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56000" y="1629000"/>
            <a:ext cx="10080000" cy="4320000"/>
          </a:xfrm>
        </p:spPr>
        <p:txBody>
          <a:bodyPr>
            <a:noAutofit/>
          </a:bodyPr>
          <a:lstStyle/>
          <a:p>
            <a:pPr>
              <a:buFont typeface="Wingdings"/>
              <a:buChar char="§"/>
              <a:defRPr/>
            </a:pPr>
            <a:r>
              <a:rPr lang="ru-RU"/>
              <a:t>  Впервые было установлено влияние мод, возникающих внутри дополнительного пространства, на условия медленного скатывания в моделях космологической инфляции.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/>
              <a:t>  Отсюда поставлено очень сильные ограничение на размер компактного дополнительного пространства из наблюдательных данных по космологической инфляции</a:t>
            </a:r>
            <a:r>
              <a:rPr lang="en-US"/>
              <a:t>: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b="1">
                          <a:latin typeface="Cambria Math"/>
                        </a:rPr>
                        <m:t>𝐑</m:t>
                      </m:r>
                      <m:r>
                        <m:rPr/>
                        <a:rPr lang="en-US" b="1" i="1"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ru-RU" b="1" i="1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m:rPr/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m:rPr/>
                            <a:rPr lang="en-US" b="1" i="1">
                              <a:latin typeface="Cambria Math"/>
                            </a:rPr>
                            <m:t>𝟐𝟕</m:t>
                          </m:r>
                        </m:sup>
                      </m:sSup>
                      <m:r>
                        <m:rPr/>
                        <a:rPr lang="en-US" b="1" i="1">
                          <a:latin typeface="Cambria Math"/>
                        </a:rPr>
                        <m:t> </m:t>
                      </m:r>
                      <m:r>
                        <m:rPr>
                          <m:nor m:val="on"/>
                        </m:rPr>
                        <a:rPr lang="ru-RU" b="1"/>
                        <m:t>см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/>
              <a:t>  Поставлено ограничение на многомерную массу Планка из соображений классической причинной связанности</a:t>
            </a:r>
            <a:r>
              <a:rPr lang="en-US"/>
              <a:t>:</a:t>
            </a:r>
            <a:r>
              <a:rPr lang="ru-RU"/>
              <a:t>  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ru-RU" b="1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ru-RU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m:rPr/>
                            <a:rPr lang="en-US" b="1" i="1">
                              <a:latin typeface="Cambria Math"/>
                            </a:rPr>
                            <m:t>𝑫</m:t>
                          </m:r>
                        </m:sub>
                      </m:sSub>
                      <m:r>
                        <m:rPr/>
                        <a:rPr lang="ru-RU" b="1" i="1"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ru-RU" b="1" i="1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m:rPr/>
                            <a:rPr lang="ru-RU" b="1" i="1">
                              <a:latin typeface="Cambria Math"/>
                            </a:rPr>
                            <m:t>𝟏𝟑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en-US" b="1"/>
              <a:t> </a:t>
            </a:r>
            <a:r>
              <a:rPr lang="ru-RU" b="1"/>
              <a:t>ГэВ</a:t>
            </a:r>
            <a:r>
              <a:rPr lang="ru-RU"/>
              <a:t>.</a:t>
            </a:r>
            <a:endParaRPr lang="ru-RU" b="1"/>
          </a:p>
          <a:p>
            <a:pPr>
              <a:buFont typeface="Wingdings"/>
              <a:buChar char="§"/>
              <a:defRPr/>
            </a:pPr>
            <a:r>
              <a:rPr lang="ru-RU" b="1"/>
              <a:t>  </a:t>
            </a:r>
            <a:r>
              <a:rPr lang="ru-RU"/>
              <a:t>Эти ограничения на много порядков превосходят полученные из ускорительных экспериментов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b="1">
                          <a:latin typeface="Cambria Math"/>
                        </a:rPr>
                        <m:t>𝐑</m:t>
                      </m:r>
                      <m:r>
                        <m:rPr/>
                        <a:rPr lang="en-US" b="1" i="1"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ru-RU" b="1" i="1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m:rPr/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m:rPr/>
                            <a:rPr lang="en-US" b="1" i="1">
                              <a:latin typeface="Cambria Math"/>
                            </a:rPr>
                            <m:t>𝟏𝟖</m:t>
                          </m:r>
                        </m:sup>
                      </m:sSup>
                      <m:r>
                        <m:rPr/>
                        <a:rPr lang="en-US" b="1" i="1">
                          <a:latin typeface="Cambria Math"/>
                        </a:rPr>
                        <m:t> </m:t>
                      </m:r>
                      <m:r>
                        <m:rPr>
                          <m:nor m:val="on"/>
                        </m:rPr>
                        <a:rPr lang="ru-RU" b="1"/>
                        <m:t>см</m:t>
                      </m:r>
                      <m:r>
                        <m:rPr/>
                        <a:rPr lang="ru-RU" b="1" i="1"/>
                        <m:t> 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ru-RU" b="1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ru-RU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m:rPr/>
                            <a:rPr lang="en-US" b="1" i="1">
                              <a:latin typeface="Cambria Math"/>
                            </a:rPr>
                            <m:t>𝑫</m:t>
                          </m:r>
                        </m:sub>
                      </m:sSub>
                      <m:r>
                        <m:rPr/>
                        <a:rPr lang="ru-RU" b="1" i="1"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ru-RU" b="1" i="1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m:rPr/>
                            <a:rPr lang="en-US" b="1" i="1"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en-US" b="1"/>
              <a:t> </a:t>
            </a:r>
            <a:r>
              <a:rPr lang="ru-RU" b="1"/>
              <a:t>ГэВ</a:t>
            </a:r>
            <a:r>
              <a:rPr lang="ru-RU"/>
              <a:t>, что демонстрирует важность космологического подхода.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9E4B055-8E88-4F06-B27D-4A06E4F8E646}" type="slidenum">
              <a:rPr lang="ru-RU"/>
              <a:t/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Общее заключение </a:t>
            </a:r>
            <a:r>
              <a:rPr lang="en-US"/>
              <a:t>/</a:t>
            </a:r>
            <a:r>
              <a:rPr lang="ru-RU"/>
              <a:t> Положения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97280" y="1629000"/>
            <a:ext cx="10058400" cy="42400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  <a:defRPr/>
            </a:pPr>
            <a:r>
              <a:rPr lang="ru-RU"/>
              <a:t>Разработан механизм формирования и релаксации неоднородного компактного дополнительного пространства, на основе квадратичной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i="1">
                          <a:latin typeface="Cambria Math"/>
                        </a:rPr>
                        <m:t>𝑓</m:t>
                      </m:r>
                      <m:r>
                        <m:rPr/>
                        <a:rPr lang="ru-RU" i="1">
                          <a:latin typeface="Cambria Math"/>
                        </a:rPr>
                        <m:t>(</m:t>
                      </m:r>
                      <m:r>
                        <m:rPr/>
                        <a:rPr lang="ru-RU" i="1">
                          <a:latin typeface="Cambria Math"/>
                        </a:rPr>
                        <m:t>𝑅</m:t>
                      </m:r>
                      <m:r>
                        <m:rPr/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-гравитации, естественным следствием которого является возникновение барионной асимметрии в ранней Вселенной.</a:t>
            </a:r>
            <a:endParaRPr/>
          </a:p>
          <a:p>
            <a:pPr marL="514350" indent="-514350">
              <a:buFont typeface="+mj-lt"/>
              <a:buAutoNum type="romanUcPeriod"/>
              <a:defRPr/>
            </a:pPr>
            <a:r>
              <a:rPr lang="ru-RU"/>
              <a:t>Разработан механизм чисто гравитационного образования первичных черных дыр в ранней Вселенной, на основе нелинейной гравитации без участия материи. Предсказаны спектры масс и пространственные распределения первичных черных дыр в кластерах, возникающих в ранней Вселенной.</a:t>
            </a:r>
            <a:endParaRPr/>
          </a:p>
          <a:p>
            <a:pPr marL="514350" indent="-514350">
              <a:buFont typeface="+mj-lt"/>
              <a:buAutoNum type="romanUcPeriod"/>
              <a:defRPr/>
            </a:pPr>
            <a:r>
              <a:rPr lang="ru-RU"/>
              <a:t>Получены сильные ограничения на размер компактного дополнительного пространства и многомерную массу Планка, из наблюдательных данных по космологической инфляции.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Публикации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56000" y="1269000"/>
            <a:ext cx="10156483" cy="503999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sz="1600">
                <a:latin typeface="Calibri"/>
                <a:ea typeface="Calibri"/>
                <a:cs typeface="Times New Roman"/>
              </a:rPr>
              <a:t>Nikulin V. V., </a:t>
            </a:r>
            <a:r>
              <a:rPr lang="en-US" sz="1600">
                <a:latin typeface="Calibri"/>
                <a:ea typeface="Calibri"/>
                <a:cs typeface="Times New Roman"/>
              </a:rPr>
              <a:t>Petriakova</a:t>
            </a:r>
            <a:r>
              <a:rPr lang="en-US" sz="1600">
                <a:latin typeface="Calibri"/>
                <a:ea typeface="Calibri"/>
                <a:cs typeface="Times New Roman"/>
              </a:rPr>
              <a:t> P. M., Rubin S. G. Formation of conserved charge at the de Sitter space //</a:t>
            </a:r>
            <a:br>
              <a:rPr lang="en-US" sz="1600">
                <a:latin typeface="Calibri"/>
                <a:ea typeface="Calibri"/>
                <a:cs typeface="Times New Roman"/>
              </a:rPr>
            </a:br>
            <a:r>
              <a:rPr lang="en-US" sz="1600">
                <a:latin typeface="Calibri"/>
                <a:ea typeface="Calibri"/>
                <a:cs typeface="Times New Roman"/>
              </a:rPr>
              <a:t>Particles. — 2020. — Т. 3, № 2. — С. 355—363. — </a:t>
            </a:r>
            <a:r>
              <a:rPr lang="en-US" sz="1600">
                <a:latin typeface="Calibri"/>
                <a:ea typeface="Calibri"/>
                <a:cs typeface="Times New Roman"/>
              </a:rPr>
              <a:t>eprint</a:t>
            </a:r>
            <a:r>
              <a:rPr lang="en-US" sz="1600">
                <a:latin typeface="Calibri"/>
                <a:ea typeface="Calibri"/>
                <a:cs typeface="Times New Roman"/>
              </a:rPr>
              <a:t>: </a:t>
            </a:r>
            <a:r>
              <a:rPr lang="en-US" sz="160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arXiv:2006.01329 (gr-qc)</a:t>
            </a:r>
            <a:endParaRPr lang="ru-RU" sz="160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sz="1600">
                <a:latin typeface="Calibri"/>
                <a:ea typeface="Calibri"/>
                <a:cs typeface="Times New Roman"/>
              </a:rPr>
              <a:t>Nikulin V. V., Rubin S. G. Cosmological baryon/lepton asymmetry in terms of Kaluza–Klein extra dimensions //</a:t>
            </a:r>
            <a:br>
              <a:rPr lang="en-US" sz="1600">
                <a:latin typeface="Calibri"/>
                <a:ea typeface="Calibri"/>
                <a:cs typeface="Times New Roman"/>
              </a:rPr>
            </a:br>
            <a:r>
              <a:rPr lang="en-US" sz="1600">
                <a:latin typeface="Calibri"/>
                <a:ea typeface="Calibri"/>
                <a:cs typeface="Times New Roman"/>
              </a:rPr>
              <a:t>International Journal of Modern Physics D. — 2021. — Т. 30, № 16. — С. 2140004. — </a:t>
            </a:r>
            <a:r>
              <a:rPr lang="en-US" sz="1600">
                <a:latin typeface="Calibri"/>
                <a:ea typeface="Calibri"/>
                <a:cs typeface="Times New Roman"/>
              </a:rPr>
              <a:t>eprint</a:t>
            </a:r>
            <a:r>
              <a:rPr lang="en-US" sz="1600">
                <a:latin typeface="Calibri"/>
                <a:ea typeface="Calibri"/>
                <a:cs typeface="Times New Roman"/>
              </a:rPr>
              <a:t>: </a:t>
            </a:r>
            <a:r>
              <a:rPr lang="en-US" sz="160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arXiv:2109.05469</a:t>
            </a:r>
            <a:endParaRPr lang="ru-RU" sz="160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sz="1600">
                <a:latin typeface="Calibri"/>
                <a:ea typeface="Calibri"/>
                <a:cs typeface="Times New Roman"/>
              </a:rPr>
              <a:t>Nikulin V. V., Rubin S. G. Inflationary limits on the size of compact extra space //</a:t>
            </a:r>
            <a:br>
              <a:rPr lang="en-US" sz="1600">
                <a:latin typeface="Calibri"/>
                <a:ea typeface="Calibri"/>
                <a:cs typeface="Times New Roman"/>
              </a:rPr>
            </a:br>
            <a:r>
              <a:rPr lang="en-US" sz="1600">
                <a:latin typeface="Calibri"/>
                <a:ea typeface="Calibri"/>
                <a:cs typeface="Times New Roman"/>
              </a:rPr>
              <a:t>International Journal of Modern Physics D. — 2019. — Т. 28, № 13. — С. 1941004. — </a:t>
            </a:r>
            <a:r>
              <a:rPr lang="en-US" sz="1600">
                <a:latin typeface="Calibri"/>
                <a:ea typeface="Calibri"/>
                <a:cs typeface="Times New Roman"/>
              </a:rPr>
              <a:t>eprint</a:t>
            </a:r>
            <a:r>
              <a:rPr lang="en-US" sz="1600">
                <a:latin typeface="Calibri"/>
                <a:ea typeface="Calibri"/>
                <a:cs typeface="Times New Roman"/>
              </a:rPr>
              <a:t>: </a:t>
            </a:r>
            <a:r>
              <a:rPr lang="en-US" sz="160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arXiv:1903.05725 (gr-qc)</a:t>
            </a:r>
            <a:endParaRPr lang="ru-RU" sz="160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sz="1600">
                <a:latin typeface="Calibri"/>
                <a:ea typeface="Calibri"/>
                <a:cs typeface="Times New Roman"/>
              </a:rPr>
              <a:t>Nikulin V. V., Krasnov M. A., Rubin S. G. Compact extra dimensions as the source of primordial black holes //</a:t>
            </a:r>
            <a:br>
              <a:rPr lang="en-US" sz="1600">
                <a:latin typeface="Calibri"/>
                <a:ea typeface="Calibri"/>
                <a:cs typeface="Times New Roman"/>
              </a:rPr>
            </a:br>
            <a:r>
              <a:rPr lang="en-US" sz="1600">
                <a:latin typeface="Calibri"/>
                <a:ea typeface="Calibri"/>
                <a:cs typeface="Times New Roman"/>
              </a:rPr>
              <a:t>Front. Astron. Space Sci. — 2022. — Т. 9. — С. 927144. — </a:t>
            </a:r>
            <a:r>
              <a:rPr lang="en-US" sz="160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arXiv</a:t>
            </a:r>
            <a:r>
              <a:rPr lang="en-US" sz="160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: 2204.06360 [gr-qc]</a:t>
            </a:r>
            <a:endParaRPr lang="ru-RU" sz="160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sz="1600">
                <a:latin typeface="Calibri"/>
                <a:ea typeface="Calibri"/>
                <a:cs typeface="Times New Roman"/>
              </a:rPr>
              <a:t>Nikulin V. V., </a:t>
            </a:r>
            <a:r>
              <a:rPr lang="en-US" sz="1600">
                <a:latin typeface="Calibri"/>
                <a:ea typeface="Calibri"/>
                <a:cs typeface="Times New Roman"/>
              </a:rPr>
              <a:t>Grobov</a:t>
            </a:r>
            <a:r>
              <a:rPr lang="en-US" sz="1600">
                <a:latin typeface="Calibri"/>
                <a:ea typeface="Calibri"/>
                <a:cs typeface="Times New Roman"/>
              </a:rPr>
              <a:t> A. V., Rubin S. G. A mechanism for protogalaxies nuclei formation from primordial black holes clusters //</a:t>
            </a:r>
            <a:r>
              <a:rPr lang="ru-RU" sz="1600">
                <a:latin typeface="Calibri"/>
                <a:ea typeface="Calibri"/>
                <a:cs typeface="Times New Roman"/>
              </a:rPr>
              <a:t> </a:t>
            </a:r>
            <a:r>
              <a:rPr lang="en-US" sz="1600">
                <a:latin typeface="Calibri"/>
                <a:ea typeface="Calibri"/>
                <a:cs typeface="Times New Roman"/>
              </a:rPr>
              <a:t>Journal of Physics: Conference Series. — 2017. — Т. 934, № 1. — С. 012040.</a:t>
            </a:r>
            <a:endParaRPr lang="ru-RU" sz="160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sz="1600">
                <a:latin typeface="Calibri"/>
                <a:ea typeface="Calibri"/>
                <a:cs typeface="Times New Roman"/>
              </a:rPr>
              <a:t>Nikulin V., Rubin S., </a:t>
            </a:r>
            <a:r>
              <a:rPr lang="en-US" sz="1600">
                <a:latin typeface="Calibri"/>
                <a:ea typeface="Calibri"/>
                <a:cs typeface="Times New Roman"/>
              </a:rPr>
              <a:t>Khromykh</a:t>
            </a:r>
            <a:r>
              <a:rPr lang="en-US" sz="1600">
                <a:latin typeface="Calibri"/>
                <a:ea typeface="Calibri"/>
                <a:cs typeface="Times New Roman"/>
              </a:rPr>
              <a:t> L. Formation of Primordial Black Hole Clusters from Phase Transitions in the Early Universe //</a:t>
            </a:r>
            <a:r>
              <a:rPr lang="ru-RU" sz="1600">
                <a:latin typeface="Calibri"/>
                <a:ea typeface="Calibri"/>
                <a:cs typeface="Times New Roman"/>
              </a:rPr>
              <a:t> </a:t>
            </a:r>
            <a:r>
              <a:rPr lang="en-US" sz="1600">
                <a:latin typeface="Calibri"/>
                <a:ea typeface="Calibri"/>
                <a:cs typeface="Times New Roman"/>
              </a:rPr>
              <a:t>Bulletin of the Lebedev Physics Institute. — 2019. — </a:t>
            </a:r>
            <a:r>
              <a:rPr lang="en-US" sz="1600">
                <a:latin typeface="Calibri"/>
                <a:ea typeface="Calibri"/>
                <a:cs typeface="Times New Roman"/>
              </a:rPr>
              <a:t>Март</a:t>
            </a:r>
            <a:r>
              <a:rPr lang="en-US" sz="1600">
                <a:latin typeface="Calibri"/>
                <a:ea typeface="Calibri"/>
                <a:cs typeface="Times New Roman"/>
              </a:rPr>
              <a:t>. — Т. 46. — С. 97—99.</a:t>
            </a:r>
            <a:endParaRPr lang="ru-RU" sz="160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600">
                <a:latin typeface="Calibri"/>
                <a:ea typeface="Calibri"/>
                <a:cs typeface="Times New Roman"/>
              </a:rPr>
              <a:t>Clusters of Primordial Black Holes / K. M. Belotsky [и </a:t>
            </a:r>
            <a:r>
              <a:rPr lang="en-US" sz="1600">
                <a:latin typeface="Calibri"/>
                <a:ea typeface="Calibri"/>
                <a:cs typeface="Times New Roman"/>
              </a:rPr>
              <a:t>др</a:t>
            </a:r>
            <a:r>
              <a:rPr lang="en-US" sz="1600">
                <a:latin typeface="Calibri"/>
                <a:ea typeface="Calibri"/>
                <a:cs typeface="Times New Roman"/>
              </a:rPr>
              <a:t>.] //</a:t>
            </a:r>
            <a:br>
              <a:rPr lang="en-US" sz="1600">
                <a:latin typeface="Calibri"/>
                <a:ea typeface="Calibri"/>
                <a:cs typeface="Times New Roman"/>
              </a:rPr>
            </a:br>
            <a:r>
              <a:rPr lang="en-US" sz="1600">
                <a:latin typeface="Calibri"/>
                <a:ea typeface="Calibri"/>
                <a:cs typeface="Times New Roman"/>
              </a:rPr>
              <a:t>The European Physical Journal C. — 2019. — </a:t>
            </a:r>
            <a:r>
              <a:rPr lang="en-US" sz="1600">
                <a:latin typeface="Calibri"/>
                <a:ea typeface="Calibri"/>
                <a:cs typeface="Times New Roman"/>
              </a:rPr>
              <a:t>Март</a:t>
            </a:r>
            <a:r>
              <a:rPr lang="en-US" sz="1600">
                <a:latin typeface="Calibri"/>
                <a:ea typeface="Calibri"/>
                <a:cs typeface="Times New Roman"/>
              </a:rPr>
              <a:t>. — Т. 79, № 3. — </a:t>
            </a:r>
            <a:r>
              <a:rPr lang="en-US" sz="1600">
                <a:latin typeface="Calibri"/>
                <a:ea typeface="Calibri"/>
                <a:cs typeface="Times New Roman"/>
              </a:rPr>
              <a:t>eprint</a:t>
            </a:r>
            <a:r>
              <a:rPr lang="en-US" sz="1600">
                <a:latin typeface="Calibri"/>
                <a:ea typeface="Calibri"/>
                <a:cs typeface="Times New Roman"/>
              </a:rPr>
              <a:t>: </a:t>
            </a:r>
            <a:r>
              <a:rPr lang="en-US" sz="160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arXiv:1807.06590</a:t>
            </a:r>
            <a:endParaRPr lang="ru-RU" sz="160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sz="180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00051" y="2251494"/>
            <a:ext cx="10058400" cy="131449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7200"/>
              <a:t>Спасибо за внимание!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00051" y="4779034"/>
            <a:ext cx="10058400" cy="81958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/>
              <a:t>Вопросы</a:t>
            </a:r>
            <a:r>
              <a:rPr lang="en-US" sz="2800"/>
              <a:t>?</a:t>
            </a:r>
            <a:endParaRPr lang="ru-RU" sz="280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 sz="1200"/>
              <a:t/>
            </a:fld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"/>
      </p:transition>
    </mc:Choice>
    <mc:Fallback>
      <p:transition spd="med" advClick="1">
        <p:cover dir="l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Цель и задачи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56000" y="1628998"/>
            <a:ext cx="9540000" cy="4319999"/>
          </a:xfrm>
        </p:spPr>
        <p:txBody>
          <a:bodyPr/>
          <a:lstStyle/>
          <a:p>
            <a:pPr>
              <a:defRPr/>
            </a:pPr>
            <a:r>
              <a:rPr lang="ru-RU" b="1"/>
              <a:t>Цель</a:t>
            </a:r>
            <a:r>
              <a:rPr lang="en-US" b="1"/>
              <a:t>:</a:t>
            </a:r>
            <a:r>
              <a:rPr lang="en-US"/>
              <a:t>	</a:t>
            </a:r>
            <a:r>
              <a:rPr lang="ru-RU"/>
              <a:t>Объяснение наблюдаемых космологических явлений в рамках подхода к 	описанию ранней Вселенной, основанного на многомерной нелинейной 	гравитации, и постановка ограничений на её параметры</a:t>
            </a:r>
            <a:r>
              <a:rPr lang="en-US"/>
              <a:t>.</a:t>
            </a:r>
            <a:br>
              <a:rPr lang="ru-RU"/>
            </a:br>
            <a:endParaRPr lang="en-US"/>
          </a:p>
          <a:p>
            <a:pPr marL="457200" indent="-457200">
              <a:buFont typeface="+mj-lt"/>
              <a:buAutoNum type="arabicPeriod"/>
              <a:defRPr/>
            </a:pPr>
            <a:r>
              <a:rPr lang="ru-RU"/>
              <a:t>Разработка модели генерации и высвобождения барионного числа на инфляционной стадии Вселенной. </a:t>
            </a:r>
            <a:endParaRPr lang="en-US"/>
          </a:p>
          <a:p>
            <a:pPr marL="457200" indent="-457200">
              <a:buFont typeface="+mj-lt"/>
              <a:buAutoNum type="arabicPeriod"/>
              <a:defRPr/>
            </a:pPr>
            <a:r>
              <a:rPr lang="ru-RU"/>
              <a:t>Разработка чисто гравитационного механизма образования и кластеризации первичных черных дыр. </a:t>
            </a:r>
            <a:endParaRPr lang="en-US"/>
          </a:p>
          <a:p>
            <a:pPr marL="457200" indent="-457200">
              <a:buFont typeface="+mj-lt"/>
              <a:buAutoNum type="arabicPeriod"/>
              <a:defRPr/>
            </a:pPr>
            <a:r>
              <a:rPr lang="ru-RU"/>
              <a:t>Получение космологических ограничений на теории с компактным дополнительным пространством.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Резервные слайды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"/>
      </p:transition>
    </mc:Choice>
    <mc:Fallback>
      <p:transition spd="med" advClick="1">
        <p:cover dir="l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Накопление </a:t>
            </a:r>
            <a:r>
              <a:rPr lang="en-US"/>
              <a:t>U(1</a:t>
            </a:r>
            <a:r>
              <a:rPr lang="ru-RU"/>
              <a:t>)-числа</a:t>
            </a:r>
            <a:endParaRPr/>
          </a:p>
        </p:txBody>
      </p:sp>
      <p:sp>
        <p:nvSpPr>
          <p:cNvPr id="20" name="Объект 19"/>
          <p:cNvSpPr>
            <a:spLocks noGrp="1"/>
          </p:cNvSpPr>
          <p:nvPr>
            <p:ph sz="half" idx="1"/>
          </p:nvPr>
        </p:nvSpPr>
        <p:spPr bwMode="auto">
          <a:xfrm>
            <a:off x="1069700" y="1449000"/>
            <a:ext cx="10066300" cy="4487314"/>
          </a:xfrm>
        </p:spPr>
        <p:txBody>
          <a:bodyPr/>
          <a:lstStyle/>
          <a:p>
            <a:pPr>
              <a:buFont typeface="Wingdings"/>
              <a:buChar char="§"/>
              <a:defRPr/>
            </a:pPr>
            <a:r>
              <a:rPr lang="ru-RU"/>
              <a:t>  Теорема Нетер для </a:t>
            </a:r>
            <a:r>
              <a:rPr lang="ru-RU"/>
              <a:t>высокоэнергетичной</a:t>
            </a:r>
            <a:r>
              <a:rPr lang="ru-RU"/>
              <a:t> многомерной теории</a:t>
            </a:r>
            <a:r>
              <a:rPr lang="en-US"/>
              <a:t>.</a:t>
            </a:r>
            <a:r>
              <a:rPr lang="ru-RU"/>
              <a:t> Сохраняется внутренний угловой момент в доп. пространстве</a:t>
            </a:r>
            <a:r>
              <a:rPr lang="en-US"/>
              <a:t>:</a:t>
            </a:r>
            <a:br>
              <a:rPr lang="en-US"/>
            </a:br>
            <a:endParaRPr lang="en-US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buFont typeface="Wingdings"/>
              <a:buChar char="§"/>
              <a:defRPr/>
            </a:pPr>
            <a:r>
              <a:rPr lang="ru-RU"/>
              <a:t>  Теорема Нетер для наблюдаемой 4-мерной теории. Сохраняется число частиц, ассоциированное с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latin typeface="Cambria Math"/>
                        </a:rPr>
                        <m:t>𝑈</m:t>
                      </m:r>
                      <m:r>
                        <m:rPr/>
                        <a:rPr lang="en-US" i="1">
                          <a:latin typeface="Cambria Math"/>
                        </a:rPr>
                        <m:t>(</m:t>
                      </m:r>
                      <m:r>
                        <m:rPr/>
                        <a:rPr lang="en-US" i="1">
                          <a:latin typeface="Cambria Math"/>
                        </a:rPr>
                        <m:t>1</m:t>
                      </m:r>
                      <m:r>
                        <m:rPr/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-симметрией – барионное число</a:t>
            </a:r>
            <a:r>
              <a:rPr lang="en-US"/>
              <a:t>: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  <p:grpSp>
        <p:nvGrpSpPr>
          <p:cNvPr id="8" name="Группа 7"/>
          <p:cNvGrpSpPr/>
          <p:nvPr/>
        </p:nvGrpSpPr>
        <p:grpSpPr bwMode="auto">
          <a:xfrm>
            <a:off x="3421216" y="4149000"/>
            <a:ext cx="7714784" cy="1904217"/>
            <a:chOff x="3421216" y="4149000"/>
            <a:chExt cx="7714784" cy="190421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3421216" y="4149000"/>
              <a:ext cx="4860925" cy="190421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 bwMode="auto">
            <a:xfrm>
              <a:off x="10416575" y="4149000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(11)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 bwMode="auto">
          <a:xfrm>
            <a:off x="3395998" y="2062502"/>
            <a:ext cx="7755152" cy="1277984"/>
            <a:chOff x="3395998" y="2062502"/>
            <a:chExt cx="7755152" cy="1277984"/>
          </a:xfrm>
        </p:grpSpPr>
        <p:sp>
          <p:nvSpPr>
            <p:cNvPr id="2" name="TextBox 1"/>
            <p:cNvSpPr txBox="1"/>
            <p:nvPr/>
          </p:nvSpPr>
          <p:spPr bwMode="auto">
            <a:xfrm>
              <a:off x="10431725" y="2169000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(10)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1" name="Объект 2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395998" y="2062502"/>
              <a:ext cx="4911359" cy="12779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Темп квантовых флуктуаций</a:t>
            </a:r>
            <a:endParaRPr/>
          </a:p>
        </p:txBody>
      </p:sp>
      <p:sp>
        <p:nvSpPr>
          <p:cNvPr id="4" name="Объект 5"/>
          <p:cNvSpPr txBox="1"/>
          <p:nvPr/>
        </p:nvSpPr>
        <p:spPr bwMode="auto">
          <a:xfrm>
            <a:off x="1097280" y="1523999"/>
            <a:ext cx="10058399" cy="37050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§"/>
              <a:defRPr/>
            </a:pPr>
            <a:r>
              <a:rPr lang="ru-RU"/>
              <a:t>  Квантовые флуктуации в расширяющемся пространстве могут быть описаны как случайные блуждания. Они являются решением уравнение Фоккера-Планка. Вероятность, что поле будет перекинуто через барьер (вероятность критической флуктуации):</a:t>
            </a:r>
            <a:endParaRPr lang="en-US"/>
          </a:p>
          <a:p>
            <a:pPr>
              <a:buFont typeface="Wingdings"/>
              <a:buChar char="v"/>
              <a:defRPr/>
            </a:pPr>
            <a:endParaRPr lang="en-US" sz="1400"/>
          </a:p>
          <a:p>
            <a:pPr>
              <a:defRPr/>
            </a:pPr>
            <a:endParaRPr lang="ru-RU"/>
          </a:p>
          <a:p>
            <a:pPr>
              <a:buFont typeface="Wingdings"/>
              <a:buChar char="§"/>
              <a:defRPr/>
            </a:pPr>
            <a:r>
              <a:rPr lang="ru-RU"/>
              <a:t>  Зная число причинно-независимых областей во время инфляции, мы можем получить количество критических флуктуаций:</a:t>
            </a:r>
            <a:endParaRPr/>
          </a:p>
          <a:p>
            <a:pPr>
              <a:buFont typeface="Wingdings"/>
              <a:buChar char="§"/>
              <a:defRPr/>
            </a:pPr>
            <a:endParaRPr lang="ru-RU" sz="1800"/>
          </a:p>
          <a:p>
            <a:pPr>
              <a:buFont typeface="Wingdings"/>
              <a:buChar char="§"/>
              <a:defRPr/>
            </a:pPr>
            <a:r>
              <a:rPr lang="ru-RU" sz="2000"/>
              <a:t>  Момент образования флуктуации и конечный радиус е</a:t>
            </a:r>
            <a:r>
              <a:rPr lang="ru-RU"/>
              <a:t>ё сферической </a:t>
            </a:r>
            <a:r>
              <a:rPr lang="ru-RU" sz="2000"/>
              <a:t>стенки связан темпом расширения Вселенной</a:t>
            </a:r>
            <a:r>
              <a:rPr lang="ru-RU"/>
              <a:t>, а масса сферической стенки связана с её радиусом</a:t>
            </a:r>
            <a:r>
              <a:rPr lang="en-US"/>
              <a:t>:</a:t>
            </a:r>
            <a:endParaRPr lang="ru-RU" sz="2000"/>
          </a:p>
          <a:p>
            <a:pPr marL="0" indent="0">
              <a:buNone/>
              <a:defRPr/>
            </a:pPr>
            <a:endParaRPr lang="en-US" sz="2000"/>
          </a:p>
          <a:p>
            <a:pPr>
              <a:buFont typeface="Wingdings"/>
              <a:buChar char="§"/>
              <a:defRPr/>
            </a:pPr>
            <a:endParaRPr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 sz="1200"/>
              <a:t/>
            </a:fld>
            <a:endParaRPr lang="en-US" sz="1200"/>
          </a:p>
        </p:txBody>
      </p:sp>
      <p:grpSp>
        <p:nvGrpSpPr>
          <p:cNvPr id="20" name="Группа 19"/>
          <p:cNvGrpSpPr/>
          <p:nvPr/>
        </p:nvGrpSpPr>
        <p:grpSpPr bwMode="auto">
          <a:xfrm>
            <a:off x="3216000" y="2415165"/>
            <a:ext cx="8280000" cy="928989"/>
            <a:chOff x="3216000" y="2415165"/>
            <a:chExt cx="8280000" cy="928989"/>
          </a:xfrm>
        </p:grpSpPr>
        <p:grpSp>
          <p:nvGrpSpPr>
            <p:cNvPr id="5" name="Группа 4"/>
            <p:cNvGrpSpPr/>
            <p:nvPr/>
          </p:nvGrpSpPr>
          <p:grpSpPr bwMode="auto">
            <a:xfrm>
              <a:off x="3216000" y="2415165"/>
              <a:ext cx="4982851" cy="928989"/>
              <a:chOff x="2794359" y="2905052"/>
              <a:chExt cx="5744376" cy="1070966"/>
            </a:xfrm>
          </p:grpSpPr>
          <p:grpSp>
            <p:nvGrpSpPr>
              <p:cNvPr id="3" name="Группа 2"/>
              <p:cNvGrpSpPr/>
              <p:nvPr/>
            </p:nvGrpSpPr>
            <p:grpSpPr bwMode="auto">
              <a:xfrm>
                <a:off x="2794359" y="2952683"/>
                <a:ext cx="3372320" cy="1023335"/>
                <a:chOff x="2794359" y="2952683"/>
                <a:chExt cx="3372320" cy="1023335"/>
              </a:xfrm>
            </p:grpSpPr>
            <p:pic>
              <p:nvPicPr>
                <p:cNvPr id="6" name="Рисунок 5"/>
                <p:cNvPicPr>
                  <a:picLocks noChangeAspect="1"/>
                </p:cNvPicPr>
                <p:nvPr/>
              </p:nvPicPr>
              <p:blipFill>
                <a:blip r:embed="rId2"/>
                <a:stretch/>
              </p:blipFill>
              <p:spPr bwMode="auto">
                <a:xfrm>
                  <a:off x="2794359" y="2952683"/>
                  <a:ext cx="1162212" cy="1000265"/>
                </a:xfrm>
                <a:prstGeom prst="rect">
                  <a:avLst/>
                </a:prstGeom>
              </p:spPr>
            </p:pic>
            <p:pic>
              <p:nvPicPr>
                <p:cNvPr id="8" name="Рисунок 7"/>
                <p:cNvPicPr>
                  <a:picLocks noChangeAspect="1"/>
                </p:cNvPicPr>
                <p:nvPr/>
              </p:nvPicPr>
              <p:blipFill>
                <a:blip r:embed="rId3"/>
                <a:stretch/>
              </p:blipFill>
              <p:spPr bwMode="auto">
                <a:xfrm>
                  <a:off x="3956571" y="2994806"/>
                  <a:ext cx="2210108" cy="981212"/>
                </a:xfrm>
                <a:prstGeom prst="rect">
                  <a:avLst/>
                </a:prstGeom>
              </p:spPr>
            </p:pic>
          </p:grp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6166679" y="2905052"/>
                <a:ext cx="2372056" cy="1047896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 bwMode="auto">
            <a:xfrm>
              <a:off x="10776575" y="2669598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(28)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 bwMode="auto">
          <a:xfrm>
            <a:off x="4764087" y="3971873"/>
            <a:ext cx="6731911" cy="538274"/>
            <a:chOff x="4764087" y="3971873"/>
            <a:chExt cx="6731911" cy="53827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4764087" y="3971873"/>
              <a:ext cx="2057596" cy="53827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10776574" y="4010997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(29)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 bwMode="auto">
          <a:xfrm>
            <a:off x="3389551" y="5271495"/>
            <a:ext cx="8125840" cy="785947"/>
            <a:chOff x="3389551" y="5271495"/>
            <a:chExt cx="8125840" cy="785947"/>
          </a:xfrm>
        </p:grpSpPr>
        <p:pic>
          <p:nvPicPr>
            <p:cNvPr id="7" name="Рисунок 2"/>
            <p:cNvPicPr>
              <a:picLocks noChangeAspect="1"/>
            </p:cNvPicPr>
            <p:nvPr/>
          </p:nvPicPr>
          <p:blipFill>
            <a:blip r:embed="rId6"/>
            <a:srcRect l="0" t="10835" r="0" b="0"/>
            <a:stretch/>
          </p:blipFill>
          <p:spPr bwMode="auto">
            <a:xfrm>
              <a:off x="3389551" y="5271495"/>
              <a:ext cx="2880000" cy="78594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6821684" y="5461312"/>
              <a:ext cx="1687304" cy="38268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 bwMode="auto">
            <a:xfrm>
              <a:off x="10795966" y="5405625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(30)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Доменные стенки и инфляция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97281" y="1449001"/>
            <a:ext cx="6258720" cy="4319999"/>
          </a:xfrm>
        </p:spPr>
        <p:txBody>
          <a:bodyPr>
            <a:normAutofit/>
          </a:bodyPr>
          <a:lstStyle/>
          <a:p>
            <a:pPr>
              <a:buFont typeface="Wingdings"/>
              <a:buChar char="§"/>
              <a:defRPr/>
            </a:pPr>
            <a:r>
              <a:rPr lang="ru-RU"/>
              <a:t>  Приближение медленных изменений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b="0" i="0">
                          <a:latin typeface="Cambria Math"/>
                        </a:rPr>
                        <m:t> </m:t>
                      </m:r>
                      <m:r>
                        <m:rPr/>
                        <a:rPr lang="en-US" i="1">
                          <a:latin typeface="Cambria Math"/>
                        </a:rPr>
                        <m:t>𝜙</m:t>
                      </m:r>
                      <m:r>
                        <m:rPr/>
                        <a:rPr lang="en-US" i="1"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/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m:rPr/>
                        <a:rPr lang="en-US" i="1">
                          <a:latin typeface="Cambria Math"/>
                        </a:rPr>
                        <m:t>≫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/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en-US"/>
              <a:t>. </a:t>
            </a:r>
            <a:r>
              <a:rPr lang="ru-RU"/>
              <a:t>Кривизна </a:t>
            </a:r>
            <a:r>
              <a:rPr lang="en-US"/>
              <a:t>4-</a:t>
            </a:r>
            <a:r>
              <a:rPr lang="ru-RU"/>
              <a:t>мерного пространства во время инфляции</a:t>
            </a:r>
            <a:r>
              <a:rPr lang="en-US"/>
              <a:t>:</a:t>
            </a:r>
            <a:br>
              <a:rPr lang="en-US"/>
            </a:b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/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m:rPr/>
                        <a:rPr lang="en-US" i="1">
                          <a:latin typeface="Cambria Math"/>
                        </a:rPr>
                        <m:t>≃</m:t>
                      </m:r>
                      <m:r>
                        <m:rPr/>
                        <a:rPr lang="en-US" i="1">
                          <a:latin typeface="Cambria Math"/>
                        </a:rPr>
                        <m:t>12</m:t>
                      </m:r>
                      <m:r>
                        <m:rPr/>
                        <a:rPr lang="en-US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m:rPr/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en-US"/>
              <a:t>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en-US"/>
              <a:t>  </a:t>
            </a:r>
            <a:r>
              <a:rPr lang="ru-RU"/>
              <a:t>Для генерации доменных стенок требуется медленное скатывание</a:t>
            </a:r>
            <a:r>
              <a:rPr lang="en-US"/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latin typeface="Cambria Math"/>
                        </a:rPr>
                        <m:t>𝜓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: 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radPr>
                        <m:deg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/>
                          </m:r>
                        </m:deg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m:rPr/>
                                <a:rPr lang="en-US" i="1">
                                  <a:latin typeface="Cambria Math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/>
                                    <a:rPr 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m:rPr/>
                                    <a:rPr lang="en-US" i="1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e>
                          </m:d>
                        </m:e>
                      </m:rad>
                      <m:r>
                        <m:rPr/>
                        <a:rPr lang="en-US" i="1">
                          <a:latin typeface="Cambria Math"/>
                        </a:rPr>
                        <m:t>≪</m:t>
                      </m:r>
                      <m:r>
                        <m:rPr/>
                        <a:rPr lang="en-US" i="1">
                          <a:latin typeface="Cambria Math"/>
                        </a:rPr>
                        <m:t>𝐻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en-US"/>
              <a:t>  </a:t>
            </a:r>
            <a:r>
              <a:rPr lang="ru-RU"/>
              <a:t>Доменные стенки не должны быть слишком плотными, чтобы не доминировать над </a:t>
            </a:r>
            <a:r>
              <a:rPr lang="ru-RU"/>
              <a:t>инфлатоном</a:t>
            </a:r>
            <a:r>
              <a:rPr lang="en-US"/>
              <a:t>:  </a:t>
            </a:r>
            <a:br>
              <a:rPr lang="en-US"/>
            </a:b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m:rPr/>
                            <a:rPr lang="en-US" i="1">
                              <a:latin typeface="Cambria Math"/>
                            </a:rPr>
                            <m:t>𝜓</m:t>
                          </m:r>
                        </m:sub>
                      </m:sSub>
                      <m:r>
                        <m:rPr/>
                        <a:rPr lang="en-US" i="1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m:rPr/>
                            <a:rPr lang="en-US" i="1">
                              <a:latin typeface="Cambria Math"/>
                            </a:rPr>
                            <m:t>𝑖𝑛𝑓</m:t>
                          </m:r>
                        </m:sub>
                      </m:sSub>
                      <m:r>
                        <m:rPr/>
                        <a:rPr lang="en-US" i="1"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m:rPr/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alnScr m:val="off"/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SupPr>
                        <m:e>
                          <m:r>
                            <m:rPr/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m:rPr/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m:rPr/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</mc:Choice>
              <mc:Fallback/>
            </mc:AlternateContent>
            <a:r>
              <a:rPr lang="ru-RU"/>
              <a:t>.</a:t>
            </a:r>
            <a:endParaRPr lang="en-US"/>
          </a:p>
          <a:p>
            <a:pPr>
              <a:buFont typeface="Wingdings"/>
              <a:buChar char="§"/>
              <a:defRPr/>
            </a:pPr>
            <a:r>
              <a:rPr lang="en-US"/>
              <a:t>  </a:t>
            </a:r>
            <a:r>
              <a:rPr lang="ru-RU"/>
              <a:t>Флуктуации во время инфляции не должны быть слишком большими чтобы не допустить перепроизводства доменных стенок</a:t>
            </a:r>
            <a:r>
              <a:rPr lang="en-US"/>
              <a:t>: 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latin typeface="Cambria Math"/>
                        </a:rPr>
                        <m:t>𝛿𝜓</m:t>
                      </m:r>
                      <m:r>
                        <m:rPr/>
                        <a:rPr lang="en-US" i="1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lang="en-US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m:rPr/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m:rPr/>
                            <a:rPr lang="en-US" i="1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m:rPr/>
                        <a:rPr lang="en-US" i="1">
                          <a:latin typeface="Cambria Math"/>
                          <a:ea typeface="Cambria Math"/>
                        </a:rPr>
                        <m:t>≪</m:t>
                      </m:r>
                      <m:r>
                        <m:rPr/>
                        <a:rPr lang="en-US" i="1">
                          <a:latin typeface="Cambria Math"/>
                        </a:rPr>
                        <m:t>𝜓</m:t>
                      </m:r>
                      <m:r>
                        <m:rPr/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</mc:Choice>
              <mc:Fallback/>
            </mc:AlternateContent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Compact extra dimensions as the source of primordial black holes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/>
            </a:fld>
            <a:endParaRPr lang="en-US"/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8458644" y="4365627"/>
            <a:ext cx="2753839" cy="369333"/>
            <a:chOff x="4599760" y="4436157"/>
            <a:chExt cx="2753838" cy="369331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6710983" y="4436157"/>
              <a:ext cx="642615" cy="369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</a:t>
              </a:r>
              <a:r>
                <a:rPr lang="ru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599760" y="4482325"/>
              <a:ext cx="1688474" cy="276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>
                        <m:jc m:val="centerGroup"/>
                      </m:oMathParaPr>
                      <m:oMath>
                        <m:sSup>
                          <m:sSup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m:rPr/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m:rPr/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𝐽</m:t>
                            </m:r>
                          </m:sup>
                        </m:sSup>
                        <m:r>
                          <m:rPr/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≳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m:rPr/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m:rPr/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13</m:t>
                            </m:r>
                          </m:sup>
                        </m:sSup>
                        <m:r>
                          <m:rPr/>
                          <a:rPr lang="ru-RU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m:rPr/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GeV</m:t>
                        </m:r>
                        <m:r>
                          <m:rPr/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</mc:Choice>
                <mc:Fallback/>
              </mc:AlternateContent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 bwMode="auto">
          <a:xfrm>
            <a:off x="7840177" y="1876846"/>
            <a:ext cx="3372306" cy="1710305"/>
            <a:chOff x="6917530" y="1629357"/>
            <a:chExt cx="3372305" cy="1710305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917530" y="1629357"/>
              <a:ext cx="3372305" cy="142179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 bwMode="auto">
            <a:xfrm>
              <a:off x="9602388" y="2970330"/>
              <a:ext cx="6426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</a:t>
              </a:r>
              <a:r>
                <a:rPr lang="ru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Проще говоря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56000" y="1449001"/>
            <a:ext cx="8640000" cy="4499998"/>
          </a:xfrm>
        </p:spPr>
        <p:txBody>
          <a:bodyPr/>
          <a:lstStyle/>
          <a:p>
            <a:pPr>
              <a:buFont typeface="Wingdings"/>
              <a:buChar char="§"/>
              <a:defRPr/>
            </a:pPr>
            <a:r>
              <a:rPr lang="ru-RU"/>
              <a:t>  Разработана модель генерации и высвобождения барионного числа на инфляционной стадии Вселенной в рамках подхода многомерной гравитации. </a:t>
            </a:r>
            <a:br>
              <a:rPr lang="ru-RU"/>
            </a:br>
            <a:endParaRPr lang="ru-RU"/>
          </a:p>
          <a:p>
            <a:pPr>
              <a:buFont typeface="Wingdings"/>
              <a:buChar char="§"/>
              <a:defRPr/>
            </a:pPr>
            <a:r>
              <a:rPr lang="ru-RU"/>
              <a:t>  Разработан чисто гравитационный механизм образования и кластеризации первичных черных дыр. Получены пространственное и массовое распределения первичных черных дыр в кластерах.</a:t>
            </a:r>
            <a:br>
              <a:rPr lang="ru-RU"/>
            </a:br>
            <a:endParaRPr lang="ru-RU"/>
          </a:p>
          <a:p>
            <a:pPr>
              <a:buFont typeface="Wingdings"/>
              <a:buChar char="§"/>
              <a:defRPr/>
            </a:pPr>
            <a:r>
              <a:rPr lang="ru-RU"/>
              <a:t>  Получены</a:t>
            </a:r>
            <a:r>
              <a:rPr lang="en-US"/>
              <a:t> </a:t>
            </a:r>
            <a:r>
              <a:rPr lang="ru-RU"/>
              <a:t>сильные ограничения на размер компактного дополнительного пространства и многомерную массу Планка из наблюдательных данных по космологической инфляции.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cover dir="l"/>
      </p:transition>
    </mc:Choice>
    <mc:Fallback>
      <p:transition spd="med" advClick="1">
        <p:cover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Многомерные теории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56000" y="1649871"/>
            <a:ext cx="10080000" cy="4299128"/>
          </a:xfrm>
        </p:spPr>
        <p:txBody>
          <a:bodyPr>
            <a:normAutofit/>
          </a:bodyPr>
          <a:lstStyle/>
          <a:p>
            <a:pPr>
              <a:buFont typeface="Wingdings"/>
              <a:buChar char="§"/>
              <a:defRPr/>
            </a:pPr>
            <a:r>
              <a:rPr lang="ru-RU"/>
              <a:t>  Впервые были предложены </a:t>
            </a:r>
            <a:r>
              <a:rPr lang="ru-RU"/>
              <a:t>Калуцей</a:t>
            </a:r>
            <a:r>
              <a:rPr lang="ru-RU"/>
              <a:t> и Клейном </a:t>
            </a:r>
            <a:r>
              <a:rPr lang="en-US"/>
              <a:t>[Kaluza, </a:t>
            </a:r>
            <a:r>
              <a:rPr lang="ru-RU"/>
              <a:t>1921</a:t>
            </a:r>
            <a:r>
              <a:rPr lang="en-US"/>
              <a:t>; Klein, </a:t>
            </a:r>
            <a:r>
              <a:rPr lang="ru-RU"/>
              <a:t>1926</a:t>
            </a:r>
            <a:r>
              <a:rPr lang="en-US"/>
              <a:t>]</a:t>
            </a:r>
            <a:br>
              <a:rPr lang="ru-RU"/>
            </a:br>
            <a:r>
              <a:rPr lang="ru-RU"/>
              <a:t>   с целью объединения</a:t>
            </a:r>
            <a:r>
              <a:rPr lang="en-US"/>
              <a:t> </a:t>
            </a:r>
            <a:r>
              <a:rPr lang="ru-RU"/>
              <a:t>гравитации и электромагнетизма</a:t>
            </a:r>
            <a:r>
              <a:rPr lang="en-US"/>
              <a:t>:</a:t>
            </a:r>
            <a:endParaRPr lang="ru-RU"/>
          </a:p>
          <a:p>
            <a:pPr>
              <a:buFont typeface="Wingdings"/>
              <a:buChar char="§"/>
              <a:defRPr/>
            </a:pPr>
            <a:endParaRPr lang="ru-RU"/>
          </a:p>
          <a:p>
            <a:pPr>
              <a:buFont typeface="Wingdings"/>
              <a:buChar char="§"/>
              <a:defRPr/>
            </a:pPr>
            <a:endParaRPr/>
          </a:p>
          <a:p>
            <a:pPr>
              <a:buFont typeface="Wingdings"/>
              <a:buChar char="§"/>
              <a:defRPr/>
            </a:pPr>
            <a:r>
              <a:rPr lang="ru-RU"/>
              <a:t>  Позволяют сокращать расходимости (но не все) при квантовании общей </a:t>
            </a:r>
            <a:br>
              <a:rPr lang="ru-RU"/>
            </a:br>
            <a:r>
              <a:rPr lang="ru-RU"/>
              <a:t>   теории относительности</a:t>
            </a:r>
            <a:r>
              <a:rPr lang="en-US"/>
              <a:t>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/>
              <a:t>  Позволяют решить проблему иерархии</a:t>
            </a:r>
            <a:r>
              <a:rPr lang="en-US"/>
              <a:t> [</a:t>
            </a:r>
            <a:r>
              <a:rPr lang="en-US">
                <a:solidFill>
                  <a:srgbClr val="0070C0"/>
                </a:solidFill>
              </a:rPr>
              <a:t>Randall, 1999</a:t>
            </a:r>
            <a:r>
              <a:rPr lang="en-US"/>
              <a:t>]</a:t>
            </a:r>
            <a:endParaRPr lang="ru-RU"/>
          </a:p>
          <a:p>
            <a:pPr>
              <a:buFont typeface="Wingdings"/>
              <a:buChar char="§"/>
              <a:defRPr/>
            </a:pPr>
            <a:r>
              <a:rPr lang="ru-RU"/>
              <a:t>  Позволяют объяснить происхождение симметрии Стандартной модели </a:t>
            </a:r>
            <a:r>
              <a:rPr lang="en-US"/>
              <a:t>[</a:t>
            </a:r>
            <a:r>
              <a:rPr lang="en-US">
                <a:solidFill>
                  <a:srgbClr val="0070C0"/>
                </a:solidFill>
              </a:rPr>
              <a:t>Witten, 1981</a:t>
            </a:r>
            <a:r>
              <a:rPr lang="en-US"/>
              <a:t>]</a:t>
            </a:r>
            <a:endParaRPr lang="ru-RU"/>
          </a:p>
          <a:p>
            <a:pPr>
              <a:buFont typeface="Wingdings"/>
              <a:buChar char="§"/>
              <a:defRPr/>
            </a:pPr>
            <a:r>
              <a:rPr lang="ru-RU"/>
              <a:t>  Являются основой таких подходов как Теория струн </a:t>
            </a:r>
            <a:r>
              <a:rPr lang="en-US"/>
              <a:t>[</a:t>
            </a:r>
            <a:r>
              <a:rPr lang="en-US">
                <a:solidFill>
                  <a:srgbClr val="0070C0"/>
                </a:solidFill>
              </a:rPr>
              <a:t>Dienes, 1997</a:t>
            </a:r>
            <a:r>
              <a:rPr lang="en-US"/>
              <a:t>]</a:t>
            </a:r>
            <a:r>
              <a:rPr lang="ru-RU"/>
              <a:t>, Многомерная </a:t>
            </a:r>
            <a:r>
              <a:rPr lang="ru-RU"/>
              <a:t>Супергравитация</a:t>
            </a:r>
            <a:r>
              <a:rPr lang="en-US"/>
              <a:t> [</a:t>
            </a:r>
            <a:r>
              <a:rPr lang="en-US">
                <a:solidFill>
                  <a:srgbClr val="0070C0"/>
                </a:solidFill>
              </a:rPr>
              <a:t>Nahm</a:t>
            </a:r>
            <a:r>
              <a:rPr lang="en-US">
                <a:solidFill>
                  <a:srgbClr val="0070C0"/>
                </a:solidFill>
              </a:rPr>
              <a:t>, 1999</a:t>
            </a:r>
            <a:r>
              <a:rPr lang="en-US"/>
              <a:t>]</a:t>
            </a:r>
            <a:r>
              <a:rPr lang="ru-RU"/>
              <a:t> и других попыток построить квантовую гравитацию.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/>
            </a:fld>
            <a:endParaRPr lang="en-US"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4296000" y="2349000"/>
            <a:ext cx="6840000" cy="842785"/>
            <a:chOff x="4296000" y="2349000"/>
            <a:chExt cx="6840000" cy="842785"/>
          </a:xfrm>
        </p:grpSpPr>
        <p:grpSp>
          <p:nvGrpSpPr>
            <p:cNvPr id="7" name="Группа 6"/>
            <p:cNvGrpSpPr/>
            <p:nvPr/>
          </p:nvGrpSpPr>
          <p:grpSpPr bwMode="auto">
            <a:xfrm>
              <a:off x="4296000" y="2349000"/>
              <a:ext cx="3395100" cy="842785"/>
              <a:chOff x="4296000" y="2349000"/>
              <a:chExt cx="3395100" cy="842785"/>
            </a:xfrm>
          </p:grpSpPr>
          <p:grpSp>
            <p:nvGrpSpPr>
              <p:cNvPr id="10" name="Группа 9"/>
              <p:cNvGrpSpPr/>
              <p:nvPr/>
            </p:nvGrpSpPr>
            <p:grpSpPr bwMode="auto">
              <a:xfrm>
                <a:off x="4296000" y="2349000"/>
                <a:ext cx="3051698" cy="842785"/>
                <a:chOff x="6215011" y="5062600"/>
                <a:chExt cx="3737267" cy="1032118"/>
              </a:xfrm>
            </p:grpSpPr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>
                <a:blip r:embed="rId2"/>
                <a:srcRect l="0" t="0" r="92791" b="0"/>
                <a:stretch/>
              </p:blipFill>
              <p:spPr bwMode="auto">
                <a:xfrm>
                  <a:off x="6215011" y="5062600"/>
                  <a:ext cx="315535" cy="1032118"/>
                </a:xfrm>
                <a:prstGeom prst="rect">
                  <a:avLst/>
                </a:prstGeom>
              </p:spPr>
            </p:pic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>
                <a:blip r:embed="rId2"/>
                <a:srcRect l="21819" t="0" r="0" b="0"/>
                <a:stretch/>
              </p:blipFill>
              <p:spPr bwMode="auto">
                <a:xfrm>
                  <a:off x="6530546" y="5062600"/>
                  <a:ext cx="3421732" cy="1032118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/>
              <p:cNvSpPr txBox="1"/>
              <p:nvPr/>
            </p:nvSpPr>
            <p:spPr bwMode="auto">
              <a:xfrm>
                <a:off x="7279128" y="2554948"/>
                <a:ext cx="4119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:r>
                  <a:rPr lang="en-US" sz="2800"/>
                  <a:t> … </a:t>
                </a:r>
                <a:endParaRPr lang="ru-RU" sz="2800"/>
              </a:p>
            </p:txBody>
          </p:sp>
        </p:grpSp>
        <p:sp>
          <p:nvSpPr>
            <p:cNvPr id="8" name="TextBox 7"/>
            <p:cNvSpPr txBox="1"/>
            <p:nvPr/>
          </p:nvSpPr>
          <p:spPr bwMode="auto">
            <a:xfrm>
              <a:off x="10416575" y="2529000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Дополнительные измерения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056000" y="1440478"/>
            <a:ext cx="4860000" cy="540000"/>
          </a:xfrm>
        </p:spPr>
        <p:txBody>
          <a:bodyPr/>
          <a:lstStyle/>
          <a:p>
            <a:pPr>
              <a:defRPr/>
            </a:pPr>
            <a:r>
              <a:rPr lang="ru-RU" b="1"/>
              <a:t>Большие доп. Измерения (браны)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компактные доп. измерения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  <p:pic>
        <p:nvPicPr>
          <p:cNvPr id="10" name="Picture 12" descr="How many dimensions does really exist? - Quora"/>
          <p:cNvPicPr>
            <a:picLocks noChangeAspect="1" noChangeArrowheads="1" noGrp="1"/>
          </p:cNvPicPr>
          <p:nvPr>
            <p:ph sz="quarter" idx="4"/>
          </p:nvPr>
        </p:nvPicPr>
        <p:blipFill>
          <a:blip r:embed="rId2"/>
          <a:stretch/>
        </p:blipFill>
        <p:spPr bwMode="auto">
          <a:xfrm>
            <a:off x="6343729" y="2242669"/>
            <a:ext cx="2517834" cy="1626520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975641" y="1989000"/>
            <a:ext cx="2268048" cy="21907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1056000" y="5217944"/>
            <a:ext cx="4167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Рис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Мир на бране. Только гравитоны</a:t>
            </a: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могут покинуть 3-мерное пространство.</a:t>
            </a: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343729" y="4162237"/>
            <a:ext cx="5245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Рис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Компактное дополнительное пространство.</a:t>
            </a: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Может иметь хитроумную симметрию.</a:t>
            </a: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Объект 26"/>
          <p:cNvPicPr>
            <a:picLocks noChangeAspect="1" noGrp="1"/>
          </p:cNvPicPr>
          <p:nvPr>
            <p:ph sz="half" idx="2"/>
          </p:nvPr>
        </p:nvPicPr>
        <p:blipFill>
          <a:blip r:embed="rId4"/>
          <a:stretch/>
        </p:blipFill>
        <p:spPr bwMode="auto">
          <a:xfrm>
            <a:off x="1156935" y="1980616"/>
            <a:ext cx="3679065" cy="3136887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 bwMode="auto">
          <a:xfrm>
            <a:off x="6394517" y="5062600"/>
            <a:ext cx="5101195" cy="979826"/>
            <a:chOff x="6394517" y="5062600"/>
            <a:chExt cx="5101195" cy="979826"/>
          </a:xfrm>
        </p:grpSpPr>
        <p:grpSp>
          <p:nvGrpSpPr>
            <p:cNvPr id="4" name="Группа 3"/>
            <p:cNvGrpSpPr/>
            <p:nvPr/>
          </p:nvGrpSpPr>
          <p:grpSpPr bwMode="auto">
            <a:xfrm>
              <a:off x="6394517" y="5062600"/>
              <a:ext cx="3847470" cy="979826"/>
              <a:chOff x="6262849" y="5062600"/>
              <a:chExt cx="4052802" cy="1032118"/>
            </a:xfrm>
          </p:grpSpPr>
          <p:grpSp>
            <p:nvGrpSpPr>
              <p:cNvPr id="29" name="Группа 28"/>
              <p:cNvGrpSpPr/>
              <p:nvPr/>
            </p:nvGrpSpPr>
            <p:grpSpPr bwMode="auto">
              <a:xfrm>
                <a:off x="6262849" y="5062600"/>
                <a:ext cx="3737267" cy="1032118"/>
                <a:chOff x="6215011" y="5062600"/>
                <a:chExt cx="3737267" cy="1032118"/>
              </a:xfrm>
            </p:grpSpPr>
            <p:pic>
              <p:nvPicPr>
                <p:cNvPr id="16" name="Рисунок 15"/>
                <p:cNvPicPr>
                  <a:picLocks noChangeAspect="1"/>
                </p:cNvPicPr>
                <p:nvPr/>
              </p:nvPicPr>
              <p:blipFill>
                <a:blip r:embed="rId5"/>
                <a:srcRect l="0" t="0" r="92791" b="0"/>
                <a:stretch/>
              </p:blipFill>
              <p:spPr bwMode="auto">
                <a:xfrm>
                  <a:off x="6215011" y="5062600"/>
                  <a:ext cx="315535" cy="1032118"/>
                </a:xfrm>
                <a:prstGeom prst="rect">
                  <a:avLst/>
                </a:prstGeom>
              </p:spPr>
            </p:pic>
            <p:pic>
              <p:nvPicPr>
                <p:cNvPr id="28" name="Рисунок 27"/>
                <p:cNvPicPr>
                  <a:picLocks noChangeAspect="1"/>
                </p:cNvPicPr>
                <p:nvPr/>
              </p:nvPicPr>
              <p:blipFill>
                <a:blip r:embed="rId5"/>
                <a:srcRect l="21819" t="0" r="0" b="0"/>
                <a:stretch/>
              </p:blipFill>
              <p:spPr bwMode="auto">
                <a:xfrm>
                  <a:off x="6530546" y="5062600"/>
                  <a:ext cx="3421732" cy="1032118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 bwMode="auto">
              <a:xfrm>
                <a:off x="9903679" y="5334187"/>
                <a:ext cx="4119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:r>
                  <a:rPr lang="en-US" sz="2800"/>
                  <a:t> … </a:t>
                </a:r>
                <a:endParaRPr lang="ru-RU" sz="2800"/>
              </a:p>
            </p:txBody>
          </p:sp>
        </p:grpSp>
        <p:sp>
          <p:nvSpPr>
            <p:cNvPr id="6" name="TextBox 5"/>
            <p:cNvSpPr txBox="1"/>
            <p:nvPr/>
          </p:nvSpPr>
          <p:spPr bwMode="auto">
            <a:xfrm>
              <a:off x="10776287" y="5345091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Спонтанная компактификация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56000" y="2397999"/>
            <a:ext cx="5400000" cy="3550999"/>
          </a:xfrm>
        </p:spPr>
        <p:txBody>
          <a:bodyPr/>
          <a:lstStyle/>
          <a:p>
            <a:pPr>
              <a:defRPr/>
            </a:pPr>
            <a:r>
              <a:rPr lang="ru-RU" b="1"/>
              <a:t>Обеспечение стабильности компактного дополнительного пространства</a:t>
            </a:r>
            <a:r>
              <a:rPr lang="en-US" b="1"/>
              <a:t>: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en-US"/>
              <a:t>  </a:t>
            </a:r>
            <a:r>
              <a:rPr lang="ru-RU"/>
              <a:t>Дополнительные стабилизирующие поля материи</a:t>
            </a:r>
            <a:r>
              <a:rPr lang="en-US"/>
              <a:t> [</a:t>
            </a:r>
            <a:r>
              <a:rPr lang="en-US">
                <a:solidFill>
                  <a:srgbClr val="0070C0"/>
                </a:solidFill>
              </a:rPr>
              <a:t>Carroll, 2002]: </a:t>
            </a:r>
            <a:r>
              <a:rPr lang="ru-RU">
                <a:solidFill>
                  <a:srgbClr val="0070C0"/>
                </a:solidFill>
              </a:rPr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US" b="1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m:rPr/>
                            <a:rPr lang="en-US" b="1" i="1">
                              <a:latin typeface="Cambria Math"/>
                              <a:ea typeface="Cambria Math"/>
                            </a:rPr>
                            <m:t>𝝁𝝂</m:t>
                          </m:r>
                        </m:sub>
                      </m:sSub>
                      <m:r>
                        <m:rPr/>
                        <a:rPr lang="en-US" b="1" i="1">
                          <a:latin typeface="Cambria Math"/>
                          <a:ea typeface="Cambria Math"/>
                        </a:rPr>
                        <m:t>≠</m:t>
                      </m:r>
                      <m:r>
                        <m:rPr/>
                        <a:rPr lang="en-US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</mc:Choice>
              <mc:Fallback/>
            </mc:AlternateContent>
            <a:endParaRPr lang="en-US" b="1">
              <a:ea typeface="Cambria Math"/>
            </a:endParaRPr>
          </a:p>
          <a:p>
            <a:pPr>
              <a:buFont typeface="Wingdings"/>
              <a:buChar char="§"/>
              <a:defRPr/>
            </a:pPr>
            <a:r>
              <a:rPr lang="en-US"/>
              <a:t>  </a:t>
            </a:r>
            <a:r>
              <a:rPr lang="ru-RU"/>
              <a:t>Нелинейная модификация гравитационного действия </a:t>
            </a:r>
            <a:r>
              <a:rPr lang="en-US"/>
              <a:t>[</a:t>
            </a:r>
            <a:r>
              <a:rPr lang="en-US">
                <a:solidFill>
                  <a:srgbClr val="0070C0"/>
                </a:solidFill>
              </a:rPr>
              <a:t>Bronnikov</a:t>
            </a:r>
            <a:r>
              <a:rPr lang="en-US">
                <a:solidFill>
                  <a:srgbClr val="0070C0"/>
                </a:solidFill>
              </a:rPr>
              <a:t>, 2006</a:t>
            </a:r>
            <a:r>
              <a:rPr lang="en-US"/>
              <a:t>] </a:t>
            </a:r>
            <a:r>
              <a:rPr lang="ru-RU"/>
              <a:t>–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latin typeface="Cambria Math"/>
                        </a:rPr>
                        <m:t>𝑓</m:t>
                      </m:r>
                      <m:r>
                        <m:rPr/>
                        <a:rPr lang="en-US" i="1">
                          <a:latin typeface="Cambria Math"/>
                        </a:rPr>
                        <m:t>(</m:t>
                      </m:r>
                      <m:r>
                        <m:rPr/>
                        <a:rPr lang="en-US" i="1">
                          <a:latin typeface="Cambria Math"/>
                        </a:rPr>
                        <m:t>𝑅</m:t>
                      </m:r>
                      <m:r>
                        <m:rPr/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r>
              <a:rPr lang="en-US"/>
              <a:t>-</a:t>
            </a:r>
            <a:r>
              <a:rPr lang="ru-RU"/>
              <a:t>гравитация</a:t>
            </a:r>
            <a:r>
              <a:rPr lang="en-US"/>
              <a:t>: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/>
            </a:fld>
            <a:endParaRPr lang="en-US"/>
          </a:p>
        </p:txBody>
      </p:sp>
      <p:pic>
        <p:nvPicPr>
          <p:cNvPr id="2054" name="Picture 6"/>
          <p:cNvPicPr>
            <a:picLocks noChangeAspect="1" noChangeArrowheads="1" noGrp="1"/>
          </p:cNvPicPr>
          <p:nvPr>
            <p:ph sz="quarter" idx="4294967295"/>
          </p:nvPr>
        </p:nvPicPr>
        <p:blipFill>
          <a:blip r:embed="rId2"/>
          <a:stretch/>
        </p:blipFill>
        <p:spPr bwMode="auto">
          <a:xfrm>
            <a:off x="7504287" y="2397999"/>
            <a:ext cx="1801466" cy="1800133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 bwMode="auto">
          <a:xfrm>
            <a:off x="1416000" y="1499940"/>
            <a:ext cx="3856324" cy="680049"/>
            <a:chOff x="1416000" y="1499940"/>
            <a:chExt cx="3856324" cy="68004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416000" y="1499940"/>
              <a:ext cx="2794437" cy="6800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 bwMode="auto">
            <a:xfrm>
              <a:off x="4552899" y="1603569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 bwMode="auto">
          <a:xfrm>
            <a:off x="6404439" y="1470049"/>
            <a:ext cx="5270986" cy="730790"/>
            <a:chOff x="6404439" y="1470049"/>
            <a:chExt cx="5270986" cy="730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404439" y="1470049"/>
              <a:ext cx="4209098" cy="73079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10956000" y="1603569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(4)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 bwMode="auto">
          <a:xfrm>
            <a:off x="1056000" y="4586662"/>
            <a:ext cx="10619424" cy="1617730"/>
            <a:chOff x="1056000" y="4586662"/>
            <a:chExt cx="10619424" cy="161773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056000" y="4586662"/>
              <a:ext cx="9147164" cy="161773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10955999" y="4854322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(5)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Нелинейная гравитация –</a:t>
            </a:r>
            <a:r>
              <a:rPr lang="en-US"/>
              <a:t> </a:t>
            </a:r>
            <a:r>
              <a:rPr lang="en-US" i="1"/>
              <a:t>f(R)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056000" y="1449000"/>
            <a:ext cx="3600000" cy="4500000"/>
          </a:xfrm>
        </p:spPr>
        <p:txBody>
          <a:bodyPr/>
          <a:lstStyle/>
          <a:p>
            <a:pPr>
              <a:buFont typeface="Wingdings"/>
              <a:buChar char="§"/>
              <a:defRPr/>
            </a:pPr>
            <a:r>
              <a:rPr lang="ru-RU"/>
              <a:t>  Квадратичные поправки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b="0" i="1">
                          <a:latin typeface="Cambria Math"/>
                        </a:rPr>
                        <m:t> ~ </m:t>
                      </m:r>
                      <m:sSup>
                        <m:sSup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m:rPr/>
                            <a:rPr lang="en-US" b="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ru-RU"/>
              <a:t> в эффективной гравитационной теории должны возникать при квантовании.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/>
              <a:t>  Самая успешная модель космологической инфляции основана на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i="1">
                          <a:latin typeface="Cambria Math"/>
                        </a:rPr>
                        <m:t>𝑓</m:t>
                      </m:r>
                      <m:r>
                        <m:rPr/>
                        <a:rPr lang="en-US" i="1">
                          <a:latin typeface="Cambria Math"/>
                        </a:rPr>
                        <m:t>(</m:t>
                      </m:r>
                      <m:r>
                        <m:rPr/>
                        <a:rPr lang="en-US" i="1">
                          <a:latin typeface="Cambria Math"/>
                        </a:rPr>
                        <m:t>𝑅</m:t>
                      </m:r>
                      <m:r>
                        <m:rPr/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r>
              <a:rPr lang="ru-RU"/>
              <a:t>-гравитации </a:t>
            </a:r>
            <a:r>
              <a:rPr lang="en-US"/>
              <a:t>[</a:t>
            </a:r>
            <a:r>
              <a:rPr lang="en-US">
                <a:solidFill>
                  <a:srgbClr val="0070C0"/>
                </a:solidFill>
              </a:rPr>
              <a:t>Starobinsky, 1980</a:t>
            </a:r>
            <a:r>
              <a:rPr lang="en-US"/>
              <a:t>]:</a:t>
            </a:r>
            <a:br>
              <a:rPr lang="en-US"/>
            </a:br>
            <a:endParaRPr lang="en-US"/>
          </a:p>
          <a:p>
            <a:pPr>
              <a:buFont typeface="Wingdings"/>
              <a:buChar char="§"/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  <p:pic>
        <p:nvPicPr>
          <p:cNvPr id="8" name="Объект 7"/>
          <p:cNvPicPr>
            <a:picLocks noChangeAspect="1"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5016000" y="1269001"/>
            <a:ext cx="6518434" cy="36525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5196000" y="4950938"/>
            <a:ext cx="59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Рис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. 3.  </a:t>
            </a:r>
            <a:r>
              <a:rPr lang="ru">
                <a:solidFill>
                  <a:schemeClr val="tx1">
                    <a:lumMod val="75000"/>
                    <a:lumOff val="25000"/>
                  </a:schemeClr>
                </a:solidFill>
              </a:rPr>
              <a:t>Ограничения на модели инфляции по данным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>
                <a:solidFill>
                  <a:srgbClr val="0070C0"/>
                </a:solidFill>
              </a:rPr>
              <a:t>Planck, 2018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].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 Модель Старобинского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лежит в самом центре ограничений.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953819" y="4329000"/>
            <a:ext cx="3972181" cy="1231905"/>
            <a:chOff x="953819" y="4329000"/>
            <a:chExt cx="3972181" cy="1231905"/>
          </a:xfrm>
        </p:grpSpPr>
        <p:pic>
          <p:nvPicPr>
            <p:cNvPr id="13" name="Рисунок 1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53819" y="4329000"/>
              <a:ext cx="3792181" cy="84381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 bwMode="auto">
            <a:xfrm>
              <a:off x="4206575" y="5160795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(6)</a:t>
              </a:r>
              <a:endParaRPr lang="ru-RU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Ранняя Вселенная как лаборатория</a:t>
            </a:r>
            <a:endParaRPr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 bwMode="auto"/>
        <p:txBody>
          <a:bodyPr/>
          <a:lstStyle/>
          <a:p>
            <a:pPr>
              <a:buFont typeface="Wingdings"/>
              <a:buChar char="§"/>
              <a:defRPr/>
            </a:pPr>
            <a:r>
              <a:rPr lang="ru-RU"/>
              <a:t>  Источник недоступных на ускорителях энергий. Особенно космологическая инфляция.</a:t>
            </a:r>
            <a:endParaRPr lang="ru-RU" b="1"/>
          </a:p>
          <a:p>
            <a:pPr>
              <a:buFont typeface="Wingdings"/>
              <a:buChar char="§"/>
              <a:defRPr/>
            </a:pPr>
            <a:r>
              <a:rPr lang="ru-RU"/>
              <a:t>  Единственный способ изучения гравитации на высоких энергиях.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en-US"/>
              <a:t>  </a:t>
            </a:r>
            <a:r>
              <a:rPr lang="ru-RU"/>
              <a:t>Разнообразие проявлений позволяет ставить сильные ограничения.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/>
              <a:t>  В космологии существует большой пласт необъясненных феноменов</a:t>
            </a:r>
            <a:r>
              <a:rPr lang="en-US"/>
              <a:t>:</a:t>
            </a:r>
            <a:endParaRPr/>
          </a:p>
          <a:p>
            <a:pPr lvl="1">
              <a:buFont typeface="Wingdings"/>
              <a:buChar char="v"/>
              <a:defRPr/>
            </a:pPr>
            <a:r>
              <a:rPr lang="ru-RU"/>
              <a:t> Барионная асимметрия</a:t>
            </a:r>
            <a:endParaRPr/>
          </a:p>
          <a:p>
            <a:pPr lvl="1">
              <a:buFont typeface="Wingdings"/>
              <a:buChar char="v"/>
              <a:defRPr/>
            </a:pPr>
            <a:r>
              <a:rPr lang="ru-RU"/>
              <a:t> Первичные черные дыры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/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 bwMode="auto">
          <a:xfrm>
            <a:off x="6276000" y="4514770"/>
            <a:ext cx="5579999" cy="9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Рис. 4. 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Космологическая инфляция, обеспечивающая начальный толчок и первичный разогрев Вселенной. Имеет масштаб: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/>
                        <a:rPr lang="ru-RU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𝑯</m:t>
                      </m:r>
                      <m:r>
                        <m:rPr/>
                        <a:rPr lang="ru-RU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ar-AE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ar-AE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m:rPr/>
                            <a:rPr lang="ar-AE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𝟏𝟑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ar-AE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GeV</a:t>
            </a: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>
                <a:solidFill>
                  <a:srgbClr val="0070C0"/>
                </a:solidFill>
              </a:rPr>
              <a:t>Planck, 2018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].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 bwMode="auto">
          <a:xfrm>
            <a:off x="6291278" y="1622656"/>
            <a:ext cx="4860925" cy="2802567"/>
            <a:chOff x="6291278" y="1622656"/>
            <a:chExt cx="4860925" cy="2802567"/>
          </a:xfrm>
        </p:grpSpPr>
        <p:pic>
          <p:nvPicPr>
            <p:cNvPr id="15" name="Объект 10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291278" y="1622656"/>
              <a:ext cx="4860925" cy="2466099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 bwMode="auto">
            <a:xfrm>
              <a:off x="7650778" y="2923373"/>
              <a:ext cx="991297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mc:AlternateContent xmlns:mc="http://schemas.openxmlformats.org/markup-compatibility/2006" xmlns:m="http://schemas.openxmlformats.org/officeDocument/2006/math">
                <mc:Choice xmlns:a14="http://schemas.microsoft.com/office/drawing/2010/main" Requires="a14">
                  <a14:m>
                    <m:oMathPara>
                      <m:oMathParaPr>
                        <m:jc m:val="centerGroup"/>
                      </m:oMathParaPr>
                      <m:oMath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m:rPr/>
                              <a:rPr lang="en-US" sz="3200" i="1">
                                <a:latin typeface="Cambria Math"/>
                                <a:ea typeface="Cambria Math"/>
                              </a:rPr>
                              <m:t>~</m:t>
                            </m:r>
                            <m:r>
                              <m:rPr/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m:rPr/>
                              <a:rPr lang="en-US" sz="3200" b="0" i="1">
                                <a:latin typeface="Cambria Math"/>
                              </a:rPr>
                              <m:t>𝐻</m:t>
                            </m:r>
                            <m:r>
                              <m:rPr/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</mc:Choice>
                <mc:Fallback/>
              </mc:AlternateContent>
              <a:endParaRPr lang="ru-RU" sz="3200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8642075" y="4025113"/>
              <a:ext cx="313986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t</a:t>
              </a:r>
              <a:endParaRPr lang="el-GR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Ретро">
  <a:themeElements>
    <a:clrScheme name="Другая 7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497388"/>
      </a:accent1>
      <a:accent2>
        <a:srgbClr val="8784C7"/>
      </a:accent2>
      <a:accent3>
        <a:srgbClr val="5D739A"/>
      </a:accent3>
      <a:accent4>
        <a:srgbClr val="56879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Ретро"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/>
        </a:gradFill>
        <a:gradFill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R7-Office/7.2.0.134</Application>
  <DocSecurity>0</DocSecurity>
  <PresentationFormat>Широкоэкранный</PresentationFormat>
  <Paragraphs>0</Paragraphs>
  <Slides>44</Slides>
  <Notes>44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Спектр первичных чёрных дыр, возникающих за счёт квантовых флуктуаций во время инфляции</dc:title>
  <dc:subject/>
  <dc:creator>Валерий Никулин</dc:creator>
  <cp:keywords/>
  <dc:description/>
  <dc:identifier/>
  <dc:language/>
  <cp:lastModifiedBy>Валерий Никулин</cp:lastModifiedBy>
  <cp:revision>137</cp:revision>
  <dcterms:created xsi:type="dcterms:W3CDTF">2016-12-27T13:21:32Z</dcterms:created>
  <dcterms:modified xsi:type="dcterms:W3CDTF">2022-12-12T11:18:16Z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0x0101006C95BB3113388447A2959A8402837D48</vt:lpwstr>
  </property>
</Properties>
</file>