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1F34-DA9D-4C99-A08E-FC20E1AE4C7F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9956-496D-44F6-A843-A2F1B30A0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9956-496D-44F6-A843-A2F1B30A04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9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4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8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4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2D15-D701-4D3F-8A60-7377E7E0F11A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03DD-7F65-4599-8B93-4C14ECB6F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075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Оптимизация </a:t>
            </a:r>
            <a:r>
              <a:rPr lang="ru-RU" dirty="0"/>
              <a:t>критериев отбора </a:t>
            </a:r>
            <a:r>
              <a:rPr lang="ru-RU" dirty="0" err="1"/>
              <a:t>электросла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 err="1"/>
              <a:t>бого</a:t>
            </a:r>
            <a:r>
              <a:rPr lang="ru-RU" dirty="0"/>
              <a:t> процесса рождения Z-бозона с фотоном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0345" y="4742774"/>
            <a:ext cx="4194772" cy="1655762"/>
          </a:xfrm>
        </p:spPr>
        <p:txBody>
          <a:bodyPr/>
          <a:lstStyle/>
          <a:p>
            <a:r>
              <a:rPr lang="ru-RU" dirty="0" smtClean="0"/>
              <a:t>Выполнил: Шадрин Михаил </a:t>
            </a:r>
          </a:p>
          <a:p>
            <a:r>
              <a:rPr lang="ru-RU" dirty="0" smtClean="0"/>
              <a:t>Научный руководитель : Солдатов Евгений Юрьевич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5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850" y="365125"/>
            <a:ext cx="1070195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Распределения значимости в зависимости от величины порога для инвариантной массы 2 струй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20" t="30658" r="25462" b="22945"/>
          <a:stretch/>
        </p:blipFill>
        <p:spPr>
          <a:xfrm>
            <a:off x="215622" y="1912457"/>
            <a:ext cx="5348487" cy="289493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25501" t="31699" r="25462" b="23360"/>
          <a:stretch/>
        </p:blipFill>
        <p:spPr>
          <a:xfrm>
            <a:off x="5784910" y="1912457"/>
            <a:ext cx="5615638" cy="289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139" y="5160475"/>
            <a:ext cx="491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инвариантной массы двух струй; Справа - Зависимость значимости критерия для  инвариантной массы двух струй от величины порога слева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5383" y="5160475"/>
            <a:ext cx="491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инвариантной массы двух струй; Справа - Зависимость значимости критерия для  инвариантной массы двух струй от величины порога справа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2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111" t="34819" r="7087" b="42502"/>
          <a:stretch/>
        </p:blipFill>
        <p:spPr>
          <a:xfrm>
            <a:off x="838200" y="2346252"/>
            <a:ext cx="9895439" cy="33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Мотивация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99" y="1825625"/>
            <a:ext cx="1096450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/>
              <a:t>В настоящее время теорией, описывающей физику элементарных частиц, </a:t>
            </a:r>
            <a:r>
              <a:rPr lang="ru-RU" sz="2600" dirty="0" smtClean="0"/>
              <a:t>является </a:t>
            </a:r>
            <a:r>
              <a:rPr lang="ru-RU" sz="2600" dirty="0"/>
              <a:t>Стандартная модель (СМ).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Постулаты </a:t>
            </a:r>
            <a:r>
              <a:rPr lang="ru-RU" sz="2600" dirty="0"/>
              <a:t>этой теории подтверждаются сотнями</a:t>
            </a:r>
          </a:p>
          <a:p>
            <a:pPr marL="0" indent="0">
              <a:buNone/>
            </a:pPr>
            <a:r>
              <a:rPr lang="ru-RU" sz="2600" dirty="0"/>
              <a:t>экспериментов и её предсказания проверены с высочайшей точностью. В 2012 </a:t>
            </a:r>
            <a:r>
              <a:rPr lang="ru-RU" sz="2600" dirty="0" err="1"/>
              <a:t>го</a:t>
            </a:r>
            <a:r>
              <a:rPr lang="ru-RU" sz="2600" dirty="0"/>
              <a:t>-</a:t>
            </a:r>
          </a:p>
          <a:p>
            <a:pPr marL="0" indent="0">
              <a:buNone/>
            </a:pPr>
            <a:r>
              <a:rPr lang="ru-RU" sz="2600" dirty="0" err="1"/>
              <a:t>ду</a:t>
            </a:r>
            <a:r>
              <a:rPr lang="ru-RU" sz="2600" dirty="0"/>
              <a:t> открытием Бозона </a:t>
            </a:r>
            <a:r>
              <a:rPr lang="ru-RU" sz="2600" dirty="0" err="1"/>
              <a:t>Хиггса</a:t>
            </a:r>
            <a:r>
              <a:rPr lang="ru-RU" sz="2600" dirty="0"/>
              <a:t> было завершено построение СМ. Однако, очевиден</a:t>
            </a:r>
          </a:p>
          <a:p>
            <a:pPr marL="0" indent="0">
              <a:buNone/>
            </a:pPr>
            <a:r>
              <a:rPr lang="ru-RU" sz="2600" dirty="0"/>
              <a:t>и тот факт, что СМ не является всеобъемлющей теорией, поскольку она не может</a:t>
            </a:r>
          </a:p>
          <a:p>
            <a:pPr marL="0" indent="0">
              <a:buNone/>
            </a:pPr>
            <a:r>
              <a:rPr lang="ru-RU" sz="2600" dirty="0"/>
              <a:t>объяснить некоторые явления (тёмная материя), процессы (осцилляция </a:t>
            </a:r>
            <a:r>
              <a:rPr lang="ru-RU" sz="2600" dirty="0" err="1"/>
              <a:t>нейтри</a:t>
            </a:r>
            <a:r>
              <a:rPr lang="ru-RU" sz="2600" dirty="0"/>
              <a:t>-</a:t>
            </a:r>
          </a:p>
          <a:p>
            <a:pPr marL="0" indent="0">
              <a:buNone/>
            </a:pPr>
            <a:r>
              <a:rPr lang="ru-RU" sz="2600" dirty="0"/>
              <a:t>но) и даже не включает в себя одно из 4 взаимодействий (гравитацию</a:t>
            </a:r>
            <a:r>
              <a:rPr lang="ru-RU" sz="2600" dirty="0" smtClean="0"/>
              <a:t>).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Поэтому</a:t>
            </a:r>
          </a:p>
          <a:p>
            <a:pPr marL="0" indent="0">
              <a:buNone/>
            </a:pPr>
            <a:r>
              <a:rPr lang="ru-RU" sz="2600" dirty="0"/>
              <a:t>всё более актуальным становится поиск отклонений от Стандартной модели или</a:t>
            </a:r>
          </a:p>
          <a:p>
            <a:pPr marL="0" indent="0">
              <a:buNone/>
            </a:pPr>
            <a:r>
              <a:rPr lang="ru-RU" sz="2600" dirty="0"/>
              <a:t>т.н. "новой физики". Эти отклонения смогут показать путь к новой более общей</a:t>
            </a:r>
          </a:p>
          <a:p>
            <a:pPr marL="0" indent="0">
              <a:buNone/>
            </a:pPr>
            <a:r>
              <a:rPr lang="ru-RU" sz="2600" dirty="0"/>
              <a:t>теории физики частиц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Детектор </a:t>
            </a:r>
            <a:r>
              <a:rPr lang="en-US" dirty="0" smtClean="0"/>
              <a:t>ATLAS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171"/>
            <a:ext cx="6429375" cy="3810000"/>
          </a:xfrm>
        </p:spPr>
      </p:pic>
      <p:sp>
        <p:nvSpPr>
          <p:cNvPr id="5" name="TextBox 4"/>
          <p:cNvSpPr txBox="1"/>
          <p:nvPr/>
        </p:nvSpPr>
        <p:spPr>
          <a:xfrm>
            <a:off x="8057584" y="1468854"/>
            <a:ext cx="33776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TLAS  — один из четырёх основных экспериментов на </a:t>
            </a:r>
            <a:r>
              <a:rPr lang="ru-RU" dirty="0" err="1" smtClean="0"/>
              <a:t>коллайдере</a:t>
            </a:r>
            <a:r>
              <a:rPr lang="ru-RU" dirty="0" smtClean="0"/>
              <a:t> LHC в европейской организации ядерных исследований CERN в городе Женева (Швейцария). Эксперимент проводится на одноимённом детекторе, предназначенном для исследования протон-протонных столкновений. Размеры детектора ATLAS: длина — 46 метров, диаметр — 25 метров, общий вес — около 7000 тонн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39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1.Детектор </a:t>
            </a:r>
            <a:r>
              <a:rPr lang="en-US" dirty="0" smtClean="0"/>
              <a:t>ATLAS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2.Ознакомление с пакетом обработки данных </a:t>
            </a:r>
            <a:r>
              <a:rPr lang="en-US" dirty="0" smtClean="0"/>
              <a:t>Root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3.Оптимизация критериев отбора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0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Ознакомление с пакетом обработки данных </a:t>
            </a:r>
            <a:r>
              <a:rPr lang="en-US" dirty="0" smtClean="0"/>
              <a:t>Root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643265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/>
              <a:t>Распределение поперечной массы </a:t>
            </a:r>
            <a:r>
              <a:rPr lang="en-US" sz="2000" dirty="0" smtClean="0"/>
              <a:t>W-</a:t>
            </a:r>
            <a:r>
              <a:rPr lang="ru-RU" sz="2000" dirty="0" smtClean="0"/>
              <a:t>бозона в процессах </a:t>
            </a:r>
          </a:p>
          <a:p>
            <a:pPr marL="0" indent="0">
              <a:buNone/>
            </a:pPr>
            <a:r>
              <a:rPr lang="en-US" sz="2400" dirty="0" smtClean="0"/>
              <a:t>W-&gt;</a:t>
            </a:r>
            <a:r>
              <a:rPr lang="en-US" sz="2400" dirty="0" err="1" smtClean="0"/>
              <a:t>e+nu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W-&gt;</a:t>
            </a:r>
            <a:r>
              <a:rPr lang="en-US" sz="2400" dirty="0" err="1" smtClean="0"/>
              <a:t>nu+mu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67" y="1133542"/>
            <a:ext cx="6353735" cy="5355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8197" t="25192" r="18797" b="69037"/>
          <a:stretch/>
        </p:blipFill>
        <p:spPr>
          <a:xfrm>
            <a:off x="180851" y="4860602"/>
            <a:ext cx="4207308" cy="593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7881" y="6488668"/>
            <a:ext cx="521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 Распределение поперечной массы </a:t>
            </a:r>
            <a:r>
              <a:rPr lang="en-US" dirty="0" smtClean="0"/>
              <a:t>W-</a:t>
            </a:r>
            <a:r>
              <a:rPr lang="ru-RU" dirty="0" smtClean="0"/>
              <a:t>бозона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простейших отборов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622812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Для распадов </a:t>
            </a:r>
          </a:p>
          <a:p>
            <a:pPr marL="0" indent="0">
              <a:buNone/>
            </a:pPr>
            <a:r>
              <a:rPr lang="en-US" sz="2400" dirty="0" smtClean="0"/>
              <a:t>W-&gt;</a:t>
            </a:r>
            <a:r>
              <a:rPr lang="en-US" sz="2400" dirty="0" err="1" smtClean="0"/>
              <a:t>e+nu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W-&gt;</a:t>
            </a:r>
            <a:r>
              <a:rPr lang="en-US" sz="2400" dirty="0" err="1" smtClean="0"/>
              <a:t>nu+mu</a:t>
            </a:r>
            <a:endParaRPr lang="ru-RU" sz="2400" dirty="0" smtClean="0"/>
          </a:p>
          <a:p>
            <a:pPr marL="0" indent="0">
              <a:buNone/>
            </a:pPr>
            <a:r>
              <a:rPr lang="ru-RU" sz="2000" dirty="0" smtClean="0"/>
              <a:t>Был простроен простейший отбор событий удовлетворяющий условиям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0850" t="30363" r="14048" b="24558"/>
          <a:stretch/>
        </p:blipFill>
        <p:spPr>
          <a:xfrm>
            <a:off x="6790100" y="1472296"/>
            <a:ext cx="4866884" cy="4916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2585" t="37165" r="18639" b="50681"/>
          <a:stretch/>
        </p:blipFill>
        <p:spPr>
          <a:xfrm>
            <a:off x="581969" y="3910998"/>
            <a:ext cx="3433666" cy="1250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454028"/>
            <a:ext cx="499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После отбора была построена гистограмма показывающее изменение числа событий в зависимости от критериев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3961" y="6388641"/>
            <a:ext cx="465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Рис.2 Количество событий проходящих отбор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7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Оптимизация критериев отбора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830" t="69670" r="19911" b="22244"/>
          <a:stretch/>
        </p:blipFill>
        <p:spPr>
          <a:xfrm>
            <a:off x="6799152" y="5039257"/>
            <a:ext cx="4328035" cy="102214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53355" t="45430" r="11885" b="38549"/>
          <a:stretch/>
        </p:blipFill>
        <p:spPr>
          <a:xfrm>
            <a:off x="3941687" y="2109675"/>
            <a:ext cx="8135635" cy="210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8749" y="5184241"/>
            <a:ext cx="471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Значимость определяется как:</a:t>
            </a:r>
          </a:p>
          <a:p>
            <a:r>
              <a:rPr lang="ru-RU" dirty="0" smtClean="0"/>
              <a:t>Где </a:t>
            </a:r>
            <a:r>
              <a:rPr lang="en-US" dirty="0" smtClean="0"/>
              <a:t>S-</a:t>
            </a:r>
            <a:r>
              <a:rPr lang="ru-RU" dirty="0" smtClean="0"/>
              <a:t>число событий сигнала</a:t>
            </a:r>
          </a:p>
          <a:p>
            <a:r>
              <a:rPr lang="ru-RU" dirty="0" smtClean="0"/>
              <a:t>Где </a:t>
            </a:r>
            <a:r>
              <a:rPr lang="en-US" dirty="0" smtClean="0"/>
              <a:t>B-</a:t>
            </a:r>
            <a:r>
              <a:rPr lang="ru-RU" dirty="0" smtClean="0"/>
              <a:t>число событий сигнала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5346" y="2362955"/>
            <a:ext cx="238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Формулы для вычисления величин на которые ставятся критерии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1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Распределения значимости в зависимости от величины порога для центральности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391" t="30907" r="26088" b="22653"/>
          <a:stretch/>
        </p:blipFill>
        <p:spPr>
          <a:xfrm>
            <a:off x="177296" y="2053845"/>
            <a:ext cx="5652608" cy="3043255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735" t="30866" r="25696" b="22528"/>
          <a:stretch/>
        </p:blipFill>
        <p:spPr>
          <a:xfrm>
            <a:off x="6020027" y="2072017"/>
            <a:ext cx="5604439" cy="3025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8142" y="5305331"/>
            <a:ext cx="3495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центральности; Справа - Зависимость значимости критерия для центральности от величины порога справа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74419" y="5305331"/>
            <a:ext cx="3495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центральности; Справа - Зависимость значимости критерия для центральности от величины порога слева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59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Распределения значимости в зависимости от величины порога для баланса импульсов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83" t="31282" r="25930" b="23361"/>
          <a:stretch/>
        </p:blipFill>
        <p:spPr>
          <a:xfrm>
            <a:off x="0" y="2245259"/>
            <a:ext cx="5683914" cy="297859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25501" t="31907" r="25813" b="24400"/>
          <a:stretch/>
        </p:blipFill>
        <p:spPr>
          <a:xfrm>
            <a:off x="5683914" y="2245259"/>
            <a:ext cx="5949789" cy="300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950" y="5620693"/>
            <a:ext cx="515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баланса импульсов </a:t>
            </a:r>
            <a:r>
              <a:rPr lang="ru-RU" dirty="0"/>
              <a:t>;</a:t>
            </a:r>
            <a:r>
              <a:rPr lang="ru-RU" dirty="0" smtClean="0"/>
              <a:t>Справа - Зависимость значимости критерия для </a:t>
            </a:r>
            <a:r>
              <a:rPr lang="ru-RU" dirty="0" smtClean="0"/>
              <a:t>баланса импульсов </a:t>
            </a:r>
            <a:r>
              <a:rPr lang="ru-RU" dirty="0" smtClean="0"/>
              <a:t>от величины порога справа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3097" y="5620692"/>
            <a:ext cx="515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- нормированное распределение баланса импульсов </a:t>
            </a:r>
            <a:r>
              <a:rPr lang="ru-RU" dirty="0"/>
              <a:t>;</a:t>
            </a:r>
            <a:r>
              <a:rPr lang="ru-RU" dirty="0" smtClean="0"/>
              <a:t>Справа - Зависимость значимости критерия для </a:t>
            </a:r>
            <a:r>
              <a:rPr lang="ru-RU" dirty="0" smtClean="0"/>
              <a:t>баланса импульсов </a:t>
            </a:r>
            <a:r>
              <a:rPr lang="ru-RU" dirty="0" smtClean="0"/>
              <a:t>от величины порога слева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60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439</Words>
  <Application>Microsoft Office PowerPoint</Application>
  <PresentationFormat>Широкоэкранный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Оптимизация критериев отбора электросла- бого процесса рождения Z-бозона с фотоном </vt:lpstr>
      <vt:lpstr>Мотивация </vt:lpstr>
      <vt:lpstr>Детектор ATLAS </vt:lpstr>
      <vt:lpstr>Содержание </vt:lpstr>
      <vt:lpstr>Ознакомление с пакетом обработки данных Root</vt:lpstr>
      <vt:lpstr>Проведение простейших отборов</vt:lpstr>
      <vt:lpstr>Оптимизация критериев отбора </vt:lpstr>
      <vt:lpstr>Распределения значимости в зависимости от величины порога для центральности</vt:lpstr>
      <vt:lpstr>Распределения значимости в зависимости от величины порога для баланса импульсов</vt:lpstr>
      <vt:lpstr>Распределения значимости в зависимости от величины порога для инвариантной массы 2 струй</vt:lpstr>
      <vt:lpstr>Результат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кварк МИШЕЛЬ</dc:creator>
  <cp:lastModifiedBy>кварк МИШЕЛЬ</cp:lastModifiedBy>
  <cp:revision>10</cp:revision>
  <dcterms:created xsi:type="dcterms:W3CDTF">2019-12-23T09:16:39Z</dcterms:created>
  <dcterms:modified xsi:type="dcterms:W3CDTF">2019-12-23T11:29:52Z</dcterms:modified>
</cp:coreProperties>
</file>