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8"/>
    <p:restoredTop sz="96327"/>
  </p:normalViewPr>
  <p:slideViewPr>
    <p:cSldViewPr snapToGrid="0">
      <p:cViewPr varScale="1">
        <p:scale>
          <a:sx n="110" d="100"/>
          <a:sy n="110" d="100"/>
        </p:scale>
        <p:origin x="2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D854F-2AE1-4D07-AE0E-09FC9C4B73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35435-01B1-441B-93AB-485AADE9848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Изучить влияние параметра </a:t>
          </a:r>
          <a:r>
            <a:rPr lang="en-US"/>
            <a:t>Hold Delay </a:t>
          </a:r>
          <a:r>
            <a:rPr lang="ru-RU"/>
            <a:t>на измеряемую амплитуду сигнала</a:t>
          </a:r>
          <a:endParaRPr lang="en-US"/>
        </a:p>
      </dgm:t>
    </dgm:pt>
    <dgm:pt modelId="{A62E46D7-8FB9-43E2-A81D-C83EF95DCC76}" type="parTrans" cxnId="{1116270E-BC03-4A27-A45D-89463F550DF8}">
      <dgm:prSet/>
      <dgm:spPr/>
      <dgm:t>
        <a:bodyPr/>
        <a:lstStyle/>
        <a:p>
          <a:endParaRPr lang="en-US"/>
        </a:p>
      </dgm:t>
    </dgm:pt>
    <dgm:pt modelId="{BE4D3D6B-DA88-48A2-8519-0F99A66C6792}" type="sibTrans" cxnId="{1116270E-BC03-4A27-A45D-89463F550DF8}">
      <dgm:prSet/>
      <dgm:spPr/>
      <dgm:t>
        <a:bodyPr/>
        <a:lstStyle/>
        <a:p>
          <a:endParaRPr lang="en-US"/>
        </a:p>
      </dgm:t>
    </dgm:pt>
    <dgm:pt modelId="{ABB8AEE9-0F3F-4D51-8CFF-88DE2E07AD6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Оценить однородность отклика по каналам</a:t>
          </a:r>
          <a:endParaRPr lang="en-US"/>
        </a:p>
      </dgm:t>
    </dgm:pt>
    <dgm:pt modelId="{C3F6F3C3-8C60-465A-A597-8D018D6AD42C}" type="parTrans" cxnId="{F6A05479-19E9-4093-8B06-82C5203E50D0}">
      <dgm:prSet/>
      <dgm:spPr/>
      <dgm:t>
        <a:bodyPr/>
        <a:lstStyle/>
        <a:p>
          <a:endParaRPr lang="en-US"/>
        </a:p>
      </dgm:t>
    </dgm:pt>
    <dgm:pt modelId="{C7F719F4-D675-46C6-924A-4BC363DCD030}" type="sibTrans" cxnId="{F6A05479-19E9-4093-8B06-82C5203E50D0}">
      <dgm:prSet/>
      <dgm:spPr/>
      <dgm:t>
        <a:bodyPr/>
        <a:lstStyle/>
        <a:p>
          <a:endParaRPr lang="en-US"/>
        </a:p>
      </dgm:t>
    </dgm:pt>
    <dgm:pt modelId="{5BC029EE-EA10-4EDF-A0AC-4A29A3B09FC4}" type="pres">
      <dgm:prSet presAssocID="{AA8D854F-2AE1-4D07-AE0E-09FC9C4B73E4}" presName="root" presStyleCnt="0">
        <dgm:presLayoutVars>
          <dgm:dir/>
          <dgm:resizeHandles val="exact"/>
        </dgm:presLayoutVars>
      </dgm:prSet>
      <dgm:spPr/>
    </dgm:pt>
    <dgm:pt modelId="{80B5B876-51DC-4569-A3D4-B9F6A97D208E}" type="pres">
      <dgm:prSet presAssocID="{A6635435-01B1-441B-93AB-485AADE98481}" presName="compNode" presStyleCnt="0"/>
      <dgm:spPr/>
    </dgm:pt>
    <dgm:pt modelId="{C72A32D6-821F-4424-AEFA-D4E43B773A35}" type="pres">
      <dgm:prSet presAssocID="{A6635435-01B1-441B-93AB-485AADE98481}" presName="bgRect" presStyleLbl="bgShp" presStyleIdx="0" presStyleCnt="2"/>
      <dgm:spPr/>
    </dgm:pt>
    <dgm:pt modelId="{99788C8D-8D94-4378-ACE4-CFF43CBD3706}" type="pres">
      <dgm:prSet presAssocID="{A6635435-01B1-441B-93AB-485AADE98481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8AE4667-B77E-4B3C-AC44-EF5C886CEFA9}" type="pres">
      <dgm:prSet presAssocID="{A6635435-01B1-441B-93AB-485AADE98481}" presName="spaceRect" presStyleCnt="0"/>
      <dgm:spPr/>
    </dgm:pt>
    <dgm:pt modelId="{0FF42B0F-321C-4AC5-9A02-3A0067583750}" type="pres">
      <dgm:prSet presAssocID="{A6635435-01B1-441B-93AB-485AADE98481}" presName="parTx" presStyleLbl="revTx" presStyleIdx="0" presStyleCnt="2">
        <dgm:presLayoutVars>
          <dgm:chMax val="0"/>
          <dgm:chPref val="0"/>
        </dgm:presLayoutVars>
      </dgm:prSet>
      <dgm:spPr/>
    </dgm:pt>
    <dgm:pt modelId="{6C89AAF3-A344-469A-BDCC-0EC5E8339230}" type="pres">
      <dgm:prSet presAssocID="{BE4D3D6B-DA88-48A2-8519-0F99A66C6792}" presName="sibTrans" presStyleCnt="0"/>
      <dgm:spPr/>
    </dgm:pt>
    <dgm:pt modelId="{79D2C16B-1D1C-4852-937D-067C90AE70E8}" type="pres">
      <dgm:prSet presAssocID="{ABB8AEE9-0F3F-4D51-8CFF-88DE2E07AD68}" presName="compNode" presStyleCnt="0"/>
      <dgm:spPr/>
    </dgm:pt>
    <dgm:pt modelId="{105849ED-C0DD-4650-848A-85D1EE00F188}" type="pres">
      <dgm:prSet presAssocID="{ABB8AEE9-0F3F-4D51-8CFF-88DE2E07AD68}" presName="bgRect" presStyleLbl="bgShp" presStyleIdx="1" presStyleCnt="2"/>
      <dgm:spPr/>
    </dgm:pt>
    <dgm:pt modelId="{B4609D8E-0BAC-41A2-9CF0-1619453CD922}" type="pres">
      <dgm:prSet presAssocID="{ABB8AEE9-0F3F-4D51-8CFF-88DE2E07AD68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0C5B2724-8B6C-4902-B2B8-47B172007913}" type="pres">
      <dgm:prSet presAssocID="{ABB8AEE9-0F3F-4D51-8CFF-88DE2E07AD68}" presName="spaceRect" presStyleCnt="0"/>
      <dgm:spPr/>
    </dgm:pt>
    <dgm:pt modelId="{B545FDEA-5134-4843-8139-2B9A7211A267}" type="pres">
      <dgm:prSet presAssocID="{ABB8AEE9-0F3F-4D51-8CFF-88DE2E07AD6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116270E-BC03-4A27-A45D-89463F550DF8}" srcId="{AA8D854F-2AE1-4D07-AE0E-09FC9C4B73E4}" destId="{A6635435-01B1-441B-93AB-485AADE98481}" srcOrd="0" destOrd="0" parTransId="{A62E46D7-8FB9-43E2-A81D-C83EF95DCC76}" sibTransId="{BE4D3D6B-DA88-48A2-8519-0F99A66C6792}"/>
    <dgm:cxn modelId="{CE97F95F-26B7-4203-B263-BBCFB0A50C35}" type="presOf" srcId="{ABB8AEE9-0F3F-4D51-8CFF-88DE2E07AD68}" destId="{B545FDEA-5134-4843-8139-2B9A7211A267}" srcOrd="0" destOrd="0" presId="urn:microsoft.com/office/officeart/2018/2/layout/IconVerticalSolidList"/>
    <dgm:cxn modelId="{F6A05479-19E9-4093-8B06-82C5203E50D0}" srcId="{AA8D854F-2AE1-4D07-AE0E-09FC9C4B73E4}" destId="{ABB8AEE9-0F3F-4D51-8CFF-88DE2E07AD68}" srcOrd="1" destOrd="0" parTransId="{C3F6F3C3-8C60-465A-A597-8D018D6AD42C}" sibTransId="{C7F719F4-D675-46C6-924A-4BC363DCD030}"/>
    <dgm:cxn modelId="{3BBE91E5-1B4E-43A5-9FE4-02123B368BF1}" type="presOf" srcId="{A6635435-01B1-441B-93AB-485AADE98481}" destId="{0FF42B0F-321C-4AC5-9A02-3A0067583750}" srcOrd="0" destOrd="0" presId="urn:microsoft.com/office/officeart/2018/2/layout/IconVerticalSolidList"/>
    <dgm:cxn modelId="{D03FEBEE-718C-4CD0-8A0C-9268ED7CF4FB}" type="presOf" srcId="{AA8D854F-2AE1-4D07-AE0E-09FC9C4B73E4}" destId="{5BC029EE-EA10-4EDF-A0AC-4A29A3B09FC4}" srcOrd="0" destOrd="0" presId="urn:microsoft.com/office/officeart/2018/2/layout/IconVerticalSolidList"/>
    <dgm:cxn modelId="{C4158E85-641B-41C6-BDB6-4050584A4909}" type="presParOf" srcId="{5BC029EE-EA10-4EDF-A0AC-4A29A3B09FC4}" destId="{80B5B876-51DC-4569-A3D4-B9F6A97D208E}" srcOrd="0" destOrd="0" presId="urn:microsoft.com/office/officeart/2018/2/layout/IconVerticalSolidList"/>
    <dgm:cxn modelId="{002A2E24-E17D-46E3-A991-E47DDA86873B}" type="presParOf" srcId="{80B5B876-51DC-4569-A3D4-B9F6A97D208E}" destId="{C72A32D6-821F-4424-AEFA-D4E43B773A35}" srcOrd="0" destOrd="0" presId="urn:microsoft.com/office/officeart/2018/2/layout/IconVerticalSolidList"/>
    <dgm:cxn modelId="{6079E1D5-D544-430C-A599-B3320B5B31F7}" type="presParOf" srcId="{80B5B876-51DC-4569-A3D4-B9F6A97D208E}" destId="{99788C8D-8D94-4378-ACE4-CFF43CBD3706}" srcOrd="1" destOrd="0" presId="urn:microsoft.com/office/officeart/2018/2/layout/IconVerticalSolidList"/>
    <dgm:cxn modelId="{D255BD5B-0EE3-4AF1-9725-9224B817FC50}" type="presParOf" srcId="{80B5B876-51DC-4569-A3D4-B9F6A97D208E}" destId="{F8AE4667-B77E-4B3C-AC44-EF5C886CEFA9}" srcOrd="2" destOrd="0" presId="urn:microsoft.com/office/officeart/2018/2/layout/IconVerticalSolidList"/>
    <dgm:cxn modelId="{483C2160-37E6-49CD-BEF7-88AC97DF6D6F}" type="presParOf" srcId="{80B5B876-51DC-4569-A3D4-B9F6A97D208E}" destId="{0FF42B0F-321C-4AC5-9A02-3A0067583750}" srcOrd="3" destOrd="0" presId="urn:microsoft.com/office/officeart/2018/2/layout/IconVerticalSolidList"/>
    <dgm:cxn modelId="{FE71E74B-3194-4633-927B-0BD630D386A9}" type="presParOf" srcId="{5BC029EE-EA10-4EDF-A0AC-4A29A3B09FC4}" destId="{6C89AAF3-A344-469A-BDCC-0EC5E8339230}" srcOrd="1" destOrd="0" presId="urn:microsoft.com/office/officeart/2018/2/layout/IconVerticalSolidList"/>
    <dgm:cxn modelId="{5C192D52-146D-4DD2-BB2C-BBEC9483787C}" type="presParOf" srcId="{5BC029EE-EA10-4EDF-A0AC-4A29A3B09FC4}" destId="{79D2C16B-1D1C-4852-937D-067C90AE70E8}" srcOrd="2" destOrd="0" presId="urn:microsoft.com/office/officeart/2018/2/layout/IconVerticalSolidList"/>
    <dgm:cxn modelId="{91CAEEF2-79B3-49B2-8670-3071DA2A486C}" type="presParOf" srcId="{79D2C16B-1D1C-4852-937D-067C90AE70E8}" destId="{105849ED-C0DD-4650-848A-85D1EE00F188}" srcOrd="0" destOrd="0" presId="urn:microsoft.com/office/officeart/2018/2/layout/IconVerticalSolidList"/>
    <dgm:cxn modelId="{8CEFB481-44AD-4A8E-A1E2-1C0DCEB058E5}" type="presParOf" srcId="{79D2C16B-1D1C-4852-937D-067C90AE70E8}" destId="{B4609D8E-0BAC-41A2-9CF0-1619453CD922}" srcOrd="1" destOrd="0" presId="urn:microsoft.com/office/officeart/2018/2/layout/IconVerticalSolidList"/>
    <dgm:cxn modelId="{F7161B72-72A1-413A-8EA1-5D2187A90FD5}" type="presParOf" srcId="{79D2C16B-1D1C-4852-937D-067C90AE70E8}" destId="{0C5B2724-8B6C-4902-B2B8-47B172007913}" srcOrd="2" destOrd="0" presId="urn:microsoft.com/office/officeart/2018/2/layout/IconVerticalSolidList"/>
    <dgm:cxn modelId="{0B18DE34-808F-4882-B202-2E0DB801BA04}" type="presParOf" srcId="{79D2C16B-1D1C-4852-937D-067C90AE70E8}" destId="{B545FDEA-5134-4843-8139-2B9A7211A2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A32D6-821F-4424-AEFA-D4E43B773A35}">
      <dsp:nvSpPr>
        <dsp:cNvPr id="0" name=""/>
        <dsp:cNvSpPr/>
      </dsp:nvSpPr>
      <dsp:spPr>
        <a:xfrm>
          <a:off x="0" y="832103"/>
          <a:ext cx="7315200" cy="1536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88C8D-8D94-4378-ACE4-CFF43CBD3706}">
      <dsp:nvSpPr>
        <dsp:cNvPr id="0" name=""/>
        <dsp:cNvSpPr/>
      </dsp:nvSpPr>
      <dsp:spPr>
        <a:xfrm>
          <a:off x="464698" y="1177747"/>
          <a:ext cx="844905" cy="84490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42B0F-321C-4AC5-9A02-3A0067583750}">
      <dsp:nvSpPr>
        <dsp:cNvPr id="0" name=""/>
        <dsp:cNvSpPr/>
      </dsp:nvSpPr>
      <dsp:spPr>
        <a:xfrm>
          <a:off x="1774301" y="832103"/>
          <a:ext cx="5540898" cy="153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80" tIns="162580" rIns="162580" bIns="16258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Изучить влияние параметра </a:t>
          </a:r>
          <a:r>
            <a:rPr lang="en-US" sz="2500" kern="1200"/>
            <a:t>Hold Delay </a:t>
          </a:r>
          <a:r>
            <a:rPr lang="ru-RU" sz="2500" kern="1200"/>
            <a:t>на измеряемую амплитуду сигнала</a:t>
          </a:r>
          <a:endParaRPr lang="en-US" sz="2500" kern="1200"/>
        </a:p>
      </dsp:txBody>
      <dsp:txXfrm>
        <a:off x="1774301" y="832103"/>
        <a:ext cx="5540898" cy="1536192"/>
      </dsp:txXfrm>
    </dsp:sp>
    <dsp:sp modelId="{105849ED-C0DD-4650-848A-85D1EE00F188}">
      <dsp:nvSpPr>
        <dsp:cNvPr id="0" name=""/>
        <dsp:cNvSpPr/>
      </dsp:nvSpPr>
      <dsp:spPr>
        <a:xfrm>
          <a:off x="0" y="2752344"/>
          <a:ext cx="7315200" cy="1536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09D8E-0BAC-41A2-9CF0-1619453CD922}">
      <dsp:nvSpPr>
        <dsp:cNvPr id="0" name=""/>
        <dsp:cNvSpPr/>
      </dsp:nvSpPr>
      <dsp:spPr>
        <a:xfrm>
          <a:off x="464698" y="3097987"/>
          <a:ext cx="844905" cy="844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5FDEA-5134-4843-8139-2B9A7211A267}">
      <dsp:nvSpPr>
        <dsp:cNvPr id="0" name=""/>
        <dsp:cNvSpPr/>
      </dsp:nvSpPr>
      <dsp:spPr>
        <a:xfrm>
          <a:off x="1774301" y="2752344"/>
          <a:ext cx="5540898" cy="153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80" tIns="162580" rIns="162580" bIns="16258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Оценить однородность отклика по каналам</a:t>
          </a:r>
          <a:endParaRPr lang="en-US" sz="2500" kern="1200"/>
        </a:p>
      </dsp:txBody>
      <dsp:txXfrm>
        <a:off x="1774301" y="2752344"/>
        <a:ext cx="5540898" cy="153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AEF0B-4510-9A4C-A4B9-CAC393101619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DCFAD-5F9E-6C4C-B953-99D956324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3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32E6-2FA4-2049-941C-181D43E3AE4B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7866-9002-DF43-8709-62A1C4BF274A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B116-FDCF-3447-B51A-8BD13505291D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5058-F1B1-924B-8D93-FD7B108CE6AF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DA6-5068-DC42-9B64-237D1C7AAC0C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9A55-F230-D64D-9899-C4F7C5250914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45D5-8690-7548-8848-9748D75B0249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1F9C-BA0F-2A40-ADFB-7059ABC15538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277B-88DF-B34C-A815-65CB5CE5102B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89-2D18-1948-BF03-1A4B83B1EE2D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94F1-D414-AC47-9D4C-2D74991FB68D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11395A-0A4F-3540-B793-44D6902C8134}" type="datetime1">
              <a:rPr lang="ru-RU" smtClean="0"/>
              <a:t>25.12.2022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konotop03@mail.ru?subject=&#1061;&#1072;&#1088;&#1072;&#1082;&#1090;&#1077;&#1088;&#1080;&#1089;&#1090;&#1080;&#1082;&#1080;%2032-&#1082;&#1072;&#1085;&#1072;&#1083;&#1100;&#1085;&#1086;&#1075;&#1086;%20&#1084;&#1072;&#1082;&#1077;&#1090;&#1072;%20&#1055;&#1069;&#1058;%20&#1085;&#1072;%20&#1086;&#1089;&#1085;&#1086;&#1074;&#1077;%20&#1089;&#1094;&#1080;&#1085;&#1090;&#1080;&#1083;&#1083;&#1103;&#1090;&#1086;&#1088;&#1072;%20GAGG%20&#1074;%20&#1089;&#1086;&#1095;&#1077;&#1090;&#1072;&#1085;&#1080;&#1080;%20&#1089;%20SiP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2EB02-9F3A-E434-A3B4-85B98B283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Характеристики 32-канального макета ПЭТ на основе сцинтиллятора </a:t>
            </a:r>
            <a:r>
              <a:rPr lang="en" sz="4800">
                <a:latin typeface="Calibri" panose="020F0502020204030204" pitchFamily="34" charset="0"/>
                <a:cs typeface="Calibri" panose="020F0502020204030204" pitchFamily="34" charset="0"/>
              </a:rPr>
              <a:t>GAGG </a:t>
            </a:r>
            <a:r>
              <a:rPr lang="ru-RU" sz="4800">
                <a:latin typeface="Calibri" panose="020F0502020204030204" pitchFamily="34" charset="0"/>
                <a:cs typeface="Calibri" panose="020F0502020204030204" pitchFamily="34" charset="0"/>
              </a:rPr>
              <a:t>в сочетании с </a:t>
            </a:r>
            <a:r>
              <a:rPr lang="en" sz="4800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C052FD-902F-938D-7F75-3F7F14628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Научный руководитель: ассистент кафедры №40 Ф.А. Дубинин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Студент: А.Д. Конотоп Б20-102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F515F3-068A-A672-5AF9-7DEB9849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542" y="1298448"/>
            <a:ext cx="2222500" cy="127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B463D1-1B66-5FB0-FAAA-9B09B737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207" y="2926080"/>
            <a:ext cx="1925169" cy="18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4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878A8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C8886-1AD9-2C08-4D50-C5726FE0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 err="1">
                <a:latin typeface="Calibri" panose="020F0502020204030204" pitchFamily="34" charset="0"/>
                <a:cs typeface="Calibri" panose="020F0502020204030204" pitchFamily="34" charset="0"/>
              </a:rPr>
              <a:t>Статистика</a:t>
            </a:r>
            <a:endParaRPr lang="en-US" sz="5900" spc="-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809B9F-131A-4853-9EC9-3C11EC1D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1" y="136736"/>
            <a:ext cx="5756292" cy="21298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2FA3A-E316-0C69-F86F-EBFBD7D4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10" y="1449940"/>
            <a:ext cx="6178499" cy="2378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56FBF7-77F3-B6A6-82D9-926AF2EBEF60}"/>
              </a:ext>
            </a:extLst>
          </p:cNvPr>
          <p:cNvSpPr txBox="1"/>
          <p:nvPr/>
        </p:nvSpPr>
        <p:spPr>
          <a:xfrm>
            <a:off x="7183102" y="1080608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9 Значения амплитуд на каналах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C5030-BA67-BD10-BE69-2E9CB7535CCB}"/>
              </a:ext>
            </a:extLst>
          </p:cNvPr>
          <p:cNvSpPr txBox="1"/>
          <p:nvPr/>
        </p:nvSpPr>
        <p:spPr>
          <a:xfrm>
            <a:off x="701004" y="2436208"/>
            <a:ext cx="460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10 Энергетическое разрешение каналов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E52CB2-41E4-3B02-D426-22B4A766E9FB}"/>
                  </a:ext>
                </a:extLst>
              </p:cNvPr>
              <p:cNvSpPr txBox="1"/>
              <p:nvPr/>
            </p:nvSpPr>
            <p:spPr>
              <a:xfrm>
                <a:off x="5386314" y="4748469"/>
                <a:ext cx="6165220" cy="8225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𝐴𝑚𝑝𝑙𝑖𝑡𝑢𝑑𝑒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:318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𝐴𝐷𝐶𝑢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=34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𝐴𝐷𝐶𝑢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𝐸𝑛𝑒𝑟𝑔𝑦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:15 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𝐷𝐶𝑢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𝐴𝐷𝐶𝑢</m:t>
                            </m:r>
                          </m:e>
                        </m:mr>
                      </m:m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E52CB2-41E4-3B02-D426-22B4A766E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14" y="4748469"/>
                <a:ext cx="6165220" cy="822597"/>
              </a:xfrm>
              <a:prstGeom prst="rect">
                <a:avLst/>
              </a:prstGeom>
              <a:blipFill>
                <a:blip r:embed="rId4"/>
                <a:stretch>
                  <a:fillRect l="-1639" t="-7463" r="-615" b="-19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40D1B05-A2F2-477F-3318-43CB55DB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3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034D03-0DFA-A2AE-9512-5FE243F93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26938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8A2F7-FEFB-EF8B-5DE5-872497FE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64108"/>
            <a:ext cx="6367940" cy="5120639"/>
          </a:xfrm>
        </p:spPr>
        <p:txBody>
          <a:bodyPr>
            <a:normAutofit/>
          </a:bodyPr>
          <a:lstStyle/>
          <a:p>
            <a:r>
              <a:rPr lang="ru-RU" sz="7200" dirty="0">
                <a:ln w="15875">
                  <a:solidFill>
                    <a:srgbClr val="FFFFFF"/>
                  </a:solidFill>
                </a:ln>
                <a:noFill/>
              </a:rPr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71041-7D74-038C-C28E-011CEB4A0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907" y="303520"/>
            <a:ext cx="6725743" cy="3747619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Изучена экспериментальная плата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Полностью изучено поставляемое ПО</a:t>
            </a:r>
          </a:p>
          <a:p>
            <a:r>
              <a:rPr lang="ru-RU" sz="2800" dirty="0">
                <a:solidFill>
                  <a:schemeClr val="tx1"/>
                </a:solidFill>
              </a:rPr>
              <a:t>Изучены особенности работы параметра </a:t>
            </a:r>
            <a:r>
              <a:rPr lang="en-US" sz="2800" dirty="0">
                <a:solidFill>
                  <a:schemeClr val="tx1"/>
                </a:solidFill>
              </a:rPr>
              <a:t>Hold Delay</a:t>
            </a:r>
          </a:p>
          <a:p>
            <a:r>
              <a:rPr lang="ru-RU" sz="2800" dirty="0">
                <a:solidFill>
                  <a:schemeClr val="tx1"/>
                </a:solidFill>
              </a:rPr>
              <a:t>Завершён сбор и анализ данных одного из первых глобальных наборов данных с источником 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Оценены общие отклонения в работе каналов от среднего значения, вычислены  средние амплитуды и энергетические разрешения каналов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F05445-CBA5-CDDF-8469-9B02E18F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E0E36-3308-0A83-5883-05BE71FAA0E6}"/>
                  </a:ext>
                </a:extLst>
              </p:cNvPr>
              <p:cNvSpPr txBox="1"/>
              <p:nvPr/>
            </p:nvSpPr>
            <p:spPr>
              <a:xfrm>
                <a:off x="5341850" y="4272946"/>
                <a:ext cx="6165220" cy="8225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𝐴𝑚𝑝𝑙𝑖𝑡𝑢𝑑𝑒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:318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𝐴𝐷𝐶𝑢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=34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𝐴𝐷𝐶𝑢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𝐸𝑛𝑒𝑟𝑔𝑦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:15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𝐴𝐷𝐶𝑢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𝐴𝐷𝐶𝑢</m:t>
                            </m:r>
                          </m:e>
                        </m:mr>
                      </m:m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E0E36-3308-0A83-5883-05BE71FAA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50" y="4272946"/>
                <a:ext cx="6165220" cy="822597"/>
              </a:xfrm>
              <a:prstGeom prst="rect">
                <a:avLst/>
              </a:prstGeom>
              <a:blipFill>
                <a:blip r:embed="rId3"/>
                <a:stretch>
                  <a:fillRect l="-1848" t="-7576" r="-821" b="-1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74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91DD40-F825-163D-543A-91D656EB0FF5}"/>
              </a:ext>
            </a:extLst>
          </p:cNvPr>
          <p:cNvSpPr txBox="1"/>
          <p:nvPr/>
        </p:nvSpPr>
        <p:spPr>
          <a:xfrm>
            <a:off x="2709334" y="2967335"/>
            <a:ext cx="677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1CD2E-85FB-6D6D-FA61-07CE18085655}"/>
              </a:ext>
            </a:extLst>
          </p:cNvPr>
          <p:cNvSpPr txBox="1"/>
          <p:nvPr/>
        </p:nvSpPr>
        <p:spPr>
          <a:xfrm>
            <a:off x="31645" y="0"/>
            <a:ext cx="47961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/>
              <a:t>Сумин не души </a:t>
            </a:r>
            <a:r>
              <a:rPr lang="ru-RU" sz="100" dirty="0" err="1"/>
              <a:t>пж</a:t>
            </a:r>
            <a:br>
              <a:rPr lang="ru-RU" sz="100" dirty="0"/>
            </a:br>
            <a:r>
              <a:rPr lang="ru-RU" sz="100" dirty="0"/>
              <a:t>Варламов не души </a:t>
            </a:r>
            <a:r>
              <a:rPr lang="ru-RU" sz="100" dirty="0" err="1"/>
              <a:t>пж</a:t>
            </a:r>
            <a:endParaRPr lang="ru-RU" sz="100" dirty="0"/>
          </a:p>
          <a:p>
            <a:r>
              <a:rPr lang="ru-RU" sz="100" dirty="0"/>
              <a:t>Д.А. </a:t>
            </a:r>
            <a:r>
              <a:rPr lang="ru-RU" sz="100" dirty="0" err="1"/>
              <a:t>Самарченко</a:t>
            </a:r>
            <a:r>
              <a:rPr lang="ru-RU" sz="100" dirty="0"/>
              <a:t> к вам вопросов нет…… сука……</a:t>
            </a:r>
          </a:p>
          <a:p>
            <a:r>
              <a:rPr lang="ru-RU" sz="100" dirty="0"/>
              <a:t>(С) Алексей Денисович </a:t>
            </a:r>
            <a:r>
              <a:rPr lang="ru-RU" sz="100" dirty="0" err="1"/>
              <a:t>Манаконов</a:t>
            </a:r>
            <a:r>
              <a:rPr lang="ru-RU" sz="100" dirty="0"/>
              <a:t>, студент Б20-102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C5A8-B6BC-C315-6D12-6E0CB190F2AC}"/>
              </a:ext>
            </a:extLst>
          </p:cNvPr>
          <p:cNvSpPr txBox="1"/>
          <p:nvPr/>
        </p:nvSpPr>
        <p:spPr>
          <a:xfrm>
            <a:off x="1073374" y="6144126"/>
            <a:ext cx="1004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 вопросам сотрудничества: Конотоп Алексей Давидович, +7(964)522-06-69,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akonotop03@mail.ru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C694C4-7180-40CE-5839-5EDC4451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8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FDB789-7CC3-41EA-C0F0-FEDCED47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47" y="87541"/>
            <a:ext cx="6563506" cy="34196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41B8D-A851-B934-40B1-696224E8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814247" y="3438357"/>
            <a:ext cx="6467405" cy="304554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12B431-4A77-23BD-E693-D6730AD0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463 L 0 0.247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00079 -0.18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83A272-0999-F9A4-04B7-B468F94C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EAB09B-EF32-FB1A-A5CD-F6683E925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32"/>
          <a:stretch/>
        </p:blipFill>
        <p:spPr>
          <a:xfrm>
            <a:off x="1818953" y="562403"/>
            <a:ext cx="8554093" cy="57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0F7012-4E3B-38F3-CEE2-0816D7900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0A883-6A9B-08F1-AE3E-E39DA048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>
                <a:ln w="158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8862FD-42BD-D815-941E-A0BDD32B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4670246"/>
            <a:ext cx="731520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chemeClr val="tx1"/>
                </a:solidFill>
              </a:rPr>
              <a:t>Изучить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основные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характеристики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макета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Позитронно-эмиссионного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томографа</a:t>
            </a:r>
            <a:r>
              <a:rPr lang="en-US" sz="2200" dirty="0">
                <a:solidFill>
                  <a:schemeClr val="tx1"/>
                </a:solidFill>
              </a:rPr>
              <a:t> (ПЭТ)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D208DB8-B996-1343-5448-E6DB143A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71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человек, мужч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A8DD7791-86F5-BF04-794E-0D0875B30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7945" r="672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BE7A0-8CCF-EDAC-C023-9AC9FEFF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Задачи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02B360-E9DB-A53E-4411-0B8D64CC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3" name="Объект 6">
            <a:extLst>
              <a:ext uri="{FF2B5EF4-FFF2-40B4-BE49-F238E27FC236}">
                <a16:creationId xmlns:a16="http://schemas.microsoft.com/office/drawing/2014/main" id="{98C01B1F-5B05-435E-4E0C-90BA67A40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92349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307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3AE9E3-A189-7A76-8DB2-78F80BADB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41" r="9092" b="493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16FAA-B16D-0ECD-A114-050ECDBD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 dirty="0" err="1">
                <a:solidFill>
                  <a:schemeClr val="tx1"/>
                </a:solidFill>
              </a:rPr>
              <a:t>Немного</a:t>
            </a:r>
            <a:r>
              <a:rPr lang="en-US" sz="4400" spc="-100" dirty="0">
                <a:solidFill>
                  <a:schemeClr val="tx1"/>
                </a:solidFill>
              </a:rPr>
              <a:t> </a:t>
            </a:r>
            <a:r>
              <a:rPr lang="en-US" sz="4400" spc="-100" dirty="0" err="1">
                <a:solidFill>
                  <a:schemeClr val="tx1"/>
                </a:solidFill>
              </a:rPr>
              <a:t>о</a:t>
            </a:r>
            <a:r>
              <a:rPr lang="en-US" sz="4400" spc="-100" dirty="0">
                <a:solidFill>
                  <a:schemeClr val="tx1"/>
                </a:solidFill>
              </a:rPr>
              <a:t> ПЭТ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175E72-8E4D-808C-47ED-34220728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11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00916-BF2E-4206-6DD5-0FBE8426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 err="1"/>
              <a:t>Установка</a:t>
            </a:r>
            <a:endParaRPr lang="en-US" sz="5900" spc="-100" dirty="0"/>
          </a:p>
        </p:txBody>
      </p:sp>
      <p:pic>
        <p:nvPicPr>
          <p:cNvPr id="5" name="Рисунок 4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0D159CD0-7CEE-BC6D-3C13-16152FBF9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6" r="1" b="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02A3D-0CC5-6028-0F64-07220298E3EC}"/>
              </a:ext>
            </a:extLst>
          </p:cNvPr>
          <p:cNvSpPr txBox="1"/>
          <p:nvPr/>
        </p:nvSpPr>
        <p:spPr>
          <a:xfrm>
            <a:off x="5862289" y="392667"/>
            <a:ext cx="488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1 Общий вид установки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41E6E60-FFF4-568F-F4B6-0E0EE80A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0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AA7850C8-8932-45FB-824D-8AB7D8469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528BB4B4-FCCA-4BB8-A5B5-7EDD9652D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24800-FA47-04DC-5D66-0298FB6D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7" y="1298448"/>
            <a:ext cx="384793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Petiroc 2A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9EAD000C-FECC-4415-AB14-16AC3974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727" y="758952"/>
            <a:ext cx="3379859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D2663-84A0-757D-EB84-63E1ED2A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08" y="1495732"/>
            <a:ext cx="3054096" cy="1717929"/>
          </a:xfrm>
          <a:prstGeom prst="rect">
            <a:avLst/>
          </a:prstGeom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C4A9CF7B-6D34-42D7-9614-7AA889926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758952"/>
            <a:ext cx="2849303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636CCAB5-616C-4A33-8256-D740D31FA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0640" y="4090151"/>
            <a:ext cx="3371946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7472A6C1-76CF-4215-B818-52CFF4D7A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2722807"/>
            <a:ext cx="2849303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текст, электроника, цепь&#10;&#10;Автоматически созданное описание">
            <a:extLst>
              <a:ext uri="{FF2B5EF4-FFF2-40B4-BE49-F238E27FC236}">
                <a16:creationId xmlns:a16="http://schemas.microsoft.com/office/drawing/2014/main" id="{621BB1DD-7667-837A-F0F4-141B2708D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854" y="3289623"/>
            <a:ext cx="2674809" cy="2233464"/>
          </a:xfrm>
          <a:prstGeom prst="rect">
            <a:avLst/>
          </a:prstGeom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E61CE9D6-3D74-4540-A98B-232824586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5" name="Picture 1" descr="page4image20744064">
            <a:extLst>
              <a:ext uri="{FF2B5EF4-FFF2-40B4-BE49-F238E27FC236}">
                <a16:creationId xmlns:a16="http://schemas.microsoft.com/office/drawing/2014/main" id="{CC952308-B0B1-4C2F-2103-15F762F9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6384" y="-1808520"/>
            <a:ext cx="452618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51E5A2-80E1-AAB5-F79F-840952319FF2}"/>
              </a:ext>
            </a:extLst>
          </p:cNvPr>
          <p:cNvSpPr txBox="1"/>
          <p:nvPr/>
        </p:nvSpPr>
        <p:spPr>
          <a:xfrm>
            <a:off x="5609605" y="4230546"/>
            <a:ext cx="2386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ASIC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Petiroc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2A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40177-EAF7-F723-3629-284563CA8797}"/>
              </a:ext>
            </a:extLst>
          </p:cNvPr>
          <p:cNvSpPr txBox="1"/>
          <p:nvPr/>
        </p:nvSpPr>
        <p:spPr>
          <a:xfrm>
            <a:off x="8795135" y="2177341"/>
            <a:ext cx="243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3 Плата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Petiroc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2A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1028" name="Picture 4" descr="page4image20744064">
            <a:extLst>
              <a:ext uri="{FF2B5EF4-FFF2-40B4-BE49-F238E27FC236}">
                <a16:creationId xmlns:a16="http://schemas.microsoft.com/office/drawing/2014/main" id="{13DDCA16-EB72-6FD0-E8E7-D6E906A3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3E8C93-BA86-8E1B-0ABB-C08F09D8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6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F2F231C-9E36-40B0-A4AD-D3AD1E81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0E3FC-06A2-4801-8281-7E4E063B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466616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AF368-88D5-08E7-B326-7FB4563F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28" y="1298448"/>
            <a:ext cx="3842653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spc="-100"/>
              <a:t>Сцинтиллятор</a:t>
            </a:r>
            <a:br>
              <a:rPr lang="en-US" sz="3700" spc="-100"/>
            </a:br>
            <a:r>
              <a:rPr lang="en-US" sz="3700" spc="-100"/>
              <a:t>и</a:t>
            </a:r>
            <a:br>
              <a:rPr lang="en-US" sz="3700" spc="-100"/>
            </a:br>
            <a:r>
              <a:rPr lang="en-US" sz="3700" spc="-100"/>
              <a:t>фотоумножитель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93D2C4-33A7-4A1E-B168-F4C7A692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66981E-645D-4036-BB9A-5E14E1643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54E15C-DA50-4F0F-A416-E3B088C7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E11580-7F56-A407-1ED4-1B421825D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8" r="9291" b="3"/>
          <a:stretch/>
        </p:blipFill>
        <p:spPr>
          <a:xfrm>
            <a:off x="7460907" y="3264090"/>
            <a:ext cx="4027002" cy="3593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F99E96-B782-CEF2-CAFD-8A7583BDC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9" r="14285" b="-1"/>
          <a:stretch/>
        </p:blipFill>
        <p:spPr>
          <a:xfrm>
            <a:off x="5137460" y="10"/>
            <a:ext cx="4113440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A6599C-AC29-F147-7793-0FD9D0574D5A}"/>
              </a:ext>
            </a:extLst>
          </p:cNvPr>
          <p:cNvSpPr txBox="1"/>
          <p:nvPr/>
        </p:nvSpPr>
        <p:spPr>
          <a:xfrm>
            <a:off x="5562639" y="4184380"/>
            <a:ext cx="131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10935-F1C7-A75D-79F1-7ADA086C755C}"/>
              </a:ext>
            </a:extLst>
          </p:cNvPr>
          <p:cNvSpPr txBox="1"/>
          <p:nvPr/>
        </p:nvSpPr>
        <p:spPr>
          <a:xfrm>
            <a:off x="9408839" y="2179894"/>
            <a:ext cx="2079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5 Сцинтиллятор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GAGG(Ce)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9FB18F-6367-997A-0D3E-A6F80141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A87E8-A5F7-CD39-5719-95682139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параметра </a:t>
            </a:r>
            <a:r>
              <a:rPr lang="en-US" dirty="0"/>
              <a:t>Hold Delay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880C8A-5AB2-990A-129F-6F615172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108" y="824674"/>
            <a:ext cx="3933909" cy="2672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8D8639-DA94-CE74-F36A-EE37E6128519}"/>
                  </a:ext>
                </a:extLst>
              </p:cNvPr>
              <p:cNvSpPr txBox="1"/>
              <p:nvPr/>
            </p:nvSpPr>
            <p:spPr>
              <a:xfrm>
                <a:off x="4845224" y="214512"/>
                <a:ext cx="48418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27+0.34∙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(1)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8D8639-DA94-CE74-F36A-EE37E612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224" y="214512"/>
                <a:ext cx="4841822" cy="430887"/>
              </a:xfrm>
              <a:prstGeom prst="rect">
                <a:avLst/>
              </a:prstGeom>
              <a:blipFill>
                <a:blip r:embed="rId3"/>
                <a:stretch>
                  <a:fillRect t="-8571" r="-1309" b="-3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4F39A3E-F51F-07A8-5063-0EBC282C3EDA}"/>
              </a:ext>
            </a:extLst>
          </p:cNvPr>
          <p:cNvSpPr txBox="1"/>
          <p:nvPr/>
        </p:nvSpPr>
        <p:spPr>
          <a:xfrm>
            <a:off x="7966174" y="3424428"/>
            <a:ext cx="3153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6 Зависимость амплитуды заряда от величины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Hold Delay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7505941-3E20-9A65-2AF6-2A17227A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5A0820-21C1-1CE1-B175-267A229DA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985" y="4329445"/>
            <a:ext cx="4775200" cy="1993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0B2072-3FA8-942E-A262-3DDB08C66319}"/>
              </a:ext>
            </a:extLst>
          </p:cNvPr>
          <p:cNvSpPr txBox="1"/>
          <p:nvPr/>
        </p:nvSpPr>
        <p:spPr>
          <a:xfrm>
            <a:off x="9340769" y="4751889"/>
            <a:ext cx="1921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7 Механизм работы параметра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Hold Delay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30393-171B-5BEF-A5A1-ADC486ED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и анализ данных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236AFA-B189-FFC3-F15F-8050A595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57" y="1246378"/>
            <a:ext cx="7607300" cy="435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A9D500-A8BC-8D44-362E-0C264B102DA6}"/>
              </a:ext>
            </a:extLst>
          </p:cNvPr>
          <p:cNvSpPr txBox="1"/>
          <p:nvPr/>
        </p:nvSpPr>
        <p:spPr>
          <a:xfrm>
            <a:off x="5550629" y="5846164"/>
            <a:ext cx="400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Рис. 8 Спектр 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 одного из каналов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083DA0-1319-547C-7C7E-65F22E1B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22863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460</TotalTime>
  <Words>265</Words>
  <Application>Microsoft Macintosh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Cambria Math</vt:lpstr>
      <vt:lpstr>Corbel</vt:lpstr>
      <vt:lpstr>Wingdings 2</vt:lpstr>
      <vt:lpstr>Рамка</vt:lpstr>
      <vt:lpstr>Характеристики 32-канального макета ПЭТ на основе сцинтиллятора GAGG в сочетании с SiPM</vt:lpstr>
      <vt:lpstr>Цель</vt:lpstr>
      <vt:lpstr>Задачи</vt:lpstr>
      <vt:lpstr>Немного о ПЭТ</vt:lpstr>
      <vt:lpstr>Установка</vt:lpstr>
      <vt:lpstr>Petiroc 2A</vt:lpstr>
      <vt:lpstr>Сцинтиллятор и фотоумножитель </vt:lpstr>
      <vt:lpstr>Оценка параметра Hold Delay</vt:lpstr>
      <vt:lpstr>Сбор и анализ данных</vt:lpstr>
      <vt:lpstr>Статистика</vt:lpstr>
      <vt:lpstr>Итоги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Характеристики 32-канального макета ПЭТ на основе сцинтиллятора GAGG в сочетании с SiPM</dc:title>
  <dc:creator>Конотоп Алексей kad022</dc:creator>
  <cp:lastModifiedBy>Конотоп Алексей kad022</cp:lastModifiedBy>
  <cp:revision>5</cp:revision>
  <dcterms:created xsi:type="dcterms:W3CDTF">2022-12-24T16:07:19Z</dcterms:created>
  <dcterms:modified xsi:type="dcterms:W3CDTF">2022-12-25T15:51:28Z</dcterms:modified>
</cp:coreProperties>
</file>