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5AE74D-6F82-451A-B9FF-0E6DFD358A4B}" v="445" dt="2019-12-24T20:20:14.192"/>
    <p1510:client id="{9F650AA6-0D88-4018-96CB-32F4B2A6E119}" v="4" dt="2019-12-24T18:45:35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8CC22-7860-41FE-A1DB-EA636CE25182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DC06B-D234-42D8-8657-2458D1F4F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6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D34F4-BFB6-4121-998A-586C9F504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EF680F-B090-42C8-B6B6-DA18F4A78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3362F3-9A10-4DC6-8B32-19C0566A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FF38-DABE-4711-B0ED-731B33F7DDCF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580F32-BF01-4407-A6EC-05B92C51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9D212-CCAC-4DEB-A8E3-B55CBE97E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44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1EA11-CC2B-463B-9001-B6B15FC77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93B09C-18E6-4850-87EB-3329C7597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5E623C-7EA8-43F5-B070-45F77FDA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B675-9D41-49A0-82B8-9B1B749D3710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D9387-60C7-4BB0-93A9-B5129CEF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22CA6A-04C8-414C-8157-BA905034F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92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084323F-1994-4A3C-BA16-4DD585E86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C1CB70-6133-4C98-8C8F-2DBD6272F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424A34-8381-485A-A409-A4756A95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4D31-12C5-4556-802E-884D2BCBF099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1814B3-D465-4F3C-8265-3F634D1D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FC6A3F-D6E7-45EE-A1F8-E6192724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955C90-D8F4-4F74-BCE1-AAA22274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57DF44-B6DF-4C67-80EB-D0CB96CF4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884C23-EF61-4A6C-AD55-29E48821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BAA-1272-4A8E-BA5D-9F2119AE0D75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64258D-F9A1-4C7D-985B-5ED079A17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27EA99-8DB2-4A16-A52A-443670F2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00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20E0C3-6454-46B2-923D-755D09812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EB31A9-2355-4771-8F4E-AD4469298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8E03DB-3D48-4B5B-B6E5-681782242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017D-CCB7-4FA2-A69C-387134FE327A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68FC80-2D1E-4746-A6FE-A8B19B96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476449-2595-44DC-B24C-AE029244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33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74B60-B784-41A8-8E9A-446515471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1C454C-5325-457C-A069-216D2C9F3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ADB888-0078-4089-9013-0AF364508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463749-D7A2-4674-8BC6-9E39D4C2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8308-74FC-466A-B4C6-A7E3A9257DB9}" type="datetime1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D3327D-8AD6-4AA2-BB46-1BFE58309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B11765-F5EB-4D14-A65E-9A9FCD16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99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95206-D66B-4CCA-BA54-5DB0E5BA2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D615D7-1D73-45E7-A9C5-C9AD2A6A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DEC05C-4CD4-4DF8-AF9C-E20F6F945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F97775E-6370-4EE0-BF39-5922CA9CD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F07266-FE23-49DC-9C78-F2A491454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7957941-D27C-465C-B30C-53D8043A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0F54-5745-428D-9101-EB94AB0ADA51}" type="datetime1">
              <a:rPr lang="ru-RU" smtClean="0"/>
              <a:t>25.12.2019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337D1F-71F6-445A-A6E0-9196AEC3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0E0FD1E-444D-4B94-9D0F-95CDD15B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17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85CB1B-F724-4173-A46F-E2AB0C9E4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B03E64-046B-4FA8-B9C7-CD0542C11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A14F-8D45-4CF2-818D-0DEDAC08ABC7}" type="datetime1">
              <a:rPr lang="ru-RU" smtClean="0"/>
              <a:t>25.12.2019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AABE4D-7D35-4327-BD54-D1CD319F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4E9D09-ABCF-47A1-A25E-AFD55787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71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EE6162B-D32E-4FD8-8118-470D8C033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F883-6BDC-42F5-BD40-9718B3E81FD8}" type="datetime1">
              <a:rPr lang="ru-RU" smtClean="0"/>
              <a:t>25.12.2019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F239EA-181C-400D-955D-CC96013E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46C59B-45F4-43ED-925F-4F4545814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17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0CC432-B9A2-4DDE-BE6C-9CBB13A2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259496-E6BB-48DD-A75F-BE6D3C78C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4AA427-0049-4FD3-B40E-406223552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FCEF11-3CEB-4839-A010-74037B06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3822-9DDE-44E6-9352-4741F431F3D3}" type="datetime1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7E962C-4BE8-48FC-9DE2-11BB5110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2A7DE5-179D-4042-8AA7-DF101A342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91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74ECF-293F-4613-A3F2-B447AD2F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3F6EE9-293C-4D44-BC4B-A781B3692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BF885E-1E83-4492-935F-24B858A5A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5BDDDC-B4DD-4F19-B79C-80C8F95B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5C701-3DFE-43C6-8F46-9C71A5073F26}" type="datetime1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9F3867-66E9-4F13-AA13-65A4D32A8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098C54-D322-451C-89AB-C434D83B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90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D0A3F-C5E9-465A-AE32-34ECD74AA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68FF5F-6D6E-49DF-9B3E-A6C9C9340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81CEDA-B97D-478F-93DE-B20D63197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92EF3-2912-463B-841F-01BF5320CEFC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E2A0CE-376F-4CBC-86D8-135FADEB94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E2A955-218A-40DB-AFA3-8543824A1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7646D-CE99-4BA7-9A00-291A2FE9D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5AE5E-2299-4C9F-89F5-AEFDD4613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957" y="399696"/>
            <a:ext cx="9144000" cy="217558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АВТОНОМНОЕ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ИССЛЕДОВАТЕЛЬСКИЙ ЯДЕРНЫЙ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МИФИ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НАУЧНО-ИССЛЕДОВАТЕЛЬСКОЙ РАБОТЕ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1F9FAC-6C52-44F2-B6CD-17A870935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6937"/>
            <a:ext cx="9144000" cy="1655762"/>
          </a:xfrm>
        </p:spPr>
        <p:txBody>
          <a:bodyPr>
            <a:normAutofit/>
          </a:bodyPr>
          <a:lstStyle/>
          <a:p>
            <a:r>
              <a:rPr lang="ru-RU" sz="2000" b="1" dirty="0"/>
              <a:t>Разработка и реализация системы визуализации состояния детектора реакторных антинейтрино </a:t>
            </a:r>
            <a:r>
              <a:rPr lang="en-US" sz="2000" b="1" dirty="0" err="1"/>
              <a:t>iDREAM</a:t>
            </a:r>
            <a:endParaRPr lang="ru-RU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83D6E5-996E-4E4A-A6C2-1B11BA6DB4BD}"/>
              </a:ext>
            </a:extLst>
          </p:cNvPr>
          <p:cNvSpPr txBox="1"/>
          <p:nvPr/>
        </p:nvSpPr>
        <p:spPr>
          <a:xfrm>
            <a:off x="5305425" y="6181725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Москва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4A56E6-B8EB-44AA-8ABC-A7E1D1F28DA3}"/>
              </a:ext>
            </a:extLst>
          </p:cNvPr>
          <p:cNvSpPr txBox="1"/>
          <p:nvPr/>
        </p:nvSpPr>
        <p:spPr>
          <a:xfrm>
            <a:off x="9896476" y="4694357"/>
            <a:ext cx="22955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НИР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к.ф.-м.н. Литвинович Е.А.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группы Б16-102</a:t>
            </a: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Растимешин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А.А.</a:t>
            </a:r>
          </a:p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B27A48-2B3E-4767-8334-DD3AA960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6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031748-BA6A-46E6-B25E-6991D1F7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592261"/>
            <a:ext cx="11176247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E1E84-A556-4508-B512-769594C86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7890"/>
            <a:ext cx="10515600" cy="3717849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+mj-lt"/>
              </a:rPr>
              <a:t>В лаборатории физики нейтрино НИЦ КИ ведутся лабораторные испытания детектора реакторных антинейтрино </a:t>
            </a:r>
            <a:r>
              <a:rPr lang="en-US" sz="2400" dirty="0" err="1">
                <a:latin typeface="+mj-lt"/>
              </a:rPr>
              <a:t>iDREAM</a:t>
            </a:r>
            <a:r>
              <a:rPr lang="ru-RU" sz="2400" dirty="0">
                <a:latin typeface="+mj-lt"/>
              </a:rPr>
              <a:t>, который подготавливается к вывозу на Калининскую АЭС. </a:t>
            </a:r>
          </a:p>
          <a:p>
            <a:r>
              <a:rPr lang="ru-RU" sz="2400" dirty="0">
                <a:latin typeface="+mj-lt"/>
                <a:cs typeface="Times New Roman" panose="02020603050405020304" pitchFamily="18" charset="0"/>
              </a:rPr>
              <a:t>В ходе работ с детектором 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iDREAM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возникла необходимость создания системы удаленного мониторинга технических систем детектора. </a:t>
            </a:r>
          </a:p>
          <a:p>
            <a:r>
              <a:rPr lang="ru-RU" sz="2400" dirty="0">
                <a:latin typeface="+mj-lt"/>
                <a:cs typeface="Times New Roman" panose="02020603050405020304" pitchFamily="18" charset="0"/>
              </a:rPr>
              <a:t>Для этого было предложено создать систему визуализации технических параметров на базе комплекса серверного программного обеспечения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LAMP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 и пакета обработки данных 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ROOT </a:t>
            </a:r>
            <a:endParaRPr lang="ru-RU" sz="2400" dirty="0">
              <a:latin typeface="+mj-lt"/>
              <a:cs typeface="Times New Roman" panose="02020603050405020304" pitchFamily="18" charset="0"/>
            </a:endParaRPr>
          </a:p>
          <a:p>
            <a:endParaRPr lang="en-US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7DB59E-CE48-4326-BE4E-A66DAACB2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0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80051-22E7-4496-A1E0-B50C2F64D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О комплексе </a:t>
            </a:r>
            <a:r>
              <a:rPr lang="en-US" sz="3200" dirty="0"/>
              <a:t>LAMP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6C1113-5A65-4ECB-BE38-0C9C0D8D2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193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LAMP</a:t>
            </a:r>
            <a:r>
              <a:rPr lang="ru-RU" dirty="0"/>
              <a:t> – комплекс серверного программного обеспечения.</a:t>
            </a:r>
          </a:p>
          <a:p>
            <a:pPr marL="0" indent="0">
              <a:buNone/>
            </a:pPr>
            <a:r>
              <a:rPr lang="en-US" dirty="0"/>
              <a:t>LAMP </a:t>
            </a:r>
            <a:r>
              <a:rPr lang="ru-RU" dirty="0"/>
              <a:t>назван по первым буквам входящих в него компонентов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/>
              <a:t>Linux – </a:t>
            </a:r>
            <a:r>
              <a:rPr lang="ru-RU" dirty="0"/>
              <a:t>операционная система</a:t>
            </a:r>
            <a:endParaRPr lang="en-US" dirty="0"/>
          </a:p>
          <a:p>
            <a:r>
              <a:rPr lang="en-US" dirty="0"/>
              <a:t>Apache2</a:t>
            </a:r>
            <a:r>
              <a:rPr lang="ru-RU" dirty="0"/>
              <a:t> – веб-сервер</a:t>
            </a:r>
            <a:endParaRPr lang="en-US" dirty="0"/>
          </a:p>
          <a:p>
            <a:r>
              <a:rPr lang="en-US" dirty="0"/>
              <a:t>MySQL</a:t>
            </a:r>
            <a:r>
              <a:rPr lang="ru-RU" dirty="0"/>
              <a:t> – система управления базами данных</a:t>
            </a:r>
            <a:endParaRPr lang="en-US" dirty="0"/>
          </a:p>
          <a:p>
            <a:r>
              <a:rPr lang="en-US" dirty="0"/>
              <a:t>PHP</a:t>
            </a:r>
            <a:r>
              <a:rPr lang="ru-RU" dirty="0"/>
              <a:t> – язык программирования для создания веб-приложений</a:t>
            </a:r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74FE5B-92C9-48D2-9A68-94A1F971C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11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08877-DD92-4C83-9ED6-10FEA0AF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cs typeface="Times New Roman"/>
              </a:rPr>
              <a:t>Какие технические параметры необходимо контролировать?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1F085D-0171-49D0-B0F8-3D117D49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121CDCD3-4519-47C1-9C5A-1F80D6E11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17" y="1799704"/>
            <a:ext cx="4652682" cy="40026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A802A27-12FB-4FEE-BBD5-50918A7730A9}"/>
              </a:ext>
            </a:extLst>
          </p:cNvPr>
          <p:cNvSpPr txBox="1"/>
          <p:nvPr/>
        </p:nvSpPr>
        <p:spPr>
          <a:xfrm>
            <a:off x="6679623" y="1893998"/>
            <a:ext cx="483870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dirty="0">
                <a:cs typeface="Times New Roman"/>
              </a:rPr>
              <a:t>Уровень жидкости в мишени</a:t>
            </a:r>
          </a:p>
          <a:p>
            <a:pPr marL="285750" indent="-285750">
              <a:buFont typeface="Arial"/>
              <a:buChar char="•"/>
            </a:pPr>
            <a:r>
              <a:rPr lang="ru-RU" dirty="0">
                <a:cs typeface="Times New Roman"/>
              </a:rPr>
              <a:t>Уровень жидкости в кольце</a:t>
            </a:r>
          </a:p>
          <a:p>
            <a:pPr marL="285750" indent="-285750">
              <a:buFont typeface="Arial"/>
              <a:buChar char="•"/>
            </a:pPr>
            <a:r>
              <a:rPr lang="ru-RU" dirty="0">
                <a:cs typeface="Times New Roman"/>
              </a:rPr>
              <a:t>Уровень жидкости в буфере</a:t>
            </a:r>
          </a:p>
          <a:p>
            <a:pPr marL="285750" indent="-285750">
              <a:buFont typeface="Arial"/>
              <a:buChar char="•"/>
            </a:pPr>
            <a:r>
              <a:rPr lang="ru-RU" dirty="0">
                <a:cs typeface="Times New Roman"/>
              </a:rPr>
              <a:t>Давление под крышкой баков</a:t>
            </a:r>
          </a:p>
          <a:p>
            <a:pPr marL="285750" indent="-285750">
              <a:buFont typeface="Arial"/>
              <a:buChar char="•"/>
            </a:pPr>
            <a:r>
              <a:rPr lang="ru-RU" dirty="0">
                <a:cs typeface="Times New Roman"/>
              </a:rPr>
              <a:t>Температура воздуха снаружи детектора</a:t>
            </a:r>
          </a:p>
        </p:txBody>
      </p:sp>
      <p:pic>
        <p:nvPicPr>
          <p:cNvPr id="8" name="Рисунок 8" descr="Изображение выглядит как бутылка, фотография, черный, белы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6D7A918B-A457-4479-B55F-455C8CA35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354" y="3512693"/>
            <a:ext cx="4968586" cy="15124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869DE0-24F7-4166-AE0B-8BCB515F024B}"/>
              </a:ext>
            </a:extLst>
          </p:cNvPr>
          <p:cNvSpPr txBox="1"/>
          <p:nvPr/>
        </p:nvSpPr>
        <p:spPr>
          <a:xfrm>
            <a:off x="2014104" y="5910696"/>
            <a:ext cx="278649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>
                <a:cs typeface="Times New Roman"/>
              </a:rPr>
              <a:t>Схема детектора </a:t>
            </a:r>
            <a:r>
              <a:rPr lang="ru-RU" dirty="0" err="1">
                <a:cs typeface="Times New Roman"/>
              </a:rPr>
              <a:t>iDREAM</a:t>
            </a:r>
            <a:endParaRPr lang="ru-RU"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7EAB34-BF46-46A5-9D4A-7DCA4A241BE2}"/>
              </a:ext>
            </a:extLst>
          </p:cNvPr>
          <p:cNvSpPr txBox="1"/>
          <p:nvPr/>
        </p:nvSpPr>
        <p:spPr>
          <a:xfrm>
            <a:off x="6603423" y="5157355"/>
            <a:ext cx="480406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>
                <a:cs typeface="Times New Roman"/>
              </a:rPr>
              <a:t>Фрагмент текстового файла с показаниями датчиков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3623F-AEC6-421F-81D5-50C23EE95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7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cs typeface="Times New Roman"/>
              </a:rPr>
              <a:t>Работа сервера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CAF083-C3C9-49A8-B3A0-F5F8BCD3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5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0705BE9-0575-4AA0-BF62-1327501F4F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43" y="1575278"/>
            <a:ext cx="10348857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7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75777-F829-4E79-87A7-BBB6E7055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838" y="-976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Работа сервера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0ABCBD-CB9A-4CD7-BC0A-FC36197F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6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A731B5-5678-4372-A34B-1CDBC999B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29" y="1227909"/>
            <a:ext cx="6859542" cy="43691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EBCD9B6-DE1D-4124-A9A7-EE82DF10850F}"/>
              </a:ext>
            </a:extLst>
          </p:cNvPr>
          <p:cNvSpPr txBox="1"/>
          <p:nvPr/>
        </p:nvSpPr>
        <p:spPr>
          <a:xfrm>
            <a:off x="3051329" y="5798145"/>
            <a:ext cx="6089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Вид страницы, содержащей графики значений технических</a:t>
            </a:r>
          </a:p>
          <a:p>
            <a:r>
              <a:rPr lang="ru-RU" dirty="0"/>
              <a:t>параметров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26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BC288-63E7-4349-B328-E15D8F9CF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99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BA7608-9095-4797-AD44-712ADFA27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0137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/>
              <a:t>Разработана концепция визуализации состояния технических параметров детектора на основе связки </a:t>
            </a:r>
            <a:r>
              <a:rPr lang="en-US" sz="2400" dirty="0"/>
              <a:t>LAMP – ROOT</a:t>
            </a:r>
            <a:r>
              <a:rPr lang="ru-RU" sz="2400" dirty="0"/>
              <a:t>. </a:t>
            </a:r>
          </a:p>
          <a:p>
            <a:r>
              <a:rPr lang="ru-RU" sz="2400" dirty="0"/>
              <a:t>Создан первый рабочий прототип веб-сайта на основе данной концепции.</a:t>
            </a:r>
          </a:p>
          <a:p>
            <a:r>
              <a:rPr lang="ru-RU" sz="2400" dirty="0"/>
              <a:t>Планируется отладка данного прототипа и расширение функций контроля состояния систем детектора.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C73F89-9487-4224-8168-703D2C79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7646D-CE99-4BA7-9A00-291A2FE9D56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9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266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МИНИСТЕРСТВО НАУКИ И ВЫСШЕГО ОБРАЗОВАНИЯ РОССИЙСКОЙ ФЕДЕРАЦИИ ФЕДЕРАЛЬНОЕ ГОСУДАРСТВЕННОЕ АВТОНОМНОЕ ОБРАЗОВАТЕЛЬНОЕ УЧРЕЖДЕНИЕ ВЫСШЕГО ОБРАЗОВАНИЯ «НАЦИОНАЛЬНЫЙ ИССЛЕДОВАТЕЛЬСКИЙ ЯДЕРНЫЙ УНИВЕРСИТЕТ «МИФИ»   ОТЧЁТ О НАУЧНО-ИССЛЕДОВАТЕЛЬСКОЙ РАБОТЕ</vt:lpstr>
      <vt:lpstr>Постановка задачи</vt:lpstr>
      <vt:lpstr>О комплексе LAMP</vt:lpstr>
      <vt:lpstr>Какие технические параметры необходимо контролировать?</vt:lpstr>
      <vt:lpstr>Работа сервера</vt:lpstr>
      <vt:lpstr>Работа сервера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НАУКИ И ВЫСШЕГО ОБРАЗОВАНИЯ РОССИЙСКОЙ ФЕДЕРАЦИИ ФЕДЕРАЛЬНОЕ ГОСУДАРСТВЕННОЕ АВТОНОМНОЕ ОБРАЗОВАТЕЛЬНОЕ УЧРЕЖДЕНИЕ ВЫСШЕГО ОБРАЗОВАНИЯ «НАЦИОНАЛЬНЫЙ ИССЛЕДОВАТЕЛЬСКИЙ ЯДЕРНЫЙ УНИВЕРСИТЕТ «МИФИ»   ОТЧЁТ О НАУЧНО-ИССЛЕДОВАТЕЛЬСКОЙ РАБОТЕ</dc:title>
  <dc:creator>Anton Rastimeshin</dc:creator>
  <cp:lastModifiedBy>Anton Rastimeshin</cp:lastModifiedBy>
  <cp:revision>93</cp:revision>
  <dcterms:created xsi:type="dcterms:W3CDTF">2019-12-24T11:26:23Z</dcterms:created>
  <dcterms:modified xsi:type="dcterms:W3CDTF">2019-12-25T14:07:08Z</dcterms:modified>
</cp:coreProperties>
</file>