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sldIdLst>
    <p:sldId id="256" r:id="rId2"/>
    <p:sldId id="426" r:id="rId3"/>
    <p:sldId id="640" r:id="rId4"/>
    <p:sldId id="641" r:id="rId5"/>
    <p:sldId id="670" r:id="rId6"/>
    <p:sldId id="669" r:id="rId7"/>
    <p:sldId id="647" r:id="rId8"/>
    <p:sldId id="679" r:id="rId9"/>
    <p:sldId id="648" r:id="rId10"/>
    <p:sldId id="658" r:id="rId11"/>
    <p:sldId id="661" r:id="rId12"/>
    <p:sldId id="662" r:id="rId13"/>
    <p:sldId id="651" r:id="rId14"/>
    <p:sldId id="680" r:id="rId15"/>
    <p:sldId id="654" r:id="rId16"/>
    <p:sldId id="673" r:id="rId17"/>
    <p:sldId id="672" r:id="rId18"/>
    <p:sldId id="638" r:id="rId19"/>
    <p:sldId id="618" r:id="rId20"/>
    <p:sldId id="663" r:id="rId21"/>
    <p:sldId id="620" r:id="rId22"/>
    <p:sldId id="624" r:id="rId23"/>
    <p:sldId id="674" r:id="rId24"/>
    <p:sldId id="627" r:id="rId25"/>
    <p:sldId id="675" r:id="rId26"/>
    <p:sldId id="676" r:id="rId27"/>
    <p:sldId id="677" r:id="rId28"/>
    <p:sldId id="678" r:id="rId29"/>
    <p:sldId id="593" r:id="rId30"/>
    <p:sldId id="596" r:id="rId31"/>
    <p:sldId id="63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FFFFC9"/>
    <a:srgbClr val="FFFF97"/>
    <a:srgbClr val="5BFF5B"/>
    <a:srgbClr val="99CCFF"/>
    <a:srgbClr val="FF9900"/>
    <a:srgbClr val="0000FF"/>
    <a:srgbClr val="66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82D3A-3EFA-4C07-BE64-480EED85B45C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22043-4C1D-4BF4-A390-550C32D7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2043-4C1D-4BF4-A390-550C32D798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97AD-489C-4F25-BCE7-789560A5022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://xtreme.as.arizona.edu/NeutronStars/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gif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Gravitino\Desktop\Disk%20D%20-%202016.08.03%20-%20Project%2009%20IU\Manhattan%20College\2018-19\Presentations\04%20-%20NSCL\Neutron_star_collision.avi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-1"/>
            <a:ext cx="8839200" cy="982663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Neutron Stars Structure in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Era of Multi-Messenger Astronomy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961692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Cambria" pitchFamily="18" charset="0"/>
              </a:rPr>
              <a:t>Farrukh</a:t>
            </a:r>
            <a:r>
              <a:rPr lang="en-US" sz="2000" b="1" dirty="0">
                <a:solidFill>
                  <a:srgbClr val="0000FF"/>
                </a:solidFill>
                <a:latin typeface="Cambria" pitchFamily="18" charset="0"/>
              </a:rPr>
              <a:t> J. </a:t>
            </a:r>
            <a:r>
              <a:rPr lang="en-US" sz="2000" b="1" dirty="0" err="1">
                <a:solidFill>
                  <a:srgbClr val="0000FF"/>
                </a:solidFill>
                <a:latin typeface="Cambria" pitchFamily="18" charset="0"/>
              </a:rPr>
              <a:t>Fattoyev</a:t>
            </a:r>
            <a:endParaRPr lang="en-US" sz="2000" b="1" dirty="0">
              <a:solidFill>
                <a:srgbClr val="0000FF"/>
              </a:solidFill>
              <a:latin typeface="Cambria" pitchFamily="18" charset="0"/>
            </a:endParaRPr>
          </a:p>
          <a:p>
            <a:pPr algn="ctr"/>
            <a:r>
              <a:rPr lang="en-US" dirty="0">
                <a:solidFill>
                  <a:srgbClr val="0000FF"/>
                </a:solidFill>
                <a:latin typeface="Cambria" pitchFamily="18" charset="0"/>
              </a:rPr>
              <a:t>Manhattan College, Riverdale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5715000"/>
            <a:ext cx="8763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Cambria" pitchFamily="18" charset="0"/>
              </a:rPr>
              <a:t>ICPPA</a:t>
            </a:r>
            <a:r>
              <a:rPr lang="en-US" b="1" dirty="0">
                <a:latin typeface="Cambria" pitchFamily="18" charset="0"/>
              </a:rPr>
              <a:t> - 2020</a:t>
            </a:r>
          </a:p>
          <a:p>
            <a:pPr algn="ctr"/>
            <a:r>
              <a:rPr lang="en-US" sz="1700" dirty="0">
                <a:latin typeface="Cambria" pitchFamily="18" charset="0"/>
              </a:rPr>
              <a:t>The 5</a:t>
            </a:r>
            <a:r>
              <a:rPr lang="en-US" sz="1700" baseline="30000" dirty="0">
                <a:latin typeface="Cambria" pitchFamily="18" charset="0"/>
              </a:rPr>
              <a:t>th</a:t>
            </a:r>
            <a:r>
              <a:rPr lang="en-US" sz="1700" dirty="0">
                <a:latin typeface="Cambria" pitchFamily="18" charset="0"/>
              </a:rPr>
              <a:t> International Conference on Particle Physics and Astrophysics </a:t>
            </a:r>
          </a:p>
          <a:p>
            <a:pPr algn="ctr"/>
            <a:r>
              <a:rPr lang="en-US" sz="1700" dirty="0">
                <a:latin typeface="Cambria" pitchFamily="18" charset="0"/>
              </a:rPr>
              <a:t>National Research Nuclear University (</a:t>
            </a:r>
            <a:r>
              <a:rPr lang="en-US" sz="1700" dirty="0" err="1">
                <a:latin typeface="Cambria" pitchFamily="18" charset="0"/>
              </a:rPr>
              <a:t>MEPhi</a:t>
            </a:r>
            <a:r>
              <a:rPr lang="en-US" sz="1700" dirty="0">
                <a:latin typeface="Cambria" pitchFamily="18" charset="0"/>
              </a:rPr>
              <a:t>)</a:t>
            </a:r>
          </a:p>
          <a:p>
            <a:pPr algn="ctr"/>
            <a:r>
              <a:rPr lang="en-US" sz="1700" dirty="0">
                <a:latin typeface="Cambria" pitchFamily="18" charset="0"/>
              </a:rPr>
              <a:t>October 5-9, 2020, Moscow, Russian Federation (online)</a:t>
            </a:r>
            <a:endParaRPr lang="en-US" sz="1700" dirty="0"/>
          </a:p>
        </p:txBody>
      </p:sp>
      <p:sp>
        <p:nvSpPr>
          <p:cNvPr id="55298" name="AutoShape 2" descr="Image result for jefferson laborator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https://specials-images.forbesimg.com/imageserve/5776bc3f4bbe6f56348156eb/300x300.jpg?fit=scale&amp;background=00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486400"/>
            <a:ext cx="1295400" cy="1295400"/>
          </a:xfrm>
          <a:prstGeom prst="rect">
            <a:avLst/>
          </a:prstGeom>
          <a:noFill/>
        </p:spPr>
      </p:pic>
      <p:pic>
        <p:nvPicPr>
          <p:cNvPr id="9" name="Picture 2" descr="Neutron Star Over Chica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95" y="1058863"/>
            <a:ext cx="8091405" cy="397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1981200"/>
            <a:ext cx="4419600" cy="472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Nuclear masses constrain binding energy at saturation at  about less than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5% level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Giant Monopole Resonances constrain the value of the nuclear incompressibility at about less than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10% level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– 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Youngblood </a:t>
            </a:r>
            <a:r>
              <a:rPr lang="en-US" sz="1600" i="1" dirty="0">
                <a:solidFill>
                  <a:schemeClr val="tx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, PRL 82, 691 (1999); </a:t>
            </a:r>
            <a:r>
              <a:rPr lang="en-US" sz="1600" dirty="0" err="1">
                <a:solidFill>
                  <a:schemeClr val="tx1"/>
                </a:solidFill>
                <a:latin typeface="Cambria" pitchFamily="18" charset="0"/>
              </a:rPr>
              <a:t>Garg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, NuSym13, (2013)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High density component of the EOS is constrained by the experimental – </a:t>
            </a:r>
            <a:r>
              <a:rPr lang="en-US" sz="1600" dirty="0" err="1">
                <a:solidFill>
                  <a:schemeClr val="bg1"/>
                </a:solidFill>
                <a:latin typeface="Cambria" pitchFamily="18" charset="0"/>
              </a:rPr>
              <a:t>Danielewicz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Science 298, 1592 (2002), 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and observational data –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Antoniadis,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et al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., Science 340, 1233232 (2013).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0"/>
            <a:ext cx="5562600" cy="6953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485435"/>
            <a:ext cx="3276600" cy="4195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648200"/>
            <a:ext cx="2862258" cy="30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vgm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743200"/>
            <a:ext cx="4343400" cy="2895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0" y="0"/>
            <a:ext cx="91440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Constraining Nuclear EOS: Symmetric Nuclear Matter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1981200"/>
            <a:ext cx="4419600" cy="472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Nuclear masses constrain binding energy at saturation at  about less than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5% level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Giant Monopole Resonances constrain the value of the nuclear incompressibility at about less than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10% level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– 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Youngblood </a:t>
            </a:r>
            <a:r>
              <a:rPr lang="en-US" sz="1600" i="1" dirty="0">
                <a:solidFill>
                  <a:schemeClr val="tx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, PRL 82, 691 (1999); </a:t>
            </a:r>
            <a:r>
              <a:rPr lang="en-US" sz="1600" dirty="0" err="1">
                <a:solidFill>
                  <a:schemeClr val="tx1"/>
                </a:solidFill>
                <a:latin typeface="Cambria" pitchFamily="18" charset="0"/>
              </a:rPr>
              <a:t>Garg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, NuSym13, (2013)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High density component of the EOS is constrained by the experimental – </a:t>
            </a:r>
            <a:r>
              <a:rPr lang="en-US" sz="1600" dirty="0" err="1">
                <a:solidFill>
                  <a:schemeClr val="bg1"/>
                </a:solidFill>
                <a:latin typeface="Cambria" pitchFamily="18" charset="0"/>
              </a:rPr>
              <a:t>Danielewicz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Science 298, 1592 (2002), 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and observational data –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Antoniadis,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et al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., Science 340, 1233232 (2013).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0"/>
            <a:ext cx="5562600" cy="6953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485435"/>
            <a:ext cx="3276600" cy="4195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648200"/>
            <a:ext cx="2862258" cy="30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vgm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743200"/>
            <a:ext cx="4343400" cy="2895600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2229715"/>
            <a:ext cx="4114800" cy="424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0" y="0"/>
            <a:ext cx="91440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Constraining Nuclear EOS: Symmetric Nuclear Matter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1981200"/>
            <a:ext cx="4419600" cy="472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Nuclear masses constrain binding energy at saturation at  about less than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5% level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Giant Monopole Resonances constrain the value of the nuclear incompressibility at about less than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10% level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– 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Youngblood </a:t>
            </a:r>
            <a:r>
              <a:rPr lang="en-US" sz="1600" i="1" dirty="0">
                <a:solidFill>
                  <a:schemeClr val="tx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, PRL 82, 691 (1999); </a:t>
            </a:r>
            <a:r>
              <a:rPr lang="en-US" sz="1600" dirty="0" err="1">
                <a:solidFill>
                  <a:schemeClr val="tx1"/>
                </a:solidFill>
                <a:latin typeface="Cambria" pitchFamily="18" charset="0"/>
              </a:rPr>
              <a:t>Garg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, NuSym13, (2013)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High density component of the EOS is constrained by the experimental – </a:t>
            </a:r>
            <a:r>
              <a:rPr lang="en-US" sz="1600" dirty="0" err="1">
                <a:solidFill>
                  <a:schemeClr val="tx1"/>
                </a:solidFill>
                <a:latin typeface="Cambria" pitchFamily="18" charset="0"/>
              </a:rPr>
              <a:t>Danielewicz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 Science 298, 1592 (2002), 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and observational data –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 Antoniadis, </a:t>
            </a:r>
            <a:r>
              <a:rPr lang="en-US" sz="1600" i="1" dirty="0">
                <a:solidFill>
                  <a:schemeClr val="tx1"/>
                </a:solidFill>
                <a:latin typeface="Cambria" pitchFamily="18" charset="0"/>
              </a:rPr>
              <a:t>et al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., Science 340, 1233232 (2013).</a:t>
            </a:r>
            <a:endParaRPr lang="en-US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716" y="2057400"/>
            <a:ext cx="442519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609600"/>
            <a:ext cx="6324600" cy="129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0" y="0"/>
            <a:ext cx="91440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Constraining Nuclear EOS: Symmetric Nuclear Matter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4C7D2-4FF7-4F67-9FFF-17FE14B09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5942044"/>
            <a:ext cx="1284087" cy="3063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ACBE34-7FBC-425C-8F7A-168B3C372349}"/>
              </a:ext>
            </a:extLst>
          </p:cNvPr>
          <p:cNvSpPr/>
          <p:nvPr/>
        </p:nvSpPr>
        <p:spPr>
          <a:xfrm>
            <a:off x="5073468" y="6248400"/>
            <a:ext cx="3591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Recent observations by </a:t>
            </a:r>
          </a:p>
          <a:p>
            <a:r>
              <a:rPr lang="fr-FR" sz="1400" dirty="0"/>
              <a:t>H. T. </a:t>
            </a:r>
            <a:r>
              <a:rPr lang="fr-FR" sz="1400" dirty="0" err="1"/>
              <a:t>Cromartie</a:t>
            </a:r>
            <a:r>
              <a:rPr lang="fr-FR" sz="1400" dirty="0"/>
              <a:t> et al., Nat. </a:t>
            </a:r>
            <a:r>
              <a:rPr lang="fr-FR" sz="1400" dirty="0" err="1"/>
              <a:t>Astron</a:t>
            </a:r>
            <a:r>
              <a:rPr lang="fr-FR" sz="1400" dirty="0"/>
              <a:t>. 4, 72 (2019).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4646" y="609600"/>
            <a:ext cx="6508509" cy="544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4343400" y="1828800"/>
            <a:ext cx="1600200" cy="990600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10200" y="4038600"/>
            <a:ext cx="1752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1438690">
            <a:off x="4812135" y="1761683"/>
            <a:ext cx="399026" cy="50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 rot="21356332">
            <a:off x="6112959" y="4127673"/>
            <a:ext cx="38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91440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Equation of State of Pure Neutron Matter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Cambria" pitchFamily="18" charset="0"/>
              </a:rPr>
              <a:t>Recent theoretical progresses on chiral EFT and AFDMC (QMC) calculations puts some constraints on the EOS of PNM below saturation.</a:t>
            </a:r>
            <a:endParaRPr lang="en-US" sz="2000" i="1" dirty="0">
              <a:solidFill>
                <a:srgbClr val="000099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-1"/>
            <a:ext cx="9144000" cy="685800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mbria" pitchFamily="18" charset="0"/>
              </a:rPr>
              <a:t>Astrophysics Input</a:t>
            </a:r>
            <a:endParaRPr lang="en-US" sz="44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9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mbria" pitchFamily="18" charset="0"/>
              </a:rPr>
              <a:t> </a:t>
            </a:r>
          </a:p>
          <a:p>
            <a:pPr algn="just"/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29845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Cambria" pitchFamily="18" charset="0"/>
              </a:rPr>
              <a:t>Mass measurements</a:t>
            </a:r>
          </a:p>
          <a:p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Pulsar timing, optical spectroscopy, rates of advance of periastron, Shapiro delay, Einstein delay, orbital decay</a:t>
            </a:r>
          </a:p>
          <a:p>
            <a:pPr algn="just"/>
            <a:endParaRPr lang="en-US" b="1" dirty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175107" name="AutoShape 3" descr="Image result for cn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09" name="AutoShape 5" descr="Image result for cn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11" name="AutoShape 7" descr="Image result for cn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s://www3.mpifr-bonn.mpg.de/staff/pfreire/images/NS_masses_with_histogram.png">
            <a:extLst>
              <a:ext uri="{FF2B5EF4-FFF2-40B4-BE49-F238E27FC236}">
                <a16:creationId xmlns:a16="http://schemas.microsoft.com/office/drawing/2014/main" id="{7FA3E2F1-096F-4E69-916E-7BC26AE1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3" y="1085612"/>
            <a:ext cx="8657714" cy="48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C31759-3E05-494D-9F76-5CC1358E26D2}"/>
              </a:ext>
            </a:extLst>
          </p:cNvPr>
          <p:cNvSpPr/>
          <p:nvPr/>
        </p:nvSpPr>
        <p:spPr>
          <a:xfrm>
            <a:off x="0" y="61722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www3.mpifr-bonn.mpg.de</a:t>
            </a:r>
            <a:r>
              <a:rPr lang="en-US" dirty="0"/>
              <a:t>/staff/</a:t>
            </a:r>
            <a:r>
              <a:rPr lang="en-US" dirty="0" err="1"/>
              <a:t>pfreire</a:t>
            </a:r>
            <a:r>
              <a:rPr lang="en-US" dirty="0"/>
              <a:t>/</a:t>
            </a:r>
            <a:r>
              <a:rPr lang="en-US" dirty="0" err="1"/>
              <a:t>NS_masses.html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93E227-C146-47C5-B785-516030731ECB}"/>
              </a:ext>
            </a:extLst>
          </p:cNvPr>
          <p:cNvSpPr/>
          <p:nvPr/>
        </p:nvSpPr>
        <p:spPr>
          <a:xfrm>
            <a:off x="609600" y="1512917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maximum mass of a neutron star is sensitive to the EOS at the core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AutoShape 3" descr="Image result for cn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09" name="AutoShape 5" descr="Image result for cn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11" name="AutoShape 7" descr="Image result for cn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0" y="-1"/>
            <a:ext cx="9144000" cy="72773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Cambria" pitchFamily="18" charset="0"/>
              </a:rPr>
              <a:t>Mass-vs-Radius Measurements </a:t>
            </a:r>
          </a:p>
          <a:p>
            <a:pPr algn="ctr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X-ray observations, thermal emission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C31759-3E05-494D-9F76-5CC1358E26D2}"/>
              </a:ext>
            </a:extLst>
          </p:cNvPr>
          <p:cNvSpPr/>
          <p:nvPr/>
        </p:nvSpPr>
        <p:spPr>
          <a:xfrm>
            <a:off x="7010400" y="3984161"/>
            <a:ext cx="2133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NICER, </a:t>
            </a:r>
          </a:p>
          <a:p>
            <a:r>
              <a:rPr lang="en-US" dirty="0"/>
              <a:t>Miller et al., </a:t>
            </a:r>
            <a:r>
              <a:rPr lang="en-US" dirty="0" err="1"/>
              <a:t>ApJL</a:t>
            </a:r>
            <a:r>
              <a:rPr lang="en-US" dirty="0"/>
              <a:t> 2019, 887, </a:t>
            </a:r>
            <a:r>
              <a:rPr lang="en-US" dirty="0" err="1"/>
              <a:t>L24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01A84-DD4E-4931-BDF3-07421E30F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952509"/>
            <a:ext cx="6872119" cy="2905491"/>
          </a:xfrm>
          <a:prstGeom prst="rect">
            <a:avLst/>
          </a:prstGeom>
        </p:spPr>
      </p:pic>
      <p:pic>
        <p:nvPicPr>
          <p:cNvPr id="3074" name="Picture 2" descr="http://xtreme.as.arizona.edu/NeutronStars/wp-content/uploads/2016/02/radii2.png">
            <a:extLst>
              <a:ext uri="{FF2B5EF4-FFF2-40B4-BE49-F238E27FC236}">
                <a16:creationId xmlns:a16="http://schemas.microsoft.com/office/drawing/2014/main" id="{1869A1A2-AE26-4C56-8668-939B7B31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3643936" cy="315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dii1">
            <a:extLst>
              <a:ext uri="{FF2B5EF4-FFF2-40B4-BE49-F238E27FC236}">
                <a16:creationId xmlns:a16="http://schemas.microsoft.com/office/drawing/2014/main" id="{6AF6506E-9B60-40E7-A18C-7AA56637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" y="727732"/>
            <a:ext cx="3643936" cy="31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F62700-E5EE-413F-B09A-3717C9E00842}"/>
              </a:ext>
            </a:extLst>
          </p:cNvPr>
          <p:cNvSpPr/>
          <p:nvPr/>
        </p:nvSpPr>
        <p:spPr>
          <a:xfrm>
            <a:off x="7010400" y="748834"/>
            <a:ext cx="2099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err="1"/>
              <a:t>Ozel</a:t>
            </a:r>
            <a:r>
              <a:rPr lang="en-US" dirty="0"/>
              <a:t>,</a:t>
            </a:r>
          </a:p>
          <a:p>
            <a:r>
              <a:rPr lang="en-US" dirty="0">
                <a:solidFill>
                  <a:srgbClr val="00009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dirty="0" err="1">
                <a:solidFill>
                  <a:srgbClr val="00009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xtreme.as.arizona.edu</a:t>
            </a:r>
            <a:r>
              <a:rPr lang="en-US" dirty="0">
                <a:solidFill>
                  <a:srgbClr val="00009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solidFill>
                  <a:srgbClr val="00009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NeutronStars</a:t>
            </a:r>
            <a:r>
              <a:rPr lang="en-US" dirty="0">
                <a:solidFill>
                  <a:srgbClr val="00009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dirty="0">
              <a:solidFill>
                <a:srgbClr val="000099"/>
              </a:solidFill>
            </a:endParaRPr>
          </a:p>
          <a:p>
            <a:endParaRPr lang="en-US" dirty="0"/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 Radii are strongly sensitive to neutron-rich matter EOS.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20E61-3351-4FD9-BAB4-AB549B494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0346" y="5090160"/>
            <a:ext cx="1957454" cy="320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5D1DD-2E44-4838-BC6C-FC7BEFD6F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0346" y="5592869"/>
            <a:ext cx="1999894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831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mbria" pitchFamily="18" charset="0"/>
              </a:rPr>
              <a:t> </a:t>
            </a:r>
          </a:p>
          <a:p>
            <a:pPr algn="just"/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200" dirty="0">
              <a:latin typeface="Cambria" pitchFamily="18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057400"/>
            <a:ext cx="18815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reeform 10"/>
          <p:cNvSpPr>
            <a:spLocks/>
          </p:cNvSpPr>
          <p:nvPr/>
        </p:nvSpPr>
        <p:spPr bwMode="auto">
          <a:xfrm rot="12155226">
            <a:off x="1673921" y="2545529"/>
            <a:ext cx="574787" cy="2071741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3200" y="204847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itchFamily="18" charset="0"/>
              </a:rPr>
              <a:t>external </a:t>
            </a:r>
          </a:p>
          <a:p>
            <a:r>
              <a:rPr lang="en-US" dirty="0">
                <a:latin typeface="Cambria" pitchFamily="18" charset="0"/>
              </a:rPr>
              <a:t>gravitational</a:t>
            </a:r>
          </a:p>
          <a:p>
            <a:r>
              <a:rPr lang="en-US" dirty="0">
                <a:latin typeface="Cambria" pitchFamily="18" charset="0"/>
              </a:rPr>
              <a:t>field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011269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itchFamily="18" charset="0"/>
              </a:rPr>
              <a:t>quadrupole</a:t>
            </a:r>
            <a:r>
              <a:rPr lang="en-US" dirty="0">
                <a:latin typeface="Cambria" pitchFamily="18" charset="0"/>
              </a:rPr>
              <a:t> </a:t>
            </a:r>
          </a:p>
          <a:p>
            <a:r>
              <a:rPr lang="en-US" dirty="0">
                <a:latin typeface="Cambria" pitchFamily="18" charset="0"/>
              </a:rPr>
              <a:t>deformation</a:t>
            </a:r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 rot="12155226" flipH="1">
            <a:off x="670927" y="2435543"/>
            <a:ext cx="258347" cy="767712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526207"/>
            <a:ext cx="2209799" cy="35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905000" y="3669268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itchFamily="18" charset="0"/>
              </a:rPr>
              <a:t>  tidal Love number</a:t>
            </a: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rot="12945989" flipV="1">
            <a:off x="2495171" y="1881458"/>
            <a:ext cx="724658" cy="428084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rot="12155226" flipH="1" flipV="1">
            <a:off x="2390425" y="4112475"/>
            <a:ext cx="381701" cy="322385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806315"/>
            <a:ext cx="4495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itchFamily="18" charset="0"/>
              </a:rPr>
              <a:t>  		tidal </a:t>
            </a:r>
            <a:r>
              <a:rPr lang="en-US" dirty="0" err="1">
                <a:latin typeface="Cambria" pitchFamily="18" charset="0"/>
              </a:rPr>
              <a:t>polarizability</a:t>
            </a:r>
            <a:endParaRPr lang="en-US" dirty="0">
              <a:latin typeface="Cambria" pitchFamily="18" charset="0"/>
            </a:endParaRPr>
          </a:p>
          <a:p>
            <a:r>
              <a:rPr lang="en-US" sz="2000" b="1" dirty="0" err="1">
                <a:latin typeface="Cambria" pitchFamily="18" charset="0"/>
              </a:rPr>
              <a:t>Quadrupole</a:t>
            </a:r>
            <a:r>
              <a:rPr lang="en-US" sz="2000" b="1" dirty="0">
                <a:latin typeface="Cambria" pitchFamily="18" charset="0"/>
              </a:rPr>
              <a:t> deformation scales </a:t>
            </a:r>
          </a:p>
          <a:p>
            <a:r>
              <a:rPr lang="en-US" sz="2000" b="1" dirty="0">
                <a:latin typeface="Cambria" pitchFamily="18" charset="0"/>
              </a:rPr>
              <a:t>as the 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5</a:t>
            </a:r>
            <a:r>
              <a:rPr lang="en-US" sz="2000" b="1" baseline="30000" dirty="0">
                <a:solidFill>
                  <a:srgbClr val="FF0000"/>
                </a:solidFill>
                <a:latin typeface="Cambria" pitchFamily="18" charset="0"/>
              </a:rPr>
              <a:t>th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power of the Radius.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74603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mbria" pitchFamily="18" charset="0"/>
              </a:rPr>
              <a:t>Flanagan and Hinderer, Phys. Rev. D77, 021502 (2008)</a:t>
            </a:r>
          </a:p>
          <a:p>
            <a:r>
              <a:rPr lang="en-US" sz="1200" dirty="0" err="1">
                <a:latin typeface="Cambria" pitchFamily="18" charset="0"/>
              </a:rPr>
              <a:t>Fattoyev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Carvajal</a:t>
            </a:r>
            <a:r>
              <a:rPr lang="en-US" sz="1200" dirty="0">
                <a:latin typeface="Cambria" pitchFamily="18" charset="0"/>
              </a:rPr>
              <a:t>, Newton, Li, Phys. Rev. C 87, 015806 (2013)</a:t>
            </a:r>
          </a:p>
          <a:p>
            <a:r>
              <a:rPr lang="en-US" sz="1200" dirty="0">
                <a:latin typeface="Cambria" pitchFamily="18" charset="0"/>
              </a:rPr>
              <a:t>Steiner, </a:t>
            </a:r>
            <a:r>
              <a:rPr lang="en-US" sz="1200" dirty="0" err="1">
                <a:latin typeface="Cambria" pitchFamily="18" charset="0"/>
              </a:rPr>
              <a:t>Gandolfi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Fattoyev</a:t>
            </a:r>
            <a:r>
              <a:rPr lang="en-US" sz="1200" dirty="0">
                <a:latin typeface="Cambria" pitchFamily="18" charset="0"/>
              </a:rPr>
              <a:t>, Newton, Phys. Rev. C  91, 015804 (2015)</a:t>
            </a:r>
          </a:p>
          <a:p>
            <a:pPr marL="228600" indent="-228600"/>
            <a:r>
              <a:rPr lang="en-US" sz="1200" dirty="0" err="1">
                <a:latin typeface="Cambria" pitchFamily="18" charset="0"/>
              </a:rPr>
              <a:t>Fattoyev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Piekarewicz</a:t>
            </a:r>
            <a:r>
              <a:rPr lang="en-US" sz="1200" dirty="0">
                <a:latin typeface="Cambria" pitchFamily="18" charset="0"/>
              </a:rPr>
              <a:t>, Horowitz, Phys. Rev. </a:t>
            </a:r>
            <a:r>
              <a:rPr lang="en-US" sz="1200" dirty="0" err="1">
                <a:latin typeface="Cambria" pitchFamily="18" charset="0"/>
              </a:rPr>
              <a:t>Lett</a:t>
            </a:r>
            <a:r>
              <a:rPr lang="en-US" sz="1200" dirty="0">
                <a:latin typeface="Cambria" pitchFamily="18" charset="0"/>
              </a:rPr>
              <a:t>., 172702 (2018)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5334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mbria" pitchFamily="18" charset="0"/>
              </a:rPr>
              <a:t>On August 17 2017, 12:41:04.43 UTC </a:t>
            </a:r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two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neutron stars got merged. </a:t>
            </a:r>
            <a:r>
              <a:rPr lang="en-US" dirty="0">
                <a:latin typeface="Cambria" pitchFamily="18" charset="0"/>
              </a:rPr>
              <a:t> </a:t>
            </a:r>
          </a:p>
          <a:p>
            <a:pPr algn="just"/>
            <a:r>
              <a:rPr lang="en-US" dirty="0">
                <a:latin typeface="Cambria" pitchFamily="18" charset="0"/>
              </a:rPr>
              <a:t>This was the 9</a:t>
            </a:r>
            <a:r>
              <a:rPr lang="en-US" baseline="30000" dirty="0">
                <a:latin typeface="Cambria" pitchFamily="18" charset="0"/>
              </a:rPr>
              <a:t>th</a:t>
            </a:r>
            <a:r>
              <a:rPr lang="en-US" dirty="0">
                <a:latin typeface="Cambria" pitchFamily="18" charset="0"/>
              </a:rPr>
              <a:t> GW detection  (the 6</a:t>
            </a:r>
            <a:r>
              <a:rPr lang="en-US" baseline="30000" dirty="0">
                <a:latin typeface="Cambria" pitchFamily="18" charset="0"/>
              </a:rPr>
              <a:t>th</a:t>
            </a:r>
            <a:r>
              <a:rPr lang="en-US" dirty="0">
                <a:latin typeface="Cambria" pitchFamily="18" charset="0"/>
              </a:rPr>
              <a:t> announced at the time) by LIGO/Virgo Collaboration.</a:t>
            </a:r>
          </a:p>
          <a:p>
            <a:pPr algn="just"/>
            <a:endParaRPr lang="en-US" dirty="0">
              <a:latin typeface="Cambria" pitchFamily="18" charset="0"/>
            </a:endParaRPr>
          </a:p>
          <a:p>
            <a:pPr algn="just"/>
            <a:r>
              <a:rPr lang="en-US" dirty="0">
                <a:latin typeface="Cambria" pitchFamily="18" charset="0"/>
              </a:rPr>
              <a:t>This single event generated most of post-iron elements </a:t>
            </a:r>
          </a:p>
          <a:p>
            <a:pPr algn="just"/>
            <a:r>
              <a:rPr lang="en-US" dirty="0">
                <a:latin typeface="Cambria" pitchFamily="18" charset="0"/>
              </a:rPr>
              <a:t>Including </a:t>
            </a:r>
            <a:r>
              <a:rPr lang="en-US" b="1" dirty="0">
                <a:solidFill>
                  <a:srgbClr val="FF9900"/>
                </a:solidFill>
                <a:latin typeface="Cambria" pitchFamily="18" charset="0"/>
              </a:rPr>
              <a:t>10 Earth mass of Gold!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5200" y="1676400"/>
            <a:ext cx="1931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Abbott et al. PRL 119, 161101 (2017)</a:t>
            </a:r>
            <a:endParaRPr lang="en-US" sz="14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75107" name="AutoShape 3" descr="Image result for cn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09" name="AutoShape 5" descr="Image result for cn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11" name="AutoShape 7" descr="Image result for cn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511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733800"/>
            <a:ext cx="4114800" cy="72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9617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118212" y="3846500"/>
            <a:ext cx="20129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Neutron_star_collis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486400" y="1319645"/>
            <a:ext cx="3429000" cy="233795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0" y="0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99"/>
                </a:solidFill>
                <a:latin typeface="Cambria" pitchFamily="18" charset="0"/>
              </a:rPr>
              <a:t>Tidal Polarizability and Gravitational Waves</a:t>
            </a:r>
          </a:p>
        </p:txBody>
      </p:sp>
    </p:spTree>
    <p:extLst>
      <p:ext uri="{BB962C8B-B14F-4D97-AF65-F5344CB8AC3E}">
        <p14:creationId xmlns:p14="http://schemas.microsoft.com/office/powerpoint/2010/main" val="3983032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pic>
        <p:nvPicPr>
          <p:cNvPr id="26" name="Picture 25" descr="Graph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0100" y="533400"/>
            <a:ext cx="4457700" cy="5943600"/>
          </a:xfrm>
          <a:prstGeom prst="rect">
            <a:avLst/>
          </a:prstGeom>
        </p:spPr>
      </p:pic>
      <p:pic>
        <p:nvPicPr>
          <p:cNvPr id="27" name="Picture 26" descr="Graph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33400"/>
            <a:ext cx="4457700" cy="5943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0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Example: A Stiff and a Soft Equation of State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mbria" pitchFamily="18" charset="0"/>
              </a:rPr>
              <a:t> </a:t>
            </a:r>
          </a:p>
          <a:p>
            <a:pPr algn="just"/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1639668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mbria" pitchFamily="18" charset="0"/>
              </a:rPr>
              <a:t>The induced </a:t>
            </a:r>
            <a:r>
              <a:rPr lang="en-US" sz="2000" dirty="0" err="1">
                <a:solidFill>
                  <a:srgbClr val="0000FF"/>
                </a:solidFill>
                <a:latin typeface="Cambria" pitchFamily="18" charset="0"/>
              </a:rPr>
              <a:t>quadrupole</a:t>
            </a:r>
            <a:r>
              <a:rPr lang="en-US" sz="2000" dirty="0">
                <a:solidFill>
                  <a:srgbClr val="0000FF"/>
                </a:solidFill>
                <a:latin typeface="Cambria" pitchFamily="18" charset="0"/>
              </a:rPr>
              <a:t> deformation  advances the orbit and changes the </a:t>
            </a:r>
          </a:p>
          <a:p>
            <a:r>
              <a:rPr lang="en-US" sz="2000" dirty="0">
                <a:solidFill>
                  <a:srgbClr val="0000FF"/>
                </a:solidFill>
                <a:latin typeface="Cambria" pitchFamily="18" charset="0"/>
              </a:rPr>
              <a:t>rotational phase.</a:t>
            </a:r>
          </a:p>
          <a:p>
            <a:endParaRPr lang="en-US" sz="2000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                   </a:t>
            </a:r>
          </a:p>
          <a:p>
            <a:pPr algn="ctr"/>
            <a:r>
              <a:rPr lang="en-US" sz="2000" b="1" dirty="0">
                <a:latin typeface="Cambria" pitchFamily="18" charset="0"/>
              </a:rPr>
              <a:t>BH-BH merger: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85801"/>
            <a:ext cx="3581399" cy="25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934200" y="1600200"/>
            <a:ext cx="304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0" y="1905000"/>
            <a:ext cx="381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2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20" name="Picture 19" descr="GWformP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733800"/>
            <a:ext cx="8991600" cy="2971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1000" y="6553200"/>
            <a:ext cx="2350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Palatino Linotype" pitchFamily="18" charset="0"/>
              </a:rPr>
              <a:t>Image Credit: Jocelyn Read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685800"/>
            <a:ext cx="393337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Tidal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Polarizability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and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Gravitaional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Waves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mbria" pitchFamily="18" charset="0"/>
              </a:rPr>
              <a:t> </a:t>
            </a:r>
          </a:p>
          <a:p>
            <a:pPr algn="just"/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762001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</a:pPr>
            <a:r>
              <a:rPr lang="en-US" sz="2200" b="1" dirty="0">
                <a:latin typeface="Cambria" pitchFamily="18" charset="0"/>
              </a:rPr>
              <a:t>Introduction</a:t>
            </a:r>
          </a:p>
          <a:p>
            <a:pPr>
              <a:buClr>
                <a:srgbClr val="0000FF"/>
              </a:buClr>
            </a:pPr>
            <a:endParaRPr lang="en-US" sz="2200" b="1" dirty="0">
              <a:latin typeface="Cambria" pitchFamily="18" charset="0"/>
            </a:endParaRPr>
          </a:p>
          <a:p>
            <a:pPr>
              <a:buClr>
                <a:srgbClr val="0000FF"/>
              </a:buClr>
            </a:pPr>
            <a:r>
              <a:rPr lang="en-US" sz="2200" b="1" dirty="0">
                <a:latin typeface="Cambria" pitchFamily="18" charset="0"/>
              </a:rPr>
              <a:t>Nuclear Physics Input on the Structure of Neutron Stars</a:t>
            </a:r>
            <a:endParaRPr lang="en-US" sz="2200" dirty="0">
              <a:latin typeface="Cambria" pitchFamily="18" charset="0"/>
            </a:endParaRPr>
          </a:p>
          <a:p>
            <a:pPr>
              <a:buClr>
                <a:srgbClr val="0000FF"/>
              </a:buClr>
              <a:buFont typeface="Courier New" pitchFamily="49" charset="0"/>
              <a:buChar char="o"/>
            </a:pPr>
            <a:r>
              <a:rPr lang="en-US" sz="2200" dirty="0">
                <a:latin typeface="Cambria" pitchFamily="18" charset="0"/>
              </a:rPr>
              <a:t>     Connecting nuclei to neutron stars</a:t>
            </a:r>
          </a:p>
          <a:p>
            <a:pPr>
              <a:buClr>
                <a:srgbClr val="0000FF"/>
              </a:buClr>
              <a:buFont typeface="Courier New" pitchFamily="49" charset="0"/>
              <a:buChar char="o"/>
            </a:pPr>
            <a:r>
              <a:rPr lang="en-US" sz="2200" dirty="0">
                <a:latin typeface="Cambria" pitchFamily="18" charset="0"/>
              </a:rPr>
              <a:t>     The role of the nuclear equation of state and the neutron star structure</a:t>
            </a:r>
          </a:p>
          <a:p>
            <a:pPr>
              <a:buClr>
                <a:srgbClr val="0000FF"/>
              </a:buClr>
              <a:buFont typeface="Courier New" pitchFamily="49" charset="0"/>
              <a:buChar char="o"/>
            </a:pPr>
            <a:r>
              <a:rPr lang="en-US" sz="2200" dirty="0">
                <a:latin typeface="Cambria" pitchFamily="18" charset="0"/>
              </a:rPr>
              <a:t>     Nuclear constraints on the equation of state</a:t>
            </a:r>
            <a:endParaRPr lang="en-US" sz="2200" i="1" dirty="0">
              <a:latin typeface="Cambria" pitchFamily="18" charset="0"/>
            </a:endParaRPr>
          </a:p>
          <a:p>
            <a:pPr>
              <a:buClr>
                <a:srgbClr val="0000FF"/>
              </a:buClr>
              <a:buFont typeface="Courier New" pitchFamily="49" charset="0"/>
              <a:buChar char="o"/>
            </a:pPr>
            <a:endParaRPr lang="en-US" sz="2200" dirty="0">
              <a:latin typeface="Cambria" pitchFamily="18" charset="0"/>
            </a:endParaRPr>
          </a:p>
          <a:p>
            <a:pPr>
              <a:buClr>
                <a:srgbClr val="0000FF"/>
              </a:buClr>
            </a:pPr>
            <a:r>
              <a:rPr lang="en-US" sz="2200" b="1" dirty="0">
                <a:latin typeface="Cambria" pitchFamily="18" charset="0"/>
              </a:rPr>
              <a:t>Astrophysical Constraints of the Structure of Neutron Stars</a:t>
            </a:r>
            <a:endParaRPr lang="en-US" sz="2200" dirty="0">
              <a:latin typeface="Cambria" pitchFamily="18" charset="0"/>
            </a:endParaRPr>
          </a:p>
          <a:p>
            <a:pPr>
              <a:buClr>
                <a:srgbClr val="0000FF"/>
              </a:buClr>
              <a:buFont typeface="Courier New" pitchFamily="49" charset="0"/>
              <a:buChar char="o"/>
            </a:pPr>
            <a:r>
              <a:rPr lang="en-US" sz="2200" dirty="0">
                <a:latin typeface="Cambria" pitchFamily="18" charset="0"/>
              </a:rPr>
              <a:t>     Astrophysical measurements of the neutron star structure</a:t>
            </a:r>
          </a:p>
          <a:p>
            <a:pPr>
              <a:buClr>
                <a:srgbClr val="0000FF"/>
              </a:buClr>
              <a:buFont typeface="Courier New" pitchFamily="49" charset="0"/>
              <a:buChar char="o"/>
            </a:pPr>
            <a:r>
              <a:rPr lang="en-US" sz="2200" dirty="0">
                <a:latin typeface="Cambria" pitchFamily="18" charset="0"/>
              </a:rPr>
              <a:t>     Tidal polarizability and gravitational waves</a:t>
            </a:r>
          </a:p>
          <a:p>
            <a:pPr>
              <a:buClr>
                <a:srgbClr val="0000FF"/>
              </a:buClr>
            </a:pPr>
            <a:r>
              <a:rPr lang="en-US" sz="2200" dirty="0">
                <a:latin typeface="Cambria" pitchFamily="18" charset="0"/>
              </a:rPr>
              <a:t>               1. Tidal polarizability and the stiffness of the EOS</a:t>
            </a:r>
          </a:p>
          <a:p>
            <a:pPr>
              <a:buClr>
                <a:srgbClr val="0000FF"/>
              </a:buClr>
            </a:pPr>
            <a:r>
              <a:rPr lang="en-US" sz="2200" dirty="0">
                <a:latin typeface="Cambria" pitchFamily="18" charset="0"/>
              </a:rPr>
              <a:t>               2. Tidal polarizability and constraints on the NS radii </a:t>
            </a:r>
          </a:p>
          <a:p>
            <a:pPr>
              <a:buClr>
                <a:srgbClr val="0000FF"/>
              </a:buClr>
              <a:buFont typeface="Courier New" pitchFamily="49" charset="0"/>
              <a:buChar char="o"/>
            </a:pPr>
            <a:r>
              <a:rPr lang="en-US" sz="2200" dirty="0">
                <a:latin typeface="Cambria" pitchFamily="18" charset="0"/>
              </a:rPr>
              <a:t>     </a:t>
            </a:r>
            <a:r>
              <a:rPr lang="en-US" sz="2200" dirty="0" err="1">
                <a:latin typeface="Cambria" pitchFamily="18" charset="0"/>
              </a:rPr>
              <a:t>GW190814</a:t>
            </a:r>
            <a:r>
              <a:rPr lang="en-US" sz="2200" dirty="0">
                <a:latin typeface="Cambria" pitchFamily="18" charset="0"/>
              </a:rPr>
              <a:t> and the role of the high-density EOS</a:t>
            </a:r>
          </a:p>
          <a:p>
            <a:pPr>
              <a:buClr>
                <a:srgbClr val="0000FF"/>
              </a:buClr>
            </a:pPr>
            <a:endParaRPr lang="en-US" sz="2200" dirty="0">
              <a:latin typeface="Cambria" pitchFamily="18" charset="0"/>
            </a:endParaRPr>
          </a:p>
          <a:p>
            <a:pPr>
              <a:buClr>
                <a:srgbClr val="0000FF"/>
              </a:buClr>
            </a:pPr>
            <a:r>
              <a:rPr lang="en-US" sz="2200" b="1" dirty="0">
                <a:latin typeface="Cambria" pitchFamily="18" charset="0"/>
              </a:rPr>
              <a:t>Concluding Remarks</a:t>
            </a:r>
            <a:br>
              <a:rPr lang="en-US" sz="2000" b="1" dirty="0">
                <a:latin typeface="Cambria" pitchFamily="18" charset="0"/>
              </a:rPr>
            </a:br>
            <a:endParaRPr lang="en-US" sz="2000" b="1" dirty="0">
              <a:latin typeface="Cambria" pitchFamily="18" charset="0"/>
            </a:endParaRPr>
          </a:p>
          <a:p>
            <a:pPr marL="457200">
              <a:buClr>
                <a:srgbClr val="0000FF"/>
              </a:buClr>
            </a:pPr>
            <a:endParaRPr lang="en-US" sz="2000" dirty="0">
              <a:latin typeface="Cambria" pitchFamily="18" charset="0"/>
            </a:endParaRPr>
          </a:p>
        </p:txBody>
      </p:sp>
      <p:sp>
        <p:nvSpPr>
          <p:cNvPr id="33794" name="AutoShape 2" descr="Image result for chadwick neutr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Image result for chadwick neutr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76200"/>
            <a:ext cx="8839200" cy="533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Outline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WformP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33799"/>
            <a:ext cx="9067800" cy="3048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mbria" pitchFamily="18" charset="0"/>
              </a:rPr>
              <a:t> </a:t>
            </a:r>
          </a:p>
          <a:p>
            <a:pPr algn="just"/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200" dirty="0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1639668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mbria" pitchFamily="18" charset="0"/>
              </a:rPr>
              <a:t>The induced </a:t>
            </a:r>
            <a:r>
              <a:rPr lang="en-US" sz="2000" dirty="0" err="1">
                <a:solidFill>
                  <a:srgbClr val="0000FF"/>
                </a:solidFill>
                <a:latin typeface="Cambria" pitchFamily="18" charset="0"/>
              </a:rPr>
              <a:t>quadrupole</a:t>
            </a:r>
            <a:r>
              <a:rPr lang="en-US" sz="2000" dirty="0">
                <a:solidFill>
                  <a:srgbClr val="0000FF"/>
                </a:solidFill>
                <a:latin typeface="Cambria" pitchFamily="18" charset="0"/>
              </a:rPr>
              <a:t> deformation  advances the orbit and changes the </a:t>
            </a:r>
          </a:p>
          <a:p>
            <a:r>
              <a:rPr lang="en-US" sz="2000" dirty="0">
                <a:solidFill>
                  <a:srgbClr val="0000FF"/>
                </a:solidFill>
                <a:latin typeface="Cambria" pitchFamily="18" charset="0"/>
              </a:rPr>
              <a:t>rotational phase.</a:t>
            </a:r>
          </a:p>
          <a:p>
            <a:endParaRPr lang="en-US" sz="2000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                   </a:t>
            </a:r>
          </a:p>
          <a:p>
            <a:pPr algn="ctr"/>
            <a:r>
              <a:rPr lang="en-US" sz="2000" b="1" dirty="0">
                <a:latin typeface="Cambria" pitchFamily="18" charset="0"/>
              </a:rPr>
              <a:t>NS-NS merger: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85801"/>
            <a:ext cx="3581399" cy="25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934200" y="1600200"/>
            <a:ext cx="304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0" y="1905000"/>
            <a:ext cx="381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2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6553200"/>
            <a:ext cx="2350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Palatino Linotype" pitchFamily="18" charset="0"/>
              </a:rPr>
              <a:t>Image Credit: Jocelyn Read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685800"/>
            <a:ext cx="393337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Tidal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Polarizability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and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Gravitaional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Waves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mbria" pitchFamily="18" charset="0"/>
              </a:rPr>
              <a:t> </a:t>
            </a:r>
          </a:p>
          <a:p>
            <a:pPr algn="just"/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584572"/>
            <a:ext cx="487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mbria" pitchFamily="18" charset="0"/>
              </a:rPr>
              <a:t>Fluffy stars collide earlier and merge at a lower frequency. </a:t>
            </a:r>
          </a:p>
          <a:p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Compact stars continue to orbit and merge at a higher frequency.</a:t>
            </a:r>
          </a:p>
          <a:p>
            <a:r>
              <a:rPr lang="en-US" sz="2000" dirty="0">
                <a:latin typeface="Cambria" pitchFamily="18" charset="0"/>
              </a:rPr>
              <a:t>The waveform is complicated and requires numerical relativistic simulations.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85801"/>
            <a:ext cx="3581399" cy="25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934200" y="1600200"/>
            <a:ext cx="304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0" y="1905000"/>
            <a:ext cx="381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2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85800"/>
            <a:ext cx="393337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476082"/>
            <a:ext cx="7848601" cy="3077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867400" y="3352800"/>
            <a:ext cx="289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Palatino Linotype" pitchFamily="18" charset="0"/>
              </a:rPr>
              <a:t>Credit: </a:t>
            </a:r>
            <a:r>
              <a:rPr lang="en-US" sz="1400" dirty="0" err="1">
                <a:latin typeface="Palatino Linotype" pitchFamily="18" charset="0"/>
              </a:rPr>
              <a:t>Takami</a:t>
            </a:r>
            <a:r>
              <a:rPr lang="en-US" sz="1400" dirty="0">
                <a:latin typeface="Palatino Linotype" pitchFamily="18" charset="0"/>
              </a:rPr>
              <a:t> et al. (2014)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0600" y="6019800"/>
            <a:ext cx="3597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APR4 (compact)</a:t>
            </a:r>
            <a:r>
              <a:rPr lang="en-US" dirty="0">
                <a:latin typeface="Cambria" pitchFamily="18" charset="0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Cambria" pitchFamily="18" charset="0"/>
              </a:rPr>
              <a:t>GNH3 (fluffy)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6247526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     -6.5 ms                                                              0 ms                                                                 6.5 ms                        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0" y="0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Tidal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Polarizability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, EOS, and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Gravitaional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Waves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13116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EOS and Tidal Polarizability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39094F7-B16E-48D1-AF3C-69D7F66A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524000"/>
            <a:ext cx="5406134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314FA9-E8BD-4930-A4BE-29B6A4FF65CE}"/>
              </a:ext>
            </a:extLst>
          </p:cNvPr>
          <p:cNvSpPr/>
          <p:nvPr/>
        </p:nvSpPr>
        <p:spPr>
          <a:xfrm>
            <a:off x="69714" y="4009043"/>
            <a:ext cx="3549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e. g. see:</a:t>
            </a:r>
          </a:p>
          <a:p>
            <a:r>
              <a:rPr lang="en-US" sz="1600" dirty="0"/>
              <a:t>Margalit &amp; Metzger, </a:t>
            </a:r>
            <a:r>
              <a:rPr lang="en-US" sz="1600" dirty="0" err="1"/>
              <a:t>Astrophys</a:t>
            </a:r>
            <a:r>
              <a:rPr lang="en-US" sz="1600" dirty="0"/>
              <a:t>. J.  </a:t>
            </a:r>
            <a:r>
              <a:rPr lang="en-US" sz="1600" dirty="0" err="1"/>
              <a:t>Lett</a:t>
            </a:r>
            <a:r>
              <a:rPr lang="en-US" sz="1600" dirty="0"/>
              <a:t>. 850, L19 (2017) </a:t>
            </a:r>
          </a:p>
          <a:p>
            <a:r>
              <a:rPr lang="en-US" sz="1600" dirty="0" err="1"/>
              <a:t>Rezzolla</a:t>
            </a:r>
            <a:r>
              <a:rPr lang="en-US" sz="1600" dirty="0"/>
              <a:t>, Most, </a:t>
            </a:r>
            <a:r>
              <a:rPr lang="en-US" sz="1600" dirty="0" err="1"/>
              <a:t>Weih</a:t>
            </a:r>
            <a:r>
              <a:rPr lang="en-US" sz="1600" dirty="0"/>
              <a:t>, </a:t>
            </a:r>
            <a:r>
              <a:rPr lang="nn-NO" sz="1600" dirty="0"/>
              <a:t>Astrophys. J. Lett. 852, L25 (2018)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BC32CE-0F54-4B6D-AD63-79B5D419713B}"/>
              </a:ext>
            </a:extLst>
          </p:cNvPr>
          <p:cNvSpPr/>
          <p:nvPr/>
        </p:nvSpPr>
        <p:spPr>
          <a:xfrm>
            <a:off x="-38832" y="609600"/>
            <a:ext cx="91131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We used ten distinct </a:t>
            </a:r>
            <a:r>
              <a:rPr lang="en-US" sz="2400" dirty="0" err="1">
                <a:latin typeface="Cambria" pitchFamily="18" charset="0"/>
              </a:rPr>
              <a:t>RMF</a:t>
            </a:r>
            <a:r>
              <a:rPr lang="en-US" sz="2400" dirty="0">
                <a:latin typeface="Cambria" pitchFamily="18" charset="0"/>
              </a:rPr>
              <a:t> models (these </a:t>
            </a:r>
            <a:r>
              <a:rPr lang="en-US" sz="2400" dirty="0" err="1">
                <a:latin typeface="Cambria" pitchFamily="18" charset="0"/>
              </a:rPr>
              <a:t>EOSs</a:t>
            </a:r>
            <a:r>
              <a:rPr lang="en-US" sz="2400" dirty="0">
                <a:latin typeface="Cambria" pitchFamily="18" charset="0"/>
              </a:rPr>
              <a:t> are naturally </a:t>
            </a:r>
            <a:r>
              <a:rPr lang="en-US" sz="2400" i="1" dirty="0">
                <a:latin typeface="Cambria" pitchFamily="18" charset="0"/>
              </a:rPr>
              <a:t>causal</a:t>
            </a:r>
            <a:r>
              <a:rPr lang="en-US" sz="2400" dirty="0">
                <a:latin typeface="Cambria" pitchFamily="18" charset="0"/>
              </a:rPr>
              <a:t>):        </a:t>
            </a:r>
          </a:p>
          <a:p>
            <a:r>
              <a:rPr lang="en-US" sz="1400" dirty="0">
                <a:latin typeface="+mj-lt"/>
              </a:rPr>
              <a:t>Fattoyev, </a:t>
            </a:r>
            <a:r>
              <a:rPr lang="en-US" sz="1400" dirty="0" err="1">
                <a:latin typeface="+mj-lt"/>
              </a:rPr>
              <a:t>Piekarewicz</a:t>
            </a:r>
            <a:r>
              <a:rPr lang="en-US" sz="1400" dirty="0">
                <a:latin typeface="+mj-lt"/>
              </a:rPr>
              <a:t>, Horowitz, Phys. Rev. Lett. </a:t>
            </a:r>
            <a:r>
              <a:rPr lang="en-US" sz="1400" b="1" dirty="0">
                <a:latin typeface="+mj-lt"/>
              </a:rPr>
              <a:t>120</a:t>
            </a:r>
            <a:r>
              <a:rPr lang="en-US" sz="1400" dirty="0">
                <a:latin typeface="+mj-lt"/>
              </a:rPr>
              <a:t>, 172702 (2018)</a:t>
            </a:r>
          </a:p>
          <a:p>
            <a:r>
              <a:rPr lang="en-US" sz="2200" i="1" dirty="0" err="1">
                <a:latin typeface="Cambria" pitchFamily="18" charset="0"/>
              </a:rPr>
              <a:t>NL3</a:t>
            </a:r>
            <a:r>
              <a:rPr lang="en-US" sz="2200" i="1" dirty="0">
                <a:latin typeface="Cambria" pitchFamily="18" charset="0"/>
              </a:rPr>
              <a:t>, IU-FSU, TAMUC-FSU,  </a:t>
            </a:r>
            <a:r>
              <a:rPr lang="en-US" sz="2200" i="1" dirty="0" err="1">
                <a:latin typeface="Cambria" pitchFamily="18" charset="0"/>
              </a:rPr>
              <a:t>FSUGold2</a:t>
            </a:r>
            <a:r>
              <a:rPr lang="en-US" sz="2200" i="1" dirty="0">
                <a:latin typeface="Cambria" pitchFamily="18" charset="0"/>
              </a:rPr>
              <a:t>, </a:t>
            </a:r>
            <a:r>
              <a:rPr lang="en-US" sz="2200" i="1" dirty="0" err="1">
                <a:latin typeface="Cambria" pitchFamily="18" charset="0"/>
              </a:rPr>
              <a:t>FSUGarnet</a:t>
            </a:r>
            <a:r>
              <a:rPr lang="en-US" sz="2200" i="1" dirty="0">
                <a:latin typeface="Cambria" pitchFamily="18" charset="0"/>
              </a:rPr>
              <a:t>, </a:t>
            </a:r>
            <a:r>
              <a:rPr lang="en-US" sz="2200" i="1" dirty="0" err="1">
                <a:latin typeface="Cambria" pitchFamily="18" charset="0"/>
              </a:rPr>
              <a:t>RMF022</a:t>
            </a:r>
            <a:r>
              <a:rPr lang="en-US" sz="2200" i="1" dirty="0">
                <a:latin typeface="Cambria" pitchFamily="18" charset="0"/>
              </a:rPr>
              <a:t>, </a:t>
            </a:r>
            <a:r>
              <a:rPr lang="en-US" sz="2200" i="1" dirty="0" err="1">
                <a:latin typeface="Cambria" pitchFamily="18" charset="0"/>
              </a:rPr>
              <a:t>RMF028</a:t>
            </a:r>
            <a:r>
              <a:rPr lang="en-US" sz="2200" i="1" dirty="0">
                <a:latin typeface="Cambria" pitchFamily="18" charset="0"/>
              </a:rPr>
              <a:t>, </a:t>
            </a:r>
            <a:r>
              <a:rPr lang="en-US" sz="2200" i="1" dirty="0" err="1">
                <a:latin typeface="Cambria" pitchFamily="18" charset="0"/>
              </a:rPr>
              <a:t>RMF032</a:t>
            </a:r>
            <a:endParaRPr lang="en-US" sz="2200" i="1" dirty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The SNM EOS at high-densities </a:t>
            </a:r>
          </a:p>
          <a:p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becomes important. </a:t>
            </a: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i="1" dirty="0">
                <a:latin typeface="Cambria" pitchFamily="18" charset="0"/>
              </a:rPr>
              <a:t>Models with stiff SNM EOS, </a:t>
            </a:r>
          </a:p>
          <a:p>
            <a:r>
              <a:rPr lang="en-US" sz="2000" i="1" dirty="0">
                <a:latin typeface="Cambria" pitchFamily="18" charset="0"/>
              </a:rPr>
              <a:t>such  as </a:t>
            </a:r>
            <a:r>
              <a:rPr lang="en-US" sz="2000" i="1" dirty="0" err="1">
                <a:latin typeface="Cambria" pitchFamily="18" charset="0"/>
              </a:rPr>
              <a:t>NL3</a:t>
            </a:r>
            <a:r>
              <a:rPr lang="en-US" sz="2000" i="1" dirty="0">
                <a:latin typeface="Cambria" pitchFamily="18" charset="0"/>
              </a:rPr>
              <a:t> (with M = 2.77 </a:t>
            </a:r>
            <a:r>
              <a:rPr lang="en-US" sz="2000" i="1" dirty="0" err="1"/>
              <a:t>M</a:t>
            </a:r>
            <a:r>
              <a:rPr lang="en-US" sz="2000" i="1" baseline="-25000" dirty="0" err="1"/>
              <a:t>sun</a:t>
            </a:r>
            <a:r>
              <a:rPr lang="en-US" sz="2000" i="1" dirty="0">
                <a:latin typeface="Cambria" pitchFamily="18" charset="0"/>
              </a:rPr>
              <a:t>), </a:t>
            </a:r>
          </a:p>
          <a:p>
            <a:r>
              <a:rPr lang="en-US" sz="2000" i="1" dirty="0">
                <a:latin typeface="Cambria" pitchFamily="18" charset="0"/>
              </a:rPr>
              <a:t>may be ruled out.</a:t>
            </a:r>
          </a:p>
          <a:p>
            <a:endParaRPr lang="en-US" sz="2000" dirty="0">
              <a:latin typeface="Cambria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CF0B6A0-97D1-4E9D-A3DA-6178F0F9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562600"/>
            <a:ext cx="1587264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7780163A-4BF1-483A-BECA-21B9F6ED2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595841"/>
            <a:ext cx="5177320" cy="48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7E9BBB-66B7-4F93-9558-70EA6C4916C0}"/>
              </a:ext>
            </a:extLst>
          </p:cNvPr>
          <p:cNvSpPr/>
          <p:nvPr/>
        </p:nvSpPr>
        <p:spPr>
          <a:xfrm>
            <a:off x="-38832" y="609600"/>
            <a:ext cx="91131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We used ten distinct </a:t>
            </a:r>
            <a:r>
              <a:rPr lang="en-US" sz="2400" dirty="0" err="1">
                <a:latin typeface="Cambria" pitchFamily="18" charset="0"/>
              </a:rPr>
              <a:t>RMF</a:t>
            </a:r>
            <a:r>
              <a:rPr lang="en-US" sz="2400" dirty="0">
                <a:latin typeface="Cambria" pitchFamily="18" charset="0"/>
              </a:rPr>
              <a:t> models (these </a:t>
            </a:r>
            <a:r>
              <a:rPr lang="en-US" sz="2400" dirty="0" err="1">
                <a:latin typeface="Cambria" pitchFamily="18" charset="0"/>
              </a:rPr>
              <a:t>EOSs</a:t>
            </a:r>
            <a:r>
              <a:rPr lang="en-US" sz="2400" dirty="0">
                <a:latin typeface="Cambria" pitchFamily="18" charset="0"/>
              </a:rPr>
              <a:t> are naturally </a:t>
            </a:r>
            <a:r>
              <a:rPr lang="en-US" sz="2400" i="1" dirty="0">
                <a:latin typeface="Cambria" pitchFamily="18" charset="0"/>
              </a:rPr>
              <a:t>causal</a:t>
            </a:r>
            <a:r>
              <a:rPr lang="en-US" sz="2400" dirty="0">
                <a:latin typeface="Cambria" pitchFamily="18" charset="0"/>
              </a:rPr>
              <a:t>): </a:t>
            </a:r>
          </a:p>
          <a:p>
            <a:r>
              <a:rPr lang="en-US" sz="1400" dirty="0">
                <a:latin typeface="+mj-lt"/>
              </a:rPr>
              <a:t>Fattoyev, </a:t>
            </a:r>
            <a:r>
              <a:rPr lang="en-US" sz="1400" dirty="0" err="1">
                <a:latin typeface="+mj-lt"/>
              </a:rPr>
              <a:t>Piekarewicz</a:t>
            </a:r>
            <a:r>
              <a:rPr lang="en-US" sz="1400" dirty="0">
                <a:latin typeface="+mj-lt"/>
              </a:rPr>
              <a:t>, Horowitz, Phys. Rev. Lett. </a:t>
            </a:r>
            <a:r>
              <a:rPr lang="en-US" sz="1400" b="1" dirty="0">
                <a:latin typeface="+mj-lt"/>
              </a:rPr>
              <a:t>120</a:t>
            </a:r>
            <a:r>
              <a:rPr lang="en-US" sz="1400" dirty="0">
                <a:latin typeface="+mj-lt"/>
              </a:rPr>
              <a:t>, 172702 (2018)</a:t>
            </a:r>
          </a:p>
          <a:p>
            <a:r>
              <a:rPr lang="en-US" sz="2200" i="1" dirty="0" err="1">
                <a:latin typeface="Cambria" pitchFamily="18" charset="0"/>
              </a:rPr>
              <a:t>NL3</a:t>
            </a:r>
            <a:r>
              <a:rPr lang="en-US" sz="2200" i="1" dirty="0">
                <a:latin typeface="Cambria" pitchFamily="18" charset="0"/>
              </a:rPr>
              <a:t>, IU-FSU, TAMUC-FSU,  </a:t>
            </a:r>
            <a:r>
              <a:rPr lang="en-US" sz="2200" i="1" dirty="0" err="1">
                <a:latin typeface="Cambria" pitchFamily="18" charset="0"/>
              </a:rPr>
              <a:t>FSUGold2</a:t>
            </a:r>
            <a:r>
              <a:rPr lang="en-US" sz="2200" i="1" dirty="0">
                <a:latin typeface="Cambria" pitchFamily="18" charset="0"/>
              </a:rPr>
              <a:t>, </a:t>
            </a:r>
            <a:r>
              <a:rPr lang="en-US" sz="2200" i="1" dirty="0" err="1">
                <a:latin typeface="Cambria" pitchFamily="18" charset="0"/>
              </a:rPr>
              <a:t>FSUGarnet</a:t>
            </a:r>
            <a:r>
              <a:rPr lang="en-US" sz="2200" i="1" dirty="0">
                <a:latin typeface="Cambria" pitchFamily="18" charset="0"/>
              </a:rPr>
              <a:t>, </a:t>
            </a:r>
            <a:r>
              <a:rPr lang="en-US" sz="2200" i="1" dirty="0" err="1">
                <a:latin typeface="Cambria" pitchFamily="18" charset="0"/>
              </a:rPr>
              <a:t>RMF022</a:t>
            </a:r>
            <a:r>
              <a:rPr lang="en-US" sz="2200" i="1" dirty="0">
                <a:latin typeface="Cambria" pitchFamily="18" charset="0"/>
              </a:rPr>
              <a:t>, </a:t>
            </a:r>
            <a:r>
              <a:rPr lang="en-US" sz="2200" i="1" dirty="0" err="1">
                <a:latin typeface="Cambria" pitchFamily="18" charset="0"/>
              </a:rPr>
              <a:t>RMF028</a:t>
            </a:r>
            <a:r>
              <a:rPr lang="en-US" sz="2200" i="1" dirty="0">
                <a:latin typeface="Cambria" pitchFamily="18" charset="0"/>
              </a:rPr>
              <a:t>, RMF032</a:t>
            </a: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The SNM EOS at high-densities </a:t>
            </a:r>
          </a:p>
          <a:p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becomes important. </a:t>
            </a: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i="1" dirty="0">
                <a:latin typeface="Cambria" pitchFamily="18" charset="0"/>
              </a:rPr>
              <a:t>Models with stiff SNM EOS, </a:t>
            </a:r>
          </a:p>
          <a:p>
            <a:r>
              <a:rPr lang="en-US" sz="2000" i="1" dirty="0">
                <a:latin typeface="Cambria" pitchFamily="18" charset="0"/>
              </a:rPr>
              <a:t>such  as </a:t>
            </a:r>
            <a:r>
              <a:rPr lang="en-US" sz="2000" i="1" dirty="0" err="1">
                <a:latin typeface="Cambria" pitchFamily="18" charset="0"/>
              </a:rPr>
              <a:t>NL3</a:t>
            </a:r>
            <a:r>
              <a:rPr lang="en-US" sz="2000" i="1" dirty="0">
                <a:latin typeface="Cambria" pitchFamily="18" charset="0"/>
              </a:rPr>
              <a:t> (with M = 2.77 </a:t>
            </a:r>
            <a:r>
              <a:rPr lang="en-US" sz="2000" i="1" dirty="0" err="1"/>
              <a:t>M</a:t>
            </a:r>
            <a:r>
              <a:rPr lang="en-US" sz="2000" i="1" baseline="-25000" dirty="0" err="1"/>
              <a:t>sun</a:t>
            </a:r>
            <a:r>
              <a:rPr lang="en-US" sz="2000" i="1" dirty="0">
                <a:latin typeface="Cambria" pitchFamily="18" charset="0"/>
              </a:rPr>
              <a:t>), </a:t>
            </a:r>
          </a:p>
          <a:p>
            <a:r>
              <a:rPr lang="en-US" sz="2000" i="1" dirty="0">
                <a:latin typeface="Cambria" pitchFamily="18" charset="0"/>
              </a:rPr>
              <a:t>may be ruled out.</a:t>
            </a:r>
          </a:p>
          <a:p>
            <a:endParaRPr lang="en-US" sz="2000" dirty="0">
              <a:latin typeface="Cambria" pitchFamily="18" charset="0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7F665BAA-7C1A-48D5-ADA8-8DA9CAE6DA97}"/>
              </a:ext>
            </a:extLst>
          </p:cNvPr>
          <p:cNvSpPr/>
          <p:nvPr/>
        </p:nvSpPr>
        <p:spPr>
          <a:xfrm>
            <a:off x="0" y="0"/>
            <a:ext cx="9113116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EOS and Tidal Polarizability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01D10C-39E2-4664-8A7E-4740EB865C53}"/>
              </a:ext>
            </a:extLst>
          </p:cNvPr>
          <p:cNvSpPr/>
          <p:nvPr/>
        </p:nvSpPr>
        <p:spPr>
          <a:xfrm>
            <a:off x="69714" y="4009043"/>
            <a:ext cx="3549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e. g. see:</a:t>
            </a:r>
          </a:p>
          <a:p>
            <a:r>
              <a:rPr lang="en-US" sz="1600" dirty="0"/>
              <a:t>Margalit &amp; Metzger, </a:t>
            </a:r>
            <a:r>
              <a:rPr lang="en-US" sz="1600" dirty="0" err="1"/>
              <a:t>Astrophys</a:t>
            </a:r>
            <a:r>
              <a:rPr lang="en-US" sz="1600" dirty="0"/>
              <a:t>. J.  </a:t>
            </a:r>
            <a:r>
              <a:rPr lang="en-US" sz="1600" dirty="0" err="1"/>
              <a:t>Lett</a:t>
            </a:r>
            <a:r>
              <a:rPr lang="en-US" sz="1600" dirty="0"/>
              <a:t>. 850, L19 (2017) </a:t>
            </a:r>
          </a:p>
          <a:p>
            <a:r>
              <a:rPr lang="en-US" sz="1600" dirty="0" err="1"/>
              <a:t>Rezzolla</a:t>
            </a:r>
            <a:r>
              <a:rPr lang="en-US" sz="1600" dirty="0"/>
              <a:t>, Most, </a:t>
            </a:r>
            <a:r>
              <a:rPr lang="en-US" sz="1600" dirty="0" err="1"/>
              <a:t>Weih</a:t>
            </a:r>
            <a:r>
              <a:rPr lang="en-US" sz="1600" dirty="0"/>
              <a:t>, </a:t>
            </a:r>
            <a:r>
              <a:rPr lang="nn-NO" sz="1600" dirty="0"/>
              <a:t>Astrophys. J. Lett. 852, L25 (2018)</a:t>
            </a:r>
            <a:endParaRPr lang="en-US" sz="1600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36DC1EB-E1CF-4440-B43F-2011775E2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562600"/>
            <a:ext cx="2556934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67343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14400"/>
            <a:ext cx="6408639" cy="581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2600" y="1447800"/>
            <a:ext cx="16256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7999" y="2057400"/>
            <a:ext cx="1828801" cy="34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514600"/>
            <a:ext cx="9906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0822" y="3178126"/>
            <a:ext cx="2130778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Freeform 10"/>
          <p:cNvSpPr>
            <a:spLocks/>
          </p:cNvSpPr>
          <p:nvPr/>
        </p:nvSpPr>
        <p:spPr bwMode="auto">
          <a:xfrm rot="12155226" flipV="1">
            <a:off x="3957651" y="4894656"/>
            <a:ext cx="2901212" cy="167981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7998" y="5287651"/>
            <a:ext cx="1828801" cy="41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0" y="0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Neutron Star Radius Constraints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859046-1451-4229-BD10-94D27EB1CB84}"/>
              </a:ext>
            </a:extLst>
          </p:cNvPr>
          <p:cNvSpPr/>
          <p:nvPr/>
        </p:nvSpPr>
        <p:spPr>
          <a:xfrm>
            <a:off x="6408638" y="3809096"/>
            <a:ext cx="26972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Lucida Grande"/>
              </a:rPr>
              <a:t>Also, see:</a:t>
            </a:r>
          </a:p>
          <a:p>
            <a:r>
              <a:rPr lang="en-US" sz="1400" dirty="0">
                <a:solidFill>
                  <a:srgbClr val="000000"/>
                </a:solidFill>
                <a:latin typeface="Lucida Grande"/>
              </a:rPr>
              <a:t>E. </a:t>
            </a:r>
            <a:r>
              <a:rPr lang="en-US" sz="1400" dirty="0" err="1">
                <a:solidFill>
                  <a:srgbClr val="000000"/>
                </a:solidFill>
                <a:latin typeface="Lucida Grande"/>
              </a:rPr>
              <a:t>Annala</a:t>
            </a:r>
            <a:r>
              <a:rPr lang="en-US" sz="1400" dirty="0">
                <a:solidFill>
                  <a:srgbClr val="000000"/>
                </a:solidFill>
                <a:latin typeface="Lucida Grande"/>
              </a:rPr>
              <a:t> et al., Phys. Rev. Lett. </a:t>
            </a:r>
          </a:p>
          <a:p>
            <a:r>
              <a:rPr lang="en-US" sz="1400" dirty="0">
                <a:solidFill>
                  <a:srgbClr val="000000"/>
                </a:solidFill>
                <a:latin typeface="Lucida Grande"/>
              </a:rPr>
              <a:t>120, 172703 (2018)</a:t>
            </a:r>
          </a:p>
          <a:p>
            <a:r>
              <a:rPr lang="en-US" sz="1400" dirty="0"/>
              <a:t>I. </a:t>
            </a:r>
            <a:r>
              <a:rPr lang="en-US" sz="1400" dirty="0" err="1"/>
              <a:t>Tews</a:t>
            </a:r>
            <a:r>
              <a:rPr lang="en-US" sz="1400" dirty="0"/>
              <a:t> et al., Eur. Phys. J. A 55, 97 (2019)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8839200" cy="838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Detailed Bayesian Analysis of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GW170817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data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ambria" pitchFamily="18" charset="0"/>
              </a:rPr>
              <a:t>C. Y. Tsang et al, Physical Review C, </a:t>
            </a:r>
            <a:r>
              <a:rPr lang="en-US" sz="1400" dirty="0" err="1">
                <a:solidFill>
                  <a:schemeClr val="tx1"/>
                </a:solidFill>
                <a:latin typeface="Cambria" pitchFamily="18" charset="0"/>
              </a:rPr>
              <a:t>arXiv</a:t>
            </a:r>
            <a:r>
              <a:rPr lang="en-US" sz="1400" dirty="0">
                <a:solidFill>
                  <a:schemeClr val="tx1"/>
                </a:solidFill>
                <a:latin typeface="Cambria" pitchFamily="18" charset="0"/>
              </a:rPr>
              <a:t>: 2009.05239 (accepted)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FC3DB-32E0-41E1-BADA-28C05A4C5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397" y="4800600"/>
            <a:ext cx="4368556" cy="2066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167E0-39B7-49B8-A0F8-912BF05F4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4031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181621-574F-4B64-A01A-0BCF2F0EB9F9}"/>
              </a:ext>
            </a:extLst>
          </p:cNvPr>
          <p:cNvSpPr/>
          <p:nvPr/>
        </p:nvSpPr>
        <p:spPr>
          <a:xfrm>
            <a:off x="76200" y="4955400"/>
            <a:ext cx="4740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mbria" pitchFamily="18" charset="0"/>
              </a:rPr>
              <a:t>Low-mass neutron star tidal polarizability</a:t>
            </a:r>
          </a:p>
          <a:p>
            <a:r>
              <a:rPr lang="en-US" dirty="0">
                <a:solidFill>
                  <a:srgbClr val="0000FF"/>
                </a:solidFill>
                <a:latin typeface="Cambria" pitchFamily="18" charset="0"/>
              </a:rPr>
              <a:t>is strongly correlated with the slope of the symmetry energy.</a:t>
            </a:r>
          </a:p>
          <a:p>
            <a:endParaRPr lang="en-US" dirty="0">
              <a:solidFill>
                <a:srgbClr val="0000FF"/>
              </a:solidFill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The knowledge of pressure at twice saturation density is very important.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277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8839200" cy="838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GW190814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and the “Big Apple”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ambria" pitchFamily="18" charset="0"/>
              </a:rPr>
              <a:t>R. Abbott et al, </a:t>
            </a:r>
            <a:r>
              <a:rPr lang="de-DE" sz="1400" i="1" dirty="0">
                <a:solidFill>
                  <a:schemeClr val="tx1"/>
                </a:solidFill>
                <a:latin typeface="+mj-lt"/>
              </a:rPr>
              <a:t>Astrophys.J.Lett.</a:t>
            </a:r>
            <a:r>
              <a:rPr lang="de-DE" sz="1400" dirty="0">
                <a:solidFill>
                  <a:schemeClr val="tx1"/>
                </a:solidFill>
                <a:latin typeface="+mj-lt"/>
              </a:rPr>
              <a:t> 896, 3, L44 (2020) &amp; 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F. J. Fattoyev et al,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PRL</a:t>
            </a:r>
            <a:r>
              <a:rPr lang="en-US" sz="1400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mbria" pitchFamily="18" charset="0"/>
              </a:rPr>
              <a:t>arXiv</a:t>
            </a:r>
            <a:r>
              <a:rPr lang="en-US" sz="1400" dirty="0">
                <a:solidFill>
                  <a:schemeClr val="tx1"/>
                </a:solidFill>
                <a:latin typeface="Cambria" pitchFamily="18" charset="0"/>
              </a:rPr>
              <a:t>: 2007.03799 (submitted)</a:t>
            </a:r>
          </a:p>
        </p:txBody>
      </p:sp>
      <p:pic>
        <p:nvPicPr>
          <p:cNvPr id="7" name="Picture 2" descr="https://www.ligo.org/detections/images/gw190814_artistimage.jpg">
            <a:extLst>
              <a:ext uri="{FF2B5EF4-FFF2-40B4-BE49-F238E27FC236}">
                <a16:creationId xmlns:a16="http://schemas.microsoft.com/office/drawing/2014/main" id="{68BBBD8A-9A11-4E5E-A8E5-3C950AF2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6366"/>
            <a:ext cx="85344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61503A-7491-4CB8-A954-B0390DCEDD44}"/>
              </a:ext>
            </a:extLst>
          </p:cNvPr>
          <p:cNvSpPr/>
          <p:nvPr/>
        </p:nvSpPr>
        <p:spPr>
          <a:xfrm>
            <a:off x="169335" y="5835134"/>
            <a:ext cx="89147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itchFamily="18" charset="0"/>
              </a:rPr>
              <a:t>Already cited by 142 and counting…</a:t>
            </a:r>
          </a:p>
          <a:p>
            <a:endParaRPr lang="en-US" dirty="0"/>
          </a:p>
          <a:p>
            <a:r>
              <a:rPr lang="en-US" dirty="0"/>
              <a:t>Analyses so far, suggest it could be a </a:t>
            </a:r>
            <a:r>
              <a:rPr lang="en-US" i="1" dirty="0"/>
              <a:t>rapidly rotating</a:t>
            </a:r>
            <a:r>
              <a:rPr lang="en-US" i="1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neutron star</a:t>
            </a:r>
            <a:r>
              <a:rPr lang="en-US" dirty="0"/>
              <a:t>, a black hole, a </a:t>
            </a:r>
            <a:r>
              <a:rPr lang="en-US" dirty="0">
                <a:solidFill>
                  <a:srgbClr val="000099"/>
                </a:solidFill>
              </a:rPr>
              <a:t>q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0099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>
                <a:solidFill>
                  <a:srgbClr val="000099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r</a:t>
            </a:r>
            <a:r>
              <a:rPr lang="en-US" dirty="0"/>
              <a:t>…</a:t>
            </a:r>
            <a:r>
              <a:rPr lang="en-US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30EFCB-B586-4B26-A32E-F312F40ADAA6}"/>
              </a:ext>
            </a:extLst>
          </p:cNvPr>
          <p:cNvSpPr/>
          <p:nvPr/>
        </p:nvSpPr>
        <p:spPr>
          <a:xfrm>
            <a:off x="3553265" y="4793708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"We don't know if this object is the heaviest known neutron star, or the lightest known black hole…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– Vicky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Kalogera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Northwestern University</a:t>
            </a:r>
          </a:p>
        </p:txBody>
      </p:sp>
    </p:spTree>
    <p:extLst>
      <p:ext uri="{BB962C8B-B14F-4D97-AF65-F5344CB8AC3E}">
        <p14:creationId xmlns:p14="http://schemas.microsoft.com/office/powerpoint/2010/main" val="401451746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8839200" cy="6858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GW190814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and the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“Big Apple”</a:t>
            </a:r>
            <a:r>
              <a:rPr lang="de-DE" sz="1400" dirty="0">
                <a:solidFill>
                  <a:schemeClr val="tx1"/>
                </a:solidFill>
                <a:latin typeface="+mj-lt"/>
              </a:rPr>
              <a:t> </a:t>
            </a:r>
            <a:endParaRPr lang="en-US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A3830-15BB-4C94-B6B3-E32A3741F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3" y="838200"/>
            <a:ext cx="5412043" cy="58486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85F041-7A42-4189-850F-687B5BEF9837}"/>
              </a:ext>
            </a:extLst>
          </p:cNvPr>
          <p:cNvSpPr/>
          <p:nvPr/>
        </p:nvSpPr>
        <p:spPr>
          <a:xfrm>
            <a:off x="5257800" y="972235"/>
            <a:ext cx="3886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Agrees with the nuclear structure experimental data</a:t>
            </a:r>
          </a:p>
          <a:p>
            <a:r>
              <a:rPr lang="en-US" sz="1400" dirty="0">
                <a:latin typeface="+mj-lt"/>
              </a:rPr>
              <a:t>F. J. Fattoyev et al, </a:t>
            </a:r>
            <a:r>
              <a:rPr lang="en-US" sz="1400" dirty="0" err="1">
                <a:latin typeface="+mj-lt"/>
              </a:rPr>
              <a:t>arXiv</a:t>
            </a:r>
            <a:r>
              <a:rPr lang="en-US" sz="1400" dirty="0">
                <a:latin typeface="+mj-lt"/>
              </a:rPr>
              <a:t>: 2007.0379 (2020)</a:t>
            </a:r>
          </a:p>
          <a:p>
            <a:r>
              <a:rPr lang="en-US" sz="1400" dirty="0">
                <a:latin typeface="+mj-lt"/>
              </a:rPr>
              <a:t>H. S. Das et al, </a:t>
            </a:r>
            <a:r>
              <a:rPr lang="en-US" sz="1400" dirty="0" err="1">
                <a:latin typeface="+mj-lt"/>
              </a:rPr>
              <a:t>arXiv</a:t>
            </a:r>
            <a:r>
              <a:rPr lang="en-US" sz="1400" dirty="0">
                <a:latin typeface="+mj-lt"/>
              </a:rPr>
              <a:t>: 2009.10690 (2020)</a:t>
            </a:r>
          </a:p>
          <a:p>
            <a:endParaRPr lang="en-US" dirty="0">
              <a:latin typeface="Cambria" pitchFamily="18" charset="0"/>
            </a:endParaRPr>
          </a:p>
          <a:p>
            <a:r>
              <a:rPr lang="en-US" dirty="0">
                <a:solidFill>
                  <a:srgbClr val="000099"/>
                </a:solidFill>
              </a:rPr>
              <a:t>Agrees with astrophysical observations</a:t>
            </a:r>
          </a:p>
          <a:p>
            <a:r>
              <a:rPr lang="en-US" sz="1400" dirty="0"/>
              <a:t>F. J. Fattoyev et al, </a:t>
            </a:r>
            <a:r>
              <a:rPr lang="en-US" sz="1400" dirty="0" err="1"/>
              <a:t>arXiv</a:t>
            </a:r>
            <a:r>
              <a:rPr lang="en-US" sz="1400" dirty="0"/>
              <a:t>: 2007.0379 (2020)</a:t>
            </a:r>
          </a:p>
          <a:p>
            <a:endParaRPr lang="en-US" sz="1400" dirty="0"/>
          </a:p>
          <a:p>
            <a:r>
              <a:rPr lang="en-US" dirty="0"/>
              <a:t>Calculated tidal polarizability of</a:t>
            </a:r>
          </a:p>
          <a:p>
            <a:pPr algn="ctr"/>
            <a:r>
              <a:rPr lang="el-GR" b="1" dirty="0"/>
              <a:t>Λ</a:t>
            </a:r>
            <a:r>
              <a:rPr lang="en-US" b="1" baseline="-25000" dirty="0"/>
              <a:t>1.4</a:t>
            </a:r>
            <a:r>
              <a:rPr lang="el-GR" b="1" dirty="0"/>
              <a:t> </a:t>
            </a:r>
            <a:r>
              <a:rPr lang="en-US" b="1" dirty="0"/>
              <a:t>= 717.3</a:t>
            </a:r>
          </a:p>
          <a:p>
            <a:r>
              <a:rPr lang="en-US" dirty="0"/>
              <a:t> is in agreement with the original analysis (</a:t>
            </a:r>
            <a:r>
              <a:rPr lang="el-GR" dirty="0"/>
              <a:t>Λ</a:t>
            </a:r>
            <a:r>
              <a:rPr lang="en-US" baseline="-25000" dirty="0"/>
              <a:t>1.4</a:t>
            </a:r>
            <a:r>
              <a:rPr lang="el-GR" dirty="0"/>
              <a:t> </a:t>
            </a:r>
            <a:r>
              <a:rPr lang="en-US" dirty="0"/>
              <a:t>&lt; 800), but overestimates the later analysis (70 &lt; </a:t>
            </a:r>
            <a:r>
              <a:rPr lang="el-GR" dirty="0"/>
              <a:t>Λ</a:t>
            </a:r>
            <a:r>
              <a:rPr lang="en-US" baseline="-25000" dirty="0"/>
              <a:t>1.4</a:t>
            </a:r>
            <a:r>
              <a:rPr lang="el-GR" dirty="0"/>
              <a:t> </a:t>
            </a:r>
            <a:r>
              <a:rPr lang="en-US" dirty="0"/>
              <a:t>&lt; 580) of </a:t>
            </a:r>
            <a:r>
              <a:rPr lang="en-US" dirty="0" err="1"/>
              <a:t>GW170817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solidFill>
                  <a:srgbClr val="000099"/>
                </a:solidFill>
              </a:rPr>
              <a:t>Also in agreement with </a:t>
            </a:r>
            <a:r>
              <a:rPr lang="en-US" dirty="0" err="1">
                <a:solidFill>
                  <a:srgbClr val="000099"/>
                </a:solidFill>
              </a:rPr>
              <a:t>GW190814</a:t>
            </a:r>
            <a:r>
              <a:rPr lang="en-US" dirty="0">
                <a:solidFill>
                  <a:srgbClr val="000099"/>
                </a:solidFill>
              </a:rPr>
              <a:t> analysis under </a:t>
            </a:r>
            <a:r>
              <a:rPr lang="en-US" dirty="0" err="1">
                <a:solidFill>
                  <a:srgbClr val="000099"/>
                </a:solidFill>
              </a:rPr>
              <a:t>NSBH</a:t>
            </a:r>
            <a:r>
              <a:rPr lang="en-US" dirty="0">
                <a:solidFill>
                  <a:srgbClr val="000099"/>
                </a:solidFill>
              </a:rPr>
              <a:t> scenario:</a:t>
            </a:r>
          </a:p>
          <a:p>
            <a:r>
              <a:rPr lang="en-US" sz="1400" dirty="0">
                <a:latin typeface="+mj-lt"/>
              </a:rPr>
              <a:t>R. Abbott et al, </a:t>
            </a:r>
            <a:r>
              <a:rPr lang="de-DE" sz="1400" i="1" dirty="0">
                <a:latin typeface="+mj-lt"/>
              </a:rPr>
              <a:t>Astrophys.J.Lett.</a:t>
            </a:r>
            <a:r>
              <a:rPr lang="de-DE" sz="1400" dirty="0">
                <a:latin typeface="+mj-lt"/>
              </a:rPr>
              <a:t> 896, 3, L44 (2020)</a:t>
            </a:r>
            <a:endParaRPr lang="en-US" sz="1400" dirty="0">
              <a:latin typeface="+mj-lt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0FC99A-47B1-47C5-AF79-10964C41E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567" y="5867400"/>
            <a:ext cx="3370633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0018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8839200" cy="6858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GW190814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and the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“Big Apple”</a:t>
            </a:r>
            <a:r>
              <a:rPr lang="de-DE" sz="1400" dirty="0">
                <a:solidFill>
                  <a:schemeClr val="tx1"/>
                </a:solidFill>
                <a:latin typeface="+mj-lt"/>
              </a:rPr>
              <a:t> </a:t>
            </a:r>
            <a:endParaRPr lang="en-US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85F041-7A42-4189-850F-687B5BEF9837}"/>
              </a:ext>
            </a:extLst>
          </p:cNvPr>
          <p:cNvSpPr/>
          <p:nvPr/>
        </p:nvSpPr>
        <p:spPr>
          <a:xfrm>
            <a:off x="304801" y="5879812"/>
            <a:ext cx="8839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Disagrees with constraints obtained by the heavy-ion collision experiment.</a:t>
            </a:r>
          </a:p>
          <a:p>
            <a:r>
              <a:rPr lang="en-US" sz="1400" dirty="0">
                <a:latin typeface="Cambria" pitchFamily="18" charset="0"/>
              </a:rPr>
              <a:t>P. </a:t>
            </a:r>
            <a:r>
              <a:rPr lang="en-US" sz="1400" dirty="0" err="1">
                <a:latin typeface="Cambria" pitchFamily="18" charset="0"/>
              </a:rPr>
              <a:t>Danielewicz</a:t>
            </a:r>
            <a:r>
              <a:rPr lang="en-US" sz="1400" dirty="0">
                <a:latin typeface="Cambria" pitchFamily="18" charset="0"/>
              </a:rPr>
              <a:t>, et al, S</a:t>
            </a:r>
            <a:r>
              <a:rPr lang="en-US" sz="1400" dirty="0"/>
              <a:t>cience 298, 1592 (2002), F. J. Fattoyev et al, </a:t>
            </a:r>
            <a:r>
              <a:rPr lang="en-US" sz="1400" dirty="0" err="1">
                <a:latin typeface="Cambria" pitchFamily="18" charset="0"/>
              </a:rPr>
              <a:t>arXiv:2007.0379</a:t>
            </a:r>
            <a:r>
              <a:rPr lang="en-US" sz="1400" dirty="0">
                <a:latin typeface="Cambria" pitchFamily="18" charset="0"/>
              </a:rPr>
              <a:t> (2020)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5EDCD3-7CCC-4C72-A8B4-43C9907F5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6080291" cy="5216549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FDEC884-5BF2-40BF-97D7-E3E909278336}"/>
              </a:ext>
            </a:extLst>
          </p:cNvPr>
          <p:cNvCxnSpPr>
            <a:cxnSpLocks/>
          </p:cNvCxnSpPr>
          <p:nvPr/>
        </p:nvCxnSpPr>
        <p:spPr>
          <a:xfrm rot="10800000">
            <a:off x="5522858" y="898030"/>
            <a:ext cx="862233" cy="43880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9A46377-536C-40D6-9746-A63E1635DFEC}"/>
              </a:ext>
            </a:extLst>
          </p:cNvPr>
          <p:cNvSpPr/>
          <p:nvPr/>
        </p:nvSpPr>
        <p:spPr>
          <a:xfrm>
            <a:off x="6385090" y="685800"/>
            <a:ext cx="2606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A stiff EOS, in principle, can be obtained by stiffening the nuclear symmetry energy.</a:t>
            </a:r>
            <a:endParaRPr lang="en-US" sz="1400" dirty="0">
              <a:solidFill>
                <a:srgbClr val="000099"/>
              </a:solidFill>
            </a:endParaRPr>
          </a:p>
          <a:p>
            <a:endParaRPr lang="en-US" sz="1400" dirty="0"/>
          </a:p>
          <a:p>
            <a:r>
              <a:rPr lang="en-US" sz="1400" dirty="0"/>
              <a:t>(also see Lim et al., </a:t>
            </a:r>
            <a:r>
              <a:rPr lang="en-US" sz="1400" dirty="0" err="1"/>
              <a:t>arXiv:2007.06526</a:t>
            </a:r>
            <a:r>
              <a:rPr lang="en-US" sz="1400" dirty="0"/>
              <a:t> (2020)) </a:t>
            </a:r>
          </a:p>
          <a:p>
            <a:endParaRPr lang="en-US" dirty="0">
              <a:solidFill>
                <a:srgbClr val="000099"/>
              </a:solidFill>
            </a:endParaRPr>
          </a:p>
          <a:p>
            <a:r>
              <a:rPr lang="en-US" dirty="0"/>
              <a:t>Or this companion is just a black hole.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5908FD-0C9F-48EF-9C08-D4A24AA00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041" y="3343411"/>
            <a:ext cx="1814513" cy="16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4166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8100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dirty="0">
                <a:latin typeface="Cambria" pitchFamily="18" charset="0"/>
              </a:rPr>
              <a:t> Historical first detection of GW from BNS merger GW170817 has already </a:t>
            </a:r>
          </a:p>
          <a:p>
            <a:r>
              <a:rPr lang="en-US" sz="2000" dirty="0">
                <a:latin typeface="Cambria" pitchFamily="18" charset="0"/>
              </a:rPr>
              <a:t>     improved the EOS of dense matter</a:t>
            </a:r>
            <a:r>
              <a:rPr lang="en-US" sz="2000" i="1" dirty="0">
                <a:latin typeface="Cambria" pitchFamily="18" charset="0"/>
              </a:rPr>
              <a:t>.</a:t>
            </a:r>
            <a:endParaRPr lang="en-US" sz="2000" dirty="0">
              <a:latin typeface="Cambria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>
                <a:latin typeface="Cambria" pitchFamily="18" charset="0"/>
              </a:rPr>
              <a:t> Nuclear structure experiments will continue to provide information on</a:t>
            </a:r>
          </a:p>
          <a:p>
            <a:r>
              <a:rPr lang="en-US" sz="2000" dirty="0">
                <a:latin typeface="Cambria" pitchFamily="18" charset="0"/>
              </a:rPr>
              <a:t>    the EOS at and below nuclear saturation that are important for NS structure.</a:t>
            </a:r>
            <a:r>
              <a:rPr lang="en-US" sz="2000" i="1" dirty="0">
                <a:latin typeface="Cambria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Current and future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Heavy-Ion-Collision experiments will constrain the EOS</a:t>
            </a:r>
          </a:p>
          <a:p>
            <a:r>
              <a:rPr lang="en-US" sz="2000" dirty="0">
                <a:latin typeface="Cambria" pitchFamily="18" charset="0"/>
              </a:rPr>
              <a:t>     at supra-saturation density – relevant to the core of neutron stars.</a:t>
            </a:r>
            <a:endParaRPr lang="en-US" sz="2000" i="1" dirty="0">
              <a:solidFill>
                <a:srgbClr val="000099"/>
              </a:solidFill>
              <a:latin typeface="Cambria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000" i="1" dirty="0">
                <a:solidFill>
                  <a:srgbClr val="000099"/>
                </a:solidFill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Current and future GW observations from </a:t>
            </a:r>
            <a:r>
              <a:rPr lang="en-US" sz="2000" dirty="0" err="1">
                <a:latin typeface="Cambria" pitchFamily="18" charset="0"/>
              </a:rPr>
              <a:t>BNS</a:t>
            </a:r>
            <a:r>
              <a:rPr lang="en-US" sz="2000" dirty="0">
                <a:latin typeface="Cambria" pitchFamily="18" charset="0"/>
              </a:rPr>
              <a:t> mergers and NS radii </a:t>
            </a:r>
          </a:p>
          <a:p>
            <a:r>
              <a:rPr lang="en-US" sz="2000" dirty="0">
                <a:latin typeface="Cambria" pitchFamily="18" charset="0"/>
              </a:rPr>
              <a:t>    observations (e. g. NICER) shall provide tighter constraints on dense matter EOS.</a:t>
            </a:r>
            <a:endParaRPr lang="en-US" sz="2000" dirty="0">
              <a:solidFill>
                <a:srgbClr val="008000"/>
              </a:solidFill>
              <a:latin typeface="Cambria" pitchFamily="18" charset="0"/>
            </a:endParaRPr>
          </a:p>
          <a:p>
            <a:pPr algn="ctr"/>
            <a:r>
              <a:rPr lang="en-US" sz="2000" i="1" dirty="0">
                <a:solidFill>
                  <a:srgbClr val="660066"/>
                </a:solidFill>
                <a:latin typeface="Cambria" pitchFamily="18" charset="0"/>
              </a:rPr>
              <a:t> </a:t>
            </a:r>
            <a:r>
              <a:rPr lang="en-US" sz="2400" b="1" dirty="0">
                <a:latin typeface="Cambria" pitchFamily="18" charset="0"/>
              </a:rPr>
              <a:t>More exciting opportunities are ahead!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Concluding Remarks</a:t>
            </a:r>
            <a:endParaRPr lang="en-US" sz="2800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Picture 2" descr="Image result for li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71" y="3252639"/>
            <a:ext cx="5392264" cy="25786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2" descr="Image result for nicer na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70" y="5922264"/>
            <a:ext cx="5383408" cy="859536"/>
          </a:xfrm>
          <a:prstGeom prst="rect">
            <a:avLst/>
          </a:prstGeom>
          <a:noFill/>
          <a:effectLst/>
        </p:spPr>
      </p:pic>
      <p:pic>
        <p:nvPicPr>
          <p:cNvPr id="7" name="Picture 6" descr="Image result for nsc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8314" y="4952999"/>
            <a:ext cx="3393286" cy="1905001"/>
          </a:xfrm>
          <a:prstGeom prst="rect">
            <a:avLst/>
          </a:prstGeom>
          <a:noFill/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3400" y="32004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mbria" pitchFamily="18" charset="0"/>
              </a:rPr>
              <a:t> </a:t>
            </a:r>
          </a:p>
          <a:p>
            <a:pPr algn="just"/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</p:txBody>
      </p:sp>
      <p:pic>
        <p:nvPicPr>
          <p:cNvPr id="12" name="Picture 11" descr="fig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24000"/>
            <a:ext cx="1177519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0" y="838200"/>
            <a:ext cx="4038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Nucleus of an atom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pPr algn="ctr"/>
            <a:endParaRPr lang="en-US" sz="1900" b="1" dirty="0">
              <a:latin typeface="Cambria" pitchFamily="18" charset="0"/>
            </a:endParaRPr>
          </a:p>
          <a:p>
            <a:pPr algn="ctr"/>
            <a:r>
              <a:rPr lang="en-US" sz="2400" b="1" dirty="0"/>
              <a:t> </a:t>
            </a:r>
          </a:p>
          <a:p>
            <a:r>
              <a:rPr lang="en-US" sz="2400" b="1" dirty="0"/>
              <a:t>       A ≃ 10</a:t>
            </a:r>
            <a:r>
              <a:rPr lang="en-US" sz="2400" b="1" baseline="30000" dirty="0"/>
              <a:t>2</a:t>
            </a:r>
          </a:p>
          <a:p>
            <a:r>
              <a:rPr lang="en-US" sz="2400" dirty="0"/>
              <a:t>       </a:t>
            </a:r>
            <a:r>
              <a:rPr lang="en-US" sz="2400" b="1" dirty="0" err="1"/>
              <a:t>ρ</a:t>
            </a:r>
            <a:r>
              <a:rPr lang="en-US" sz="2400" b="1" baseline="-25000" dirty="0" err="1"/>
              <a:t>ave</a:t>
            </a:r>
            <a:r>
              <a:rPr lang="en-US" sz="2400" b="1" dirty="0"/>
              <a:t> ≃ 0.7 ρ</a:t>
            </a:r>
            <a:r>
              <a:rPr lang="en-US" sz="2400" b="1" baseline="-25000" dirty="0"/>
              <a:t>0</a:t>
            </a:r>
            <a:endParaRPr lang="en-US" sz="2400" b="1" baseline="-25000" dirty="0">
              <a:latin typeface="Cambria" pitchFamily="18" charset="0"/>
            </a:endParaRPr>
          </a:p>
          <a:p>
            <a:r>
              <a:rPr lang="en-US" sz="2400" b="1" dirty="0">
                <a:latin typeface="Cambria" pitchFamily="18" charset="0"/>
              </a:rPr>
              <a:t>       R</a:t>
            </a:r>
            <a:r>
              <a:rPr lang="en-US" sz="2400" b="1" dirty="0"/>
              <a:t> ≃ 10</a:t>
            </a:r>
            <a:r>
              <a:rPr lang="en-US" sz="2400" b="1" baseline="30000" dirty="0"/>
              <a:t>-14</a:t>
            </a:r>
            <a:r>
              <a:rPr lang="en-US" sz="2400" b="1" dirty="0"/>
              <a:t> m</a:t>
            </a:r>
            <a:r>
              <a:rPr lang="en-US" sz="2400" b="1" baseline="30000" dirty="0"/>
              <a:t>       </a:t>
            </a:r>
          </a:p>
          <a:p>
            <a:pPr algn="ctr"/>
            <a:endParaRPr lang="en-US" sz="2400" b="1" dirty="0">
              <a:latin typeface="Cambria" pitchFamily="18" charset="0"/>
            </a:endParaRPr>
          </a:p>
          <a:p>
            <a:pPr algn="ctr"/>
            <a:r>
              <a:rPr lang="en-US" sz="2000" b="1" dirty="0">
                <a:latin typeface="Cambria" pitchFamily="18" charset="0"/>
              </a:rPr>
              <a:t>      Supported by surface tension</a:t>
            </a:r>
          </a:p>
          <a:p>
            <a:pPr algn="ctr"/>
            <a:r>
              <a:rPr lang="en-US" sz="2400" b="1" baseline="30000" dirty="0"/>
              <a:t>       </a:t>
            </a:r>
            <a:r>
              <a:rPr lang="en-US" sz="1900" b="1" baseline="30000" dirty="0"/>
              <a:t> </a:t>
            </a:r>
            <a:endParaRPr lang="en-US" sz="1900" b="1" dirty="0">
              <a:latin typeface="Cambria" pitchFamily="18" charset="0"/>
            </a:endParaRPr>
          </a:p>
        </p:txBody>
      </p:sp>
      <p:pic>
        <p:nvPicPr>
          <p:cNvPr id="20" name="Picture 2" descr="Image result for nucleus of an at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772941"/>
            <a:ext cx="2209800" cy="1732259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5029200" y="838200"/>
            <a:ext cx="41148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Neutron Star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r>
              <a:rPr lang="en-US" sz="1900" b="1" dirty="0">
                <a:latin typeface="Cambria" pitchFamily="18" charset="0"/>
              </a:rPr>
              <a:t>       </a:t>
            </a:r>
          </a:p>
          <a:p>
            <a:pPr algn="ctr"/>
            <a:endParaRPr lang="en-US" sz="1900" b="1" dirty="0">
              <a:latin typeface="Cambria" pitchFamily="18" charset="0"/>
            </a:endParaRPr>
          </a:p>
          <a:p>
            <a:pPr algn="ctr"/>
            <a:endParaRPr lang="en-US" sz="2400" b="1" dirty="0"/>
          </a:p>
          <a:p>
            <a:r>
              <a:rPr lang="en-US" sz="2400" b="1" dirty="0"/>
              <a:t>A ≃ 10</a:t>
            </a:r>
            <a:r>
              <a:rPr lang="en-US" sz="2400" b="1" baseline="30000" dirty="0"/>
              <a:t>59</a:t>
            </a:r>
          </a:p>
          <a:p>
            <a:r>
              <a:rPr lang="en-US" sz="2400" b="1" dirty="0" err="1"/>
              <a:t>ρ</a:t>
            </a:r>
            <a:r>
              <a:rPr lang="en-US" sz="2400" b="1" baseline="-25000" dirty="0" err="1"/>
              <a:t>ave</a:t>
            </a:r>
            <a:r>
              <a:rPr lang="en-US" sz="2400" b="1" dirty="0"/>
              <a:t> ≃ 2.0 ρ</a:t>
            </a:r>
            <a:r>
              <a:rPr lang="en-US" sz="2400" b="1" baseline="-25000" dirty="0"/>
              <a:t>0</a:t>
            </a:r>
            <a:r>
              <a:rPr lang="en-US" sz="2400" b="1" dirty="0">
                <a:latin typeface="Cambria" pitchFamily="18" charset="0"/>
              </a:rPr>
              <a:t>                </a:t>
            </a:r>
          </a:p>
          <a:p>
            <a:r>
              <a:rPr lang="en-US" sz="2400" b="1" dirty="0">
                <a:latin typeface="Cambria" pitchFamily="18" charset="0"/>
              </a:rPr>
              <a:t>R</a:t>
            </a:r>
            <a:r>
              <a:rPr lang="en-US" sz="2400" b="1" dirty="0"/>
              <a:t> ≃ 10</a:t>
            </a:r>
            <a:r>
              <a:rPr lang="en-US" sz="2400" b="1" baseline="30000" dirty="0"/>
              <a:t>4</a:t>
            </a:r>
            <a:r>
              <a:rPr lang="en-US" sz="2400" b="1" dirty="0"/>
              <a:t> m</a:t>
            </a:r>
            <a:br>
              <a:rPr lang="en-US" sz="2400" b="1" dirty="0"/>
            </a:br>
            <a:r>
              <a:rPr lang="en-US" sz="2400" b="1" dirty="0">
                <a:latin typeface="Cambria" pitchFamily="18" charset="0"/>
              </a:rPr>
              <a:t> </a:t>
            </a:r>
          </a:p>
          <a:p>
            <a:r>
              <a:rPr lang="en-US" sz="2000" b="1" dirty="0">
                <a:latin typeface="Cambria" pitchFamily="18" charset="0"/>
              </a:rPr>
              <a:t>Supported by gravity 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741446"/>
            <a:ext cx="1752600" cy="168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0" y="76200"/>
            <a:ext cx="88392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Neutron Star as a Giant (Neutron-Rich) Nucleus: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Cambria" pitchFamily="18" charset="0"/>
              </a:rPr>
              <a:t>Similarities and Differences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3528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Feb, 1931 – Zurich</a:t>
            </a: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the  density of matter becomes so great that atomic nuclei come in close contact, </a:t>
            </a:r>
          </a:p>
          <a:p>
            <a:pPr algn="ctr"/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forming one gigantic nucleus.”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6027003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Cambria" pitchFamily="18" charset="0"/>
              </a:rPr>
              <a:t>They are both governed  by the same Physics: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The Physics of the Strong Interaction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533400"/>
            <a:ext cx="8686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My Collaborators: </a:t>
            </a:r>
            <a:r>
              <a:rPr lang="en-US" sz="2000" dirty="0">
                <a:solidFill>
                  <a:srgbClr val="003300"/>
                </a:solidFill>
                <a:latin typeface="Cambria" pitchFamily="18" charset="0"/>
              </a:rPr>
              <a:t>	</a:t>
            </a:r>
            <a:endParaRPr lang="en-US" sz="1600" b="1" dirty="0">
              <a:solidFill>
                <a:srgbClr val="000099"/>
              </a:solidFill>
              <a:latin typeface="Cambria" pitchFamily="18" charset="0"/>
            </a:endParaRPr>
          </a:p>
          <a:p>
            <a:r>
              <a:rPr lang="en-US" b="1" dirty="0">
                <a:solidFill>
                  <a:srgbClr val="000099"/>
                </a:solidFill>
                <a:latin typeface="Cambria" pitchFamily="18" charset="0"/>
              </a:rPr>
              <a:t>J. </a:t>
            </a:r>
            <a:r>
              <a:rPr lang="en-US" b="1" dirty="0" err="1">
                <a:solidFill>
                  <a:srgbClr val="000099"/>
                </a:solidFill>
                <a:latin typeface="Cambria" pitchFamily="18" charset="0"/>
              </a:rPr>
              <a:t>Piekarewicz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, W.-C. Chen (FSU) </a:t>
            </a:r>
          </a:p>
          <a:p>
            <a:r>
              <a:rPr lang="en-US" b="1" dirty="0">
                <a:solidFill>
                  <a:srgbClr val="000099"/>
                </a:solidFill>
                <a:latin typeface="Cambria" pitchFamily="18" charset="0"/>
              </a:rPr>
              <a:t>B.-A. Li, W. G. Newton 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(Texas A&amp;M U-Commerce)</a:t>
            </a:r>
          </a:p>
          <a:p>
            <a:r>
              <a:rPr lang="en-US" b="1" dirty="0">
                <a:solidFill>
                  <a:srgbClr val="000099"/>
                </a:solidFill>
                <a:latin typeface="Cambria" pitchFamily="18" charset="0"/>
              </a:rPr>
              <a:t>J. </a:t>
            </a:r>
            <a:r>
              <a:rPr lang="en-US" b="1" dirty="0" err="1">
                <a:solidFill>
                  <a:srgbClr val="000099"/>
                </a:solidFill>
                <a:latin typeface="Cambria" pitchFamily="18" charset="0"/>
              </a:rPr>
              <a:t>Carvajal</a:t>
            </a:r>
            <a:r>
              <a:rPr lang="en-US" b="1" dirty="0">
                <a:solidFill>
                  <a:srgbClr val="000099"/>
                </a:solidFill>
                <a:latin typeface="Cambria" pitchFamily="18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(FIU)</a:t>
            </a:r>
          </a:p>
          <a:p>
            <a:r>
              <a:rPr lang="en-US" b="1" dirty="0">
                <a:solidFill>
                  <a:srgbClr val="000099"/>
                </a:solidFill>
                <a:latin typeface="Cambria" pitchFamily="18" charset="0"/>
              </a:rPr>
              <a:t>C. J. Horowitz, B. Reed, 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A.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Deibel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 (IU)</a:t>
            </a:r>
          </a:p>
          <a:p>
            <a:r>
              <a:rPr lang="en-US" b="1" dirty="0">
                <a:solidFill>
                  <a:srgbClr val="000099"/>
                </a:solidFill>
                <a:latin typeface="Cambria" pitchFamily="18" charset="0"/>
              </a:rPr>
              <a:t>A.W. Steiner 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(UTK/ORNL)</a:t>
            </a:r>
          </a:p>
          <a:p>
            <a:r>
              <a:rPr lang="en-US" b="1" dirty="0">
                <a:solidFill>
                  <a:srgbClr val="000099"/>
                </a:solidFill>
                <a:latin typeface="Cambria" pitchFamily="18" charset="0"/>
              </a:rPr>
              <a:t>C. Y. Tsang, M. B. Tsang, P. </a:t>
            </a:r>
            <a:r>
              <a:rPr lang="en-US" b="1" dirty="0" err="1">
                <a:solidFill>
                  <a:srgbClr val="000099"/>
                </a:solidFill>
                <a:latin typeface="Cambria" pitchFamily="18" charset="0"/>
              </a:rPr>
              <a:t>Danielewicz</a:t>
            </a:r>
            <a:r>
              <a:rPr lang="en-US" b="1" dirty="0">
                <a:solidFill>
                  <a:srgbClr val="000099"/>
                </a:solidFill>
                <a:latin typeface="Cambria" pitchFamily="18" charset="0"/>
              </a:rPr>
              <a:t>, W. G. Lynch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, E. F. Brown, B.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Schuetrumpf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 (NSCL/MSU)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S.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Gandolfi</a:t>
            </a:r>
            <a:r>
              <a:rPr lang="en-US" b="1" dirty="0">
                <a:solidFill>
                  <a:srgbClr val="000099"/>
                </a:solidFill>
                <a:latin typeface="Cambria" pitchFamily="18" charset="0"/>
              </a:rPr>
              <a:t>, 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I.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Sagert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 (Los Alamos)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A. Cumming (McGill U.)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S. Reddy (UW)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D. Page (UNAM)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J.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Xu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 (SINAP)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X.-H. Li (U. South China)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C.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Xu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 (Nanjing U)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L.-W. Chen (Shanghai Jiao Tong U.)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W.-Z. Jiang (Southeast U.)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X.-T. He (Nanjing U. Aeronautics and Astronautics) 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B.-J.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Cai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 (Shanghai U.)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62200" y="5715000"/>
            <a:ext cx="4495800" cy="9144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Kunstler Script" pitchFamily="66" charset="0"/>
              </a:rPr>
              <a:t>Thank You!</a:t>
            </a:r>
            <a:endParaRPr lang="en-US" sz="7200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pic>
        <p:nvPicPr>
          <p:cNvPr id="13" name="Picture 2" descr="https://specials-images.forbesimg.com/imageserve/5776bc3f4bbe6f56348156eb/300x300.jpg?fit=scale&amp;background=00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562600"/>
            <a:ext cx="1219200" cy="1219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0" y="0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Acknowledgement</a:t>
            </a:r>
            <a:endParaRPr lang="en-US" sz="2800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mbria" pitchFamily="18" charset="0"/>
              </a:rPr>
              <a:t> </a:t>
            </a:r>
          </a:p>
          <a:p>
            <a:pPr algn="just"/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Cambria" pitchFamily="18" charset="0"/>
              </a:rPr>
              <a:t>Scaling Analogy: Tidal Polarizability and its Scaling with Radii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338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mbria" pitchFamily="18" charset="0"/>
              </a:rPr>
              <a:t>Thus it becomes important to define the mass </a:t>
            </a:r>
            <a:r>
              <a:rPr lang="en-US" sz="2000" dirty="0" err="1">
                <a:latin typeface="Cambria" pitchFamily="18" charset="0"/>
              </a:rPr>
              <a:t>quadrupole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polarizability</a:t>
            </a:r>
            <a:r>
              <a:rPr lang="en-US" sz="2000" dirty="0">
                <a:latin typeface="Cambria" pitchFamily="18" charset="0"/>
              </a:rPr>
              <a:t>. </a:t>
            </a:r>
            <a:endParaRPr lang="en-US" sz="2000" dirty="0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68007"/>
            <a:ext cx="4114800" cy="181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6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37885"/>
            <a:ext cx="1447800" cy="5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876800" y="2286000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Since energy denominator scales: 1/r.</a:t>
            </a:r>
            <a:endParaRPr lang="en-US" sz="2000" dirty="0"/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799" y="1981200"/>
            <a:ext cx="40653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52400" y="16764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This scales as: 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0" y="32766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The gravitational dipole moment however vanishes (momentum conservation).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194412" y="3482988"/>
            <a:ext cx="20129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52400" y="6858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mbria" pitchFamily="18" charset="0"/>
              </a:rPr>
              <a:t>Consider the electric dipole </a:t>
            </a:r>
            <a:r>
              <a:rPr lang="en-US" sz="2000" dirty="0" err="1">
                <a:latin typeface="Cambria" pitchFamily="18" charset="0"/>
              </a:rPr>
              <a:t>polarizability</a:t>
            </a:r>
            <a:r>
              <a:rPr lang="en-US" sz="2000" dirty="0">
                <a:latin typeface="Cambria" pitchFamily="18" charset="0"/>
              </a:rPr>
              <a:t>. </a:t>
            </a:r>
            <a:endParaRPr lang="en-US" sz="2000" dirty="0"/>
          </a:p>
        </p:txBody>
      </p:sp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4267200"/>
            <a:ext cx="1762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52400" y="47244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which scales as:  </a:t>
            </a:r>
            <a:endParaRPr lang="en-US" sz="2000" dirty="0"/>
          </a:p>
        </p:txBody>
      </p:sp>
      <p:pic>
        <p:nvPicPr>
          <p:cNvPr id="24269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5029200"/>
            <a:ext cx="4305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486400" y="2630269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A. Tamii </a:t>
            </a:r>
            <a:r>
              <a:rPr lang="nb-NO" i="1" dirty="0"/>
              <a:t>et al.</a:t>
            </a:r>
            <a:endParaRPr lang="nb-NO" dirty="0"/>
          </a:p>
          <a:p>
            <a:r>
              <a:rPr lang="nb-NO" dirty="0"/>
              <a:t>Phys. Rev. Lett. 107, 062502 (2011)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Cambria" pitchFamily="18" charset="0"/>
              </a:rPr>
              <a:t>This contributes to the gravitational wave emission!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61722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Abbott et al. </a:t>
            </a:r>
          </a:p>
          <a:p>
            <a:r>
              <a:rPr lang="en-US" dirty="0"/>
              <a:t>Phys. Rev. </a:t>
            </a:r>
            <a:r>
              <a:rPr lang="en-US" dirty="0" err="1"/>
              <a:t>Lett</a:t>
            </a:r>
            <a:r>
              <a:rPr lang="en-US" dirty="0"/>
              <a:t>. 119, 161101 (2017)</a:t>
            </a:r>
            <a:endParaRPr lang="en-US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26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096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mbria" pitchFamily="18" charset="0"/>
              </a:rPr>
              <a:t> </a:t>
            </a:r>
          </a:p>
          <a:p>
            <a:pPr algn="just"/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839530"/>
            <a:ext cx="44196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Nucleus of an atom</a:t>
            </a:r>
          </a:p>
          <a:p>
            <a:pPr algn="ctr"/>
            <a:endParaRPr lang="en-US" sz="800" b="1" baseline="30000" dirty="0">
              <a:solidFill>
                <a:srgbClr val="000099"/>
              </a:solidFill>
              <a:latin typeface="Cambria" pitchFamily="18" charset="0"/>
            </a:endParaRPr>
          </a:p>
          <a:p>
            <a:pPr algn="ctr"/>
            <a:r>
              <a:rPr lang="en-US" sz="2200" b="1" baseline="30000" dirty="0">
                <a:solidFill>
                  <a:srgbClr val="000099"/>
                </a:solidFill>
                <a:latin typeface="Cambria" pitchFamily="18" charset="0"/>
              </a:rPr>
              <a:t>Relativistic nuclear structure (Dirac) equation</a:t>
            </a:r>
            <a:endParaRPr lang="en-US" sz="2200" b="1" dirty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9600" y="82927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Neutron Star</a:t>
            </a:r>
          </a:p>
          <a:p>
            <a:pPr algn="ctr"/>
            <a:endParaRPr lang="en-US" sz="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en-US" sz="2200" b="1" baseline="30000" dirty="0">
                <a:solidFill>
                  <a:srgbClr val="000099"/>
                </a:solidFill>
                <a:latin typeface="Cambria" pitchFamily="18" charset="0"/>
              </a:rPr>
              <a:t>General Relativistic stellar structure (TOV) equation</a:t>
            </a:r>
            <a:endParaRPr lang="en-US" sz="2200" b="1" dirty="0"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8839200" cy="838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Neutron Star as a Giant Nucleus: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Cambria" pitchFamily="18" charset="0"/>
              </a:rPr>
              <a:t>The Role of the Equation of State</a:t>
            </a:r>
          </a:p>
        </p:txBody>
      </p:sp>
      <p:pic>
        <p:nvPicPr>
          <p:cNvPr id="16" name="Picture 15" descr="Grap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32858"/>
            <a:ext cx="9144000" cy="522514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91440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The Structure of Neutron Stars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54083"/>
            <a:ext cx="6096000" cy="605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133600" y="6488668"/>
            <a:ext cx="549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Taken from S. </a:t>
            </a:r>
            <a:r>
              <a:rPr lang="en-US" dirty="0" err="1"/>
              <a:t>Gandolfi</a:t>
            </a:r>
            <a:r>
              <a:rPr lang="en-US" dirty="0"/>
              <a:t> et al., J. Phys. G 46 (2019) 103001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R_constrai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20923"/>
            <a:ext cx="7086599" cy="6142548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65119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F. </a:t>
            </a:r>
            <a:r>
              <a:rPr lang="en-US" sz="1400" dirty="0" err="1"/>
              <a:t>Ozel</a:t>
            </a:r>
            <a:r>
              <a:rPr lang="en-US" sz="1400" dirty="0"/>
              <a:t>, http://xtreme.as.arizona.edu/NeutronStars/index.php/neutron-star-radii/</a:t>
            </a:r>
          </a:p>
        </p:txBody>
      </p:sp>
      <p:sp>
        <p:nvSpPr>
          <p:cNvPr id="6" name="Left Brace 5"/>
          <p:cNvSpPr/>
          <p:nvPr/>
        </p:nvSpPr>
        <p:spPr>
          <a:xfrm rot="5400000">
            <a:off x="3577298" y="728365"/>
            <a:ext cx="685801" cy="289560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872896"/>
            <a:ext cx="23622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Hydrostatic Structure: 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the only input required is the equation of state (EOS):</a:t>
            </a:r>
          </a:p>
          <a:p>
            <a:endParaRPr lang="en-US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P = P(</a:t>
            </a:r>
            <a:r>
              <a:rPr lang="el-GR" sz="2800" dirty="0">
                <a:solidFill>
                  <a:srgbClr val="FF0000"/>
                </a:solidFill>
                <a:latin typeface="Cambria" pitchFamily="18" charset="0"/>
              </a:rPr>
              <a:t>ρ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latin typeface="Cambria" pitchFamily="18" charset="0"/>
            </a:endParaRPr>
          </a:p>
          <a:p>
            <a:endParaRPr lang="en-US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High-density EOS </a:t>
            </a:r>
          </a:p>
          <a:p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is not constrained. </a:t>
            </a:r>
          </a:p>
          <a:p>
            <a:endParaRPr lang="en-US" dirty="0">
              <a:solidFill>
                <a:srgbClr val="000099"/>
              </a:solidFill>
              <a:latin typeface="Cambria" pitchFamily="18" charset="0"/>
            </a:endParaRPr>
          </a:p>
          <a:p>
            <a:endParaRPr lang="en-US" dirty="0">
              <a:solidFill>
                <a:srgbClr val="000099"/>
              </a:solidFill>
              <a:latin typeface="Cambria" pitchFamily="18" charset="0"/>
            </a:endParaRPr>
          </a:p>
          <a:p>
            <a:r>
              <a:rPr lang="en-US" i="1" dirty="0">
                <a:solidFill>
                  <a:srgbClr val="000099"/>
                </a:solidFill>
                <a:latin typeface="Cambria" pitchFamily="18" charset="0"/>
              </a:rPr>
              <a:t>In particular,</a:t>
            </a:r>
          </a:p>
          <a:p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the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isovector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 sector  of the nuclear interaction </a:t>
            </a:r>
          </a:p>
          <a:p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is not constrained.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88392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Mass-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vs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-Radius Relations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39EA75-6A0B-4231-B3A3-3C8AF3404872}"/>
              </a:ext>
            </a:extLst>
          </p:cNvPr>
          <p:cNvSpPr/>
          <p:nvPr/>
        </p:nvSpPr>
        <p:spPr>
          <a:xfrm>
            <a:off x="3810000" y="1438015"/>
            <a:ext cx="457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-1"/>
            <a:ext cx="9144000" cy="685800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mbria" pitchFamily="18" charset="0"/>
              </a:rPr>
              <a:t>Nuclear Physics Input</a:t>
            </a:r>
            <a:endParaRPr lang="en-US" sz="44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3472" y="2656773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mbria" pitchFamily="18" charset="0"/>
              </a:rPr>
              <a:t>isospin</a:t>
            </a:r>
            <a:r>
              <a:rPr lang="en-US" sz="2000" dirty="0">
                <a:latin typeface="Cambria" pitchFamily="18" charset="0"/>
              </a:rPr>
              <a:t> asymmetry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694432"/>
            <a:ext cx="1347610" cy="58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42110" y="3695701"/>
            <a:ext cx="8534400" cy="4572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Cambria" pitchFamily="18" charset="0"/>
              </a:rPr>
              <a:t>For a neutron-rich matter it is useful to expand:</a:t>
            </a: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00200"/>
            <a:ext cx="4211782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419600"/>
            <a:ext cx="6485021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8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5232023"/>
            <a:ext cx="4572000" cy="139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0" y="0"/>
            <a:ext cx="88392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Nuclear Equation of State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E35ABC6B-E09A-4327-B604-D3F1EE7AA49E}"/>
              </a:ext>
            </a:extLst>
          </p:cNvPr>
          <p:cNvSpPr/>
          <p:nvPr/>
        </p:nvSpPr>
        <p:spPr>
          <a:xfrm>
            <a:off x="0" y="686728"/>
            <a:ext cx="9144000" cy="609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Cambria" pitchFamily="18" charset="0"/>
              </a:rPr>
              <a:t>Many nuclear models exist that are based on </a:t>
            </a:r>
            <a:r>
              <a:rPr lang="en-US" sz="2200" dirty="0">
                <a:solidFill>
                  <a:srgbClr val="000099"/>
                </a:solidFill>
                <a:latin typeface="Cambria" pitchFamily="18" charset="0"/>
              </a:rPr>
              <a:t>relativistic or non-relativistic interactions</a:t>
            </a:r>
            <a:r>
              <a:rPr lang="en-US" sz="2200" dirty="0">
                <a:solidFill>
                  <a:schemeClr val="tx1"/>
                </a:solidFill>
                <a:latin typeface="Cambria" pitchFamily="18" charset="0"/>
              </a:rPr>
              <a:t> that use </a:t>
            </a:r>
            <a:r>
              <a:rPr lang="en-US" sz="2200" dirty="0">
                <a:solidFill>
                  <a:srgbClr val="FF0000"/>
                </a:solidFill>
                <a:latin typeface="Cambria" pitchFamily="18" charset="0"/>
              </a:rPr>
              <a:t>realistic or phenomenological potentials</a:t>
            </a:r>
            <a:r>
              <a:rPr lang="en-US" sz="2200" dirty="0">
                <a:solidFill>
                  <a:schemeClr val="tx1"/>
                </a:solidFill>
                <a:latin typeface="Cambria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0233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1981200"/>
            <a:ext cx="4419600" cy="472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Nuclear masses constrain binding energy at saturation at  about less than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5% level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;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 Giant Monopole Resonances constrain the value of the nuclear incompressibility at about less than 10% level – 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Youngblood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, PRL 82, 691 (1999); </a:t>
            </a:r>
            <a:r>
              <a:rPr lang="en-US" sz="1600" dirty="0" err="1">
                <a:solidFill>
                  <a:schemeClr val="bg1"/>
                </a:solidFill>
                <a:latin typeface="Cambria" pitchFamily="18" charset="0"/>
              </a:rPr>
              <a:t>Garg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, NuSym13, (2013)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 High density component of the EOS is constrained by the experimental – </a:t>
            </a:r>
            <a:r>
              <a:rPr lang="en-US" sz="1600" dirty="0" err="1">
                <a:solidFill>
                  <a:schemeClr val="bg1"/>
                </a:solidFill>
                <a:latin typeface="Cambria" pitchFamily="18" charset="0"/>
              </a:rPr>
              <a:t>Danielewicz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Science 298, 1592 (2002), 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and observational data –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Antoniadis,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et al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., Science 340, 1233232 (2013).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0"/>
            <a:ext cx="5562600" cy="6953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17" name="Picture 16" descr="binding_energ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050" y="2590801"/>
            <a:ext cx="418055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485435"/>
            <a:ext cx="3276600" cy="4195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648200"/>
            <a:ext cx="2862258" cy="30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0" y="0"/>
            <a:ext cx="91440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Constraining Nuclear EOS: Symmetric Nuclear Matter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11238</TotalTime>
  <Words>2339</Words>
  <Application>Microsoft Office PowerPoint</Application>
  <PresentationFormat>On-screen Show (4:3)</PresentationFormat>
  <Paragraphs>334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</vt:lpstr>
      <vt:lpstr>Courier New</vt:lpstr>
      <vt:lpstr>Kunstler Script</vt:lpstr>
      <vt:lpstr>Lucida Grande</vt:lpstr>
      <vt:lpstr>Palatino Linotype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Star Properties and  the Role of the Nuclear Symmetry Energy</dc:title>
  <dc:creator>Gravitino</dc:creator>
  <cp:lastModifiedBy>Farrooh Fattoyev</cp:lastModifiedBy>
  <cp:revision>1451</cp:revision>
  <dcterms:created xsi:type="dcterms:W3CDTF">2014-01-15T08:00:43Z</dcterms:created>
  <dcterms:modified xsi:type="dcterms:W3CDTF">2020-10-06T12:50:00Z</dcterms:modified>
</cp:coreProperties>
</file>