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031200" cy="30175200"/>
  <p:notesSz cx="6858000" cy="9144000"/>
  <p:defaultTextStyle>
    <a:defPPr>
      <a:defRPr lang="en-US"/>
    </a:defPPr>
    <a:lvl1pPr marL="0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1pPr>
    <a:lvl2pPr marL="1228715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2pPr>
    <a:lvl3pPr marL="2457429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3pPr>
    <a:lvl4pPr marL="3686144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4pPr>
    <a:lvl5pPr marL="4914858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5pPr>
    <a:lvl6pPr marL="6143571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6pPr>
    <a:lvl7pPr marL="7372286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7pPr>
    <a:lvl8pPr marL="8601002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8pPr>
    <a:lvl9pPr marL="9829715" algn="l" defTabSz="2457429" rtl="0" eaLnBrk="1" latinLnBrk="0" hangingPunct="1">
      <a:defRPr sz="48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C94E"/>
    <a:srgbClr val="D020C8"/>
    <a:srgbClr val="FF3300"/>
    <a:srgbClr val="BE1883"/>
    <a:srgbClr val="F175B6"/>
    <a:srgbClr val="7AECA0"/>
    <a:srgbClr val="3D3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 snapToGrid="0">
      <p:cViewPr>
        <p:scale>
          <a:sx n="35" d="100"/>
          <a:sy n="35" d="100"/>
        </p:scale>
        <p:origin x="1074" y="-4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A2721-5392-4F95-9C4F-E88F96E4C2DC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143000"/>
            <a:ext cx="2149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A53B8-7C31-4A2C-A3DA-F282D095E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3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324027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648057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972084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1296112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620141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944168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2268196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2592225" algn="l" defTabSz="648057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4263" y="1143000"/>
            <a:ext cx="2149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A53B8-7C31-4A2C-A3DA-F282D095E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7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340" y="4938397"/>
            <a:ext cx="17876520" cy="10505440"/>
          </a:xfrm>
        </p:spPr>
        <p:txBody>
          <a:bodyPr anchor="b"/>
          <a:lstStyle>
            <a:lvl1pPr algn="ctr">
              <a:defRPr sz="1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0" y="15848967"/>
            <a:ext cx="15773400" cy="7285353"/>
          </a:xfrm>
        </p:spPr>
        <p:txBody>
          <a:bodyPr/>
          <a:lstStyle>
            <a:lvl1pPr marL="0" indent="0" algn="ctr">
              <a:buNone/>
              <a:defRPr sz="5520"/>
            </a:lvl1pPr>
            <a:lvl2pPr marL="1051560" indent="0" algn="ctr">
              <a:buNone/>
              <a:defRPr sz="4600"/>
            </a:lvl2pPr>
            <a:lvl3pPr marL="2103120" indent="0" algn="ctr">
              <a:buNone/>
              <a:defRPr sz="4140"/>
            </a:lvl3pPr>
            <a:lvl4pPr marL="3154680" indent="0" algn="ctr">
              <a:buNone/>
              <a:defRPr sz="3680"/>
            </a:lvl4pPr>
            <a:lvl5pPr marL="4206240" indent="0" algn="ctr">
              <a:buNone/>
              <a:defRPr sz="3680"/>
            </a:lvl5pPr>
            <a:lvl6pPr marL="5257800" indent="0" algn="ctr">
              <a:buNone/>
              <a:defRPr sz="3680"/>
            </a:lvl6pPr>
            <a:lvl7pPr marL="6309360" indent="0" algn="ctr">
              <a:buNone/>
              <a:defRPr sz="3680"/>
            </a:lvl7pPr>
            <a:lvl8pPr marL="7360920" indent="0" algn="ctr">
              <a:buNone/>
              <a:defRPr sz="3680"/>
            </a:lvl8pPr>
            <a:lvl9pPr marL="8412480" indent="0" algn="ctr">
              <a:buNone/>
              <a:defRPr sz="3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1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50454" y="1606551"/>
            <a:ext cx="4534853" cy="25572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896" y="1606551"/>
            <a:ext cx="13341668" cy="25572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6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943" y="7522853"/>
            <a:ext cx="18139410" cy="12552044"/>
          </a:xfrm>
        </p:spPr>
        <p:txBody>
          <a:bodyPr anchor="b"/>
          <a:lstStyle>
            <a:lvl1pPr>
              <a:defRPr sz="1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943" y="20193644"/>
            <a:ext cx="18139410" cy="6600824"/>
          </a:xfrm>
        </p:spPr>
        <p:txBody>
          <a:bodyPr/>
          <a:lstStyle>
            <a:lvl1pPr marL="0" indent="0">
              <a:buNone/>
              <a:defRPr sz="5520">
                <a:solidFill>
                  <a:schemeClr val="tx1"/>
                </a:solidFill>
              </a:defRPr>
            </a:lvl1pPr>
            <a:lvl2pPr marL="105156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103120" indent="0">
              <a:buNone/>
              <a:defRPr sz="4140">
                <a:solidFill>
                  <a:schemeClr val="tx1">
                    <a:tint val="75000"/>
                  </a:schemeClr>
                </a:solidFill>
              </a:defRPr>
            </a:lvl3pPr>
            <a:lvl4pPr marL="315468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4pPr>
            <a:lvl5pPr marL="420624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5pPr>
            <a:lvl6pPr marL="525780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6pPr>
            <a:lvl7pPr marL="630936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7pPr>
            <a:lvl8pPr marL="736092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8pPr>
            <a:lvl9pPr marL="8412480" indent="0">
              <a:buNone/>
              <a:defRPr sz="3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895" y="8032752"/>
            <a:ext cx="8938260" cy="19145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7045" y="8032752"/>
            <a:ext cx="8938260" cy="19145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2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633" y="1606558"/>
            <a:ext cx="18139410" cy="5832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636" y="7397118"/>
            <a:ext cx="8897182" cy="3625214"/>
          </a:xfrm>
        </p:spPr>
        <p:txBody>
          <a:bodyPr anchor="b"/>
          <a:lstStyle>
            <a:lvl1pPr marL="0" indent="0">
              <a:buNone/>
              <a:defRPr sz="5520" b="1"/>
            </a:lvl1pPr>
            <a:lvl2pPr marL="1051560" indent="0">
              <a:buNone/>
              <a:defRPr sz="4600" b="1"/>
            </a:lvl2pPr>
            <a:lvl3pPr marL="2103120" indent="0">
              <a:buNone/>
              <a:defRPr sz="4140" b="1"/>
            </a:lvl3pPr>
            <a:lvl4pPr marL="3154680" indent="0">
              <a:buNone/>
              <a:defRPr sz="3680" b="1"/>
            </a:lvl4pPr>
            <a:lvl5pPr marL="4206240" indent="0">
              <a:buNone/>
              <a:defRPr sz="3680" b="1"/>
            </a:lvl5pPr>
            <a:lvl6pPr marL="5257800" indent="0">
              <a:buNone/>
              <a:defRPr sz="3680" b="1"/>
            </a:lvl6pPr>
            <a:lvl7pPr marL="6309360" indent="0">
              <a:buNone/>
              <a:defRPr sz="3680" b="1"/>
            </a:lvl7pPr>
            <a:lvl8pPr marL="7360920" indent="0">
              <a:buNone/>
              <a:defRPr sz="3680" b="1"/>
            </a:lvl8pPr>
            <a:lvl9pPr marL="8412480" indent="0">
              <a:buNone/>
              <a:defRPr sz="3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8636" y="11022331"/>
            <a:ext cx="8897182" cy="1621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7047" y="7397118"/>
            <a:ext cx="8940998" cy="3625214"/>
          </a:xfrm>
        </p:spPr>
        <p:txBody>
          <a:bodyPr anchor="b"/>
          <a:lstStyle>
            <a:lvl1pPr marL="0" indent="0">
              <a:buNone/>
              <a:defRPr sz="5520" b="1"/>
            </a:lvl1pPr>
            <a:lvl2pPr marL="1051560" indent="0">
              <a:buNone/>
              <a:defRPr sz="4600" b="1"/>
            </a:lvl2pPr>
            <a:lvl3pPr marL="2103120" indent="0">
              <a:buNone/>
              <a:defRPr sz="4140" b="1"/>
            </a:lvl3pPr>
            <a:lvl4pPr marL="3154680" indent="0">
              <a:buNone/>
              <a:defRPr sz="3680" b="1"/>
            </a:lvl4pPr>
            <a:lvl5pPr marL="4206240" indent="0">
              <a:buNone/>
              <a:defRPr sz="3680" b="1"/>
            </a:lvl5pPr>
            <a:lvl6pPr marL="5257800" indent="0">
              <a:buNone/>
              <a:defRPr sz="3680" b="1"/>
            </a:lvl6pPr>
            <a:lvl7pPr marL="6309360" indent="0">
              <a:buNone/>
              <a:defRPr sz="3680" b="1"/>
            </a:lvl7pPr>
            <a:lvl8pPr marL="7360920" indent="0">
              <a:buNone/>
              <a:defRPr sz="3680" b="1"/>
            </a:lvl8pPr>
            <a:lvl9pPr marL="8412480" indent="0">
              <a:buNone/>
              <a:defRPr sz="3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7047" y="11022331"/>
            <a:ext cx="8940998" cy="1621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635" y="2011680"/>
            <a:ext cx="6783110" cy="7040880"/>
          </a:xfrm>
        </p:spPr>
        <p:txBody>
          <a:bodyPr anchor="b"/>
          <a:lstStyle>
            <a:lvl1pPr>
              <a:defRPr sz="7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1000" y="4344677"/>
            <a:ext cx="10647045" cy="21443950"/>
          </a:xfrm>
        </p:spPr>
        <p:txBody>
          <a:bodyPr/>
          <a:lstStyle>
            <a:lvl1pPr>
              <a:defRPr sz="7360"/>
            </a:lvl1pPr>
            <a:lvl2pPr>
              <a:defRPr sz="6440"/>
            </a:lvl2pPr>
            <a:lvl3pPr>
              <a:defRPr sz="552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8635" y="9052560"/>
            <a:ext cx="6783110" cy="16770987"/>
          </a:xfrm>
        </p:spPr>
        <p:txBody>
          <a:bodyPr/>
          <a:lstStyle>
            <a:lvl1pPr marL="0" indent="0">
              <a:buNone/>
              <a:defRPr sz="3680"/>
            </a:lvl1pPr>
            <a:lvl2pPr marL="1051560" indent="0">
              <a:buNone/>
              <a:defRPr sz="3220"/>
            </a:lvl2pPr>
            <a:lvl3pPr marL="2103120" indent="0">
              <a:buNone/>
              <a:defRPr sz="2760"/>
            </a:lvl3pPr>
            <a:lvl4pPr marL="3154680" indent="0">
              <a:buNone/>
              <a:defRPr sz="2300"/>
            </a:lvl4pPr>
            <a:lvl5pPr marL="4206240" indent="0">
              <a:buNone/>
              <a:defRPr sz="2300"/>
            </a:lvl5pPr>
            <a:lvl6pPr marL="5257800" indent="0">
              <a:buNone/>
              <a:defRPr sz="2300"/>
            </a:lvl6pPr>
            <a:lvl7pPr marL="6309360" indent="0">
              <a:buNone/>
              <a:defRPr sz="2300"/>
            </a:lvl7pPr>
            <a:lvl8pPr marL="7360920" indent="0">
              <a:buNone/>
              <a:defRPr sz="2300"/>
            </a:lvl8pPr>
            <a:lvl9pPr marL="8412480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635" y="2011680"/>
            <a:ext cx="6783110" cy="7040880"/>
          </a:xfrm>
        </p:spPr>
        <p:txBody>
          <a:bodyPr anchor="b"/>
          <a:lstStyle>
            <a:lvl1pPr>
              <a:defRPr sz="7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41000" y="4344677"/>
            <a:ext cx="10647045" cy="21443950"/>
          </a:xfrm>
        </p:spPr>
        <p:txBody>
          <a:bodyPr anchor="t"/>
          <a:lstStyle>
            <a:lvl1pPr marL="0" indent="0">
              <a:buNone/>
              <a:defRPr sz="7360"/>
            </a:lvl1pPr>
            <a:lvl2pPr marL="1051560" indent="0">
              <a:buNone/>
              <a:defRPr sz="6440"/>
            </a:lvl2pPr>
            <a:lvl3pPr marL="2103120" indent="0">
              <a:buNone/>
              <a:defRPr sz="5520"/>
            </a:lvl3pPr>
            <a:lvl4pPr marL="3154680" indent="0">
              <a:buNone/>
              <a:defRPr sz="4600"/>
            </a:lvl4pPr>
            <a:lvl5pPr marL="4206240" indent="0">
              <a:buNone/>
              <a:defRPr sz="4600"/>
            </a:lvl5pPr>
            <a:lvl6pPr marL="5257800" indent="0">
              <a:buNone/>
              <a:defRPr sz="4600"/>
            </a:lvl6pPr>
            <a:lvl7pPr marL="6309360" indent="0">
              <a:buNone/>
              <a:defRPr sz="4600"/>
            </a:lvl7pPr>
            <a:lvl8pPr marL="7360920" indent="0">
              <a:buNone/>
              <a:defRPr sz="4600"/>
            </a:lvl8pPr>
            <a:lvl9pPr marL="8412480" indent="0">
              <a:buNone/>
              <a:defRPr sz="4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8635" y="9052560"/>
            <a:ext cx="6783110" cy="16770987"/>
          </a:xfrm>
        </p:spPr>
        <p:txBody>
          <a:bodyPr/>
          <a:lstStyle>
            <a:lvl1pPr marL="0" indent="0">
              <a:buNone/>
              <a:defRPr sz="3680"/>
            </a:lvl1pPr>
            <a:lvl2pPr marL="1051560" indent="0">
              <a:buNone/>
              <a:defRPr sz="3220"/>
            </a:lvl2pPr>
            <a:lvl3pPr marL="2103120" indent="0">
              <a:buNone/>
              <a:defRPr sz="2760"/>
            </a:lvl3pPr>
            <a:lvl4pPr marL="3154680" indent="0">
              <a:buNone/>
              <a:defRPr sz="2300"/>
            </a:lvl4pPr>
            <a:lvl5pPr marL="4206240" indent="0">
              <a:buNone/>
              <a:defRPr sz="2300"/>
            </a:lvl5pPr>
            <a:lvl6pPr marL="5257800" indent="0">
              <a:buNone/>
              <a:defRPr sz="2300"/>
            </a:lvl6pPr>
            <a:lvl7pPr marL="6309360" indent="0">
              <a:buNone/>
              <a:defRPr sz="2300"/>
            </a:lvl7pPr>
            <a:lvl8pPr marL="7360920" indent="0">
              <a:buNone/>
              <a:defRPr sz="2300"/>
            </a:lvl8pPr>
            <a:lvl9pPr marL="8412480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5895" y="1606558"/>
            <a:ext cx="18139410" cy="583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895" y="8032752"/>
            <a:ext cx="18139410" cy="1914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5895" y="27967947"/>
            <a:ext cx="473202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3445-0027-4021-B30B-8D670A34A60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66585" y="27967947"/>
            <a:ext cx="709803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3285" y="27967947"/>
            <a:ext cx="4732020" cy="1606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57CB-4C0E-4122-8263-B46189E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03120" rtl="0" eaLnBrk="1" latinLnBrk="0" hangingPunct="1">
        <a:lnSpc>
          <a:spcPct val="90000"/>
        </a:lnSpc>
        <a:spcBef>
          <a:spcPct val="0"/>
        </a:spcBef>
        <a:buNone/>
        <a:defRPr sz="10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5780" indent="-525780" algn="l" defTabSz="2103120" rtl="0" eaLnBrk="1" latinLnBrk="0" hangingPunct="1">
        <a:lnSpc>
          <a:spcPct val="90000"/>
        </a:lnSpc>
        <a:spcBef>
          <a:spcPts val="2300"/>
        </a:spcBef>
        <a:buFont typeface="Arial" panose="020B0604020202020204" pitchFamily="34" charset="0"/>
        <a:buChar char="•"/>
        <a:defRPr sz="6440" kern="1200">
          <a:solidFill>
            <a:schemeClr val="tx1"/>
          </a:solidFill>
          <a:latin typeface="+mn-lt"/>
          <a:ea typeface="+mn-ea"/>
          <a:cs typeface="+mn-cs"/>
        </a:defRPr>
      </a:lvl1pPr>
      <a:lvl2pPr marL="157734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62890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68046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4pPr>
      <a:lvl5pPr marL="473202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5pPr>
      <a:lvl6pPr marL="578358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6pPr>
      <a:lvl7pPr marL="683514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7pPr>
      <a:lvl8pPr marL="788670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8pPr>
      <a:lvl9pPr marL="8938260" indent="-525780" algn="l" defTabSz="2103120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1pPr>
      <a:lvl2pPr marL="105156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2pPr>
      <a:lvl3pPr marL="210312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3pPr>
      <a:lvl4pPr marL="315468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4pPr>
      <a:lvl5pPr marL="420624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5pPr>
      <a:lvl6pPr marL="525780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6pPr>
      <a:lvl7pPr marL="630936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7pPr>
      <a:lvl8pPr marL="736092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8pPr>
      <a:lvl9pPr marL="8412480" algn="l" defTabSz="2103120" rtl="0" eaLnBrk="1" latinLnBrk="0" hangingPunct="1">
        <a:defRPr sz="41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5.jp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23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3035" y="-4538836"/>
            <a:ext cx="5468765" cy="4761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22" y="-4538836"/>
            <a:ext cx="24021748" cy="474896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 rot="10800000" flipH="1" flipV="1">
            <a:off x="1419922" y="-4538835"/>
            <a:ext cx="2440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 </a:t>
            </a:r>
            <a:r>
              <a:rPr lang="en-US" sz="6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</a:t>
            </a:r>
            <a:r>
              <a:rPr lang="en-US" sz="6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and energy of </a:t>
            </a:r>
            <a:r>
              <a:rPr lang="en-US" sz="6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</a:t>
            </a:r>
            <a:r>
              <a:rPr lang="en-US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complex number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1276" y="-3307105"/>
            <a:ext cx="8604738" cy="83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Mr. Mahendra Goray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9050" y="-1171215"/>
            <a:ext cx="22487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Department of Physics, Pondicherry University, INDIA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7215" y="-2346828"/>
            <a:ext cx="11553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goray92.res@pondiuni.edu.in</a:t>
            </a:r>
            <a:endParaRPr lang="en-US" sz="6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3035" y="736390"/>
            <a:ext cx="14551194" cy="150704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32" y="767826"/>
            <a:ext cx="14816382" cy="904931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39192" y="136717"/>
            <a:ext cx="5324883" cy="8661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872895" y="864447"/>
            <a:ext cx="13449719" cy="1498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photon is strange. It possesses both wave nature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particle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nature. Some experiments show both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photons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coexist simultaneously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some other experiment state that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properties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coexist simultaneously. According to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theory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rest mass of photon in free space is zero and also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has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zero rest mass, as well as wavelength-dependent. The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recent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revealed its non-zero value is 10^ (-51) g.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experimental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concluded within matter (dispersive) shows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imaginary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mass. We have no exact answer as to why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incarnates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itself with versatile mass. Here we try to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 investigate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the rest mass of a photon when it touches the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of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matter, it makes illusion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mathematically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mass is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complex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that mass dubbed illusive mass. Rest mass of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photon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 upon scalar curvature of the surface of matter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wavelength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photon. Photon itself reveals illusion posing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mass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dual nature. Corresponding energy of the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photon, which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imply the unknown form of the energy of the Universe i.e. one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Dark Energy.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4523" y="16814191"/>
            <a:ext cx="14482601" cy="1846416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29948" y="16115724"/>
            <a:ext cx="5324884" cy="101968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93769" y="17020868"/>
            <a:ext cx="7652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</a:t>
            </a:r>
            <a:r>
              <a:rPr lang="en-US" sz="6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of Light</a:t>
            </a:r>
            <a:endParaRPr lang="en-US" sz="6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-3799770" y="17413500"/>
            <a:ext cx="503162" cy="410315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201" y="19366027"/>
            <a:ext cx="2566638" cy="21094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685" y="19395774"/>
            <a:ext cx="2541324" cy="21094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-1562520" y="1834729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Corpuscular Theory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564475" y="21601788"/>
            <a:ext cx="528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Wave Theory</a:t>
            </a:r>
            <a:endParaRPr lang="en-US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160" y="22499460"/>
            <a:ext cx="2566638" cy="2219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5561" y="22466150"/>
            <a:ext cx="2528072" cy="22158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-1593684" y="24846909"/>
            <a:ext cx="682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Electromagnetic Theory</a:t>
            </a:r>
            <a:endParaRPr lang="en-US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5658" y="25694034"/>
            <a:ext cx="2541325" cy="21398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730" y="25774872"/>
            <a:ext cx="2566638" cy="2190673"/>
          </a:xfrm>
          <a:prstGeom prst="rect">
            <a:avLst/>
          </a:prstGeom>
        </p:spPr>
      </p:pic>
      <p:sp>
        <p:nvSpPr>
          <p:cNvPr id="38" name="Flowchart: Connector 37"/>
          <p:cNvSpPr/>
          <p:nvPr/>
        </p:nvSpPr>
        <p:spPr>
          <a:xfrm>
            <a:off x="-3920411" y="28193413"/>
            <a:ext cx="422123" cy="42071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-3498288" y="27869905"/>
            <a:ext cx="8672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Broglie Hypothesis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5425" y="29115089"/>
            <a:ext cx="2566638" cy="20667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80151" y="29000401"/>
            <a:ext cx="4018656" cy="2100228"/>
          </a:xfrm>
          <a:prstGeom prst="rect">
            <a:avLst/>
          </a:prstGeom>
        </p:spPr>
      </p:pic>
      <p:sp>
        <p:nvSpPr>
          <p:cNvPr id="43" name="Flowchart: Connector 42"/>
          <p:cNvSpPr/>
          <p:nvPr/>
        </p:nvSpPr>
        <p:spPr>
          <a:xfrm>
            <a:off x="-3799770" y="31508635"/>
            <a:ext cx="457009" cy="41148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-3363486" y="31097276"/>
            <a:ext cx="8819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 posing as light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6159" y="32138770"/>
            <a:ext cx="2741890" cy="247605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190527" y="31920115"/>
            <a:ext cx="4896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Real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</a:p>
          <a:p>
            <a:r>
              <a:rPr 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Broglie assumed :  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10^(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−50) 𝑔 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recent 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value: 10^(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54) 𝑔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Zero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Mass</a:t>
            </a:r>
          </a:p>
          <a:p>
            <a:endPara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Imaginary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Mass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5655506" y="209171"/>
            <a:ext cx="5324883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69924" y="5886743"/>
            <a:ext cx="5518327" cy="146913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39407" y="11540164"/>
            <a:ext cx="5220975" cy="14649747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16090394" y="15665715"/>
            <a:ext cx="5173712" cy="8954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06814" y="1481230"/>
                <a:ext cx="77874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greater than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60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6000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8814" y="7424829"/>
                <a:ext cx="7787472" cy="1015663"/>
              </a:xfrm>
              <a:prstGeom prst="rect">
                <a:avLst/>
              </a:prstGeom>
              <a:blipFill rotWithShape="0">
                <a:blip r:embed="rId18"/>
                <a:stretch>
                  <a:fillRect l="-2819" t="-18563" r="-3211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849618" y="2700677"/>
                <a:ext cx="36358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chemeClr val="bg1">
                        <a:lumMod val="95000"/>
                      </a:schemeClr>
                    </a:solidFill>
                  </a:rPr>
                  <a:t>,</a:t>
                </a:r>
                <a:endParaRPr lang="en-US" sz="4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1618" y="8644276"/>
                <a:ext cx="3635828" cy="769441"/>
              </a:xfrm>
              <a:prstGeom prst="rect">
                <a:avLst/>
              </a:prstGeom>
              <a:blipFill rotWithShape="0">
                <a:blip r:embed="rId19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Connector 4"/>
          <p:cNvSpPr/>
          <p:nvPr/>
        </p:nvSpPr>
        <p:spPr>
          <a:xfrm>
            <a:off x="11256668" y="1838606"/>
            <a:ext cx="402772" cy="354682"/>
          </a:xfrm>
          <a:prstGeom prst="flowChart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004970" y="2700676"/>
                <a:ext cx="76633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sz="4000" dirty="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phase velocity of photon</a:t>
                </a:r>
                <a:endParaRPr lang="en-US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6970" y="8644276"/>
                <a:ext cx="7663356" cy="707886"/>
              </a:xfrm>
              <a:prstGeom prst="rect">
                <a:avLst/>
              </a:prstGeom>
              <a:blipFill rotWithShape="0">
                <a:blip r:embed="rId20"/>
                <a:stretch>
                  <a:fillRect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44978" y="3829701"/>
            <a:ext cx="12487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Einstein’s mass and energy equations 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21481" y="4181592"/>
            <a:ext cx="414564" cy="365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905951" y="5040231"/>
                <a:ext cx="3264227" cy="2001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box>
                                <m:boxPr>
                                  <m:ctrlPr>
                                    <a:rPr lang="en-US" sz="4400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schemeClr val="bg1">
                                              <a:lumMod val="9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bg1">
                                                  <a:lumMod val="9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bg1">
                                                  <a:lumMod val="9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bg1">
                                                  <a:lumMod val="9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chemeClr val="bg1">
                                                  <a:lumMod val="9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chemeClr val="bg1">
                                                  <a:lumMod val="9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chemeClr val="bg1">
                                                  <a:lumMod val="9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rad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948" y="10983831"/>
                <a:ext cx="3264227" cy="200170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410722" y="5366512"/>
                <a:ext cx="659902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2719" y="11310112"/>
                <a:ext cx="6599021" cy="67710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779507" y="7714105"/>
            <a:ext cx="5595258" cy="20247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806813" y="6792830"/>
            <a:ext cx="808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3-D  Scalar curvature</a:t>
            </a: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17809" y="7166961"/>
            <a:ext cx="414564" cy="365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527189" y="8276423"/>
                <a:ext cx="5421461" cy="823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186" y="14220023"/>
                <a:ext cx="5421461" cy="82388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11139175" y="10545334"/>
            <a:ext cx="8869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AE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Rest mass of the photon :</a:t>
            </a:r>
            <a:endParaRPr lang="en-US" sz="6000" dirty="0">
              <a:solidFill>
                <a:srgbClr val="7AEC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700553" y="11651114"/>
                <a:ext cx="9192755" cy="1993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box>
                          <m:boxPr>
                            <m:ctrlPr>
                              <a:rPr lang="en-US" sz="44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44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𝑝h</m:t>
                                    </m:r>
                                  </m:sub>
                                  <m:sup>
                                    <m:r>
                                      <a:rPr lang="en-US" sz="44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chemeClr val="bg1">
                                            <a:lumMod val="9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e>
                    </m:rad>
                  </m:oMath>
                </a14:m>
                <a:r>
                  <a:rPr lang="en-US" sz="44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+i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4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sz="4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550" y="17594714"/>
                <a:ext cx="9192755" cy="1993366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Down Arrow 44"/>
          <p:cNvSpPr/>
          <p:nvPr/>
        </p:nvSpPr>
        <p:spPr>
          <a:xfrm>
            <a:off x="18403147" y="13073796"/>
            <a:ext cx="469835" cy="60951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4797064" y="13644480"/>
                <a:ext cx="8067830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064" y="19588080"/>
                <a:ext cx="8067830" cy="67710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Down Arrow 53"/>
          <p:cNvSpPr/>
          <p:nvPr/>
        </p:nvSpPr>
        <p:spPr>
          <a:xfrm>
            <a:off x="22317788" y="13069850"/>
            <a:ext cx="341283" cy="635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2272249" y="13666337"/>
                <a:ext cx="895886" cy="730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249" y="19609936"/>
                <a:ext cx="895886" cy="730521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777289" y="14747545"/>
                <a:ext cx="3130216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4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289" y="20691142"/>
                <a:ext cx="3130216" cy="739433"/>
              </a:xfrm>
              <a:prstGeom prst="rect">
                <a:avLst/>
              </a:prstGeom>
              <a:blipFill rotWithShape="0">
                <a:blip r:embed="rId29"/>
                <a:stretch>
                  <a:fillRect t="-23770" b="-3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9256774" y="14741361"/>
                <a:ext cx="4602486" cy="7468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774" y="20684961"/>
                <a:ext cx="4602486" cy="74680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lowchart: Connector 57"/>
          <p:cNvSpPr/>
          <p:nvPr/>
        </p:nvSpPr>
        <p:spPr>
          <a:xfrm>
            <a:off x="19973820" y="14944004"/>
            <a:ext cx="266607" cy="3697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1119675" y="16678851"/>
            <a:ext cx="10485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AEC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Energy of the photon :</a:t>
            </a:r>
            <a:endParaRPr lang="en-US" sz="6000" dirty="0">
              <a:solidFill>
                <a:srgbClr val="7AEC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5678780" y="17407413"/>
                <a:ext cx="8245078" cy="1377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4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4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4400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0780" y="23351010"/>
                <a:ext cx="8245078" cy="1377813"/>
              </a:xfrm>
              <a:prstGeom prst="rect">
                <a:avLst/>
              </a:prstGeom>
              <a:blipFill rotWithShape="0">
                <a:blip r:embed="rId31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Down Arrow 60"/>
          <p:cNvSpPr/>
          <p:nvPr/>
        </p:nvSpPr>
        <p:spPr>
          <a:xfrm>
            <a:off x="17410722" y="18594543"/>
            <a:ext cx="469835" cy="60951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own Arrow 61"/>
          <p:cNvSpPr/>
          <p:nvPr/>
        </p:nvSpPr>
        <p:spPr>
          <a:xfrm>
            <a:off x="21264107" y="18641920"/>
            <a:ext cx="341283" cy="635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7272936" y="19218493"/>
                <a:ext cx="93208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933" y="25162093"/>
                <a:ext cx="932089" cy="67710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1174693" y="19354789"/>
                <a:ext cx="474416" cy="730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6693" y="25298388"/>
                <a:ext cx="474416" cy="730521"/>
              </a:xfrm>
              <a:prstGeom prst="rect">
                <a:avLst/>
              </a:prstGeom>
              <a:blipFill rotWithShape="0">
                <a:blip r:embed="rId33"/>
                <a:stretch>
                  <a:fillRect r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5293949" y="20312908"/>
                <a:ext cx="3439531" cy="730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946" y="26256505"/>
                <a:ext cx="3439531" cy="730521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Flowchart: Connector 65"/>
          <p:cNvSpPr/>
          <p:nvPr/>
        </p:nvSpPr>
        <p:spPr>
          <a:xfrm>
            <a:off x="20107123" y="20543444"/>
            <a:ext cx="266607" cy="3697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0710229" y="20043354"/>
                <a:ext cx="3378682" cy="1043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48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4800" i="1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8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48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8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4800" i="1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4800" i="1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229" y="25986953"/>
                <a:ext cx="3378682" cy="1043747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894" y="22288148"/>
            <a:ext cx="14724872" cy="6325976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>
            <a:off x="15655505" y="21710356"/>
            <a:ext cx="5902512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659443" y="22767393"/>
            <a:ext cx="145664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Mathematically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mass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energy of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 is complex number when comes in contact with the surface of matter.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585657" y="24507826"/>
            <a:ext cx="142290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energy of photon depends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scalar curvature of the surface of matter and wavelength of the photon.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1454394" y="26490465"/>
            <a:ext cx="144325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itself reveals illusion posing with mass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hides its energy on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surface of matter because of wave-particle duality.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0909288" y="22761447"/>
                <a:ext cx="81130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288" y="28705047"/>
                <a:ext cx="811308" cy="677108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Picture 75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774816" y="24507829"/>
            <a:ext cx="810838" cy="67671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745125" y="26462965"/>
            <a:ext cx="810838" cy="67671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106" y="29608390"/>
            <a:ext cx="7338864" cy="553462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496" y="29609680"/>
            <a:ext cx="7044680" cy="5486083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11986643" y="29188190"/>
            <a:ext cx="4477407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8638064" y="29136115"/>
            <a:ext cx="6356147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728681" y="30334695"/>
            <a:ext cx="64672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supervisor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A.R. Naidu </a:t>
            </a:r>
            <a:r>
              <a:rPr lang="en-US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encouragement and support for research work. Also want to acknowledge 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CSIR-UGC</a:t>
            </a:r>
            <a:r>
              <a:rPr lang="en-US" sz="4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providing scholarship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909140" y="30249714"/>
            <a:ext cx="70016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Goray, Mahendra, and Ramesh Naidu Annavarapu.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"Rest mass of photon on the surface of matter."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Results in Physics 16 (2020): 102866</a:t>
            </a:r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DOI:</a:t>
            </a:r>
            <a:r>
              <a:rPr lang="en-US" sz="4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10.1016/</a:t>
            </a:r>
            <a:r>
              <a:rPr lang="en-US" sz="4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j.rinp.2019.102866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-4426489" y="-5882963"/>
            <a:ext cx="29834705" cy="1138031"/>
          </a:xfrm>
          <a:prstGeom prst="rect">
            <a:avLst/>
          </a:prstGeom>
          <a:solidFill>
            <a:srgbClr val="D02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5th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International Conference on Particle Physics and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Astrophysics.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-4393035" y="35389930"/>
            <a:ext cx="29767799" cy="571713"/>
          </a:xfrm>
          <a:prstGeom prst="rect">
            <a:avLst/>
          </a:prstGeom>
          <a:solidFill>
            <a:srgbClr val="D02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-4142810" y="-5818847"/>
            <a:ext cx="7106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ICPPA-2020, Russia, 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84564" y="-5717113"/>
            <a:ext cx="6641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 October 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Online,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2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505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86</cp:revision>
  <dcterms:created xsi:type="dcterms:W3CDTF">2020-09-25T11:05:53Z</dcterms:created>
  <dcterms:modified xsi:type="dcterms:W3CDTF">2020-10-03T05:41:02Z</dcterms:modified>
</cp:coreProperties>
</file>