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60" r:id="rId2"/>
    <p:sldId id="278" r:id="rId3"/>
    <p:sldId id="289" r:id="rId4"/>
    <p:sldId id="275" r:id="rId5"/>
    <p:sldId id="290" r:id="rId6"/>
    <p:sldId id="282" r:id="rId7"/>
    <p:sldId id="283" r:id="rId8"/>
    <p:sldId id="280" r:id="rId9"/>
    <p:sldId id="286" r:id="rId10"/>
    <p:sldId id="295" r:id="rId11"/>
    <p:sldId id="293" r:id="rId12"/>
    <p:sldId id="287" r:id="rId13"/>
    <p:sldId id="288" r:id="rId14"/>
    <p:sldId id="277" r:id="rId15"/>
    <p:sldId id="270" r:id="rId16"/>
    <p:sldId id="291" r:id="rId17"/>
    <p:sldId id="29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214F6-8136-49D8-8280-B3A496482D10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1397F-F550-46E9-BEB6-FACBD4B182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12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1210606" cy="365125"/>
          </a:xfrm>
        </p:spPr>
        <p:txBody>
          <a:bodyPr/>
          <a:lstStyle/>
          <a:p>
            <a:fld id="{D2560C02-5580-409D-95C3-112D04DB3EE9}" type="datetime1">
              <a:rPr lang="ru-RU" smtClean="0"/>
              <a:t>07.10.2020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0698" y="6492875"/>
            <a:ext cx="6283922" cy="365125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5th International conference on particle physics and astrophysics,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October 5-9, 2020, NRNU </a:t>
            </a:r>
            <a:r>
              <a:rPr lang="en-US" b="1">
                <a:solidFill>
                  <a:schemeClr val="bg1">
                    <a:lumMod val="65000"/>
                  </a:schemeClr>
                </a:solidFill>
              </a:rPr>
              <a:t>MEPhI</a:t>
            </a:r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40282" y="6492875"/>
            <a:ext cx="1013517" cy="365125"/>
          </a:xfrm>
        </p:spPr>
        <p:txBody>
          <a:bodyPr/>
          <a:lstStyle/>
          <a:p>
            <a:fld id="{3FB5B026-8331-4AAD-924B-1CC0C700A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565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805D9-158B-4691-ADC0-381D2E3075DE}" type="datetime1">
              <a:rPr lang="ru-RU" smtClean="0"/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B026-8331-4AAD-924B-1CC0C700A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619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A1A1-627D-4F92-94C8-FB8372F2BB23}" type="datetime1">
              <a:rPr lang="ru-RU" smtClean="0"/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B026-8331-4AAD-924B-1CC0C700A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524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B387-050E-4290-965C-F4D238F302C5}" type="datetime1">
              <a:rPr lang="ru-RU" smtClean="0"/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B026-8331-4AAD-924B-1CC0C700A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361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59F2-DC45-4A14-AEFB-540CB17D9276}" type="datetime1">
              <a:rPr lang="ru-RU" smtClean="0"/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B026-8331-4AAD-924B-1CC0C700A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893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CABD-2F51-4816-9252-C3A1547278B2}" type="datetime1">
              <a:rPr lang="ru-RU" smtClean="0"/>
              <a:t>07.10.2020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B026-8331-4AAD-924B-1CC0C700A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802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A06F6-6354-47BA-BB18-DC4DE48779BE}" type="datetime1">
              <a:rPr lang="ru-RU" smtClean="0"/>
              <a:t>07.10.2020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B026-8331-4AAD-924B-1CC0C700A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673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31D2-CC60-42F4-A286-2805DD82AD42}" type="datetime1">
              <a:rPr lang="ru-RU" smtClean="0"/>
              <a:t>07.10.2020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B026-8331-4AAD-924B-1CC0C700A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112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20374-D4EB-45A8-94C0-DED5C196D88E}" type="datetime1">
              <a:rPr lang="ru-RU" smtClean="0"/>
              <a:t>07.10.2020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B026-8331-4AAD-924B-1CC0C700A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750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0C8D-88C2-4A7B-91C3-0C340E0BCF14}" type="datetime1">
              <a:rPr lang="ru-RU" smtClean="0"/>
              <a:t>07.10.2020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B026-8331-4AAD-924B-1CC0C700A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806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5B014-D011-4F32-ADF5-0D42AB9BCFED}" type="datetime1">
              <a:rPr lang="ru-RU" smtClean="0"/>
              <a:t>07.10.2020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B026-8331-4AAD-924B-1CC0C700A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338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D4254-D037-4761-8748-B3D908D52B0B}" type="datetime1">
              <a:rPr lang="ru-RU" smtClean="0"/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5B026-8331-4AAD-924B-1CC0C700A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18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doi.org/10.1016/j.nima.2018.12.00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doi.org/10.1016/j.nima.2020.16459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38348" y="1684421"/>
            <a:ext cx="7772400" cy="113578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Planacon XP85002/FIT-Q MCP-PMTs</a:t>
            </a:r>
            <a:b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for the ALICE FIT detector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38348" y="3352776"/>
            <a:ext cx="7643866" cy="523220"/>
          </a:xfrm>
        </p:spPr>
        <p:txBody>
          <a:bodyPr>
            <a:noAutofit/>
          </a:bodyPr>
          <a:lstStyle/>
          <a:p>
            <a:r>
              <a:rPr lang="en-US" dirty="0" err="1"/>
              <a:t>Yury</a:t>
            </a:r>
            <a:r>
              <a:rPr lang="en-US" dirty="0"/>
              <a:t> </a:t>
            </a:r>
            <a:r>
              <a:rPr lang="en-US" dirty="0" err="1"/>
              <a:t>Melikyan</a:t>
            </a:r>
            <a:r>
              <a:rPr lang="en-US" dirty="0"/>
              <a:t>, on behalf of the ALICE collaboration</a:t>
            </a:r>
            <a:endParaRPr lang="en-US" baseline="30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32384" y="3853132"/>
            <a:ext cx="7678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Institute for Nuclear Research of the Russian academy of science, Moscow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6F7613A-AA17-4279-B7F9-A838B8B87F95}"/>
              </a:ext>
            </a:extLst>
          </p:cNvPr>
          <p:cNvSpPr>
            <a:spLocks noGrp="1"/>
          </p:cNvSpPr>
          <p:nvPr/>
        </p:nvSpPr>
        <p:spPr>
          <a:xfrm>
            <a:off x="385011" y="6428301"/>
            <a:ext cx="2289438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October 5-9, 2020</a:t>
            </a:r>
            <a:endParaRPr lang="ru-RU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9C38A2E-00E3-4C8D-B30B-E3C6798DFD49}"/>
              </a:ext>
            </a:extLst>
          </p:cNvPr>
          <p:cNvSpPr>
            <a:spLocks noGrp="1"/>
          </p:cNvSpPr>
          <p:nvPr/>
        </p:nvSpPr>
        <p:spPr>
          <a:xfrm>
            <a:off x="2674449" y="6428301"/>
            <a:ext cx="6283922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5</a:t>
            </a:r>
            <a:r>
              <a:rPr lang="en-US" b="1" baseline="30000" dirty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International conference on particle physics and astrophysics,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NRNU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MEPhI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0FAB26FA-E4B0-45E2-B71D-D99B5DCDA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9" y="491400"/>
            <a:ext cx="1013517" cy="101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5512867-C2EB-49FA-A597-C60F42E00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020" y="491401"/>
            <a:ext cx="836471" cy="11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70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011" y="444933"/>
            <a:ext cx="7886700" cy="425485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Issues discovered</a:t>
            </a:r>
            <a:endParaRPr lang="ru-RU" sz="2400" b="1" dirty="0">
              <a:latin typeface="+mn-lt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E59917A-61B3-48EA-A8BD-5CD533E44270}"/>
              </a:ext>
            </a:extLst>
          </p:cNvPr>
          <p:cNvSpPr>
            <a:spLocks noGrp="1"/>
          </p:cNvSpPr>
          <p:nvPr/>
        </p:nvSpPr>
        <p:spPr>
          <a:xfrm>
            <a:off x="385011" y="6428301"/>
            <a:ext cx="2289438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October 5-9, 2020</a:t>
            </a:r>
            <a:endParaRPr lang="ru-RU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958F5D-2EA6-4186-A6C8-711BE16D817C}"/>
              </a:ext>
            </a:extLst>
          </p:cNvPr>
          <p:cNvSpPr>
            <a:spLocks noGrp="1"/>
          </p:cNvSpPr>
          <p:nvPr/>
        </p:nvSpPr>
        <p:spPr>
          <a:xfrm>
            <a:off x="10820974" y="6428301"/>
            <a:ext cx="1013517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B5B026-8331-4AAD-924B-1CC0C700AA9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9D70B4-8E3B-4E48-B62D-6CF6CD2899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r="26959" b="10935"/>
          <a:stretch/>
        </p:blipFill>
        <p:spPr>
          <a:xfrm rot="5400000">
            <a:off x="8912699" y="84758"/>
            <a:ext cx="2398052" cy="32738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0E128C-11F4-4603-B3DC-7C4F51667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8" b="13260"/>
          <a:stretch/>
        </p:blipFill>
        <p:spPr>
          <a:xfrm>
            <a:off x="8474821" y="3413575"/>
            <a:ext cx="3273806" cy="2714313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688B171-F240-499E-B443-21A848CC45B5}"/>
              </a:ext>
            </a:extLst>
          </p:cNvPr>
          <p:cNvGrpSpPr/>
          <p:nvPr/>
        </p:nvGrpSpPr>
        <p:grpSpPr>
          <a:xfrm>
            <a:off x="5431031" y="284294"/>
            <a:ext cx="2646153" cy="6060117"/>
            <a:chOff x="8825217" y="368184"/>
            <a:chExt cx="2646153" cy="606011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F19F5D6-A254-4225-8510-AA01DA532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21" t="1713" b="9922"/>
            <a:stretch/>
          </p:blipFill>
          <p:spPr>
            <a:xfrm>
              <a:off x="8825217" y="368184"/>
              <a:ext cx="2603889" cy="6060117"/>
            </a:xfrm>
            <a:prstGeom prst="rect">
              <a:avLst/>
            </a:prstGeom>
          </p:spPr>
        </p:pic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DB915C40-C715-4BE6-83FA-AB0AABC94C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35905" y="5268286"/>
              <a:ext cx="302003" cy="1677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565844-8DE0-4A72-AE58-C68287A1A7C4}"/>
                </a:ext>
              </a:extLst>
            </p:cNvPr>
            <p:cNvSpPr txBox="1"/>
            <p:nvPr/>
          </p:nvSpPr>
          <p:spPr>
            <a:xfrm>
              <a:off x="10705070" y="5352176"/>
              <a:ext cx="7663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Expected</a:t>
              </a:r>
            </a:p>
            <a:p>
              <a:r>
                <a:rPr lang="en-US" sz="1200" b="1" dirty="0"/>
                <a:t>level</a:t>
              </a:r>
              <a:endParaRPr lang="ru-RU" sz="1200" b="1" dirty="0"/>
            </a:p>
          </p:txBody>
        </p:sp>
      </p:grpSp>
      <p:sp>
        <p:nvSpPr>
          <p:cNvPr id="18" name="Объект 2">
            <a:extLst>
              <a:ext uri="{FF2B5EF4-FFF2-40B4-BE49-F238E27FC236}">
                <a16:creationId xmlns:a16="http://schemas.microsoft.com/office/drawing/2014/main" id="{3F97093A-F23F-4A69-A65B-2DD8170BBBBF}"/>
              </a:ext>
            </a:extLst>
          </p:cNvPr>
          <p:cNvSpPr txBox="1">
            <a:spLocks/>
          </p:cNvSpPr>
          <p:nvPr/>
        </p:nvSpPr>
        <p:spPr>
          <a:xfrm>
            <a:off x="399574" y="1015068"/>
            <a:ext cx="4633820" cy="5112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solidFill>
                  <a:schemeClr val="bg1">
                    <a:lumMod val="75000"/>
                  </a:schemeClr>
                </a:solidFill>
              </a:rPr>
              <a:t>Visible problems with the entrance window:</a:t>
            </a:r>
          </a:p>
          <a:p>
            <a:pPr lvl="1"/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Photocathode edge damaged by indium sealing in a dozen of PMTs – appeared to be a cosmetic flaw only;</a:t>
            </a:r>
          </a:p>
          <a:p>
            <a:pPr lvl="1"/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Damaged quartz window – replaced by Photonis;</a:t>
            </a:r>
          </a:p>
          <a:p>
            <a:pPr lvl="1"/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Damaged sealing area. </a:t>
            </a:r>
            <a:endParaRPr lang="ru-RU" sz="1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900" dirty="0"/>
              <a:t>Critical (~50%) non-uniformity of the quantum efficiency across the photocathode in two devices, including the one with damaged sealing area - both replaced by Photonis;</a:t>
            </a:r>
          </a:p>
          <a:p>
            <a:endParaRPr lang="en-US" sz="1800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E57CAAF-B569-4507-B583-B249363335B0}"/>
              </a:ext>
            </a:extLst>
          </p:cNvPr>
          <p:cNvSpPr>
            <a:spLocks noGrp="1"/>
          </p:cNvSpPr>
          <p:nvPr/>
        </p:nvSpPr>
        <p:spPr>
          <a:xfrm>
            <a:off x="2674449" y="6428301"/>
            <a:ext cx="6283922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5</a:t>
            </a:r>
            <a:r>
              <a:rPr lang="en-US" b="1" baseline="30000" dirty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International conference on particle physics and astrophysics,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NRNU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MEPhI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2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05A3473-5486-4C95-B188-C22758CA6DAF}"/>
              </a:ext>
            </a:extLst>
          </p:cNvPr>
          <p:cNvGrpSpPr/>
          <p:nvPr/>
        </p:nvGrpSpPr>
        <p:grpSpPr>
          <a:xfrm>
            <a:off x="434261" y="2952925"/>
            <a:ext cx="7761784" cy="3338818"/>
            <a:chOff x="265230" y="3224038"/>
            <a:chExt cx="7571814" cy="3046192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C299B5F-0B93-48B8-BCB7-81CFFB743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23" t="9882" b="4746"/>
            <a:stretch/>
          </p:blipFill>
          <p:spPr>
            <a:xfrm>
              <a:off x="3995957" y="3224038"/>
              <a:ext cx="3841087" cy="3046192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B45D8DA-B72C-4A8B-B975-BDD8ACE10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8" t="9882" r="12921" b="4746"/>
            <a:stretch/>
          </p:blipFill>
          <p:spPr>
            <a:xfrm>
              <a:off x="265230" y="3224039"/>
              <a:ext cx="3669207" cy="3046191"/>
            </a:xfrm>
            <a:prstGeom prst="rect">
              <a:avLst/>
            </a:prstGeom>
          </p:spPr>
        </p:pic>
      </p:grpSp>
      <p:sp>
        <p:nvSpPr>
          <p:cNvPr id="13" name="Объект 2">
            <a:extLst>
              <a:ext uri="{FF2B5EF4-FFF2-40B4-BE49-F238E27FC236}">
                <a16:creationId xmlns:a16="http://schemas.microsoft.com/office/drawing/2014/main" id="{98A983E9-825D-4561-951C-55EA5548911C}"/>
              </a:ext>
            </a:extLst>
          </p:cNvPr>
          <p:cNvSpPr txBox="1">
            <a:spLocks/>
          </p:cNvSpPr>
          <p:nvPr/>
        </p:nvSpPr>
        <p:spPr>
          <a:xfrm>
            <a:off x="385012" y="1006680"/>
            <a:ext cx="7710364" cy="1809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700" dirty="0"/>
              <a:t>10 out of 66 devices suffered from a sudden MCP breakdown during the long-term testing at an increased gain (10</a:t>
            </a:r>
            <a:r>
              <a:rPr lang="en-US" sz="1700" baseline="30000" dirty="0"/>
              <a:t>6</a:t>
            </a:r>
            <a:r>
              <a:rPr lang="en-US" sz="1700" dirty="0"/>
              <a:t>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700" dirty="0"/>
              <a:t>This problem is caused by the residual air trapped in the micropores along the MCP edge covered by the support structure.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700" dirty="0"/>
              <a:t>Though inoperable after the breakdown, these PMTs were recovered at the factory.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D6C908-D9AF-473D-9901-94A1168D59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8208" r="12886" b="5011"/>
          <a:stretch/>
        </p:blipFill>
        <p:spPr>
          <a:xfrm>
            <a:off x="8271711" y="566257"/>
            <a:ext cx="3730726" cy="304619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B227FBE-C346-42A4-AA66-D4C741A23B13}"/>
              </a:ext>
            </a:extLst>
          </p:cNvPr>
          <p:cNvSpPr>
            <a:spLocks noGrp="1"/>
          </p:cNvSpPr>
          <p:nvPr/>
        </p:nvSpPr>
        <p:spPr>
          <a:xfrm>
            <a:off x="385011" y="6428301"/>
            <a:ext cx="2289438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October 5-9, 2020</a:t>
            </a:r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67634F8-2969-4F27-A830-F2B977D50DE8}"/>
              </a:ext>
            </a:extLst>
          </p:cNvPr>
          <p:cNvSpPr>
            <a:spLocks noGrp="1"/>
          </p:cNvSpPr>
          <p:nvPr/>
        </p:nvSpPr>
        <p:spPr>
          <a:xfrm>
            <a:off x="10820974" y="6428301"/>
            <a:ext cx="1013517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B5B026-8331-4AAD-924B-1CC0C700AA98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12E5CC7-2EC8-4D60-ABCA-0EC5BB24D4E2}"/>
              </a:ext>
            </a:extLst>
          </p:cNvPr>
          <p:cNvSpPr txBox="1">
            <a:spLocks/>
          </p:cNvSpPr>
          <p:nvPr/>
        </p:nvSpPr>
        <p:spPr>
          <a:xfrm>
            <a:off x="385011" y="444933"/>
            <a:ext cx="7886700" cy="425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Issues discovered</a:t>
            </a:r>
            <a:endParaRPr lang="ru-RU" sz="2400" b="1" dirty="0">
              <a:latin typeface="+mn-lt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1639206-61AA-4DBB-854D-502C9C797844}"/>
              </a:ext>
            </a:extLst>
          </p:cNvPr>
          <p:cNvSpPr>
            <a:spLocks noGrp="1"/>
          </p:cNvSpPr>
          <p:nvPr/>
        </p:nvSpPr>
        <p:spPr>
          <a:xfrm>
            <a:off x="2674449" y="6428301"/>
            <a:ext cx="6283922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5</a:t>
            </a:r>
            <a:r>
              <a:rPr lang="en-US" b="1" baseline="30000" dirty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International conference on particle physics and astrophysics,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NRNU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MEPhI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43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011" y="385636"/>
            <a:ext cx="7886700" cy="49879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FT0 assembly status</a:t>
            </a:r>
            <a:endParaRPr lang="ru-RU" sz="2400" b="1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807341-ADFB-4656-96D6-9E3F72069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17" y="635032"/>
            <a:ext cx="3822574" cy="56416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789087-2B12-423E-AE42-CD127E23B1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t="4560" r="2191" b="5367"/>
          <a:stretch/>
        </p:blipFill>
        <p:spPr>
          <a:xfrm>
            <a:off x="679508" y="3178125"/>
            <a:ext cx="6283921" cy="3098580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905C4D4B-16E9-4383-A855-5AA10E507C5A}"/>
              </a:ext>
            </a:extLst>
          </p:cNvPr>
          <p:cNvSpPr txBox="1">
            <a:spLocks/>
          </p:cNvSpPr>
          <p:nvPr/>
        </p:nvSpPr>
        <p:spPr>
          <a:xfrm>
            <a:off x="385011" y="897263"/>
            <a:ext cx="7399972" cy="2759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Acceptance of the MCP-PMTs was completed by the end of 2019;</a:t>
            </a:r>
          </a:p>
          <a:p>
            <a:r>
              <a:rPr lang="en-US" sz="1800" dirty="0"/>
              <a:t>One FT0 array is fully assembled, tested and integrated into other subsystems of the upgraded ALICE detector;</a:t>
            </a:r>
          </a:p>
          <a:p>
            <a:r>
              <a:rPr lang="en-US" sz="1800" dirty="0"/>
              <a:t>Assembly of the other array is delayed due to the pandemic travel restrictions, though all components are fully ready;</a:t>
            </a:r>
          </a:p>
          <a:p>
            <a:r>
              <a:rPr lang="en-US" sz="1800" dirty="0"/>
              <a:t>According to the current plan, installation of both arrays in ALICE should be completed by July 2021.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C398FDE-47A9-4717-8FD4-DE7DACB4DDBA}"/>
              </a:ext>
            </a:extLst>
          </p:cNvPr>
          <p:cNvSpPr>
            <a:spLocks noGrp="1"/>
          </p:cNvSpPr>
          <p:nvPr/>
        </p:nvSpPr>
        <p:spPr>
          <a:xfrm>
            <a:off x="385011" y="6428301"/>
            <a:ext cx="2289438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October 5-9, 2020</a:t>
            </a:r>
            <a:endParaRPr lang="ru-RU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4A57A4D-94D7-4F35-BB47-CA3CA3943FB0}"/>
              </a:ext>
            </a:extLst>
          </p:cNvPr>
          <p:cNvSpPr>
            <a:spLocks noGrp="1"/>
          </p:cNvSpPr>
          <p:nvPr/>
        </p:nvSpPr>
        <p:spPr>
          <a:xfrm>
            <a:off x="10820974" y="6428301"/>
            <a:ext cx="1013517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B5B026-8331-4AAD-924B-1CC0C700AA9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6A60860-1630-499E-8B5A-F1C31E42CA34}"/>
              </a:ext>
            </a:extLst>
          </p:cNvPr>
          <p:cNvSpPr>
            <a:spLocks noGrp="1"/>
          </p:cNvSpPr>
          <p:nvPr/>
        </p:nvSpPr>
        <p:spPr>
          <a:xfrm>
            <a:off x="2674449" y="6428301"/>
            <a:ext cx="6283922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5</a:t>
            </a:r>
            <a:r>
              <a:rPr lang="en-US" b="1" baseline="30000" dirty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International conference on particle physics and astrophysics,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NRNU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MEPhI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84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575" y="531437"/>
            <a:ext cx="7886700" cy="67586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Summary</a:t>
            </a:r>
            <a:endParaRPr lang="ru-RU" sz="2800" b="1" dirty="0">
              <a:latin typeface="+mn-lt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F6A821D8-BEDB-42DB-A4A7-A9A2A152BCF2}"/>
              </a:ext>
            </a:extLst>
          </p:cNvPr>
          <p:cNvSpPr txBox="1">
            <a:spLocks/>
          </p:cNvSpPr>
          <p:nvPr/>
        </p:nvSpPr>
        <p:spPr>
          <a:xfrm>
            <a:off x="1409350" y="3602994"/>
            <a:ext cx="4428906" cy="2456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B050"/>
                </a:solidFill>
              </a:rPr>
              <a:t>Customizable PMT backplane;</a:t>
            </a:r>
            <a:endParaRPr lang="ru-RU" sz="2000" dirty="0">
              <a:solidFill>
                <a:srgbClr val="00B050"/>
              </a:solidFill>
            </a:endParaRPr>
          </a:p>
          <a:p>
            <a:r>
              <a:rPr lang="en-US" sz="2000" dirty="0">
                <a:solidFill>
                  <a:srgbClr val="00B050"/>
                </a:solidFill>
              </a:rPr>
              <a:t>Very low bias voltage for a given gain;</a:t>
            </a:r>
          </a:p>
          <a:p>
            <a:r>
              <a:rPr lang="en-US" sz="2000" dirty="0">
                <a:solidFill>
                  <a:srgbClr val="00B050"/>
                </a:solidFill>
              </a:rPr>
              <a:t>Limited warm-up effects;</a:t>
            </a:r>
          </a:p>
          <a:p>
            <a:r>
              <a:rPr lang="en-US" sz="2000" dirty="0">
                <a:solidFill>
                  <a:srgbClr val="00B050"/>
                </a:solidFill>
              </a:rPr>
              <a:t>Extended load capacity;</a:t>
            </a:r>
          </a:p>
          <a:p>
            <a:r>
              <a:rPr lang="en-US" sz="2000" dirty="0">
                <a:solidFill>
                  <a:srgbClr val="00B050"/>
                </a:solidFill>
              </a:rPr>
              <a:t>Low afterpulsing;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CF3C3B64-BE0A-4DDE-99AC-16CF0E767ACC}"/>
              </a:ext>
            </a:extLst>
          </p:cNvPr>
          <p:cNvSpPr txBox="1">
            <a:spLocks/>
          </p:cNvSpPr>
          <p:nvPr/>
        </p:nvSpPr>
        <p:spPr>
          <a:xfrm>
            <a:off x="6191912" y="3602994"/>
            <a:ext cx="4629061" cy="1796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Critical Q.E. non-uniformity in 2 out of 66 devices;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Possible MCP breakdowns at an increased HV (repairable);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(Limited) sensitivity to 0.5 T B-field.</a:t>
            </a:r>
          </a:p>
          <a:p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64248DE1-2143-483E-A444-3ED3D66CE9BF}"/>
              </a:ext>
            </a:extLst>
          </p:cNvPr>
          <p:cNvSpPr txBox="1">
            <a:spLocks/>
          </p:cNvSpPr>
          <p:nvPr/>
        </p:nvSpPr>
        <p:spPr>
          <a:xfrm>
            <a:off x="533575" y="1309978"/>
            <a:ext cx="10959342" cy="2119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66 customized </a:t>
            </a:r>
            <a:r>
              <a:rPr lang="en-US" sz="2000" dirty="0" err="1"/>
              <a:t>Planacons</a:t>
            </a:r>
            <a:r>
              <a:rPr lang="en-US" sz="2000" dirty="0"/>
              <a:t> are characterized for the use in ALICE FIT in a dedicated set-up;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b="1" dirty="0"/>
              <a:t>Excellent performance of the accepted devices </a:t>
            </a:r>
            <a:r>
              <a:rPr lang="en-US" sz="2000" dirty="0"/>
              <a:t>made it possible to satisfy the critical requirements of the Cherenkov subsystem of ALICE FIT;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A set of important Planacon advantages, as well as some systematic drawbacks, avoidable in case of a thorough PMT selection, are identified: </a:t>
            </a:r>
          </a:p>
          <a:p>
            <a:pPr>
              <a:lnSpc>
                <a:spcPct val="110000"/>
              </a:lnSpc>
            </a:pPr>
            <a:endParaRPr lang="en-US" sz="200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A1EE85C-E3DA-4DDD-88E8-59E060B6607B}"/>
              </a:ext>
            </a:extLst>
          </p:cNvPr>
          <p:cNvSpPr>
            <a:spLocks noGrp="1"/>
          </p:cNvSpPr>
          <p:nvPr/>
        </p:nvSpPr>
        <p:spPr>
          <a:xfrm>
            <a:off x="385011" y="6428301"/>
            <a:ext cx="2289438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October 5-9, 2020</a:t>
            </a:r>
            <a:endParaRPr lang="ru-RU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3457C44-5414-4A22-8EE7-367F886FAFFB}"/>
              </a:ext>
            </a:extLst>
          </p:cNvPr>
          <p:cNvSpPr>
            <a:spLocks noGrp="1"/>
          </p:cNvSpPr>
          <p:nvPr/>
        </p:nvSpPr>
        <p:spPr>
          <a:xfrm>
            <a:off x="10820974" y="6428301"/>
            <a:ext cx="1013517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B5B026-8331-4AAD-924B-1CC0C700AA9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8495D88-5783-4809-A9A6-A492E2D8E47D}"/>
              </a:ext>
            </a:extLst>
          </p:cNvPr>
          <p:cNvSpPr>
            <a:spLocks noGrp="1"/>
          </p:cNvSpPr>
          <p:nvPr/>
        </p:nvSpPr>
        <p:spPr>
          <a:xfrm>
            <a:off x="2674449" y="6428301"/>
            <a:ext cx="6283922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5</a:t>
            </a:r>
            <a:r>
              <a:rPr lang="en-US" b="1" baseline="30000" dirty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International conference on particle physics and astrophysics,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NRNU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MEPhI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95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2893" y="1491562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Thank you for your attention!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5030B-06A9-439C-849A-D70783918B48}"/>
              </a:ext>
            </a:extLst>
          </p:cNvPr>
          <p:cNvSpPr>
            <a:spLocks noGrp="1"/>
          </p:cNvSpPr>
          <p:nvPr/>
        </p:nvSpPr>
        <p:spPr>
          <a:xfrm>
            <a:off x="385011" y="6428301"/>
            <a:ext cx="2289438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October 5-9, 2020</a:t>
            </a:r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83A1F-4276-4F30-9C0C-ABCC5A7E7859}"/>
              </a:ext>
            </a:extLst>
          </p:cNvPr>
          <p:cNvSpPr>
            <a:spLocks noGrp="1"/>
          </p:cNvSpPr>
          <p:nvPr/>
        </p:nvSpPr>
        <p:spPr>
          <a:xfrm>
            <a:off x="2674449" y="6428301"/>
            <a:ext cx="6283922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5th International conference on particle physics and astrophysics,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NRNU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MEPhI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77B1F-D697-442B-8956-A6711E98DC5A}"/>
              </a:ext>
            </a:extLst>
          </p:cNvPr>
          <p:cNvSpPr>
            <a:spLocks noGrp="1"/>
          </p:cNvSpPr>
          <p:nvPr/>
        </p:nvSpPr>
        <p:spPr>
          <a:xfrm>
            <a:off x="10820974" y="6428301"/>
            <a:ext cx="1013517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B5B026-8331-4AAD-924B-1CC0C700AA9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500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2893" y="1491562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Back-up slides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1495A-02D6-4C8F-87F6-6B7CA7A104C7}"/>
              </a:ext>
            </a:extLst>
          </p:cNvPr>
          <p:cNvSpPr>
            <a:spLocks noGrp="1"/>
          </p:cNvSpPr>
          <p:nvPr/>
        </p:nvSpPr>
        <p:spPr>
          <a:xfrm>
            <a:off x="10820974" y="6428301"/>
            <a:ext cx="1013517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B5B026-8331-4AAD-924B-1CC0C700AA9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131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C1FA2C-676E-4B0B-95F4-E78DE792DE11}"/>
              </a:ext>
            </a:extLst>
          </p:cNvPr>
          <p:cNvSpPr>
            <a:spLocks noGrp="1"/>
          </p:cNvSpPr>
          <p:nvPr/>
        </p:nvSpPr>
        <p:spPr>
          <a:xfrm>
            <a:off x="10820974" y="6428301"/>
            <a:ext cx="1013517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B5B026-8331-4AAD-924B-1CC0C700AA98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CC85D8-B22D-476C-B100-D58336C46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32" y="1759254"/>
            <a:ext cx="9116567" cy="333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77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58BF67-37EA-4AC7-A4CA-A83CF1711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" t="8682" r="12888" b="4995"/>
          <a:stretch/>
        </p:blipFill>
        <p:spPr>
          <a:xfrm>
            <a:off x="192947" y="1140903"/>
            <a:ext cx="5668161" cy="457200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C1FA2C-676E-4B0B-95F4-E78DE792DE11}"/>
              </a:ext>
            </a:extLst>
          </p:cNvPr>
          <p:cNvSpPr>
            <a:spLocks noGrp="1"/>
          </p:cNvSpPr>
          <p:nvPr/>
        </p:nvSpPr>
        <p:spPr>
          <a:xfrm>
            <a:off x="10820974" y="6428301"/>
            <a:ext cx="1013517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B5B026-8331-4AAD-924B-1CC0C700AA9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6DB178-A6E6-4352-ACB0-1FEE01B5E9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r="3266"/>
          <a:stretch/>
        </p:blipFill>
        <p:spPr>
          <a:xfrm>
            <a:off x="6247423" y="828786"/>
            <a:ext cx="5587068" cy="519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51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85011" y="483744"/>
            <a:ext cx="5384800" cy="469716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+mn-lt"/>
              </a:rPr>
              <a:t>The Fast Interaction Trigger (FIT) of ALICE</a:t>
            </a:r>
            <a:endParaRPr lang="ru-RU" sz="2400" b="1" dirty="0">
              <a:latin typeface="+mn-lt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385011" y="1245374"/>
            <a:ext cx="4382062" cy="22637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700" dirty="0"/>
              <a:t>A set of scintillation (FV0, FDD) and Cherenkov (FT0) detectors: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Main trigger detector and luminometer;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Collision time detector for TOF PID;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Multiplicity detector, etc.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700" dirty="0"/>
              <a:t>Further details presented by A. </a:t>
            </a:r>
            <a:r>
              <a:rPr lang="en-US" sz="1700" dirty="0" err="1"/>
              <a:t>Mayevskaya</a:t>
            </a:r>
            <a:r>
              <a:rPr lang="en-US" sz="1700" dirty="0"/>
              <a:t> in the previous talk*.</a:t>
            </a:r>
            <a:endParaRPr lang="ru-RU" sz="170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2496897-C822-4AB6-8509-B123506B610E}"/>
              </a:ext>
            </a:extLst>
          </p:cNvPr>
          <p:cNvSpPr>
            <a:spLocks noGrp="1"/>
          </p:cNvSpPr>
          <p:nvPr/>
        </p:nvSpPr>
        <p:spPr>
          <a:xfrm>
            <a:off x="385011" y="6428301"/>
            <a:ext cx="2289438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October 5-9, 2020</a:t>
            </a:r>
            <a:endParaRPr lang="ru-RU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06EA1CA-A14C-4911-8A50-75A3DEA6E42C}"/>
              </a:ext>
            </a:extLst>
          </p:cNvPr>
          <p:cNvSpPr>
            <a:spLocks noGrp="1"/>
          </p:cNvSpPr>
          <p:nvPr/>
        </p:nvSpPr>
        <p:spPr>
          <a:xfrm>
            <a:off x="10820974" y="6428301"/>
            <a:ext cx="1013517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B5B026-8331-4AAD-924B-1CC0C700AA98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5B8F93-090A-4D93-AAAC-D22B799C7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9" t="9645" r="30439" b="4616"/>
          <a:stretch/>
        </p:blipFill>
        <p:spPr>
          <a:xfrm>
            <a:off x="9639256" y="3392939"/>
            <a:ext cx="1875719" cy="28472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4CF7B1-E53F-42C8-A6D6-25E05C3FB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206" y="3486520"/>
            <a:ext cx="2054635" cy="2705984"/>
          </a:xfrm>
          <a:prstGeom prst="rect">
            <a:avLst/>
          </a:prstGeom>
        </p:spPr>
      </p:pic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7AD6EE90-9164-40F1-B010-5DED638641B3}"/>
              </a:ext>
            </a:extLst>
          </p:cNvPr>
          <p:cNvSpPr txBox="1">
            <a:spLocks/>
          </p:cNvSpPr>
          <p:nvPr/>
        </p:nvSpPr>
        <p:spPr>
          <a:xfrm>
            <a:off x="385011" y="3756973"/>
            <a:ext cx="6988912" cy="2435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700" dirty="0"/>
              <a:t>FT0 consists of </a:t>
            </a:r>
            <a:r>
              <a:rPr lang="en-US" sz="1700" b="1" dirty="0"/>
              <a:t>52 Cherenkov modules </a:t>
            </a:r>
            <a:r>
              <a:rPr lang="en-US" sz="1700" dirty="0"/>
              <a:t>composed in two arrays</a:t>
            </a:r>
            <a:r>
              <a:rPr lang="ru-RU" sz="1700" dirty="0"/>
              <a:t> </a:t>
            </a:r>
            <a:r>
              <a:rPr lang="en-US" sz="1700" dirty="0"/>
              <a:t>on both sides of the IP (A- and C-side);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Each Cherenkov module uses a 2 cm-thick quartz radiator and a microchannel plate-based PMT (MCP-PMT);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Strict limit on the detector thickness (92 mm) and radiation tolerance</a:t>
            </a:r>
            <a:br>
              <a:rPr lang="en-US" sz="1700" dirty="0"/>
            </a:br>
            <a:r>
              <a:rPr lang="en-US" sz="1700" dirty="0"/>
              <a:t>(~10</a:t>
            </a:r>
            <a:r>
              <a:rPr lang="en-US" sz="1700" baseline="30000" dirty="0"/>
              <a:t>13</a:t>
            </a:r>
            <a:r>
              <a:rPr lang="en-US" sz="1700" dirty="0"/>
              <a:t> </a:t>
            </a:r>
            <a:r>
              <a:rPr lang="en-US" sz="1700" dirty="0" err="1"/>
              <a:t>n</a:t>
            </a:r>
            <a:r>
              <a:rPr lang="en-US" sz="1700" baseline="-25000" dirty="0" err="1"/>
              <a:t>eq</a:t>
            </a:r>
            <a:r>
              <a:rPr lang="en-US" sz="1700" dirty="0"/>
              <a:t>/cm</a:t>
            </a:r>
            <a:r>
              <a:rPr lang="en-US" sz="1700" baseline="30000" dirty="0"/>
              <a:t>2</a:t>
            </a:r>
            <a:r>
              <a:rPr lang="en-US" sz="1700" dirty="0"/>
              <a:t>) in 0.5 T B-field – use of </a:t>
            </a:r>
            <a:r>
              <a:rPr lang="en-US" sz="1700" b="1" dirty="0"/>
              <a:t>no other fast PMT type feasible</a:t>
            </a:r>
            <a:r>
              <a:rPr lang="en-US" sz="1700" dirty="0"/>
              <a:t>;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6A91DB2-3812-41FF-988F-4FB624E012D0}"/>
              </a:ext>
            </a:extLst>
          </p:cNvPr>
          <p:cNvSpPr/>
          <p:nvPr/>
        </p:nvSpPr>
        <p:spPr>
          <a:xfrm>
            <a:off x="0" y="6109395"/>
            <a:ext cx="38587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*</a:t>
            </a:r>
            <a:r>
              <a:rPr lang="ru-RU" sz="1100" dirty="0"/>
              <a:t>https://indico.particle.mephi.ru/event/35/contributions/2304/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779842F-9EAB-4F8C-BB8E-60C8169B11AD}"/>
              </a:ext>
            </a:extLst>
          </p:cNvPr>
          <p:cNvSpPr>
            <a:spLocks noGrp="1"/>
          </p:cNvSpPr>
          <p:nvPr/>
        </p:nvSpPr>
        <p:spPr>
          <a:xfrm>
            <a:off x="2674449" y="6428301"/>
            <a:ext cx="6283922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5</a:t>
            </a:r>
            <a:r>
              <a:rPr lang="en-US" b="1" baseline="30000" dirty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International conference on particle physics and astrophysics,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NRNU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MEPhI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0AF37A4-B47F-40AF-84B9-A6BA1CB4C348}"/>
              </a:ext>
            </a:extLst>
          </p:cNvPr>
          <p:cNvGrpSpPr/>
          <p:nvPr/>
        </p:nvGrpSpPr>
        <p:grpSpPr>
          <a:xfrm>
            <a:off x="4530004" y="973343"/>
            <a:ext cx="7502859" cy="2544307"/>
            <a:chOff x="4530004" y="973343"/>
            <a:chExt cx="7502859" cy="2544307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68D8EA92-0D4F-4DF4-9117-1F00616261F5}"/>
                </a:ext>
              </a:extLst>
            </p:cNvPr>
            <p:cNvGrpSpPr/>
            <p:nvPr/>
          </p:nvGrpSpPr>
          <p:grpSpPr>
            <a:xfrm>
              <a:off x="4530004" y="973343"/>
              <a:ext cx="7502859" cy="2544307"/>
              <a:chOff x="4597115" y="1036378"/>
              <a:chExt cx="7502859" cy="2544307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DF572926-4A91-45E4-BE0B-7F7F342EC2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" t="23077"/>
              <a:stretch/>
            </p:blipFill>
            <p:spPr>
              <a:xfrm>
                <a:off x="4597115" y="1083791"/>
                <a:ext cx="7502859" cy="2496894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63712CAE-6F67-4800-995C-AEC4F0EFC3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256" y="1036378"/>
                <a:ext cx="461089" cy="1183824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DDF3D8F-86E5-4403-8D51-66CC8C1896D6}"/>
                </a:ext>
              </a:extLst>
            </p:cNvPr>
            <p:cNvSpPr txBox="1"/>
            <p:nvPr/>
          </p:nvSpPr>
          <p:spPr>
            <a:xfrm>
              <a:off x="8741776" y="2660556"/>
              <a:ext cx="3834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b="1" dirty="0"/>
                <a:t>(</a:t>
              </a:r>
              <a:r>
                <a:rPr lang="en-US" sz="1050" b="1" dirty="0"/>
                <a:t>IP)</a:t>
              </a:r>
              <a:endParaRPr lang="ru-RU" sz="105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8279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DC44D00A-D2D7-44CA-B8D1-7D68F3408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298" y="489908"/>
            <a:ext cx="6477000" cy="450416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+mn-lt"/>
              </a:rPr>
              <a:t>MCP-PMTs for FT0 Cherenkov modules</a:t>
            </a:r>
            <a:endParaRPr lang="ru-RU" sz="2400" b="1" dirty="0">
              <a:latin typeface="+mn-lt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329184" y="1168931"/>
            <a:ext cx="8427923" cy="14882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Due to the optimal price and sizing, multi-anode Planacon MCP-PMTs produced by Photonis are the photosensors of choice for FT0.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For the best timing and efficiency, each PMT is segmented by four readout channels – </a:t>
            </a:r>
            <a:r>
              <a:rPr lang="en-US" sz="1800" b="1" dirty="0"/>
              <a:t>208 channels in total</a:t>
            </a:r>
            <a:r>
              <a:rPr lang="en-US" sz="1800" dirty="0"/>
              <a:t>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5AE22A-44FF-4F17-AAD4-C95A9CC1A9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1" t="11340" r="20304" b="10229"/>
          <a:stretch/>
        </p:blipFill>
        <p:spPr>
          <a:xfrm>
            <a:off x="9504728" y="3172457"/>
            <a:ext cx="2358244" cy="31340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FBDABAB-15CE-4237-B045-0BACA593DA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t="10192" r="34439" b="13418"/>
          <a:stretch/>
        </p:blipFill>
        <p:spPr>
          <a:xfrm>
            <a:off x="6553201" y="3172457"/>
            <a:ext cx="2825134" cy="31340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C0AA64-A49D-4436-86C4-2B77A0A9DE9B}"/>
              </a:ext>
            </a:extLst>
          </p:cNvPr>
          <p:cNvSpPr txBox="1"/>
          <p:nvPr/>
        </p:nvSpPr>
        <p:spPr>
          <a:xfrm>
            <a:off x="385011" y="5905752"/>
            <a:ext cx="3500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</a:t>
            </a:r>
            <a:r>
              <a:rPr lang="en-US" sz="1400" dirty="0">
                <a:hlinkClick r:id="rId4" tooltip="Persistent link using digital object identifier"/>
              </a:rPr>
              <a:t>https://doi.org/10.1016/j.nima.2018.12.004</a:t>
            </a:r>
            <a:endParaRPr lang="ru-RU" sz="1400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25BDA4E0-DD13-4419-B8F8-C910A9824B8C}"/>
              </a:ext>
            </a:extLst>
          </p:cNvPr>
          <p:cNvSpPr>
            <a:spLocks noGrp="1"/>
          </p:cNvSpPr>
          <p:nvPr/>
        </p:nvSpPr>
        <p:spPr>
          <a:xfrm>
            <a:off x="385011" y="6428301"/>
            <a:ext cx="2289438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October 5-9, 2020</a:t>
            </a:r>
            <a:endParaRPr lang="ru-RU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921A6273-BF4B-448A-BA1A-5D62CEB5A000}"/>
              </a:ext>
            </a:extLst>
          </p:cNvPr>
          <p:cNvSpPr>
            <a:spLocks noGrp="1"/>
          </p:cNvSpPr>
          <p:nvPr/>
        </p:nvSpPr>
        <p:spPr>
          <a:xfrm>
            <a:off x="10820974" y="6428301"/>
            <a:ext cx="1013517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B5B026-8331-4AAD-924B-1CC0C700AA9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4BA2C23-B3C1-40F9-9B93-C3B838EF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163" y="383302"/>
            <a:ext cx="3105864" cy="280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B3AF6A5A-7B89-4435-8847-12CCAC2DCB4E}"/>
              </a:ext>
            </a:extLst>
          </p:cNvPr>
          <p:cNvSpPr txBox="1">
            <a:spLocks/>
          </p:cNvSpPr>
          <p:nvPr/>
        </p:nvSpPr>
        <p:spPr>
          <a:xfrm>
            <a:off x="329185" y="2718033"/>
            <a:ext cx="6097624" cy="2642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Backplane wiring of the off-the-shelf </a:t>
            </a:r>
            <a:r>
              <a:rPr lang="en-US" sz="1800" dirty="0" err="1"/>
              <a:t>Planacons</a:t>
            </a:r>
            <a:r>
              <a:rPr lang="en-US" sz="1800" dirty="0"/>
              <a:t> is not optimized for the precise timing measurements (cross-talk problems*).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To solve this problem, our group has modified the PMT backplane circuitry*. FT0 will use this customized </a:t>
            </a:r>
            <a:r>
              <a:rPr lang="en-US" sz="1800" b="1" dirty="0"/>
              <a:t>XP85002/FIT-Q </a:t>
            </a:r>
            <a:r>
              <a:rPr lang="en-US" sz="1800" dirty="0"/>
              <a:t>version.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B152EA58-E29E-4451-B095-B24E1411DB45}"/>
              </a:ext>
            </a:extLst>
          </p:cNvPr>
          <p:cNvSpPr>
            <a:spLocks noGrp="1"/>
          </p:cNvSpPr>
          <p:nvPr/>
        </p:nvSpPr>
        <p:spPr>
          <a:xfrm>
            <a:off x="2674449" y="6428301"/>
            <a:ext cx="6283922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5</a:t>
            </a:r>
            <a:r>
              <a:rPr lang="en-US" b="1" baseline="30000" dirty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International conference on particle physics and astrophysics,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NRNU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MEPhI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23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011" y="460453"/>
            <a:ext cx="7886700" cy="43619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The test bench</a:t>
            </a:r>
            <a:endParaRPr lang="ru-RU" sz="2400" b="1" dirty="0">
              <a:latin typeface="+mn-lt"/>
            </a:endParaRP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0C54F51B-C7E9-4C19-A7D7-31E0893F3AC5}"/>
              </a:ext>
            </a:extLst>
          </p:cNvPr>
          <p:cNvSpPr txBox="1">
            <a:spLocks/>
          </p:cNvSpPr>
          <p:nvPr/>
        </p:nvSpPr>
        <p:spPr>
          <a:xfrm>
            <a:off x="372643" y="960710"/>
            <a:ext cx="10959821" cy="1745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b="1" dirty="0"/>
              <a:t>66</a:t>
            </a:r>
            <a:r>
              <a:rPr lang="en-US" sz="2000" b="1" dirty="0"/>
              <a:t> </a:t>
            </a:r>
            <a:r>
              <a:rPr lang="en-US" sz="2000" b="1" dirty="0" err="1"/>
              <a:t>Planacons</a:t>
            </a:r>
            <a:r>
              <a:rPr lang="en-US" sz="2000" b="1" dirty="0"/>
              <a:t> </a:t>
            </a:r>
            <a:r>
              <a:rPr lang="en-US" sz="2000" dirty="0"/>
              <a:t>for FIT were delivered to CERN in 2018-2019 (the whole production took ~1 year);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Each device was characterized in the dedicated test bench at CERN.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230929-E255-49EA-9089-266F66E9D6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" t="3492" r="5423"/>
          <a:stretch/>
        </p:blipFill>
        <p:spPr>
          <a:xfrm>
            <a:off x="424437" y="2264304"/>
            <a:ext cx="5717541" cy="33687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DC8D36-5D3A-45C2-A0F9-42A0ED84D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309" y="2264304"/>
            <a:ext cx="5712106" cy="3368714"/>
          </a:xfrm>
          <a:prstGeom prst="rect">
            <a:avLst/>
          </a:prstGeom>
          <a:ln w="38100">
            <a:noFill/>
          </a:ln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F8779B6-2554-40DF-A34F-6B6CD49F17DA}"/>
              </a:ext>
            </a:extLst>
          </p:cNvPr>
          <p:cNvSpPr>
            <a:spLocks noGrp="1"/>
          </p:cNvSpPr>
          <p:nvPr/>
        </p:nvSpPr>
        <p:spPr>
          <a:xfrm>
            <a:off x="385011" y="6428301"/>
            <a:ext cx="2289438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October 5-9, 2020</a:t>
            </a:r>
            <a:endParaRPr lang="ru-RU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DB4C950-E8F0-427E-9B43-D8C63108D75F}"/>
              </a:ext>
            </a:extLst>
          </p:cNvPr>
          <p:cNvSpPr>
            <a:spLocks noGrp="1"/>
          </p:cNvSpPr>
          <p:nvPr/>
        </p:nvSpPr>
        <p:spPr>
          <a:xfrm>
            <a:off x="10820974" y="6428301"/>
            <a:ext cx="1013517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B5B026-8331-4AAD-924B-1CC0C700AA9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B6EA6A98-FBF0-4E96-8ACB-2C185E1B8A55}"/>
              </a:ext>
            </a:extLst>
          </p:cNvPr>
          <p:cNvSpPr txBox="1">
            <a:spLocks/>
          </p:cNvSpPr>
          <p:nvPr/>
        </p:nvSpPr>
        <p:spPr>
          <a:xfrm>
            <a:off x="7902628" y="5682440"/>
            <a:ext cx="3550939" cy="429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/>
              <a:t>Interior of the light-tight box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13B5A48-8B56-401B-BBD0-75E2C3AB60CC}"/>
              </a:ext>
            </a:extLst>
          </p:cNvPr>
          <p:cNvSpPr>
            <a:spLocks noGrp="1"/>
          </p:cNvSpPr>
          <p:nvPr/>
        </p:nvSpPr>
        <p:spPr>
          <a:xfrm>
            <a:off x="2674449" y="6428301"/>
            <a:ext cx="6283922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5</a:t>
            </a:r>
            <a:r>
              <a:rPr lang="en-US" b="1" baseline="30000" dirty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International conference on particle physics and astrophysics,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NRNU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MEPhI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050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011" y="324652"/>
            <a:ext cx="7886700" cy="67586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Basic characteristics</a:t>
            </a:r>
            <a:endParaRPr lang="ru-RU" sz="2400" b="1" dirty="0">
              <a:latin typeface="+mn-lt"/>
            </a:endParaRP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860B540A-E600-43AD-A7B8-FA32F7B57265}"/>
              </a:ext>
            </a:extLst>
          </p:cNvPr>
          <p:cNvSpPr txBox="1">
            <a:spLocks/>
          </p:cNvSpPr>
          <p:nvPr/>
        </p:nvSpPr>
        <p:spPr>
          <a:xfrm>
            <a:off x="385011" y="954157"/>
            <a:ext cx="5848009" cy="1618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Atypically low bias voltage for a given gain: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1630 ± 45 V for 10</a:t>
            </a:r>
            <a:r>
              <a:rPr lang="en-US" sz="1500" baseline="30000" dirty="0"/>
              <a:t>6</a:t>
            </a:r>
            <a:r>
              <a:rPr lang="en-US" sz="1500" dirty="0"/>
              <a:t> electron gain;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1260 ± 35 V for 1.5*10</a:t>
            </a:r>
            <a:r>
              <a:rPr lang="en-US" sz="1500" baseline="30000" dirty="0"/>
              <a:t>4</a:t>
            </a:r>
            <a:r>
              <a:rPr lang="en-US" sz="1500" dirty="0"/>
              <a:t> electron gain (default for FIT);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Other MCP-PMTs require a bias voltage higher by 40…100% *;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400E7E-1B4D-46FC-8783-F7BF0EECD40B}"/>
              </a:ext>
            </a:extLst>
          </p:cNvPr>
          <p:cNvSpPr txBox="1"/>
          <p:nvPr/>
        </p:nvSpPr>
        <p:spPr>
          <a:xfrm>
            <a:off x="99202" y="6078579"/>
            <a:ext cx="3586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</a:t>
            </a:r>
            <a:r>
              <a:rPr lang="en-US" sz="1400" dirty="0">
                <a:hlinkClick r:id="rId2" tooltip="Persistent link using digital object identifier"/>
              </a:rPr>
              <a:t>https://doi.org/10.1016/j.nima.2020.164591</a:t>
            </a:r>
            <a:endParaRPr lang="ru-RU" sz="1400" dirty="0"/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BEFA674D-C54E-482D-BB33-7CA405F4DB7B}"/>
              </a:ext>
            </a:extLst>
          </p:cNvPr>
          <p:cNvSpPr txBox="1">
            <a:spLocks/>
          </p:cNvSpPr>
          <p:nvPr/>
        </p:nvSpPr>
        <p:spPr>
          <a:xfrm>
            <a:off x="6384022" y="954158"/>
            <a:ext cx="5620624" cy="1331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Low bias voltage is profitable for the afterpulsing and HV stability;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~0.</a:t>
            </a:r>
            <a:r>
              <a:rPr lang="ru-RU" sz="1700" dirty="0"/>
              <a:t>2</a:t>
            </a:r>
            <a:r>
              <a:rPr lang="en-US" sz="1700" dirty="0"/>
              <a:t>…</a:t>
            </a:r>
            <a:r>
              <a:rPr lang="ru-RU" sz="1700" dirty="0"/>
              <a:t>2 %</a:t>
            </a:r>
            <a:r>
              <a:rPr lang="en-US" sz="1700" dirty="0"/>
              <a:t> of detected photons are followed by an </a:t>
            </a:r>
            <a:r>
              <a:rPr lang="en-US" sz="1700" dirty="0" err="1"/>
              <a:t>afterpulse</a:t>
            </a:r>
            <a:r>
              <a:rPr lang="en-US" sz="1700" dirty="0"/>
              <a:t> with an average amplitude of ~2 </a:t>
            </a:r>
            <a:r>
              <a:rPr lang="en-US" sz="1700" dirty="0" err="1"/>
              <a:t>p.e</a:t>
            </a:r>
            <a:r>
              <a:rPr lang="en-US" sz="1700" dirty="0"/>
              <a:t> at 1 M gain.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70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9738863-58C3-4687-BC80-71A1B217E477}"/>
              </a:ext>
            </a:extLst>
          </p:cNvPr>
          <p:cNvSpPr>
            <a:spLocks noGrp="1"/>
          </p:cNvSpPr>
          <p:nvPr/>
        </p:nvSpPr>
        <p:spPr>
          <a:xfrm>
            <a:off x="385011" y="6428301"/>
            <a:ext cx="2289438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October 5-9, 2020</a:t>
            </a:r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B162C17-F9BC-4EA4-AF8A-A0F99EF1DA7E}"/>
              </a:ext>
            </a:extLst>
          </p:cNvPr>
          <p:cNvSpPr>
            <a:spLocks noGrp="1"/>
          </p:cNvSpPr>
          <p:nvPr/>
        </p:nvSpPr>
        <p:spPr>
          <a:xfrm>
            <a:off x="10820974" y="6428301"/>
            <a:ext cx="1013517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B5B026-8331-4AAD-924B-1CC0C700AA9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377501-4C32-4991-A569-FEEE76F463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8868" r="3970" b="2425"/>
          <a:stretch/>
        </p:blipFill>
        <p:spPr>
          <a:xfrm>
            <a:off x="651266" y="2572609"/>
            <a:ext cx="4902246" cy="3547915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6841753-BF09-4D64-8CF0-90B859AF259B}"/>
              </a:ext>
            </a:extLst>
          </p:cNvPr>
          <p:cNvSpPr>
            <a:spLocks noGrp="1"/>
          </p:cNvSpPr>
          <p:nvPr/>
        </p:nvSpPr>
        <p:spPr>
          <a:xfrm>
            <a:off x="2674449" y="6428301"/>
            <a:ext cx="6283922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5</a:t>
            </a:r>
            <a:r>
              <a:rPr lang="en-US" b="1" baseline="30000" dirty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International conference on particle physics and astrophysics,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NRNU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MEPhI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90F5EB6-BA7E-4B1C-9B8E-61A90F010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" t="6192" r="2690" b="1856"/>
          <a:stretch/>
        </p:blipFill>
        <p:spPr>
          <a:xfrm>
            <a:off x="6499275" y="2433676"/>
            <a:ext cx="5220146" cy="385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4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011" y="462766"/>
            <a:ext cx="7935267" cy="67586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Load capacity</a:t>
            </a:r>
            <a:endParaRPr lang="ru-RU" sz="24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011" y="1457741"/>
            <a:ext cx="11099853" cy="47457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000" dirty="0"/>
              <a:t>ALICE operation in a high-rate (50 kHz) Pb-Pb mode is very demanding on the FT0 PMTs’ load capacity.</a:t>
            </a:r>
            <a:br>
              <a:rPr lang="en-US" sz="2000" dirty="0"/>
            </a:br>
            <a:r>
              <a:rPr lang="en-US" sz="2000" dirty="0"/>
              <a:t>Average anode current (AAC) </a:t>
            </a:r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≳</a:t>
            </a:r>
            <a:r>
              <a:rPr lang="en-US" sz="2000" b="1" dirty="0">
                <a:ea typeface="Cambria Math" panose="02040503050406030204" pitchFamily="18" charset="0"/>
              </a:rPr>
              <a:t>7 µA</a:t>
            </a:r>
            <a:r>
              <a:rPr lang="en-US" sz="2000" dirty="0">
                <a:ea typeface="Cambria Math" panose="02040503050406030204" pitchFamily="18" charset="0"/>
              </a:rPr>
              <a:t> is expected for the inner MCP-PMTs, while standard </a:t>
            </a:r>
            <a:r>
              <a:rPr lang="en-US" sz="2000" dirty="0" err="1">
                <a:ea typeface="Cambria Math" panose="02040503050406030204" pitchFamily="18" charset="0"/>
              </a:rPr>
              <a:t>Planacons</a:t>
            </a:r>
            <a:r>
              <a:rPr lang="en-US" sz="2000" dirty="0">
                <a:ea typeface="Cambria Math" panose="02040503050406030204" pitchFamily="18" charset="0"/>
              </a:rPr>
              <a:t> are limited by </a:t>
            </a:r>
            <a:r>
              <a:rPr lang="en-US" sz="2000" b="1" dirty="0">
                <a:ea typeface="Cambria Math" panose="02040503050406030204" pitchFamily="18" charset="0"/>
              </a:rPr>
              <a:t>3 µA</a:t>
            </a:r>
            <a:r>
              <a:rPr lang="en-US" sz="2000" dirty="0">
                <a:ea typeface="Cambria Math" panose="02040503050406030204" pitchFamily="18" charset="0"/>
              </a:rPr>
              <a:t>.</a:t>
            </a:r>
            <a:endParaRPr lang="en-US" sz="2000" dirty="0"/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000" dirty="0"/>
              <a:t>Load capacity is limited by the MCP strip current. Because of this, lower-resistance MCPs produce better linearity. On the other hand, too low resistance may lead to the device overheating.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000" b="1" dirty="0"/>
              <a:t>12 M</a:t>
            </a:r>
            <a:r>
              <a:rPr lang="en-US" sz="2000" b="1" dirty="0">
                <a:sym typeface="Symbol" panose="05050102010706020507" pitchFamily="18" charset="2"/>
              </a:rPr>
              <a:t> ≤ R ≤ 22 </a:t>
            </a:r>
            <a:r>
              <a:rPr lang="en-US" sz="2000" b="1" dirty="0"/>
              <a:t>M</a:t>
            </a:r>
            <a:r>
              <a:rPr lang="en-US" sz="2000" b="1" dirty="0">
                <a:sym typeface="Symbol" panose="05050102010706020507" pitchFamily="18" charset="2"/>
              </a:rPr>
              <a:t> </a:t>
            </a:r>
            <a:r>
              <a:rPr lang="en-US" sz="2000" dirty="0">
                <a:sym typeface="Symbol" panose="05050102010706020507" pitchFamily="18" charset="2"/>
              </a:rPr>
              <a:t>microchannel plates were requested for FIT </a:t>
            </a:r>
            <a:r>
              <a:rPr lang="en-US" sz="2000" dirty="0" err="1">
                <a:sym typeface="Symbol" panose="05050102010706020507" pitchFamily="18" charset="2"/>
              </a:rPr>
              <a:t>PMTs.</a:t>
            </a:r>
            <a:r>
              <a:rPr lang="en-US" sz="2000" dirty="0">
                <a:sym typeface="Symbol" panose="05050102010706020507" pitchFamily="18" charset="2"/>
              </a:rPr>
              <a:t> Standard </a:t>
            </a:r>
            <a:r>
              <a:rPr lang="en-US" sz="2000" dirty="0" err="1">
                <a:sym typeface="Symbol" panose="05050102010706020507" pitchFamily="18" charset="2"/>
              </a:rPr>
              <a:t>Planacons</a:t>
            </a:r>
            <a:r>
              <a:rPr lang="en-US" sz="2000" dirty="0">
                <a:sym typeface="Symbol" panose="05050102010706020507" pitchFamily="18" charset="2"/>
              </a:rPr>
              <a:t> are equipped with </a:t>
            </a:r>
            <a:r>
              <a:rPr lang="en-US" sz="2000" b="1" dirty="0">
                <a:sym typeface="Symbol" panose="05050102010706020507" pitchFamily="18" charset="2"/>
              </a:rPr>
              <a:t>35…70 </a:t>
            </a:r>
            <a:r>
              <a:rPr lang="en-US" sz="2000" b="1" dirty="0"/>
              <a:t>M</a:t>
            </a:r>
            <a:r>
              <a:rPr lang="en-US" sz="2000" b="1" dirty="0">
                <a:sym typeface="Symbol" panose="05050102010706020507" pitchFamily="18" charset="2"/>
              </a:rPr>
              <a:t> plates</a:t>
            </a:r>
            <a:r>
              <a:rPr lang="en-US" sz="2000" dirty="0">
                <a:sym typeface="Symbol" panose="05050102010706020507" pitchFamily="18" charset="2"/>
              </a:rPr>
              <a:t>; AAC saturation curves were measured for each Planacon.</a:t>
            </a:r>
          </a:p>
          <a:p>
            <a:pPr>
              <a:spcAft>
                <a:spcPts val="1200"/>
              </a:spcAft>
            </a:pPr>
            <a:endParaRPr lang="en-US" sz="2000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F2B547-10F3-4EBA-9614-E14BF46FCDE9}"/>
              </a:ext>
            </a:extLst>
          </p:cNvPr>
          <p:cNvSpPr>
            <a:spLocks noGrp="1"/>
          </p:cNvSpPr>
          <p:nvPr/>
        </p:nvSpPr>
        <p:spPr>
          <a:xfrm>
            <a:off x="385011" y="6428301"/>
            <a:ext cx="2289438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October 5-9, 2020</a:t>
            </a:r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DEC922-4FA0-499E-83DE-0834B0F21639}"/>
              </a:ext>
            </a:extLst>
          </p:cNvPr>
          <p:cNvSpPr>
            <a:spLocks noGrp="1"/>
          </p:cNvSpPr>
          <p:nvPr/>
        </p:nvSpPr>
        <p:spPr>
          <a:xfrm>
            <a:off x="10820974" y="6428301"/>
            <a:ext cx="1013517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B5B026-8331-4AAD-924B-1CC0C700AA9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EEBE4D-552D-43C6-8634-8BFC60BF6150}"/>
              </a:ext>
            </a:extLst>
          </p:cNvPr>
          <p:cNvSpPr>
            <a:spLocks noGrp="1"/>
          </p:cNvSpPr>
          <p:nvPr/>
        </p:nvSpPr>
        <p:spPr>
          <a:xfrm>
            <a:off x="2674449" y="6428301"/>
            <a:ext cx="6283922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5</a:t>
            </a:r>
            <a:r>
              <a:rPr lang="en-US" b="1" baseline="30000" dirty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International conference on particle physics and astrophysics,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NRNU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MEPhI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56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011" y="384909"/>
            <a:ext cx="7886700" cy="49298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Load capacity</a:t>
            </a:r>
            <a:endParaRPr lang="ru-RU" sz="24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011" y="943944"/>
            <a:ext cx="6510739" cy="1381819"/>
          </a:xfrm>
        </p:spPr>
        <p:txBody>
          <a:bodyPr>
            <a:normAutofit/>
          </a:bodyPr>
          <a:lstStyle/>
          <a:p>
            <a:r>
              <a:rPr lang="en-US" sz="1800" dirty="0"/>
              <a:t>Linearity of the </a:t>
            </a:r>
            <a:r>
              <a:rPr lang="en-US" sz="1800" dirty="0" err="1"/>
              <a:t>Planacons</a:t>
            </a:r>
            <a:r>
              <a:rPr lang="en-US" sz="1800" dirty="0"/>
              <a:t> for FIT is broken at 2…10 µA/quadrant (8…40 µA/device);</a:t>
            </a:r>
          </a:p>
          <a:p>
            <a:r>
              <a:rPr lang="en-US" sz="1800" dirty="0"/>
              <a:t>This limit is further decreased by 15…50% in a strong magnetic field of B=0.5 T.</a:t>
            </a:r>
          </a:p>
          <a:p>
            <a:endParaRPr lang="en-US" sz="180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BA4B1A3-448C-427D-B642-6B9EE4425375}"/>
              </a:ext>
            </a:extLst>
          </p:cNvPr>
          <p:cNvSpPr>
            <a:spLocks noGrp="1"/>
          </p:cNvSpPr>
          <p:nvPr/>
        </p:nvSpPr>
        <p:spPr>
          <a:xfrm>
            <a:off x="385011" y="6428301"/>
            <a:ext cx="2289438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October 5-9, 2020</a:t>
            </a:r>
            <a:endParaRPr lang="ru-RU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6C94F5-8612-42F6-854D-15B7A8D4F87E}"/>
              </a:ext>
            </a:extLst>
          </p:cNvPr>
          <p:cNvSpPr>
            <a:spLocks noGrp="1"/>
          </p:cNvSpPr>
          <p:nvPr/>
        </p:nvSpPr>
        <p:spPr>
          <a:xfrm>
            <a:off x="10820974" y="6428301"/>
            <a:ext cx="1013517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B5B026-8331-4AAD-924B-1CC0C700AA9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F4447F-C1BE-40C7-A193-B6CAF6EAB4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" t="7545" r="4768" b="2189"/>
          <a:stretch/>
        </p:blipFill>
        <p:spPr>
          <a:xfrm>
            <a:off x="772301" y="2275429"/>
            <a:ext cx="5250993" cy="39364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31F8F58-96F7-4EEB-BCBD-E0ED4A446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1712" r="4598" b="22568"/>
          <a:stretch/>
        </p:blipFill>
        <p:spPr>
          <a:xfrm>
            <a:off x="6952098" y="384909"/>
            <a:ext cx="4882393" cy="5960948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F67A3E3-85AF-485F-B21A-06095B2CF360}"/>
              </a:ext>
            </a:extLst>
          </p:cNvPr>
          <p:cNvSpPr>
            <a:spLocks noGrp="1"/>
          </p:cNvSpPr>
          <p:nvPr/>
        </p:nvSpPr>
        <p:spPr>
          <a:xfrm>
            <a:off x="2674449" y="6428301"/>
            <a:ext cx="6283922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5</a:t>
            </a:r>
            <a:r>
              <a:rPr lang="en-US" b="1" baseline="30000" dirty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International conference on particle physics and astrophysics,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NRNU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MEPhI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489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01A3D6-D5D8-474F-B75B-0E599B0BC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t="8754" r="11013" b="3595"/>
          <a:stretch/>
        </p:blipFill>
        <p:spPr>
          <a:xfrm>
            <a:off x="6161272" y="2237190"/>
            <a:ext cx="4896331" cy="39637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011" y="409473"/>
            <a:ext cx="7886700" cy="42969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Warm-up effects</a:t>
            </a:r>
            <a:endParaRPr lang="ru-RU" sz="24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011" y="931002"/>
            <a:ext cx="11552523" cy="157664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The reduced MCP resistance leads to detectable warm-up effects: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/>
              <a:t>Decrease in the MCP conductive layer resistance </a:t>
            </a:r>
            <a:r>
              <a:rPr lang="en-US" sz="1800" dirty="0">
                <a:sym typeface="Symbol" panose="05050102010706020507" pitchFamily="18" charset="2"/>
              </a:rPr>
              <a:t></a:t>
            </a:r>
            <a:r>
              <a:rPr lang="en-US" sz="1800" dirty="0"/>
              <a:t> decrease in voltage across the MCP </a:t>
            </a:r>
            <a:r>
              <a:rPr lang="en-US" sz="1800" dirty="0">
                <a:sym typeface="Symbol" panose="05050102010706020507" pitchFamily="18" charset="2"/>
              </a:rPr>
              <a:t> decrease in the MCP-PMT gain.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/>
              <a:t>Although, the gain variation is limited to few % only, it lasts &lt;30 min after the ramp-up.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A4B57A-76F2-4F46-9FB4-401A48D5D4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t="9688" r="13734" b="5163"/>
          <a:stretch/>
        </p:blipFill>
        <p:spPr>
          <a:xfrm>
            <a:off x="797839" y="2288538"/>
            <a:ext cx="4774286" cy="3855193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3FD081D-BD03-4E58-B1A6-BB350CC7A43F}"/>
              </a:ext>
            </a:extLst>
          </p:cNvPr>
          <p:cNvSpPr>
            <a:spLocks noGrp="1"/>
          </p:cNvSpPr>
          <p:nvPr/>
        </p:nvSpPr>
        <p:spPr>
          <a:xfrm>
            <a:off x="385011" y="6428301"/>
            <a:ext cx="2289438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October 5-9, 2020</a:t>
            </a:r>
            <a:endParaRPr lang="ru-RU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E799DEE-AA00-4B24-86D5-C17DDF7F0EA6}"/>
              </a:ext>
            </a:extLst>
          </p:cNvPr>
          <p:cNvSpPr>
            <a:spLocks noGrp="1"/>
          </p:cNvSpPr>
          <p:nvPr/>
        </p:nvSpPr>
        <p:spPr>
          <a:xfrm>
            <a:off x="10820974" y="6428301"/>
            <a:ext cx="1013517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B5B026-8331-4AAD-924B-1CC0C700AA9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106D110-F1EA-4BF3-9E87-D4E1739F4702}"/>
              </a:ext>
            </a:extLst>
          </p:cNvPr>
          <p:cNvSpPr>
            <a:spLocks noGrp="1"/>
          </p:cNvSpPr>
          <p:nvPr/>
        </p:nvSpPr>
        <p:spPr>
          <a:xfrm>
            <a:off x="2674449" y="6428301"/>
            <a:ext cx="6283922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5</a:t>
            </a:r>
            <a:r>
              <a:rPr lang="en-US" b="1" baseline="30000" dirty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International conference on particle physics and astrophysics,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NRNU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MEPhI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90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011" y="444933"/>
            <a:ext cx="7886700" cy="425485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Issues discovered</a:t>
            </a:r>
            <a:endParaRPr lang="ru-RU" sz="24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74" y="1015068"/>
            <a:ext cx="4633820" cy="5112818"/>
          </a:xfrm>
        </p:spPr>
        <p:txBody>
          <a:bodyPr>
            <a:normAutofit/>
          </a:bodyPr>
          <a:lstStyle/>
          <a:p>
            <a:r>
              <a:rPr lang="en-US" sz="1900" dirty="0"/>
              <a:t>Visible problems with the entrance window:</a:t>
            </a:r>
          </a:p>
          <a:p>
            <a:pPr lvl="1"/>
            <a:r>
              <a:rPr lang="en-US" sz="1800" dirty="0"/>
              <a:t>Photocathode edge damaged by indium sealing in a dozen of PMTs – appeared to be a cosmetic flaw only;</a:t>
            </a:r>
          </a:p>
          <a:p>
            <a:pPr lvl="1"/>
            <a:r>
              <a:rPr lang="en-US" sz="1800" dirty="0"/>
              <a:t>Damaged quartz window – replaced by Photonis;</a:t>
            </a:r>
          </a:p>
          <a:p>
            <a:pPr lvl="1"/>
            <a:r>
              <a:rPr lang="en-US" sz="1800" dirty="0"/>
              <a:t>Damaged sealing area. </a:t>
            </a:r>
            <a:endParaRPr lang="ru-RU" sz="1800" dirty="0"/>
          </a:p>
          <a:p>
            <a:endParaRPr lang="en-US" sz="180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E59917A-61B3-48EA-A8BD-5CD533E44270}"/>
              </a:ext>
            </a:extLst>
          </p:cNvPr>
          <p:cNvSpPr>
            <a:spLocks noGrp="1"/>
          </p:cNvSpPr>
          <p:nvPr/>
        </p:nvSpPr>
        <p:spPr>
          <a:xfrm>
            <a:off x="385011" y="6428301"/>
            <a:ext cx="2289438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October 5-9, 2020</a:t>
            </a:r>
            <a:endParaRPr lang="ru-RU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958F5D-2EA6-4186-A6C8-711BE16D817C}"/>
              </a:ext>
            </a:extLst>
          </p:cNvPr>
          <p:cNvSpPr>
            <a:spLocks noGrp="1"/>
          </p:cNvSpPr>
          <p:nvPr/>
        </p:nvSpPr>
        <p:spPr>
          <a:xfrm>
            <a:off x="10820974" y="6428301"/>
            <a:ext cx="1013517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B5B026-8331-4AAD-924B-1CC0C700AA9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B09E2CC-203C-4C6B-8F5C-9BB0153C121F}"/>
              </a:ext>
            </a:extLst>
          </p:cNvPr>
          <p:cNvSpPr>
            <a:spLocks noGrp="1"/>
          </p:cNvSpPr>
          <p:nvPr/>
        </p:nvSpPr>
        <p:spPr>
          <a:xfrm>
            <a:off x="2674449" y="6428301"/>
            <a:ext cx="6283922" cy="429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5</a:t>
            </a:r>
            <a:r>
              <a:rPr lang="en-US" b="1" baseline="30000" dirty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International conference on particle physics and astrophysics,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NRNU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MEPhI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A7EA9E9-8C94-44DF-A57B-D207BE221AF5}"/>
              </a:ext>
            </a:extLst>
          </p:cNvPr>
          <p:cNvGrpSpPr/>
          <p:nvPr/>
        </p:nvGrpSpPr>
        <p:grpSpPr>
          <a:xfrm>
            <a:off x="5243118" y="1015069"/>
            <a:ext cx="3167866" cy="2481882"/>
            <a:chOff x="5243118" y="1015069"/>
            <a:chExt cx="3167866" cy="248188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E4A3B00-413A-4A86-BAEF-5D452E91D1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7" r="23283" b="12003"/>
            <a:stretch/>
          </p:blipFill>
          <p:spPr>
            <a:xfrm>
              <a:off x="5243118" y="1015069"/>
              <a:ext cx="3167866" cy="2481882"/>
            </a:xfrm>
            <a:prstGeom prst="rect">
              <a:avLst/>
            </a:prstGeom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5E625D28-32A5-42A1-9B83-6D3B853A5A79}"/>
                </a:ext>
              </a:extLst>
            </p:cNvPr>
            <p:cNvSpPr/>
            <p:nvPr/>
          </p:nvSpPr>
          <p:spPr>
            <a:xfrm rot="20776474">
              <a:off x="5779892" y="2407741"/>
              <a:ext cx="2483307" cy="37062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B89362A-51FA-42FA-B3ED-1239078F55D0}"/>
              </a:ext>
            </a:extLst>
          </p:cNvPr>
          <p:cNvGrpSpPr/>
          <p:nvPr/>
        </p:nvGrpSpPr>
        <p:grpSpPr>
          <a:xfrm>
            <a:off x="5243119" y="3587651"/>
            <a:ext cx="6660860" cy="1534968"/>
            <a:chOff x="5243119" y="3587651"/>
            <a:chExt cx="6660860" cy="1534968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EFC35AA-791C-4C07-99CA-088B064D9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30" r="7735" b="30577"/>
            <a:stretch/>
          </p:blipFill>
          <p:spPr>
            <a:xfrm>
              <a:off x="5243119" y="3587651"/>
              <a:ext cx="6660860" cy="1534968"/>
            </a:xfrm>
            <a:prstGeom prst="rect">
              <a:avLst/>
            </a:prstGeom>
          </p:spPr>
        </p:pic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A67CC4E3-817D-4009-88C4-6912A4900D29}"/>
                </a:ext>
              </a:extLst>
            </p:cNvPr>
            <p:cNvSpPr/>
            <p:nvPr/>
          </p:nvSpPr>
          <p:spPr>
            <a:xfrm>
              <a:off x="5430515" y="3858936"/>
              <a:ext cx="843299" cy="80108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6E0D133D-4437-4B85-ADD4-CFBBD82AF1B4}"/>
                </a:ext>
              </a:extLst>
            </p:cNvPr>
            <p:cNvSpPr/>
            <p:nvPr/>
          </p:nvSpPr>
          <p:spPr>
            <a:xfrm>
              <a:off x="9584464" y="3801611"/>
              <a:ext cx="843299" cy="80108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408138D-70AF-497A-9288-7842C0FA67E5}"/>
              </a:ext>
            </a:extLst>
          </p:cNvPr>
          <p:cNvGrpSpPr/>
          <p:nvPr/>
        </p:nvGrpSpPr>
        <p:grpSpPr>
          <a:xfrm>
            <a:off x="8515728" y="1015070"/>
            <a:ext cx="3388249" cy="2481882"/>
            <a:chOff x="8515728" y="1015070"/>
            <a:chExt cx="3388249" cy="248188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F9D70B4-8E3B-4E48-B62D-6CF6CD289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44" r="26959" b="10935"/>
            <a:stretch/>
          </p:blipFill>
          <p:spPr>
            <a:xfrm rot="5400000">
              <a:off x="8968912" y="561886"/>
              <a:ext cx="2481882" cy="3388249"/>
            </a:xfrm>
            <a:prstGeom prst="rect">
              <a:avLst/>
            </a:prstGeom>
          </p:spPr>
        </p:pic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48237E11-F076-4F1D-A83B-A451BFB0139F}"/>
                </a:ext>
              </a:extLst>
            </p:cNvPr>
            <p:cNvSpPr/>
            <p:nvPr/>
          </p:nvSpPr>
          <p:spPr>
            <a:xfrm>
              <a:off x="8762265" y="1952592"/>
              <a:ext cx="989901" cy="989901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363C2D2D-4728-4F54-B966-A40A0671FBD6}"/>
                </a:ext>
              </a:extLst>
            </p:cNvPr>
            <p:cNvSpPr/>
            <p:nvPr/>
          </p:nvSpPr>
          <p:spPr>
            <a:xfrm>
              <a:off x="9125035" y="1201314"/>
              <a:ext cx="393638" cy="393638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0386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2043</TotalTime>
  <Words>1254</Words>
  <Application>Microsoft Office PowerPoint</Application>
  <PresentationFormat>Широкоэкранный</PresentationFormat>
  <Paragraphs>123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Symbol</vt:lpstr>
      <vt:lpstr>Тема Office</vt:lpstr>
      <vt:lpstr>Planacon XP85002/FIT-Q MCP-PMTs for the ALICE FIT detector</vt:lpstr>
      <vt:lpstr>The Fast Interaction Trigger (FIT) of ALICE</vt:lpstr>
      <vt:lpstr>MCP-PMTs for FT0 Cherenkov modules</vt:lpstr>
      <vt:lpstr>The test bench</vt:lpstr>
      <vt:lpstr>Basic characteristics</vt:lpstr>
      <vt:lpstr>Load capacity</vt:lpstr>
      <vt:lpstr>Load capacity</vt:lpstr>
      <vt:lpstr>Warm-up effects</vt:lpstr>
      <vt:lpstr>Issues discovered</vt:lpstr>
      <vt:lpstr>Issues discovered</vt:lpstr>
      <vt:lpstr>Презентация PowerPoint</vt:lpstr>
      <vt:lpstr>FT0 assembly status</vt:lpstr>
      <vt:lpstr>Summary</vt:lpstr>
      <vt:lpstr>Thank you for your attention!</vt:lpstr>
      <vt:lpstr>Back-up slides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Admin</cp:lastModifiedBy>
  <cp:revision>128</cp:revision>
  <dcterms:created xsi:type="dcterms:W3CDTF">2016-10-05T08:48:17Z</dcterms:created>
  <dcterms:modified xsi:type="dcterms:W3CDTF">2020-10-07T19:58:50Z</dcterms:modified>
</cp:coreProperties>
</file>