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5" r:id="rId5"/>
    <p:sldId id="274" r:id="rId6"/>
    <p:sldId id="266" r:id="rId7"/>
    <p:sldId id="270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3" r:id="rId17"/>
    <p:sldId id="271" r:id="rId18"/>
    <p:sldId id="272" r:id="rId19"/>
    <p:sldId id="275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80" autoAdjust="0"/>
  </p:normalViewPr>
  <p:slideViewPr>
    <p:cSldViewPr>
      <p:cViewPr varScale="1">
        <p:scale>
          <a:sx n="118" d="100"/>
          <a:sy n="118" d="100"/>
        </p:scale>
        <p:origin x="-557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3.wmf"/><Relationship Id="rId4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01A05F-178B-46F8-B9FC-B94A6A0289DC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2B163D-BC94-4297-B23C-25AEA0C6B2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2.wmf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620" y="555526"/>
            <a:ext cx="7243836" cy="2304256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First results and future prospects from PHELEX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07854"/>
            <a:ext cx="6400800" cy="914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Institute for Nuclear Research of RAS, Moscow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A.V.Kopylov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I.V.Orekhov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V.V.Petukhov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4835723"/>
            <a:ext cx="1871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ICPPA 2020, Moscow</a:t>
            </a:r>
            <a:endParaRPr lang="ru-RU" sz="1400" dirty="0"/>
          </a:p>
        </p:txBody>
      </p:sp>
      <p:pic>
        <p:nvPicPr>
          <p:cNvPr id="1026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69877"/>
            <a:ext cx="7272808" cy="8176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Diurnal variations, </a:t>
            </a:r>
            <a:r>
              <a:rPr lang="en-US" sz="2800" dirty="0" err="1" smtClean="0"/>
              <a:t>Baksan</a:t>
            </a:r>
            <a:r>
              <a:rPr lang="en-US" sz="2800" dirty="0" smtClean="0"/>
              <a:t>, Russia </a:t>
            </a:r>
            <a:r>
              <a:rPr lang="en-US" sz="2800" dirty="0">
                <a:solidFill>
                  <a:srgbClr val="FF0000"/>
                </a:solidFill>
              </a:rPr>
              <a:t>43ºN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&lt;</a:t>
            </a:r>
            <a:r>
              <a:rPr lang="el-GR" sz="1800" dirty="0" smtClean="0">
                <a:solidFill>
                  <a:srgbClr val="FF0000"/>
                </a:solidFill>
              </a:rPr>
              <a:t>α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&gt; averaged for 1 hour 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" y="1437779"/>
            <a:ext cx="2987441" cy="228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39" y="1491630"/>
            <a:ext cx="3024336" cy="231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12" y="1387111"/>
            <a:ext cx="3055275" cy="23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9618" y="1079334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vertical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6034" y="1183853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long the parallel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1130002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long the meridian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437" y="4836048"/>
            <a:ext cx="1630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ICPPA 2020, Moscow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7" y="4011910"/>
            <a:ext cx="8339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2060"/>
                </a:solidFill>
              </a:rPr>
              <a:t>η</a:t>
            </a:r>
            <a:r>
              <a:rPr lang="en-US" sz="1400" dirty="0" smtClean="0">
                <a:solidFill>
                  <a:srgbClr val="002060"/>
                </a:solidFill>
              </a:rPr>
              <a:t> – angle between vector of the field and celestial north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Time zer</a:t>
            </a:r>
            <a:r>
              <a:rPr lang="en-US" sz="1400" dirty="0" smtClean="0">
                <a:solidFill>
                  <a:srgbClr val="002060"/>
                </a:solidFill>
              </a:rPr>
              <a:t>o has been chosen when the vector of the field was in the plane of the corresponding meridian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69877"/>
            <a:ext cx="6408712" cy="601673"/>
          </a:xfrm>
        </p:spPr>
        <p:txBody>
          <a:bodyPr/>
          <a:lstStyle/>
          <a:p>
            <a:r>
              <a:rPr lang="en-US" sz="2800" dirty="0" smtClean="0"/>
              <a:t>Diurnal variations, INO, India </a:t>
            </a:r>
            <a:r>
              <a:rPr lang="en-US" sz="2800" dirty="0">
                <a:solidFill>
                  <a:srgbClr val="FF0000"/>
                </a:solidFill>
              </a:rPr>
              <a:t>10ºN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010705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vertical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1835" y="1055205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long the parallel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3377" y="1055205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long the meridian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437" y="4836048"/>
            <a:ext cx="1630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ICPPA 2020, Moscow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3189389" cy="24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9622"/>
            <a:ext cx="3018552" cy="230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90206"/>
            <a:ext cx="3040693" cy="232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4206" y="4011910"/>
            <a:ext cx="587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η – angle between vector of the field and celestial north </a:t>
            </a:r>
          </a:p>
        </p:txBody>
      </p:sp>
    </p:spTree>
    <p:extLst>
      <p:ext uri="{BB962C8B-B14F-4D97-AF65-F5344CB8AC3E}">
        <p14:creationId xmlns:p14="http://schemas.microsoft.com/office/powerpoint/2010/main" val="842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3316"/>
            <a:ext cx="7416824" cy="648072"/>
          </a:xfrm>
        </p:spPr>
        <p:txBody>
          <a:bodyPr/>
          <a:lstStyle/>
          <a:p>
            <a:r>
              <a:rPr lang="en-US" sz="2800" dirty="0" smtClean="0"/>
              <a:t>Diurnal variations, </a:t>
            </a:r>
            <a:r>
              <a:rPr lang="en-US" sz="2800" dirty="0" err="1" smtClean="0"/>
              <a:t>Pyhäsalmi</a:t>
            </a:r>
            <a:r>
              <a:rPr lang="en-US" sz="2800" dirty="0" smtClean="0"/>
              <a:t>, </a:t>
            </a:r>
            <a:r>
              <a:rPr lang="en-US" sz="2800" dirty="0" smtClean="0"/>
              <a:t>Finland </a:t>
            </a:r>
            <a:r>
              <a:rPr lang="en-US" sz="2800" dirty="0">
                <a:solidFill>
                  <a:srgbClr val="FF0000"/>
                </a:solidFill>
              </a:rPr>
              <a:t>64ºN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1619" y="1039837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vertical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1690" y="1042266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long the parallel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1039837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long the meridian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437" y="4836048"/>
            <a:ext cx="1630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ICPPA 2020, Moscow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9" y="1347614"/>
            <a:ext cx="31069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91630"/>
            <a:ext cx="2996411" cy="229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38" y="1317544"/>
            <a:ext cx="3140668" cy="240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3507" y="3945708"/>
            <a:ext cx="587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η – angle between vector of the field and celestial north </a:t>
            </a:r>
          </a:p>
        </p:txBody>
      </p:sp>
    </p:spTree>
    <p:extLst>
      <p:ext uri="{BB962C8B-B14F-4D97-AF65-F5344CB8AC3E}">
        <p14:creationId xmlns:p14="http://schemas.microsoft.com/office/powerpoint/2010/main" val="12926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326" y="123478"/>
            <a:ext cx="5876042" cy="11940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Diurnal variations</a:t>
            </a:r>
            <a:r>
              <a:rPr lang="ru-RU" sz="2400" dirty="0" smtClean="0"/>
              <a:t> </a:t>
            </a:r>
            <a:r>
              <a:rPr lang="en-US" sz="2400" dirty="0" smtClean="0"/>
              <a:t>for different directions of the field  at BNO</a:t>
            </a:r>
            <a:r>
              <a:rPr lang="en-US" sz="2400" dirty="0"/>
              <a:t>, Russia </a:t>
            </a:r>
            <a:r>
              <a:rPr lang="en-US" sz="2400" dirty="0">
                <a:solidFill>
                  <a:srgbClr val="FF0000"/>
                </a:solidFill>
              </a:rPr>
              <a:t>43ºN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9437" y="4836048"/>
            <a:ext cx="1630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ICPPA 2020, Moscow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0" y="1347614"/>
            <a:ext cx="3391745" cy="25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5898"/>
            <a:ext cx="3407054" cy="260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3885569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averaged (for 1 hour) value α2 = &lt;cos2θ&gt; for BNO, Russia as a function of time for three</a:t>
            </a: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orientations of the counter: solid line – the vertical one, dashed line – along the parallel, dot-dashed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 along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meridian. Left picture: for η = 63º, angle: Galactic North- Celestial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North right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picture: for η = 27º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minimal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angle Celestial North – Galactic Equator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326" y="123478"/>
            <a:ext cx="5876042" cy="11940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Diurnal variations</a:t>
            </a:r>
            <a:r>
              <a:rPr lang="ru-RU" sz="2400" dirty="0" smtClean="0"/>
              <a:t> </a:t>
            </a:r>
            <a:r>
              <a:rPr lang="en-US" sz="2400" dirty="0" smtClean="0"/>
              <a:t>for different directions of the field  at INO</a:t>
            </a:r>
            <a:r>
              <a:rPr lang="en-US" sz="2400" dirty="0"/>
              <a:t>, </a:t>
            </a:r>
            <a:r>
              <a:rPr lang="en-US" sz="2400" dirty="0" smtClean="0"/>
              <a:t>India </a:t>
            </a:r>
            <a:r>
              <a:rPr lang="en-US" sz="2400" dirty="0">
                <a:solidFill>
                  <a:srgbClr val="FF0000"/>
                </a:solidFill>
              </a:rPr>
              <a:t>10ºN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9437" y="4836048"/>
            <a:ext cx="1630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ICPPA 2020, Moscow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3885569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averaged (for 1 hour) value α2 = &lt;cos2θ&gt; for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INO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India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a function of time for three</a:t>
            </a: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orientations of the counter: solid line – the vertical one, dashed line – along the parallel, dot-dashed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 along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meridian. Left picture: for η =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63º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angle: Galactic North- Celestial North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right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picture: for η =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27º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minimal angle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Celestial North – Galactic Equator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7256"/>
            <a:ext cx="3096344" cy="23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05651"/>
            <a:ext cx="3240360" cy="24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326" y="123478"/>
            <a:ext cx="5876042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Diurnal variations</a:t>
            </a:r>
            <a:r>
              <a:rPr lang="ru-RU" sz="2400" dirty="0" smtClean="0"/>
              <a:t> </a:t>
            </a:r>
            <a:r>
              <a:rPr lang="en-US" sz="2400" dirty="0" smtClean="0"/>
              <a:t>for different directions of the field  at </a:t>
            </a:r>
            <a:r>
              <a:rPr lang="en-US" sz="2400" dirty="0" err="1" smtClean="0"/>
              <a:t>Pyhäsalmi</a:t>
            </a:r>
            <a:r>
              <a:rPr lang="en-US" sz="2400" dirty="0" smtClean="0"/>
              <a:t>, </a:t>
            </a:r>
            <a:r>
              <a:rPr lang="en-US" sz="2400" dirty="0" smtClean="0"/>
              <a:t>Finland </a:t>
            </a:r>
            <a:r>
              <a:rPr lang="en-US" sz="2400" dirty="0">
                <a:solidFill>
                  <a:srgbClr val="FF0000"/>
                </a:solidFill>
              </a:rPr>
              <a:t>64ºN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9437" y="4836048"/>
            <a:ext cx="1630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ICPPA 2020, Moscow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408614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averaged (for 1 hour) value α2 = &lt;cos2θ&gt; for </a:t>
            </a:r>
            <a:r>
              <a:rPr lang="en-US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Pyhäsalmi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Finland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a function of time for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three orientations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of the counter: solid line – the vertical one, dashed line – along the parallel, dot-dashed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 along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meridian. Left picture: for η = 63º, right picture: for η = 27º.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8" y="1604288"/>
            <a:ext cx="3330128" cy="25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16" y="1648368"/>
            <a:ext cx="3272532" cy="250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110521"/>
            <a:ext cx="791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Dashed line – the same for each latitude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useful for control measurements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429" y="915566"/>
            <a:ext cx="7293496" cy="432594"/>
          </a:xfrm>
        </p:spPr>
        <p:txBody>
          <a:bodyPr/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Installation with 4 </a:t>
            </a:r>
            <a:r>
              <a:rPr lang="en-US" sz="2000" dirty="0" err="1" smtClean="0">
                <a:latin typeface="Comic Sans MS" panose="030F0702030302020204" pitchFamily="66" charset="0"/>
              </a:rPr>
              <a:t>multicathode</a:t>
            </a:r>
            <a:r>
              <a:rPr lang="en-US" sz="2000" dirty="0" smtClean="0">
                <a:latin typeface="Comic Sans MS" panose="030F0702030302020204" pitchFamily="66" charset="0"/>
              </a:rPr>
              <a:t> counters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63638"/>
            <a:ext cx="3960440" cy="27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987" y="142891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1,2,3,4 - counters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73806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 – lead bricks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230294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6 – thermal insulation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717" y="2697182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7 – metallic housing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066514"/>
            <a:ext cx="248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8 – impregnated wood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435846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9 - </a:t>
            </a: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ventilator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867894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10 – refrigeration unit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84534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ICPPA 2020, Moscow</a:t>
            </a:r>
            <a:endParaRPr lang="ru-RU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6"/>
            <a:ext cx="86518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51470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One can see substantial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difference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diurnal run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three detectors at each latitude that will enable for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sufficiently large samples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to determine the absolute phase of the diurnal run and thus to find the absolute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direction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the</a:t>
            </a:r>
            <a:r>
              <a:rPr lang="ru-RU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vector of the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field.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620" y="555526"/>
            <a:ext cx="6451748" cy="82106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summarize:</a:t>
            </a:r>
            <a:endParaRPr lang="ru-RU" sz="5400" dirty="0">
              <a:solidFill>
                <a:srgbClr val="7030A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779662"/>
            <a:ext cx="6400800" cy="264259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 method is working</a:t>
            </a:r>
          </a:p>
          <a:p>
            <a: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First results are encouraging</a:t>
            </a:r>
          </a:p>
          <a:p>
            <a: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Future prospects are well outlined</a:t>
            </a:r>
          </a:p>
          <a:p>
            <a: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 possibility to observe diurnal variations promises a discovery.</a:t>
            </a:r>
          </a:p>
          <a:p>
            <a: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 work can be conducted by independent groups in different </a:t>
            </a:r>
            <a:r>
              <a:rPr lang="en-US" sz="1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mines </a:t>
            </a:r>
          </a:p>
          <a:p>
            <a:r>
              <a:rPr lang="en-US" sz="1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at </a:t>
            </a:r>
            <a: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different geographical latitudes</a:t>
            </a:r>
          </a:p>
          <a:p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4835723"/>
            <a:ext cx="1871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ICPPA 2020, Moscow</a:t>
            </a:r>
            <a:endParaRPr lang="ru-RU" sz="1400" dirty="0"/>
          </a:p>
        </p:txBody>
      </p:sp>
      <p:pic>
        <p:nvPicPr>
          <p:cNvPr id="1026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12127" y="51470"/>
            <a:ext cx="6453187" cy="259228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4835723"/>
            <a:ext cx="1871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ICPPA 2020, Moscow</a:t>
            </a:r>
            <a:endParaRPr lang="ru-RU" sz="1400" dirty="0"/>
          </a:p>
        </p:txBody>
      </p:sp>
      <p:pic>
        <p:nvPicPr>
          <p:cNvPr id="1026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809" y="1491630"/>
            <a:ext cx="52611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Orekhov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Petukhov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multi-cathode counter in a single-electron counting mode NIM A 910, 164 (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2018)</a:t>
            </a:r>
          </a:p>
          <a:p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Orekhov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Petukhov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a hidden photon dark matter search using a multi-cathode counter // JCAP. 2019. V.07.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P.008</a:t>
            </a:r>
          </a:p>
          <a:p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V.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Orekhov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V.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Petukhov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About the possibility to observe diurnal variations of the count rate from dark photons by the multi-cathode counters.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arXiv:2006.05452 [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-ex]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77" y="1091630"/>
            <a:ext cx="17922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2211710"/>
            <a:ext cx="7416824" cy="1584176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Thank you</a:t>
            </a:r>
            <a:r>
              <a:rPr lang="ru-RU" sz="4800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 watching</a:t>
            </a:r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7030A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4835723"/>
            <a:ext cx="1871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ICPPA 2020, Moscow</a:t>
            </a:r>
            <a:endParaRPr lang="ru-RU" sz="1400" dirty="0"/>
          </a:p>
        </p:txBody>
      </p:sp>
      <p:pic>
        <p:nvPicPr>
          <p:cNvPr id="1026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413"/>
            <a:ext cx="7344816" cy="51112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 smtClean="0"/>
              <a:t>PHELEX – </a:t>
            </a:r>
            <a:r>
              <a:rPr lang="en-US" sz="2800" dirty="0" err="1" smtClean="0"/>
              <a:t>PHoton-ELectron</a:t>
            </a:r>
            <a:r>
              <a:rPr lang="en-US" sz="2800" dirty="0" smtClean="0"/>
              <a:t> </a:t>
            </a:r>
            <a:r>
              <a:rPr lang="en-US" sz="2800" dirty="0" err="1" smtClean="0"/>
              <a:t>EXperiment</a:t>
            </a:r>
            <a:endParaRPr lang="ru-RU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861486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ICPPA 2020, Moscow</a:t>
            </a:r>
            <a:endParaRPr lang="ru-RU" sz="1200" dirty="0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opylov\Documents\Gamma-e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536" y="1203598"/>
            <a:ext cx="1767944" cy="363070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635375" y="1270000"/>
          <a:ext cx="151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Equation" r:id="rId5" imgW="1244600" imgH="241300" progId="Equation.DSMT4">
                  <p:embed/>
                </p:oleObj>
              </mc:Choice>
              <mc:Fallback>
                <p:oleObj name="Equation" r:id="rId5" imgW="12446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270000"/>
                        <a:ext cx="1511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699792" y="23705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Clr>
                <a:srgbClr val="C7D3E6"/>
              </a:buClr>
              <a:buSzPts val="2400"/>
            </a:pP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(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D.Horns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J.Jackel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A.Lindner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A.Lobanov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J.Redondo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A.Ringwald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 , “Searching for wispy cold dark matter with a dish antenna” </a:t>
            </a:r>
            <a:r>
              <a:rPr lang="en-US" sz="1200" i="1" dirty="0">
                <a:latin typeface="Times New Roman" pitchFamily="18" charset="0"/>
                <a:cs typeface="Arial" charset="0"/>
                <a:sym typeface="Roboto Condensed Light"/>
              </a:rPr>
              <a:t>Journal of Cosmology and </a:t>
            </a:r>
            <a:r>
              <a:rPr lang="en-US" sz="1200" i="1" dirty="0" err="1">
                <a:latin typeface="Times New Roman" pitchFamily="18" charset="0"/>
                <a:cs typeface="Arial" charset="0"/>
                <a:sym typeface="Roboto Condensed Light"/>
              </a:rPr>
              <a:t>Astroparticle</a:t>
            </a:r>
            <a:r>
              <a:rPr lang="en-US" sz="1200" i="1" dirty="0">
                <a:latin typeface="Times New Roman" pitchFamily="18" charset="0"/>
                <a:cs typeface="Arial" charset="0"/>
                <a:sym typeface="Roboto Condensed Light"/>
              </a:rPr>
              <a:t> Physics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vol.4. article 16, 2013)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784" y="1908869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θ – </a:t>
            </a:r>
            <a:r>
              <a:rPr lang="en-US" sz="1200" dirty="0" smtClean="0"/>
              <a:t>angle between a field of a hidden photon and the surface  </a:t>
            </a:r>
            <a:endParaRPr lang="ru-RU" sz="1200" dirty="0"/>
          </a:p>
          <a:p>
            <a:r>
              <a:rPr lang="ru-RU" sz="1200" dirty="0"/>
              <a:t> </a:t>
            </a:r>
            <a:r>
              <a:rPr lang="ru-RU" sz="1200" dirty="0" smtClean="0"/>
              <a:t>χ- </a:t>
            </a:r>
            <a:r>
              <a:rPr lang="en-US" sz="1200" dirty="0" smtClean="0"/>
              <a:t>dimensionless parameter quantifying a kinetic mixing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782518" y="3075806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our case: </a:t>
            </a:r>
            <a:endParaRPr lang="ru-RU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33249"/>
              </p:ext>
            </p:extLst>
          </p:nvPr>
        </p:nvGraphicFramePr>
        <p:xfrm>
          <a:off x="4572000" y="3075806"/>
          <a:ext cx="1405331" cy="38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Equation" r:id="rId7" imgW="977760" imgH="266400" progId="Equation.DSMT4">
                  <p:embed/>
                </p:oleObj>
              </mc:Choice>
              <mc:Fallback>
                <p:oleObj name="Equation" r:id="rId7" imgW="977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3075806"/>
                        <a:ext cx="1405331" cy="383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5" name="Picture 1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795886"/>
            <a:ext cx="459304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1754" y="3467204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sensitivity</a:t>
            </a:r>
            <a:endParaRPr lang="ru-RU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31605"/>
              </p:ext>
            </p:extLst>
          </p:nvPr>
        </p:nvGraphicFramePr>
        <p:xfrm>
          <a:off x="3697934" y="1635646"/>
          <a:ext cx="939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Equation" r:id="rId10" imgW="939600" imgH="203040" progId="Equation.DSMT4">
                  <p:embed/>
                </p:oleObj>
              </mc:Choice>
              <mc:Fallback>
                <p:oleObj name="Equation" r:id="rId10" imgW="939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97934" y="1635646"/>
                        <a:ext cx="939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68698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</a:rPr>
              <a:t>Multicathode</a:t>
            </a:r>
            <a:r>
              <a:rPr lang="en-US" sz="1400" dirty="0">
                <a:solidFill>
                  <a:srgbClr val="002060"/>
                </a:solidFill>
              </a:rPr>
              <a:t> counter technique </a:t>
            </a:r>
            <a:r>
              <a:rPr lang="en-US" sz="1400" dirty="0" smtClean="0">
                <a:solidFill>
                  <a:srgbClr val="002060"/>
                </a:solidFill>
              </a:rPr>
              <a:t>as </a:t>
            </a:r>
            <a:r>
              <a:rPr lang="en-US" sz="1400" dirty="0">
                <a:solidFill>
                  <a:srgbClr val="002060"/>
                </a:solidFill>
              </a:rPr>
              <a:t>an extension of a method of dish-antenna 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7495"/>
            <a:ext cx="6480720" cy="5040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latin typeface="Comic Sans MS" panose="030F0702030302020204" pitchFamily="66" charset="0"/>
              </a:rPr>
              <a:t>Multicathode</a:t>
            </a:r>
            <a:r>
              <a:rPr lang="en-US" sz="2400" dirty="0" smtClean="0">
                <a:latin typeface="Comic Sans MS" panose="030F0702030302020204" pitchFamily="66" charset="0"/>
              </a:rPr>
              <a:t> counter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861486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ICPPA 2020, Moscow</a:t>
            </a:r>
            <a:endParaRPr lang="ru-RU" sz="1200" dirty="0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91952"/>
            <a:ext cx="2520280" cy="18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7" y="2211709"/>
            <a:ext cx="2535765" cy="18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DNS\Downloads\SAVE_20201007_20033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33973"/>
            <a:ext cx="2520279" cy="365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6624736" cy="10081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Multicathode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counter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technique</a:t>
            </a:r>
            <a:b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Retarding  potential of the second cathode in configuration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861486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ICPPA 2020, Moscow</a:t>
            </a:r>
            <a:endParaRPr lang="ru-RU" sz="1200" dirty="0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099" y="3999172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schematic of the counter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4011910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Configurations 1/2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" descr="E:\Max1&amp;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491630"/>
            <a:ext cx="2261576" cy="227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4" y="1455738"/>
            <a:ext cx="41640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280" y="1635646"/>
            <a:ext cx="19543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Potential applied  to</a:t>
            </a:r>
          </a:p>
          <a:p>
            <a:r>
              <a:rPr lang="en-US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second cathode allows</a:t>
            </a:r>
          </a:p>
          <a:p>
            <a:r>
              <a:rPr lang="en-US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lectrons emitted from outer</a:t>
            </a:r>
          </a:p>
          <a:p>
            <a:r>
              <a:rPr lang="en-US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  <a:r>
              <a:rPr lang="en-US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athode to freely drift</a:t>
            </a:r>
          </a:p>
          <a:p>
            <a:r>
              <a:rPr lang="en-US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</a:t>
            </a:r>
            <a:r>
              <a:rPr lang="en-US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 central counter</a:t>
            </a:r>
            <a:endParaRPr lang="ru-RU" sz="1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8766" y="2825989"/>
            <a:ext cx="15488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retarding potential</a:t>
            </a:r>
          </a:p>
          <a:p>
            <a:r>
              <a:rPr lang="en-US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  <a:r>
              <a:rPr lang="en-US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 the second cathode</a:t>
            </a:r>
          </a:p>
          <a:p>
            <a:r>
              <a:rPr lang="en-US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p</a:t>
            </a:r>
            <a:r>
              <a:rPr lang="en-US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revents the drifting</a:t>
            </a:r>
          </a:p>
          <a:p>
            <a:r>
              <a:rPr lang="en-US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lectrons reaching the</a:t>
            </a:r>
          </a:p>
          <a:p>
            <a:r>
              <a:rPr lang="en-US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  <a:r>
              <a:rPr lang="en-US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entral counter</a:t>
            </a:r>
            <a:endParaRPr lang="ru-RU" sz="1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7425" y="1995686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mic Sans MS" panose="030F0702030302020204" pitchFamily="66" charset="0"/>
              </a:rPr>
              <a:t>Conf</a:t>
            </a:r>
            <a:r>
              <a:rPr lang="en-US" sz="1200" dirty="0" smtClean="0">
                <a:latin typeface="Comic Sans MS" panose="030F0702030302020204" pitchFamily="66" charset="0"/>
              </a:rPr>
              <a:t> 1</a:t>
            </a:r>
            <a:endParaRPr lang="ru-RU" sz="1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7425" y="2931790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mic Sans MS" panose="030F0702030302020204" pitchFamily="66" charset="0"/>
              </a:rPr>
              <a:t>Conf</a:t>
            </a:r>
            <a:r>
              <a:rPr lang="en-US" sz="1200" dirty="0" smtClean="0">
                <a:latin typeface="Comic Sans MS" panose="030F0702030302020204" pitchFamily="66" charset="0"/>
              </a:rPr>
              <a:t> 2</a:t>
            </a:r>
            <a:endParaRPr lang="ru-RU" sz="1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381242"/>
            <a:ext cx="6997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</a:rPr>
              <a:t>The pulse shapes were digitized in interval ± 50  mV with a frequency 10 MHz and a sampling step of 400 </a:t>
            </a:r>
            <a:r>
              <a:rPr lang="el-GR" sz="1100" dirty="0" smtClean="0">
                <a:solidFill>
                  <a:srgbClr val="002060"/>
                </a:solidFill>
              </a:rPr>
              <a:t>μ</a:t>
            </a:r>
            <a:r>
              <a:rPr lang="en-US" sz="1100" dirty="0" smtClean="0">
                <a:solidFill>
                  <a:srgbClr val="002060"/>
                </a:solidFill>
              </a:rPr>
              <a:t>V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6624736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Principle of a </a:t>
            </a:r>
            <a:r>
              <a:rPr lang="en-US" sz="2400" dirty="0" err="1"/>
              <a:t>m</a:t>
            </a:r>
            <a:r>
              <a:rPr lang="en-US" sz="2400" dirty="0" err="1" smtClean="0"/>
              <a:t>ulticathode</a:t>
            </a:r>
            <a:r>
              <a:rPr lang="en-US" sz="2400" dirty="0" smtClean="0"/>
              <a:t> counter: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The effect = R1 – R2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861486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ICPPA 2020, Moscow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018" y="1491630"/>
            <a:ext cx="2909806" cy="20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7" y="1923678"/>
            <a:ext cx="2619309" cy="14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347614"/>
            <a:ext cx="3203407" cy="224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0758" y="3677947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rgbClr val="2F5897">
                    <a:lumMod val="75000"/>
                  </a:srgbClr>
                </a:solidFill>
              </a:rPr>
              <a:t>Δ</a:t>
            </a:r>
            <a:r>
              <a:rPr lang="en-US" b="1" i="1" dirty="0" smtClean="0">
                <a:solidFill>
                  <a:srgbClr val="2F5897">
                    <a:lumMod val="75000"/>
                  </a:srgbClr>
                </a:solidFill>
              </a:rPr>
              <a:t>U = HV2 – HV1</a:t>
            </a:r>
            <a:endParaRPr lang="ru-RU" b="1" i="1" dirty="0">
              <a:solidFill>
                <a:srgbClr val="2F5897">
                  <a:lumMod val="75000"/>
                </a:srgb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923928" y="3147814"/>
            <a:ext cx="288032" cy="36004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19972" y="1923678"/>
            <a:ext cx="193529" cy="43204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19972" y="1779662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HV2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90341" y="3400948"/>
            <a:ext cx="510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HV1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200" y="3570570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2F5897">
                    <a:lumMod val="75000"/>
                  </a:srgbClr>
                </a:solidFill>
              </a:rPr>
              <a:t>R1 – red, R2 - blue</a:t>
            </a:r>
            <a:endParaRPr lang="ru-RU" b="1" i="1" dirty="0">
              <a:solidFill>
                <a:srgbClr val="2F5897">
                  <a:lumMod val="75000"/>
                </a:srgb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39552" y="3755236"/>
            <a:ext cx="576063" cy="616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9552" y="437195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87624" y="4200127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From calibration by UV lamp</a:t>
            </a:r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6624736" cy="10081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 smtClean="0"/>
              <a:t>Multicathode</a:t>
            </a:r>
            <a:r>
              <a:rPr lang="en-US" sz="2400" dirty="0" smtClean="0"/>
              <a:t> counter technique 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861486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ICPPA 2020, Moscow</a:t>
            </a:r>
            <a:endParaRPr lang="ru-RU" sz="1200" dirty="0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033973"/>
            <a:ext cx="3323674" cy="2540985"/>
          </a:xfr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39952" y="1033973"/>
            <a:ext cx="3378110" cy="252678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8494" y="3579862"/>
            <a:ext cx="4423626" cy="130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419622"/>
            <a:ext cx="1706296" cy="5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7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563638"/>
            <a:ext cx="4138528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Data treatment off-line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861486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ICPPA 2020, Moscow</a:t>
            </a:r>
            <a:endParaRPr lang="ru-RU" sz="1200" dirty="0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2203" y="2067694"/>
            <a:ext cx="4670277" cy="16121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Selection by amplitude,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Duration of leading edge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Zero line within a certain limits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time intervals beyond these limits are discarded with a proper account of live-time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5269"/>
            <a:ext cx="1992646" cy="507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843558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Calibration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0270" y="2355726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Config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1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4011910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Config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2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1470"/>
            <a:ext cx="6624736" cy="14002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The results of measurements 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with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Ar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+CH</a:t>
            </a:r>
            <a:r>
              <a:rPr lang="en-US" sz="2000" baseline="-25000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(10%) and Ne + CH</a:t>
            </a:r>
            <a:r>
              <a:rPr lang="en-US" sz="2000" baseline="-25000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(10%) gas mixtures</a:t>
            </a:r>
            <a:b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The target – free electrons of a degenerate electron gas of a metal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861486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ICPPA 2020, Moscow</a:t>
            </a:r>
            <a:endParaRPr lang="ru-RU" sz="1200" dirty="0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7" y="1923678"/>
            <a:ext cx="2619309" cy="14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1800" y="3830795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chemeClr val="tx2">
                    <a:lumMod val="75000"/>
                  </a:schemeClr>
                </a:solidFill>
              </a:rPr>
              <a:t>Δ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U = HV2 – HV1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923928" y="3147814"/>
            <a:ext cx="288032" cy="36004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19972" y="1923678"/>
            <a:ext cx="193529" cy="43204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19972" y="1779662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HV2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90341" y="3400948"/>
            <a:ext cx="510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HV1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3641601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R1 – red, R2 - blue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4074887"/>
            <a:ext cx="3096344" cy="297063"/>
          </a:xfrm>
        </p:spPr>
        <p:txBody>
          <a:bodyPr>
            <a:normAutofit lnSpcReduction="10000"/>
          </a:bodyPr>
          <a:lstStyle/>
          <a:p>
            <a:r>
              <a:rPr lang="en-US" sz="1400" b="1" i="1" dirty="0" smtClean="0">
                <a:solidFill>
                  <a:schemeClr val="accent5">
                    <a:lumMod val="50000"/>
                  </a:schemeClr>
                </a:solidFill>
              </a:rPr>
              <a:t>Target – valence electrons 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" y="1451674"/>
            <a:ext cx="3203407" cy="224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23740"/>
            <a:ext cx="3010733" cy="230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2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412"/>
            <a:ext cx="6696744" cy="65514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 smtClean="0"/>
              <a:t>Directionality of the counting</a:t>
            </a:r>
            <a:endParaRPr lang="ru-RU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861486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ICPPA 2020, Moscow</a:t>
            </a:r>
            <a:endParaRPr lang="ru-RU" sz="1200" dirty="0"/>
          </a:p>
        </p:txBody>
      </p:sp>
      <p:pic>
        <p:nvPicPr>
          <p:cNvPr id="9" name="Picture 2" descr="логотип ИЯИ РАН создан Н.Нольд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877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625101"/>
              </p:ext>
            </p:extLst>
          </p:nvPr>
        </p:nvGraphicFramePr>
        <p:xfrm>
          <a:off x="3779549" y="1131590"/>
          <a:ext cx="151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Equation" r:id="rId4" imgW="1244600" imgH="241300" progId="Equation.DSMT4">
                  <p:embed/>
                </p:oleObj>
              </mc:Choice>
              <mc:Fallback>
                <p:oleObj name="Equation" r:id="rId4" imgW="1244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549" y="1131590"/>
                        <a:ext cx="1511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99626"/>
              </p:ext>
            </p:extLst>
          </p:nvPr>
        </p:nvGraphicFramePr>
        <p:xfrm>
          <a:off x="4095688" y="1468564"/>
          <a:ext cx="736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Equation" r:id="rId6" imgW="736600" imgH="203200" progId="Equation.DSMT4">
                  <p:embed/>
                </p:oleObj>
              </mc:Choice>
              <mc:Fallback>
                <p:oleObj name="Equation" r:id="rId6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688" y="1468564"/>
                        <a:ext cx="736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588224" y="2399302"/>
            <a:ext cx="2304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C7D3E6"/>
              </a:buClr>
              <a:buSzPts val="2400"/>
            </a:pP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(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D.Horns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J.Jackel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A.Lindner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A.Lobanov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J.Redondo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</a:t>
            </a:r>
            <a:r>
              <a:rPr lang="en-US" sz="1200" dirty="0" err="1">
                <a:latin typeface="Times New Roman" pitchFamily="18" charset="0"/>
                <a:cs typeface="Arial" charset="0"/>
                <a:sym typeface="Roboto Condensed Light"/>
              </a:rPr>
              <a:t>A.Ringwald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 , “Searching for wispy cold dark matter with a dish antenna” </a:t>
            </a:r>
            <a:r>
              <a:rPr lang="en-US" sz="1200" i="1" dirty="0">
                <a:latin typeface="Times New Roman" pitchFamily="18" charset="0"/>
                <a:cs typeface="Arial" charset="0"/>
                <a:sym typeface="Roboto Condensed Light"/>
              </a:rPr>
              <a:t>Journal of Cosmology and </a:t>
            </a:r>
            <a:r>
              <a:rPr lang="en-US" sz="1200" i="1" dirty="0" err="1">
                <a:latin typeface="Times New Roman" pitchFamily="18" charset="0"/>
                <a:cs typeface="Arial" charset="0"/>
                <a:sym typeface="Roboto Condensed Light"/>
              </a:rPr>
              <a:t>Astroparticle</a:t>
            </a:r>
            <a:r>
              <a:rPr lang="en-US" sz="1200" i="1" dirty="0">
                <a:latin typeface="Times New Roman" pitchFamily="18" charset="0"/>
                <a:cs typeface="Arial" charset="0"/>
                <a:sym typeface="Roboto Condensed Light"/>
              </a:rPr>
              <a:t> Physics</a:t>
            </a:r>
            <a:r>
              <a:rPr lang="en-US" sz="1200" dirty="0">
                <a:latin typeface="Times New Roman" pitchFamily="18" charset="0"/>
                <a:cs typeface="Arial" charset="0"/>
                <a:sym typeface="Roboto Condensed Light"/>
              </a:rPr>
              <a:t>, vol.4. article 16, 2013)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2200" y="908552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θ – </a:t>
            </a:r>
            <a:r>
              <a:rPr lang="en-US" sz="1200" dirty="0" smtClean="0"/>
              <a:t>angle between a field of a hidden photon and the surface  </a:t>
            </a:r>
            <a:endParaRPr lang="ru-RU" sz="1200" dirty="0"/>
          </a:p>
          <a:p>
            <a:r>
              <a:rPr lang="ru-RU" sz="1200" dirty="0"/>
              <a:t> </a:t>
            </a:r>
            <a:r>
              <a:rPr lang="ru-RU" sz="1200" dirty="0" smtClean="0"/>
              <a:t>χ- </a:t>
            </a:r>
            <a:r>
              <a:rPr lang="en-US" sz="1200" dirty="0" smtClean="0"/>
              <a:t>dimensionless parameter quantifying a kinetic mixing</a:t>
            </a:r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3939902"/>
            <a:ext cx="3528392" cy="65472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By rotation of the counter – variation of the count rate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12468">
            <a:off x="971600" y="1707654"/>
            <a:ext cx="2619309" cy="14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987824" y="2355726"/>
            <a:ext cx="792088" cy="8715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91880" y="1985770"/>
            <a:ext cx="266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along the axes of the counter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397701"/>
              </p:ext>
            </p:extLst>
          </p:nvPr>
        </p:nvGraphicFramePr>
        <p:xfrm>
          <a:off x="4146550" y="2360319"/>
          <a:ext cx="850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" name="Equation" r:id="rId9" imgW="850680" imgH="203040" progId="Equation.DSMT4">
                  <p:embed/>
                </p:oleObj>
              </mc:Choice>
              <mc:Fallback>
                <p:oleObj name="Equation" r:id="rId9" imgW="850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6550" y="2360319"/>
                        <a:ext cx="850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 flipH="1" flipV="1">
            <a:off x="2281254" y="3003798"/>
            <a:ext cx="58498" cy="43712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55776" y="3133144"/>
            <a:ext cx="2962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normal to the axes of the counter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524124"/>
              </p:ext>
            </p:extLst>
          </p:nvPr>
        </p:nvGraphicFramePr>
        <p:xfrm>
          <a:off x="3407926" y="3444244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" name="Equation" r:id="rId11" imgW="876240" imgH="393480" progId="Equation.DSMT4">
                  <p:embed/>
                </p:oleObj>
              </mc:Choice>
              <mc:Fallback>
                <p:oleObj name="Equation" r:id="rId11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07926" y="3444244"/>
                        <a:ext cx="876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722549" y="3958161"/>
            <a:ext cx="30973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the surface is mirror-like!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counter with a matt surface –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the control measurements</a:t>
            </a:r>
            <a:endParaRPr lang="ru-RU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25727</TotalTime>
  <Words>1034</Words>
  <Application>Microsoft Office PowerPoint</Application>
  <PresentationFormat>Экран (16:9)</PresentationFormat>
  <Paragraphs>128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Исполнительная</vt:lpstr>
      <vt:lpstr>Equation</vt:lpstr>
      <vt:lpstr>First results and future prospects from PHELEX</vt:lpstr>
      <vt:lpstr>PHELEX – PHoton-ELectron EXperiment</vt:lpstr>
      <vt:lpstr>Multicathode counter</vt:lpstr>
      <vt:lpstr>Multicathode counter technique Retarding  potential of the second cathode in configuration 2 </vt:lpstr>
      <vt:lpstr>Principle of a multicathode counter: The effect = R1 – R2</vt:lpstr>
      <vt:lpstr>Multicathode counter technique   </vt:lpstr>
      <vt:lpstr>Data treatment off-line</vt:lpstr>
      <vt:lpstr>The results of measurements  with Ar +CH4(10%) and Ne + CH4(10%) gas mixtures The target – free electrons of a degenerate electron gas of a metal </vt:lpstr>
      <vt:lpstr>Directionality of the counting</vt:lpstr>
      <vt:lpstr>Diurnal variations, Baksan, Russia 43ºN  &lt;α2&gt; averaged for 1 hour </vt:lpstr>
      <vt:lpstr>Diurnal variations, INO, India 10ºN</vt:lpstr>
      <vt:lpstr>Diurnal variations, Pyhäsalmi, Finland 64ºN</vt:lpstr>
      <vt:lpstr>Diurnal variations for different directions of the field  at BNO, Russia 43ºN</vt:lpstr>
      <vt:lpstr>Diurnal variations for different directions of the field  at INO, India 10ºN</vt:lpstr>
      <vt:lpstr>Diurnal variations for different directions of the field  at Pyhäsalmi, Finland 64ºN</vt:lpstr>
      <vt:lpstr>Installation with 4 multicathode counters</vt:lpstr>
      <vt:lpstr>To summarize:</vt:lpstr>
      <vt:lpstr>   </vt:lpstr>
      <vt:lpstr>   Thank you for watching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results and future prospects from PHELEX</dc:title>
  <dc:creator>DNS</dc:creator>
  <cp:lastModifiedBy>DNS</cp:lastModifiedBy>
  <cp:revision>95</cp:revision>
  <dcterms:created xsi:type="dcterms:W3CDTF">2020-07-07T07:06:25Z</dcterms:created>
  <dcterms:modified xsi:type="dcterms:W3CDTF">2020-10-09T06:43:58Z</dcterms:modified>
</cp:coreProperties>
</file>