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509" r:id="rId3"/>
    <p:sldId id="461" r:id="rId4"/>
    <p:sldId id="462" r:id="rId5"/>
    <p:sldId id="465" r:id="rId6"/>
    <p:sldId id="517" r:id="rId7"/>
    <p:sldId id="519" r:id="rId8"/>
    <p:sldId id="478" r:id="rId9"/>
    <p:sldId id="468" r:id="rId10"/>
    <p:sldId id="496" r:id="rId11"/>
    <p:sldId id="484" r:id="rId12"/>
    <p:sldId id="523" r:id="rId13"/>
    <p:sldId id="514" r:id="rId14"/>
    <p:sldId id="507" r:id="rId15"/>
    <p:sldId id="497" r:id="rId16"/>
    <p:sldId id="471" r:id="rId17"/>
    <p:sldId id="470" r:id="rId18"/>
    <p:sldId id="522" r:id="rId19"/>
    <p:sldId id="511" r:id="rId20"/>
    <p:sldId id="5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62" d="100"/>
          <a:sy n="62" d="100"/>
        </p:scale>
        <p:origin x="808"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0C23B-8E46-4098-B69B-6E5C4EFF081A}" type="datetimeFigureOut">
              <a:rPr lang="en-GB" smtClean="0"/>
              <a:t>06/10/2020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A58E0-ED7D-489E-95E9-62B1E22E9F95}" type="slidenum">
              <a:rPr lang="en-GB" smtClean="0"/>
              <a:t>‹#›</a:t>
            </a:fld>
            <a:endParaRPr lang="en-GB"/>
          </a:p>
        </p:txBody>
      </p:sp>
    </p:spTree>
    <p:extLst>
      <p:ext uri="{BB962C8B-B14F-4D97-AF65-F5344CB8AC3E}">
        <p14:creationId xmlns:p14="http://schemas.microsoft.com/office/powerpoint/2010/main" val="388872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A58E0-ED7D-489E-95E9-62B1E22E9F95}" type="slidenum">
              <a:rPr lang="en-GB" smtClean="0"/>
              <a:t>1</a:t>
            </a:fld>
            <a:endParaRPr lang="en-GB"/>
          </a:p>
        </p:txBody>
      </p:sp>
    </p:spTree>
    <p:extLst>
      <p:ext uri="{BB962C8B-B14F-4D97-AF65-F5344CB8AC3E}">
        <p14:creationId xmlns:p14="http://schemas.microsoft.com/office/powerpoint/2010/main" val="283340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signal is compatible with the galactic centre excess in gamma rays</a:t>
            </a:r>
          </a:p>
        </p:txBody>
      </p:sp>
      <p:sp>
        <p:nvSpPr>
          <p:cNvPr id="4" name="Slide Number Placeholder 3"/>
          <p:cNvSpPr>
            <a:spLocks noGrp="1"/>
          </p:cNvSpPr>
          <p:nvPr>
            <p:ph type="sldNum" sz="quarter" idx="5"/>
          </p:nvPr>
        </p:nvSpPr>
        <p:spPr/>
        <p:txBody>
          <a:bodyPr/>
          <a:lstStyle/>
          <a:p>
            <a:fld id="{97CF8D38-E5DF-4A7A-9C26-52A0419ED0DC}" type="slidenum">
              <a:rPr lang="en-GB" smtClean="0"/>
              <a:t>11</a:t>
            </a:fld>
            <a:endParaRPr lang="en-GB"/>
          </a:p>
        </p:txBody>
      </p:sp>
    </p:spTree>
    <p:extLst>
      <p:ext uri="{BB962C8B-B14F-4D97-AF65-F5344CB8AC3E}">
        <p14:creationId xmlns:p14="http://schemas.microsoft.com/office/powerpoint/2010/main" val="104682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signal is compatible with the galactic centre excess in gamma rays</a:t>
            </a:r>
          </a:p>
        </p:txBody>
      </p:sp>
      <p:sp>
        <p:nvSpPr>
          <p:cNvPr id="4" name="Slide Number Placeholder 3"/>
          <p:cNvSpPr>
            <a:spLocks noGrp="1"/>
          </p:cNvSpPr>
          <p:nvPr>
            <p:ph type="sldNum" sz="quarter" idx="5"/>
          </p:nvPr>
        </p:nvSpPr>
        <p:spPr/>
        <p:txBody>
          <a:bodyPr/>
          <a:lstStyle/>
          <a:p>
            <a:fld id="{97CF8D38-E5DF-4A7A-9C26-52A0419ED0DC}" type="slidenum">
              <a:rPr lang="en-GB" smtClean="0"/>
              <a:t>12</a:t>
            </a:fld>
            <a:endParaRPr lang="en-GB"/>
          </a:p>
        </p:txBody>
      </p:sp>
    </p:spTree>
    <p:extLst>
      <p:ext uri="{BB962C8B-B14F-4D97-AF65-F5344CB8AC3E}">
        <p14:creationId xmlns:p14="http://schemas.microsoft.com/office/powerpoint/2010/main" val="261186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F8D38-E5DF-4A7A-9C26-52A0419ED0DC}" type="slidenum">
              <a:rPr lang="en-GB" smtClean="0"/>
              <a:t>14</a:t>
            </a:fld>
            <a:endParaRPr lang="en-GB"/>
          </a:p>
        </p:txBody>
      </p:sp>
    </p:spTree>
    <p:extLst>
      <p:ext uri="{BB962C8B-B14F-4D97-AF65-F5344CB8AC3E}">
        <p14:creationId xmlns:p14="http://schemas.microsoft.com/office/powerpoint/2010/main" val="359057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F8D38-E5DF-4A7A-9C26-52A0419ED0DC}" type="slidenum">
              <a:rPr lang="en-GB" smtClean="0"/>
              <a:t>15</a:t>
            </a:fld>
            <a:endParaRPr lang="en-GB"/>
          </a:p>
        </p:txBody>
      </p:sp>
    </p:spTree>
    <p:extLst>
      <p:ext uri="{BB962C8B-B14F-4D97-AF65-F5344CB8AC3E}">
        <p14:creationId xmlns:p14="http://schemas.microsoft.com/office/powerpoint/2010/main" val="115601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F8D38-E5DF-4A7A-9C26-52A0419ED0DC}" type="slidenum">
              <a:rPr lang="en-GB" smtClean="0"/>
              <a:t>16</a:t>
            </a:fld>
            <a:endParaRPr lang="en-GB"/>
          </a:p>
        </p:txBody>
      </p:sp>
    </p:spTree>
    <p:extLst>
      <p:ext uri="{BB962C8B-B14F-4D97-AF65-F5344CB8AC3E}">
        <p14:creationId xmlns:p14="http://schemas.microsoft.com/office/powerpoint/2010/main" val="2272755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 and C: They are the most abundant heavy ions</a:t>
            </a:r>
          </a:p>
        </p:txBody>
      </p:sp>
      <p:sp>
        <p:nvSpPr>
          <p:cNvPr id="4" name="Slide Number Placeholder 3"/>
          <p:cNvSpPr>
            <a:spLocks noGrp="1"/>
          </p:cNvSpPr>
          <p:nvPr>
            <p:ph type="sldNum" sz="quarter" idx="5"/>
          </p:nvPr>
        </p:nvSpPr>
        <p:spPr/>
        <p:txBody>
          <a:bodyPr/>
          <a:lstStyle/>
          <a:p>
            <a:fld id="{97CF8D38-E5DF-4A7A-9C26-52A0419ED0DC}" type="slidenum">
              <a:rPr lang="en-GB" smtClean="0"/>
              <a:t>17</a:t>
            </a:fld>
            <a:endParaRPr lang="en-GB"/>
          </a:p>
        </p:txBody>
      </p:sp>
    </p:spTree>
    <p:extLst>
      <p:ext uri="{BB962C8B-B14F-4D97-AF65-F5344CB8AC3E}">
        <p14:creationId xmlns:p14="http://schemas.microsoft.com/office/powerpoint/2010/main" val="452402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precision data from the NA49 experiment </a:t>
            </a:r>
            <a:r>
              <a:rPr lang="en-GB" dirty="0" err="1"/>
              <a:t>atCERN</a:t>
            </a:r>
            <a:endParaRPr lang="en-GB" dirty="0"/>
          </a:p>
        </p:txBody>
      </p:sp>
      <p:sp>
        <p:nvSpPr>
          <p:cNvPr id="4" name="Slide Number Placeholder 3"/>
          <p:cNvSpPr>
            <a:spLocks noGrp="1"/>
          </p:cNvSpPr>
          <p:nvPr>
            <p:ph type="sldNum" sz="quarter" idx="5"/>
          </p:nvPr>
        </p:nvSpPr>
        <p:spPr/>
        <p:txBody>
          <a:bodyPr/>
          <a:lstStyle/>
          <a:p>
            <a:fld id="{97CF8D38-E5DF-4A7A-9C26-52A0419ED0DC}" type="slidenum">
              <a:rPr lang="en-GB" smtClean="0"/>
              <a:t>18</a:t>
            </a:fld>
            <a:endParaRPr lang="en-GB"/>
          </a:p>
        </p:txBody>
      </p:sp>
    </p:spTree>
    <p:extLst>
      <p:ext uri="{BB962C8B-B14F-4D97-AF65-F5344CB8AC3E}">
        <p14:creationId xmlns:p14="http://schemas.microsoft.com/office/powerpoint/2010/main" val="850481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A58E0-ED7D-489E-95E9-62B1E22E9F95}" type="slidenum">
              <a:rPr lang="en-GB" smtClean="0"/>
              <a:t>19</a:t>
            </a:fld>
            <a:endParaRPr lang="en-GB"/>
          </a:p>
        </p:txBody>
      </p:sp>
    </p:spTree>
    <p:extLst>
      <p:ext uri="{BB962C8B-B14F-4D97-AF65-F5344CB8AC3E}">
        <p14:creationId xmlns:p14="http://schemas.microsoft.com/office/powerpoint/2010/main" val="366221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F8D38-E5DF-4A7A-9C26-52A0419ED0DC}" type="slidenum">
              <a:rPr lang="en-GB" smtClean="0"/>
              <a:t>2</a:t>
            </a:fld>
            <a:endParaRPr lang="en-GB"/>
          </a:p>
        </p:txBody>
      </p:sp>
    </p:spTree>
    <p:extLst>
      <p:ext uri="{BB962C8B-B14F-4D97-AF65-F5344CB8AC3E}">
        <p14:creationId xmlns:p14="http://schemas.microsoft.com/office/powerpoint/2010/main" val="113331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F8D38-E5DF-4A7A-9C26-52A0419ED0DC}" type="slidenum">
              <a:rPr lang="en-GB" smtClean="0"/>
              <a:t>3</a:t>
            </a:fld>
            <a:endParaRPr lang="en-GB"/>
          </a:p>
        </p:txBody>
      </p:sp>
    </p:spTree>
    <p:extLst>
      <p:ext uri="{BB962C8B-B14F-4D97-AF65-F5344CB8AC3E}">
        <p14:creationId xmlns:p14="http://schemas.microsoft.com/office/powerpoint/2010/main" val="54561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diffusion coefficient is tuned to reproduce the prim/sec spectrum since the </a:t>
            </a:r>
            <a:r>
              <a:rPr lang="en-GB" dirty="0" err="1"/>
              <a:t>XSecs</a:t>
            </a:r>
            <a:r>
              <a:rPr lang="en-GB" dirty="0"/>
              <a:t> are constraint by experimental measurements and the shape is supposed to be well constraint up to a normalization factor</a:t>
            </a:r>
          </a:p>
        </p:txBody>
      </p:sp>
      <p:sp>
        <p:nvSpPr>
          <p:cNvPr id="4" name="Slide Number Placeholder 3"/>
          <p:cNvSpPr>
            <a:spLocks noGrp="1"/>
          </p:cNvSpPr>
          <p:nvPr>
            <p:ph type="sldNum" sz="quarter" idx="5"/>
          </p:nvPr>
        </p:nvSpPr>
        <p:spPr/>
        <p:txBody>
          <a:bodyPr/>
          <a:lstStyle/>
          <a:p>
            <a:fld id="{97CF8D38-E5DF-4A7A-9C26-52A0419ED0DC}" type="slidenum">
              <a:rPr lang="en-GB" smtClean="0"/>
              <a:t>4</a:t>
            </a:fld>
            <a:endParaRPr lang="en-GB"/>
          </a:p>
        </p:txBody>
      </p:sp>
    </p:spTree>
    <p:extLst>
      <p:ext uri="{BB962C8B-B14F-4D97-AF65-F5344CB8AC3E}">
        <p14:creationId xmlns:p14="http://schemas.microsoft.com/office/powerpoint/2010/main" val="300395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scarcity of data, and hardly reaching 10 GeV</a:t>
            </a:r>
          </a:p>
        </p:txBody>
      </p:sp>
      <p:sp>
        <p:nvSpPr>
          <p:cNvPr id="4" name="Slide Number Placeholder 3"/>
          <p:cNvSpPr>
            <a:spLocks noGrp="1"/>
          </p:cNvSpPr>
          <p:nvPr>
            <p:ph type="sldNum" sz="quarter" idx="5"/>
          </p:nvPr>
        </p:nvSpPr>
        <p:spPr/>
        <p:txBody>
          <a:bodyPr/>
          <a:lstStyle/>
          <a:p>
            <a:fld id="{97CF8D38-E5DF-4A7A-9C26-52A0419ED0DC}" type="slidenum">
              <a:rPr lang="en-GB" smtClean="0"/>
              <a:t>5</a:t>
            </a:fld>
            <a:endParaRPr lang="en-GB"/>
          </a:p>
        </p:txBody>
      </p:sp>
    </p:spTree>
    <p:extLst>
      <p:ext uri="{BB962C8B-B14F-4D97-AF65-F5344CB8AC3E}">
        <p14:creationId xmlns:p14="http://schemas.microsoft.com/office/powerpoint/2010/main" val="150024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A58E0-ED7D-489E-95E9-62B1E22E9F95}" type="slidenum">
              <a:rPr lang="en-GB" smtClean="0"/>
              <a:t>6</a:t>
            </a:fld>
            <a:endParaRPr lang="en-GB"/>
          </a:p>
        </p:txBody>
      </p:sp>
    </p:spTree>
    <p:extLst>
      <p:ext uri="{BB962C8B-B14F-4D97-AF65-F5344CB8AC3E}">
        <p14:creationId xmlns:p14="http://schemas.microsoft.com/office/powerpoint/2010/main" val="115430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 change in D0 turns out to be around 22% change in the fluxes of Li, B, Be</a:t>
            </a:r>
          </a:p>
        </p:txBody>
      </p:sp>
      <p:sp>
        <p:nvSpPr>
          <p:cNvPr id="4" name="Slide Number Placeholder 3"/>
          <p:cNvSpPr>
            <a:spLocks noGrp="1"/>
          </p:cNvSpPr>
          <p:nvPr>
            <p:ph type="sldNum" sz="quarter" idx="5"/>
          </p:nvPr>
        </p:nvSpPr>
        <p:spPr/>
        <p:txBody>
          <a:bodyPr/>
          <a:lstStyle/>
          <a:p>
            <a:fld id="{97CF8D38-E5DF-4A7A-9C26-52A0419ED0DC}" type="slidenum">
              <a:rPr lang="en-GB" smtClean="0"/>
              <a:t>8</a:t>
            </a:fld>
            <a:endParaRPr lang="en-GB"/>
          </a:p>
        </p:txBody>
      </p:sp>
    </p:spTree>
    <p:extLst>
      <p:ext uri="{BB962C8B-B14F-4D97-AF65-F5344CB8AC3E}">
        <p14:creationId xmlns:p14="http://schemas.microsoft.com/office/powerpoint/2010/main" val="117355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correct our cross sections like this to obtain a better estimate on the diffusion coefficient</a:t>
            </a:r>
          </a:p>
        </p:txBody>
      </p:sp>
      <p:sp>
        <p:nvSpPr>
          <p:cNvPr id="4" name="Slide Number Placeholder 3"/>
          <p:cNvSpPr>
            <a:spLocks noGrp="1"/>
          </p:cNvSpPr>
          <p:nvPr>
            <p:ph type="sldNum" sz="quarter" idx="5"/>
          </p:nvPr>
        </p:nvSpPr>
        <p:spPr/>
        <p:txBody>
          <a:bodyPr/>
          <a:lstStyle/>
          <a:p>
            <a:fld id="{97CF8D38-E5DF-4A7A-9C26-52A0419ED0DC}" type="slidenum">
              <a:rPr lang="en-GB" smtClean="0"/>
              <a:t>9</a:t>
            </a:fld>
            <a:endParaRPr lang="en-GB"/>
          </a:p>
        </p:txBody>
      </p:sp>
    </p:spTree>
    <p:extLst>
      <p:ext uri="{BB962C8B-B14F-4D97-AF65-F5344CB8AC3E}">
        <p14:creationId xmlns:p14="http://schemas.microsoft.com/office/powerpoint/2010/main" val="373281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F8D38-E5DF-4A7A-9C26-52A0419ED0DC}" type="slidenum">
              <a:rPr lang="en-GB" smtClean="0"/>
              <a:t>10</a:t>
            </a:fld>
            <a:endParaRPr lang="en-GB"/>
          </a:p>
        </p:txBody>
      </p:sp>
    </p:spTree>
    <p:extLst>
      <p:ext uri="{BB962C8B-B14F-4D97-AF65-F5344CB8AC3E}">
        <p14:creationId xmlns:p14="http://schemas.microsoft.com/office/powerpoint/2010/main" val="322752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167A-C514-404D-AC09-60BF8A53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F224CC-400A-4CB5-ADAF-FA067D5A98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0ECDD6-B1FB-432E-AF84-2C830B01E7C1}"/>
              </a:ext>
            </a:extLst>
          </p:cNvPr>
          <p:cNvSpPr>
            <a:spLocks noGrp="1"/>
          </p:cNvSpPr>
          <p:nvPr>
            <p:ph type="dt" sz="half" idx="10"/>
          </p:nvPr>
        </p:nvSpPr>
        <p:spPr/>
        <p:txBody>
          <a:bodyPr/>
          <a:lstStyle/>
          <a:p>
            <a:fld id="{1A4E255F-8680-42F9-97B9-7C394B7CADD3}" type="datetimeFigureOut">
              <a:rPr lang="en-GB" smtClean="0"/>
              <a:t>06/10/2020</a:t>
            </a:fld>
            <a:endParaRPr lang="en-GB"/>
          </a:p>
        </p:txBody>
      </p:sp>
      <p:sp>
        <p:nvSpPr>
          <p:cNvPr id="5" name="Footer Placeholder 4">
            <a:extLst>
              <a:ext uri="{FF2B5EF4-FFF2-40B4-BE49-F238E27FC236}">
                <a16:creationId xmlns:a16="http://schemas.microsoft.com/office/drawing/2014/main" id="{A511DE44-9DC0-4B90-BBFA-B342F5368A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880305-8CEC-4155-8E96-B3EDB712C7FD}"/>
              </a:ext>
            </a:extLst>
          </p:cNvPr>
          <p:cNvSpPr>
            <a:spLocks noGrp="1"/>
          </p:cNvSpPr>
          <p:nvPr>
            <p:ph type="sldNum" sz="quarter" idx="12"/>
          </p:nvPr>
        </p:nvSpPr>
        <p:spPr/>
        <p:txBody>
          <a:bodyPr/>
          <a:lstStyle/>
          <a:p>
            <a:fld id="{DFB0BE45-D02C-47B4-8CA2-A453BA5C0242}" type="slidenum">
              <a:rPr lang="en-GB" smtClean="0"/>
              <a:t>‹#›</a:t>
            </a:fld>
            <a:endParaRPr lang="en-GB"/>
          </a:p>
        </p:txBody>
      </p:sp>
    </p:spTree>
    <p:extLst>
      <p:ext uri="{BB962C8B-B14F-4D97-AF65-F5344CB8AC3E}">
        <p14:creationId xmlns:p14="http://schemas.microsoft.com/office/powerpoint/2010/main" val="3399991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A167-4365-4E64-A3CD-84E8E9AA0F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1DAA3B-0BA7-4B4A-B916-045E8F7F13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C88B82-60D9-4F5F-8C10-016F0F0CA59C}"/>
              </a:ext>
            </a:extLst>
          </p:cNvPr>
          <p:cNvSpPr>
            <a:spLocks noGrp="1"/>
          </p:cNvSpPr>
          <p:nvPr>
            <p:ph type="dt" sz="half" idx="10"/>
          </p:nvPr>
        </p:nvSpPr>
        <p:spPr/>
        <p:txBody>
          <a:bodyPr/>
          <a:lstStyle/>
          <a:p>
            <a:fld id="{1A4E255F-8680-42F9-97B9-7C394B7CADD3}" type="datetimeFigureOut">
              <a:rPr lang="en-GB" smtClean="0"/>
              <a:t>06/10/2020</a:t>
            </a:fld>
            <a:endParaRPr lang="en-GB"/>
          </a:p>
        </p:txBody>
      </p:sp>
      <p:sp>
        <p:nvSpPr>
          <p:cNvPr id="5" name="Footer Placeholder 4">
            <a:extLst>
              <a:ext uri="{FF2B5EF4-FFF2-40B4-BE49-F238E27FC236}">
                <a16:creationId xmlns:a16="http://schemas.microsoft.com/office/drawing/2014/main" id="{A2B5D257-AA0B-448C-9B87-73E021DAB1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3EA4EA-9A8D-4126-A20E-6C6E9EA88E7F}"/>
              </a:ext>
            </a:extLst>
          </p:cNvPr>
          <p:cNvSpPr>
            <a:spLocks noGrp="1"/>
          </p:cNvSpPr>
          <p:nvPr>
            <p:ph type="sldNum" sz="quarter" idx="12"/>
          </p:nvPr>
        </p:nvSpPr>
        <p:spPr/>
        <p:txBody>
          <a:bodyPr/>
          <a:lstStyle/>
          <a:p>
            <a:fld id="{DFB0BE45-D02C-47B4-8CA2-A453BA5C0242}" type="slidenum">
              <a:rPr lang="en-GB" smtClean="0"/>
              <a:t>‹#›</a:t>
            </a:fld>
            <a:endParaRPr lang="en-GB"/>
          </a:p>
        </p:txBody>
      </p:sp>
    </p:spTree>
    <p:extLst>
      <p:ext uri="{BB962C8B-B14F-4D97-AF65-F5344CB8AC3E}">
        <p14:creationId xmlns:p14="http://schemas.microsoft.com/office/powerpoint/2010/main" val="236863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B4ED3-5298-4B6F-856B-313EADBAE4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8FE685-C2FD-4B76-B960-D24187EEF5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CE0BD2-3D55-4D47-90DF-43EDEFCE66A6}"/>
              </a:ext>
            </a:extLst>
          </p:cNvPr>
          <p:cNvSpPr>
            <a:spLocks noGrp="1"/>
          </p:cNvSpPr>
          <p:nvPr>
            <p:ph type="dt" sz="half" idx="10"/>
          </p:nvPr>
        </p:nvSpPr>
        <p:spPr/>
        <p:txBody>
          <a:bodyPr/>
          <a:lstStyle/>
          <a:p>
            <a:fld id="{1A4E255F-8680-42F9-97B9-7C394B7CADD3}" type="datetimeFigureOut">
              <a:rPr lang="en-GB" smtClean="0"/>
              <a:t>06/10/2020</a:t>
            </a:fld>
            <a:endParaRPr lang="en-GB"/>
          </a:p>
        </p:txBody>
      </p:sp>
      <p:sp>
        <p:nvSpPr>
          <p:cNvPr id="5" name="Footer Placeholder 4">
            <a:extLst>
              <a:ext uri="{FF2B5EF4-FFF2-40B4-BE49-F238E27FC236}">
                <a16:creationId xmlns:a16="http://schemas.microsoft.com/office/drawing/2014/main" id="{73381E00-0EDD-4E8C-95AE-BE0783BAC4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4F6FB3-13B1-440E-8DDE-92C8B7636244}"/>
              </a:ext>
            </a:extLst>
          </p:cNvPr>
          <p:cNvSpPr>
            <a:spLocks noGrp="1"/>
          </p:cNvSpPr>
          <p:nvPr>
            <p:ph type="sldNum" sz="quarter" idx="12"/>
          </p:nvPr>
        </p:nvSpPr>
        <p:spPr/>
        <p:txBody>
          <a:bodyPr/>
          <a:lstStyle/>
          <a:p>
            <a:fld id="{DFB0BE45-D02C-47B4-8CA2-A453BA5C0242}" type="slidenum">
              <a:rPr lang="en-GB" smtClean="0"/>
              <a:t>‹#›</a:t>
            </a:fld>
            <a:endParaRPr lang="en-GB"/>
          </a:p>
        </p:txBody>
      </p:sp>
    </p:spTree>
    <p:extLst>
      <p:ext uri="{BB962C8B-B14F-4D97-AF65-F5344CB8AC3E}">
        <p14:creationId xmlns:p14="http://schemas.microsoft.com/office/powerpoint/2010/main" val="48882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B16D-FCE7-4972-A762-C2228133EE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BAD22D-2E9D-4B59-A88E-9FDE27B9D6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C6C2EF-9E2A-4ACE-9B00-AE677157C737}"/>
              </a:ext>
            </a:extLst>
          </p:cNvPr>
          <p:cNvSpPr>
            <a:spLocks noGrp="1"/>
          </p:cNvSpPr>
          <p:nvPr>
            <p:ph type="dt" sz="half" idx="10"/>
          </p:nvPr>
        </p:nvSpPr>
        <p:spPr/>
        <p:txBody>
          <a:bodyPr/>
          <a:lstStyle/>
          <a:p>
            <a:fld id="{1A4E255F-8680-42F9-97B9-7C394B7CADD3}" type="datetimeFigureOut">
              <a:rPr lang="en-GB" smtClean="0"/>
              <a:t>06/10/2020</a:t>
            </a:fld>
            <a:endParaRPr lang="en-GB"/>
          </a:p>
        </p:txBody>
      </p:sp>
      <p:sp>
        <p:nvSpPr>
          <p:cNvPr id="5" name="Footer Placeholder 4">
            <a:extLst>
              <a:ext uri="{FF2B5EF4-FFF2-40B4-BE49-F238E27FC236}">
                <a16:creationId xmlns:a16="http://schemas.microsoft.com/office/drawing/2014/main" id="{D612CAE4-6BF2-44E2-97E0-3D76D67D5E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8DD4E4-4177-4FF9-A2FD-3B172ED88EBF}"/>
              </a:ext>
            </a:extLst>
          </p:cNvPr>
          <p:cNvSpPr>
            <a:spLocks noGrp="1"/>
          </p:cNvSpPr>
          <p:nvPr>
            <p:ph type="sldNum" sz="quarter" idx="12"/>
          </p:nvPr>
        </p:nvSpPr>
        <p:spPr/>
        <p:txBody>
          <a:bodyPr/>
          <a:lstStyle/>
          <a:p>
            <a:fld id="{DFB0BE45-D02C-47B4-8CA2-A453BA5C0242}" type="slidenum">
              <a:rPr lang="en-GB" smtClean="0"/>
              <a:t>‹#›</a:t>
            </a:fld>
            <a:endParaRPr lang="en-GB"/>
          </a:p>
        </p:txBody>
      </p:sp>
    </p:spTree>
    <p:extLst>
      <p:ext uri="{BB962C8B-B14F-4D97-AF65-F5344CB8AC3E}">
        <p14:creationId xmlns:p14="http://schemas.microsoft.com/office/powerpoint/2010/main" val="138249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B68C-BE46-45A1-A551-46E8144C6E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77D121-36AB-4302-825E-839A6F8644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0B3D48-D45E-40BA-A1BA-D13A9A68FDF0}"/>
              </a:ext>
            </a:extLst>
          </p:cNvPr>
          <p:cNvSpPr>
            <a:spLocks noGrp="1"/>
          </p:cNvSpPr>
          <p:nvPr>
            <p:ph type="dt" sz="half" idx="10"/>
          </p:nvPr>
        </p:nvSpPr>
        <p:spPr/>
        <p:txBody>
          <a:bodyPr/>
          <a:lstStyle/>
          <a:p>
            <a:fld id="{1A4E255F-8680-42F9-97B9-7C394B7CADD3}" type="datetimeFigureOut">
              <a:rPr lang="en-GB" smtClean="0"/>
              <a:t>06/10/2020</a:t>
            </a:fld>
            <a:endParaRPr lang="en-GB"/>
          </a:p>
        </p:txBody>
      </p:sp>
      <p:sp>
        <p:nvSpPr>
          <p:cNvPr id="5" name="Footer Placeholder 4">
            <a:extLst>
              <a:ext uri="{FF2B5EF4-FFF2-40B4-BE49-F238E27FC236}">
                <a16:creationId xmlns:a16="http://schemas.microsoft.com/office/drawing/2014/main" id="{A9AF5B3F-85F3-4F88-9825-511B7C6D3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E75176-8572-4ABF-9E98-5026B8301DF4}"/>
              </a:ext>
            </a:extLst>
          </p:cNvPr>
          <p:cNvSpPr>
            <a:spLocks noGrp="1"/>
          </p:cNvSpPr>
          <p:nvPr>
            <p:ph type="sldNum" sz="quarter" idx="12"/>
          </p:nvPr>
        </p:nvSpPr>
        <p:spPr/>
        <p:txBody>
          <a:bodyPr/>
          <a:lstStyle/>
          <a:p>
            <a:fld id="{DFB0BE45-D02C-47B4-8CA2-A453BA5C0242}" type="slidenum">
              <a:rPr lang="en-GB" smtClean="0"/>
              <a:t>‹#›</a:t>
            </a:fld>
            <a:endParaRPr lang="en-GB"/>
          </a:p>
        </p:txBody>
      </p:sp>
    </p:spTree>
    <p:extLst>
      <p:ext uri="{BB962C8B-B14F-4D97-AF65-F5344CB8AC3E}">
        <p14:creationId xmlns:p14="http://schemas.microsoft.com/office/powerpoint/2010/main" val="90198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4E2B8-835F-4837-B9E4-5E7A0AA20B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B0AC1E-A6DB-4C5F-9D8F-DB90A0C33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C2B4DF-B86A-42D3-84BE-F7B075E0A4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1CBF50-356F-4388-92E0-AA6A647CFA69}"/>
              </a:ext>
            </a:extLst>
          </p:cNvPr>
          <p:cNvSpPr>
            <a:spLocks noGrp="1"/>
          </p:cNvSpPr>
          <p:nvPr>
            <p:ph type="dt" sz="half" idx="10"/>
          </p:nvPr>
        </p:nvSpPr>
        <p:spPr/>
        <p:txBody>
          <a:bodyPr/>
          <a:lstStyle/>
          <a:p>
            <a:fld id="{1A4E255F-8680-42F9-97B9-7C394B7CADD3}" type="datetimeFigureOut">
              <a:rPr lang="en-GB" smtClean="0"/>
              <a:t>06/10/2020</a:t>
            </a:fld>
            <a:endParaRPr lang="en-GB"/>
          </a:p>
        </p:txBody>
      </p:sp>
      <p:sp>
        <p:nvSpPr>
          <p:cNvPr id="6" name="Footer Placeholder 5">
            <a:extLst>
              <a:ext uri="{FF2B5EF4-FFF2-40B4-BE49-F238E27FC236}">
                <a16:creationId xmlns:a16="http://schemas.microsoft.com/office/drawing/2014/main" id="{EB91A857-B49F-44EB-821D-68A32FE2CA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79AB9F-709C-4C5B-91EC-4E4F484DBD69}"/>
              </a:ext>
            </a:extLst>
          </p:cNvPr>
          <p:cNvSpPr>
            <a:spLocks noGrp="1"/>
          </p:cNvSpPr>
          <p:nvPr>
            <p:ph type="sldNum" sz="quarter" idx="12"/>
          </p:nvPr>
        </p:nvSpPr>
        <p:spPr/>
        <p:txBody>
          <a:bodyPr/>
          <a:lstStyle/>
          <a:p>
            <a:fld id="{DFB0BE45-D02C-47B4-8CA2-A453BA5C0242}" type="slidenum">
              <a:rPr lang="en-GB" smtClean="0"/>
              <a:t>‹#›</a:t>
            </a:fld>
            <a:endParaRPr lang="en-GB"/>
          </a:p>
        </p:txBody>
      </p:sp>
    </p:spTree>
    <p:extLst>
      <p:ext uri="{BB962C8B-B14F-4D97-AF65-F5344CB8AC3E}">
        <p14:creationId xmlns:p14="http://schemas.microsoft.com/office/powerpoint/2010/main" val="354820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FA5CA-7896-477D-8934-B708054DC51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12D261-B03D-4036-A72D-05EB715F29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ACDC9-86CB-4C88-87AD-4DFE3ABEFB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AF810E-E8CC-4E5B-976B-65BA0B7AB9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ADDEC3-0C3D-406C-9877-8A332EC5D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1B2DBC-5497-4CDE-A993-AB6F466339BD}"/>
              </a:ext>
            </a:extLst>
          </p:cNvPr>
          <p:cNvSpPr>
            <a:spLocks noGrp="1"/>
          </p:cNvSpPr>
          <p:nvPr>
            <p:ph type="dt" sz="half" idx="10"/>
          </p:nvPr>
        </p:nvSpPr>
        <p:spPr/>
        <p:txBody>
          <a:bodyPr/>
          <a:lstStyle/>
          <a:p>
            <a:fld id="{1A4E255F-8680-42F9-97B9-7C394B7CADD3}" type="datetimeFigureOut">
              <a:rPr lang="en-GB" smtClean="0"/>
              <a:t>06/10/2020</a:t>
            </a:fld>
            <a:endParaRPr lang="en-GB"/>
          </a:p>
        </p:txBody>
      </p:sp>
      <p:sp>
        <p:nvSpPr>
          <p:cNvPr id="8" name="Footer Placeholder 7">
            <a:extLst>
              <a:ext uri="{FF2B5EF4-FFF2-40B4-BE49-F238E27FC236}">
                <a16:creationId xmlns:a16="http://schemas.microsoft.com/office/drawing/2014/main" id="{6BA45B0C-74C2-467C-B9E3-117D76C5F0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783165-5301-49D8-886C-9121A2EFE23C}"/>
              </a:ext>
            </a:extLst>
          </p:cNvPr>
          <p:cNvSpPr>
            <a:spLocks noGrp="1"/>
          </p:cNvSpPr>
          <p:nvPr>
            <p:ph type="sldNum" sz="quarter" idx="12"/>
          </p:nvPr>
        </p:nvSpPr>
        <p:spPr/>
        <p:txBody>
          <a:bodyPr/>
          <a:lstStyle/>
          <a:p>
            <a:fld id="{DFB0BE45-D02C-47B4-8CA2-A453BA5C0242}" type="slidenum">
              <a:rPr lang="en-GB" smtClean="0"/>
              <a:t>‹#›</a:t>
            </a:fld>
            <a:endParaRPr lang="en-GB"/>
          </a:p>
        </p:txBody>
      </p:sp>
    </p:spTree>
    <p:extLst>
      <p:ext uri="{BB962C8B-B14F-4D97-AF65-F5344CB8AC3E}">
        <p14:creationId xmlns:p14="http://schemas.microsoft.com/office/powerpoint/2010/main" val="65381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B496-A0D0-48F6-9533-D80FE3974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59649C-967F-419E-A125-4BABDEF7CA65}"/>
              </a:ext>
            </a:extLst>
          </p:cNvPr>
          <p:cNvSpPr>
            <a:spLocks noGrp="1"/>
          </p:cNvSpPr>
          <p:nvPr>
            <p:ph type="dt" sz="half" idx="10"/>
          </p:nvPr>
        </p:nvSpPr>
        <p:spPr/>
        <p:txBody>
          <a:bodyPr/>
          <a:lstStyle/>
          <a:p>
            <a:fld id="{1A4E255F-8680-42F9-97B9-7C394B7CADD3}" type="datetimeFigureOut">
              <a:rPr lang="en-GB" smtClean="0"/>
              <a:t>06/10/2020</a:t>
            </a:fld>
            <a:endParaRPr lang="en-GB"/>
          </a:p>
        </p:txBody>
      </p:sp>
      <p:sp>
        <p:nvSpPr>
          <p:cNvPr id="4" name="Footer Placeholder 3">
            <a:extLst>
              <a:ext uri="{FF2B5EF4-FFF2-40B4-BE49-F238E27FC236}">
                <a16:creationId xmlns:a16="http://schemas.microsoft.com/office/drawing/2014/main" id="{D4501A5E-1CF9-48FA-8ACD-0A348BD808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395B77-E09D-4717-874C-4605F6ED9B44}"/>
              </a:ext>
            </a:extLst>
          </p:cNvPr>
          <p:cNvSpPr>
            <a:spLocks noGrp="1"/>
          </p:cNvSpPr>
          <p:nvPr>
            <p:ph type="sldNum" sz="quarter" idx="12"/>
          </p:nvPr>
        </p:nvSpPr>
        <p:spPr/>
        <p:txBody>
          <a:bodyPr/>
          <a:lstStyle/>
          <a:p>
            <a:fld id="{DFB0BE45-D02C-47B4-8CA2-A453BA5C0242}" type="slidenum">
              <a:rPr lang="en-GB" smtClean="0"/>
              <a:t>‹#›</a:t>
            </a:fld>
            <a:endParaRPr lang="en-GB"/>
          </a:p>
        </p:txBody>
      </p:sp>
    </p:spTree>
    <p:extLst>
      <p:ext uri="{BB962C8B-B14F-4D97-AF65-F5344CB8AC3E}">
        <p14:creationId xmlns:p14="http://schemas.microsoft.com/office/powerpoint/2010/main" val="303112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F1627-1A75-494A-B28F-C2FC27B915CA}"/>
              </a:ext>
            </a:extLst>
          </p:cNvPr>
          <p:cNvSpPr>
            <a:spLocks noGrp="1"/>
          </p:cNvSpPr>
          <p:nvPr>
            <p:ph type="dt" sz="half" idx="10"/>
          </p:nvPr>
        </p:nvSpPr>
        <p:spPr/>
        <p:txBody>
          <a:bodyPr/>
          <a:lstStyle/>
          <a:p>
            <a:fld id="{1A4E255F-8680-42F9-97B9-7C394B7CADD3}" type="datetimeFigureOut">
              <a:rPr lang="en-GB" smtClean="0"/>
              <a:t>06/10/2020</a:t>
            </a:fld>
            <a:endParaRPr lang="en-GB"/>
          </a:p>
        </p:txBody>
      </p:sp>
      <p:sp>
        <p:nvSpPr>
          <p:cNvPr id="3" name="Footer Placeholder 2">
            <a:extLst>
              <a:ext uri="{FF2B5EF4-FFF2-40B4-BE49-F238E27FC236}">
                <a16:creationId xmlns:a16="http://schemas.microsoft.com/office/drawing/2014/main" id="{67D8A9D8-B3E7-478A-ABA8-66D936E6EA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C9BFE8-C719-4D2A-9F45-68E6D154807B}"/>
              </a:ext>
            </a:extLst>
          </p:cNvPr>
          <p:cNvSpPr>
            <a:spLocks noGrp="1"/>
          </p:cNvSpPr>
          <p:nvPr>
            <p:ph type="sldNum" sz="quarter" idx="12"/>
          </p:nvPr>
        </p:nvSpPr>
        <p:spPr/>
        <p:txBody>
          <a:bodyPr/>
          <a:lstStyle/>
          <a:p>
            <a:fld id="{DFB0BE45-D02C-47B4-8CA2-A453BA5C0242}" type="slidenum">
              <a:rPr lang="en-GB" smtClean="0"/>
              <a:t>‹#›</a:t>
            </a:fld>
            <a:endParaRPr lang="en-GB"/>
          </a:p>
        </p:txBody>
      </p:sp>
    </p:spTree>
    <p:extLst>
      <p:ext uri="{BB962C8B-B14F-4D97-AF65-F5344CB8AC3E}">
        <p14:creationId xmlns:p14="http://schemas.microsoft.com/office/powerpoint/2010/main" val="265240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10E1-79B1-471F-9E33-2168BDC6C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157D04-7F6E-495B-9AFF-ABD3664D5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B250DD-AF74-42B3-B4D8-10D7ECCA4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DA577F-717F-4178-8AB4-E2B2BE5EF253}"/>
              </a:ext>
            </a:extLst>
          </p:cNvPr>
          <p:cNvSpPr>
            <a:spLocks noGrp="1"/>
          </p:cNvSpPr>
          <p:nvPr>
            <p:ph type="dt" sz="half" idx="10"/>
          </p:nvPr>
        </p:nvSpPr>
        <p:spPr/>
        <p:txBody>
          <a:bodyPr/>
          <a:lstStyle/>
          <a:p>
            <a:fld id="{1A4E255F-8680-42F9-97B9-7C394B7CADD3}" type="datetimeFigureOut">
              <a:rPr lang="en-GB" smtClean="0"/>
              <a:t>06/10/2020</a:t>
            </a:fld>
            <a:endParaRPr lang="en-GB"/>
          </a:p>
        </p:txBody>
      </p:sp>
      <p:sp>
        <p:nvSpPr>
          <p:cNvPr id="6" name="Footer Placeholder 5">
            <a:extLst>
              <a:ext uri="{FF2B5EF4-FFF2-40B4-BE49-F238E27FC236}">
                <a16:creationId xmlns:a16="http://schemas.microsoft.com/office/drawing/2014/main" id="{2ADE896B-C5A1-4E82-90A0-834AED44DD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328C58-831A-4F94-974B-9D0E42C9BF9A}"/>
              </a:ext>
            </a:extLst>
          </p:cNvPr>
          <p:cNvSpPr>
            <a:spLocks noGrp="1"/>
          </p:cNvSpPr>
          <p:nvPr>
            <p:ph type="sldNum" sz="quarter" idx="12"/>
          </p:nvPr>
        </p:nvSpPr>
        <p:spPr/>
        <p:txBody>
          <a:bodyPr/>
          <a:lstStyle/>
          <a:p>
            <a:fld id="{DFB0BE45-D02C-47B4-8CA2-A453BA5C0242}" type="slidenum">
              <a:rPr lang="en-GB" smtClean="0"/>
              <a:t>‹#›</a:t>
            </a:fld>
            <a:endParaRPr lang="en-GB"/>
          </a:p>
        </p:txBody>
      </p:sp>
    </p:spTree>
    <p:extLst>
      <p:ext uri="{BB962C8B-B14F-4D97-AF65-F5344CB8AC3E}">
        <p14:creationId xmlns:p14="http://schemas.microsoft.com/office/powerpoint/2010/main" val="89567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7289-FE9A-45AB-9961-319FC2B30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8C3ACE-6FDB-49B9-8258-CDDC612764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123D73-59E2-42B9-B5A4-1B9CF9241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89EF13-310A-4846-AD41-4C646CCD7AFB}"/>
              </a:ext>
            </a:extLst>
          </p:cNvPr>
          <p:cNvSpPr>
            <a:spLocks noGrp="1"/>
          </p:cNvSpPr>
          <p:nvPr>
            <p:ph type="dt" sz="half" idx="10"/>
          </p:nvPr>
        </p:nvSpPr>
        <p:spPr/>
        <p:txBody>
          <a:bodyPr/>
          <a:lstStyle/>
          <a:p>
            <a:fld id="{1A4E255F-8680-42F9-97B9-7C394B7CADD3}" type="datetimeFigureOut">
              <a:rPr lang="en-GB" smtClean="0"/>
              <a:t>06/10/2020</a:t>
            </a:fld>
            <a:endParaRPr lang="en-GB"/>
          </a:p>
        </p:txBody>
      </p:sp>
      <p:sp>
        <p:nvSpPr>
          <p:cNvPr id="6" name="Footer Placeholder 5">
            <a:extLst>
              <a:ext uri="{FF2B5EF4-FFF2-40B4-BE49-F238E27FC236}">
                <a16:creationId xmlns:a16="http://schemas.microsoft.com/office/drawing/2014/main" id="{BC22EE02-5F35-4D30-AD25-FB9FB0D185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F6771D-643A-40E5-8E74-46D45B9B3332}"/>
              </a:ext>
            </a:extLst>
          </p:cNvPr>
          <p:cNvSpPr>
            <a:spLocks noGrp="1"/>
          </p:cNvSpPr>
          <p:nvPr>
            <p:ph type="sldNum" sz="quarter" idx="12"/>
          </p:nvPr>
        </p:nvSpPr>
        <p:spPr/>
        <p:txBody>
          <a:bodyPr/>
          <a:lstStyle/>
          <a:p>
            <a:fld id="{DFB0BE45-D02C-47B4-8CA2-A453BA5C0242}" type="slidenum">
              <a:rPr lang="en-GB" smtClean="0"/>
              <a:t>‹#›</a:t>
            </a:fld>
            <a:endParaRPr lang="en-GB"/>
          </a:p>
        </p:txBody>
      </p:sp>
    </p:spTree>
    <p:extLst>
      <p:ext uri="{BB962C8B-B14F-4D97-AF65-F5344CB8AC3E}">
        <p14:creationId xmlns:p14="http://schemas.microsoft.com/office/powerpoint/2010/main" val="220436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672699-AE1B-43BB-80E8-172B1AC13B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44495D-B148-4213-8CD9-996DA02C1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C6B47-4C09-4B41-9AE1-1092E34460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E255F-8680-42F9-97B9-7C394B7CADD3}" type="datetimeFigureOut">
              <a:rPr lang="en-GB" smtClean="0"/>
              <a:t>06/10/2020</a:t>
            </a:fld>
            <a:endParaRPr lang="en-GB"/>
          </a:p>
        </p:txBody>
      </p:sp>
      <p:sp>
        <p:nvSpPr>
          <p:cNvPr id="5" name="Footer Placeholder 4">
            <a:extLst>
              <a:ext uri="{FF2B5EF4-FFF2-40B4-BE49-F238E27FC236}">
                <a16:creationId xmlns:a16="http://schemas.microsoft.com/office/drawing/2014/main" id="{81F1206C-E8E9-434D-99E7-F2997753A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E7E543-7BE1-4E5D-AA5C-EB5A9A96D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0BE45-D02C-47B4-8CA2-A453BA5C0242}" type="slidenum">
              <a:rPr lang="en-GB" smtClean="0"/>
              <a:t>‹#›</a:t>
            </a:fld>
            <a:endParaRPr lang="en-GB"/>
          </a:p>
        </p:txBody>
      </p:sp>
    </p:spTree>
    <p:extLst>
      <p:ext uri="{BB962C8B-B14F-4D97-AF65-F5344CB8AC3E}">
        <p14:creationId xmlns:p14="http://schemas.microsoft.com/office/powerpoint/2010/main" val="92923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hyperlink" Target="https://arxiv.org/abs/1408.0299" TargetMode="External"/><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journals.aps.org/prd/abstract/10.1103/PhysRevD.26.1179" TargetMode="External"/><Relationship Id="rId4" Type="http://schemas.openxmlformats.org/officeDocument/2006/relationships/hyperlink" Target="https://arxiv.org/abs/1903.0147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https://arxiv.org/abs/1904.1022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rxiv.org/abs/1803.0468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36.png"/><Relationship Id="rId4" Type="http://schemas.openxmlformats.org/officeDocument/2006/relationships/hyperlink" Target="https://arxiv.org/abs/1707.06917"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5.png"/><Relationship Id="rId12" Type="http://schemas.openxmlformats.org/officeDocument/2006/relationships/hyperlink" Target="https://arxiv.org/abs/1408.029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hyperlink" Target="https://arxiv.org/abs/1712.00002" TargetMode="External"/><Relationship Id="rId5" Type="http://schemas.openxmlformats.org/officeDocument/2006/relationships/image" Target="../media/image37.png"/><Relationship Id="rId10" Type="http://schemas.openxmlformats.org/officeDocument/2006/relationships/image" Target="../media/image370.png"/><Relationship Id="rId4" Type="http://schemas.openxmlformats.org/officeDocument/2006/relationships/image" Target="../media/image21.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s://github.com/cosmicrays/DRAGON2-Beta_version" TargetMode="External"/><Relationship Id="rId3" Type="http://schemas.openxmlformats.org/officeDocument/2006/relationships/image" Target="../media/image5.png"/><Relationship Id="rId7" Type="http://schemas.openxmlformats.org/officeDocument/2006/relationships/hyperlink" Target="https://dmaurin.gitlab.io/USINE/input_xs_data.html#nuclei-xs-nucle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E3B0-9C7D-4876-A519-9B7CC74AFD6A}"/>
              </a:ext>
            </a:extLst>
          </p:cNvPr>
          <p:cNvSpPr>
            <a:spLocks noGrp="1"/>
          </p:cNvSpPr>
          <p:nvPr>
            <p:ph type="ctrTitle"/>
          </p:nvPr>
        </p:nvSpPr>
        <p:spPr>
          <a:xfrm>
            <a:off x="1667838" y="708914"/>
            <a:ext cx="8897420" cy="3462392"/>
          </a:xfrm>
        </p:spPr>
        <p:txBody>
          <a:bodyPr>
            <a:normAutofit fontScale="90000"/>
          </a:bodyPr>
          <a:lstStyle/>
          <a:p>
            <a:r>
              <a:rPr lang="en-GB" sz="66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EVALUATION OF THE ANTIPROTON PRODUCTION FROM CR INTERACTIONS</a:t>
            </a:r>
          </a:p>
        </p:txBody>
      </p:sp>
      <p:sp>
        <p:nvSpPr>
          <p:cNvPr id="4" name="Subtitle 2">
            <a:extLst>
              <a:ext uri="{FF2B5EF4-FFF2-40B4-BE49-F238E27FC236}">
                <a16:creationId xmlns:a16="http://schemas.microsoft.com/office/drawing/2014/main" id="{33B4BB03-F671-42FA-ADCF-91FFBC9C5634}"/>
              </a:ext>
            </a:extLst>
          </p:cNvPr>
          <p:cNvSpPr txBox="1">
            <a:spLocks/>
          </p:cNvSpPr>
          <p:nvPr/>
        </p:nvSpPr>
        <p:spPr>
          <a:xfrm>
            <a:off x="8325492" y="5463489"/>
            <a:ext cx="3654176" cy="11017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dirty="0">
                <a:solidFill>
                  <a:schemeClr val="bg1"/>
                </a:solidFill>
              </a:rPr>
              <a:t>Pedro de la Torre Luque, INFN Bari</a:t>
            </a:r>
          </a:p>
          <a:p>
            <a:r>
              <a:rPr lang="en-GB" sz="1600" dirty="0">
                <a:solidFill>
                  <a:schemeClr val="bg1"/>
                </a:solidFill>
              </a:rPr>
              <a:t>pedro.delatorreluque@ba.infn.it</a:t>
            </a:r>
          </a:p>
          <a:p>
            <a:r>
              <a:rPr lang="en-GB" sz="1600" dirty="0">
                <a:solidFill>
                  <a:schemeClr val="bg1"/>
                </a:solidFill>
              </a:rPr>
              <a:t>06/10/2020</a:t>
            </a:r>
          </a:p>
        </p:txBody>
      </p:sp>
      <p:sp>
        <p:nvSpPr>
          <p:cNvPr id="3" name="TextBox 2">
            <a:extLst>
              <a:ext uri="{FF2B5EF4-FFF2-40B4-BE49-F238E27FC236}">
                <a16:creationId xmlns:a16="http://schemas.microsoft.com/office/drawing/2014/main" id="{522DBACC-97EF-47D0-A4F9-A602ED5251E5}"/>
              </a:ext>
            </a:extLst>
          </p:cNvPr>
          <p:cNvSpPr txBox="1"/>
          <p:nvPr/>
        </p:nvSpPr>
        <p:spPr>
          <a:xfrm>
            <a:off x="1733372" y="4550805"/>
            <a:ext cx="5304426" cy="892552"/>
          </a:xfrm>
          <a:prstGeom prst="rect">
            <a:avLst/>
          </a:prstGeom>
          <a:noFill/>
        </p:spPr>
        <p:txBody>
          <a:bodyPr wrap="square" rtlCol="0">
            <a:spAutoFit/>
          </a:bodyPr>
          <a:lstStyle/>
          <a:p>
            <a:r>
              <a:rPr lang="en-GB" sz="2600" b="1" dirty="0">
                <a:solidFill>
                  <a:schemeClr val="accent3">
                    <a:lumMod val="60000"/>
                    <a:lumOff val="40000"/>
                  </a:schemeClr>
                </a:solidFill>
                <a:latin typeface="Comic Sans MS" panose="030F0702030302020204" pitchFamily="66" charset="0"/>
              </a:rPr>
              <a:t>FROM NEW MCMC ANALISES OF THE CR PROPAGATION</a:t>
            </a:r>
            <a:endParaRPr lang="en-GB" sz="2600" dirty="0">
              <a:solidFill>
                <a:schemeClr val="accent3">
                  <a:lumMod val="60000"/>
                  <a:lumOff val="40000"/>
                </a:schemeClr>
              </a:solidFill>
            </a:endParaRPr>
          </a:p>
        </p:txBody>
      </p:sp>
    </p:spTree>
    <p:extLst>
      <p:ext uri="{BB962C8B-B14F-4D97-AF65-F5344CB8AC3E}">
        <p14:creationId xmlns:p14="http://schemas.microsoft.com/office/powerpoint/2010/main" val="1133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09EB5A-E264-4F1F-B09D-E73503B4901C}"/>
              </a:ext>
            </a:extLst>
          </p:cNvPr>
          <p:cNvSpPr>
            <a:spLocks noGrp="1"/>
          </p:cNvSpPr>
          <p:nvPr>
            <p:ph type="title"/>
          </p:nvPr>
        </p:nvSpPr>
        <p:spPr>
          <a:xfrm>
            <a:off x="1055160" y="148020"/>
            <a:ext cx="9640238" cy="1325563"/>
          </a:xfrm>
        </p:spPr>
        <p:txBody>
          <a:bodyPr>
            <a:normAutofit/>
          </a:bodyPr>
          <a:lstStyle/>
          <a:p>
            <a:pPr algn="ctr"/>
            <a:r>
              <a:rPr lang="en-GB" sz="5400" b="1" dirty="0">
                <a:effectLst>
                  <a:outerShdw blurRad="38100" dist="38100" dir="2700000" algn="tl">
                    <a:srgbClr val="000000">
                      <a:alpha val="43137"/>
                    </a:srgbClr>
                  </a:outerShdw>
                </a:effectLst>
              </a:rPr>
              <a:t>ANTIPROTON PREDICTIONS</a:t>
            </a:r>
          </a:p>
        </p:txBody>
      </p:sp>
      <p:sp>
        <p:nvSpPr>
          <p:cNvPr id="9" name="TextBox 8">
            <a:extLst>
              <a:ext uri="{FF2B5EF4-FFF2-40B4-BE49-F238E27FC236}">
                <a16:creationId xmlns:a16="http://schemas.microsoft.com/office/drawing/2014/main" id="{E531511A-C595-4B9E-B259-19206C9794AB}"/>
              </a:ext>
            </a:extLst>
          </p:cNvPr>
          <p:cNvSpPr txBox="1"/>
          <p:nvPr/>
        </p:nvSpPr>
        <p:spPr>
          <a:xfrm>
            <a:off x="6943059" y="1623156"/>
            <a:ext cx="4304383" cy="400110"/>
          </a:xfrm>
          <a:prstGeom prst="rect">
            <a:avLst/>
          </a:prstGeom>
          <a:noFill/>
        </p:spPr>
        <p:txBody>
          <a:bodyPr wrap="none" rtlCol="0">
            <a:spAutoFit/>
          </a:bodyPr>
          <a:lstStyle/>
          <a:p>
            <a:r>
              <a:rPr lang="en-GB" sz="2000" b="1" dirty="0"/>
              <a:t>Primary production from Dark matter?</a:t>
            </a:r>
          </a:p>
        </p:txBody>
      </p:sp>
      <p:pic>
        <p:nvPicPr>
          <p:cNvPr id="14" name="Picture 13">
            <a:extLst>
              <a:ext uri="{FF2B5EF4-FFF2-40B4-BE49-F238E27FC236}">
                <a16:creationId xmlns:a16="http://schemas.microsoft.com/office/drawing/2014/main" id="{4234EBC4-FED0-4D7F-B63D-6690BFAEEBE4}"/>
              </a:ext>
            </a:extLst>
          </p:cNvPr>
          <p:cNvPicPr>
            <a:picLocks noChangeAspect="1"/>
          </p:cNvPicPr>
          <p:nvPr/>
        </p:nvPicPr>
        <p:blipFill>
          <a:blip r:embed="rId3"/>
          <a:stretch>
            <a:fillRect/>
          </a:stretch>
        </p:blipFill>
        <p:spPr>
          <a:xfrm>
            <a:off x="6804489" y="2038697"/>
            <a:ext cx="4581525" cy="828675"/>
          </a:xfrm>
          <a:prstGeom prst="rect">
            <a:avLst/>
          </a:prstGeom>
          <a:ln>
            <a:noFill/>
          </a:ln>
        </p:spPr>
      </p:pic>
      <p:pic>
        <p:nvPicPr>
          <p:cNvPr id="17" name="Picture 16">
            <a:extLst>
              <a:ext uri="{FF2B5EF4-FFF2-40B4-BE49-F238E27FC236}">
                <a16:creationId xmlns:a16="http://schemas.microsoft.com/office/drawing/2014/main" id="{E0E1615D-4753-42AF-AA0C-B956DF09590C}"/>
              </a:ext>
            </a:extLst>
          </p:cNvPr>
          <p:cNvPicPr>
            <a:picLocks noChangeAspect="1"/>
          </p:cNvPicPr>
          <p:nvPr/>
        </p:nvPicPr>
        <p:blipFill>
          <a:blip r:embed="rId4"/>
          <a:stretch>
            <a:fillRect/>
          </a:stretch>
        </p:blipFill>
        <p:spPr>
          <a:xfrm>
            <a:off x="628788" y="2018729"/>
            <a:ext cx="5600746" cy="995865"/>
          </a:xfrm>
          <a:prstGeom prst="rect">
            <a:avLst/>
          </a:prstGeom>
          <a:ln>
            <a:solidFill>
              <a:srgbClr val="0070C0"/>
            </a:solidFill>
          </a:ln>
        </p:spPr>
      </p:pic>
      <p:sp>
        <p:nvSpPr>
          <p:cNvPr id="18" name="TextBox 17">
            <a:extLst>
              <a:ext uri="{FF2B5EF4-FFF2-40B4-BE49-F238E27FC236}">
                <a16:creationId xmlns:a16="http://schemas.microsoft.com/office/drawing/2014/main" id="{D394CAB3-2F95-4D1F-87CD-AD7EBD5644AE}"/>
              </a:ext>
            </a:extLst>
          </p:cNvPr>
          <p:cNvSpPr txBox="1"/>
          <p:nvPr/>
        </p:nvSpPr>
        <p:spPr>
          <a:xfrm>
            <a:off x="983978" y="1551286"/>
            <a:ext cx="4759701" cy="400110"/>
          </a:xfrm>
          <a:prstGeom prst="rect">
            <a:avLst/>
          </a:prstGeom>
          <a:noFill/>
        </p:spPr>
        <p:txBody>
          <a:bodyPr wrap="none" rtlCol="0">
            <a:spAutoFit/>
          </a:bodyPr>
          <a:lstStyle/>
          <a:p>
            <a:r>
              <a:rPr lang="en-GB" sz="2000" b="1" dirty="0"/>
              <a:t>Secondary production from CR interactions</a:t>
            </a:r>
          </a:p>
        </p:txBody>
      </p:sp>
      <p:sp>
        <p:nvSpPr>
          <p:cNvPr id="10" name="Rectangle 9">
            <a:extLst>
              <a:ext uri="{FF2B5EF4-FFF2-40B4-BE49-F238E27FC236}">
                <a16:creationId xmlns:a16="http://schemas.microsoft.com/office/drawing/2014/main" id="{E3B8BB4C-3985-4726-A918-AF336117B29F}"/>
              </a:ext>
            </a:extLst>
          </p:cNvPr>
          <p:cNvSpPr/>
          <p:nvPr/>
        </p:nvSpPr>
        <p:spPr>
          <a:xfrm>
            <a:off x="6814763" y="2090067"/>
            <a:ext cx="4627700" cy="82867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5DB2F658-B7C2-4BF7-A528-E2BBABA4782C}"/>
              </a:ext>
            </a:extLst>
          </p:cNvPr>
          <p:cNvSpPr>
            <a:spLocks noGrp="1"/>
          </p:cNvSpPr>
          <p:nvPr>
            <p:ph type="sldNum" sz="quarter" idx="12"/>
          </p:nvPr>
        </p:nvSpPr>
        <p:spPr/>
        <p:txBody>
          <a:bodyPr/>
          <a:lstStyle/>
          <a:p>
            <a:fld id="{22575A84-A01E-4477-BEC3-178D27864C62}" type="slidenum">
              <a:rPr lang="en-GB" smtClean="0"/>
              <a:t>10</a:t>
            </a:fld>
            <a:endParaRPr lang="en-GB"/>
          </a:p>
        </p:txBody>
      </p:sp>
      <p:pic>
        <p:nvPicPr>
          <p:cNvPr id="20" name="Picture 19">
            <a:extLst>
              <a:ext uri="{FF2B5EF4-FFF2-40B4-BE49-F238E27FC236}">
                <a16:creationId xmlns:a16="http://schemas.microsoft.com/office/drawing/2014/main" id="{CB935757-8304-450F-9BA8-361BF85060A6}"/>
              </a:ext>
            </a:extLst>
          </p:cNvPr>
          <p:cNvPicPr>
            <a:picLocks noChangeAspect="1"/>
          </p:cNvPicPr>
          <p:nvPr/>
        </p:nvPicPr>
        <p:blipFill>
          <a:blip r:embed="rId5"/>
          <a:stretch>
            <a:fillRect/>
          </a:stretch>
        </p:blipFill>
        <p:spPr>
          <a:xfrm>
            <a:off x="532177" y="3842533"/>
            <a:ext cx="4987642" cy="2823513"/>
          </a:xfrm>
          <a:prstGeom prst="rect">
            <a:avLst/>
          </a:prstGeom>
        </p:spPr>
      </p:pic>
      <p:pic>
        <p:nvPicPr>
          <p:cNvPr id="21" name="Content Placeholder 5">
            <a:extLst>
              <a:ext uri="{FF2B5EF4-FFF2-40B4-BE49-F238E27FC236}">
                <a16:creationId xmlns:a16="http://schemas.microsoft.com/office/drawing/2014/main" id="{62919D2E-B35E-41AA-83CA-CEAD22F91EBE}"/>
              </a:ext>
            </a:extLst>
          </p:cNvPr>
          <p:cNvPicPr>
            <a:picLocks noGrp="1" noChangeAspect="1"/>
          </p:cNvPicPr>
          <p:nvPr>
            <p:ph idx="1"/>
          </p:nvPr>
        </p:nvPicPr>
        <p:blipFill>
          <a:blip r:embed="rId6"/>
          <a:stretch>
            <a:fillRect/>
          </a:stretch>
        </p:blipFill>
        <p:spPr>
          <a:xfrm>
            <a:off x="7101737" y="4900303"/>
            <a:ext cx="2509757" cy="405356"/>
          </a:xfrm>
          <a:prstGeom prst="rect">
            <a:avLst/>
          </a:prstGeom>
          <a:ln w="19050">
            <a:noFill/>
          </a:ln>
        </p:spPr>
      </p:pic>
      <p:pic>
        <p:nvPicPr>
          <p:cNvPr id="23" name="Picture 22">
            <a:extLst>
              <a:ext uri="{FF2B5EF4-FFF2-40B4-BE49-F238E27FC236}">
                <a16:creationId xmlns:a16="http://schemas.microsoft.com/office/drawing/2014/main" id="{099C650D-817A-49FF-AA46-246C4442ADA0}"/>
              </a:ext>
            </a:extLst>
          </p:cNvPr>
          <p:cNvPicPr>
            <a:picLocks noChangeAspect="1"/>
          </p:cNvPicPr>
          <p:nvPr/>
        </p:nvPicPr>
        <p:blipFill>
          <a:blip r:embed="rId7"/>
          <a:stretch>
            <a:fillRect/>
          </a:stretch>
        </p:blipFill>
        <p:spPr>
          <a:xfrm>
            <a:off x="6083221" y="5559301"/>
            <a:ext cx="1712419" cy="505428"/>
          </a:xfrm>
          <a:prstGeom prst="rect">
            <a:avLst/>
          </a:prstGeom>
          <a:ln>
            <a:solidFill>
              <a:srgbClr val="FF0000"/>
            </a:solidFill>
          </a:ln>
        </p:spPr>
      </p:pic>
      <p:pic>
        <p:nvPicPr>
          <p:cNvPr id="24" name="Picture 23">
            <a:extLst>
              <a:ext uri="{FF2B5EF4-FFF2-40B4-BE49-F238E27FC236}">
                <a16:creationId xmlns:a16="http://schemas.microsoft.com/office/drawing/2014/main" id="{B04055E3-4E3A-46A0-9AB6-DF9D6D70501B}"/>
              </a:ext>
            </a:extLst>
          </p:cNvPr>
          <p:cNvPicPr>
            <a:picLocks noChangeAspect="1"/>
          </p:cNvPicPr>
          <p:nvPr/>
        </p:nvPicPr>
        <p:blipFill>
          <a:blip r:embed="rId8"/>
          <a:stretch>
            <a:fillRect/>
          </a:stretch>
        </p:blipFill>
        <p:spPr>
          <a:xfrm>
            <a:off x="6093670" y="3900590"/>
            <a:ext cx="2686050" cy="866775"/>
          </a:xfrm>
          <a:prstGeom prst="rect">
            <a:avLst/>
          </a:prstGeom>
        </p:spPr>
      </p:pic>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AA91688D-E1FF-4D9F-BD0A-75409547CC32}"/>
                  </a:ext>
                </a:extLst>
              </p:cNvPr>
              <p:cNvSpPr/>
              <p:nvPr/>
            </p:nvSpPr>
            <p:spPr>
              <a:xfrm>
                <a:off x="8583853" y="4107329"/>
                <a:ext cx="1888337" cy="369332"/>
              </a:xfrm>
              <a:prstGeom prst="rect">
                <a:avLst/>
              </a:prstGeom>
            </p:spPr>
            <p:txBody>
              <a:bodyPr wrap="none">
                <a:spAutoFit/>
              </a:bodyPr>
              <a:lstStyle/>
              <a:p>
                <a14:m>
                  <m:oMath xmlns:m="http://schemas.openxmlformats.org/officeDocument/2006/math">
                    <m:r>
                      <a:rPr lang="en-GB" b="0" i="1" smtClean="0">
                        <a:latin typeface="Cambria Math" panose="02040503050406030204" pitchFamily="18" charset="0"/>
                        <a:cs typeface="Times New Roman" panose="02020603050405020304" pitchFamily="18" charset="0"/>
                      </a:rPr>
                      <m:t>·(2+ </m:t>
                    </m:r>
                    <m:r>
                      <m:rPr>
                        <m:sty m:val="p"/>
                      </m:rPr>
                      <a:rPr lang="el-GR" b="0" i="1" smtClean="0">
                        <a:latin typeface="Cambria Math" panose="02040503050406030204" pitchFamily="18" charset="0"/>
                        <a:cs typeface="Times New Roman" panose="02020603050405020304" pitchFamily="18" charset="0"/>
                      </a:rPr>
                      <m:t>Δ</m:t>
                    </m:r>
                    <m:r>
                      <a:rPr lang="en-GB" b="0" i="1" baseline="-25000" smtClean="0">
                        <a:latin typeface="Cambria Math" panose="02040503050406030204" pitchFamily="18" charset="0"/>
                        <a:cs typeface="Times New Roman" panose="02020603050405020304" pitchFamily="18" charset="0"/>
                      </a:rPr>
                      <m:t>𝐼𝑆</m:t>
                    </m:r>
                    <m:r>
                      <a:rPr lang="en-GB" b="0" i="1" smtClean="0">
                        <a:latin typeface="Cambria Math" panose="02040503050406030204" pitchFamily="18" charset="0"/>
                        <a:cs typeface="Times New Roman" panose="02020603050405020304" pitchFamily="18" charset="0"/>
                      </a:rPr>
                      <m:t>+2</m:t>
                    </m:r>
                  </m:oMath>
                </a14:m>
                <a:r>
                  <a:rPr lang="el-GR" dirty="0">
                    <a:cs typeface="Times New Roman" panose="02020603050405020304" pitchFamily="18" charset="0"/>
                  </a:rPr>
                  <a:t> </a:t>
                </a:r>
                <a14:m>
                  <m:oMath xmlns:m="http://schemas.openxmlformats.org/officeDocument/2006/math">
                    <m:r>
                      <m:rPr>
                        <m:sty m:val="p"/>
                      </m:rPr>
                      <a:rPr lang="el-GR" i="1">
                        <a:latin typeface="Cambria Math" panose="02040503050406030204" pitchFamily="18" charset="0"/>
                        <a:cs typeface="Times New Roman" panose="02020603050405020304" pitchFamily="18" charset="0"/>
                      </a:rPr>
                      <m:t>Δ</m:t>
                    </m:r>
                  </m:oMath>
                </a14:m>
                <a:r>
                  <a:rPr lang="el-GR" i="1" baseline="-25000" dirty="0"/>
                  <a:t>Λ</a:t>
                </a:r>
                <a:r>
                  <a:rPr lang="en-GB" dirty="0"/>
                  <a:t>)</a:t>
                </a:r>
              </a:p>
            </p:txBody>
          </p:sp>
        </mc:Choice>
        <mc:Fallback xmlns="">
          <p:sp>
            <p:nvSpPr>
              <p:cNvPr id="25" name="Rectangle 24">
                <a:extLst>
                  <a:ext uri="{FF2B5EF4-FFF2-40B4-BE49-F238E27FC236}">
                    <a16:creationId xmlns:a16="http://schemas.microsoft.com/office/drawing/2014/main" id="{AA91688D-E1FF-4D9F-BD0A-75409547CC32}"/>
                  </a:ext>
                </a:extLst>
              </p:cNvPr>
              <p:cNvSpPr>
                <a:spLocks noRot="1" noChangeAspect="1" noMove="1" noResize="1" noEditPoints="1" noAdjustHandles="1" noChangeArrowheads="1" noChangeShapeType="1" noTextEdit="1"/>
              </p:cNvSpPr>
              <p:nvPr/>
            </p:nvSpPr>
            <p:spPr>
              <a:xfrm>
                <a:off x="8583853" y="4107329"/>
                <a:ext cx="1888337" cy="369332"/>
              </a:xfrm>
              <a:prstGeom prst="rect">
                <a:avLst/>
              </a:prstGeom>
              <a:blipFill>
                <a:blip r:embed="rId9"/>
                <a:stretch>
                  <a:fillRect t="-10000" r="-1935" b="-26667"/>
                </a:stretch>
              </a:blipFill>
            </p:spPr>
            <p:txBody>
              <a:bodyPr/>
              <a:lstStyle/>
              <a:p>
                <a:r>
                  <a:rPr lang="en-GB">
                    <a:noFill/>
                  </a:rPr>
                  <a:t> </a:t>
                </a:r>
              </a:p>
            </p:txBody>
          </p:sp>
        </mc:Fallback>
      </mc:AlternateContent>
      <p:sp>
        <p:nvSpPr>
          <p:cNvPr id="27" name="Rectangle 26">
            <a:extLst>
              <a:ext uri="{FF2B5EF4-FFF2-40B4-BE49-F238E27FC236}">
                <a16:creationId xmlns:a16="http://schemas.microsoft.com/office/drawing/2014/main" id="{7BD81E56-14BF-4B3A-96E1-513943CC39E8}"/>
              </a:ext>
            </a:extLst>
          </p:cNvPr>
          <p:cNvSpPr/>
          <p:nvPr/>
        </p:nvSpPr>
        <p:spPr>
          <a:xfrm>
            <a:off x="1685988" y="5820483"/>
            <a:ext cx="2537874" cy="261610"/>
          </a:xfrm>
          <a:prstGeom prst="rect">
            <a:avLst/>
          </a:prstGeom>
        </p:spPr>
        <p:txBody>
          <a:bodyPr wrap="none">
            <a:spAutoFit/>
          </a:bodyPr>
          <a:lstStyle/>
          <a:p>
            <a:r>
              <a:rPr lang="en-GB" sz="1100" b="1" dirty="0" err="1"/>
              <a:t>Kappl</a:t>
            </a:r>
            <a:r>
              <a:rPr lang="en-GB" sz="1100" b="1" dirty="0"/>
              <a:t> &amp; Winkler, 2019 ; </a:t>
            </a:r>
            <a:r>
              <a:rPr lang="en-GB" sz="1100" dirty="0">
                <a:hlinkClick r:id="rId10"/>
              </a:rPr>
              <a:t>arXiv:1408.0299</a:t>
            </a:r>
            <a:endParaRPr lang="en-GB" sz="1100" dirty="0"/>
          </a:p>
        </p:txBody>
      </p:sp>
      <p:grpSp>
        <p:nvGrpSpPr>
          <p:cNvPr id="4" name="Group 3">
            <a:extLst>
              <a:ext uri="{FF2B5EF4-FFF2-40B4-BE49-F238E27FC236}">
                <a16:creationId xmlns:a16="http://schemas.microsoft.com/office/drawing/2014/main" id="{2498988B-3AEF-4B42-85C1-D0F82AF0F5B4}"/>
              </a:ext>
            </a:extLst>
          </p:cNvPr>
          <p:cNvGrpSpPr/>
          <p:nvPr/>
        </p:nvGrpSpPr>
        <p:grpSpPr>
          <a:xfrm>
            <a:off x="8065148" y="5472452"/>
            <a:ext cx="3190875" cy="526786"/>
            <a:chOff x="7315137" y="5630719"/>
            <a:chExt cx="3190875" cy="526786"/>
          </a:xfrm>
        </p:grpSpPr>
        <p:pic>
          <p:nvPicPr>
            <p:cNvPr id="22" name="Picture 21">
              <a:extLst>
                <a:ext uri="{FF2B5EF4-FFF2-40B4-BE49-F238E27FC236}">
                  <a16:creationId xmlns:a16="http://schemas.microsoft.com/office/drawing/2014/main" id="{FC0E90CD-036C-4EF4-A776-78E40EFB8BF0}"/>
                </a:ext>
              </a:extLst>
            </p:cNvPr>
            <p:cNvPicPr>
              <a:picLocks noChangeAspect="1"/>
            </p:cNvPicPr>
            <p:nvPr/>
          </p:nvPicPr>
          <p:blipFill>
            <a:blip r:embed="rId11"/>
            <a:stretch>
              <a:fillRect/>
            </a:stretch>
          </p:blipFill>
          <p:spPr>
            <a:xfrm>
              <a:off x="7315137" y="5630719"/>
              <a:ext cx="3190875" cy="506237"/>
            </a:xfrm>
            <a:prstGeom prst="rect">
              <a:avLst/>
            </a:prstGeom>
            <a:ln>
              <a:noFill/>
            </a:ln>
          </p:spPr>
        </p:pic>
        <p:sp>
          <p:nvSpPr>
            <p:cNvPr id="28" name="Rectangle 27">
              <a:extLst>
                <a:ext uri="{FF2B5EF4-FFF2-40B4-BE49-F238E27FC236}">
                  <a16:creationId xmlns:a16="http://schemas.microsoft.com/office/drawing/2014/main" id="{44D941F8-41B3-4DE1-888F-F3E45650B3A1}"/>
                </a:ext>
              </a:extLst>
            </p:cNvPr>
            <p:cNvSpPr/>
            <p:nvPr/>
          </p:nvSpPr>
          <p:spPr>
            <a:xfrm>
              <a:off x="7383722" y="5745009"/>
              <a:ext cx="3013723" cy="41249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4FD69B43-C05E-48C6-B126-C7B7D684197B}"/>
              </a:ext>
            </a:extLst>
          </p:cNvPr>
          <p:cNvSpPr txBox="1"/>
          <p:nvPr/>
        </p:nvSpPr>
        <p:spPr>
          <a:xfrm>
            <a:off x="774957" y="3429000"/>
            <a:ext cx="2977162" cy="400110"/>
          </a:xfrm>
          <a:prstGeom prst="rect">
            <a:avLst/>
          </a:prstGeom>
          <a:noFill/>
        </p:spPr>
        <p:txBody>
          <a:bodyPr wrap="none" rtlCol="0">
            <a:spAutoFit/>
          </a:bodyPr>
          <a:lstStyle/>
          <a:p>
            <a:r>
              <a:rPr lang="en-GB" sz="2000" dirty="0">
                <a:solidFill>
                  <a:schemeClr val="accent1">
                    <a:lumMod val="75000"/>
                  </a:schemeClr>
                </a:solidFill>
              </a:rPr>
              <a:t>Antiprotons cross sections</a:t>
            </a:r>
          </a:p>
        </p:txBody>
      </p:sp>
      <p:sp>
        <p:nvSpPr>
          <p:cNvPr id="7" name="Rectangle 6">
            <a:extLst>
              <a:ext uri="{FF2B5EF4-FFF2-40B4-BE49-F238E27FC236}">
                <a16:creationId xmlns:a16="http://schemas.microsoft.com/office/drawing/2014/main" id="{C17D1EB7-59A8-4184-ABB5-3DA384522C82}"/>
              </a:ext>
            </a:extLst>
          </p:cNvPr>
          <p:cNvSpPr/>
          <p:nvPr/>
        </p:nvSpPr>
        <p:spPr>
          <a:xfrm>
            <a:off x="9272449" y="4121809"/>
            <a:ext cx="385257" cy="3651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F7D33C95-3A79-49DF-A86B-50E2E16EBC47}"/>
              </a:ext>
            </a:extLst>
          </p:cNvPr>
          <p:cNvSpPr/>
          <p:nvPr/>
        </p:nvSpPr>
        <p:spPr>
          <a:xfrm>
            <a:off x="9832369" y="4121809"/>
            <a:ext cx="472611" cy="354852"/>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3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Content Placeholder 4" descr="A close up of a map&#10;&#10;Description automatically generated">
            <a:extLst>
              <a:ext uri="{FF2B5EF4-FFF2-40B4-BE49-F238E27FC236}">
                <a16:creationId xmlns:a16="http://schemas.microsoft.com/office/drawing/2014/main" id="{FCD364EC-BD2D-4AB9-AE00-878D0995F4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4980" y="1508984"/>
            <a:ext cx="7462931" cy="4795993"/>
          </a:xfrm>
        </p:spPr>
      </p:pic>
      <p:sp>
        <p:nvSpPr>
          <p:cNvPr id="5" name="Title 4">
            <a:extLst>
              <a:ext uri="{FF2B5EF4-FFF2-40B4-BE49-F238E27FC236}">
                <a16:creationId xmlns:a16="http://schemas.microsoft.com/office/drawing/2014/main" id="{FE09EB5A-E264-4F1F-B09D-E73503B4901C}"/>
              </a:ext>
            </a:extLst>
          </p:cNvPr>
          <p:cNvSpPr>
            <a:spLocks noGrp="1"/>
          </p:cNvSpPr>
          <p:nvPr>
            <p:ph type="title"/>
          </p:nvPr>
        </p:nvSpPr>
        <p:spPr>
          <a:xfrm>
            <a:off x="673816" y="231563"/>
            <a:ext cx="10515600" cy="1325563"/>
          </a:xfrm>
        </p:spPr>
        <p:txBody>
          <a:bodyPr/>
          <a:lstStyle/>
          <a:p>
            <a:pPr algn="ctr"/>
            <a:r>
              <a:rPr lang="en-GB" b="1" dirty="0"/>
              <a:t>PROPAGATING ANTIPROTONS</a:t>
            </a:r>
          </a:p>
        </p:txBody>
      </p:sp>
      <p:sp>
        <p:nvSpPr>
          <p:cNvPr id="11" name="Oval 10">
            <a:extLst>
              <a:ext uri="{FF2B5EF4-FFF2-40B4-BE49-F238E27FC236}">
                <a16:creationId xmlns:a16="http://schemas.microsoft.com/office/drawing/2014/main" id="{5B341B3B-6A7C-4C40-9A2D-E3672A54EE1D}"/>
              </a:ext>
            </a:extLst>
          </p:cNvPr>
          <p:cNvSpPr/>
          <p:nvPr/>
        </p:nvSpPr>
        <p:spPr>
          <a:xfrm>
            <a:off x="3785932" y="5088470"/>
            <a:ext cx="610978" cy="52783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4EFFFFC-A276-4EAA-B0E7-922940C14190}"/>
              </a:ext>
            </a:extLst>
          </p:cNvPr>
          <p:cNvSpPr txBox="1"/>
          <p:nvPr/>
        </p:nvSpPr>
        <p:spPr>
          <a:xfrm>
            <a:off x="8552113" y="3070678"/>
            <a:ext cx="3094769" cy="1477328"/>
          </a:xfrm>
          <a:prstGeom prst="rect">
            <a:avLst/>
          </a:prstGeom>
          <a:noFill/>
        </p:spPr>
        <p:txBody>
          <a:bodyPr wrap="square" rtlCol="0">
            <a:spAutoFit/>
          </a:bodyPr>
          <a:lstStyle/>
          <a:p>
            <a:r>
              <a:rPr lang="en-GB" b="1" dirty="0">
                <a:solidFill>
                  <a:srgbClr val="0070C0"/>
                </a:solidFill>
              </a:rPr>
              <a:t>Remember: this is not a fit of the antiproton spectrum, but the predictions from the propagation models adjusted to the sec/prim ratios!</a:t>
            </a:r>
          </a:p>
        </p:txBody>
      </p:sp>
      <p:sp>
        <p:nvSpPr>
          <p:cNvPr id="20" name="TextBox 19">
            <a:extLst>
              <a:ext uri="{FF2B5EF4-FFF2-40B4-BE49-F238E27FC236}">
                <a16:creationId xmlns:a16="http://schemas.microsoft.com/office/drawing/2014/main" id="{E76AEA12-86C4-4B96-BD08-BFC8FF1091A3}"/>
              </a:ext>
            </a:extLst>
          </p:cNvPr>
          <p:cNvSpPr txBox="1"/>
          <p:nvPr/>
        </p:nvSpPr>
        <p:spPr>
          <a:xfrm>
            <a:off x="8552112" y="4698305"/>
            <a:ext cx="3094769" cy="923330"/>
          </a:xfrm>
          <a:prstGeom prst="rect">
            <a:avLst/>
          </a:prstGeom>
          <a:noFill/>
        </p:spPr>
        <p:txBody>
          <a:bodyPr wrap="square" rtlCol="0">
            <a:spAutoFit/>
          </a:bodyPr>
          <a:lstStyle/>
          <a:p>
            <a:r>
              <a:rPr lang="en-GB" b="1" dirty="0">
                <a:solidFill>
                  <a:srgbClr val="00B050"/>
                </a:solidFill>
              </a:rPr>
              <a:t>Discrepancy found to be as significant as 3.9</a:t>
            </a:r>
            <a:r>
              <a:rPr lang="el-GR" b="1" dirty="0">
                <a:solidFill>
                  <a:srgbClr val="00B050"/>
                </a:solidFill>
              </a:rPr>
              <a:t>σ</a:t>
            </a:r>
            <a:r>
              <a:rPr lang="en-GB" b="1" dirty="0">
                <a:solidFill>
                  <a:srgbClr val="00B050"/>
                </a:solidFill>
              </a:rPr>
              <a:t> favouring DM origin (</a:t>
            </a:r>
            <a:r>
              <a:rPr lang="en-GB" b="1" dirty="0" err="1">
                <a:solidFill>
                  <a:srgbClr val="00B050"/>
                </a:solidFill>
              </a:rPr>
              <a:t>Cuoco</a:t>
            </a:r>
            <a:r>
              <a:rPr lang="en-GB" b="1" dirty="0">
                <a:solidFill>
                  <a:srgbClr val="00B050"/>
                </a:solidFill>
              </a:rPr>
              <a:t> et al, 2019)</a:t>
            </a:r>
          </a:p>
        </p:txBody>
      </p:sp>
      <p:sp>
        <p:nvSpPr>
          <p:cNvPr id="14" name="Rectangle 13">
            <a:extLst>
              <a:ext uri="{FF2B5EF4-FFF2-40B4-BE49-F238E27FC236}">
                <a16:creationId xmlns:a16="http://schemas.microsoft.com/office/drawing/2014/main" id="{46148FBB-7FCF-457B-A3DC-8997B0A037A3}"/>
              </a:ext>
            </a:extLst>
          </p:cNvPr>
          <p:cNvSpPr/>
          <p:nvPr/>
        </p:nvSpPr>
        <p:spPr>
          <a:xfrm>
            <a:off x="10232296" y="5531165"/>
            <a:ext cx="1465466" cy="307777"/>
          </a:xfrm>
          <a:prstGeom prst="rect">
            <a:avLst/>
          </a:prstGeom>
        </p:spPr>
        <p:txBody>
          <a:bodyPr wrap="none">
            <a:spAutoFit/>
          </a:bodyPr>
          <a:lstStyle/>
          <a:p>
            <a:r>
              <a:rPr lang="en-GB" sz="1400" dirty="0">
                <a:hlinkClick r:id="rId4"/>
              </a:rPr>
              <a:t>arXiv:1903.01472</a:t>
            </a:r>
            <a:endParaRPr lang="en-GB" sz="1400" dirty="0"/>
          </a:p>
        </p:txBody>
      </p:sp>
      <p:sp>
        <p:nvSpPr>
          <p:cNvPr id="23" name="TextBox 22">
            <a:extLst>
              <a:ext uri="{FF2B5EF4-FFF2-40B4-BE49-F238E27FC236}">
                <a16:creationId xmlns:a16="http://schemas.microsoft.com/office/drawing/2014/main" id="{3AD41A46-F195-41D2-822C-A863AC74D393}"/>
              </a:ext>
            </a:extLst>
          </p:cNvPr>
          <p:cNvSpPr txBox="1"/>
          <p:nvPr/>
        </p:nvSpPr>
        <p:spPr>
          <a:xfrm>
            <a:off x="8602993" y="1695396"/>
            <a:ext cx="3094769" cy="369332"/>
          </a:xfrm>
          <a:prstGeom prst="rect">
            <a:avLst/>
          </a:prstGeom>
          <a:noFill/>
        </p:spPr>
        <p:txBody>
          <a:bodyPr wrap="square" rtlCol="0">
            <a:spAutoFit/>
          </a:bodyPr>
          <a:lstStyle/>
          <a:p>
            <a:r>
              <a:rPr lang="en-GB" b="1" u="sng" dirty="0"/>
              <a:t>DIFFUSION NOT CORRECTED</a:t>
            </a:r>
            <a:endParaRPr lang="en-GB" b="1" u="sng" dirty="0">
              <a:solidFill>
                <a:srgbClr val="00B050"/>
              </a:solidFill>
            </a:endParaRPr>
          </a:p>
        </p:txBody>
      </p:sp>
      <p:sp>
        <p:nvSpPr>
          <p:cNvPr id="3" name="Slide Number Placeholder 2">
            <a:extLst>
              <a:ext uri="{FF2B5EF4-FFF2-40B4-BE49-F238E27FC236}">
                <a16:creationId xmlns:a16="http://schemas.microsoft.com/office/drawing/2014/main" id="{65BE1452-0960-408B-9C6C-B546ED8857D5}"/>
              </a:ext>
            </a:extLst>
          </p:cNvPr>
          <p:cNvSpPr>
            <a:spLocks noGrp="1"/>
          </p:cNvSpPr>
          <p:nvPr>
            <p:ph type="sldNum" sz="quarter" idx="12"/>
          </p:nvPr>
        </p:nvSpPr>
        <p:spPr/>
        <p:txBody>
          <a:bodyPr/>
          <a:lstStyle/>
          <a:p>
            <a:r>
              <a:rPr lang="en-GB" dirty="0"/>
              <a:t>11</a:t>
            </a:r>
          </a:p>
        </p:txBody>
      </p:sp>
      <p:sp>
        <p:nvSpPr>
          <p:cNvPr id="10" name="TextBox 9">
            <a:extLst>
              <a:ext uri="{FF2B5EF4-FFF2-40B4-BE49-F238E27FC236}">
                <a16:creationId xmlns:a16="http://schemas.microsoft.com/office/drawing/2014/main" id="{2CA1DEDC-9891-49FE-AF6D-0A1B9A4740E0}"/>
              </a:ext>
            </a:extLst>
          </p:cNvPr>
          <p:cNvSpPr txBox="1"/>
          <p:nvPr/>
        </p:nvSpPr>
        <p:spPr>
          <a:xfrm>
            <a:off x="8552112" y="2206575"/>
            <a:ext cx="3178972" cy="646331"/>
          </a:xfrm>
          <a:prstGeom prst="rect">
            <a:avLst/>
          </a:prstGeom>
          <a:noFill/>
        </p:spPr>
        <p:txBody>
          <a:bodyPr wrap="square" rtlCol="0">
            <a:spAutoFit/>
          </a:bodyPr>
          <a:lstStyle/>
          <a:p>
            <a:r>
              <a:rPr lang="en-GB" dirty="0"/>
              <a:t>Diff. params which fit </a:t>
            </a:r>
            <a:r>
              <a:rPr lang="en-GB" dirty="0">
                <a:effectLst>
                  <a:outerShdw blurRad="38100" dist="38100" dir="2700000" algn="tl">
                    <a:srgbClr val="000000">
                      <a:alpha val="43137"/>
                    </a:srgbClr>
                  </a:outerShdw>
                </a:effectLst>
              </a:rPr>
              <a:t>B/O</a:t>
            </a:r>
            <a:r>
              <a:rPr lang="en-GB" dirty="0"/>
              <a:t> </a:t>
            </a:r>
          </a:p>
          <a:p>
            <a:r>
              <a:rPr lang="en-GB" dirty="0">
                <a:effectLst>
                  <a:outerShdw blurRad="38100" dist="38100" dir="2700000" algn="tl">
                    <a:srgbClr val="000000">
                      <a:alpha val="43137"/>
                    </a:srgbClr>
                  </a:outerShdw>
                </a:effectLst>
              </a:rPr>
              <a:t>Tan &amp; NG </a:t>
            </a:r>
            <a:r>
              <a:rPr lang="en-GB" dirty="0" err="1"/>
              <a:t>Xsecs</a:t>
            </a:r>
            <a:r>
              <a:rPr lang="en-GB" dirty="0"/>
              <a:t> of p production</a:t>
            </a:r>
          </a:p>
        </p:txBody>
      </p:sp>
      <p:sp>
        <p:nvSpPr>
          <p:cNvPr id="13" name="TextBox 12">
            <a:extLst>
              <a:ext uri="{FF2B5EF4-FFF2-40B4-BE49-F238E27FC236}">
                <a16:creationId xmlns:a16="http://schemas.microsoft.com/office/drawing/2014/main" id="{1B2EC045-B60F-4607-8F0C-2B3A3FCBE060}"/>
              </a:ext>
            </a:extLst>
          </p:cNvPr>
          <p:cNvSpPr txBox="1"/>
          <p:nvPr/>
        </p:nvSpPr>
        <p:spPr>
          <a:xfrm>
            <a:off x="7917029" y="2728770"/>
            <a:ext cx="6096000" cy="415498"/>
          </a:xfrm>
          <a:prstGeom prst="rect">
            <a:avLst/>
          </a:prstGeom>
          <a:noFill/>
        </p:spPr>
        <p:txBody>
          <a:bodyPr wrap="square">
            <a:spAutoFit/>
          </a:bodyPr>
          <a:lstStyle/>
          <a:p>
            <a:r>
              <a:rPr lang="en-GB" sz="1050" dirty="0">
                <a:hlinkClick r:id="rId5"/>
              </a:rPr>
              <a:t>https://journals.aps.org/prd/abstract/10.1103/PhysRevD.26.1179</a:t>
            </a:r>
            <a:endParaRPr lang="en-GB" sz="1050" dirty="0"/>
          </a:p>
          <a:p>
            <a:endParaRPr lang="en-GB" sz="1050" dirty="0"/>
          </a:p>
        </p:txBody>
      </p:sp>
      <p:sp>
        <p:nvSpPr>
          <p:cNvPr id="15" name="TextBox 14">
            <a:extLst>
              <a:ext uri="{FF2B5EF4-FFF2-40B4-BE49-F238E27FC236}">
                <a16:creationId xmlns:a16="http://schemas.microsoft.com/office/drawing/2014/main" id="{C59EBFAA-2B4F-44AD-9198-0178B14EE20F}"/>
              </a:ext>
            </a:extLst>
          </p:cNvPr>
          <p:cNvSpPr txBox="1"/>
          <p:nvPr/>
        </p:nvSpPr>
        <p:spPr>
          <a:xfrm>
            <a:off x="10289672" y="2356090"/>
            <a:ext cx="3094769" cy="461665"/>
          </a:xfrm>
          <a:prstGeom prst="rect">
            <a:avLst/>
          </a:prstGeom>
          <a:noFill/>
        </p:spPr>
        <p:txBody>
          <a:bodyPr wrap="square" rtlCol="0">
            <a:spAutoFit/>
          </a:bodyPr>
          <a:lstStyle/>
          <a:p>
            <a:r>
              <a:rPr lang="en-GB" sz="2400" dirty="0"/>
              <a:t>-</a:t>
            </a:r>
            <a:endParaRPr lang="en-GB" dirty="0"/>
          </a:p>
        </p:txBody>
      </p:sp>
    </p:spTree>
    <p:extLst>
      <p:ext uri="{BB962C8B-B14F-4D97-AF65-F5344CB8AC3E}">
        <p14:creationId xmlns:p14="http://schemas.microsoft.com/office/powerpoint/2010/main" val="33514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p:bldP spid="14"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598FAC3B-7BE8-4898-8F4A-84F244C06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38" y="1457614"/>
            <a:ext cx="7598945" cy="4765171"/>
          </a:xfrm>
          <a:prstGeom prst="rect">
            <a:avLst/>
          </a:prstGeom>
        </p:spPr>
      </p:pic>
      <p:sp>
        <p:nvSpPr>
          <p:cNvPr id="11" name="Oval 10">
            <a:extLst>
              <a:ext uri="{FF2B5EF4-FFF2-40B4-BE49-F238E27FC236}">
                <a16:creationId xmlns:a16="http://schemas.microsoft.com/office/drawing/2014/main" id="{5B341B3B-6A7C-4C40-9A2D-E3672A54EE1D}"/>
              </a:ext>
            </a:extLst>
          </p:cNvPr>
          <p:cNvSpPr/>
          <p:nvPr/>
        </p:nvSpPr>
        <p:spPr>
          <a:xfrm>
            <a:off x="3785932" y="4954908"/>
            <a:ext cx="610978" cy="52783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AD41A46-F195-41D2-822C-A863AC74D393}"/>
              </a:ext>
            </a:extLst>
          </p:cNvPr>
          <p:cNvSpPr txBox="1"/>
          <p:nvPr/>
        </p:nvSpPr>
        <p:spPr>
          <a:xfrm>
            <a:off x="8418058" y="1839232"/>
            <a:ext cx="3094769" cy="369332"/>
          </a:xfrm>
          <a:prstGeom prst="rect">
            <a:avLst/>
          </a:prstGeom>
          <a:noFill/>
        </p:spPr>
        <p:txBody>
          <a:bodyPr wrap="square" rtlCol="0">
            <a:spAutoFit/>
          </a:bodyPr>
          <a:lstStyle/>
          <a:p>
            <a:r>
              <a:rPr lang="en-GB" b="1" u="sng" dirty="0"/>
              <a:t>CORRECTED DIFFUSION</a:t>
            </a:r>
            <a:endParaRPr lang="en-GB" b="1" u="sng" dirty="0">
              <a:solidFill>
                <a:srgbClr val="00B050"/>
              </a:solidFill>
            </a:endParaRPr>
          </a:p>
        </p:txBody>
      </p:sp>
      <p:sp>
        <p:nvSpPr>
          <p:cNvPr id="3" name="Slide Number Placeholder 2">
            <a:extLst>
              <a:ext uri="{FF2B5EF4-FFF2-40B4-BE49-F238E27FC236}">
                <a16:creationId xmlns:a16="http://schemas.microsoft.com/office/drawing/2014/main" id="{65BE1452-0960-408B-9C6C-B546ED8857D5}"/>
              </a:ext>
            </a:extLst>
          </p:cNvPr>
          <p:cNvSpPr>
            <a:spLocks noGrp="1"/>
          </p:cNvSpPr>
          <p:nvPr>
            <p:ph type="sldNum" sz="quarter" idx="12"/>
          </p:nvPr>
        </p:nvSpPr>
        <p:spPr/>
        <p:txBody>
          <a:bodyPr/>
          <a:lstStyle/>
          <a:p>
            <a:r>
              <a:rPr lang="en-GB" dirty="0"/>
              <a:t>12</a:t>
            </a:r>
          </a:p>
        </p:txBody>
      </p:sp>
      <p:sp>
        <p:nvSpPr>
          <p:cNvPr id="16" name="TextBox 15">
            <a:extLst>
              <a:ext uri="{FF2B5EF4-FFF2-40B4-BE49-F238E27FC236}">
                <a16:creationId xmlns:a16="http://schemas.microsoft.com/office/drawing/2014/main" id="{5B30FD33-A954-4C23-A545-365433310C9D}"/>
              </a:ext>
            </a:extLst>
          </p:cNvPr>
          <p:cNvSpPr txBox="1"/>
          <p:nvPr/>
        </p:nvSpPr>
        <p:spPr>
          <a:xfrm>
            <a:off x="8346142" y="2565920"/>
            <a:ext cx="3094769" cy="369332"/>
          </a:xfrm>
          <a:prstGeom prst="rect">
            <a:avLst/>
          </a:prstGeom>
          <a:noFill/>
        </p:spPr>
        <p:txBody>
          <a:bodyPr wrap="square" rtlCol="0">
            <a:spAutoFit/>
          </a:bodyPr>
          <a:lstStyle/>
          <a:p>
            <a:r>
              <a:rPr lang="en-GB" b="1" dirty="0">
                <a:solidFill>
                  <a:srgbClr val="00B050"/>
                </a:solidFill>
              </a:rPr>
              <a:t>Discrepancy has disappeared</a:t>
            </a:r>
          </a:p>
        </p:txBody>
      </p:sp>
      <p:pic>
        <p:nvPicPr>
          <p:cNvPr id="17" name="Picture 16">
            <a:extLst>
              <a:ext uri="{FF2B5EF4-FFF2-40B4-BE49-F238E27FC236}">
                <a16:creationId xmlns:a16="http://schemas.microsoft.com/office/drawing/2014/main" id="{2D778E24-03BD-4641-AECE-5348B9839608}"/>
              </a:ext>
            </a:extLst>
          </p:cNvPr>
          <p:cNvPicPr>
            <a:picLocks noChangeAspect="1"/>
          </p:cNvPicPr>
          <p:nvPr/>
        </p:nvPicPr>
        <p:blipFill>
          <a:blip r:embed="rId4"/>
          <a:stretch>
            <a:fillRect/>
          </a:stretch>
        </p:blipFill>
        <p:spPr>
          <a:xfrm>
            <a:off x="8921688" y="2946579"/>
            <a:ext cx="1768075" cy="1624069"/>
          </a:xfrm>
          <a:prstGeom prst="rect">
            <a:avLst/>
          </a:prstGeom>
        </p:spPr>
      </p:pic>
      <p:grpSp>
        <p:nvGrpSpPr>
          <p:cNvPr id="18" name="Group 17">
            <a:extLst>
              <a:ext uri="{FF2B5EF4-FFF2-40B4-BE49-F238E27FC236}">
                <a16:creationId xmlns:a16="http://schemas.microsoft.com/office/drawing/2014/main" id="{59F96490-FD42-47B0-89FD-59F9DD6720B9}"/>
              </a:ext>
            </a:extLst>
          </p:cNvPr>
          <p:cNvGrpSpPr/>
          <p:nvPr/>
        </p:nvGrpSpPr>
        <p:grpSpPr>
          <a:xfrm>
            <a:off x="8752826" y="3129879"/>
            <a:ext cx="2331504" cy="1539544"/>
            <a:chOff x="9230350" y="3298004"/>
            <a:chExt cx="2275940" cy="1303493"/>
          </a:xfrm>
        </p:grpSpPr>
        <p:cxnSp>
          <p:nvCxnSpPr>
            <p:cNvPr id="19" name="Straight Connector 18">
              <a:extLst>
                <a:ext uri="{FF2B5EF4-FFF2-40B4-BE49-F238E27FC236}">
                  <a16:creationId xmlns:a16="http://schemas.microsoft.com/office/drawing/2014/main" id="{3610AA08-6694-4086-949E-ECA5A8F92C3C}"/>
                </a:ext>
              </a:extLst>
            </p:cNvPr>
            <p:cNvCxnSpPr/>
            <p:nvPr/>
          </p:nvCxnSpPr>
          <p:spPr>
            <a:xfrm>
              <a:off x="9322375" y="3298004"/>
              <a:ext cx="2183915" cy="130349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8946FFDE-5FD9-4998-8B02-9D6B9AE1777F}"/>
                </a:ext>
              </a:extLst>
            </p:cNvPr>
            <p:cNvCxnSpPr>
              <a:cxnSpLocks/>
            </p:cNvCxnSpPr>
            <p:nvPr/>
          </p:nvCxnSpPr>
          <p:spPr>
            <a:xfrm flipV="1">
              <a:off x="9230350" y="3298005"/>
              <a:ext cx="2068642" cy="114842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24" name="Title 4">
            <a:extLst>
              <a:ext uri="{FF2B5EF4-FFF2-40B4-BE49-F238E27FC236}">
                <a16:creationId xmlns:a16="http://schemas.microsoft.com/office/drawing/2014/main" id="{3C544BBD-FD25-4D9A-88CC-B9F5C64B39E9}"/>
              </a:ext>
            </a:extLst>
          </p:cNvPr>
          <p:cNvSpPr txBox="1">
            <a:spLocks/>
          </p:cNvSpPr>
          <p:nvPr/>
        </p:nvSpPr>
        <p:spPr>
          <a:xfrm>
            <a:off x="673816" y="2315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t>PROPAGATING ANTIPROTONS</a:t>
            </a:r>
            <a:endParaRPr lang="en-GB" b="1" dirty="0"/>
          </a:p>
        </p:txBody>
      </p:sp>
      <p:sp>
        <p:nvSpPr>
          <p:cNvPr id="2" name="TextBox 1">
            <a:extLst>
              <a:ext uri="{FF2B5EF4-FFF2-40B4-BE49-F238E27FC236}">
                <a16:creationId xmlns:a16="http://schemas.microsoft.com/office/drawing/2014/main" id="{EBB71AB3-43FD-427C-9B1F-C11DB14043ED}"/>
              </a:ext>
            </a:extLst>
          </p:cNvPr>
          <p:cNvSpPr txBox="1"/>
          <p:nvPr/>
        </p:nvSpPr>
        <p:spPr>
          <a:xfrm flipH="1">
            <a:off x="8194246" y="4952446"/>
            <a:ext cx="3398560" cy="923330"/>
          </a:xfrm>
          <a:prstGeom prst="rect">
            <a:avLst/>
          </a:prstGeom>
          <a:noFill/>
        </p:spPr>
        <p:txBody>
          <a:bodyPr wrap="square" rtlCol="0">
            <a:spAutoFit/>
          </a:bodyPr>
          <a:lstStyle/>
          <a:p>
            <a:r>
              <a:rPr lang="en-GB" dirty="0"/>
              <a:t>They seem to be inside 1</a:t>
            </a:r>
            <a:r>
              <a:rPr lang="el-GR" dirty="0"/>
              <a:t>σ</a:t>
            </a:r>
            <a:r>
              <a:rPr lang="en-GB" dirty="0"/>
              <a:t> uncertainties in the determination of the diffusion coefficient</a:t>
            </a:r>
          </a:p>
        </p:txBody>
      </p:sp>
    </p:spTree>
    <p:extLst>
      <p:ext uri="{BB962C8B-B14F-4D97-AF65-F5344CB8AC3E}">
        <p14:creationId xmlns:p14="http://schemas.microsoft.com/office/powerpoint/2010/main" val="138264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1"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Chart&#10;&#10;Description automatically generated">
            <a:extLst>
              <a:ext uri="{FF2B5EF4-FFF2-40B4-BE49-F238E27FC236}">
                <a16:creationId xmlns:a16="http://schemas.microsoft.com/office/drawing/2014/main" id="{2269A1BA-45BF-459D-B317-7BC6799D5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75" y="1255445"/>
            <a:ext cx="8763854" cy="5269660"/>
          </a:xfrm>
          <a:prstGeom prst="rect">
            <a:avLst/>
          </a:prstGeom>
        </p:spPr>
      </p:pic>
      <p:sp>
        <p:nvSpPr>
          <p:cNvPr id="2" name="Title 1">
            <a:extLst>
              <a:ext uri="{FF2B5EF4-FFF2-40B4-BE49-F238E27FC236}">
                <a16:creationId xmlns:a16="http://schemas.microsoft.com/office/drawing/2014/main" id="{D4925AE7-875F-4636-99AC-98E428987046}"/>
              </a:ext>
            </a:extLst>
          </p:cNvPr>
          <p:cNvSpPr>
            <a:spLocks noGrp="1"/>
          </p:cNvSpPr>
          <p:nvPr>
            <p:ph type="title"/>
          </p:nvPr>
        </p:nvSpPr>
        <p:spPr>
          <a:xfrm>
            <a:off x="756008" y="282933"/>
            <a:ext cx="10515600" cy="1325563"/>
          </a:xfrm>
        </p:spPr>
        <p:txBody>
          <a:bodyPr/>
          <a:lstStyle/>
          <a:p>
            <a:r>
              <a:rPr lang="en-GB" b="1"/>
              <a:t>TOTAL UNCERTAINTIES</a:t>
            </a:r>
            <a:endParaRPr lang="en-GB" b="1" dirty="0"/>
          </a:p>
        </p:txBody>
      </p:sp>
      <p:sp>
        <p:nvSpPr>
          <p:cNvPr id="4" name="Slide Number Placeholder 4">
            <a:extLst>
              <a:ext uri="{FF2B5EF4-FFF2-40B4-BE49-F238E27FC236}">
                <a16:creationId xmlns:a16="http://schemas.microsoft.com/office/drawing/2014/main" id="{9232780A-8426-4C96-9C00-E22945274479}"/>
              </a:ext>
            </a:extLst>
          </p:cNvPr>
          <p:cNvSpPr>
            <a:spLocks noGrp="1"/>
          </p:cNvSpPr>
          <p:nvPr>
            <p:ph type="sldNum" sz="quarter" idx="12"/>
          </p:nvPr>
        </p:nvSpPr>
        <p:spPr>
          <a:xfrm>
            <a:off x="8610600" y="6356350"/>
            <a:ext cx="2743200" cy="365125"/>
          </a:xfrm>
        </p:spPr>
        <p:txBody>
          <a:bodyPr/>
          <a:lstStyle/>
          <a:p>
            <a:r>
              <a:rPr lang="en-GB" dirty="0"/>
              <a:t>13</a:t>
            </a:r>
          </a:p>
        </p:txBody>
      </p:sp>
      <p:sp>
        <p:nvSpPr>
          <p:cNvPr id="5" name="TextBox 4">
            <a:extLst>
              <a:ext uri="{FF2B5EF4-FFF2-40B4-BE49-F238E27FC236}">
                <a16:creationId xmlns:a16="http://schemas.microsoft.com/office/drawing/2014/main" id="{18BFDD4B-0A3E-446A-A23D-2B8FF4EE3166}"/>
              </a:ext>
            </a:extLst>
          </p:cNvPr>
          <p:cNvSpPr txBox="1"/>
          <p:nvPr/>
        </p:nvSpPr>
        <p:spPr>
          <a:xfrm flipH="1">
            <a:off x="8739030" y="1904581"/>
            <a:ext cx="2799277" cy="1846659"/>
          </a:xfrm>
          <a:prstGeom prst="rect">
            <a:avLst/>
          </a:prstGeom>
          <a:noFill/>
        </p:spPr>
        <p:txBody>
          <a:bodyPr wrap="square" rtlCol="0">
            <a:spAutoFit/>
          </a:bodyPr>
          <a:lstStyle/>
          <a:p>
            <a:r>
              <a:rPr lang="en-GB" sz="1900" dirty="0"/>
              <a:t>Crucial to include all these uncertainties in order to put correct </a:t>
            </a:r>
            <a:r>
              <a:rPr lang="en-GB" sz="1900" b="1" dirty="0"/>
              <a:t>constraints</a:t>
            </a:r>
            <a:r>
              <a:rPr lang="en-GB" sz="1900" dirty="0"/>
              <a:t> on the antiproton production from possible </a:t>
            </a:r>
            <a:r>
              <a:rPr lang="en-GB" sz="1900" b="1" dirty="0"/>
              <a:t>dark matter</a:t>
            </a:r>
            <a:r>
              <a:rPr lang="en-GB" sz="1900" dirty="0"/>
              <a:t> or </a:t>
            </a:r>
            <a:r>
              <a:rPr lang="en-GB" sz="1900" b="1" dirty="0"/>
              <a:t>primordial black holes</a:t>
            </a:r>
          </a:p>
        </p:txBody>
      </p:sp>
      <p:sp>
        <p:nvSpPr>
          <p:cNvPr id="10" name="TextBox 9">
            <a:extLst>
              <a:ext uri="{FF2B5EF4-FFF2-40B4-BE49-F238E27FC236}">
                <a16:creationId xmlns:a16="http://schemas.microsoft.com/office/drawing/2014/main" id="{6358FBE8-3885-4074-B991-CF9E65150DC2}"/>
              </a:ext>
            </a:extLst>
          </p:cNvPr>
          <p:cNvSpPr txBox="1"/>
          <p:nvPr/>
        </p:nvSpPr>
        <p:spPr>
          <a:xfrm flipH="1">
            <a:off x="8861894" y="4023333"/>
            <a:ext cx="2583946" cy="677108"/>
          </a:xfrm>
          <a:prstGeom prst="rect">
            <a:avLst/>
          </a:prstGeom>
          <a:noFill/>
        </p:spPr>
        <p:txBody>
          <a:bodyPr wrap="square" rtlCol="0">
            <a:spAutoFit/>
          </a:bodyPr>
          <a:lstStyle/>
          <a:p>
            <a:r>
              <a:rPr lang="en-GB" sz="1900" b="1" dirty="0">
                <a:solidFill>
                  <a:schemeClr val="accent1">
                    <a:lumMod val="75000"/>
                  </a:schemeClr>
                </a:solidFill>
              </a:rPr>
              <a:t>DM </a:t>
            </a:r>
            <a:r>
              <a:rPr lang="en-GB" sz="1900" b="1" dirty="0">
                <a:solidFill>
                  <a:schemeClr val="accent1">
                    <a:lumMod val="75000"/>
                  </a:schemeClr>
                </a:solidFill>
                <a:sym typeface="Wingdings" panose="05000000000000000000" pitchFamily="2" charset="2"/>
              </a:rPr>
              <a:t></a:t>
            </a:r>
            <a:r>
              <a:rPr lang="en-GB" sz="1900" b="1" dirty="0">
                <a:sym typeface="Wingdings" panose="05000000000000000000" pitchFamily="2" charset="2"/>
              </a:rPr>
              <a:t> </a:t>
            </a:r>
            <a:r>
              <a:rPr lang="en-GB" sz="1900" dirty="0">
                <a:sym typeface="Wingdings" panose="05000000000000000000" pitchFamily="2" charset="2"/>
              </a:rPr>
              <a:t>Interaction rate and WIMP mass </a:t>
            </a:r>
            <a:endParaRPr lang="en-GB" sz="1900" dirty="0"/>
          </a:p>
        </p:txBody>
      </p:sp>
      <p:sp>
        <p:nvSpPr>
          <p:cNvPr id="12" name="TextBox 11">
            <a:extLst>
              <a:ext uri="{FF2B5EF4-FFF2-40B4-BE49-F238E27FC236}">
                <a16:creationId xmlns:a16="http://schemas.microsoft.com/office/drawing/2014/main" id="{6053EACB-0D46-418F-9A61-8EBCC8F873CD}"/>
              </a:ext>
            </a:extLst>
          </p:cNvPr>
          <p:cNvSpPr txBox="1"/>
          <p:nvPr/>
        </p:nvSpPr>
        <p:spPr>
          <a:xfrm flipH="1">
            <a:off x="8861892" y="4847637"/>
            <a:ext cx="2583948" cy="677108"/>
          </a:xfrm>
          <a:prstGeom prst="rect">
            <a:avLst/>
          </a:prstGeom>
          <a:noFill/>
        </p:spPr>
        <p:txBody>
          <a:bodyPr wrap="square" rtlCol="0">
            <a:spAutoFit/>
          </a:bodyPr>
          <a:lstStyle/>
          <a:p>
            <a:r>
              <a:rPr lang="en-GB" sz="1900" b="1" dirty="0">
                <a:solidFill>
                  <a:schemeClr val="accent1">
                    <a:lumMod val="75000"/>
                  </a:schemeClr>
                </a:solidFill>
              </a:rPr>
              <a:t>PBH </a:t>
            </a:r>
            <a:r>
              <a:rPr lang="en-GB" sz="1900" b="1" dirty="0">
                <a:solidFill>
                  <a:schemeClr val="accent1">
                    <a:lumMod val="75000"/>
                  </a:schemeClr>
                </a:solidFill>
                <a:sym typeface="Wingdings" panose="05000000000000000000" pitchFamily="2" charset="2"/>
              </a:rPr>
              <a:t> </a:t>
            </a:r>
            <a:r>
              <a:rPr lang="en-GB" sz="1900" dirty="0">
                <a:sym typeface="Wingdings" panose="05000000000000000000" pitchFamily="2" charset="2"/>
              </a:rPr>
              <a:t>Fraction of mass density and BH mass </a:t>
            </a:r>
            <a:endParaRPr lang="en-GB" sz="1900" dirty="0"/>
          </a:p>
        </p:txBody>
      </p:sp>
    </p:spTree>
    <p:extLst>
      <p:ext uri="{BB962C8B-B14F-4D97-AF65-F5344CB8AC3E}">
        <p14:creationId xmlns:p14="http://schemas.microsoft.com/office/powerpoint/2010/main" val="29419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09EB5A-E264-4F1F-B09D-E73503B4901C}"/>
              </a:ext>
            </a:extLst>
          </p:cNvPr>
          <p:cNvSpPr>
            <a:spLocks noGrp="1"/>
          </p:cNvSpPr>
          <p:nvPr>
            <p:ph type="title"/>
          </p:nvPr>
        </p:nvSpPr>
        <p:spPr>
          <a:xfrm>
            <a:off x="838200" y="363184"/>
            <a:ext cx="10515600" cy="1325563"/>
          </a:xfrm>
        </p:spPr>
        <p:txBody>
          <a:bodyPr>
            <a:normAutofit/>
          </a:bodyPr>
          <a:lstStyle/>
          <a:p>
            <a:pPr algn="ctr"/>
            <a:r>
              <a:rPr lang="en-GB" sz="5400" b="1" dirty="0">
                <a:effectLst>
                  <a:outerShdw blurRad="38100" dist="38100" dir="2700000" algn="tl">
                    <a:srgbClr val="000000">
                      <a:alpha val="43137"/>
                    </a:srgbClr>
                  </a:outerShdw>
                </a:effectLst>
              </a:rPr>
              <a:t>In conclusion…</a:t>
            </a:r>
          </a:p>
        </p:txBody>
      </p:sp>
      <p:sp>
        <p:nvSpPr>
          <p:cNvPr id="9" name="Content Placeholder 2">
            <a:extLst>
              <a:ext uri="{FF2B5EF4-FFF2-40B4-BE49-F238E27FC236}">
                <a16:creationId xmlns:a16="http://schemas.microsoft.com/office/drawing/2014/main" id="{B4076E74-D769-4C89-B1EF-6DBD69BC937D}"/>
              </a:ext>
            </a:extLst>
          </p:cNvPr>
          <p:cNvSpPr>
            <a:spLocks noGrp="1"/>
          </p:cNvSpPr>
          <p:nvPr>
            <p:ph idx="1"/>
          </p:nvPr>
        </p:nvSpPr>
        <p:spPr>
          <a:xfrm>
            <a:off x="1050178" y="1747243"/>
            <a:ext cx="10395236" cy="4370093"/>
          </a:xfrm>
          <a:ln w="19050">
            <a:solidFill>
              <a:schemeClr val="tx1"/>
            </a:solidFill>
            <a:prstDash val="solid"/>
          </a:ln>
          <a:effectLst>
            <a:outerShdw blurRad="63500" sx="102000" sy="102000" algn="ctr" rotWithShape="0">
              <a:prstClr val="black">
                <a:alpha val="40000"/>
              </a:prstClr>
            </a:outerShdw>
          </a:effectLst>
        </p:spPr>
        <p:txBody>
          <a:bodyPr>
            <a:normAutofit/>
          </a:bodyPr>
          <a:lstStyle/>
          <a:p>
            <a:endParaRPr lang="en-GB" sz="100" dirty="0"/>
          </a:p>
          <a:p>
            <a:r>
              <a:rPr lang="en-GB" sz="2300" dirty="0"/>
              <a:t>A simultaneous renormalization on the spallation </a:t>
            </a:r>
            <a:r>
              <a:rPr lang="en-GB" sz="2300" dirty="0" err="1"/>
              <a:t>XSecs</a:t>
            </a:r>
            <a:r>
              <a:rPr lang="en-GB" sz="2300" dirty="0"/>
              <a:t> makes possible to fit the flux ratios among secondary CRs </a:t>
            </a:r>
            <a:r>
              <a:rPr lang="en-GB" sz="2300" dirty="0">
                <a:sym typeface="Wingdings" panose="05000000000000000000" pitchFamily="2" charset="2"/>
              </a:rPr>
              <a:t></a:t>
            </a:r>
            <a:r>
              <a:rPr lang="en-GB" sz="2300" dirty="0"/>
              <a:t> More robust determination of D(E).</a:t>
            </a:r>
          </a:p>
          <a:p>
            <a:endParaRPr lang="en-GB" sz="1500" dirty="0"/>
          </a:p>
          <a:p>
            <a:r>
              <a:rPr lang="en-GB" sz="2300" dirty="0"/>
              <a:t>The procedure significantly </a:t>
            </a:r>
            <a:r>
              <a:rPr lang="en-GB" sz="2300" b="1" dirty="0"/>
              <a:t>improves the antiproton flux predicted </a:t>
            </a:r>
            <a:r>
              <a:rPr lang="en-GB" sz="2300" dirty="0" err="1"/>
              <a:t>w.r.t.</a:t>
            </a:r>
            <a:r>
              <a:rPr lang="en-GB" sz="2300" dirty="0"/>
              <a:t> AMS-02 data even when not using it to evaluate the diffusion parameters</a:t>
            </a:r>
          </a:p>
          <a:p>
            <a:endParaRPr lang="en-GB" sz="1500" dirty="0"/>
          </a:p>
          <a:p>
            <a:r>
              <a:rPr lang="en-GB" sz="2300" dirty="0"/>
              <a:t>At minimum, it is demonstrated that the </a:t>
            </a:r>
            <a:r>
              <a:rPr lang="en-GB" sz="2300" b="1" dirty="0"/>
              <a:t>excess of data</a:t>
            </a:r>
            <a:r>
              <a:rPr lang="en-GB" sz="2300" dirty="0"/>
              <a:t> around 10-11 GeV is </a:t>
            </a:r>
            <a:r>
              <a:rPr lang="en-GB" sz="2300" b="1" dirty="0"/>
              <a:t>dependent</a:t>
            </a:r>
            <a:r>
              <a:rPr lang="en-GB" sz="2300" dirty="0"/>
              <a:t> </a:t>
            </a:r>
            <a:r>
              <a:rPr lang="en-GB" sz="2300" b="1" dirty="0"/>
              <a:t>on the spallation cross sections </a:t>
            </a:r>
            <a:r>
              <a:rPr lang="en-GB" sz="2300" dirty="0"/>
              <a:t>used to predict the diffusion coefficient</a:t>
            </a:r>
          </a:p>
          <a:p>
            <a:endParaRPr lang="en-GB" sz="1500" dirty="0"/>
          </a:p>
          <a:p>
            <a:r>
              <a:rPr lang="en-GB" sz="2300" dirty="0"/>
              <a:t>The </a:t>
            </a:r>
            <a:r>
              <a:rPr lang="en-GB" sz="2300" b="1" dirty="0"/>
              <a:t>current</a:t>
            </a:r>
            <a:r>
              <a:rPr lang="en-GB" sz="2300" dirty="0"/>
              <a:t> </a:t>
            </a:r>
            <a:r>
              <a:rPr lang="en-GB" sz="2300" b="1" dirty="0"/>
              <a:t>uncertainties make </a:t>
            </a:r>
            <a:r>
              <a:rPr lang="en-GB" sz="2300" dirty="0"/>
              <a:t>such </a:t>
            </a:r>
            <a:r>
              <a:rPr lang="en-GB" sz="2300" b="1" dirty="0"/>
              <a:t>precision tests </a:t>
            </a:r>
            <a:r>
              <a:rPr lang="en-GB" sz="2300" dirty="0"/>
              <a:t>to infer signals of primary production </a:t>
            </a:r>
            <a:r>
              <a:rPr lang="en-GB" sz="2300" b="1" dirty="0"/>
              <a:t>difficult</a:t>
            </a:r>
            <a:r>
              <a:rPr lang="en-GB" sz="2300" dirty="0"/>
              <a:t>, just constraints on WIMPs and PBHs properties</a:t>
            </a:r>
          </a:p>
        </p:txBody>
      </p:sp>
      <p:sp>
        <p:nvSpPr>
          <p:cNvPr id="2" name="Slide Number Placeholder 1">
            <a:extLst>
              <a:ext uri="{FF2B5EF4-FFF2-40B4-BE49-F238E27FC236}">
                <a16:creationId xmlns:a16="http://schemas.microsoft.com/office/drawing/2014/main" id="{CA426DE8-7024-4201-BFC7-8378C2468ED6}"/>
              </a:ext>
            </a:extLst>
          </p:cNvPr>
          <p:cNvSpPr>
            <a:spLocks noGrp="1"/>
          </p:cNvSpPr>
          <p:nvPr>
            <p:ph type="sldNum" sz="quarter" idx="12"/>
          </p:nvPr>
        </p:nvSpPr>
        <p:spPr/>
        <p:txBody>
          <a:bodyPr/>
          <a:lstStyle/>
          <a:p>
            <a:r>
              <a:rPr lang="en-GB" dirty="0"/>
              <a:t>14</a:t>
            </a:r>
          </a:p>
        </p:txBody>
      </p:sp>
    </p:spTree>
    <p:extLst>
      <p:ext uri="{BB962C8B-B14F-4D97-AF65-F5344CB8AC3E}">
        <p14:creationId xmlns:p14="http://schemas.microsoft.com/office/powerpoint/2010/main" val="91353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09EB5A-E264-4F1F-B09D-E73503B4901C}"/>
              </a:ext>
            </a:extLst>
          </p:cNvPr>
          <p:cNvSpPr>
            <a:spLocks noGrp="1"/>
          </p:cNvSpPr>
          <p:nvPr>
            <p:ph type="title"/>
          </p:nvPr>
        </p:nvSpPr>
        <p:spPr>
          <a:xfrm>
            <a:off x="838200" y="2013735"/>
            <a:ext cx="10515600" cy="2321959"/>
          </a:xfrm>
        </p:spPr>
        <p:txBody>
          <a:bodyPr>
            <a:normAutofit/>
          </a:bodyPr>
          <a:lstStyle/>
          <a:p>
            <a:pPr algn="ctr"/>
            <a:r>
              <a:rPr lang="en-GB" sz="9600" b="1" i="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BACK UP</a:t>
            </a:r>
          </a:p>
        </p:txBody>
      </p:sp>
      <p:sp>
        <p:nvSpPr>
          <p:cNvPr id="2" name="Slide Number Placeholder 1">
            <a:extLst>
              <a:ext uri="{FF2B5EF4-FFF2-40B4-BE49-F238E27FC236}">
                <a16:creationId xmlns:a16="http://schemas.microsoft.com/office/drawing/2014/main" id="{24AB488E-723E-4F21-BE31-EE1EE1AAE6BA}"/>
              </a:ext>
            </a:extLst>
          </p:cNvPr>
          <p:cNvSpPr>
            <a:spLocks noGrp="1"/>
          </p:cNvSpPr>
          <p:nvPr>
            <p:ph type="sldNum" sz="quarter" idx="12"/>
          </p:nvPr>
        </p:nvSpPr>
        <p:spPr/>
        <p:txBody>
          <a:bodyPr/>
          <a:lstStyle/>
          <a:p>
            <a:fld id="{22575A84-A01E-4477-BEC3-178D27864C62}" type="slidenum">
              <a:rPr lang="en-GB" smtClean="0"/>
              <a:t>15</a:t>
            </a:fld>
            <a:endParaRPr lang="en-GB"/>
          </a:p>
        </p:txBody>
      </p:sp>
    </p:spTree>
    <p:extLst>
      <p:ext uri="{BB962C8B-B14F-4D97-AF65-F5344CB8AC3E}">
        <p14:creationId xmlns:p14="http://schemas.microsoft.com/office/powerpoint/2010/main" val="25886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9C3652-F85D-4A62-A112-67A933444E11}"/>
              </a:ext>
            </a:extLst>
          </p:cNvPr>
          <p:cNvSpPr txBox="1">
            <a:spLocks/>
          </p:cNvSpPr>
          <p:nvPr/>
        </p:nvSpPr>
        <p:spPr>
          <a:xfrm>
            <a:off x="838200" y="3376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PARAMETRIZATIONS</a:t>
            </a:r>
          </a:p>
        </p:txBody>
      </p:sp>
      <p:pic>
        <p:nvPicPr>
          <p:cNvPr id="3" name="Picture 2" descr="A close up of a map&#10;&#10;Description automatically generated">
            <a:extLst>
              <a:ext uri="{FF2B5EF4-FFF2-40B4-BE49-F238E27FC236}">
                <a16:creationId xmlns:a16="http://schemas.microsoft.com/office/drawing/2014/main" id="{DE629C48-5C7D-4F0C-B0AE-02346D6C2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253" y="3890467"/>
            <a:ext cx="3569653" cy="2677240"/>
          </a:xfrm>
          <a:prstGeom prst="rect">
            <a:avLst/>
          </a:prstGeom>
        </p:spPr>
      </p:pic>
      <p:pic>
        <p:nvPicPr>
          <p:cNvPr id="5" name="Picture 4" descr="A close up of a map&#10;&#10;Description automatically generated">
            <a:extLst>
              <a:ext uri="{FF2B5EF4-FFF2-40B4-BE49-F238E27FC236}">
                <a16:creationId xmlns:a16="http://schemas.microsoft.com/office/drawing/2014/main" id="{8013309C-71DB-44E2-B6F9-1DDE7A759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100" y="3871197"/>
            <a:ext cx="3569653" cy="2596839"/>
          </a:xfrm>
          <a:prstGeom prst="rect">
            <a:avLst/>
          </a:prstGeom>
        </p:spPr>
      </p:pic>
      <p:pic>
        <p:nvPicPr>
          <p:cNvPr id="7" name="Picture 6" descr="A close up of a map&#10;&#10;Description automatically generated">
            <a:extLst>
              <a:ext uri="{FF2B5EF4-FFF2-40B4-BE49-F238E27FC236}">
                <a16:creationId xmlns:a16="http://schemas.microsoft.com/office/drawing/2014/main" id="{67B93267-A15B-43B2-A499-202BAF7E4D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1935" y="1183607"/>
            <a:ext cx="3545807" cy="2582324"/>
          </a:xfrm>
          <a:prstGeom prst="rect">
            <a:avLst/>
          </a:prstGeom>
        </p:spPr>
      </p:pic>
      <p:pic>
        <p:nvPicPr>
          <p:cNvPr id="9" name="Picture 8" descr="A close up of a map&#10;&#10;Description automatically generated">
            <a:extLst>
              <a:ext uri="{FF2B5EF4-FFF2-40B4-BE49-F238E27FC236}">
                <a16:creationId xmlns:a16="http://schemas.microsoft.com/office/drawing/2014/main" id="{4295A4F9-8C1C-4EDD-99B7-68B31D1573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8650" y="3890467"/>
            <a:ext cx="3569654" cy="2678906"/>
          </a:xfrm>
          <a:prstGeom prst="rect">
            <a:avLst/>
          </a:prstGeom>
        </p:spPr>
      </p:pic>
      <p:pic>
        <p:nvPicPr>
          <p:cNvPr id="18" name="Picture 17" descr="A close up of a map&#10;&#10;Description automatically generated">
            <a:extLst>
              <a:ext uri="{FF2B5EF4-FFF2-40B4-BE49-F238E27FC236}">
                <a16:creationId xmlns:a16="http://schemas.microsoft.com/office/drawing/2014/main" id="{2398051B-6B80-4927-B917-A6FA8621B3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3075" y="1176109"/>
            <a:ext cx="3473454" cy="2612589"/>
          </a:xfrm>
          <a:prstGeom prst="rect">
            <a:avLst/>
          </a:prstGeom>
        </p:spPr>
      </p:pic>
      <p:pic>
        <p:nvPicPr>
          <p:cNvPr id="20" name="Picture 19" descr="A close up of a map&#10;&#10;Description automatically generated">
            <a:extLst>
              <a:ext uri="{FF2B5EF4-FFF2-40B4-BE49-F238E27FC236}">
                <a16:creationId xmlns:a16="http://schemas.microsoft.com/office/drawing/2014/main" id="{2AD4DD41-EFDA-4331-A99B-399EA408E5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476" y="1183607"/>
            <a:ext cx="3473455" cy="2605091"/>
          </a:xfrm>
          <a:prstGeom prst="rect">
            <a:avLst/>
          </a:prstGeom>
        </p:spPr>
      </p:pic>
      <p:sp>
        <p:nvSpPr>
          <p:cNvPr id="2" name="Slide Number Placeholder 1">
            <a:extLst>
              <a:ext uri="{FF2B5EF4-FFF2-40B4-BE49-F238E27FC236}">
                <a16:creationId xmlns:a16="http://schemas.microsoft.com/office/drawing/2014/main" id="{99F64727-1B92-43F2-89A6-9394A751A4D1}"/>
              </a:ext>
            </a:extLst>
          </p:cNvPr>
          <p:cNvSpPr>
            <a:spLocks noGrp="1"/>
          </p:cNvSpPr>
          <p:nvPr>
            <p:ph type="sldNum" sz="quarter" idx="12"/>
          </p:nvPr>
        </p:nvSpPr>
        <p:spPr/>
        <p:txBody>
          <a:bodyPr/>
          <a:lstStyle/>
          <a:p>
            <a:fld id="{22575A84-A01E-4477-BEC3-178D27864C62}" type="slidenum">
              <a:rPr lang="en-GB" smtClean="0"/>
              <a:t>16</a:t>
            </a:fld>
            <a:endParaRPr lang="en-GB"/>
          </a:p>
        </p:txBody>
      </p:sp>
      <p:sp>
        <p:nvSpPr>
          <p:cNvPr id="4" name="Rectangle 3">
            <a:extLst>
              <a:ext uri="{FF2B5EF4-FFF2-40B4-BE49-F238E27FC236}">
                <a16:creationId xmlns:a16="http://schemas.microsoft.com/office/drawing/2014/main" id="{B5B5E1C6-2ADC-401C-B8E8-E948C77E4D54}"/>
              </a:ext>
            </a:extLst>
          </p:cNvPr>
          <p:cNvSpPr/>
          <p:nvPr/>
        </p:nvSpPr>
        <p:spPr>
          <a:xfrm>
            <a:off x="184935" y="804688"/>
            <a:ext cx="2063385" cy="246221"/>
          </a:xfrm>
          <a:prstGeom prst="rect">
            <a:avLst/>
          </a:prstGeom>
        </p:spPr>
        <p:txBody>
          <a:bodyPr wrap="none">
            <a:spAutoFit/>
          </a:bodyPr>
          <a:lstStyle/>
          <a:p>
            <a:r>
              <a:rPr lang="en-GB" sz="1000" dirty="0" err="1"/>
              <a:t>Evoli</a:t>
            </a:r>
            <a:r>
              <a:rPr lang="en-GB" sz="1000" dirty="0"/>
              <a:t> et al., 2019 (</a:t>
            </a:r>
            <a:r>
              <a:rPr lang="en-GB" sz="1000" dirty="0">
                <a:hlinkClick r:id="rId9"/>
              </a:rPr>
              <a:t>arXiv:1904.10220</a:t>
            </a:r>
            <a:r>
              <a:rPr lang="en-GB" sz="1000" dirty="0"/>
              <a:t>)</a:t>
            </a:r>
          </a:p>
        </p:txBody>
      </p:sp>
    </p:spTree>
    <p:extLst>
      <p:ext uri="{BB962C8B-B14F-4D97-AF65-F5344CB8AC3E}">
        <p14:creationId xmlns:p14="http://schemas.microsoft.com/office/powerpoint/2010/main" val="89601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9E85BD5-D2AB-44D2-A2D5-90B5682BABD0}"/>
              </a:ext>
            </a:extLst>
          </p:cNvPr>
          <p:cNvSpPr txBox="1"/>
          <p:nvPr/>
        </p:nvSpPr>
        <p:spPr>
          <a:xfrm>
            <a:off x="1202079" y="575681"/>
            <a:ext cx="9672990" cy="1386966"/>
          </a:xfrm>
          <a:prstGeom prst="rect">
            <a:avLst/>
          </a:prstGeom>
          <a:noFill/>
          <a:ln w="19050">
            <a:solidFill>
              <a:schemeClr val="accent1"/>
            </a:solidFill>
            <a:prstDash val="dash"/>
          </a:ln>
          <a:effectLst>
            <a:outerShdw blurRad="50800" dist="38100" dir="18900000" algn="bl" rotWithShape="0">
              <a:prstClr val="black">
                <a:alpha val="40000"/>
              </a:prstClr>
            </a:outerShdw>
          </a:effectLst>
        </p:spPr>
        <p:txBody>
          <a:bodyPr wrap="square" rtlCol="0">
            <a:spAutoFit/>
          </a:bodyPr>
          <a:lstStyle/>
          <a:p>
            <a:endParaRPr lang="en-GB" dirty="0"/>
          </a:p>
        </p:txBody>
      </p:sp>
      <p:sp>
        <p:nvSpPr>
          <p:cNvPr id="4" name="Content Placeholder 3">
            <a:extLst>
              <a:ext uri="{FF2B5EF4-FFF2-40B4-BE49-F238E27FC236}">
                <a16:creationId xmlns:a16="http://schemas.microsoft.com/office/drawing/2014/main" id="{15D9725E-7FCB-4013-99DC-5028B500D437}"/>
              </a:ext>
            </a:extLst>
          </p:cNvPr>
          <p:cNvSpPr>
            <a:spLocks noGrp="1"/>
          </p:cNvSpPr>
          <p:nvPr>
            <p:ph idx="1"/>
          </p:nvPr>
        </p:nvSpPr>
        <p:spPr>
          <a:xfrm>
            <a:off x="895697" y="737220"/>
            <a:ext cx="10268107" cy="2368671"/>
          </a:xfrm>
        </p:spPr>
        <p:txBody>
          <a:bodyPr>
            <a:normAutofit/>
          </a:bodyPr>
          <a:lstStyle/>
          <a:p>
            <a:pPr marL="457200" lvl="1" indent="0">
              <a:buNone/>
            </a:pPr>
            <a:r>
              <a:rPr lang="en-GB" sz="2600" u="sng" dirty="0"/>
              <a:t>High uncertainties in </a:t>
            </a:r>
            <a:r>
              <a:rPr lang="en-GB" sz="2600" u="sng" dirty="0" err="1"/>
              <a:t>XSecs</a:t>
            </a:r>
            <a:r>
              <a:rPr lang="en-GB" sz="2600" u="sng" dirty="0"/>
              <a:t> </a:t>
            </a:r>
            <a:r>
              <a:rPr lang="en-GB" sz="1800" u="sng" dirty="0">
                <a:sym typeface="Wingdings" panose="05000000000000000000" pitchFamily="2" charset="2"/>
              </a:rPr>
              <a:t></a:t>
            </a:r>
            <a:r>
              <a:rPr lang="en-GB" u="sng" dirty="0">
                <a:sym typeface="Wingdings" panose="05000000000000000000" pitchFamily="2" charset="2"/>
              </a:rPr>
              <a:t> </a:t>
            </a:r>
            <a:r>
              <a:rPr lang="en-GB" sz="2600" u="sng" dirty="0">
                <a:sym typeface="Wingdings" panose="05000000000000000000" pitchFamily="2" charset="2"/>
              </a:rPr>
              <a:t>High uncertainties in the secondary CRs</a:t>
            </a:r>
            <a:endParaRPr lang="en-GB" sz="2600" u="sng" dirty="0"/>
          </a:p>
        </p:txBody>
      </p:sp>
      <p:sp>
        <p:nvSpPr>
          <p:cNvPr id="2" name="Rectangle 1">
            <a:extLst>
              <a:ext uri="{FF2B5EF4-FFF2-40B4-BE49-F238E27FC236}">
                <a16:creationId xmlns:a16="http://schemas.microsoft.com/office/drawing/2014/main" id="{F50EE4D6-69FE-471F-B312-2F2046740EDD}"/>
              </a:ext>
            </a:extLst>
          </p:cNvPr>
          <p:cNvSpPr/>
          <p:nvPr/>
        </p:nvSpPr>
        <p:spPr>
          <a:xfrm>
            <a:off x="6450986" y="2879552"/>
            <a:ext cx="5505775" cy="2539157"/>
          </a:xfrm>
          <a:prstGeom prst="rect">
            <a:avLst/>
          </a:prstGeom>
        </p:spPr>
        <p:txBody>
          <a:bodyPr wrap="square">
            <a:spAutoFit/>
          </a:bodyPr>
          <a:lstStyle/>
          <a:p>
            <a:pPr lvl="1"/>
            <a:r>
              <a:rPr lang="en-GB" sz="3200" dirty="0"/>
              <a:t>·</a:t>
            </a:r>
            <a:r>
              <a:rPr lang="en-GB" sz="2100" dirty="0"/>
              <a:t> Main spallation channels: O and C</a:t>
            </a:r>
          </a:p>
          <a:p>
            <a:pPr marL="800100" lvl="1" indent="-342900">
              <a:buFont typeface="Wingdings" panose="05000000000000000000" pitchFamily="2" charset="2"/>
              <a:buChar char="Ø"/>
            </a:pPr>
            <a:endParaRPr lang="en-GB" sz="1000" dirty="0"/>
          </a:p>
          <a:p>
            <a:pPr lvl="1"/>
            <a:r>
              <a:rPr lang="en-GB" sz="3200" dirty="0"/>
              <a:t>·</a:t>
            </a:r>
            <a:r>
              <a:rPr lang="en-GB" dirty="0"/>
              <a:t> </a:t>
            </a:r>
            <a:r>
              <a:rPr lang="en-GB" sz="2100" dirty="0"/>
              <a:t>Secondary channels (N, Ne, Mg, Si &amp; Fe)       </a:t>
            </a:r>
            <a:r>
              <a:rPr lang="en-GB" sz="100" dirty="0"/>
              <a:t>.</a:t>
            </a:r>
            <a:r>
              <a:rPr lang="en-GB" sz="2100" dirty="0"/>
              <a:t>   are very important for Li and Be</a:t>
            </a:r>
            <a:r>
              <a:rPr lang="en-GB" sz="2100" dirty="0">
                <a:sym typeface="Wingdings" panose="05000000000000000000" pitchFamily="2" charset="2"/>
              </a:rPr>
              <a:t> (&lt; 50%)</a:t>
            </a:r>
          </a:p>
          <a:p>
            <a:pPr marL="800100" lvl="1" indent="-342900">
              <a:buFont typeface="Wingdings" panose="05000000000000000000" pitchFamily="2" charset="2"/>
              <a:buChar char="Ø"/>
            </a:pPr>
            <a:endParaRPr lang="en-GB" sz="1000" dirty="0">
              <a:sym typeface="Wingdings" panose="05000000000000000000" pitchFamily="2" charset="2"/>
            </a:endParaRPr>
          </a:p>
          <a:p>
            <a:pPr lvl="1"/>
            <a:r>
              <a:rPr lang="en-GB" sz="3200" dirty="0"/>
              <a:t>·</a:t>
            </a:r>
            <a:r>
              <a:rPr lang="en-GB" dirty="0"/>
              <a:t> </a:t>
            </a:r>
            <a:r>
              <a:rPr lang="en-GB" sz="2100" dirty="0">
                <a:sym typeface="Wingdings" panose="05000000000000000000" pitchFamily="2" charset="2"/>
              </a:rPr>
              <a:t>Tertiary channels also matter: </a:t>
            </a:r>
          </a:p>
          <a:p>
            <a:pPr lvl="1"/>
            <a:r>
              <a:rPr lang="en-GB" sz="2200" dirty="0">
                <a:sym typeface="Wingdings" panose="05000000000000000000" pitchFamily="2" charset="2"/>
              </a:rPr>
              <a:t>	</a:t>
            </a:r>
            <a:r>
              <a:rPr lang="en-GB" sz="2100" dirty="0">
                <a:sym typeface="Wingdings" panose="05000000000000000000" pitchFamily="2" charset="2"/>
              </a:rPr>
              <a:t>e.g. </a:t>
            </a:r>
            <a:r>
              <a:rPr lang="en-GB" sz="2100" baseline="30000" dirty="0">
                <a:sym typeface="Wingdings" panose="05000000000000000000" pitchFamily="2" charset="2"/>
              </a:rPr>
              <a:t>11</a:t>
            </a:r>
            <a:r>
              <a:rPr lang="en-GB" sz="2100" dirty="0">
                <a:sym typeface="Wingdings" panose="05000000000000000000" pitchFamily="2" charset="2"/>
              </a:rPr>
              <a:t>B + gas </a:t>
            </a:r>
            <a:r>
              <a:rPr lang="en-GB" sz="1600" dirty="0">
                <a:sym typeface="Wingdings" panose="05000000000000000000" pitchFamily="2" charset="2"/>
              </a:rPr>
              <a:t></a:t>
            </a:r>
            <a:r>
              <a:rPr lang="en-GB" sz="2100" dirty="0">
                <a:sym typeface="Wingdings" panose="05000000000000000000" pitchFamily="2" charset="2"/>
              </a:rPr>
              <a:t> </a:t>
            </a:r>
            <a:r>
              <a:rPr lang="en-GB" sz="2100" baseline="30000" dirty="0">
                <a:sym typeface="Wingdings" panose="05000000000000000000" pitchFamily="2" charset="2"/>
              </a:rPr>
              <a:t>10</a:t>
            </a:r>
            <a:r>
              <a:rPr lang="en-GB" sz="2100" dirty="0">
                <a:sym typeface="Wingdings" panose="05000000000000000000" pitchFamily="2" charset="2"/>
              </a:rPr>
              <a:t>B + X</a:t>
            </a:r>
          </a:p>
        </p:txBody>
      </p:sp>
      <p:sp>
        <p:nvSpPr>
          <p:cNvPr id="7" name="Rectangle 6">
            <a:extLst>
              <a:ext uri="{FF2B5EF4-FFF2-40B4-BE49-F238E27FC236}">
                <a16:creationId xmlns:a16="http://schemas.microsoft.com/office/drawing/2014/main" id="{31F2729B-266D-4C65-BEFE-2F06166361C9}"/>
              </a:ext>
            </a:extLst>
          </p:cNvPr>
          <p:cNvSpPr/>
          <p:nvPr/>
        </p:nvSpPr>
        <p:spPr>
          <a:xfrm>
            <a:off x="7954838" y="5596766"/>
            <a:ext cx="4031953" cy="769441"/>
          </a:xfrm>
          <a:prstGeom prst="rect">
            <a:avLst/>
          </a:prstGeom>
        </p:spPr>
        <p:txBody>
          <a:bodyPr wrap="square">
            <a:spAutoFit/>
          </a:bodyPr>
          <a:lstStyle/>
          <a:p>
            <a:pPr lvl="1"/>
            <a:r>
              <a:rPr lang="en-GB" sz="1400" b="1" dirty="0"/>
              <a:t>	</a:t>
            </a:r>
            <a:r>
              <a:rPr lang="en-GB" sz="1400" b="1" dirty="0" err="1"/>
              <a:t>Genolini</a:t>
            </a:r>
            <a:r>
              <a:rPr lang="en-GB" sz="1400" b="1" dirty="0"/>
              <a:t> et al. 2019 ; </a:t>
            </a:r>
            <a:r>
              <a:rPr lang="en-GB" sz="1400" dirty="0">
                <a:hlinkClick r:id="rId3"/>
              </a:rPr>
              <a:t>arXiv:1803.04686</a:t>
            </a:r>
            <a:r>
              <a:rPr lang="en-GB" sz="1400" dirty="0"/>
              <a:t> </a:t>
            </a:r>
          </a:p>
          <a:p>
            <a:pPr lvl="1"/>
            <a:r>
              <a:rPr lang="en-GB" sz="1400" b="1" dirty="0"/>
              <a:t>	</a:t>
            </a:r>
            <a:r>
              <a:rPr lang="en-GB" sz="1400" b="1" dirty="0" err="1"/>
              <a:t>Tomassetti</a:t>
            </a:r>
            <a:r>
              <a:rPr lang="en-GB" sz="1400" b="1" dirty="0"/>
              <a:t>, 2018 ; </a:t>
            </a:r>
            <a:r>
              <a:rPr lang="en-GB" sz="1400" dirty="0">
                <a:hlinkClick r:id="rId4"/>
              </a:rPr>
              <a:t>arXiv:1707.06917</a:t>
            </a:r>
            <a:endParaRPr lang="en-GB" sz="1400" dirty="0"/>
          </a:p>
          <a:p>
            <a:pPr lvl="1"/>
            <a:endParaRPr lang="en-GB" sz="1600" b="1" dirty="0"/>
          </a:p>
        </p:txBody>
      </p:sp>
      <p:pic>
        <p:nvPicPr>
          <p:cNvPr id="10" name="Picture 9" descr="A close up of a logo&#10;&#10;Description automatically generated">
            <a:extLst>
              <a:ext uri="{FF2B5EF4-FFF2-40B4-BE49-F238E27FC236}">
                <a16:creationId xmlns:a16="http://schemas.microsoft.com/office/drawing/2014/main" id="{CB93BBAD-01CE-4582-B30A-15CC419AB5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132" y="2689593"/>
            <a:ext cx="5582958" cy="3451627"/>
          </a:xfrm>
          <a:prstGeom prst="rect">
            <a:avLst/>
          </a:prstGeom>
        </p:spPr>
      </p:pic>
      <p:sp>
        <p:nvSpPr>
          <p:cNvPr id="20" name="Rectangle 19">
            <a:extLst>
              <a:ext uri="{FF2B5EF4-FFF2-40B4-BE49-F238E27FC236}">
                <a16:creationId xmlns:a16="http://schemas.microsoft.com/office/drawing/2014/main" id="{7F0976E4-C108-482D-9ECC-F934C06D3499}"/>
              </a:ext>
            </a:extLst>
          </p:cNvPr>
          <p:cNvSpPr/>
          <p:nvPr/>
        </p:nvSpPr>
        <p:spPr>
          <a:xfrm>
            <a:off x="377734" y="2278313"/>
            <a:ext cx="4031953" cy="553998"/>
          </a:xfrm>
          <a:prstGeom prst="rect">
            <a:avLst/>
          </a:prstGeom>
        </p:spPr>
        <p:txBody>
          <a:bodyPr wrap="square">
            <a:spAutoFit/>
          </a:bodyPr>
          <a:lstStyle/>
          <a:p>
            <a:pPr lvl="1"/>
            <a:r>
              <a:rPr lang="en-GB" sz="1400" b="1" dirty="0"/>
              <a:t>Complexity of the XS network</a:t>
            </a:r>
            <a:endParaRPr lang="en-GB" sz="1400" dirty="0"/>
          </a:p>
          <a:p>
            <a:pPr lvl="1"/>
            <a:endParaRPr lang="en-GB" sz="1600" b="1" dirty="0"/>
          </a:p>
        </p:txBody>
      </p:sp>
      <p:sp>
        <p:nvSpPr>
          <p:cNvPr id="12" name="Rectangle 11">
            <a:extLst>
              <a:ext uri="{FF2B5EF4-FFF2-40B4-BE49-F238E27FC236}">
                <a16:creationId xmlns:a16="http://schemas.microsoft.com/office/drawing/2014/main" id="{CC2F14AD-778B-435E-BA95-87F9D0EC5EEE}"/>
              </a:ext>
            </a:extLst>
          </p:cNvPr>
          <p:cNvSpPr/>
          <p:nvPr/>
        </p:nvSpPr>
        <p:spPr>
          <a:xfrm>
            <a:off x="1015708" y="5937959"/>
            <a:ext cx="1297086" cy="276999"/>
          </a:xfrm>
          <a:prstGeom prst="rect">
            <a:avLst/>
          </a:prstGeom>
        </p:spPr>
        <p:txBody>
          <a:bodyPr wrap="none">
            <a:spAutoFit/>
          </a:bodyPr>
          <a:lstStyle/>
          <a:p>
            <a:r>
              <a:rPr lang="en-GB" sz="1200" b="1" dirty="0" err="1"/>
              <a:t>Tomassetti</a:t>
            </a:r>
            <a:r>
              <a:rPr lang="en-GB" sz="1200" b="1" dirty="0"/>
              <a:t>, 2018 </a:t>
            </a:r>
            <a:endParaRPr lang="en-GB" sz="12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D0481AC8-D2FA-443A-B840-4108EEC8E110}"/>
                  </a:ext>
                </a:extLst>
              </p:cNvPr>
              <p:cNvSpPr/>
              <p:nvPr/>
            </p:nvSpPr>
            <p:spPr>
              <a:xfrm>
                <a:off x="3969654" y="1234659"/>
                <a:ext cx="4380577" cy="523220"/>
              </a:xfrm>
              <a:prstGeom prst="rect">
                <a:avLst/>
              </a:prstGeom>
              <a:ln>
                <a:solidFill>
                  <a:schemeClr val="bg1"/>
                </a:solidFill>
              </a:ln>
            </p:spPr>
            <p:txBody>
              <a:bodyPr wrap="square">
                <a:spAutoFit/>
              </a:bodyPr>
              <a:lstStyle/>
              <a:p>
                <a:pPr algn="ctr">
                  <a:buSzPct val="100000"/>
                </a:pPr>
                <a:r>
                  <a:rPr lang="en-GB" sz="2600" dirty="0" err="1">
                    <a:latin typeface="Times New Roman" panose="02020603050405020304" pitchFamily="18" charset="0"/>
                    <a:cs typeface="Times New Roman" panose="02020603050405020304" pitchFamily="18" charset="0"/>
                  </a:rPr>
                  <a:t>Q</a:t>
                </a:r>
                <a:r>
                  <a:rPr lang="en-GB" sz="2600" i="1" baseline="-25000" dirty="0" err="1">
                    <a:latin typeface="Times New Roman" panose="02020603050405020304" pitchFamily="18" charset="0"/>
                    <a:cs typeface="Times New Roman" panose="02020603050405020304" pitchFamily="18" charset="0"/>
                  </a:rPr>
                  <a:t>sec</a:t>
                </a:r>
                <a14:m>
                  <m:oMath xmlns:m="http://schemas.openxmlformats.org/officeDocument/2006/math">
                    <m:r>
                      <a:rPr lang="en-GB" sz="2400" i="1">
                        <a:latin typeface="Cambria Math" panose="02040503050406030204" pitchFamily="18" charset="0"/>
                        <a:cs typeface="Times New Roman" panose="02020603050405020304" pitchFamily="18" charset="0"/>
                      </a:rPr>
                      <m:t>(</m:t>
                    </m:r>
                    <m:r>
                      <a:rPr lang="en-GB" sz="2400" i="1">
                        <a:latin typeface="Cambria Math" panose="02040503050406030204" pitchFamily="18" charset="0"/>
                        <a:cs typeface="Times New Roman" panose="02020603050405020304" pitchFamily="18" charset="0"/>
                      </a:rPr>
                      <m:t>𝐸</m:t>
                    </m:r>
                    <m:r>
                      <a:rPr lang="en-GB" sz="2400" i="1">
                        <a:latin typeface="Cambria Math" panose="02040503050406030204" pitchFamily="18" charset="0"/>
                        <a:cs typeface="Times New Roman" panose="02020603050405020304" pitchFamily="18" charset="0"/>
                      </a:rPr>
                      <m:t>) </m:t>
                    </m:r>
                  </m:oMath>
                </a14:m>
                <a:r>
                  <a:rPr lang="en-GB" sz="2600" dirty="0">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pt-BR" sz="2400" i="1" smtClean="0">
                            <a:latin typeface="Cambria Math" panose="02040503050406030204" pitchFamily="18" charset="0"/>
                            <a:cs typeface="Times New Roman" panose="02020603050405020304" pitchFamily="18" charset="0"/>
                          </a:rPr>
                        </m:ctrlPr>
                      </m:naryPr>
                      <m:sub/>
                      <m:sup>
                        <m:r>
                          <a:rPr lang="en-GB" sz="2400" b="0" i="1" smtClean="0">
                            <a:latin typeface="Cambria Math" panose="02040503050406030204" pitchFamily="18" charset="0"/>
                            <a:cs typeface="Times New Roman" panose="02020603050405020304" pitchFamily="18" charset="0"/>
                          </a:rPr>
                          <m:t>𝑝𝑟</m:t>
                        </m:r>
                      </m:sup>
                      <m:e>
                        <m:r>
                          <m:rPr>
                            <m:nor/>
                          </m:rPr>
                          <a:rPr lang="en-GB" sz="2400" dirty="0">
                            <a:latin typeface="Times New Roman" panose="02020603050405020304" pitchFamily="18" charset="0"/>
                            <a:cs typeface="Times New Roman" panose="02020603050405020304" pitchFamily="18" charset="0"/>
                          </a:rPr>
                          <m:t>J</m:t>
                        </m:r>
                        <m:r>
                          <m:rPr>
                            <m:nor/>
                          </m:rPr>
                          <a:rPr lang="en-GB" sz="2400" i="1" baseline="-25000" dirty="0">
                            <a:latin typeface="Times New Roman" panose="02020603050405020304" pitchFamily="18" charset="0"/>
                            <a:cs typeface="Times New Roman" panose="02020603050405020304" pitchFamily="18" charset="0"/>
                          </a:rPr>
                          <m:t>pr</m:t>
                        </m:r>
                        <m:r>
                          <m:rPr>
                            <m:nor/>
                          </m:rPr>
                          <a:rPr lang="en-GB" sz="2400" b="0" i="0" dirty="0" smtClean="0">
                            <a:latin typeface="Times New Roman" panose="02020603050405020304" pitchFamily="18" charset="0"/>
                            <a:cs typeface="Times New Roman" panose="02020603050405020304" pitchFamily="18" charset="0"/>
                          </a:rPr>
                          <m:t>(</m:t>
                        </m:r>
                        <m:r>
                          <m:rPr>
                            <m:nor/>
                          </m:rPr>
                          <a:rPr lang="en-GB" sz="2400" b="0" i="0" dirty="0" smtClean="0">
                            <a:latin typeface="Times New Roman" panose="02020603050405020304" pitchFamily="18" charset="0"/>
                            <a:cs typeface="Times New Roman" panose="02020603050405020304" pitchFamily="18" charset="0"/>
                          </a:rPr>
                          <m:t>E</m:t>
                        </m:r>
                        <m:r>
                          <m:rPr>
                            <m:nor/>
                          </m:rPr>
                          <a:rPr lang="en-GB" sz="2400" b="0" i="0" dirty="0" smtClean="0">
                            <a:latin typeface="Times New Roman" panose="02020603050405020304" pitchFamily="18" charset="0"/>
                            <a:cs typeface="Times New Roman" panose="02020603050405020304" pitchFamily="18" charset="0"/>
                          </a:rPr>
                          <m:t>) </m:t>
                        </m:r>
                        <m:r>
                          <m:rPr>
                            <m:nor/>
                          </m:rPr>
                          <a:rPr lang="el-GR" sz="2400" dirty="0">
                            <a:latin typeface="Times New Roman" panose="02020603050405020304" pitchFamily="18" charset="0"/>
                            <a:cs typeface="Times New Roman" panose="02020603050405020304" pitchFamily="18" charset="0"/>
                          </a:rPr>
                          <m:t>σ</m:t>
                        </m:r>
                        <m:r>
                          <m:rPr>
                            <m:nor/>
                          </m:rPr>
                          <a:rPr lang="en-GB" sz="2400" i="1" baseline="-25000" dirty="0">
                            <a:latin typeface="Times New Roman" panose="02020603050405020304" pitchFamily="18" charset="0"/>
                            <a:cs typeface="Times New Roman" panose="02020603050405020304" pitchFamily="18" charset="0"/>
                          </a:rPr>
                          <m:t>pr</m:t>
                        </m:r>
                        <m:r>
                          <m:rPr>
                            <m:nor/>
                          </m:rPr>
                          <a:rPr lang="en-GB" sz="2400" i="1" baseline="-25000" dirty="0">
                            <a:latin typeface="Times New Roman" panose="02020603050405020304" pitchFamily="18" charset="0"/>
                            <a:cs typeface="Times New Roman" panose="02020603050405020304" pitchFamily="18" charset="0"/>
                            <a:sym typeface="Wingdings" panose="05000000000000000000" pitchFamily="2" charset="2"/>
                          </a:rPr>
                          <m:t> </m:t>
                        </m:r>
                        <m:r>
                          <m:rPr>
                            <m:nor/>
                          </m:rPr>
                          <a:rPr lang="en-GB" sz="2400" i="1" baseline="-25000" dirty="0">
                            <a:latin typeface="Times New Roman" panose="02020603050405020304" pitchFamily="18" charset="0"/>
                            <a:cs typeface="Times New Roman" panose="02020603050405020304" pitchFamily="18" charset="0"/>
                            <a:sym typeface="Wingdings" panose="05000000000000000000" pitchFamily="2" charset="2"/>
                          </a:rPr>
                          <m:t>sec</m:t>
                        </m:r>
                      </m:e>
                    </m:nary>
                    <m:r>
                      <a:rPr lang="en-GB" sz="2400" b="0" i="1" smtClean="0">
                        <a:latin typeface="Cambria Math" panose="02040503050406030204" pitchFamily="18" charset="0"/>
                        <a:cs typeface="Times New Roman" panose="02020603050405020304" pitchFamily="18" charset="0"/>
                      </a:rPr>
                      <m:t>(</m:t>
                    </m:r>
                    <m:r>
                      <a:rPr lang="en-GB" sz="2400" b="0" i="1" smtClean="0">
                        <a:latin typeface="Cambria Math" panose="02040503050406030204" pitchFamily="18" charset="0"/>
                        <a:cs typeface="Times New Roman" panose="02020603050405020304" pitchFamily="18" charset="0"/>
                      </a:rPr>
                      <m:t>𝐸</m:t>
                    </m:r>
                    <m:r>
                      <a:rPr lang="en-GB" sz="2400" b="0" i="1" smtClean="0">
                        <a:latin typeface="Cambria Math" panose="02040503050406030204" pitchFamily="18" charset="0"/>
                        <a:cs typeface="Times New Roman" panose="02020603050405020304" pitchFamily="18" charset="0"/>
                      </a:rPr>
                      <m:t>)</m:t>
                    </m:r>
                  </m:oMath>
                </a14:m>
                <a:endParaRPr lang="en-GB" sz="2800" i="1" dirty="0">
                  <a:latin typeface="Times New Roman" panose="02020603050405020304" pitchFamily="18" charset="0"/>
                  <a:cs typeface="Times New Roman" panose="02020603050405020304" pitchFamily="18" charset="0"/>
                </a:endParaRPr>
              </a:p>
            </p:txBody>
          </p:sp>
        </mc:Choice>
        <mc:Fallback xmlns="">
          <p:sp>
            <p:nvSpPr>
              <p:cNvPr id="18" name="Rectangle 17">
                <a:extLst>
                  <a:ext uri="{FF2B5EF4-FFF2-40B4-BE49-F238E27FC236}">
                    <a16:creationId xmlns:a16="http://schemas.microsoft.com/office/drawing/2014/main" id="{D0481AC8-D2FA-443A-B840-4108EEC8E110}"/>
                  </a:ext>
                </a:extLst>
              </p:cNvPr>
              <p:cNvSpPr>
                <a:spLocks noRot="1" noChangeAspect="1" noMove="1" noResize="1" noEditPoints="1" noAdjustHandles="1" noChangeArrowheads="1" noChangeShapeType="1" noTextEdit="1"/>
              </p:cNvSpPr>
              <p:nvPr/>
            </p:nvSpPr>
            <p:spPr>
              <a:xfrm>
                <a:off x="3969654" y="1234659"/>
                <a:ext cx="4380577" cy="523220"/>
              </a:xfrm>
              <a:prstGeom prst="rect">
                <a:avLst/>
              </a:prstGeom>
              <a:blipFill>
                <a:blip r:embed="rId6"/>
                <a:stretch>
                  <a:fillRect l="-277" t="-11494" b="-21839"/>
                </a:stretch>
              </a:blipFill>
              <a:ln>
                <a:solidFill>
                  <a:schemeClr val="bg1"/>
                </a:solidFill>
              </a:ln>
            </p:spPr>
            <p:txBody>
              <a:bodyPr/>
              <a:lstStyle/>
              <a:p>
                <a:r>
                  <a:rPr lang="en-GB">
                    <a:noFill/>
                  </a:rPr>
                  <a:t> </a:t>
                </a:r>
              </a:p>
            </p:txBody>
          </p:sp>
        </mc:Fallback>
      </mc:AlternateContent>
      <p:sp>
        <p:nvSpPr>
          <p:cNvPr id="19" name="Rectangle 18">
            <a:extLst>
              <a:ext uri="{FF2B5EF4-FFF2-40B4-BE49-F238E27FC236}">
                <a16:creationId xmlns:a16="http://schemas.microsoft.com/office/drawing/2014/main" id="{CFE95D4E-95B8-4310-AE27-E45168373AAB}"/>
              </a:ext>
            </a:extLst>
          </p:cNvPr>
          <p:cNvSpPr/>
          <p:nvPr/>
        </p:nvSpPr>
        <p:spPr>
          <a:xfrm>
            <a:off x="7289193" y="2397384"/>
            <a:ext cx="4031953" cy="553998"/>
          </a:xfrm>
          <a:prstGeom prst="rect">
            <a:avLst/>
          </a:prstGeom>
        </p:spPr>
        <p:txBody>
          <a:bodyPr wrap="square">
            <a:spAutoFit/>
          </a:bodyPr>
          <a:lstStyle/>
          <a:p>
            <a:pPr lvl="1"/>
            <a:r>
              <a:rPr lang="en-GB" sz="1400" b="1" dirty="0"/>
              <a:t>Assessment of </a:t>
            </a:r>
            <a:r>
              <a:rPr lang="en-GB" sz="1400" b="1" dirty="0" err="1"/>
              <a:t>XSec</a:t>
            </a:r>
            <a:r>
              <a:rPr lang="en-GB" sz="1400" b="1" dirty="0"/>
              <a:t> errors in sec. CRs</a:t>
            </a:r>
            <a:endParaRPr lang="en-GB" sz="1400" dirty="0"/>
          </a:p>
          <a:p>
            <a:pPr lvl="1"/>
            <a:endParaRPr lang="en-GB" sz="1600" b="1" dirty="0"/>
          </a:p>
        </p:txBody>
      </p:sp>
      <p:sp>
        <p:nvSpPr>
          <p:cNvPr id="3" name="Slide Number Placeholder 2">
            <a:extLst>
              <a:ext uri="{FF2B5EF4-FFF2-40B4-BE49-F238E27FC236}">
                <a16:creationId xmlns:a16="http://schemas.microsoft.com/office/drawing/2014/main" id="{0AD4ABBE-FC3C-4372-9507-539D6AB1AFCB}"/>
              </a:ext>
            </a:extLst>
          </p:cNvPr>
          <p:cNvSpPr>
            <a:spLocks noGrp="1"/>
          </p:cNvSpPr>
          <p:nvPr>
            <p:ph type="sldNum" sz="quarter" idx="12"/>
          </p:nvPr>
        </p:nvSpPr>
        <p:spPr/>
        <p:txBody>
          <a:bodyPr/>
          <a:lstStyle/>
          <a:p>
            <a:fld id="{22575A84-A01E-4477-BEC3-178D27864C62}" type="slidenum">
              <a:rPr lang="en-GB" smtClean="0"/>
              <a:t>17</a:t>
            </a:fld>
            <a:endParaRPr lang="en-GB"/>
          </a:p>
        </p:txBody>
      </p:sp>
    </p:spTree>
    <p:extLst>
      <p:ext uri="{BB962C8B-B14F-4D97-AF65-F5344CB8AC3E}">
        <p14:creationId xmlns:p14="http://schemas.microsoft.com/office/powerpoint/2010/main" val="920542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FF2CF01-DB25-4F58-BABE-0104BBC6A8FA}"/>
              </a:ext>
            </a:extLst>
          </p:cNvPr>
          <p:cNvPicPr>
            <a:picLocks noChangeAspect="1"/>
          </p:cNvPicPr>
          <p:nvPr/>
        </p:nvPicPr>
        <p:blipFill>
          <a:blip r:embed="rId3"/>
          <a:stretch>
            <a:fillRect/>
          </a:stretch>
        </p:blipFill>
        <p:spPr>
          <a:xfrm>
            <a:off x="632036" y="2608797"/>
            <a:ext cx="5425295" cy="3071269"/>
          </a:xfrm>
          <a:prstGeom prst="rect">
            <a:avLst/>
          </a:prstGeom>
        </p:spPr>
      </p:pic>
      <p:pic>
        <p:nvPicPr>
          <p:cNvPr id="6" name="Content Placeholder 5">
            <a:extLst>
              <a:ext uri="{FF2B5EF4-FFF2-40B4-BE49-F238E27FC236}">
                <a16:creationId xmlns:a16="http://schemas.microsoft.com/office/drawing/2014/main" id="{365CEA41-8F05-4A3A-84D6-AA71D481CFE0}"/>
              </a:ext>
            </a:extLst>
          </p:cNvPr>
          <p:cNvPicPr>
            <a:picLocks noGrp="1" noChangeAspect="1"/>
          </p:cNvPicPr>
          <p:nvPr>
            <p:ph idx="1"/>
          </p:nvPr>
        </p:nvPicPr>
        <p:blipFill>
          <a:blip r:embed="rId4"/>
          <a:stretch>
            <a:fillRect/>
          </a:stretch>
        </p:blipFill>
        <p:spPr>
          <a:xfrm>
            <a:off x="7450858" y="340431"/>
            <a:ext cx="2509757" cy="405356"/>
          </a:xfrm>
          <a:prstGeom prst="rect">
            <a:avLst/>
          </a:prstGeom>
          <a:ln w="19050">
            <a:noFill/>
          </a:ln>
        </p:spPr>
      </p:pic>
      <p:pic>
        <p:nvPicPr>
          <p:cNvPr id="3" name="Picture 2">
            <a:extLst>
              <a:ext uri="{FF2B5EF4-FFF2-40B4-BE49-F238E27FC236}">
                <a16:creationId xmlns:a16="http://schemas.microsoft.com/office/drawing/2014/main" id="{81FC9851-36CD-4E74-8460-25D220F4B360}"/>
              </a:ext>
            </a:extLst>
          </p:cNvPr>
          <p:cNvPicPr>
            <a:picLocks noChangeAspect="1"/>
          </p:cNvPicPr>
          <p:nvPr/>
        </p:nvPicPr>
        <p:blipFill>
          <a:blip r:embed="rId5"/>
          <a:stretch>
            <a:fillRect/>
          </a:stretch>
        </p:blipFill>
        <p:spPr>
          <a:xfrm>
            <a:off x="6863880" y="736063"/>
            <a:ext cx="3878995" cy="3015076"/>
          </a:xfrm>
          <a:prstGeom prst="rect">
            <a:avLst/>
          </a:prstGeom>
        </p:spPr>
      </p:pic>
      <p:pic>
        <p:nvPicPr>
          <p:cNvPr id="8" name="Picture 7">
            <a:extLst>
              <a:ext uri="{FF2B5EF4-FFF2-40B4-BE49-F238E27FC236}">
                <a16:creationId xmlns:a16="http://schemas.microsoft.com/office/drawing/2014/main" id="{35652C5D-38E8-4720-B961-4F520F0033DC}"/>
              </a:ext>
            </a:extLst>
          </p:cNvPr>
          <p:cNvPicPr>
            <a:picLocks noChangeAspect="1"/>
          </p:cNvPicPr>
          <p:nvPr/>
        </p:nvPicPr>
        <p:blipFill>
          <a:blip r:embed="rId6"/>
          <a:stretch>
            <a:fillRect/>
          </a:stretch>
        </p:blipFill>
        <p:spPr>
          <a:xfrm>
            <a:off x="6716090" y="3698284"/>
            <a:ext cx="4975899" cy="2926999"/>
          </a:xfrm>
          <a:prstGeom prst="rect">
            <a:avLst/>
          </a:prstGeom>
        </p:spPr>
      </p:pic>
      <p:pic>
        <p:nvPicPr>
          <p:cNvPr id="4" name="Picture 3">
            <a:extLst>
              <a:ext uri="{FF2B5EF4-FFF2-40B4-BE49-F238E27FC236}">
                <a16:creationId xmlns:a16="http://schemas.microsoft.com/office/drawing/2014/main" id="{C41FEA97-7F42-49BF-9C38-82B70A821C02}"/>
              </a:ext>
            </a:extLst>
          </p:cNvPr>
          <p:cNvPicPr>
            <a:picLocks noChangeAspect="1"/>
          </p:cNvPicPr>
          <p:nvPr/>
        </p:nvPicPr>
        <p:blipFill>
          <a:blip r:embed="rId7"/>
          <a:stretch>
            <a:fillRect/>
          </a:stretch>
        </p:blipFill>
        <p:spPr>
          <a:xfrm>
            <a:off x="3369863" y="5712911"/>
            <a:ext cx="3190875" cy="506237"/>
          </a:xfrm>
          <a:prstGeom prst="rect">
            <a:avLst/>
          </a:prstGeom>
          <a:ln>
            <a:noFill/>
          </a:ln>
        </p:spPr>
      </p:pic>
      <p:pic>
        <p:nvPicPr>
          <p:cNvPr id="7" name="Picture 6">
            <a:extLst>
              <a:ext uri="{FF2B5EF4-FFF2-40B4-BE49-F238E27FC236}">
                <a16:creationId xmlns:a16="http://schemas.microsoft.com/office/drawing/2014/main" id="{AE4BD6C1-DFA8-4F65-BBA5-50E0BAE08E4B}"/>
              </a:ext>
            </a:extLst>
          </p:cNvPr>
          <p:cNvPicPr>
            <a:picLocks noChangeAspect="1"/>
          </p:cNvPicPr>
          <p:nvPr/>
        </p:nvPicPr>
        <p:blipFill>
          <a:blip r:embed="rId8"/>
          <a:stretch>
            <a:fillRect/>
          </a:stretch>
        </p:blipFill>
        <p:spPr>
          <a:xfrm>
            <a:off x="10299073" y="310939"/>
            <a:ext cx="1712419" cy="505428"/>
          </a:xfrm>
          <a:prstGeom prst="rect">
            <a:avLst/>
          </a:prstGeom>
          <a:ln>
            <a:solidFill>
              <a:srgbClr val="FF0000"/>
            </a:solidFill>
          </a:ln>
        </p:spPr>
      </p:pic>
      <p:sp>
        <p:nvSpPr>
          <p:cNvPr id="27" name="Title 4">
            <a:extLst>
              <a:ext uri="{FF2B5EF4-FFF2-40B4-BE49-F238E27FC236}">
                <a16:creationId xmlns:a16="http://schemas.microsoft.com/office/drawing/2014/main" id="{77BD0674-F69C-4777-B270-0C0431C5A8DE}"/>
              </a:ext>
            </a:extLst>
          </p:cNvPr>
          <p:cNvSpPr>
            <a:spLocks noGrp="1"/>
          </p:cNvSpPr>
          <p:nvPr>
            <p:ph type="title"/>
          </p:nvPr>
        </p:nvSpPr>
        <p:spPr>
          <a:xfrm>
            <a:off x="317075" y="267312"/>
            <a:ext cx="5585280" cy="1325563"/>
          </a:xfrm>
        </p:spPr>
        <p:txBody>
          <a:bodyPr>
            <a:normAutofit/>
          </a:bodyPr>
          <a:lstStyle/>
          <a:p>
            <a:r>
              <a:rPr lang="en-GB" sz="5400" b="1" dirty="0">
                <a:effectLst>
                  <a:outerShdw blurRad="38100" dist="38100" dir="2700000" algn="tl">
                    <a:srgbClr val="000000">
                      <a:alpha val="43137"/>
                    </a:srgbClr>
                  </a:outerShdw>
                </a:effectLst>
              </a:rPr>
              <a:t>ANTIPROTON XSECS</a:t>
            </a:r>
          </a:p>
        </p:txBody>
      </p:sp>
      <p:pic>
        <p:nvPicPr>
          <p:cNvPr id="11" name="Picture 10">
            <a:extLst>
              <a:ext uri="{FF2B5EF4-FFF2-40B4-BE49-F238E27FC236}">
                <a16:creationId xmlns:a16="http://schemas.microsoft.com/office/drawing/2014/main" id="{53093FFE-A76E-477F-B3CB-C886D6797DF1}"/>
              </a:ext>
            </a:extLst>
          </p:cNvPr>
          <p:cNvPicPr>
            <a:picLocks noChangeAspect="1"/>
          </p:cNvPicPr>
          <p:nvPr/>
        </p:nvPicPr>
        <p:blipFill>
          <a:blip r:embed="rId9"/>
          <a:stretch>
            <a:fillRect/>
          </a:stretch>
        </p:blipFill>
        <p:spPr>
          <a:xfrm>
            <a:off x="1059321" y="1332049"/>
            <a:ext cx="2686050" cy="866775"/>
          </a:xfrm>
          <a:prstGeom prst="rect">
            <a:avLst/>
          </a:prstGeom>
        </p:spPr>
      </p:pic>
      <p:sp>
        <p:nvSpPr>
          <p:cNvPr id="9" name="Rectangle 8">
            <a:extLst>
              <a:ext uri="{FF2B5EF4-FFF2-40B4-BE49-F238E27FC236}">
                <a16:creationId xmlns:a16="http://schemas.microsoft.com/office/drawing/2014/main" id="{BA2AEA17-7CC6-4660-ADC8-91907DF2C6A1}"/>
              </a:ext>
            </a:extLst>
          </p:cNvPr>
          <p:cNvSpPr/>
          <p:nvPr/>
        </p:nvSpPr>
        <p:spPr>
          <a:xfrm>
            <a:off x="3438448" y="5827201"/>
            <a:ext cx="3013723" cy="41249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34E268C-E30D-4D98-970A-2BF984BC10D7}"/>
                  </a:ext>
                </a:extLst>
              </p:cNvPr>
              <p:cNvSpPr/>
              <p:nvPr/>
            </p:nvSpPr>
            <p:spPr>
              <a:xfrm>
                <a:off x="3549504" y="1538788"/>
                <a:ext cx="1888337" cy="369332"/>
              </a:xfrm>
              <a:prstGeom prst="rect">
                <a:avLst/>
              </a:prstGeom>
            </p:spPr>
            <p:txBody>
              <a:bodyPr wrap="none">
                <a:spAutoFit/>
              </a:bodyPr>
              <a:lstStyle/>
              <a:p>
                <a14:m>
                  <m:oMath xmlns:m="http://schemas.openxmlformats.org/officeDocument/2006/math">
                    <m:r>
                      <a:rPr lang="en-GB" b="0" i="1" smtClean="0">
                        <a:latin typeface="Cambria Math" panose="02040503050406030204" pitchFamily="18" charset="0"/>
                        <a:cs typeface="Times New Roman" panose="02020603050405020304" pitchFamily="18" charset="0"/>
                      </a:rPr>
                      <m:t>·(2+ </m:t>
                    </m:r>
                    <m:r>
                      <m:rPr>
                        <m:sty m:val="p"/>
                      </m:rPr>
                      <a:rPr lang="el-GR" b="0" i="1" smtClean="0">
                        <a:latin typeface="Cambria Math" panose="02040503050406030204" pitchFamily="18" charset="0"/>
                        <a:cs typeface="Times New Roman" panose="02020603050405020304" pitchFamily="18" charset="0"/>
                      </a:rPr>
                      <m:t>Δ</m:t>
                    </m:r>
                    <m:r>
                      <a:rPr lang="en-GB" b="0" i="1" baseline="-25000" smtClean="0">
                        <a:latin typeface="Cambria Math" panose="02040503050406030204" pitchFamily="18" charset="0"/>
                        <a:cs typeface="Times New Roman" panose="02020603050405020304" pitchFamily="18" charset="0"/>
                      </a:rPr>
                      <m:t>𝐼𝑆</m:t>
                    </m:r>
                    <m:r>
                      <a:rPr lang="en-GB" b="0" i="1" smtClean="0">
                        <a:latin typeface="Cambria Math" panose="02040503050406030204" pitchFamily="18" charset="0"/>
                        <a:cs typeface="Times New Roman" panose="02020603050405020304" pitchFamily="18" charset="0"/>
                      </a:rPr>
                      <m:t>+2</m:t>
                    </m:r>
                  </m:oMath>
                </a14:m>
                <a:r>
                  <a:rPr lang="el-GR" dirty="0">
                    <a:cs typeface="Times New Roman" panose="02020603050405020304" pitchFamily="18" charset="0"/>
                  </a:rPr>
                  <a:t> </a:t>
                </a:r>
                <a14:m>
                  <m:oMath xmlns:m="http://schemas.openxmlformats.org/officeDocument/2006/math">
                    <m:r>
                      <m:rPr>
                        <m:sty m:val="p"/>
                      </m:rPr>
                      <a:rPr lang="el-GR" i="1">
                        <a:latin typeface="Cambria Math" panose="02040503050406030204" pitchFamily="18" charset="0"/>
                        <a:cs typeface="Times New Roman" panose="02020603050405020304" pitchFamily="18" charset="0"/>
                      </a:rPr>
                      <m:t>Δ</m:t>
                    </m:r>
                  </m:oMath>
                </a14:m>
                <a:r>
                  <a:rPr lang="el-GR" i="1" baseline="-25000" dirty="0"/>
                  <a:t>Λ</a:t>
                </a:r>
                <a:r>
                  <a:rPr lang="en-GB" dirty="0"/>
                  <a:t>)</a:t>
                </a:r>
              </a:p>
            </p:txBody>
          </p:sp>
        </mc:Choice>
        <mc:Fallback xmlns="">
          <p:sp>
            <p:nvSpPr>
              <p:cNvPr id="10" name="Rectangle 9">
                <a:extLst>
                  <a:ext uri="{FF2B5EF4-FFF2-40B4-BE49-F238E27FC236}">
                    <a16:creationId xmlns:a16="http://schemas.microsoft.com/office/drawing/2014/main" id="{834E268C-E30D-4D98-970A-2BF984BC10D7}"/>
                  </a:ext>
                </a:extLst>
              </p:cNvPr>
              <p:cNvSpPr>
                <a:spLocks noRot="1" noChangeAspect="1" noMove="1" noResize="1" noEditPoints="1" noAdjustHandles="1" noChangeArrowheads="1" noChangeShapeType="1" noTextEdit="1"/>
              </p:cNvSpPr>
              <p:nvPr/>
            </p:nvSpPr>
            <p:spPr>
              <a:xfrm>
                <a:off x="3549504" y="1538788"/>
                <a:ext cx="1888337" cy="369332"/>
              </a:xfrm>
              <a:prstGeom prst="rect">
                <a:avLst/>
              </a:prstGeom>
              <a:blipFill>
                <a:blip r:embed="rId10"/>
                <a:stretch>
                  <a:fillRect t="-8197" r="-1935" b="-24590"/>
                </a:stretch>
              </a:blipFill>
            </p:spPr>
            <p:txBody>
              <a:bodyPr/>
              <a:lstStyle/>
              <a:p>
                <a:r>
                  <a:rPr lang="en-GB">
                    <a:noFill/>
                  </a:rPr>
                  <a:t> </a:t>
                </a:r>
              </a:p>
            </p:txBody>
          </p:sp>
        </mc:Fallback>
      </mc:AlternateContent>
      <p:sp>
        <p:nvSpPr>
          <p:cNvPr id="12" name="Oval 11">
            <a:extLst>
              <a:ext uri="{FF2B5EF4-FFF2-40B4-BE49-F238E27FC236}">
                <a16:creationId xmlns:a16="http://schemas.microsoft.com/office/drawing/2014/main" id="{EB90E699-1621-4B80-98E9-4412CC348972}"/>
              </a:ext>
            </a:extLst>
          </p:cNvPr>
          <p:cNvSpPr/>
          <p:nvPr/>
        </p:nvSpPr>
        <p:spPr>
          <a:xfrm>
            <a:off x="3786467" y="1545499"/>
            <a:ext cx="884244" cy="369332"/>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CB1601D-F944-40D8-ACE8-26C22A20ED74}"/>
              </a:ext>
            </a:extLst>
          </p:cNvPr>
          <p:cNvSpPr/>
          <p:nvPr/>
        </p:nvSpPr>
        <p:spPr>
          <a:xfrm>
            <a:off x="4756937" y="1505299"/>
            <a:ext cx="670630" cy="399258"/>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51D0A35-AB9B-4CCF-A4AD-5C50878DE284}"/>
              </a:ext>
            </a:extLst>
          </p:cNvPr>
          <p:cNvSpPr/>
          <p:nvPr/>
        </p:nvSpPr>
        <p:spPr>
          <a:xfrm>
            <a:off x="4219286" y="1566047"/>
            <a:ext cx="420603" cy="3523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2F028D0F-9FCE-4730-B50B-E8B059834629}"/>
              </a:ext>
            </a:extLst>
          </p:cNvPr>
          <p:cNvSpPr/>
          <p:nvPr/>
        </p:nvSpPr>
        <p:spPr>
          <a:xfrm>
            <a:off x="9255664" y="6467166"/>
            <a:ext cx="2999539" cy="400110"/>
          </a:xfrm>
          <a:prstGeom prst="rect">
            <a:avLst/>
          </a:prstGeom>
        </p:spPr>
        <p:txBody>
          <a:bodyPr wrap="none">
            <a:spAutoFit/>
          </a:bodyPr>
          <a:lstStyle/>
          <a:p>
            <a:r>
              <a:rPr lang="en-GB" sz="1000" b="1" dirty="0">
                <a:latin typeface="Times New Roman" panose="02020603050405020304" pitchFamily="18" charset="0"/>
              </a:rPr>
              <a:t>A. Reinert, M. W. Winkler, 2017 ; </a:t>
            </a:r>
            <a:r>
              <a:rPr lang="en-GB" sz="1000" dirty="0">
                <a:hlinkClick r:id="rId11"/>
              </a:rPr>
              <a:t>arXiv:1712.00002</a:t>
            </a:r>
            <a:endParaRPr lang="en-GB" sz="1000" dirty="0"/>
          </a:p>
          <a:p>
            <a:endParaRPr lang="en-GB" sz="1000" b="1" dirty="0">
              <a:latin typeface="Times New Roman" panose="02020603050405020304" pitchFamily="18" charset="0"/>
            </a:endParaRPr>
          </a:p>
        </p:txBody>
      </p:sp>
      <p:sp>
        <p:nvSpPr>
          <p:cNvPr id="38" name="Rectangle 37">
            <a:extLst>
              <a:ext uri="{FF2B5EF4-FFF2-40B4-BE49-F238E27FC236}">
                <a16:creationId xmlns:a16="http://schemas.microsoft.com/office/drawing/2014/main" id="{E1BFB527-AFD8-439E-B195-9D9A4D1C4587}"/>
              </a:ext>
            </a:extLst>
          </p:cNvPr>
          <p:cNvSpPr/>
          <p:nvPr/>
        </p:nvSpPr>
        <p:spPr>
          <a:xfrm>
            <a:off x="7472538" y="332661"/>
            <a:ext cx="2566901" cy="412496"/>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36CEBBB-9D7E-40F0-AA70-563BF5870EAB}"/>
              </a:ext>
            </a:extLst>
          </p:cNvPr>
          <p:cNvSpPr>
            <a:spLocks noGrp="1"/>
          </p:cNvSpPr>
          <p:nvPr>
            <p:ph type="sldNum" sz="quarter" idx="12"/>
          </p:nvPr>
        </p:nvSpPr>
        <p:spPr>
          <a:xfrm>
            <a:off x="438855" y="6409800"/>
            <a:ext cx="924297" cy="400110"/>
          </a:xfrm>
        </p:spPr>
        <p:txBody>
          <a:bodyPr/>
          <a:lstStyle/>
          <a:p>
            <a:fld id="{22575A84-A01E-4477-BEC3-178D27864C62}" type="slidenum">
              <a:rPr lang="en-GB" smtClean="0"/>
              <a:t>18</a:t>
            </a:fld>
            <a:endParaRPr lang="en-GB"/>
          </a:p>
        </p:txBody>
      </p:sp>
      <p:sp>
        <p:nvSpPr>
          <p:cNvPr id="24" name="Rectangle 23">
            <a:extLst>
              <a:ext uri="{FF2B5EF4-FFF2-40B4-BE49-F238E27FC236}">
                <a16:creationId xmlns:a16="http://schemas.microsoft.com/office/drawing/2014/main" id="{7D037EAF-4910-4D9B-B259-38919495B33B}"/>
              </a:ext>
            </a:extLst>
          </p:cNvPr>
          <p:cNvSpPr/>
          <p:nvPr/>
        </p:nvSpPr>
        <p:spPr>
          <a:xfrm>
            <a:off x="2201401" y="4697364"/>
            <a:ext cx="2537874" cy="261610"/>
          </a:xfrm>
          <a:prstGeom prst="rect">
            <a:avLst/>
          </a:prstGeom>
        </p:spPr>
        <p:txBody>
          <a:bodyPr wrap="none">
            <a:spAutoFit/>
          </a:bodyPr>
          <a:lstStyle/>
          <a:p>
            <a:r>
              <a:rPr lang="en-GB" sz="1100" b="1" dirty="0" err="1"/>
              <a:t>Kappl</a:t>
            </a:r>
            <a:r>
              <a:rPr lang="en-GB" sz="1100" b="1" dirty="0"/>
              <a:t> &amp; Winkler, 2019 ; </a:t>
            </a:r>
            <a:r>
              <a:rPr lang="en-GB" sz="1100" dirty="0">
                <a:hlinkClick r:id="rId12"/>
              </a:rPr>
              <a:t>arXiv:1408.0299</a:t>
            </a:r>
            <a:endParaRPr lang="en-GB" sz="1100" dirty="0"/>
          </a:p>
        </p:txBody>
      </p:sp>
    </p:spTree>
    <p:extLst>
      <p:ext uri="{BB962C8B-B14F-4D97-AF65-F5344CB8AC3E}">
        <p14:creationId xmlns:p14="http://schemas.microsoft.com/office/powerpoint/2010/main" val="189872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7A4F-BB55-4D1C-90F6-14A4DC149E00}"/>
              </a:ext>
            </a:extLst>
          </p:cNvPr>
          <p:cNvSpPr>
            <a:spLocks noGrp="1"/>
          </p:cNvSpPr>
          <p:nvPr>
            <p:ph type="title"/>
          </p:nvPr>
        </p:nvSpPr>
        <p:spPr>
          <a:xfrm>
            <a:off x="960981" y="529511"/>
            <a:ext cx="4984158" cy="1325563"/>
          </a:xfrm>
        </p:spPr>
        <p:txBody>
          <a:bodyPr>
            <a:noAutofit/>
          </a:bodyPr>
          <a:lstStyle/>
          <a:p>
            <a:r>
              <a:rPr lang="en-GB" sz="2700" b="1" dirty="0"/>
              <a:t>p/p spectrum gets rid of uncertainties related to the fit of primary CRs spectra and mitigate solar modulation uncertainties</a:t>
            </a:r>
          </a:p>
        </p:txBody>
      </p:sp>
      <p:pic>
        <p:nvPicPr>
          <p:cNvPr id="9" name="Content Placeholder 8" descr="A close up of a map&#10;&#10;Description automatically generated">
            <a:extLst>
              <a:ext uri="{FF2B5EF4-FFF2-40B4-BE49-F238E27FC236}">
                <a16:creationId xmlns:a16="http://schemas.microsoft.com/office/drawing/2014/main" id="{B2453544-38D8-4336-8F4C-5B9DE6001B6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127" y="2277690"/>
            <a:ext cx="6282974" cy="4351338"/>
          </a:xfrm>
        </p:spPr>
      </p:pic>
      <p:sp>
        <p:nvSpPr>
          <p:cNvPr id="5" name="TextBox 4">
            <a:extLst>
              <a:ext uri="{FF2B5EF4-FFF2-40B4-BE49-F238E27FC236}">
                <a16:creationId xmlns:a16="http://schemas.microsoft.com/office/drawing/2014/main" id="{BF01C4E5-1BBC-446E-A2FD-25FE3AC6D05F}"/>
              </a:ext>
            </a:extLst>
          </p:cNvPr>
          <p:cNvSpPr txBox="1"/>
          <p:nvPr/>
        </p:nvSpPr>
        <p:spPr>
          <a:xfrm>
            <a:off x="996589" y="257582"/>
            <a:ext cx="287258" cy="492443"/>
          </a:xfrm>
          <a:prstGeom prst="rect">
            <a:avLst/>
          </a:prstGeom>
          <a:noFill/>
        </p:spPr>
        <p:txBody>
          <a:bodyPr wrap="none" rtlCol="0">
            <a:spAutoFit/>
          </a:bodyPr>
          <a:lstStyle/>
          <a:p>
            <a:r>
              <a:rPr lang="en-GB" sz="2600" dirty="0"/>
              <a:t>-</a:t>
            </a:r>
          </a:p>
        </p:txBody>
      </p:sp>
      <p:sp>
        <p:nvSpPr>
          <p:cNvPr id="7" name="TextBox 6">
            <a:extLst>
              <a:ext uri="{FF2B5EF4-FFF2-40B4-BE49-F238E27FC236}">
                <a16:creationId xmlns:a16="http://schemas.microsoft.com/office/drawing/2014/main" id="{CDEFB67D-F73A-4F21-8181-8773C6427A09}"/>
              </a:ext>
            </a:extLst>
          </p:cNvPr>
          <p:cNvSpPr txBox="1"/>
          <p:nvPr/>
        </p:nvSpPr>
        <p:spPr>
          <a:xfrm>
            <a:off x="6459180" y="5000921"/>
            <a:ext cx="5534024" cy="923330"/>
          </a:xfrm>
          <a:prstGeom prst="rect">
            <a:avLst/>
          </a:prstGeom>
          <a:noFill/>
        </p:spPr>
        <p:txBody>
          <a:bodyPr wrap="square" rtlCol="0">
            <a:spAutoFit/>
          </a:bodyPr>
          <a:lstStyle/>
          <a:p>
            <a:r>
              <a:rPr lang="en-GB" dirty="0"/>
              <a:t>A combined analysis of B/prim and p/p for different cross sections parametrization of antiproton production is the next step</a:t>
            </a:r>
          </a:p>
        </p:txBody>
      </p:sp>
      <p:sp>
        <p:nvSpPr>
          <p:cNvPr id="8" name="TextBox 7">
            <a:extLst>
              <a:ext uri="{FF2B5EF4-FFF2-40B4-BE49-F238E27FC236}">
                <a16:creationId xmlns:a16="http://schemas.microsoft.com/office/drawing/2014/main" id="{7BBDECF2-F1D1-4337-9831-6E5883090BD8}"/>
              </a:ext>
            </a:extLst>
          </p:cNvPr>
          <p:cNvSpPr txBox="1"/>
          <p:nvPr/>
        </p:nvSpPr>
        <p:spPr>
          <a:xfrm>
            <a:off x="9760608" y="4918727"/>
            <a:ext cx="289957" cy="384721"/>
          </a:xfrm>
          <a:prstGeom prst="rect">
            <a:avLst/>
          </a:prstGeom>
          <a:noFill/>
        </p:spPr>
        <p:txBody>
          <a:bodyPr wrap="square" rtlCol="0">
            <a:spAutoFit/>
          </a:bodyPr>
          <a:lstStyle/>
          <a:p>
            <a:r>
              <a:rPr lang="en-GB" sz="1900" dirty="0"/>
              <a:t>-</a:t>
            </a:r>
          </a:p>
        </p:txBody>
      </p:sp>
      <p:pic>
        <p:nvPicPr>
          <p:cNvPr id="14" name="Picture 13">
            <a:extLst>
              <a:ext uri="{FF2B5EF4-FFF2-40B4-BE49-F238E27FC236}">
                <a16:creationId xmlns:a16="http://schemas.microsoft.com/office/drawing/2014/main" id="{DB3A20AF-1355-4CE0-9F1C-32D710BCBE2B}"/>
              </a:ext>
            </a:extLst>
          </p:cNvPr>
          <p:cNvPicPr>
            <a:picLocks noChangeAspect="1"/>
          </p:cNvPicPr>
          <p:nvPr/>
        </p:nvPicPr>
        <p:blipFill>
          <a:blip r:embed="rId4"/>
          <a:stretch>
            <a:fillRect/>
          </a:stretch>
        </p:blipFill>
        <p:spPr>
          <a:xfrm>
            <a:off x="6281257" y="734165"/>
            <a:ext cx="5534025" cy="4029075"/>
          </a:xfrm>
          <a:prstGeom prst="rect">
            <a:avLst/>
          </a:prstGeom>
        </p:spPr>
      </p:pic>
    </p:spTree>
    <p:extLst>
      <p:ext uri="{BB962C8B-B14F-4D97-AF65-F5344CB8AC3E}">
        <p14:creationId xmlns:p14="http://schemas.microsoft.com/office/powerpoint/2010/main" val="49930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dotDmnd">
          <a:fgClr>
            <a:srgbClr val="92D05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B8FB-F46D-43B2-BB79-9C6978271C08}"/>
              </a:ext>
            </a:extLst>
          </p:cNvPr>
          <p:cNvSpPr>
            <a:spLocks noGrp="1"/>
          </p:cNvSpPr>
          <p:nvPr>
            <p:ph type="title"/>
          </p:nvPr>
        </p:nvSpPr>
        <p:spPr>
          <a:xfrm>
            <a:off x="920392" y="426769"/>
            <a:ext cx="10515600" cy="1325563"/>
          </a:xfrm>
        </p:spPr>
        <p:txBody>
          <a:bodyPr/>
          <a:lstStyle/>
          <a:p>
            <a:r>
              <a:rPr lang="en-GB" b="1" dirty="0">
                <a:solidFill>
                  <a:schemeClr val="accent2">
                    <a:lumMod val="75000"/>
                  </a:schemeClr>
                </a:solidFill>
                <a:effectLst>
                  <a:outerShdw blurRad="38100" dist="38100" dir="2700000" algn="tl">
                    <a:srgbClr val="000000">
                      <a:alpha val="43137"/>
                    </a:srgbClr>
                  </a:outerShdw>
                </a:effectLst>
              </a:rPr>
              <a:t>Outline</a:t>
            </a:r>
          </a:p>
        </p:txBody>
      </p:sp>
      <p:sp>
        <p:nvSpPr>
          <p:cNvPr id="3" name="Content Placeholder 2">
            <a:extLst>
              <a:ext uri="{FF2B5EF4-FFF2-40B4-BE49-F238E27FC236}">
                <a16:creationId xmlns:a16="http://schemas.microsoft.com/office/drawing/2014/main" id="{EBD8C71A-DFB2-43D7-BA55-C050328F3E66}"/>
              </a:ext>
            </a:extLst>
          </p:cNvPr>
          <p:cNvSpPr>
            <a:spLocks noGrp="1"/>
          </p:cNvSpPr>
          <p:nvPr>
            <p:ph idx="1"/>
          </p:nvPr>
        </p:nvSpPr>
        <p:spPr>
          <a:xfrm>
            <a:off x="509429" y="1979735"/>
            <a:ext cx="6004365" cy="4351338"/>
          </a:xfrm>
        </p:spPr>
        <p:txBody>
          <a:bodyPr>
            <a:normAutofit/>
          </a:bodyPr>
          <a:lstStyle/>
          <a:p>
            <a:pPr marL="457200" lvl="1" indent="0">
              <a:buNone/>
            </a:pPr>
            <a:r>
              <a:rPr lang="en-GB" sz="2600" b="1" dirty="0"/>
              <a:t>Propagation and generation of secondary cosmic rays:</a:t>
            </a:r>
          </a:p>
          <a:p>
            <a:pPr marL="457200" lvl="1" indent="0">
              <a:buNone/>
            </a:pPr>
            <a:r>
              <a:rPr lang="en-GB" sz="2600" b="1" dirty="0"/>
              <a:t>	Spallation cross-sections problem</a:t>
            </a:r>
          </a:p>
          <a:p>
            <a:pPr marL="457200" lvl="1" indent="0">
              <a:buNone/>
            </a:pPr>
            <a:endParaRPr lang="en-GB" sz="2000" dirty="0"/>
          </a:p>
          <a:p>
            <a:pPr marL="457200" lvl="1" indent="0">
              <a:buNone/>
            </a:pPr>
            <a:r>
              <a:rPr lang="en-GB" sz="2600" b="1" dirty="0"/>
              <a:t>Antiproton production </a:t>
            </a:r>
          </a:p>
          <a:p>
            <a:pPr lvl="2"/>
            <a:r>
              <a:rPr lang="en-GB" sz="2200" b="1" dirty="0"/>
              <a:t>Background of cosmic p</a:t>
            </a:r>
          </a:p>
          <a:p>
            <a:pPr lvl="2"/>
            <a:r>
              <a:rPr lang="en-GB" sz="2200" b="1" dirty="0"/>
              <a:t>Primary production hints?</a:t>
            </a:r>
          </a:p>
          <a:p>
            <a:pPr lvl="2"/>
            <a:r>
              <a:rPr lang="en-GB" sz="2200" b="1" dirty="0"/>
              <a:t>Uncertainties evaluation</a:t>
            </a:r>
          </a:p>
          <a:p>
            <a:pPr marL="457200" lvl="1" indent="0">
              <a:buNone/>
            </a:pPr>
            <a:endParaRPr lang="en-GB" sz="2000" b="1" dirty="0"/>
          </a:p>
          <a:p>
            <a:pPr marL="457200" lvl="1" indent="0">
              <a:buNone/>
            </a:pPr>
            <a:r>
              <a:rPr lang="en-GB" b="1" dirty="0">
                <a:solidFill>
                  <a:srgbClr val="0070C0"/>
                </a:solidFill>
              </a:rPr>
              <a:t>Is there any hint of exotic sources of antiproton production?</a:t>
            </a:r>
            <a:endParaRPr lang="en-GB" b="1" dirty="0"/>
          </a:p>
        </p:txBody>
      </p:sp>
      <p:grpSp>
        <p:nvGrpSpPr>
          <p:cNvPr id="7" name="Group 6">
            <a:extLst>
              <a:ext uri="{FF2B5EF4-FFF2-40B4-BE49-F238E27FC236}">
                <a16:creationId xmlns:a16="http://schemas.microsoft.com/office/drawing/2014/main" id="{8FF77229-28C0-4853-B0B7-FF760685D2C7}"/>
              </a:ext>
            </a:extLst>
          </p:cNvPr>
          <p:cNvGrpSpPr/>
          <p:nvPr/>
        </p:nvGrpSpPr>
        <p:grpSpPr>
          <a:xfrm>
            <a:off x="6719302" y="647368"/>
            <a:ext cx="4942779" cy="5670849"/>
            <a:chOff x="6790929" y="848533"/>
            <a:chExt cx="4886324" cy="5905500"/>
          </a:xfrm>
          <a:effectLst>
            <a:glow rad="228600">
              <a:schemeClr val="accent3">
                <a:satMod val="175000"/>
                <a:alpha val="40000"/>
              </a:schemeClr>
            </a:glow>
          </a:effectLst>
        </p:grpSpPr>
        <p:pic>
          <p:nvPicPr>
            <p:cNvPr id="4" name="Picture 3">
              <a:extLst>
                <a:ext uri="{FF2B5EF4-FFF2-40B4-BE49-F238E27FC236}">
                  <a16:creationId xmlns:a16="http://schemas.microsoft.com/office/drawing/2014/main" id="{75F85719-C541-4C79-A952-7B277025142E}"/>
                </a:ext>
              </a:extLst>
            </p:cNvPr>
            <p:cNvPicPr>
              <a:picLocks noChangeAspect="1"/>
            </p:cNvPicPr>
            <p:nvPr/>
          </p:nvPicPr>
          <p:blipFill>
            <a:blip r:embed="rId3"/>
            <a:stretch>
              <a:fillRect/>
            </a:stretch>
          </p:blipFill>
          <p:spPr>
            <a:xfrm>
              <a:off x="6790929" y="848533"/>
              <a:ext cx="4886324" cy="5905500"/>
            </a:xfrm>
            <a:prstGeom prst="rect">
              <a:avLst/>
            </a:prstGeom>
          </p:spPr>
        </p:pic>
        <p:sp>
          <p:nvSpPr>
            <p:cNvPr id="5" name="Freeform: Shape 4">
              <a:extLst>
                <a:ext uri="{FF2B5EF4-FFF2-40B4-BE49-F238E27FC236}">
                  <a16:creationId xmlns:a16="http://schemas.microsoft.com/office/drawing/2014/main" id="{BDFD00C0-D4E4-41A9-AB42-57E2A7611F65}"/>
                </a:ext>
              </a:extLst>
            </p:cNvPr>
            <p:cNvSpPr/>
            <p:nvPr/>
          </p:nvSpPr>
          <p:spPr>
            <a:xfrm>
              <a:off x="8287089" y="2440122"/>
              <a:ext cx="1671375" cy="2640577"/>
            </a:xfrm>
            <a:custGeom>
              <a:avLst/>
              <a:gdLst>
                <a:gd name="connsiteX0" fmla="*/ 1571999 w 1671376"/>
                <a:gd name="connsiteY0" fmla="*/ 97593 h 2640577"/>
                <a:gd name="connsiteX1" fmla="*/ 1284322 w 1671376"/>
                <a:gd name="connsiteY1" fmla="*/ 2008586 h 2640577"/>
                <a:gd name="connsiteX2" fmla="*/ 287729 w 1671376"/>
                <a:gd name="connsiteY2" fmla="*/ 190060 h 2640577"/>
                <a:gd name="connsiteX3" fmla="*/ 1253500 w 1671376"/>
                <a:gd name="connsiteY3" fmla="*/ 179786 h 2640577"/>
                <a:gd name="connsiteX4" fmla="*/ 1623369 w 1671376"/>
                <a:gd name="connsiteY4" fmla="*/ 1289395 h 2640577"/>
                <a:gd name="connsiteX5" fmla="*/ 236358 w 1671376"/>
                <a:gd name="connsiteY5" fmla="*/ 1556523 h 2640577"/>
                <a:gd name="connsiteX6" fmla="*/ 195262 w 1671376"/>
                <a:gd name="connsiteY6" fmla="*/ 2625036 h 2640577"/>
                <a:gd name="connsiteX7" fmla="*/ 339100 w 1671376"/>
                <a:gd name="connsiteY7" fmla="*/ 2059957 h 2640577"/>
                <a:gd name="connsiteX8" fmla="*/ 53 w 1671376"/>
                <a:gd name="connsiteY8" fmla="*/ 323624 h 2640577"/>
                <a:gd name="connsiteX9" fmla="*/ 318551 w 1671376"/>
                <a:gd name="connsiteY9" fmla="*/ 508559 h 264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1376" h="2640577">
                  <a:moveTo>
                    <a:pt x="1571999" y="97593"/>
                  </a:moveTo>
                  <a:cubicBezTo>
                    <a:pt x="1535183" y="1045384"/>
                    <a:pt x="1498367" y="1993175"/>
                    <a:pt x="1284322" y="2008586"/>
                  </a:cubicBezTo>
                  <a:cubicBezTo>
                    <a:pt x="1070277" y="2023997"/>
                    <a:pt x="292866" y="494860"/>
                    <a:pt x="287729" y="190060"/>
                  </a:cubicBezTo>
                  <a:cubicBezTo>
                    <a:pt x="282592" y="-114740"/>
                    <a:pt x="1030893" y="-3436"/>
                    <a:pt x="1253500" y="179786"/>
                  </a:cubicBezTo>
                  <a:cubicBezTo>
                    <a:pt x="1476107" y="363008"/>
                    <a:pt x="1792893" y="1059939"/>
                    <a:pt x="1623369" y="1289395"/>
                  </a:cubicBezTo>
                  <a:cubicBezTo>
                    <a:pt x="1453845" y="1518851"/>
                    <a:pt x="474376" y="1333916"/>
                    <a:pt x="236358" y="1556523"/>
                  </a:cubicBezTo>
                  <a:cubicBezTo>
                    <a:pt x="-1660" y="1779130"/>
                    <a:pt x="178138" y="2541130"/>
                    <a:pt x="195262" y="2625036"/>
                  </a:cubicBezTo>
                  <a:cubicBezTo>
                    <a:pt x="212386" y="2708942"/>
                    <a:pt x="371635" y="2443526"/>
                    <a:pt x="339100" y="2059957"/>
                  </a:cubicBezTo>
                  <a:cubicBezTo>
                    <a:pt x="306565" y="1676388"/>
                    <a:pt x="3478" y="582190"/>
                    <a:pt x="53" y="323624"/>
                  </a:cubicBezTo>
                  <a:cubicBezTo>
                    <a:pt x="-3372" y="65058"/>
                    <a:pt x="157589" y="286808"/>
                    <a:pt x="318551" y="508559"/>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tar: 5 Points 5">
              <a:extLst>
                <a:ext uri="{FF2B5EF4-FFF2-40B4-BE49-F238E27FC236}">
                  <a16:creationId xmlns:a16="http://schemas.microsoft.com/office/drawing/2014/main" id="{665D9AAD-D732-4613-8F28-AF0A517CF65C}"/>
                </a:ext>
              </a:extLst>
            </p:cNvPr>
            <p:cNvSpPr/>
            <p:nvPr/>
          </p:nvSpPr>
          <p:spPr>
            <a:xfrm>
              <a:off x="9735796" y="2368204"/>
              <a:ext cx="287677" cy="169514"/>
            </a:xfrm>
            <a:prstGeom prst="star5">
              <a:avLst/>
            </a:prstGeom>
            <a:solidFill>
              <a:schemeClr val="accent3">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Explosion: 14 Points 9">
            <a:extLst>
              <a:ext uri="{FF2B5EF4-FFF2-40B4-BE49-F238E27FC236}">
                <a16:creationId xmlns:a16="http://schemas.microsoft.com/office/drawing/2014/main" id="{6C3ED78A-B89D-4565-8998-AF1B31226489}"/>
              </a:ext>
            </a:extLst>
          </p:cNvPr>
          <p:cNvSpPr/>
          <p:nvPr/>
        </p:nvSpPr>
        <p:spPr>
          <a:xfrm>
            <a:off x="9078091" y="3754574"/>
            <a:ext cx="475451" cy="318499"/>
          </a:xfrm>
          <a:prstGeom prst="irregularSeal2">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14 Points 10">
            <a:extLst>
              <a:ext uri="{FF2B5EF4-FFF2-40B4-BE49-F238E27FC236}">
                <a16:creationId xmlns:a16="http://schemas.microsoft.com/office/drawing/2014/main" id="{05A003A1-F2CB-4E7B-B2FD-43604190E015}"/>
              </a:ext>
            </a:extLst>
          </p:cNvPr>
          <p:cNvSpPr/>
          <p:nvPr/>
        </p:nvSpPr>
        <p:spPr>
          <a:xfrm>
            <a:off x="8388328" y="4153694"/>
            <a:ext cx="475451" cy="318499"/>
          </a:xfrm>
          <a:prstGeom prst="irregularSeal2">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16D83F01-35D7-4D08-8343-3C9058DEED9D}"/>
              </a:ext>
            </a:extLst>
          </p:cNvPr>
          <p:cNvSpPr/>
          <p:nvPr/>
        </p:nvSpPr>
        <p:spPr>
          <a:xfrm>
            <a:off x="8951869" y="4290621"/>
            <a:ext cx="1885969" cy="856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CR + ISM </a:t>
            </a:r>
            <a:r>
              <a:rPr lang="en-GB" dirty="0">
                <a:latin typeface="Comic Sans MS" panose="030F0702030302020204" pitchFamily="66" charset="0"/>
                <a:sym typeface="Wingdings" panose="05000000000000000000" pitchFamily="2" charset="2"/>
              </a:rPr>
              <a:t> B, Li, Be, p</a:t>
            </a:r>
            <a:endParaRPr lang="en-GB" dirty="0">
              <a:latin typeface="Comic Sans MS" panose="030F0702030302020204" pitchFamily="66" charset="0"/>
            </a:endParaRPr>
          </a:p>
        </p:txBody>
      </p:sp>
      <p:cxnSp>
        <p:nvCxnSpPr>
          <p:cNvPr id="15" name="Straight Connector 14">
            <a:extLst>
              <a:ext uri="{FF2B5EF4-FFF2-40B4-BE49-F238E27FC236}">
                <a16:creationId xmlns:a16="http://schemas.microsoft.com/office/drawing/2014/main" id="{7A6C7840-A702-42A6-9AFA-07916C07CDEF}"/>
              </a:ext>
            </a:extLst>
          </p:cNvPr>
          <p:cNvCxnSpPr>
            <a:cxnSpLocks/>
          </p:cNvCxnSpPr>
          <p:nvPr/>
        </p:nvCxnSpPr>
        <p:spPr>
          <a:xfrm>
            <a:off x="10211988" y="4786975"/>
            <a:ext cx="7408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BE0D3C-56B9-40D1-B7BD-CB4D18EAC37F}"/>
              </a:ext>
            </a:extLst>
          </p:cNvPr>
          <p:cNvCxnSpPr/>
          <p:nvPr/>
        </p:nvCxnSpPr>
        <p:spPr>
          <a:xfrm>
            <a:off x="554804" y="1448655"/>
            <a:ext cx="5250094"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71B9DDEC-3598-4117-8A82-99B5AAA68B8D}"/>
              </a:ext>
            </a:extLst>
          </p:cNvPr>
          <p:cNvSpPr>
            <a:spLocks noGrp="1"/>
          </p:cNvSpPr>
          <p:nvPr>
            <p:ph type="sldNum" sz="quarter" idx="12"/>
          </p:nvPr>
        </p:nvSpPr>
        <p:spPr/>
        <p:txBody>
          <a:bodyPr/>
          <a:lstStyle/>
          <a:p>
            <a:fld id="{22575A84-A01E-4477-BEC3-178D27864C62}" type="slidenum">
              <a:rPr lang="en-GB" smtClean="0"/>
              <a:t>2</a:t>
            </a:fld>
            <a:endParaRPr lang="en-GB"/>
          </a:p>
        </p:txBody>
      </p:sp>
      <p:sp>
        <p:nvSpPr>
          <p:cNvPr id="9" name="TextBox 8">
            <a:extLst>
              <a:ext uri="{FF2B5EF4-FFF2-40B4-BE49-F238E27FC236}">
                <a16:creationId xmlns:a16="http://schemas.microsoft.com/office/drawing/2014/main" id="{A6A25832-3E05-4337-93A9-100C83E5A64C}"/>
              </a:ext>
            </a:extLst>
          </p:cNvPr>
          <p:cNvSpPr txBox="1"/>
          <p:nvPr/>
        </p:nvSpPr>
        <p:spPr>
          <a:xfrm>
            <a:off x="4263776" y="3753279"/>
            <a:ext cx="295274" cy="523220"/>
          </a:xfrm>
          <a:prstGeom prst="rect">
            <a:avLst/>
          </a:prstGeom>
          <a:noFill/>
        </p:spPr>
        <p:txBody>
          <a:bodyPr wrap="none" rtlCol="0">
            <a:spAutoFit/>
          </a:bodyPr>
          <a:lstStyle/>
          <a:p>
            <a:r>
              <a:rPr lang="en-GB" sz="2800" dirty="0"/>
              <a:t>-</a:t>
            </a:r>
          </a:p>
        </p:txBody>
      </p:sp>
    </p:spTree>
    <p:extLst>
      <p:ext uri="{BB962C8B-B14F-4D97-AF65-F5344CB8AC3E}">
        <p14:creationId xmlns:p14="http://schemas.microsoft.com/office/powerpoint/2010/main" val="417409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68B47C46-F7B7-4DC2-9FF8-06A932316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31" y="664637"/>
            <a:ext cx="6268125" cy="4082019"/>
          </a:xfrm>
          <a:prstGeom prst="rect">
            <a:avLst/>
          </a:prstGeom>
        </p:spPr>
      </p:pic>
      <p:pic>
        <p:nvPicPr>
          <p:cNvPr id="7" name="Picture 6" descr="A close up of a map&#10;&#10;Description automatically generated">
            <a:extLst>
              <a:ext uri="{FF2B5EF4-FFF2-40B4-BE49-F238E27FC236}">
                <a16:creationId xmlns:a16="http://schemas.microsoft.com/office/drawing/2014/main" id="{9FB9B5A8-E713-4D63-9BAC-09FAF1FA1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937" y="2578814"/>
            <a:ext cx="5782063" cy="3765479"/>
          </a:xfrm>
          <a:prstGeom prst="rect">
            <a:avLst/>
          </a:prstGeom>
        </p:spPr>
      </p:pic>
      <p:sp>
        <p:nvSpPr>
          <p:cNvPr id="4" name="TextBox 3">
            <a:extLst>
              <a:ext uri="{FF2B5EF4-FFF2-40B4-BE49-F238E27FC236}">
                <a16:creationId xmlns:a16="http://schemas.microsoft.com/office/drawing/2014/main" id="{7E91E7CE-BD99-4447-BBD5-C603658BBB79}"/>
              </a:ext>
            </a:extLst>
          </p:cNvPr>
          <p:cNvSpPr txBox="1"/>
          <p:nvPr/>
        </p:nvSpPr>
        <p:spPr>
          <a:xfrm>
            <a:off x="561976" y="4975260"/>
            <a:ext cx="5534024" cy="1200329"/>
          </a:xfrm>
          <a:prstGeom prst="rect">
            <a:avLst/>
          </a:prstGeom>
          <a:noFill/>
        </p:spPr>
        <p:txBody>
          <a:bodyPr wrap="square" rtlCol="0">
            <a:spAutoFit/>
          </a:bodyPr>
          <a:lstStyle/>
          <a:p>
            <a:r>
              <a:rPr lang="en-GB" dirty="0"/>
              <a:t>Assuming a ±5% uncertainty in the determination of the scaling factors derived from secondary-over-secondary ratios. It results in about a 9% change in the antiproton production.</a:t>
            </a:r>
          </a:p>
        </p:txBody>
      </p:sp>
      <p:sp>
        <p:nvSpPr>
          <p:cNvPr id="9" name="TextBox 8">
            <a:extLst>
              <a:ext uri="{FF2B5EF4-FFF2-40B4-BE49-F238E27FC236}">
                <a16:creationId xmlns:a16="http://schemas.microsoft.com/office/drawing/2014/main" id="{1A4430A6-8FBF-4519-9C8F-85EFADD1406B}"/>
              </a:ext>
            </a:extLst>
          </p:cNvPr>
          <p:cNvSpPr txBox="1"/>
          <p:nvPr/>
        </p:nvSpPr>
        <p:spPr>
          <a:xfrm>
            <a:off x="6532996" y="934422"/>
            <a:ext cx="5169269" cy="1200329"/>
          </a:xfrm>
          <a:prstGeom prst="rect">
            <a:avLst/>
          </a:prstGeom>
          <a:noFill/>
        </p:spPr>
        <p:txBody>
          <a:bodyPr wrap="square" rtlCol="0">
            <a:spAutoFit/>
          </a:bodyPr>
          <a:lstStyle/>
          <a:p>
            <a:r>
              <a:rPr lang="en-GB" dirty="0"/>
              <a:t>Charge-sign modulation assumed in an extension of the Force-Field approximation. Fisk potential chosen in agreement to the neutron monitor detector NEWK and Voyager data.</a:t>
            </a:r>
          </a:p>
        </p:txBody>
      </p:sp>
    </p:spTree>
    <p:extLst>
      <p:ext uri="{BB962C8B-B14F-4D97-AF65-F5344CB8AC3E}">
        <p14:creationId xmlns:p14="http://schemas.microsoft.com/office/powerpoint/2010/main" val="173237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84C0B829-6CBB-4478-980F-F75E4F7BD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67" y="2793350"/>
            <a:ext cx="6937067" cy="3978956"/>
          </a:xfrm>
          <a:prstGeom prst="rect">
            <a:avLst/>
          </a:prstGeom>
        </p:spPr>
      </p:pic>
      <p:sp>
        <p:nvSpPr>
          <p:cNvPr id="16" name="Title 5">
            <a:extLst>
              <a:ext uri="{FF2B5EF4-FFF2-40B4-BE49-F238E27FC236}">
                <a16:creationId xmlns:a16="http://schemas.microsoft.com/office/drawing/2014/main" id="{EB06BF20-8C61-473A-A1BA-B986E28B0C77}"/>
              </a:ext>
            </a:extLst>
          </p:cNvPr>
          <p:cNvSpPr txBox="1">
            <a:spLocks/>
          </p:cNvSpPr>
          <p:nvPr/>
        </p:nvSpPr>
        <p:spPr>
          <a:xfrm>
            <a:off x="610462" y="1887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      Diffusive transport of Galactic cosmic rays </a:t>
            </a:r>
          </a:p>
        </p:txBody>
      </p:sp>
      <p:sp>
        <p:nvSpPr>
          <p:cNvPr id="18" name="Rectangle 17">
            <a:extLst>
              <a:ext uri="{FF2B5EF4-FFF2-40B4-BE49-F238E27FC236}">
                <a16:creationId xmlns:a16="http://schemas.microsoft.com/office/drawing/2014/main" id="{F04F935B-12B9-4283-9C23-AAD1CBB3A1F2}"/>
              </a:ext>
            </a:extLst>
          </p:cNvPr>
          <p:cNvSpPr/>
          <p:nvPr/>
        </p:nvSpPr>
        <p:spPr>
          <a:xfrm>
            <a:off x="846972" y="1425671"/>
            <a:ext cx="10154581" cy="1005168"/>
          </a:xfrm>
          <a:prstGeom prst="rect">
            <a:avLst/>
          </a:prstGeom>
          <a:noFill/>
          <a:ln cap="flat">
            <a:solidFill>
              <a:schemeClr val="bg1"/>
            </a:solidFill>
            <a:prstDash val="solid"/>
          </a:ln>
          <a:effectLst>
            <a:outerShdw blurRad="63500" sx="102000" sy="102000" algn="ctr" rotWithShape="0">
              <a:prstClr val="black">
                <a:alpha val="40000"/>
              </a:prstClr>
            </a:outerShdw>
          </a:effectLst>
        </p:spPr>
        <p:txBody>
          <a:bodyPr vert="horz" wrap="square" lIns="82953" tIns="41476" rIns="82953" bIns="41476" anchor="t" anchorCtr="0" compatLnSpc="1">
            <a:spAutoFit/>
          </a:bodyPr>
          <a:lstStyle/>
          <a:p>
            <a:pPr marL="342900" indent="-342900" defTabSz="829544">
              <a:buFont typeface="Wingdings" panose="05000000000000000000" pitchFamily="2" charset="2"/>
              <a:buChar char="v"/>
              <a:defRPr sz="1800" b="0" i="0" u="none" strike="noStrike" kern="0" cap="none" spc="0" baseline="0">
                <a:solidFill>
                  <a:srgbClr val="000000"/>
                </a:solidFill>
                <a:uFillTx/>
              </a:defRPr>
            </a:pPr>
            <a:r>
              <a:rPr lang="en-GB" sz="1996" kern="0" dirty="0">
                <a:solidFill>
                  <a:srgbClr val="000000"/>
                </a:solidFill>
                <a:latin typeface="Times New Roman" pitchFamily="18"/>
                <a:cs typeface="Times New Roman" pitchFamily="18"/>
              </a:rPr>
              <a:t>The basic idea is that primary particles are accelerated in astrophysical sources (namely SNRs) and propagate throughout the Galaxy, occasionally interacting with gas, mainly in the disc of the Galaxy, and there they produce secondary nuclei through spallation.</a:t>
            </a:r>
            <a:endParaRPr lang="en-US" sz="1996" dirty="0">
              <a:solidFill>
                <a:srgbClr val="000000"/>
              </a:solidFill>
              <a:latin typeface="Times New Roman" pitchFamily="18"/>
              <a:cs typeface="Times New Roman" pitchFamily="18"/>
            </a:endParaRP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1DB2A73E-BAB4-495C-9164-A53A1D66A49D}"/>
                  </a:ext>
                </a:extLst>
              </p:cNvPr>
              <p:cNvSpPr txBox="1">
                <a:spLocks/>
              </p:cNvSpPr>
              <p:nvPr/>
            </p:nvSpPr>
            <p:spPr>
              <a:xfrm>
                <a:off x="7274116" y="3156795"/>
                <a:ext cx="3844489" cy="2892832"/>
              </a:xfrm>
              <a:prstGeom prst="rect">
                <a:avLst/>
              </a:prstGeom>
              <a:ln>
                <a:solidFill>
                  <a:schemeClr val="accent4">
                    <a:lumMod val="60000"/>
                    <a:lumOff val="40000"/>
                  </a:schemeClr>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SzPct val="100000"/>
                  <a:buFont typeface="Arial" panose="020B0604020202020204" pitchFamily="34" charset="0"/>
                  <a:buNone/>
                </a:pPr>
                <a:r>
                  <a:rPr lang="en-US" sz="2000" b="1" dirty="0">
                    <a:latin typeface="Times New Roman" panose="02020603050405020304" pitchFamily="18" charset="0"/>
                    <a:cs typeface="Times New Roman" panose="02020603050405020304" pitchFamily="18" charset="0"/>
                  </a:rPr>
                  <a:t>Diffusion coefficient </a:t>
                </a:r>
                <a:r>
                  <a:rPr lang="en-US" sz="2000"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D ∝ 1/</a:t>
                </a:r>
                <a:r>
                  <a:rPr lang="el-GR" sz="2000" dirty="0">
                    <a:latin typeface="Times New Roman" panose="02020603050405020304" pitchFamily="18" charset="0"/>
                    <a:cs typeface="Times New Roman" panose="02020603050405020304" pitchFamily="18" charset="0"/>
                  </a:rPr>
                  <a:t> τ</a:t>
                </a:r>
                <a:r>
                  <a:rPr lang="en-GB" sz="2000" baseline="30000" dirty="0">
                    <a:latin typeface="Times New Roman" panose="02020603050405020304" pitchFamily="18" charset="0"/>
                    <a:cs typeface="Times New Roman" panose="02020603050405020304" pitchFamily="18" charset="0"/>
                  </a:rPr>
                  <a:t>diff</a:t>
                </a:r>
                <a:r>
                  <a:rPr lang="en-US" sz="2000" dirty="0">
                    <a:latin typeface="Times New Roman" panose="02020603050405020304" pitchFamily="18" charset="0"/>
                    <a:cs typeface="Times New Roman" panose="02020603050405020304" pitchFamily="18" charset="0"/>
                  </a:rPr>
                  <a:t>) </a:t>
                </a:r>
              </a:p>
              <a:p>
                <a:pPr marL="0" indent="0" algn="ctr">
                  <a:buSzPct val="100000"/>
                  <a:buFont typeface="Arial" panose="020B0604020202020204" pitchFamily="34" charset="0"/>
                  <a:buNone/>
                </a:pPr>
                <a:endParaRPr lang="en-US" sz="500" dirty="0">
                  <a:latin typeface="Times New Roman" panose="02020603050405020304" pitchFamily="18" charset="0"/>
                  <a:cs typeface="Times New Roman" panose="02020603050405020304" pitchFamily="18" charset="0"/>
                </a:endParaRPr>
              </a:p>
              <a:p>
                <a:pPr marL="0" indent="0" algn="ctr">
                  <a:buSzPct val="100000"/>
                  <a:buNone/>
                </a:pPr>
                <a:r>
                  <a:rPr lang="en-US" sz="1800" dirty="0" err="1">
                    <a:latin typeface="Times New Roman" panose="02020603050405020304" pitchFamily="18" charset="0"/>
                    <a:cs typeface="Times New Roman" panose="02020603050405020304" pitchFamily="18" charset="0"/>
                  </a:rPr>
                  <a:t>J</a:t>
                </a:r>
                <a:r>
                  <a:rPr lang="en-US" sz="1800" baseline="-25000" dirty="0" err="1">
                    <a:latin typeface="Times New Roman" panose="02020603050405020304" pitchFamily="18" charset="0"/>
                    <a:cs typeface="Times New Roman" panose="02020603050405020304" pitchFamily="18" charset="0"/>
                  </a:rPr>
                  <a:t>pr</a:t>
                </a:r>
                <a:r>
                  <a:rPr lang="en-US" sz="1800" dirty="0">
                    <a:latin typeface="Times New Roman" panose="02020603050405020304" pitchFamily="18" charset="0"/>
                    <a:cs typeface="Times New Roman" panose="02020603050405020304" pitchFamily="18" charset="0"/>
                  </a:rPr>
                  <a:t> </a:t>
                </a:r>
                <a:r>
                  <a:rPr lang="en-GB"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a:t>
                </a:r>
                <a:r>
                  <a:rPr lang="en-US" sz="1800" baseline="-25000" dirty="0" err="1">
                    <a:latin typeface="Times New Roman" panose="02020603050405020304" pitchFamily="18" charset="0"/>
                    <a:cs typeface="Times New Roman" panose="02020603050405020304" pitchFamily="18" charset="0"/>
                  </a:rPr>
                  <a:t>pr</a:t>
                </a:r>
                <a:r>
                  <a:rPr lang="en-US" sz="1800" dirty="0">
                    <a:latin typeface="Times New Roman" panose="02020603050405020304" pitchFamily="18" charset="0"/>
                    <a:cs typeface="Times New Roman" panose="02020603050405020304" pitchFamily="18" charset="0"/>
                  </a:rPr>
                  <a:t>(E) </a:t>
                </a:r>
                <a:r>
                  <a:rPr lang="el-GR" sz="1800" dirty="0">
                    <a:latin typeface="Times New Roman" panose="02020603050405020304" pitchFamily="18" charset="0"/>
                    <a:cs typeface="Times New Roman" panose="02020603050405020304" pitchFamily="18" charset="0"/>
                  </a:rPr>
                  <a:t>τ</a:t>
                </a:r>
                <a:r>
                  <a:rPr lang="en-US" sz="1800" dirty="0">
                    <a:latin typeface="Times New Roman" panose="02020603050405020304" pitchFamily="18" charset="0"/>
                    <a:cs typeface="Times New Roman" panose="02020603050405020304" pitchFamily="18" charset="0"/>
                  </a:rPr>
                  <a:t>(E)</a:t>
                </a:r>
              </a:p>
              <a:p>
                <a:pPr marL="0" indent="0" algn="ctr">
                  <a:buSzPct val="100000"/>
                  <a:buNone/>
                </a:pPr>
                <a:endParaRPr lang="en-US" sz="100" dirty="0">
                  <a:latin typeface="Times New Roman" panose="02020603050405020304" pitchFamily="18" charset="0"/>
                  <a:cs typeface="Times New Roman" panose="02020603050405020304" pitchFamily="18" charset="0"/>
                </a:endParaRPr>
              </a:p>
              <a:p>
                <a:pPr marL="0" indent="0" algn="ctr">
                  <a:buSzPct val="100000"/>
                  <a:buNone/>
                </a:pPr>
                <a:r>
                  <a:rPr lang="en-US" sz="1800" dirty="0" err="1">
                    <a:latin typeface="Times New Roman" panose="02020603050405020304" pitchFamily="18" charset="0"/>
                    <a:cs typeface="Times New Roman" panose="02020603050405020304" pitchFamily="18" charset="0"/>
                  </a:rPr>
                  <a:t>J</a:t>
                </a:r>
                <a:r>
                  <a:rPr lang="en-US" sz="1800" baseline="-25000" dirty="0" err="1">
                    <a:latin typeface="Times New Roman" panose="02020603050405020304" pitchFamily="18" charset="0"/>
                    <a:cs typeface="Times New Roman" panose="02020603050405020304" pitchFamily="18" charset="0"/>
                  </a:rPr>
                  <a:t>sec</a:t>
                </a:r>
                <a:r>
                  <a:rPr lang="en-US" sz="1800" dirty="0">
                    <a:latin typeface="Times New Roman" panose="02020603050405020304" pitchFamily="18" charset="0"/>
                    <a:cs typeface="Times New Roman" panose="02020603050405020304" pitchFamily="18" charset="0"/>
                  </a:rPr>
                  <a:t> </a:t>
                </a:r>
                <a:r>
                  <a:rPr lang="en-GB"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a:t>
                </a:r>
                <a:r>
                  <a:rPr lang="en-US" sz="1800" baseline="-25000" dirty="0" err="1">
                    <a:latin typeface="Times New Roman" panose="02020603050405020304" pitchFamily="18" charset="0"/>
                    <a:cs typeface="Times New Roman" panose="02020603050405020304" pitchFamily="18" charset="0"/>
                  </a:rPr>
                  <a:t>sec</a:t>
                </a:r>
                <a:r>
                  <a:rPr lang="en-US" sz="1800" dirty="0">
                    <a:latin typeface="Times New Roman" panose="02020603050405020304" pitchFamily="18" charset="0"/>
                    <a:cs typeface="Times New Roman" panose="02020603050405020304" pitchFamily="18" charset="0"/>
                  </a:rPr>
                  <a:t>(E) </a:t>
                </a:r>
                <a:r>
                  <a:rPr lang="el-GR" sz="1800" dirty="0">
                    <a:latin typeface="Times New Roman" panose="02020603050405020304" pitchFamily="18" charset="0"/>
                    <a:cs typeface="Times New Roman" panose="02020603050405020304" pitchFamily="18" charset="0"/>
                  </a:rPr>
                  <a:t>τ</a:t>
                </a:r>
                <a:r>
                  <a:rPr lang="en-US" sz="1800" dirty="0">
                    <a:latin typeface="Times New Roman" panose="02020603050405020304" pitchFamily="18" charset="0"/>
                    <a:cs typeface="Times New Roman" panose="02020603050405020304" pitchFamily="18" charset="0"/>
                  </a:rPr>
                  <a:t>(E)</a:t>
                </a:r>
              </a:p>
              <a:p>
                <a:pPr marL="0" indent="0" algn="ctr">
                  <a:buSzPct val="100000"/>
                  <a:buNone/>
                </a:pPr>
                <a:endParaRPr lang="en-US" sz="100" dirty="0">
                  <a:latin typeface="Times New Roman" panose="02020603050405020304" pitchFamily="18" charset="0"/>
                  <a:cs typeface="Times New Roman" panose="02020603050405020304" pitchFamily="18" charset="0"/>
                </a:endParaRPr>
              </a:p>
              <a:p>
                <a:pPr marL="0" indent="0" algn="ctr">
                  <a:buSzPct val="100000"/>
                  <a:buNone/>
                </a:pPr>
                <a:r>
                  <a:rPr lang="en-US" sz="1800" dirty="0" err="1">
                    <a:latin typeface="Times New Roman" panose="02020603050405020304" pitchFamily="18" charset="0"/>
                    <a:cs typeface="Times New Roman" panose="02020603050405020304" pitchFamily="18" charset="0"/>
                  </a:rPr>
                  <a:t>Q</a:t>
                </a:r>
                <a:r>
                  <a:rPr lang="en-US" sz="1800" baseline="-25000" dirty="0" err="1">
                    <a:latin typeface="Times New Roman" panose="02020603050405020304" pitchFamily="18" charset="0"/>
                    <a:cs typeface="Times New Roman" panose="02020603050405020304" pitchFamily="18" charset="0"/>
                  </a:rPr>
                  <a:t>sec</a:t>
                </a:r>
                <a:r>
                  <a:rPr lang="en-US" sz="1800" dirty="0">
                    <a:latin typeface="Times New Roman" panose="02020603050405020304" pitchFamily="18" charset="0"/>
                    <a:cs typeface="Times New Roman" panose="02020603050405020304" pitchFamily="18" charset="0"/>
                  </a:rPr>
                  <a:t> </a:t>
                </a:r>
                <a:r>
                  <a:rPr lang="en-GB" sz="1800" dirty="0">
                    <a:latin typeface="Times New Roman" panose="02020603050405020304" pitchFamily="18" charset="0"/>
                    <a:cs typeface="Times New Roman" panose="02020603050405020304" pitchFamily="18" charset="0"/>
                  </a:rPr>
                  <a:t>∝ </a:t>
                </a:r>
                <a14:m>
                  <m:oMath xmlns:m="http://schemas.openxmlformats.org/officeDocument/2006/math">
                    <m:r>
                      <m:rPr>
                        <m:nor/>
                      </m:rPr>
                      <a:rPr lang="en-GB" sz="1800" dirty="0">
                        <a:latin typeface="Times New Roman" panose="02020603050405020304" pitchFamily="18" charset="0"/>
                        <a:cs typeface="Times New Roman" panose="02020603050405020304" pitchFamily="18" charset="0"/>
                      </a:rPr>
                      <m:t>J</m:t>
                    </m:r>
                    <m:r>
                      <m:rPr>
                        <m:nor/>
                      </m:rPr>
                      <a:rPr lang="en-US" sz="1800" baseline="-25000" dirty="0" smtClean="0">
                        <a:latin typeface="Times New Roman" panose="02020603050405020304" pitchFamily="18" charset="0"/>
                        <a:cs typeface="Times New Roman" panose="02020603050405020304" pitchFamily="18" charset="0"/>
                      </a:rPr>
                      <m:t>pr</m:t>
                    </m:r>
                    <m:r>
                      <a:rPr lang="en-US" sz="1800" i="1" baseline="-25000" dirty="0">
                        <a:latin typeface="Cambria Math" panose="02040503050406030204" pitchFamily="18" charset="0"/>
                        <a:cs typeface="Times New Roman" panose="02020603050405020304" pitchFamily="18" charset="0"/>
                      </a:rPr>
                      <m:t> </m:t>
                    </m:r>
                  </m:oMath>
                </a14:m>
                <a:r>
                  <a:rPr lang="en-US" sz="1800" dirty="0">
                    <a:latin typeface="Times New Roman" panose="02020603050405020304" pitchFamily="18" charset="0"/>
                    <a:cs typeface="Times New Roman" panose="02020603050405020304" pitchFamily="18" charset="0"/>
                  </a:rPr>
                  <a:t>(E) </a:t>
                </a:r>
                <a:r>
                  <a:rPr lang="el-GR" sz="1800" dirty="0">
                    <a:latin typeface="Times New Roman" panose="02020603050405020304" pitchFamily="18" charset="0"/>
                    <a:cs typeface="Times New Roman" panose="02020603050405020304" pitchFamily="18" charset="0"/>
                  </a:rPr>
                  <a:t>σ</a:t>
                </a:r>
                <a:r>
                  <a:rPr lang="en-GB" sz="1800" dirty="0">
                    <a:latin typeface="Times New Roman" panose="02020603050405020304" pitchFamily="18" charset="0"/>
                    <a:cs typeface="Times New Roman" panose="02020603050405020304" pitchFamily="18" charset="0"/>
                  </a:rPr>
                  <a:t>(E)</a:t>
                </a:r>
              </a:p>
              <a:p>
                <a:pPr marL="0" indent="0" algn="ctr">
                  <a:buSzPct val="100000"/>
                  <a:buNone/>
                </a:pPr>
                <a:endParaRPr lang="en-GB" sz="100" dirty="0">
                  <a:latin typeface="Times New Roman" panose="02020603050405020304" pitchFamily="18" charset="0"/>
                  <a:cs typeface="Times New Roman" panose="02020603050405020304" pitchFamily="18" charset="0"/>
                </a:endParaRPr>
              </a:p>
              <a:p>
                <a:pPr marL="0" indent="0" algn="ctr">
                  <a:buSzPct val="100000"/>
                  <a:buNone/>
                </a:pPr>
                <a14:m>
                  <m:oMath xmlns:m="http://schemas.openxmlformats.org/officeDocument/2006/math">
                    <m:f>
                      <m:fPr>
                        <m:ctrlPr>
                          <a:rPr lang="pt-BR" sz="1800" i="1" smtClean="0">
                            <a:latin typeface="Cambria Math" panose="02040503050406030204" pitchFamily="18" charset="0"/>
                            <a:cs typeface="Times New Roman" panose="02020603050405020304" pitchFamily="18" charset="0"/>
                          </a:rPr>
                        </m:ctrlPr>
                      </m:fPr>
                      <m:num>
                        <m:r>
                          <m:rPr>
                            <m:nor/>
                          </m:rPr>
                          <a:rPr lang="en-GB" sz="1800" dirty="0">
                            <a:latin typeface="Times New Roman" panose="02020603050405020304" pitchFamily="18" charset="0"/>
                            <a:cs typeface="Times New Roman" panose="02020603050405020304" pitchFamily="18" charset="0"/>
                          </a:rPr>
                          <m:t>J</m:t>
                        </m:r>
                        <m:r>
                          <m:rPr>
                            <m:nor/>
                          </m:rPr>
                          <a:rPr lang="en-GB" sz="1800" b="0" i="0" baseline="-25000" dirty="0" smtClean="0">
                            <a:latin typeface="Times New Roman" panose="02020603050405020304" pitchFamily="18" charset="0"/>
                            <a:cs typeface="Times New Roman" panose="02020603050405020304" pitchFamily="18" charset="0"/>
                          </a:rPr>
                          <m:t>sec</m:t>
                        </m:r>
                      </m:num>
                      <m:den>
                        <m:r>
                          <m:rPr>
                            <m:nor/>
                          </m:rPr>
                          <a:rPr lang="en-GB" sz="1800" dirty="0">
                            <a:latin typeface="Times New Roman" panose="02020603050405020304" pitchFamily="18" charset="0"/>
                            <a:cs typeface="Times New Roman" panose="02020603050405020304" pitchFamily="18" charset="0"/>
                          </a:rPr>
                          <m:t>J</m:t>
                        </m:r>
                        <m:r>
                          <m:rPr>
                            <m:nor/>
                          </m:rPr>
                          <a:rPr lang="en-US" sz="1800" baseline="-25000" dirty="0">
                            <a:latin typeface="Times New Roman" panose="02020603050405020304" pitchFamily="18" charset="0"/>
                            <a:cs typeface="Times New Roman" panose="02020603050405020304" pitchFamily="18" charset="0"/>
                          </a:rPr>
                          <m:t>pr</m:t>
                        </m:r>
                      </m:den>
                    </m:f>
                    <m:r>
                      <a:rPr lang="en-GB" sz="1800" b="0" i="1" smtClean="0">
                        <a:latin typeface="Cambria Math" panose="02040503050406030204" pitchFamily="18" charset="0"/>
                        <a:cs typeface="Times New Roman" panose="02020603050405020304" pitchFamily="18" charset="0"/>
                      </a:rPr>
                      <m:t>= </m:t>
                    </m:r>
                    <m:f>
                      <m:fPr>
                        <m:ctrlPr>
                          <a:rPr lang="pt-BR" sz="1800" i="1">
                            <a:latin typeface="Cambria Math" panose="02040503050406030204" pitchFamily="18" charset="0"/>
                            <a:cs typeface="Times New Roman" panose="02020603050405020304" pitchFamily="18" charset="0"/>
                          </a:rPr>
                        </m:ctrlPr>
                      </m:fPr>
                      <m:num>
                        <m:r>
                          <m:rPr>
                            <m:nor/>
                          </m:rPr>
                          <a:rPr lang="en-GB" sz="1800" b="0" i="0" smtClean="0">
                            <a:latin typeface="Times New Roman" panose="02020603050405020304" pitchFamily="18" charset="0"/>
                            <a:cs typeface="Times New Roman" panose="02020603050405020304" pitchFamily="18" charset="0"/>
                          </a:rPr>
                          <m:t>Q</m:t>
                        </m:r>
                        <m:r>
                          <m:rPr>
                            <m:nor/>
                          </m:rPr>
                          <a:rPr lang="en-GB" sz="1800" baseline="-25000" dirty="0">
                            <a:latin typeface="Times New Roman" panose="02020603050405020304" pitchFamily="18" charset="0"/>
                            <a:cs typeface="Times New Roman" panose="02020603050405020304" pitchFamily="18" charset="0"/>
                          </a:rPr>
                          <m:t>sec</m:t>
                        </m:r>
                      </m:num>
                      <m:den>
                        <m:r>
                          <m:rPr>
                            <m:nor/>
                          </m:rPr>
                          <a:rPr lang="en-GB" sz="1800" b="0" i="0" dirty="0" smtClean="0">
                            <a:latin typeface="Times New Roman" panose="02020603050405020304" pitchFamily="18" charset="0"/>
                            <a:cs typeface="Times New Roman" panose="02020603050405020304" pitchFamily="18" charset="0"/>
                          </a:rPr>
                          <m:t>Q</m:t>
                        </m:r>
                        <m:r>
                          <m:rPr>
                            <m:nor/>
                          </m:rPr>
                          <a:rPr lang="en-US" sz="1800" baseline="-25000" dirty="0">
                            <a:latin typeface="Times New Roman" panose="02020603050405020304" pitchFamily="18" charset="0"/>
                            <a:cs typeface="Times New Roman" panose="02020603050405020304" pitchFamily="18" charset="0"/>
                          </a:rPr>
                          <m:t>pr</m:t>
                        </m:r>
                      </m:den>
                    </m:f>
                    <m:r>
                      <a:rPr lang="en-GB" sz="1800" b="0" i="1" baseline="-25000" dirty="0" smtClean="0">
                        <a:latin typeface="Cambria Math" panose="02040503050406030204" pitchFamily="18" charset="0"/>
                        <a:cs typeface="Times New Roman" panose="02020603050405020304" pitchFamily="18" charset="0"/>
                      </a:rPr>
                      <m:t> </m:t>
                    </m:r>
                    <m:r>
                      <a:rPr lang="en-GB" sz="1800" b="0" i="1" dirty="0" smtClean="0">
                        <a:latin typeface="Cambria Math" panose="02040503050406030204" pitchFamily="18" charset="0"/>
                        <a:cs typeface="Times New Roman" panose="02020603050405020304" pitchFamily="18" charset="0"/>
                      </a:rPr>
                      <m:t>~ </m:t>
                    </m:r>
                  </m:oMath>
                </a14:m>
                <a:r>
                  <a:rPr lang="el-GR" sz="1800" dirty="0">
                    <a:latin typeface="Times New Roman" panose="02020603050405020304" pitchFamily="18" charset="0"/>
                    <a:cs typeface="Times New Roman" panose="02020603050405020304" pitchFamily="18" charset="0"/>
                  </a:rPr>
                  <a:t>σ</a:t>
                </a:r>
                <a:r>
                  <a:rPr lang="en-GB" sz="1800" dirty="0">
                    <a:latin typeface="Times New Roman" panose="02020603050405020304" pitchFamily="18" charset="0"/>
                    <a:cs typeface="Times New Roman" panose="02020603050405020304" pitchFamily="18" charset="0"/>
                  </a:rPr>
                  <a:t>(E)/</a:t>
                </a:r>
                <a14:m>
                  <m:oMath xmlns:m="http://schemas.openxmlformats.org/officeDocument/2006/math">
                    <m:r>
                      <a:rPr lang="en-GB" sz="1800" i="1">
                        <a:latin typeface="Cambria Math" panose="02040503050406030204" pitchFamily="18" charset="0"/>
                        <a:cs typeface="Times New Roman" panose="02020603050405020304" pitchFamily="18" charset="0"/>
                      </a:rPr>
                      <m:t>𝐷</m:t>
                    </m:r>
                    <m:d>
                      <m:dPr>
                        <m:ctrlPr>
                          <a:rPr lang="en-GB" sz="1800" i="1">
                            <a:latin typeface="Cambria Math" panose="02040503050406030204" pitchFamily="18" charset="0"/>
                            <a:cs typeface="Times New Roman" panose="02020603050405020304" pitchFamily="18" charset="0"/>
                          </a:rPr>
                        </m:ctrlPr>
                      </m:dPr>
                      <m:e>
                        <m:r>
                          <a:rPr lang="en-GB" sz="1800" i="1">
                            <a:latin typeface="Cambria Math" panose="02040503050406030204" pitchFamily="18" charset="0"/>
                            <a:cs typeface="Times New Roman" panose="02020603050405020304" pitchFamily="18" charset="0"/>
                          </a:rPr>
                          <m:t>𝐸</m:t>
                        </m:r>
                      </m:e>
                    </m:d>
                  </m:oMath>
                </a14:m>
                <a:r>
                  <a:rPr lang="en-US" sz="1800" dirty="0">
                    <a:latin typeface="Times New Roman" panose="02020603050405020304" pitchFamily="18" charset="0"/>
                    <a:cs typeface="Times New Roman" panose="02020603050405020304" pitchFamily="18" charset="0"/>
                  </a:rPr>
                  <a:t> </a:t>
                </a:r>
              </a:p>
              <a:p>
                <a:pPr marL="0" indent="0">
                  <a:buSzPct val="100000"/>
                  <a:buNone/>
                </a:pPr>
                <a:endParaRPr lang="en-US" sz="2000" dirty="0">
                  <a:latin typeface="Times New Roman" panose="02020603050405020304" pitchFamily="18" charset="0"/>
                  <a:cs typeface="Times New Roman" panose="02020603050405020304" pitchFamily="18" charset="0"/>
                </a:endParaRPr>
              </a:p>
              <a:p>
                <a:pPr marL="0" indent="0">
                  <a:buSzPct val="100000"/>
                  <a:buNone/>
                </a:pPr>
                <a:endParaRPr lang="en-US" sz="2000" dirty="0">
                  <a:latin typeface="Times New Roman" pitchFamily="18"/>
                  <a:cs typeface="Times New Roman" pitchFamily="18"/>
                </a:endParaRPr>
              </a:p>
              <a:p>
                <a:pPr marL="0" indent="0">
                  <a:buSzPct val="100000"/>
                  <a:buNone/>
                </a:pPr>
                <a:endParaRPr lang="en-US" sz="2000" dirty="0">
                  <a:latin typeface="Times New Roman" pitchFamily="18"/>
                  <a:cs typeface="Times New Roman" pitchFamily="18"/>
                </a:endParaRPr>
              </a:p>
              <a:p>
                <a:pPr marL="0" indent="0">
                  <a:buSzPct val="100000"/>
                  <a:buNone/>
                </a:pPr>
                <a:endParaRPr lang="en-US" sz="2000" dirty="0">
                  <a:latin typeface="Times New Roman" pitchFamily="18"/>
                  <a:cs typeface="Times New Roman" pitchFamily="18"/>
                </a:endParaRPr>
              </a:p>
              <a:p>
                <a:pPr marL="0" indent="0">
                  <a:buSzPct val="100000"/>
                  <a:buFont typeface="Arial" panose="020B0604020202020204" pitchFamily="34" charset="0"/>
                  <a:buNone/>
                </a:pPr>
                <a:endParaRPr lang="en-US" sz="100" dirty="0">
                  <a:latin typeface="Times New Roman" pitchFamily="18"/>
                  <a:cs typeface="Times New Roman" pitchFamily="18"/>
                </a:endParaRPr>
              </a:p>
            </p:txBody>
          </p:sp>
        </mc:Choice>
        <mc:Fallback xmlns="">
          <p:sp>
            <p:nvSpPr>
              <p:cNvPr id="19" name="Content Placeholder 2">
                <a:extLst>
                  <a:ext uri="{FF2B5EF4-FFF2-40B4-BE49-F238E27FC236}">
                    <a16:creationId xmlns:a16="http://schemas.microsoft.com/office/drawing/2014/main" id="{1DB2A73E-BAB4-495C-9164-A53A1D66A49D}"/>
                  </a:ext>
                </a:extLst>
              </p:cNvPr>
              <p:cNvSpPr txBox="1">
                <a:spLocks noRot="1" noChangeAspect="1" noMove="1" noResize="1" noEditPoints="1" noAdjustHandles="1" noChangeArrowheads="1" noChangeShapeType="1" noTextEdit="1"/>
              </p:cNvSpPr>
              <p:nvPr/>
            </p:nvSpPr>
            <p:spPr>
              <a:xfrm>
                <a:off x="7274116" y="3156795"/>
                <a:ext cx="3844489" cy="2892832"/>
              </a:xfrm>
              <a:prstGeom prst="rect">
                <a:avLst/>
              </a:prstGeom>
              <a:blipFill>
                <a:blip r:embed="rId4"/>
                <a:stretch>
                  <a:fillRect/>
                </a:stretch>
              </a:blipFill>
              <a:ln>
                <a:solidFill>
                  <a:schemeClr val="accent4">
                    <a:lumMod val="60000"/>
                    <a:lumOff val="40000"/>
                  </a:schemeClr>
                </a:solid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4F570F2A-0CBC-48CE-85E0-E830441285BC}"/>
              </a:ext>
            </a:extLst>
          </p:cNvPr>
          <p:cNvSpPr>
            <a:spLocks noGrp="1"/>
          </p:cNvSpPr>
          <p:nvPr>
            <p:ph type="sldNum" sz="quarter" idx="12"/>
          </p:nvPr>
        </p:nvSpPr>
        <p:spPr/>
        <p:txBody>
          <a:bodyPr/>
          <a:lstStyle/>
          <a:p>
            <a:fld id="{22575A84-A01E-4477-BEC3-178D27864C62}" type="slidenum">
              <a:rPr lang="en-GB" smtClean="0"/>
              <a:t>3</a:t>
            </a:fld>
            <a:endParaRPr lang="en-GB"/>
          </a:p>
        </p:txBody>
      </p:sp>
      <p:pic>
        <p:nvPicPr>
          <p:cNvPr id="3" name="Picture 3">
            <a:extLst>
              <a:ext uri="{FF2B5EF4-FFF2-40B4-BE49-F238E27FC236}">
                <a16:creationId xmlns:a16="http://schemas.microsoft.com/office/drawing/2014/main" id="{BB6DA7FC-69C4-4ADD-8D6B-F8242B007F4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04815" y="2599198"/>
            <a:ext cx="4623370" cy="3883795"/>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41719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41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86B076C5-BBCB-4E03-BF90-C1FA92F84022}"/>
              </a:ext>
            </a:extLst>
          </p:cNvPr>
          <p:cNvSpPr txBox="1">
            <a:spLocks/>
          </p:cNvSpPr>
          <p:nvPr/>
        </p:nvSpPr>
        <p:spPr>
          <a:xfrm>
            <a:off x="785120" y="394237"/>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b="1" dirty="0"/>
          </a:p>
        </p:txBody>
      </p:sp>
      <p:pic>
        <p:nvPicPr>
          <p:cNvPr id="2" name="Picture 1">
            <a:extLst>
              <a:ext uri="{FF2B5EF4-FFF2-40B4-BE49-F238E27FC236}">
                <a16:creationId xmlns:a16="http://schemas.microsoft.com/office/drawing/2014/main" id="{99DA8A4E-2B0F-4D35-8EEA-C74EC128D383}"/>
              </a:ext>
            </a:extLst>
          </p:cNvPr>
          <p:cNvPicPr>
            <a:picLocks noChangeAspect="1"/>
          </p:cNvPicPr>
          <p:nvPr/>
        </p:nvPicPr>
        <p:blipFill>
          <a:blip r:embed="rId3"/>
          <a:stretch>
            <a:fillRect/>
          </a:stretch>
        </p:blipFill>
        <p:spPr>
          <a:xfrm>
            <a:off x="377752" y="2799216"/>
            <a:ext cx="11177940" cy="2003215"/>
          </a:xfrm>
          <a:prstGeom prst="rect">
            <a:avLst/>
          </a:prstGeom>
        </p:spPr>
      </p:pic>
      <p:sp>
        <p:nvSpPr>
          <p:cNvPr id="3" name="Oval 2">
            <a:extLst>
              <a:ext uri="{FF2B5EF4-FFF2-40B4-BE49-F238E27FC236}">
                <a16:creationId xmlns:a16="http://schemas.microsoft.com/office/drawing/2014/main" id="{1F41F59F-E48C-4276-883C-CAF56856FB6D}"/>
              </a:ext>
            </a:extLst>
          </p:cNvPr>
          <p:cNvSpPr/>
          <p:nvPr/>
        </p:nvSpPr>
        <p:spPr>
          <a:xfrm>
            <a:off x="896300" y="3040614"/>
            <a:ext cx="1186543" cy="825293"/>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Oval 10">
            <a:extLst>
              <a:ext uri="{FF2B5EF4-FFF2-40B4-BE49-F238E27FC236}">
                <a16:creationId xmlns:a16="http://schemas.microsoft.com/office/drawing/2014/main" id="{73340D01-855B-4344-A8DB-1F2C0BBC0FBF}"/>
              </a:ext>
            </a:extLst>
          </p:cNvPr>
          <p:cNvSpPr/>
          <p:nvPr/>
        </p:nvSpPr>
        <p:spPr>
          <a:xfrm>
            <a:off x="4821258" y="3933275"/>
            <a:ext cx="1872343" cy="80161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3F953E2-698F-4B7B-A196-5E955B8D2D6E}"/>
                  </a:ext>
                </a:extLst>
              </p:cNvPr>
              <p:cNvSpPr/>
              <p:nvPr/>
            </p:nvSpPr>
            <p:spPr>
              <a:xfrm>
                <a:off x="5092196" y="5377125"/>
                <a:ext cx="2274731" cy="793743"/>
              </a:xfrm>
              <a:prstGeom prst="rect">
                <a:avLst/>
              </a:prstGeom>
              <a:ln>
                <a:solidFill>
                  <a:schemeClr val="tx1"/>
                </a:solidFill>
              </a:ln>
            </p:spPr>
            <p:txBody>
              <a:bodyPr wrap="square">
                <a:spAutoFit/>
              </a:bodyPr>
              <a:lstStyle/>
              <a:p>
                <a:pPr algn="ctr">
                  <a:buSzPct val="100000"/>
                </a:pPr>
                <a14:m>
                  <m:oMathPara xmlns:m="http://schemas.openxmlformats.org/officeDocument/2006/math">
                    <m:oMathParaPr>
                      <m:jc m:val="centerGroup"/>
                    </m:oMathParaPr>
                    <m:oMath xmlns:m="http://schemas.openxmlformats.org/officeDocument/2006/math">
                      <m:f>
                        <m:fPr>
                          <m:ctrlPr>
                            <a:rPr lang="pt-BR" sz="2200" i="1" smtClean="0">
                              <a:latin typeface="Cambria Math" panose="02040503050406030204" pitchFamily="18" charset="0"/>
                              <a:cs typeface="Times New Roman" panose="02020603050405020304" pitchFamily="18" charset="0"/>
                            </a:rPr>
                          </m:ctrlPr>
                        </m:fPr>
                        <m:num>
                          <m:r>
                            <m:rPr>
                              <m:nor/>
                            </m:rPr>
                            <a:rPr lang="en-GB" sz="2200" dirty="0">
                              <a:latin typeface="Times New Roman" panose="02020603050405020304" pitchFamily="18" charset="0"/>
                              <a:cs typeface="Times New Roman" panose="02020603050405020304" pitchFamily="18" charset="0"/>
                            </a:rPr>
                            <m:t>J</m:t>
                          </m:r>
                          <m:r>
                            <m:rPr>
                              <m:nor/>
                            </m:rPr>
                            <a:rPr lang="en-GB" sz="2200" baseline="-25000" dirty="0">
                              <a:latin typeface="Times New Roman" panose="02020603050405020304" pitchFamily="18" charset="0"/>
                              <a:cs typeface="Times New Roman" panose="02020603050405020304" pitchFamily="18" charset="0"/>
                            </a:rPr>
                            <m:t>sec</m:t>
                          </m:r>
                        </m:num>
                        <m:den>
                          <m:r>
                            <m:rPr>
                              <m:nor/>
                            </m:rPr>
                            <a:rPr lang="en-GB" sz="2200" dirty="0">
                              <a:latin typeface="Times New Roman" panose="02020603050405020304" pitchFamily="18" charset="0"/>
                              <a:cs typeface="Times New Roman" panose="02020603050405020304" pitchFamily="18" charset="0"/>
                            </a:rPr>
                            <m:t>J</m:t>
                          </m:r>
                          <m:r>
                            <m:rPr>
                              <m:nor/>
                            </m:rPr>
                            <a:rPr lang="en-US" sz="2200" baseline="-25000" dirty="0">
                              <a:latin typeface="Times New Roman" panose="02020603050405020304" pitchFamily="18" charset="0"/>
                              <a:cs typeface="Times New Roman" panose="02020603050405020304" pitchFamily="18" charset="0"/>
                            </a:rPr>
                            <m:t>pr</m:t>
                          </m:r>
                        </m:den>
                      </m:f>
                      <m:r>
                        <a:rPr lang="en-GB" sz="2200" i="1" baseline="-25000" dirty="0">
                          <a:latin typeface="Cambria Math" panose="02040503050406030204" pitchFamily="18" charset="0"/>
                          <a:cs typeface="Times New Roman" panose="02020603050405020304" pitchFamily="18" charset="0"/>
                        </a:rPr>
                        <m:t> </m:t>
                      </m:r>
                      <m:r>
                        <a:rPr lang="en-GB" sz="2200" i="1" dirty="0">
                          <a:latin typeface="Cambria Math" panose="02040503050406030204" pitchFamily="18" charset="0"/>
                          <a:cs typeface="Times New Roman" panose="02020603050405020304" pitchFamily="18" charset="0"/>
                        </a:rPr>
                        <m:t>~</m:t>
                      </m:r>
                      <m:r>
                        <m:rPr>
                          <m:nor/>
                        </m:rPr>
                        <a:rPr lang="en-GB" sz="2200" b="0" i="0" dirty="0" smtClean="0">
                          <a:latin typeface="Cambria Math" panose="02040503050406030204" pitchFamily="18" charset="0"/>
                          <a:cs typeface="Times New Roman" panose="02020603050405020304" pitchFamily="18" charset="0"/>
                        </a:rPr>
                        <m:t> </m:t>
                      </m:r>
                      <m:r>
                        <m:rPr>
                          <m:nor/>
                        </m:rPr>
                        <a:rPr lang="el-GR" sz="2200" dirty="0">
                          <a:latin typeface="Times New Roman" panose="02020603050405020304" pitchFamily="18" charset="0"/>
                          <a:cs typeface="Times New Roman" panose="02020603050405020304" pitchFamily="18" charset="0"/>
                        </a:rPr>
                        <m:t>σ</m:t>
                      </m:r>
                      <m:r>
                        <m:rPr>
                          <m:nor/>
                        </m:rPr>
                        <a:rPr lang="en-GB" sz="2200" dirty="0">
                          <a:latin typeface="Times New Roman" panose="02020603050405020304" pitchFamily="18" charset="0"/>
                          <a:cs typeface="Times New Roman" panose="02020603050405020304" pitchFamily="18" charset="0"/>
                        </a:rPr>
                        <m:t>(</m:t>
                      </m:r>
                      <m:r>
                        <m:rPr>
                          <m:nor/>
                        </m:rPr>
                        <a:rPr lang="en-GB" sz="2200" dirty="0">
                          <a:latin typeface="Times New Roman" panose="02020603050405020304" pitchFamily="18" charset="0"/>
                          <a:cs typeface="Times New Roman" panose="02020603050405020304" pitchFamily="18" charset="0"/>
                        </a:rPr>
                        <m:t>E</m:t>
                      </m:r>
                      <m:r>
                        <m:rPr>
                          <m:nor/>
                        </m:rPr>
                        <a:rPr lang="en-GB" sz="2200" dirty="0">
                          <a:latin typeface="Times New Roman" panose="02020603050405020304" pitchFamily="18" charset="0"/>
                          <a:cs typeface="Times New Roman" panose="02020603050405020304" pitchFamily="18" charset="0"/>
                        </a:rPr>
                        <m:t>)</m:t>
                      </m:r>
                      <m:r>
                        <a:rPr lang="en-GB" sz="2200" b="0" i="1" dirty="0" smtClean="0">
                          <a:latin typeface="Cambria Math" panose="02040503050406030204" pitchFamily="18" charset="0"/>
                          <a:cs typeface="Times New Roman" panose="02020603050405020304" pitchFamily="18" charset="0"/>
                        </a:rPr>
                        <m:t>/</m:t>
                      </m:r>
                      <m:r>
                        <a:rPr lang="en-GB" sz="2200" i="1">
                          <a:latin typeface="Cambria Math" panose="02040503050406030204" pitchFamily="18" charset="0"/>
                          <a:cs typeface="Times New Roman" panose="02020603050405020304" pitchFamily="18" charset="0"/>
                        </a:rPr>
                        <m:t>𝐷</m:t>
                      </m:r>
                      <m:d>
                        <m:dPr>
                          <m:ctrlPr>
                            <a:rPr lang="en-GB" sz="2200" i="1">
                              <a:latin typeface="Cambria Math" panose="02040503050406030204" pitchFamily="18" charset="0"/>
                              <a:cs typeface="Times New Roman" panose="02020603050405020304" pitchFamily="18" charset="0"/>
                            </a:rPr>
                          </m:ctrlPr>
                        </m:dPr>
                        <m:e>
                          <m:r>
                            <a:rPr lang="en-GB" sz="2200" i="1">
                              <a:latin typeface="Cambria Math" panose="02040503050406030204" pitchFamily="18" charset="0"/>
                              <a:cs typeface="Times New Roman" panose="02020603050405020304" pitchFamily="18" charset="0"/>
                            </a:rPr>
                            <m:t>𝐸</m:t>
                          </m:r>
                        </m:e>
                      </m:d>
                    </m:oMath>
                  </m:oMathPara>
                </a14:m>
                <a:endParaRPr lang="en-US" sz="2200" dirty="0">
                  <a:latin typeface="Times New Roman" panose="02020603050405020304" pitchFamily="18" charset="0"/>
                  <a:cs typeface="Times New Roman" panose="02020603050405020304" pitchFamily="18" charset="0"/>
                </a:endParaRPr>
              </a:p>
              <a:p>
                <a:pPr algn="ctr">
                  <a:buSzPct val="100000"/>
                </a:pPr>
                <a:endParaRPr lang="en-US" sz="200" dirty="0">
                  <a:latin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53F953E2-698F-4B7B-A196-5E955B8D2D6E}"/>
                  </a:ext>
                </a:extLst>
              </p:cNvPr>
              <p:cNvSpPr>
                <a:spLocks noRot="1" noChangeAspect="1" noMove="1" noResize="1" noEditPoints="1" noAdjustHandles="1" noChangeArrowheads="1" noChangeShapeType="1" noTextEdit="1"/>
              </p:cNvSpPr>
              <p:nvPr/>
            </p:nvSpPr>
            <p:spPr>
              <a:xfrm>
                <a:off x="5092196" y="5377125"/>
                <a:ext cx="2274731" cy="793743"/>
              </a:xfrm>
              <a:prstGeom prst="rect">
                <a:avLst/>
              </a:prstGeom>
              <a:blipFill>
                <a:blip r:embed="rId4"/>
                <a:stretch>
                  <a:fillRect/>
                </a:stretch>
              </a:blipFill>
              <a:ln>
                <a:solidFill>
                  <a:schemeClr val="tx1"/>
                </a:solidFill>
              </a:ln>
            </p:spPr>
            <p:txBody>
              <a:bodyPr/>
              <a:lstStyle/>
              <a:p>
                <a:r>
                  <a:rPr lang="en-GB">
                    <a:noFill/>
                  </a:rPr>
                  <a:t> </a:t>
                </a:r>
              </a:p>
            </p:txBody>
          </p:sp>
        </mc:Fallback>
      </mc:AlternateContent>
      <p:pic>
        <p:nvPicPr>
          <p:cNvPr id="21" name="Picture 20">
            <a:extLst>
              <a:ext uri="{FF2B5EF4-FFF2-40B4-BE49-F238E27FC236}">
                <a16:creationId xmlns:a16="http://schemas.microsoft.com/office/drawing/2014/main" id="{8EE2EC1F-1AC9-4BF8-B34F-ABBB8AC179D0}"/>
              </a:ext>
            </a:extLst>
          </p:cNvPr>
          <p:cNvPicPr>
            <a:picLocks noChangeAspect="1"/>
          </p:cNvPicPr>
          <p:nvPr/>
        </p:nvPicPr>
        <p:blipFill>
          <a:blip r:embed="rId5"/>
          <a:stretch>
            <a:fillRect/>
          </a:stretch>
        </p:blipFill>
        <p:spPr>
          <a:xfrm>
            <a:off x="1503091" y="5023281"/>
            <a:ext cx="2647950" cy="962025"/>
          </a:xfrm>
          <a:prstGeom prst="rect">
            <a:avLst/>
          </a:prstGeom>
        </p:spPr>
      </p:pic>
      <p:pic>
        <p:nvPicPr>
          <p:cNvPr id="22" name="Picture 21">
            <a:extLst>
              <a:ext uri="{FF2B5EF4-FFF2-40B4-BE49-F238E27FC236}">
                <a16:creationId xmlns:a16="http://schemas.microsoft.com/office/drawing/2014/main" id="{178FFAFD-8687-4FBC-AF61-508436BE659D}"/>
              </a:ext>
            </a:extLst>
          </p:cNvPr>
          <p:cNvPicPr>
            <a:picLocks noChangeAspect="1"/>
          </p:cNvPicPr>
          <p:nvPr/>
        </p:nvPicPr>
        <p:blipFill>
          <a:blip r:embed="rId6"/>
          <a:stretch>
            <a:fillRect/>
          </a:stretch>
        </p:blipFill>
        <p:spPr>
          <a:xfrm>
            <a:off x="8646530" y="5247733"/>
            <a:ext cx="2476500" cy="581025"/>
          </a:xfrm>
          <a:prstGeom prst="rect">
            <a:avLst/>
          </a:prstGeom>
        </p:spPr>
      </p:pic>
      <p:sp>
        <p:nvSpPr>
          <p:cNvPr id="29" name="Oval 28">
            <a:extLst>
              <a:ext uri="{FF2B5EF4-FFF2-40B4-BE49-F238E27FC236}">
                <a16:creationId xmlns:a16="http://schemas.microsoft.com/office/drawing/2014/main" id="{59FB896B-41F5-44D2-8FDC-A7CE0A7DD712}"/>
              </a:ext>
            </a:extLst>
          </p:cNvPr>
          <p:cNvSpPr/>
          <p:nvPr/>
        </p:nvSpPr>
        <p:spPr>
          <a:xfrm>
            <a:off x="1315006" y="5076787"/>
            <a:ext cx="3004455" cy="962025"/>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 name="Oval 30">
            <a:extLst>
              <a:ext uri="{FF2B5EF4-FFF2-40B4-BE49-F238E27FC236}">
                <a16:creationId xmlns:a16="http://schemas.microsoft.com/office/drawing/2014/main" id="{B47F337A-5AC6-454E-83EE-B0A1CA910C91}"/>
              </a:ext>
            </a:extLst>
          </p:cNvPr>
          <p:cNvSpPr/>
          <p:nvPr/>
        </p:nvSpPr>
        <p:spPr>
          <a:xfrm>
            <a:off x="8435316" y="5026135"/>
            <a:ext cx="2913547" cy="92225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D67E8BAC-9A19-4965-9F99-5C7E6462BF4A}"/>
              </a:ext>
            </a:extLst>
          </p:cNvPr>
          <p:cNvSpPr>
            <a:spLocks noGrp="1"/>
          </p:cNvSpPr>
          <p:nvPr>
            <p:ph type="sldNum" sz="quarter" idx="12"/>
          </p:nvPr>
        </p:nvSpPr>
        <p:spPr/>
        <p:txBody>
          <a:bodyPr/>
          <a:lstStyle/>
          <a:p>
            <a:fld id="{22575A84-A01E-4477-BEC3-178D27864C62}" type="slidenum">
              <a:rPr lang="en-GB" smtClean="0"/>
              <a:t>4</a:t>
            </a:fld>
            <a:endParaRPr lang="en-GB"/>
          </a:p>
        </p:txBody>
      </p:sp>
      <p:sp>
        <p:nvSpPr>
          <p:cNvPr id="5" name="Title 5">
            <a:extLst>
              <a:ext uri="{FF2B5EF4-FFF2-40B4-BE49-F238E27FC236}">
                <a16:creationId xmlns:a16="http://schemas.microsoft.com/office/drawing/2014/main" id="{1BD9DA34-592E-4A74-B68A-3EFA834357E6}"/>
              </a:ext>
            </a:extLst>
          </p:cNvPr>
          <p:cNvSpPr txBox="1">
            <a:spLocks/>
          </p:cNvSpPr>
          <p:nvPr/>
        </p:nvSpPr>
        <p:spPr>
          <a:xfrm>
            <a:off x="610462" y="1887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      Diffusive transport of Galactic cosmic rays </a:t>
            </a:r>
          </a:p>
        </p:txBody>
      </p:sp>
      <p:sp>
        <p:nvSpPr>
          <p:cNvPr id="6" name="Rectangle 5">
            <a:extLst>
              <a:ext uri="{FF2B5EF4-FFF2-40B4-BE49-F238E27FC236}">
                <a16:creationId xmlns:a16="http://schemas.microsoft.com/office/drawing/2014/main" id="{2E745C14-BB67-4D43-8722-1E001C177D64}"/>
              </a:ext>
            </a:extLst>
          </p:cNvPr>
          <p:cNvSpPr/>
          <p:nvPr/>
        </p:nvSpPr>
        <p:spPr>
          <a:xfrm>
            <a:off x="826424" y="1435945"/>
            <a:ext cx="10154581" cy="1005168"/>
          </a:xfrm>
          <a:prstGeom prst="rect">
            <a:avLst/>
          </a:prstGeom>
          <a:noFill/>
          <a:ln cap="flat">
            <a:solidFill>
              <a:schemeClr val="bg1"/>
            </a:solidFill>
            <a:prstDash val="solid"/>
          </a:ln>
          <a:effectLst>
            <a:outerShdw blurRad="63500" sx="102000" sy="102000" algn="ctr" rotWithShape="0">
              <a:prstClr val="black">
                <a:alpha val="40000"/>
              </a:prstClr>
            </a:outerShdw>
          </a:effectLst>
        </p:spPr>
        <p:txBody>
          <a:bodyPr vert="horz" wrap="square" lIns="82953" tIns="41476" rIns="82953" bIns="41476" anchor="t" anchorCtr="0" compatLnSpc="1">
            <a:spAutoFit/>
          </a:bodyPr>
          <a:lstStyle/>
          <a:p>
            <a:pPr marL="342900" indent="-342900" defTabSz="829544">
              <a:buFont typeface="Wingdings" panose="05000000000000000000" pitchFamily="2" charset="2"/>
              <a:buChar char="v"/>
              <a:defRPr sz="1800" b="0" i="0" u="none" strike="noStrike" kern="0" cap="none" spc="0" baseline="0">
                <a:solidFill>
                  <a:srgbClr val="000000"/>
                </a:solidFill>
                <a:uFillTx/>
              </a:defRPr>
            </a:pPr>
            <a:r>
              <a:rPr lang="en-GB" sz="1996" kern="0" dirty="0">
                <a:solidFill>
                  <a:srgbClr val="000000"/>
                </a:solidFill>
                <a:latin typeface="Times New Roman" pitchFamily="18"/>
                <a:cs typeface="Times New Roman" pitchFamily="18"/>
              </a:rPr>
              <a:t>The basic idea is that primary particles are accelerated in astrophysical sources (namely SNRs) and propagate throughout the Galaxy, occasionally interacting with gas, mainly in the disc of the Galaxy, and there they produce secondary nuclei through spallation.</a:t>
            </a:r>
            <a:endParaRPr lang="en-US" sz="1996" dirty="0">
              <a:solidFill>
                <a:srgbClr val="000000"/>
              </a:solidFill>
              <a:latin typeface="Times New Roman" pitchFamily="18"/>
              <a:cs typeface="Times New Roman" pitchFamily="18"/>
            </a:endParaRPr>
          </a:p>
        </p:txBody>
      </p:sp>
      <p:sp>
        <p:nvSpPr>
          <p:cNvPr id="15" name="TextBox 14">
            <a:extLst>
              <a:ext uri="{FF2B5EF4-FFF2-40B4-BE49-F238E27FC236}">
                <a16:creationId xmlns:a16="http://schemas.microsoft.com/office/drawing/2014/main" id="{B360765E-3490-4F60-9B8A-B5DB783A24B0}"/>
              </a:ext>
            </a:extLst>
          </p:cNvPr>
          <p:cNvSpPr txBox="1"/>
          <p:nvPr/>
        </p:nvSpPr>
        <p:spPr>
          <a:xfrm>
            <a:off x="8022804" y="6059360"/>
            <a:ext cx="4133991" cy="430887"/>
          </a:xfrm>
          <a:prstGeom prst="rect">
            <a:avLst/>
          </a:prstGeom>
          <a:noFill/>
        </p:spPr>
        <p:txBody>
          <a:bodyPr wrap="square">
            <a:spAutoFit/>
          </a:bodyPr>
          <a:lstStyle/>
          <a:p>
            <a:r>
              <a:rPr lang="en-GB" sz="1100" dirty="0">
                <a:solidFill>
                  <a:srgbClr val="0563C1"/>
                </a:solidFill>
                <a:hlinkClick r:id="rId7">
                  <a:extLst>
                    <a:ext uri="{A12FA001-AC4F-418D-AE19-62706E023703}">
                      <ahyp:hlinkClr xmlns:ahyp="http://schemas.microsoft.com/office/drawing/2018/hyperlinkcolor" val="tx"/>
                    </a:ext>
                  </a:extLst>
                </a:hlinkClick>
              </a:rPr>
              <a:t>https://dmaurin.gitlab.io/USINE/input_xs_data.html#nuclei-xs-nuclei</a:t>
            </a:r>
            <a:endParaRPr lang="en-GB" sz="1100" dirty="0"/>
          </a:p>
          <a:p>
            <a:endParaRPr lang="en-GB" sz="1100" dirty="0"/>
          </a:p>
        </p:txBody>
      </p:sp>
      <p:sp>
        <p:nvSpPr>
          <p:cNvPr id="16" name="TextBox 15">
            <a:extLst>
              <a:ext uri="{FF2B5EF4-FFF2-40B4-BE49-F238E27FC236}">
                <a16:creationId xmlns:a16="http://schemas.microsoft.com/office/drawing/2014/main" id="{C3B6F71E-B8F2-49C0-9D27-BE6FCD272426}"/>
              </a:ext>
            </a:extLst>
          </p:cNvPr>
          <p:cNvSpPr txBox="1"/>
          <p:nvPr/>
        </p:nvSpPr>
        <p:spPr>
          <a:xfrm>
            <a:off x="9074726" y="4743569"/>
            <a:ext cx="3082069" cy="477054"/>
          </a:xfrm>
          <a:prstGeom prst="rect">
            <a:avLst/>
          </a:prstGeom>
          <a:noFill/>
        </p:spPr>
        <p:txBody>
          <a:bodyPr wrap="square">
            <a:spAutoFit/>
          </a:bodyPr>
          <a:lstStyle/>
          <a:p>
            <a:r>
              <a:rPr lang="en-GB" sz="1400" dirty="0">
                <a:solidFill>
                  <a:schemeClr val="accent6">
                    <a:lumMod val="50000"/>
                  </a:schemeClr>
                </a:solidFill>
              </a:rPr>
              <a:t>Using the GALPROP </a:t>
            </a:r>
            <a:r>
              <a:rPr lang="en-GB" sz="1400" dirty="0" err="1">
                <a:solidFill>
                  <a:schemeClr val="accent6">
                    <a:lumMod val="50000"/>
                  </a:schemeClr>
                </a:solidFill>
              </a:rPr>
              <a:t>XSecs</a:t>
            </a:r>
            <a:endParaRPr lang="en-GB" sz="1400" dirty="0">
              <a:solidFill>
                <a:schemeClr val="accent6">
                  <a:lumMod val="50000"/>
                </a:schemeClr>
              </a:solidFill>
            </a:endParaRPr>
          </a:p>
          <a:p>
            <a:endParaRPr lang="en-GB" sz="1100" dirty="0"/>
          </a:p>
        </p:txBody>
      </p:sp>
      <p:sp>
        <p:nvSpPr>
          <p:cNvPr id="17" name="TextBox 16">
            <a:extLst>
              <a:ext uri="{FF2B5EF4-FFF2-40B4-BE49-F238E27FC236}">
                <a16:creationId xmlns:a16="http://schemas.microsoft.com/office/drawing/2014/main" id="{A9AE29A7-CE1D-4A95-B4F3-7A1BA7A2FBA1}"/>
              </a:ext>
            </a:extLst>
          </p:cNvPr>
          <p:cNvSpPr txBox="1"/>
          <p:nvPr/>
        </p:nvSpPr>
        <p:spPr>
          <a:xfrm>
            <a:off x="131849" y="6387788"/>
            <a:ext cx="7378560" cy="492443"/>
          </a:xfrm>
          <a:prstGeom prst="rect">
            <a:avLst/>
          </a:prstGeom>
          <a:noFill/>
        </p:spPr>
        <p:txBody>
          <a:bodyPr wrap="square">
            <a:spAutoFit/>
          </a:bodyPr>
          <a:lstStyle/>
          <a:p>
            <a:r>
              <a:rPr lang="en-GB" sz="1500" dirty="0"/>
              <a:t>Solved with the DRAGON code  </a:t>
            </a:r>
            <a:r>
              <a:rPr lang="en-GB" sz="1100" dirty="0">
                <a:hlinkClick r:id="rId8"/>
              </a:rPr>
              <a:t>https://github.com/cosmicrays/DRAGON2-Beta_version</a:t>
            </a:r>
            <a:endParaRPr lang="en-GB" sz="1100" dirty="0"/>
          </a:p>
          <a:p>
            <a:endParaRPr lang="en-GB" sz="1100" dirty="0"/>
          </a:p>
        </p:txBody>
      </p:sp>
    </p:spTree>
    <p:extLst>
      <p:ext uri="{BB962C8B-B14F-4D97-AF65-F5344CB8AC3E}">
        <p14:creationId xmlns:p14="http://schemas.microsoft.com/office/powerpoint/2010/main" val="35621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2000"/>
                                        <p:tgtEl>
                                          <p:spTgt spid="29"/>
                                        </p:tgtEl>
                                      </p:cBhvr>
                                    </p:animEffect>
                                  </p:childTnLst>
                                </p:cTn>
                              </p:par>
                              <p:par>
                                <p:cTn id="11" presetID="21" presetClass="entr" presetSubtype="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2000"/>
                                        <p:tgtEl>
                                          <p:spTgt spid="2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heel(1)">
                                      <p:cBhvr>
                                        <p:cTn id="16" dur="2000"/>
                                        <p:tgtEl>
                                          <p:spTgt spid="3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29" grpId="0" animBg="1"/>
      <p:bldP spid="31" grpId="0" animBg="1"/>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5D9725E-7FCB-4013-99DC-5028B500D437}"/>
              </a:ext>
            </a:extLst>
          </p:cNvPr>
          <p:cNvSpPr>
            <a:spLocks noGrp="1"/>
          </p:cNvSpPr>
          <p:nvPr>
            <p:ph idx="1"/>
          </p:nvPr>
        </p:nvSpPr>
        <p:spPr>
          <a:xfrm>
            <a:off x="783392" y="1565479"/>
            <a:ext cx="10515600" cy="3090589"/>
          </a:xfrm>
        </p:spPr>
        <p:txBody>
          <a:bodyPr>
            <a:normAutofit/>
          </a:bodyPr>
          <a:lstStyle/>
          <a:p>
            <a:r>
              <a:rPr lang="en-GB" dirty="0"/>
              <a:t>Wonderful and precise (</a:t>
            </a:r>
            <a:r>
              <a:rPr lang="en-GB" baseline="-9000" dirty="0"/>
              <a:t>~</a:t>
            </a:r>
            <a:r>
              <a:rPr lang="en-GB" dirty="0"/>
              <a:t>2-3%) data of CR fluxes from AMS-02 has made Be and Li data as precise as B</a:t>
            </a:r>
          </a:p>
          <a:p>
            <a:endParaRPr lang="en-GB" sz="400" dirty="0"/>
          </a:p>
          <a:p>
            <a:r>
              <a:rPr lang="en-GB" dirty="0"/>
              <a:t>Nevertheless…</a:t>
            </a:r>
          </a:p>
          <a:p>
            <a:endParaRPr lang="en-GB" sz="200" dirty="0"/>
          </a:p>
          <a:p>
            <a:pPr marL="457200" lvl="1" indent="0">
              <a:buNone/>
            </a:pPr>
            <a:r>
              <a:rPr lang="en-GB" dirty="0"/>
              <a:t>High uncertainties in the production cross sections</a:t>
            </a:r>
          </a:p>
          <a:p>
            <a:pPr marL="457200" lvl="1" indent="0">
              <a:buNone/>
            </a:pPr>
            <a:endParaRPr lang="en-GB" sz="1800" dirty="0"/>
          </a:p>
          <a:p>
            <a:pPr marL="457200" lvl="1" indent="0">
              <a:buNone/>
            </a:pPr>
            <a:r>
              <a:rPr lang="en-GB" dirty="0"/>
              <a:t>Very few data in most of the channels and significant uncertainties (</a:t>
            </a:r>
            <a:r>
              <a:rPr lang="en-GB" sz="2800" baseline="-4000" dirty="0"/>
              <a:t>~</a:t>
            </a:r>
            <a:r>
              <a:rPr lang="en-GB" sz="2400" dirty="0"/>
              <a:t> 10-50 %</a:t>
            </a:r>
            <a:r>
              <a:rPr lang="en-GB" dirty="0"/>
              <a:t>)</a:t>
            </a:r>
          </a:p>
        </p:txBody>
      </p:sp>
      <p:sp>
        <p:nvSpPr>
          <p:cNvPr id="6" name="Title 5">
            <a:extLst>
              <a:ext uri="{FF2B5EF4-FFF2-40B4-BE49-F238E27FC236}">
                <a16:creationId xmlns:a16="http://schemas.microsoft.com/office/drawing/2014/main" id="{E424D342-4F46-423F-B986-909ECE123B05}"/>
              </a:ext>
            </a:extLst>
          </p:cNvPr>
          <p:cNvSpPr>
            <a:spLocks noGrp="1"/>
          </p:cNvSpPr>
          <p:nvPr>
            <p:ph type="title"/>
          </p:nvPr>
        </p:nvSpPr>
        <p:spPr>
          <a:xfrm>
            <a:off x="838200" y="272659"/>
            <a:ext cx="10515600" cy="1325563"/>
          </a:xfrm>
        </p:spPr>
        <p:txBody>
          <a:bodyPr/>
          <a:lstStyle/>
          <a:p>
            <a:r>
              <a:rPr lang="en-GB" b="1" dirty="0"/>
              <a:t>CURRENT SITUATION</a:t>
            </a:r>
          </a:p>
        </p:txBody>
      </p:sp>
      <p:sp>
        <p:nvSpPr>
          <p:cNvPr id="2" name="TextBox 1">
            <a:extLst>
              <a:ext uri="{FF2B5EF4-FFF2-40B4-BE49-F238E27FC236}">
                <a16:creationId xmlns:a16="http://schemas.microsoft.com/office/drawing/2014/main" id="{2BAC57C0-474C-4E56-B36A-A6B5C9DCD120}"/>
              </a:ext>
            </a:extLst>
          </p:cNvPr>
          <p:cNvSpPr txBox="1"/>
          <p:nvPr/>
        </p:nvSpPr>
        <p:spPr>
          <a:xfrm>
            <a:off x="760283" y="2640465"/>
            <a:ext cx="10376903" cy="1851932"/>
          </a:xfrm>
          <a:prstGeom prst="rect">
            <a:avLst/>
          </a:prstGeom>
          <a:noFill/>
          <a:ln w="12700">
            <a:solidFill>
              <a:schemeClr val="accent1"/>
            </a:solidFill>
          </a:ln>
          <a:effectLst>
            <a:outerShdw blurRad="50800" dist="38100" dir="18900000" algn="bl" rotWithShape="0">
              <a:prstClr val="black">
                <a:alpha val="40000"/>
              </a:prstClr>
            </a:outerShdw>
          </a:effectLst>
        </p:spPr>
        <p:txBody>
          <a:bodyPr wrap="square" rtlCol="0">
            <a:spAutoFit/>
          </a:bodyPr>
          <a:lstStyle/>
          <a:p>
            <a:endParaRPr lang="en-GB" dirty="0"/>
          </a:p>
        </p:txBody>
      </p:sp>
      <p:sp>
        <p:nvSpPr>
          <p:cNvPr id="3" name="Rectangle 2">
            <a:extLst>
              <a:ext uri="{FF2B5EF4-FFF2-40B4-BE49-F238E27FC236}">
                <a16:creationId xmlns:a16="http://schemas.microsoft.com/office/drawing/2014/main" id="{77414F9F-CB7A-4FB2-897C-B5118B9B83A4}"/>
              </a:ext>
            </a:extLst>
          </p:cNvPr>
          <p:cNvSpPr/>
          <p:nvPr/>
        </p:nvSpPr>
        <p:spPr>
          <a:xfrm>
            <a:off x="7494570" y="3227071"/>
            <a:ext cx="3547572" cy="430887"/>
          </a:xfrm>
          <a:prstGeom prst="rect">
            <a:avLst/>
          </a:prstGeom>
        </p:spPr>
        <p:txBody>
          <a:bodyPr wrap="square">
            <a:spAutoFit/>
          </a:bodyPr>
          <a:lstStyle/>
          <a:p>
            <a:r>
              <a:rPr lang="en-GB" sz="2000" dirty="0"/>
              <a:t>:   </a:t>
            </a:r>
            <a:r>
              <a:rPr lang="en-GB" sz="2200" dirty="0"/>
              <a:t>e.g.   </a:t>
            </a:r>
            <a:r>
              <a:rPr lang="en-GB" sz="2200" baseline="30000" dirty="0"/>
              <a:t>16</a:t>
            </a:r>
            <a:r>
              <a:rPr lang="en-GB" sz="2200" dirty="0"/>
              <a:t>O + gas</a:t>
            </a:r>
            <a:r>
              <a:rPr lang="en-GB" sz="2000" dirty="0"/>
              <a:t>  </a:t>
            </a:r>
            <a:r>
              <a:rPr lang="en-GB" sz="1200" dirty="0">
                <a:sym typeface="Wingdings" panose="05000000000000000000" pitchFamily="2" charset="2"/>
              </a:rPr>
              <a:t></a:t>
            </a:r>
            <a:r>
              <a:rPr lang="en-GB" sz="2000" dirty="0">
                <a:sym typeface="Wingdings" panose="05000000000000000000" pitchFamily="2" charset="2"/>
              </a:rPr>
              <a:t> </a:t>
            </a:r>
            <a:r>
              <a:rPr lang="en-GB" sz="2000" dirty="0"/>
              <a:t> </a:t>
            </a:r>
            <a:r>
              <a:rPr lang="en-GB" sz="2200" baseline="30000" dirty="0"/>
              <a:t>11</a:t>
            </a:r>
            <a:r>
              <a:rPr lang="en-GB" sz="2200" dirty="0"/>
              <a:t>B + X</a:t>
            </a:r>
          </a:p>
        </p:txBody>
      </p:sp>
      <p:sp>
        <p:nvSpPr>
          <p:cNvPr id="15" name="Rectangle 14">
            <a:extLst>
              <a:ext uri="{FF2B5EF4-FFF2-40B4-BE49-F238E27FC236}">
                <a16:creationId xmlns:a16="http://schemas.microsoft.com/office/drawing/2014/main" id="{228CC67D-095D-40CA-AF48-59D3FDFC292B}"/>
              </a:ext>
            </a:extLst>
          </p:cNvPr>
          <p:cNvSpPr/>
          <p:nvPr/>
        </p:nvSpPr>
        <p:spPr>
          <a:xfrm>
            <a:off x="783393" y="4762142"/>
            <a:ext cx="9572958" cy="1369606"/>
          </a:xfrm>
          <a:prstGeom prst="rect">
            <a:avLst/>
          </a:prstGeom>
        </p:spPr>
        <p:txBody>
          <a:bodyPr wrap="square">
            <a:spAutoFit/>
          </a:bodyPr>
          <a:lstStyle/>
          <a:p>
            <a:pPr marL="742950" lvl="1" indent="-285750">
              <a:buFont typeface="Wingdings" panose="05000000000000000000" pitchFamily="2" charset="2"/>
              <a:buChar char="v"/>
            </a:pPr>
            <a:endParaRPr lang="en-GB" sz="400" dirty="0"/>
          </a:p>
          <a:p>
            <a:pPr marL="742950" lvl="1" indent="-285750">
              <a:buFont typeface="Wingdings" panose="05000000000000000000" pitchFamily="2" charset="2"/>
              <a:buChar char="v"/>
            </a:pPr>
            <a:endParaRPr lang="en-GB" sz="1000" dirty="0"/>
          </a:p>
          <a:p>
            <a:pPr marL="742950" lvl="1" indent="-285750">
              <a:buFont typeface="Wingdings" panose="05000000000000000000" pitchFamily="2" charset="2"/>
              <a:buChar char="v"/>
            </a:pPr>
            <a:r>
              <a:rPr lang="en-GB" sz="2000" dirty="0"/>
              <a:t>Uncertainties in </a:t>
            </a:r>
            <a:r>
              <a:rPr lang="en-GB" sz="2000" dirty="0" err="1"/>
              <a:t>Xsec</a:t>
            </a:r>
            <a:r>
              <a:rPr lang="en-GB" sz="2000" dirty="0"/>
              <a:t> parametrizations dominated by their normalization</a:t>
            </a:r>
          </a:p>
          <a:p>
            <a:pPr marL="742950" lvl="1" indent="-285750">
              <a:buFont typeface="Wingdings" panose="05000000000000000000" pitchFamily="2" charset="2"/>
              <a:buChar char="v"/>
            </a:pPr>
            <a:endParaRPr lang="en-GB" sz="900" dirty="0"/>
          </a:p>
          <a:p>
            <a:pPr marL="742950" lvl="1" indent="-285750">
              <a:buFont typeface="Wingdings" panose="05000000000000000000" pitchFamily="2" charset="2"/>
              <a:buChar char="v"/>
            </a:pPr>
            <a:r>
              <a:rPr lang="en-GB" sz="2000" dirty="0"/>
              <a:t>Necessity of new and more precise analyses able to combine different species and overcome the cross sections problem</a:t>
            </a:r>
          </a:p>
        </p:txBody>
      </p:sp>
      <p:sp>
        <p:nvSpPr>
          <p:cNvPr id="5" name="Slide Number Placeholder 4">
            <a:extLst>
              <a:ext uri="{FF2B5EF4-FFF2-40B4-BE49-F238E27FC236}">
                <a16:creationId xmlns:a16="http://schemas.microsoft.com/office/drawing/2014/main" id="{29B12E6C-5698-446C-A0CB-79C52321E4F8}"/>
              </a:ext>
            </a:extLst>
          </p:cNvPr>
          <p:cNvSpPr>
            <a:spLocks noGrp="1"/>
          </p:cNvSpPr>
          <p:nvPr>
            <p:ph type="sldNum" sz="quarter" idx="12"/>
          </p:nvPr>
        </p:nvSpPr>
        <p:spPr/>
        <p:txBody>
          <a:bodyPr/>
          <a:lstStyle/>
          <a:p>
            <a:fld id="{22575A84-A01E-4477-BEC3-178D27864C62}" type="slidenum">
              <a:rPr lang="en-GB" smtClean="0"/>
              <a:t>5</a:t>
            </a:fld>
            <a:endParaRPr lang="en-GB"/>
          </a:p>
        </p:txBody>
      </p:sp>
    </p:spTree>
    <p:extLst>
      <p:ext uri="{BB962C8B-B14F-4D97-AF65-F5344CB8AC3E}">
        <p14:creationId xmlns:p14="http://schemas.microsoft.com/office/powerpoint/2010/main" val="358877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5893-ED46-4A2B-ADD1-6781FFE64C0D}"/>
              </a:ext>
            </a:extLst>
          </p:cNvPr>
          <p:cNvSpPr>
            <a:spLocks noGrp="1"/>
          </p:cNvSpPr>
          <p:nvPr>
            <p:ph type="title"/>
          </p:nvPr>
        </p:nvSpPr>
        <p:spPr>
          <a:xfrm>
            <a:off x="838200" y="365125"/>
            <a:ext cx="5257800" cy="1325563"/>
          </a:xfrm>
        </p:spPr>
        <p:txBody>
          <a:bodyPr>
            <a:normAutofit fontScale="90000"/>
          </a:bodyPr>
          <a:lstStyle/>
          <a:p>
            <a:r>
              <a:rPr lang="en-GB" sz="4000" b="1" dirty="0"/>
              <a:t>Independent Markov-Chain Monte Carlo analysis</a:t>
            </a:r>
          </a:p>
        </p:txBody>
      </p:sp>
      <p:pic>
        <p:nvPicPr>
          <p:cNvPr id="11" name="Content Placeholder 10" descr="A close up of a map&#10;&#10;Description automatically generated">
            <a:extLst>
              <a:ext uri="{FF2B5EF4-FFF2-40B4-BE49-F238E27FC236}">
                <a16:creationId xmlns:a16="http://schemas.microsoft.com/office/drawing/2014/main" id="{7053C3EC-61C9-4C38-8EAE-55FB7345DD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50121" y="53825"/>
            <a:ext cx="5354927" cy="3501299"/>
          </a:xfrm>
        </p:spPr>
      </p:pic>
      <p:pic>
        <p:nvPicPr>
          <p:cNvPr id="13" name="Picture 12" descr="A close up of a map&#10;&#10;Description automatically generated">
            <a:extLst>
              <a:ext uri="{FF2B5EF4-FFF2-40B4-BE49-F238E27FC236}">
                <a16:creationId xmlns:a16="http://schemas.microsoft.com/office/drawing/2014/main" id="{83AF7E43-7056-4DE5-8B23-4F1359822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121" y="3346425"/>
            <a:ext cx="5354928" cy="3501299"/>
          </a:xfrm>
          <a:prstGeom prst="rect">
            <a:avLst/>
          </a:prstGeom>
        </p:spPr>
      </p:pic>
      <p:sp>
        <p:nvSpPr>
          <p:cNvPr id="3" name="TextBox 2">
            <a:extLst>
              <a:ext uri="{FF2B5EF4-FFF2-40B4-BE49-F238E27FC236}">
                <a16:creationId xmlns:a16="http://schemas.microsoft.com/office/drawing/2014/main" id="{A7334532-5AB1-48E3-B357-37EA248CC76D}"/>
              </a:ext>
            </a:extLst>
          </p:cNvPr>
          <p:cNvSpPr txBox="1"/>
          <p:nvPr/>
        </p:nvSpPr>
        <p:spPr>
          <a:xfrm>
            <a:off x="1099335" y="1654139"/>
            <a:ext cx="4541178" cy="646331"/>
          </a:xfrm>
          <a:prstGeom prst="rect">
            <a:avLst/>
          </a:prstGeom>
          <a:noFill/>
        </p:spPr>
        <p:txBody>
          <a:bodyPr wrap="square" rtlCol="0">
            <a:spAutoFit/>
          </a:bodyPr>
          <a:lstStyle/>
          <a:p>
            <a:r>
              <a:rPr lang="en-GB" dirty="0"/>
              <a:t>Bayesian inference with a modified version of the Metropolis-Hastings algorithm</a:t>
            </a:r>
          </a:p>
        </p:txBody>
      </p:sp>
      <p:sp>
        <p:nvSpPr>
          <p:cNvPr id="4" name="TextBox 3">
            <a:extLst>
              <a:ext uri="{FF2B5EF4-FFF2-40B4-BE49-F238E27FC236}">
                <a16:creationId xmlns:a16="http://schemas.microsoft.com/office/drawing/2014/main" id="{E9F4C43A-FF16-4DBC-9CDE-9ECC6834102A}"/>
              </a:ext>
            </a:extLst>
          </p:cNvPr>
          <p:cNvSpPr txBox="1"/>
          <p:nvPr/>
        </p:nvSpPr>
        <p:spPr>
          <a:xfrm>
            <a:off x="550528" y="2436234"/>
            <a:ext cx="5768079" cy="4170372"/>
          </a:xfrm>
          <a:custGeom>
            <a:avLst/>
            <a:gdLst>
              <a:gd name="connsiteX0" fmla="*/ 0 w 5768079"/>
              <a:gd name="connsiteY0" fmla="*/ 0 h 4170372"/>
              <a:gd name="connsiteX1" fmla="*/ 403766 w 5768079"/>
              <a:gd name="connsiteY1" fmla="*/ 0 h 4170372"/>
              <a:gd name="connsiteX2" fmla="*/ 1038254 w 5768079"/>
              <a:gd name="connsiteY2" fmla="*/ 0 h 4170372"/>
              <a:gd name="connsiteX3" fmla="*/ 1672743 w 5768079"/>
              <a:gd name="connsiteY3" fmla="*/ 0 h 4170372"/>
              <a:gd name="connsiteX4" fmla="*/ 2364912 w 5768079"/>
              <a:gd name="connsiteY4" fmla="*/ 0 h 4170372"/>
              <a:gd name="connsiteX5" fmla="*/ 2941720 w 5768079"/>
              <a:gd name="connsiteY5" fmla="*/ 0 h 4170372"/>
              <a:gd name="connsiteX6" fmla="*/ 3518528 w 5768079"/>
              <a:gd name="connsiteY6" fmla="*/ 0 h 4170372"/>
              <a:gd name="connsiteX7" fmla="*/ 4095336 w 5768079"/>
              <a:gd name="connsiteY7" fmla="*/ 0 h 4170372"/>
              <a:gd name="connsiteX8" fmla="*/ 4672144 w 5768079"/>
              <a:gd name="connsiteY8" fmla="*/ 0 h 4170372"/>
              <a:gd name="connsiteX9" fmla="*/ 5768079 w 5768079"/>
              <a:gd name="connsiteY9" fmla="*/ 0 h 4170372"/>
              <a:gd name="connsiteX10" fmla="*/ 5768079 w 5768079"/>
              <a:gd name="connsiteY10" fmla="*/ 637471 h 4170372"/>
              <a:gd name="connsiteX11" fmla="*/ 5768079 w 5768079"/>
              <a:gd name="connsiteY11" fmla="*/ 1233239 h 4170372"/>
              <a:gd name="connsiteX12" fmla="*/ 5768079 w 5768079"/>
              <a:gd name="connsiteY12" fmla="*/ 1703895 h 4170372"/>
              <a:gd name="connsiteX13" fmla="*/ 5768079 w 5768079"/>
              <a:gd name="connsiteY13" fmla="*/ 2341366 h 4170372"/>
              <a:gd name="connsiteX14" fmla="*/ 5768079 w 5768079"/>
              <a:gd name="connsiteY14" fmla="*/ 2978837 h 4170372"/>
              <a:gd name="connsiteX15" fmla="*/ 5768079 w 5768079"/>
              <a:gd name="connsiteY15" fmla="*/ 3449493 h 4170372"/>
              <a:gd name="connsiteX16" fmla="*/ 5768079 w 5768079"/>
              <a:gd name="connsiteY16" fmla="*/ 4170372 h 4170372"/>
              <a:gd name="connsiteX17" fmla="*/ 5075910 w 5768079"/>
              <a:gd name="connsiteY17" fmla="*/ 4170372 h 4170372"/>
              <a:gd name="connsiteX18" fmla="*/ 4556782 w 5768079"/>
              <a:gd name="connsiteY18" fmla="*/ 4170372 h 4170372"/>
              <a:gd name="connsiteX19" fmla="*/ 3979975 w 5768079"/>
              <a:gd name="connsiteY19" fmla="*/ 4170372 h 4170372"/>
              <a:gd name="connsiteX20" fmla="*/ 3518528 w 5768079"/>
              <a:gd name="connsiteY20" fmla="*/ 4170372 h 4170372"/>
              <a:gd name="connsiteX21" fmla="*/ 2999401 w 5768079"/>
              <a:gd name="connsiteY21" fmla="*/ 4170372 h 4170372"/>
              <a:gd name="connsiteX22" fmla="*/ 2364912 w 5768079"/>
              <a:gd name="connsiteY22" fmla="*/ 4170372 h 4170372"/>
              <a:gd name="connsiteX23" fmla="*/ 1672743 w 5768079"/>
              <a:gd name="connsiteY23" fmla="*/ 4170372 h 4170372"/>
              <a:gd name="connsiteX24" fmla="*/ 980573 w 5768079"/>
              <a:gd name="connsiteY24" fmla="*/ 4170372 h 4170372"/>
              <a:gd name="connsiteX25" fmla="*/ 0 w 5768079"/>
              <a:gd name="connsiteY25" fmla="*/ 4170372 h 4170372"/>
              <a:gd name="connsiteX26" fmla="*/ 0 w 5768079"/>
              <a:gd name="connsiteY26" fmla="*/ 3491197 h 4170372"/>
              <a:gd name="connsiteX27" fmla="*/ 0 w 5768079"/>
              <a:gd name="connsiteY27" fmla="*/ 3020541 h 4170372"/>
              <a:gd name="connsiteX28" fmla="*/ 0 w 5768079"/>
              <a:gd name="connsiteY28" fmla="*/ 2341366 h 4170372"/>
              <a:gd name="connsiteX29" fmla="*/ 0 w 5768079"/>
              <a:gd name="connsiteY29" fmla="*/ 1703895 h 4170372"/>
              <a:gd name="connsiteX30" fmla="*/ 0 w 5768079"/>
              <a:gd name="connsiteY30" fmla="*/ 1066424 h 4170372"/>
              <a:gd name="connsiteX31" fmla="*/ 0 w 5768079"/>
              <a:gd name="connsiteY31" fmla="*/ 0 h 417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68079" h="4170372" fill="none" extrusionOk="0">
                <a:moveTo>
                  <a:pt x="0" y="0"/>
                </a:moveTo>
                <a:cubicBezTo>
                  <a:pt x="111511" y="-23167"/>
                  <a:pt x="311056" y="42214"/>
                  <a:pt x="403766" y="0"/>
                </a:cubicBezTo>
                <a:cubicBezTo>
                  <a:pt x="496476" y="-42214"/>
                  <a:pt x="897433" y="24955"/>
                  <a:pt x="1038254" y="0"/>
                </a:cubicBezTo>
                <a:cubicBezTo>
                  <a:pt x="1179075" y="-24955"/>
                  <a:pt x="1496242" y="44625"/>
                  <a:pt x="1672743" y="0"/>
                </a:cubicBezTo>
                <a:cubicBezTo>
                  <a:pt x="1849244" y="-44625"/>
                  <a:pt x="2168768" y="26864"/>
                  <a:pt x="2364912" y="0"/>
                </a:cubicBezTo>
                <a:cubicBezTo>
                  <a:pt x="2561056" y="-26864"/>
                  <a:pt x="2760099" y="39855"/>
                  <a:pt x="2941720" y="0"/>
                </a:cubicBezTo>
                <a:cubicBezTo>
                  <a:pt x="3123341" y="-39855"/>
                  <a:pt x="3313559" y="10003"/>
                  <a:pt x="3518528" y="0"/>
                </a:cubicBezTo>
                <a:cubicBezTo>
                  <a:pt x="3723497" y="-10003"/>
                  <a:pt x="3932552" y="41649"/>
                  <a:pt x="4095336" y="0"/>
                </a:cubicBezTo>
                <a:cubicBezTo>
                  <a:pt x="4258120" y="-41649"/>
                  <a:pt x="4385134" y="60884"/>
                  <a:pt x="4672144" y="0"/>
                </a:cubicBezTo>
                <a:cubicBezTo>
                  <a:pt x="4959154" y="-60884"/>
                  <a:pt x="5399195" y="32820"/>
                  <a:pt x="5768079" y="0"/>
                </a:cubicBezTo>
                <a:cubicBezTo>
                  <a:pt x="5813382" y="174042"/>
                  <a:pt x="5741484" y="454120"/>
                  <a:pt x="5768079" y="637471"/>
                </a:cubicBezTo>
                <a:cubicBezTo>
                  <a:pt x="5794674" y="820822"/>
                  <a:pt x="5723653" y="1073372"/>
                  <a:pt x="5768079" y="1233239"/>
                </a:cubicBezTo>
                <a:cubicBezTo>
                  <a:pt x="5812505" y="1393106"/>
                  <a:pt x="5753536" y="1481179"/>
                  <a:pt x="5768079" y="1703895"/>
                </a:cubicBezTo>
                <a:cubicBezTo>
                  <a:pt x="5782622" y="1926611"/>
                  <a:pt x="5742553" y="2153578"/>
                  <a:pt x="5768079" y="2341366"/>
                </a:cubicBezTo>
                <a:cubicBezTo>
                  <a:pt x="5793605" y="2529154"/>
                  <a:pt x="5692715" y="2699421"/>
                  <a:pt x="5768079" y="2978837"/>
                </a:cubicBezTo>
                <a:cubicBezTo>
                  <a:pt x="5843443" y="3258253"/>
                  <a:pt x="5723555" y="3257498"/>
                  <a:pt x="5768079" y="3449493"/>
                </a:cubicBezTo>
                <a:cubicBezTo>
                  <a:pt x="5812603" y="3641488"/>
                  <a:pt x="5704689" y="3861794"/>
                  <a:pt x="5768079" y="4170372"/>
                </a:cubicBezTo>
                <a:cubicBezTo>
                  <a:pt x="5554887" y="4196059"/>
                  <a:pt x="5257573" y="4163510"/>
                  <a:pt x="5075910" y="4170372"/>
                </a:cubicBezTo>
                <a:cubicBezTo>
                  <a:pt x="4894247" y="4177234"/>
                  <a:pt x="4668916" y="4122075"/>
                  <a:pt x="4556782" y="4170372"/>
                </a:cubicBezTo>
                <a:cubicBezTo>
                  <a:pt x="4444648" y="4218669"/>
                  <a:pt x="4243300" y="4119332"/>
                  <a:pt x="3979975" y="4170372"/>
                </a:cubicBezTo>
                <a:cubicBezTo>
                  <a:pt x="3716650" y="4221412"/>
                  <a:pt x="3708265" y="4149927"/>
                  <a:pt x="3518528" y="4170372"/>
                </a:cubicBezTo>
                <a:cubicBezTo>
                  <a:pt x="3328791" y="4190817"/>
                  <a:pt x="3203805" y="4166097"/>
                  <a:pt x="2999401" y="4170372"/>
                </a:cubicBezTo>
                <a:cubicBezTo>
                  <a:pt x="2794997" y="4174647"/>
                  <a:pt x="2504120" y="4102108"/>
                  <a:pt x="2364912" y="4170372"/>
                </a:cubicBezTo>
                <a:cubicBezTo>
                  <a:pt x="2225704" y="4238636"/>
                  <a:pt x="1884121" y="4122722"/>
                  <a:pt x="1672743" y="4170372"/>
                </a:cubicBezTo>
                <a:cubicBezTo>
                  <a:pt x="1461365" y="4218022"/>
                  <a:pt x="1220356" y="4088530"/>
                  <a:pt x="980573" y="4170372"/>
                </a:cubicBezTo>
                <a:cubicBezTo>
                  <a:pt x="740790" y="4252214"/>
                  <a:pt x="361295" y="4138980"/>
                  <a:pt x="0" y="4170372"/>
                </a:cubicBezTo>
                <a:cubicBezTo>
                  <a:pt x="-12931" y="3860399"/>
                  <a:pt x="45949" y="3716075"/>
                  <a:pt x="0" y="3491197"/>
                </a:cubicBezTo>
                <a:cubicBezTo>
                  <a:pt x="-45949" y="3266320"/>
                  <a:pt x="22653" y="3149355"/>
                  <a:pt x="0" y="3020541"/>
                </a:cubicBezTo>
                <a:cubicBezTo>
                  <a:pt x="-22653" y="2891727"/>
                  <a:pt x="66099" y="2485276"/>
                  <a:pt x="0" y="2341366"/>
                </a:cubicBezTo>
                <a:cubicBezTo>
                  <a:pt x="-66099" y="2197457"/>
                  <a:pt x="24446" y="1839207"/>
                  <a:pt x="0" y="1703895"/>
                </a:cubicBezTo>
                <a:cubicBezTo>
                  <a:pt x="-24446" y="1568583"/>
                  <a:pt x="24375" y="1219377"/>
                  <a:pt x="0" y="1066424"/>
                </a:cubicBezTo>
                <a:cubicBezTo>
                  <a:pt x="-24375" y="913471"/>
                  <a:pt x="3580" y="382193"/>
                  <a:pt x="0" y="0"/>
                </a:cubicBezTo>
                <a:close/>
              </a:path>
              <a:path w="5768079" h="4170372" stroke="0" extrusionOk="0">
                <a:moveTo>
                  <a:pt x="0" y="0"/>
                </a:moveTo>
                <a:cubicBezTo>
                  <a:pt x="103297" y="-42661"/>
                  <a:pt x="295283" y="2668"/>
                  <a:pt x="403766" y="0"/>
                </a:cubicBezTo>
                <a:cubicBezTo>
                  <a:pt x="512249" y="-2668"/>
                  <a:pt x="724075" y="21283"/>
                  <a:pt x="807531" y="0"/>
                </a:cubicBezTo>
                <a:cubicBezTo>
                  <a:pt x="890988" y="-21283"/>
                  <a:pt x="1128328" y="12643"/>
                  <a:pt x="1384339" y="0"/>
                </a:cubicBezTo>
                <a:cubicBezTo>
                  <a:pt x="1640350" y="-12643"/>
                  <a:pt x="1880507" y="69744"/>
                  <a:pt x="2076508" y="0"/>
                </a:cubicBezTo>
                <a:cubicBezTo>
                  <a:pt x="2272509" y="-69744"/>
                  <a:pt x="2292763" y="22930"/>
                  <a:pt x="2480274" y="0"/>
                </a:cubicBezTo>
                <a:cubicBezTo>
                  <a:pt x="2667785" y="-22930"/>
                  <a:pt x="2745839" y="41237"/>
                  <a:pt x="2884040" y="0"/>
                </a:cubicBezTo>
                <a:cubicBezTo>
                  <a:pt x="3022241" y="-41237"/>
                  <a:pt x="3255350" y="61083"/>
                  <a:pt x="3460847" y="0"/>
                </a:cubicBezTo>
                <a:cubicBezTo>
                  <a:pt x="3666344" y="-61083"/>
                  <a:pt x="3850206" y="66988"/>
                  <a:pt x="4153017" y="0"/>
                </a:cubicBezTo>
                <a:cubicBezTo>
                  <a:pt x="4455828" y="-66988"/>
                  <a:pt x="4580435" y="11224"/>
                  <a:pt x="4729825" y="0"/>
                </a:cubicBezTo>
                <a:cubicBezTo>
                  <a:pt x="4879215" y="-11224"/>
                  <a:pt x="5360351" y="42692"/>
                  <a:pt x="5768079" y="0"/>
                </a:cubicBezTo>
                <a:cubicBezTo>
                  <a:pt x="5810798" y="261062"/>
                  <a:pt x="5735686" y="392220"/>
                  <a:pt x="5768079" y="595767"/>
                </a:cubicBezTo>
                <a:cubicBezTo>
                  <a:pt x="5800472" y="799314"/>
                  <a:pt x="5729765" y="1000099"/>
                  <a:pt x="5768079" y="1108127"/>
                </a:cubicBezTo>
                <a:cubicBezTo>
                  <a:pt x="5806393" y="1216155"/>
                  <a:pt x="5747964" y="1416906"/>
                  <a:pt x="5768079" y="1703895"/>
                </a:cubicBezTo>
                <a:cubicBezTo>
                  <a:pt x="5788194" y="1990884"/>
                  <a:pt x="5722196" y="1984814"/>
                  <a:pt x="5768079" y="2174551"/>
                </a:cubicBezTo>
                <a:cubicBezTo>
                  <a:pt x="5813962" y="2364288"/>
                  <a:pt x="5741493" y="2529516"/>
                  <a:pt x="5768079" y="2853726"/>
                </a:cubicBezTo>
                <a:cubicBezTo>
                  <a:pt x="5794665" y="3177937"/>
                  <a:pt x="5697002" y="3279382"/>
                  <a:pt x="5768079" y="3491197"/>
                </a:cubicBezTo>
                <a:cubicBezTo>
                  <a:pt x="5839156" y="3703012"/>
                  <a:pt x="5687774" y="3994565"/>
                  <a:pt x="5768079" y="4170372"/>
                </a:cubicBezTo>
                <a:cubicBezTo>
                  <a:pt x="5590537" y="4220902"/>
                  <a:pt x="5368727" y="4162481"/>
                  <a:pt x="5191271" y="4170372"/>
                </a:cubicBezTo>
                <a:cubicBezTo>
                  <a:pt x="5013815" y="4178263"/>
                  <a:pt x="4924987" y="4160349"/>
                  <a:pt x="4787506" y="4170372"/>
                </a:cubicBezTo>
                <a:cubicBezTo>
                  <a:pt x="4650026" y="4180395"/>
                  <a:pt x="4317631" y="4116452"/>
                  <a:pt x="4095336" y="4170372"/>
                </a:cubicBezTo>
                <a:cubicBezTo>
                  <a:pt x="3873041" y="4224292"/>
                  <a:pt x="3859245" y="4134062"/>
                  <a:pt x="3691571" y="4170372"/>
                </a:cubicBezTo>
                <a:cubicBezTo>
                  <a:pt x="3523897" y="4206682"/>
                  <a:pt x="3411657" y="4152385"/>
                  <a:pt x="3287805" y="4170372"/>
                </a:cubicBezTo>
                <a:cubicBezTo>
                  <a:pt x="3163953" y="4188359"/>
                  <a:pt x="3005768" y="4161949"/>
                  <a:pt x="2884040" y="4170372"/>
                </a:cubicBezTo>
                <a:cubicBezTo>
                  <a:pt x="2762313" y="4178795"/>
                  <a:pt x="2568718" y="4123326"/>
                  <a:pt x="2480274" y="4170372"/>
                </a:cubicBezTo>
                <a:cubicBezTo>
                  <a:pt x="2391830" y="4217418"/>
                  <a:pt x="2116147" y="4126773"/>
                  <a:pt x="2018828" y="4170372"/>
                </a:cubicBezTo>
                <a:cubicBezTo>
                  <a:pt x="1921509" y="4213971"/>
                  <a:pt x="1491595" y="4099181"/>
                  <a:pt x="1326658" y="4170372"/>
                </a:cubicBezTo>
                <a:cubicBezTo>
                  <a:pt x="1161721" y="4241563"/>
                  <a:pt x="956768" y="4108763"/>
                  <a:pt x="749850" y="4170372"/>
                </a:cubicBezTo>
                <a:cubicBezTo>
                  <a:pt x="542932" y="4231981"/>
                  <a:pt x="266775" y="4115758"/>
                  <a:pt x="0" y="4170372"/>
                </a:cubicBezTo>
                <a:cubicBezTo>
                  <a:pt x="-2548" y="3967684"/>
                  <a:pt x="18585" y="3742867"/>
                  <a:pt x="0" y="3532901"/>
                </a:cubicBezTo>
                <a:cubicBezTo>
                  <a:pt x="-18585" y="3322935"/>
                  <a:pt x="8644" y="3159299"/>
                  <a:pt x="0" y="3020541"/>
                </a:cubicBezTo>
                <a:cubicBezTo>
                  <a:pt x="-8644" y="2881783"/>
                  <a:pt x="25858" y="2572538"/>
                  <a:pt x="0" y="2424773"/>
                </a:cubicBezTo>
                <a:cubicBezTo>
                  <a:pt x="-25858" y="2277008"/>
                  <a:pt x="73000" y="2080537"/>
                  <a:pt x="0" y="1745599"/>
                </a:cubicBezTo>
                <a:cubicBezTo>
                  <a:pt x="-73000" y="1410661"/>
                  <a:pt x="53590" y="1242497"/>
                  <a:pt x="0" y="1066424"/>
                </a:cubicBezTo>
                <a:cubicBezTo>
                  <a:pt x="-53590" y="890351"/>
                  <a:pt x="91434" y="436927"/>
                  <a:pt x="0" y="0"/>
                </a:cubicBezTo>
                <a:close/>
              </a:path>
            </a:pathLst>
          </a:custGeom>
          <a:solidFill>
            <a:schemeClr val="bg1"/>
          </a:solidFill>
          <a:ln>
            <a:solidFill>
              <a:schemeClr val="tx1"/>
            </a:solidFill>
            <a:extLst>
              <a:ext uri="{C807C97D-BFC1-408E-A445-0C87EB9F89A2}">
                <ask:lineSketchStyleProps xmlns:ask="http://schemas.microsoft.com/office/drawing/2018/sketchyshapes" sd="3443550709">
                  <a:prstGeom prst="rect">
                    <a:avLst/>
                  </a:prstGeom>
                  <ask:type>
                    <ask:lineSketchScribble/>
                  </ask:type>
                </ask:lineSketchStyleProps>
              </a:ext>
            </a:extLst>
          </a:ln>
        </p:spPr>
        <p:txBody>
          <a:bodyPr wrap="square" rtlCol="0">
            <a:spAutoFit/>
          </a:bodyPr>
          <a:lstStyle/>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Two different diffusion coefficients tested: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300" dirty="0"/>
          </a:p>
          <a:p>
            <a:pPr marL="285750" indent="-285750">
              <a:buFont typeface="Arial" panose="020B0604020202020204" pitchFamily="34" charset="0"/>
              <a:buChar char="•"/>
            </a:pPr>
            <a:r>
              <a:rPr lang="en-GB" dirty="0"/>
              <a:t>Inference of the propagation parameters from the sec/prim ratios, simulated with the </a:t>
            </a:r>
            <a:r>
              <a:rPr lang="en-GB" u="sng" dirty="0"/>
              <a:t>DRAGON code</a:t>
            </a:r>
            <a:r>
              <a:rPr lang="en-GB" dirty="0"/>
              <a:t> and </a:t>
            </a:r>
            <a:r>
              <a:rPr lang="en-GB" u="sng" dirty="0"/>
              <a:t>GALPROP </a:t>
            </a:r>
            <a:r>
              <a:rPr lang="en-GB" u="sng" dirty="0" err="1"/>
              <a:t>Xsecs</a:t>
            </a:r>
            <a:r>
              <a:rPr lang="en-GB" dirty="0"/>
              <a:t>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dirty="0"/>
              <a:t>Diffusion hypothesis preferred by </a:t>
            </a:r>
            <a:r>
              <a:rPr lang="en-GB" u="sng" dirty="0"/>
              <a:t>AMS-02 data</a:t>
            </a:r>
          </a:p>
          <a:p>
            <a:endParaRPr lang="en-GB" dirty="0"/>
          </a:p>
        </p:txBody>
      </p:sp>
      <p:pic>
        <p:nvPicPr>
          <p:cNvPr id="6" name="Picture 5">
            <a:extLst>
              <a:ext uri="{FF2B5EF4-FFF2-40B4-BE49-F238E27FC236}">
                <a16:creationId xmlns:a16="http://schemas.microsoft.com/office/drawing/2014/main" id="{E3835395-2B3E-462E-9791-ADE9B37F0925}"/>
              </a:ext>
            </a:extLst>
          </p:cNvPr>
          <p:cNvPicPr>
            <a:picLocks noChangeAspect="1"/>
          </p:cNvPicPr>
          <p:nvPr/>
        </p:nvPicPr>
        <p:blipFill>
          <a:blip r:embed="rId5"/>
          <a:stretch>
            <a:fillRect/>
          </a:stretch>
        </p:blipFill>
        <p:spPr>
          <a:xfrm>
            <a:off x="1017143" y="2953551"/>
            <a:ext cx="4643918" cy="1687490"/>
          </a:xfrm>
          <a:prstGeom prst="rect">
            <a:avLst/>
          </a:prstGeom>
        </p:spPr>
      </p:pic>
      <p:sp>
        <p:nvSpPr>
          <p:cNvPr id="8" name="Slide Number Placeholder 4">
            <a:extLst>
              <a:ext uri="{FF2B5EF4-FFF2-40B4-BE49-F238E27FC236}">
                <a16:creationId xmlns:a16="http://schemas.microsoft.com/office/drawing/2014/main" id="{9AA5A2B2-2572-4D9B-B58D-20CC48A8C73E}"/>
              </a:ext>
            </a:extLst>
          </p:cNvPr>
          <p:cNvSpPr>
            <a:spLocks noGrp="1"/>
          </p:cNvSpPr>
          <p:nvPr>
            <p:ph type="sldNum" sz="quarter" idx="12"/>
          </p:nvPr>
        </p:nvSpPr>
        <p:spPr>
          <a:xfrm>
            <a:off x="86950" y="6519433"/>
            <a:ext cx="478953" cy="294508"/>
          </a:xfrm>
        </p:spPr>
        <p:txBody>
          <a:bodyPr/>
          <a:lstStyle/>
          <a:p>
            <a:fld id="{22575A84-A01E-4477-BEC3-178D27864C62}" type="slidenum">
              <a:rPr lang="en-GB" smtClean="0"/>
              <a:t>6</a:t>
            </a:fld>
            <a:endParaRPr lang="en-GB" dirty="0"/>
          </a:p>
        </p:txBody>
      </p:sp>
    </p:spTree>
    <p:extLst>
      <p:ext uri="{BB962C8B-B14F-4D97-AF65-F5344CB8AC3E}">
        <p14:creationId xmlns:p14="http://schemas.microsoft.com/office/powerpoint/2010/main" val="93686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5893-ED46-4A2B-ADD1-6781FFE64C0D}"/>
              </a:ext>
            </a:extLst>
          </p:cNvPr>
          <p:cNvSpPr>
            <a:spLocks noGrp="1"/>
          </p:cNvSpPr>
          <p:nvPr>
            <p:ph type="title"/>
          </p:nvPr>
        </p:nvSpPr>
        <p:spPr>
          <a:xfrm>
            <a:off x="838200" y="344577"/>
            <a:ext cx="5257800" cy="1325563"/>
          </a:xfrm>
        </p:spPr>
        <p:txBody>
          <a:bodyPr>
            <a:normAutofit fontScale="90000"/>
          </a:bodyPr>
          <a:lstStyle/>
          <a:p>
            <a:r>
              <a:rPr lang="en-GB" sz="4000" b="1" dirty="0"/>
              <a:t>Independent Markov-Chain Monte Carlo analysis</a:t>
            </a:r>
          </a:p>
        </p:txBody>
      </p:sp>
      <p:pic>
        <p:nvPicPr>
          <p:cNvPr id="11" name="Content Placeholder 10" descr="A close up of a map&#10;&#10;Description automatically generated">
            <a:extLst>
              <a:ext uri="{FF2B5EF4-FFF2-40B4-BE49-F238E27FC236}">
                <a16:creationId xmlns:a16="http://schemas.microsoft.com/office/drawing/2014/main" id="{7053C3EC-61C9-4C38-8EAE-55FB7345DD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0121" y="53825"/>
            <a:ext cx="5354927" cy="3501299"/>
          </a:xfrm>
        </p:spPr>
      </p:pic>
      <p:pic>
        <p:nvPicPr>
          <p:cNvPr id="13" name="Picture 12" descr="A close up of a map&#10;&#10;Description automatically generated">
            <a:extLst>
              <a:ext uri="{FF2B5EF4-FFF2-40B4-BE49-F238E27FC236}">
                <a16:creationId xmlns:a16="http://schemas.microsoft.com/office/drawing/2014/main" id="{83AF7E43-7056-4DE5-8B23-4F1359822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121" y="3346425"/>
            <a:ext cx="5354928" cy="3501299"/>
          </a:xfrm>
          <a:prstGeom prst="rect">
            <a:avLst/>
          </a:prstGeom>
        </p:spPr>
      </p:pic>
      <p:sp>
        <p:nvSpPr>
          <p:cNvPr id="3" name="TextBox 2">
            <a:extLst>
              <a:ext uri="{FF2B5EF4-FFF2-40B4-BE49-F238E27FC236}">
                <a16:creationId xmlns:a16="http://schemas.microsoft.com/office/drawing/2014/main" id="{A7334532-5AB1-48E3-B357-37EA248CC76D}"/>
              </a:ext>
            </a:extLst>
          </p:cNvPr>
          <p:cNvSpPr txBox="1"/>
          <p:nvPr/>
        </p:nvSpPr>
        <p:spPr>
          <a:xfrm>
            <a:off x="1099335" y="1643865"/>
            <a:ext cx="4541178" cy="646331"/>
          </a:xfrm>
          <a:prstGeom prst="rect">
            <a:avLst/>
          </a:prstGeom>
          <a:noFill/>
        </p:spPr>
        <p:txBody>
          <a:bodyPr wrap="square" rtlCol="0">
            <a:spAutoFit/>
          </a:bodyPr>
          <a:lstStyle/>
          <a:p>
            <a:r>
              <a:rPr lang="en-GB" dirty="0"/>
              <a:t>Bayesian inference with a modified version of the Metropolis-Hastings algorithm</a:t>
            </a:r>
          </a:p>
        </p:txBody>
      </p:sp>
      <p:pic>
        <p:nvPicPr>
          <p:cNvPr id="7" name="Picture 6" descr="A close up of a map&#10;&#10;Description automatically generated">
            <a:extLst>
              <a:ext uri="{FF2B5EF4-FFF2-40B4-BE49-F238E27FC236}">
                <a16:creationId xmlns:a16="http://schemas.microsoft.com/office/drawing/2014/main" id="{10D476B6-1B79-41AB-A74A-1C894FE24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145" y="2438658"/>
            <a:ext cx="6095548" cy="3985551"/>
          </a:xfrm>
          <a:prstGeom prst="rect">
            <a:avLst/>
          </a:prstGeom>
        </p:spPr>
      </p:pic>
      <p:sp>
        <p:nvSpPr>
          <p:cNvPr id="8" name="Slide Number Placeholder 4">
            <a:extLst>
              <a:ext uri="{FF2B5EF4-FFF2-40B4-BE49-F238E27FC236}">
                <a16:creationId xmlns:a16="http://schemas.microsoft.com/office/drawing/2014/main" id="{C9B829DC-F461-4BC0-9076-5B69FEA2E86F}"/>
              </a:ext>
            </a:extLst>
          </p:cNvPr>
          <p:cNvSpPr>
            <a:spLocks noGrp="1"/>
          </p:cNvSpPr>
          <p:nvPr>
            <p:ph type="sldNum" sz="quarter" idx="12"/>
          </p:nvPr>
        </p:nvSpPr>
        <p:spPr>
          <a:xfrm>
            <a:off x="287675" y="6482599"/>
            <a:ext cx="370727" cy="288071"/>
          </a:xfrm>
        </p:spPr>
        <p:txBody>
          <a:bodyPr/>
          <a:lstStyle/>
          <a:p>
            <a:r>
              <a:rPr lang="en-GB" dirty="0"/>
              <a:t>7</a:t>
            </a:r>
          </a:p>
        </p:txBody>
      </p:sp>
    </p:spTree>
    <p:extLst>
      <p:ext uri="{BB962C8B-B14F-4D97-AF65-F5344CB8AC3E}">
        <p14:creationId xmlns:p14="http://schemas.microsoft.com/office/powerpoint/2010/main" val="375437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B8438F6-F3B7-4445-A569-F5196FB39B5E}"/>
              </a:ext>
            </a:extLst>
          </p:cNvPr>
          <p:cNvPicPr>
            <a:picLocks noChangeAspect="1"/>
          </p:cNvPicPr>
          <p:nvPr/>
        </p:nvPicPr>
        <p:blipFill>
          <a:blip r:embed="rId3"/>
          <a:stretch>
            <a:fillRect/>
          </a:stretch>
        </p:blipFill>
        <p:spPr>
          <a:xfrm>
            <a:off x="706560" y="2570175"/>
            <a:ext cx="5543550" cy="3552825"/>
          </a:xfrm>
          <a:prstGeom prst="rect">
            <a:avLst/>
          </a:prstGeom>
        </p:spPr>
      </p:pic>
      <p:sp>
        <p:nvSpPr>
          <p:cNvPr id="17" name="Title 1">
            <a:extLst>
              <a:ext uri="{FF2B5EF4-FFF2-40B4-BE49-F238E27FC236}">
                <a16:creationId xmlns:a16="http://schemas.microsoft.com/office/drawing/2014/main" id="{32ED0A51-7BAA-46D6-9F06-26A40B031564}"/>
              </a:ext>
            </a:extLst>
          </p:cNvPr>
          <p:cNvSpPr>
            <a:spLocks noGrp="1"/>
          </p:cNvSpPr>
          <p:nvPr>
            <p:ph type="title"/>
          </p:nvPr>
        </p:nvSpPr>
        <p:spPr>
          <a:xfrm>
            <a:off x="992310" y="74853"/>
            <a:ext cx="10515600" cy="1325563"/>
          </a:xfrm>
        </p:spPr>
        <p:txBody>
          <a:bodyPr>
            <a:normAutofit/>
          </a:bodyPr>
          <a:lstStyle/>
          <a:p>
            <a:r>
              <a:rPr lang="en-GB" sz="4000" b="1" dirty="0"/>
              <a:t>Secondary-over-secondary ratios</a:t>
            </a:r>
          </a:p>
        </p:txBody>
      </p:sp>
      <p:pic>
        <p:nvPicPr>
          <p:cNvPr id="2" name="Picture 1">
            <a:extLst>
              <a:ext uri="{FF2B5EF4-FFF2-40B4-BE49-F238E27FC236}">
                <a16:creationId xmlns:a16="http://schemas.microsoft.com/office/drawing/2014/main" id="{4E1F09BC-278C-4748-8AAA-EA688728DBF9}"/>
              </a:ext>
            </a:extLst>
          </p:cNvPr>
          <p:cNvPicPr>
            <a:picLocks noChangeAspect="1"/>
          </p:cNvPicPr>
          <p:nvPr/>
        </p:nvPicPr>
        <p:blipFill>
          <a:blip r:embed="rId4"/>
          <a:stretch>
            <a:fillRect/>
          </a:stretch>
        </p:blipFill>
        <p:spPr>
          <a:xfrm>
            <a:off x="2370771" y="1308936"/>
            <a:ext cx="7831460" cy="8657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Rectangle 12">
            <a:extLst>
              <a:ext uri="{FF2B5EF4-FFF2-40B4-BE49-F238E27FC236}">
                <a16:creationId xmlns:a16="http://schemas.microsoft.com/office/drawing/2014/main" id="{96AB1155-8195-425A-AA2F-E7E85F4EDD0E}"/>
              </a:ext>
            </a:extLst>
          </p:cNvPr>
          <p:cNvSpPr/>
          <p:nvPr/>
        </p:nvSpPr>
        <p:spPr>
          <a:xfrm>
            <a:off x="6044630" y="2665584"/>
            <a:ext cx="5411910" cy="3416320"/>
          </a:xfrm>
          <a:prstGeom prst="rect">
            <a:avLst/>
          </a:prstGeom>
        </p:spPr>
        <p:txBody>
          <a:bodyPr wrap="square">
            <a:spAutoFit/>
          </a:bodyPr>
          <a:lstStyle/>
          <a:p>
            <a:pPr marL="800100" lvl="1" indent="-342900">
              <a:buFont typeface="Wingdings" panose="05000000000000000000" pitchFamily="2" charset="2"/>
              <a:buChar char="v"/>
            </a:pPr>
            <a:r>
              <a:rPr lang="en-GB" sz="2100" dirty="0">
                <a:sym typeface="Wingdings" panose="05000000000000000000" pitchFamily="2" charset="2"/>
              </a:rPr>
              <a:t>Insensitive to the diffusion coefficient parametrization </a:t>
            </a:r>
          </a:p>
          <a:p>
            <a:pPr marL="800100" lvl="1" indent="-342900">
              <a:buFont typeface="Wingdings" panose="05000000000000000000" pitchFamily="2" charset="2"/>
              <a:buChar char="v"/>
            </a:pPr>
            <a:endParaRPr lang="en-GB" sz="1600" dirty="0">
              <a:sym typeface="Wingdings" panose="05000000000000000000" pitchFamily="2" charset="2"/>
            </a:endParaRPr>
          </a:p>
          <a:p>
            <a:pPr marL="800100" lvl="1" indent="-342900">
              <a:buFont typeface="Wingdings" panose="05000000000000000000" pitchFamily="2" charset="2"/>
              <a:buChar char="v"/>
            </a:pPr>
            <a:r>
              <a:rPr lang="en-GB" sz="2100" dirty="0">
                <a:sym typeface="Wingdings" panose="05000000000000000000" pitchFamily="2" charset="2"/>
              </a:rPr>
              <a:t>Roughly independent of the values of the diffusion parameters at E &gt; 10 GeV</a:t>
            </a:r>
          </a:p>
          <a:p>
            <a:pPr marL="800100" lvl="1" indent="-342900">
              <a:buFont typeface="Wingdings" panose="05000000000000000000" pitchFamily="2" charset="2"/>
              <a:buChar char="v"/>
            </a:pPr>
            <a:endParaRPr lang="en-GB" sz="1600" dirty="0">
              <a:sym typeface="Wingdings" panose="05000000000000000000" pitchFamily="2" charset="2"/>
            </a:endParaRPr>
          </a:p>
          <a:p>
            <a:pPr marL="800100" lvl="1" indent="-342900">
              <a:buFont typeface="Wingdings" panose="05000000000000000000" pitchFamily="2" charset="2"/>
              <a:buChar char="v"/>
            </a:pPr>
            <a:r>
              <a:rPr lang="en-GB" sz="2100" dirty="0">
                <a:sym typeface="Wingdings" panose="05000000000000000000" pitchFamily="2" charset="2"/>
              </a:rPr>
              <a:t>Halo size effect not relevant at E&gt;30 GeV</a:t>
            </a:r>
          </a:p>
          <a:p>
            <a:pPr marL="800100" lvl="1" indent="-342900">
              <a:buFont typeface="Wingdings" panose="05000000000000000000" pitchFamily="2" charset="2"/>
              <a:buChar char="v"/>
            </a:pPr>
            <a:endParaRPr lang="en-GB" sz="1600" dirty="0">
              <a:sym typeface="Wingdings" panose="05000000000000000000" pitchFamily="2" charset="2"/>
            </a:endParaRPr>
          </a:p>
          <a:p>
            <a:pPr marL="800100" lvl="1" indent="-342900">
              <a:buFont typeface="Wingdings" panose="05000000000000000000" pitchFamily="2" charset="2"/>
              <a:buChar char="v"/>
            </a:pPr>
            <a:r>
              <a:rPr lang="en-GB" sz="2100" dirty="0">
                <a:sym typeface="Wingdings" panose="05000000000000000000" pitchFamily="2" charset="2"/>
              </a:rPr>
              <a:t>Different </a:t>
            </a:r>
            <a:r>
              <a:rPr lang="en-GB" sz="2100" dirty="0" err="1">
                <a:sym typeface="Wingdings" panose="05000000000000000000" pitchFamily="2" charset="2"/>
              </a:rPr>
              <a:t>XSecs</a:t>
            </a:r>
            <a:r>
              <a:rPr lang="en-GB" sz="2100" dirty="0">
                <a:sym typeface="Wingdings" panose="05000000000000000000" pitchFamily="2" charset="2"/>
              </a:rPr>
              <a:t> do not show meaningful differences in the shape of the ratios at high E, just in their normalization</a:t>
            </a:r>
          </a:p>
        </p:txBody>
      </p:sp>
      <p:sp>
        <p:nvSpPr>
          <p:cNvPr id="3" name="Slide Number Placeholder 2">
            <a:extLst>
              <a:ext uri="{FF2B5EF4-FFF2-40B4-BE49-F238E27FC236}">
                <a16:creationId xmlns:a16="http://schemas.microsoft.com/office/drawing/2014/main" id="{100CD0D7-3BD1-4DF3-907F-E55673B24E91}"/>
              </a:ext>
            </a:extLst>
          </p:cNvPr>
          <p:cNvSpPr>
            <a:spLocks noGrp="1"/>
          </p:cNvSpPr>
          <p:nvPr>
            <p:ph type="sldNum" sz="quarter" idx="12"/>
          </p:nvPr>
        </p:nvSpPr>
        <p:spPr/>
        <p:txBody>
          <a:bodyPr/>
          <a:lstStyle/>
          <a:p>
            <a:r>
              <a:rPr lang="en-GB" dirty="0"/>
              <a:t>8</a:t>
            </a:r>
          </a:p>
        </p:txBody>
      </p:sp>
      <p:pic>
        <p:nvPicPr>
          <p:cNvPr id="10" name="Picture 9">
            <a:extLst>
              <a:ext uri="{FF2B5EF4-FFF2-40B4-BE49-F238E27FC236}">
                <a16:creationId xmlns:a16="http://schemas.microsoft.com/office/drawing/2014/main" id="{D0D75FA1-2226-4B5C-8FB4-BF0C0B56AA31}"/>
              </a:ext>
            </a:extLst>
          </p:cNvPr>
          <p:cNvPicPr>
            <a:picLocks noChangeAspect="1"/>
          </p:cNvPicPr>
          <p:nvPr/>
        </p:nvPicPr>
        <p:blipFill>
          <a:blip r:embed="rId5"/>
          <a:stretch>
            <a:fillRect/>
          </a:stretch>
        </p:blipFill>
        <p:spPr>
          <a:xfrm>
            <a:off x="679755" y="2560649"/>
            <a:ext cx="5572125" cy="3571875"/>
          </a:xfrm>
          <a:prstGeom prst="rect">
            <a:avLst/>
          </a:prstGeom>
        </p:spPr>
      </p:pic>
    </p:spTree>
    <p:extLst>
      <p:ext uri="{BB962C8B-B14F-4D97-AF65-F5344CB8AC3E}">
        <p14:creationId xmlns:p14="http://schemas.microsoft.com/office/powerpoint/2010/main" val="26217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D0F967-B640-43E7-834F-663D73E894A2}"/>
              </a:ext>
            </a:extLst>
          </p:cNvPr>
          <p:cNvSpPr>
            <a:spLocks noGrp="1"/>
          </p:cNvSpPr>
          <p:nvPr>
            <p:ph idx="1"/>
          </p:nvPr>
        </p:nvSpPr>
        <p:spPr>
          <a:xfrm>
            <a:off x="855677" y="2173255"/>
            <a:ext cx="5062238" cy="1818573"/>
          </a:xfrm>
        </p:spPr>
        <p:txBody>
          <a:bodyPr>
            <a:normAutofit fontScale="92500" lnSpcReduction="10000"/>
          </a:bodyPr>
          <a:lstStyle/>
          <a:p>
            <a:pPr>
              <a:buFont typeface="Wingdings" panose="05000000000000000000" pitchFamily="2" charset="2"/>
              <a:buChar char="Ø"/>
            </a:pPr>
            <a:r>
              <a:rPr lang="en-GB" sz="2100" dirty="0"/>
              <a:t>Following the reasoning of the extrapolation algorithms this renormalization is applied evenly to all channels</a:t>
            </a:r>
          </a:p>
          <a:p>
            <a:pPr>
              <a:buFont typeface="Wingdings" panose="05000000000000000000" pitchFamily="2" charset="2"/>
              <a:buChar char="Ø"/>
            </a:pPr>
            <a:endParaRPr lang="en-GB" sz="400" dirty="0"/>
          </a:p>
          <a:p>
            <a:pPr>
              <a:buFont typeface="Wingdings" panose="05000000000000000000" pitchFamily="2" charset="2"/>
              <a:buChar char="Ø"/>
            </a:pPr>
            <a:r>
              <a:rPr lang="en-GB" sz="2100" dirty="0"/>
              <a:t>The preferred candidate is that which involves the minimum change from the original parametrization</a:t>
            </a:r>
          </a:p>
        </p:txBody>
      </p:sp>
      <p:sp>
        <p:nvSpPr>
          <p:cNvPr id="2" name="Oval 1">
            <a:extLst>
              <a:ext uri="{FF2B5EF4-FFF2-40B4-BE49-F238E27FC236}">
                <a16:creationId xmlns:a16="http://schemas.microsoft.com/office/drawing/2014/main" id="{1DC40A17-0335-4E17-A29A-9BF1034B76DC}"/>
              </a:ext>
            </a:extLst>
          </p:cNvPr>
          <p:cNvSpPr/>
          <p:nvPr/>
        </p:nvSpPr>
        <p:spPr>
          <a:xfrm>
            <a:off x="668991" y="563916"/>
            <a:ext cx="1411841" cy="10505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effectLst>
                  <a:outerShdw blurRad="38100" dist="38100" dir="2700000" algn="tl">
                    <a:srgbClr val="000000">
                      <a:alpha val="43137"/>
                    </a:srgbClr>
                  </a:outerShdw>
                </a:effectLst>
              </a:rPr>
              <a:t>Basic idea</a:t>
            </a:r>
          </a:p>
        </p:txBody>
      </p:sp>
      <p:cxnSp>
        <p:nvCxnSpPr>
          <p:cNvPr id="6" name="Straight Arrow Connector 5">
            <a:extLst>
              <a:ext uri="{FF2B5EF4-FFF2-40B4-BE49-F238E27FC236}">
                <a16:creationId xmlns:a16="http://schemas.microsoft.com/office/drawing/2014/main" id="{A3674EA7-74BA-48AB-8380-B007EB8AFCF0}"/>
              </a:ext>
            </a:extLst>
          </p:cNvPr>
          <p:cNvCxnSpPr>
            <a:cxnSpLocks/>
          </p:cNvCxnSpPr>
          <p:nvPr/>
        </p:nvCxnSpPr>
        <p:spPr>
          <a:xfrm>
            <a:off x="1769750" y="1164491"/>
            <a:ext cx="66782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CD645D85-85B1-4D62-99B2-7B74A9370A8D}"/>
              </a:ext>
            </a:extLst>
          </p:cNvPr>
          <p:cNvSpPr/>
          <p:nvPr/>
        </p:nvSpPr>
        <p:spPr>
          <a:xfrm>
            <a:off x="2515426" y="713128"/>
            <a:ext cx="8416277" cy="842789"/>
          </a:xfrm>
          <a:custGeom>
            <a:avLst/>
            <a:gdLst>
              <a:gd name="connsiteX0" fmla="*/ 0 w 8416277"/>
              <a:gd name="connsiteY0" fmla="*/ 0 h 842789"/>
              <a:gd name="connsiteX1" fmla="*/ 392760 w 8416277"/>
              <a:gd name="connsiteY1" fmla="*/ 0 h 842789"/>
              <a:gd name="connsiteX2" fmla="*/ 1122170 w 8416277"/>
              <a:gd name="connsiteY2" fmla="*/ 0 h 842789"/>
              <a:gd name="connsiteX3" fmla="*/ 1767418 w 8416277"/>
              <a:gd name="connsiteY3" fmla="*/ 0 h 842789"/>
              <a:gd name="connsiteX4" fmla="*/ 2076015 w 8416277"/>
              <a:gd name="connsiteY4" fmla="*/ 0 h 842789"/>
              <a:gd name="connsiteX5" fmla="*/ 2468775 w 8416277"/>
              <a:gd name="connsiteY5" fmla="*/ 0 h 842789"/>
              <a:gd name="connsiteX6" fmla="*/ 2777371 w 8416277"/>
              <a:gd name="connsiteY6" fmla="*/ 0 h 842789"/>
              <a:gd name="connsiteX7" fmla="*/ 3338457 w 8416277"/>
              <a:gd name="connsiteY7" fmla="*/ 0 h 842789"/>
              <a:gd name="connsiteX8" fmla="*/ 4067867 w 8416277"/>
              <a:gd name="connsiteY8" fmla="*/ 0 h 842789"/>
              <a:gd name="connsiteX9" fmla="*/ 4628952 w 8416277"/>
              <a:gd name="connsiteY9" fmla="*/ 0 h 842789"/>
              <a:gd name="connsiteX10" fmla="*/ 5021712 w 8416277"/>
              <a:gd name="connsiteY10" fmla="*/ 0 h 842789"/>
              <a:gd name="connsiteX11" fmla="*/ 5666960 w 8416277"/>
              <a:gd name="connsiteY11" fmla="*/ 0 h 842789"/>
              <a:gd name="connsiteX12" fmla="*/ 6143882 w 8416277"/>
              <a:gd name="connsiteY12" fmla="*/ 0 h 842789"/>
              <a:gd name="connsiteX13" fmla="*/ 6789130 w 8416277"/>
              <a:gd name="connsiteY13" fmla="*/ 0 h 842789"/>
              <a:gd name="connsiteX14" fmla="*/ 7097727 w 8416277"/>
              <a:gd name="connsiteY14" fmla="*/ 0 h 842789"/>
              <a:gd name="connsiteX15" fmla="*/ 7490487 w 8416277"/>
              <a:gd name="connsiteY15" fmla="*/ 0 h 842789"/>
              <a:gd name="connsiteX16" fmla="*/ 8416277 w 8416277"/>
              <a:gd name="connsiteY16" fmla="*/ 0 h 842789"/>
              <a:gd name="connsiteX17" fmla="*/ 8416277 w 8416277"/>
              <a:gd name="connsiteY17" fmla="*/ 438250 h 842789"/>
              <a:gd name="connsiteX18" fmla="*/ 8416277 w 8416277"/>
              <a:gd name="connsiteY18" fmla="*/ 842789 h 842789"/>
              <a:gd name="connsiteX19" fmla="*/ 7771029 w 8416277"/>
              <a:gd name="connsiteY19" fmla="*/ 842789 h 842789"/>
              <a:gd name="connsiteX20" fmla="*/ 7462432 w 8416277"/>
              <a:gd name="connsiteY20" fmla="*/ 842789 h 842789"/>
              <a:gd name="connsiteX21" fmla="*/ 6901347 w 8416277"/>
              <a:gd name="connsiteY21" fmla="*/ 842789 h 842789"/>
              <a:gd name="connsiteX22" fmla="*/ 6256099 w 8416277"/>
              <a:gd name="connsiteY22" fmla="*/ 842789 h 842789"/>
              <a:gd name="connsiteX23" fmla="*/ 5610851 w 8416277"/>
              <a:gd name="connsiteY23" fmla="*/ 842789 h 842789"/>
              <a:gd name="connsiteX24" fmla="*/ 5302255 w 8416277"/>
              <a:gd name="connsiteY24" fmla="*/ 842789 h 842789"/>
              <a:gd name="connsiteX25" fmla="*/ 4825332 w 8416277"/>
              <a:gd name="connsiteY25" fmla="*/ 842789 h 842789"/>
              <a:gd name="connsiteX26" fmla="*/ 4516735 w 8416277"/>
              <a:gd name="connsiteY26" fmla="*/ 842789 h 842789"/>
              <a:gd name="connsiteX27" fmla="*/ 4039813 w 8416277"/>
              <a:gd name="connsiteY27" fmla="*/ 842789 h 842789"/>
              <a:gd name="connsiteX28" fmla="*/ 3562891 w 8416277"/>
              <a:gd name="connsiteY28" fmla="*/ 842789 h 842789"/>
              <a:gd name="connsiteX29" fmla="*/ 3001805 w 8416277"/>
              <a:gd name="connsiteY29" fmla="*/ 842789 h 842789"/>
              <a:gd name="connsiteX30" fmla="*/ 2440720 w 8416277"/>
              <a:gd name="connsiteY30" fmla="*/ 842789 h 842789"/>
              <a:gd name="connsiteX31" fmla="*/ 2047961 w 8416277"/>
              <a:gd name="connsiteY31" fmla="*/ 842789 h 842789"/>
              <a:gd name="connsiteX32" fmla="*/ 1486876 w 8416277"/>
              <a:gd name="connsiteY32" fmla="*/ 842789 h 842789"/>
              <a:gd name="connsiteX33" fmla="*/ 1094116 w 8416277"/>
              <a:gd name="connsiteY33" fmla="*/ 842789 h 842789"/>
              <a:gd name="connsiteX34" fmla="*/ 701356 w 8416277"/>
              <a:gd name="connsiteY34" fmla="*/ 842789 h 842789"/>
              <a:gd name="connsiteX35" fmla="*/ 0 w 8416277"/>
              <a:gd name="connsiteY35" fmla="*/ 842789 h 842789"/>
              <a:gd name="connsiteX36" fmla="*/ 0 w 8416277"/>
              <a:gd name="connsiteY36" fmla="*/ 412967 h 842789"/>
              <a:gd name="connsiteX37" fmla="*/ 0 w 8416277"/>
              <a:gd name="connsiteY37" fmla="*/ 0 h 84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416277" h="842789" fill="none" extrusionOk="0">
                <a:moveTo>
                  <a:pt x="0" y="0"/>
                </a:moveTo>
                <a:cubicBezTo>
                  <a:pt x="193237" y="-35797"/>
                  <a:pt x="245558" y="4083"/>
                  <a:pt x="392760" y="0"/>
                </a:cubicBezTo>
                <a:cubicBezTo>
                  <a:pt x="539962" y="-4083"/>
                  <a:pt x="832135" y="67240"/>
                  <a:pt x="1122170" y="0"/>
                </a:cubicBezTo>
                <a:cubicBezTo>
                  <a:pt x="1412205" y="-67240"/>
                  <a:pt x="1483765" y="28473"/>
                  <a:pt x="1767418" y="0"/>
                </a:cubicBezTo>
                <a:cubicBezTo>
                  <a:pt x="2051071" y="-28473"/>
                  <a:pt x="2004316" y="22705"/>
                  <a:pt x="2076015" y="0"/>
                </a:cubicBezTo>
                <a:cubicBezTo>
                  <a:pt x="2147714" y="-22705"/>
                  <a:pt x="2290485" y="9242"/>
                  <a:pt x="2468775" y="0"/>
                </a:cubicBezTo>
                <a:cubicBezTo>
                  <a:pt x="2647065" y="-9242"/>
                  <a:pt x="2639539" y="25709"/>
                  <a:pt x="2777371" y="0"/>
                </a:cubicBezTo>
                <a:cubicBezTo>
                  <a:pt x="2915203" y="-25709"/>
                  <a:pt x="3119712" y="33842"/>
                  <a:pt x="3338457" y="0"/>
                </a:cubicBezTo>
                <a:cubicBezTo>
                  <a:pt x="3557202" y="-33842"/>
                  <a:pt x="3727375" y="74770"/>
                  <a:pt x="4067867" y="0"/>
                </a:cubicBezTo>
                <a:cubicBezTo>
                  <a:pt x="4408359" y="-74770"/>
                  <a:pt x="4437261" y="28452"/>
                  <a:pt x="4628952" y="0"/>
                </a:cubicBezTo>
                <a:cubicBezTo>
                  <a:pt x="4820643" y="-28452"/>
                  <a:pt x="4838764" y="11100"/>
                  <a:pt x="5021712" y="0"/>
                </a:cubicBezTo>
                <a:cubicBezTo>
                  <a:pt x="5204660" y="-11100"/>
                  <a:pt x="5379629" y="70439"/>
                  <a:pt x="5666960" y="0"/>
                </a:cubicBezTo>
                <a:cubicBezTo>
                  <a:pt x="5954291" y="-70439"/>
                  <a:pt x="5941003" y="37139"/>
                  <a:pt x="6143882" y="0"/>
                </a:cubicBezTo>
                <a:cubicBezTo>
                  <a:pt x="6346761" y="-37139"/>
                  <a:pt x="6612620" y="48668"/>
                  <a:pt x="6789130" y="0"/>
                </a:cubicBezTo>
                <a:cubicBezTo>
                  <a:pt x="6965640" y="-48668"/>
                  <a:pt x="7018933" y="27525"/>
                  <a:pt x="7097727" y="0"/>
                </a:cubicBezTo>
                <a:cubicBezTo>
                  <a:pt x="7176521" y="-27525"/>
                  <a:pt x="7306516" y="20484"/>
                  <a:pt x="7490487" y="0"/>
                </a:cubicBezTo>
                <a:cubicBezTo>
                  <a:pt x="7674458" y="-20484"/>
                  <a:pt x="8161480" y="94329"/>
                  <a:pt x="8416277" y="0"/>
                </a:cubicBezTo>
                <a:cubicBezTo>
                  <a:pt x="8461636" y="207205"/>
                  <a:pt x="8372467" y="253879"/>
                  <a:pt x="8416277" y="438250"/>
                </a:cubicBezTo>
                <a:cubicBezTo>
                  <a:pt x="8460087" y="622621"/>
                  <a:pt x="8411813" y="744795"/>
                  <a:pt x="8416277" y="842789"/>
                </a:cubicBezTo>
                <a:cubicBezTo>
                  <a:pt x="8121132" y="899733"/>
                  <a:pt x="7965276" y="821257"/>
                  <a:pt x="7771029" y="842789"/>
                </a:cubicBezTo>
                <a:cubicBezTo>
                  <a:pt x="7576782" y="864321"/>
                  <a:pt x="7565117" y="815675"/>
                  <a:pt x="7462432" y="842789"/>
                </a:cubicBezTo>
                <a:cubicBezTo>
                  <a:pt x="7359747" y="869903"/>
                  <a:pt x="7155987" y="814701"/>
                  <a:pt x="6901347" y="842789"/>
                </a:cubicBezTo>
                <a:cubicBezTo>
                  <a:pt x="6646708" y="870877"/>
                  <a:pt x="6568131" y="783367"/>
                  <a:pt x="6256099" y="842789"/>
                </a:cubicBezTo>
                <a:cubicBezTo>
                  <a:pt x="5944067" y="902211"/>
                  <a:pt x="5859658" y="773727"/>
                  <a:pt x="5610851" y="842789"/>
                </a:cubicBezTo>
                <a:cubicBezTo>
                  <a:pt x="5362044" y="911851"/>
                  <a:pt x="5373413" y="810203"/>
                  <a:pt x="5302255" y="842789"/>
                </a:cubicBezTo>
                <a:cubicBezTo>
                  <a:pt x="5231097" y="875375"/>
                  <a:pt x="5021093" y="828416"/>
                  <a:pt x="4825332" y="842789"/>
                </a:cubicBezTo>
                <a:cubicBezTo>
                  <a:pt x="4629571" y="857162"/>
                  <a:pt x="4655217" y="827593"/>
                  <a:pt x="4516735" y="842789"/>
                </a:cubicBezTo>
                <a:cubicBezTo>
                  <a:pt x="4378253" y="857985"/>
                  <a:pt x="4152299" y="838258"/>
                  <a:pt x="4039813" y="842789"/>
                </a:cubicBezTo>
                <a:cubicBezTo>
                  <a:pt x="3927327" y="847320"/>
                  <a:pt x="3769870" y="810731"/>
                  <a:pt x="3562891" y="842789"/>
                </a:cubicBezTo>
                <a:cubicBezTo>
                  <a:pt x="3355912" y="874847"/>
                  <a:pt x="3213299" y="830006"/>
                  <a:pt x="3001805" y="842789"/>
                </a:cubicBezTo>
                <a:cubicBezTo>
                  <a:pt x="2790311" y="855572"/>
                  <a:pt x="2554560" y="777040"/>
                  <a:pt x="2440720" y="842789"/>
                </a:cubicBezTo>
                <a:cubicBezTo>
                  <a:pt x="2326881" y="908538"/>
                  <a:pt x="2237753" y="833907"/>
                  <a:pt x="2047961" y="842789"/>
                </a:cubicBezTo>
                <a:cubicBezTo>
                  <a:pt x="1858169" y="851671"/>
                  <a:pt x="1619085" y="789239"/>
                  <a:pt x="1486876" y="842789"/>
                </a:cubicBezTo>
                <a:cubicBezTo>
                  <a:pt x="1354668" y="896339"/>
                  <a:pt x="1254016" y="813134"/>
                  <a:pt x="1094116" y="842789"/>
                </a:cubicBezTo>
                <a:cubicBezTo>
                  <a:pt x="934216" y="872444"/>
                  <a:pt x="870932" y="827988"/>
                  <a:pt x="701356" y="842789"/>
                </a:cubicBezTo>
                <a:cubicBezTo>
                  <a:pt x="531780" y="857590"/>
                  <a:pt x="349406" y="777622"/>
                  <a:pt x="0" y="842789"/>
                </a:cubicBezTo>
                <a:cubicBezTo>
                  <a:pt x="-27892" y="686893"/>
                  <a:pt x="38934" y="524919"/>
                  <a:pt x="0" y="412967"/>
                </a:cubicBezTo>
                <a:cubicBezTo>
                  <a:pt x="-38934" y="301015"/>
                  <a:pt x="36122" y="150204"/>
                  <a:pt x="0" y="0"/>
                </a:cubicBezTo>
                <a:close/>
              </a:path>
              <a:path w="8416277" h="842789" stroke="0" extrusionOk="0">
                <a:moveTo>
                  <a:pt x="0" y="0"/>
                </a:moveTo>
                <a:cubicBezTo>
                  <a:pt x="147764" y="-45441"/>
                  <a:pt x="227042" y="13463"/>
                  <a:pt x="392760" y="0"/>
                </a:cubicBezTo>
                <a:cubicBezTo>
                  <a:pt x="558478" y="-13463"/>
                  <a:pt x="836331" y="57241"/>
                  <a:pt x="1038007" y="0"/>
                </a:cubicBezTo>
                <a:cubicBezTo>
                  <a:pt x="1239683" y="-57241"/>
                  <a:pt x="1248168" y="44212"/>
                  <a:pt x="1430767" y="0"/>
                </a:cubicBezTo>
                <a:cubicBezTo>
                  <a:pt x="1613366" y="-44212"/>
                  <a:pt x="1685132" y="24323"/>
                  <a:pt x="1907689" y="0"/>
                </a:cubicBezTo>
                <a:cubicBezTo>
                  <a:pt x="2130246" y="-24323"/>
                  <a:pt x="2120510" y="21864"/>
                  <a:pt x="2216286" y="0"/>
                </a:cubicBezTo>
                <a:cubicBezTo>
                  <a:pt x="2312062" y="-21864"/>
                  <a:pt x="2647761" y="69439"/>
                  <a:pt x="2861534" y="0"/>
                </a:cubicBezTo>
                <a:cubicBezTo>
                  <a:pt x="3075307" y="-69439"/>
                  <a:pt x="3058481" y="11879"/>
                  <a:pt x="3254294" y="0"/>
                </a:cubicBezTo>
                <a:cubicBezTo>
                  <a:pt x="3450107" y="-11879"/>
                  <a:pt x="3566087" y="40300"/>
                  <a:pt x="3731216" y="0"/>
                </a:cubicBezTo>
                <a:cubicBezTo>
                  <a:pt x="3896345" y="-40300"/>
                  <a:pt x="3933614" y="33692"/>
                  <a:pt x="4039813" y="0"/>
                </a:cubicBezTo>
                <a:cubicBezTo>
                  <a:pt x="4146012" y="-33692"/>
                  <a:pt x="4294977" y="46310"/>
                  <a:pt x="4432573" y="0"/>
                </a:cubicBezTo>
                <a:cubicBezTo>
                  <a:pt x="4570169" y="-46310"/>
                  <a:pt x="4942962" y="311"/>
                  <a:pt x="5161983" y="0"/>
                </a:cubicBezTo>
                <a:cubicBezTo>
                  <a:pt x="5381004" y="-311"/>
                  <a:pt x="5580944" y="51922"/>
                  <a:pt x="5807231" y="0"/>
                </a:cubicBezTo>
                <a:cubicBezTo>
                  <a:pt x="6033518" y="-51922"/>
                  <a:pt x="6069814" y="24182"/>
                  <a:pt x="6199991" y="0"/>
                </a:cubicBezTo>
                <a:cubicBezTo>
                  <a:pt x="6330168" y="-24182"/>
                  <a:pt x="6621843" y="5602"/>
                  <a:pt x="6761076" y="0"/>
                </a:cubicBezTo>
                <a:cubicBezTo>
                  <a:pt x="6900309" y="-5602"/>
                  <a:pt x="7036778" y="14298"/>
                  <a:pt x="7237998" y="0"/>
                </a:cubicBezTo>
                <a:cubicBezTo>
                  <a:pt x="7439218" y="-14298"/>
                  <a:pt x="7931240" y="55217"/>
                  <a:pt x="8416277" y="0"/>
                </a:cubicBezTo>
                <a:cubicBezTo>
                  <a:pt x="8444109" y="178597"/>
                  <a:pt x="8399735" y="293916"/>
                  <a:pt x="8416277" y="429822"/>
                </a:cubicBezTo>
                <a:cubicBezTo>
                  <a:pt x="8432819" y="565728"/>
                  <a:pt x="8387422" y="699416"/>
                  <a:pt x="8416277" y="842789"/>
                </a:cubicBezTo>
                <a:cubicBezTo>
                  <a:pt x="8267042" y="918975"/>
                  <a:pt x="7922706" y="787049"/>
                  <a:pt x="7771029" y="842789"/>
                </a:cubicBezTo>
                <a:cubicBezTo>
                  <a:pt x="7619352" y="898529"/>
                  <a:pt x="7494031" y="788782"/>
                  <a:pt x="7294107" y="842789"/>
                </a:cubicBezTo>
                <a:cubicBezTo>
                  <a:pt x="7094183" y="896796"/>
                  <a:pt x="6887409" y="784161"/>
                  <a:pt x="6733022" y="842789"/>
                </a:cubicBezTo>
                <a:cubicBezTo>
                  <a:pt x="6578635" y="901417"/>
                  <a:pt x="6173339" y="788618"/>
                  <a:pt x="6003611" y="842789"/>
                </a:cubicBezTo>
                <a:cubicBezTo>
                  <a:pt x="5833883" y="896960"/>
                  <a:pt x="5654374" y="775801"/>
                  <a:pt x="5442526" y="842789"/>
                </a:cubicBezTo>
                <a:cubicBezTo>
                  <a:pt x="5230678" y="909777"/>
                  <a:pt x="5063778" y="831978"/>
                  <a:pt x="4965603" y="842789"/>
                </a:cubicBezTo>
                <a:cubicBezTo>
                  <a:pt x="4867428" y="853600"/>
                  <a:pt x="4587017" y="838804"/>
                  <a:pt x="4320356" y="842789"/>
                </a:cubicBezTo>
                <a:cubicBezTo>
                  <a:pt x="4053695" y="846774"/>
                  <a:pt x="3916865" y="786277"/>
                  <a:pt x="3675108" y="842789"/>
                </a:cubicBezTo>
                <a:cubicBezTo>
                  <a:pt x="3433351" y="899301"/>
                  <a:pt x="3175104" y="821561"/>
                  <a:pt x="2945697" y="842789"/>
                </a:cubicBezTo>
                <a:cubicBezTo>
                  <a:pt x="2716290" y="864017"/>
                  <a:pt x="2558649" y="801126"/>
                  <a:pt x="2216286" y="842789"/>
                </a:cubicBezTo>
                <a:cubicBezTo>
                  <a:pt x="1873923" y="884452"/>
                  <a:pt x="1910418" y="807185"/>
                  <a:pt x="1823527" y="842789"/>
                </a:cubicBezTo>
                <a:cubicBezTo>
                  <a:pt x="1736636" y="878393"/>
                  <a:pt x="1522444" y="839043"/>
                  <a:pt x="1430767" y="842789"/>
                </a:cubicBezTo>
                <a:cubicBezTo>
                  <a:pt x="1339090" y="846535"/>
                  <a:pt x="1066586" y="798291"/>
                  <a:pt x="953845" y="842789"/>
                </a:cubicBezTo>
                <a:cubicBezTo>
                  <a:pt x="841104" y="887287"/>
                  <a:pt x="748118" y="809059"/>
                  <a:pt x="645248" y="842789"/>
                </a:cubicBezTo>
                <a:cubicBezTo>
                  <a:pt x="542378" y="876519"/>
                  <a:pt x="184565" y="777241"/>
                  <a:pt x="0" y="842789"/>
                </a:cubicBezTo>
                <a:cubicBezTo>
                  <a:pt x="-35153" y="679220"/>
                  <a:pt x="23450" y="564761"/>
                  <a:pt x="0" y="404539"/>
                </a:cubicBezTo>
                <a:cubicBezTo>
                  <a:pt x="-23450" y="244317"/>
                  <a:pt x="32527" y="161415"/>
                  <a:pt x="0" y="0"/>
                </a:cubicBezTo>
                <a:close/>
              </a:path>
            </a:pathLst>
          </a:custGeom>
          <a:ln w="28575">
            <a:solidFill>
              <a:schemeClr val="accent2">
                <a:lumMod val="50000"/>
              </a:schemeClr>
            </a:solidFill>
            <a:extLst>
              <a:ext uri="{C807C97D-BFC1-408E-A445-0C87EB9F89A2}">
                <ask:lineSketchStyleProps xmlns:ask="http://schemas.microsoft.com/office/drawing/2018/sketchyshapes" sd="657213623">
                  <a:prstGeom prst="rect">
                    <a:avLst/>
                  </a:prstGeom>
                  <ask:type>
                    <ask:lineSketchScribble/>
                  </ask:type>
                </ask:lineSketchStyleProps>
              </a:ext>
            </a:extLst>
          </a:ln>
          <a:effectLst>
            <a:outerShdw blurRad="63500" sx="102000" sy="102000" algn="ctr" rotWithShape="0">
              <a:prstClr val="black">
                <a:alpha val="40000"/>
              </a:prstClr>
            </a:outerShdw>
          </a:effectLst>
        </p:spPr>
        <p:txBody>
          <a:bodyPr wrap="square">
            <a:spAutoFit/>
          </a:bodyPr>
          <a:lstStyle/>
          <a:p>
            <a:r>
              <a:rPr lang="en-GB" sz="2400" dirty="0"/>
              <a:t>All possible renormalizations that fit the Sec/Sec AMS-02 data and lay inside the bands of </a:t>
            </a:r>
            <a:r>
              <a:rPr lang="en-GB" sz="2400" dirty="0" err="1"/>
              <a:t>XSec</a:t>
            </a:r>
            <a:r>
              <a:rPr lang="en-GB" sz="2400" dirty="0"/>
              <a:t> uncertainties are allowed candidates</a:t>
            </a:r>
          </a:p>
        </p:txBody>
      </p:sp>
      <p:sp>
        <p:nvSpPr>
          <p:cNvPr id="12" name="Rectangle 11">
            <a:extLst>
              <a:ext uri="{FF2B5EF4-FFF2-40B4-BE49-F238E27FC236}">
                <a16:creationId xmlns:a16="http://schemas.microsoft.com/office/drawing/2014/main" id="{B4D52082-4198-4A51-AFF5-E1E6D9039A05}"/>
              </a:ext>
            </a:extLst>
          </p:cNvPr>
          <p:cNvSpPr/>
          <p:nvPr/>
        </p:nvSpPr>
        <p:spPr>
          <a:xfrm>
            <a:off x="2338788" y="4720458"/>
            <a:ext cx="2630184" cy="1345917"/>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Content Placeholder 2">
            <a:extLst>
              <a:ext uri="{FF2B5EF4-FFF2-40B4-BE49-F238E27FC236}">
                <a16:creationId xmlns:a16="http://schemas.microsoft.com/office/drawing/2014/main" id="{646242D0-85D8-4F7B-AC58-D785FC46D5AA}"/>
              </a:ext>
            </a:extLst>
          </p:cNvPr>
          <p:cNvSpPr txBox="1">
            <a:spLocks/>
          </p:cNvSpPr>
          <p:nvPr/>
        </p:nvSpPr>
        <p:spPr>
          <a:xfrm>
            <a:off x="1193854" y="4238869"/>
            <a:ext cx="4966920" cy="1858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900" b="1" dirty="0">
                <a:effectLst>
                  <a:outerShdw blurRad="38100" dist="38100" dir="2700000" algn="tl">
                    <a:srgbClr val="000000">
                      <a:alpha val="43137"/>
                    </a:srgbClr>
                  </a:outerShdw>
                </a:effectLst>
              </a:rPr>
              <a:t>BEST CANDIDATE</a:t>
            </a:r>
            <a:r>
              <a:rPr lang="en-GB" sz="1900" dirty="0">
                <a:sym typeface="Wingdings" panose="05000000000000000000" pitchFamily="2" charset="2"/>
              </a:rPr>
              <a:t> </a:t>
            </a:r>
          </a:p>
          <a:p>
            <a:pPr marL="0" indent="0">
              <a:buNone/>
            </a:pPr>
            <a:endParaRPr lang="en-GB" sz="500" dirty="0">
              <a:sym typeface="Wingdings" panose="05000000000000000000" pitchFamily="2" charset="2"/>
            </a:endParaRPr>
          </a:p>
          <a:p>
            <a:pPr marL="0" indent="0" algn="ctr">
              <a:buNone/>
            </a:pPr>
            <a:r>
              <a:rPr lang="el-GR" sz="1900" b="1" dirty="0"/>
              <a:t>Δ</a:t>
            </a:r>
            <a:r>
              <a:rPr lang="en-GB" sz="1900" b="1" dirty="0"/>
              <a:t>B </a:t>
            </a:r>
            <a:r>
              <a:rPr lang="en-GB" sz="1400" b="1" dirty="0">
                <a:sym typeface="Wingdings" panose="05000000000000000000" pitchFamily="2" charset="2"/>
              </a:rPr>
              <a:t></a:t>
            </a:r>
            <a:r>
              <a:rPr lang="en-GB" sz="1900" b="1" dirty="0"/>
              <a:t> - 6 %</a:t>
            </a:r>
          </a:p>
          <a:p>
            <a:pPr marL="0" indent="0" algn="ctr">
              <a:buNone/>
            </a:pPr>
            <a:r>
              <a:rPr lang="el-GR" sz="1900" b="1" dirty="0"/>
              <a:t>Δ</a:t>
            </a:r>
            <a:r>
              <a:rPr lang="en-GB" sz="1900" b="1" dirty="0"/>
              <a:t>Be </a:t>
            </a:r>
            <a:r>
              <a:rPr lang="en-GB" sz="1400" b="1" dirty="0">
                <a:sym typeface="Wingdings" panose="05000000000000000000" pitchFamily="2" charset="2"/>
              </a:rPr>
              <a:t></a:t>
            </a:r>
            <a:r>
              <a:rPr lang="en-GB" sz="1900" b="1" dirty="0"/>
              <a:t> - 12 %</a:t>
            </a:r>
          </a:p>
          <a:p>
            <a:pPr marL="0" indent="0" algn="ctr">
              <a:buNone/>
            </a:pPr>
            <a:r>
              <a:rPr lang="el-GR" sz="1900" b="1" dirty="0"/>
              <a:t>Δ</a:t>
            </a:r>
            <a:r>
              <a:rPr lang="en-GB" sz="1900" b="1" dirty="0"/>
              <a:t>Li </a:t>
            </a:r>
            <a:r>
              <a:rPr lang="en-GB" sz="1400" b="1" dirty="0">
                <a:sym typeface="Wingdings" panose="05000000000000000000" pitchFamily="2" charset="2"/>
              </a:rPr>
              <a:t></a:t>
            </a:r>
            <a:r>
              <a:rPr lang="en-GB" sz="1900" b="1" dirty="0">
                <a:sym typeface="Wingdings" panose="05000000000000000000" pitchFamily="2" charset="2"/>
              </a:rPr>
              <a:t> </a:t>
            </a:r>
            <a:r>
              <a:rPr lang="en-GB" sz="1900" b="1" dirty="0"/>
              <a:t>+ 18 %</a:t>
            </a:r>
          </a:p>
        </p:txBody>
      </p:sp>
      <p:sp>
        <p:nvSpPr>
          <p:cNvPr id="13" name="TextBox 12">
            <a:extLst>
              <a:ext uri="{FF2B5EF4-FFF2-40B4-BE49-F238E27FC236}">
                <a16:creationId xmlns:a16="http://schemas.microsoft.com/office/drawing/2014/main" id="{240C4A4D-9968-4041-9B87-2306FC612F87}"/>
              </a:ext>
            </a:extLst>
          </p:cNvPr>
          <p:cNvSpPr txBox="1"/>
          <p:nvPr/>
        </p:nvSpPr>
        <p:spPr>
          <a:xfrm>
            <a:off x="6637106" y="1870638"/>
            <a:ext cx="5403565" cy="646331"/>
          </a:xfrm>
          <a:prstGeom prst="rect">
            <a:avLst/>
          </a:prstGeom>
          <a:noFill/>
        </p:spPr>
        <p:txBody>
          <a:bodyPr wrap="square" rtlCol="0">
            <a:spAutoFit/>
          </a:bodyPr>
          <a:lstStyle/>
          <a:p>
            <a:r>
              <a:rPr lang="en-GB" b="1" dirty="0"/>
              <a:t>Fit of the ratios  (E &gt; 15 GeV)  +  penalty factor</a:t>
            </a:r>
          </a:p>
          <a:p>
            <a:endParaRPr lang="en-GB" dirty="0"/>
          </a:p>
        </p:txBody>
      </p:sp>
      <p:sp>
        <p:nvSpPr>
          <p:cNvPr id="4" name="Slide Number Placeholder 3">
            <a:extLst>
              <a:ext uri="{FF2B5EF4-FFF2-40B4-BE49-F238E27FC236}">
                <a16:creationId xmlns:a16="http://schemas.microsoft.com/office/drawing/2014/main" id="{66E2CA68-DBBC-451D-864E-5B8215E6AC64}"/>
              </a:ext>
            </a:extLst>
          </p:cNvPr>
          <p:cNvSpPr>
            <a:spLocks noGrp="1"/>
          </p:cNvSpPr>
          <p:nvPr>
            <p:ph type="sldNum" sz="quarter" idx="12"/>
          </p:nvPr>
        </p:nvSpPr>
        <p:spPr/>
        <p:txBody>
          <a:bodyPr/>
          <a:lstStyle/>
          <a:p>
            <a:r>
              <a:rPr lang="en-GB" dirty="0"/>
              <a:t>9</a:t>
            </a:r>
          </a:p>
        </p:txBody>
      </p:sp>
      <p:pic>
        <p:nvPicPr>
          <p:cNvPr id="7" name="Picture 6">
            <a:extLst>
              <a:ext uri="{FF2B5EF4-FFF2-40B4-BE49-F238E27FC236}">
                <a16:creationId xmlns:a16="http://schemas.microsoft.com/office/drawing/2014/main" id="{631ECABD-386A-49BF-BA00-D901A8322ED5}"/>
              </a:ext>
            </a:extLst>
          </p:cNvPr>
          <p:cNvPicPr>
            <a:picLocks noChangeAspect="1"/>
          </p:cNvPicPr>
          <p:nvPr/>
        </p:nvPicPr>
        <p:blipFill>
          <a:blip r:embed="rId4"/>
          <a:stretch>
            <a:fillRect/>
          </a:stretch>
        </p:blipFill>
        <p:spPr>
          <a:xfrm>
            <a:off x="6052109" y="2364018"/>
            <a:ext cx="5629275" cy="3819525"/>
          </a:xfrm>
          <a:prstGeom prst="rect">
            <a:avLst/>
          </a:prstGeom>
        </p:spPr>
      </p:pic>
    </p:spTree>
    <p:extLst>
      <p:ext uri="{BB962C8B-B14F-4D97-AF65-F5344CB8AC3E}">
        <p14:creationId xmlns:p14="http://schemas.microsoft.com/office/powerpoint/2010/main" val="62350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1083</TotalTime>
  <Words>1273</Words>
  <Application>Microsoft Office PowerPoint</Application>
  <PresentationFormat>Widescreen</PresentationFormat>
  <Paragraphs>186</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 Math</vt:lpstr>
      <vt:lpstr>Comic Sans MS</vt:lpstr>
      <vt:lpstr>Times New Roman</vt:lpstr>
      <vt:lpstr>Wingdings</vt:lpstr>
      <vt:lpstr>Office Theme</vt:lpstr>
      <vt:lpstr>EVALUATION OF THE ANTIPROTON PRODUCTION FROM CR INTERACTIONS</vt:lpstr>
      <vt:lpstr>Outline</vt:lpstr>
      <vt:lpstr>PowerPoint Presentation</vt:lpstr>
      <vt:lpstr>PowerPoint Presentation</vt:lpstr>
      <vt:lpstr>CURRENT SITUATION</vt:lpstr>
      <vt:lpstr>Independent Markov-Chain Monte Carlo analysis</vt:lpstr>
      <vt:lpstr>Independent Markov-Chain Monte Carlo analysis</vt:lpstr>
      <vt:lpstr>Secondary-over-secondary ratios</vt:lpstr>
      <vt:lpstr>PowerPoint Presentation</vt:lpstr>
      <vt:lpstr>ANTIPROTON PREDICTIONS</vt:lpstr>
      <vt:lpstr>PROPAGATING ANTIPROTONS</vt:lpstr>
      <vt:lpstr>PowerPoint Presentation</vt:lpstr>
      <vt:lpstr>TOTAL UNCERTAINTIES</vt:lpstr>
      <vt:lpstr>In conclusion…</vt:lpstr>
      <vt:lpstr>BACK UP</vt:lpstr>
      <vt:lpstr>PowerPoint Presentation</vt:lpstr>
      <vt:lpstr>PowerPoint Presentation</vt:lpstr>
      <vt:lpstr>ANTIPROTON XSECS</vt:lpstr>
      <vt:lpstr>p/p spectrum gets rid of uncertainties related to the fit of primary CRs spectra and mitigate solar modulation uncertainties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José De la Torre Luque</dc:creator>
  <cp:lastModifiedBy>Pedro José De la Torre Luque</cp:lastModifiedBy>
  <cp:revision>68</cp:revision>
  <dcterms:created xsi:type="dcterms:W3CDTF">2020-09-18T10:11:18Z</dcterms:created>
  <dcterms:modified xsi:type="dcterms:W3CDTF">2020-10-06T10:08:00Z</dcterms:modified>
</cp:coreProperties>
</file>