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charts/chart1.xml" ContentType="application/vnd.openxmlformats-officedocument.drawingml.chart+xml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7.png" ContentType="image/png"/>
  <Override PartName="/ppt/media/image16.png" ContentType="image/png"/>
  <Override PartName="/ppt/media/image38.png" ContentType="image/png"/>
  <Override PartName="/ppt/media/image13.png" ContentType="image/png"/>
  <Override PartName="/ppt/media/image2.jpeg" ContentType="image/jpeg"/>
  <Override PartName="/ppt/media/image1.jpeg" ContentType="image/jpeg"/>
  <Override PartName="/ppt/media/image3.jpeg" ContentType="image/jpeg"/>
  <Override PartName="/ppt/media/image39.png" ContentType="image/png"/>
  <Override PartName="/ppt/media/image14.png" ContentType="image/png"/>
  <Override PartName="/ppt/media/image17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12.jpeg" ContentType="image/jpeg"/>
  <Override PartName="/ppt/media/image15.jpeg" ContentType="image/jpeg"/>
  <Override PartName="/ppt/media/image9.png" ContentType="image/png"/>
  <Override PartName="/ppt/media/image7.png" ContentType="image/png"/>
  <Override PartName="/ppt/media/image8.png" ContentType="image/png"/>
  <Override PartName="/ppt/media/image6.png" ContentType="image/png"/>
  <Override PartName="/ppt/media/image5.png" ContentType="image/png"/>
  <Override PartName="/ppt/media/image23.png" ContentType="image/png"/>
  <Override PartName="/ppt/media/image18.wmf" ContentType="image/x-wmf"/>
  <Override PartName="/ppt/media/image20.jpeg" ContentType="image/jpeg"/>
  <Override PartName="/ppt/media/image4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dLbls>
            <c:numFmt formatCode="General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4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overlap val="0"/>
        <c:axId val="32434687"/>
        <c:axId val="67073694"/>
      </c:barChart>
      <c:catAx>
        <c:axId val="32434687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67073694"/>
        <c:crosses val="autoZero"/>
        <c:auto val="1"/>
        <c:lblAlgn val="ctr"/>
        <c:lblOffset val="100"/>
      </c:catAx>
      <c:valAx>
        <c:axId val="67073694"/>
        <c:scaling>
          <c:orientation val="minMax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32434687"/>
        <c:crosses val="autoZero"/>
      </c:valAx>
      <c:spPr>
        <a:noFill/>
        <a:ln>
          <a:solidFill>
            <a:srgbClr val="b3b3b3"/>
          </a:solidFill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2" descr=""/>
          <p:cNvPicPr/>
          <p:nvPr/>
        </p:nvPicPr>
        <p:blipFill>
          <a:blip r:embed="rId2"/>
          <a:stretch/>
        </p:blipFill>
        <p:spPr>
          <a:xfrm>
            <a:off x="0" y="5806440"/>
            <a:ext cx="10062360" cy="17370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59480" cy="92448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6620400"/>
            <a:ext cx="10059480" cy="92448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0"/>
            <a:ext cx="10060920" cy="92592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2"/>
          <p:cNvSpPr/>
          <p:nvPr/>
        </p:nvSpPr>
        <p:spPr>
          <a:xfrm>
            <a:off x="0" y="6620400"/>
            <a:ext cx="10060920" cy="925920"/>
          </a:xfrm>
          <a:prstGeom prst="rect">
            <a:avLst/>
          </a:prstGeom>
          <a:gradFill rotWithShape="0">
            <a:gsLst>
              <a:gs pos="0">
                <a:srgbClr val="dff2fc"/>
              </a:gs>
              <a:gs pos="100000">
                <a:srgbClr val="009bdd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vashurok.ru/articles/2019-10-24-pochemu-aes-samye-ekol" TargetMode="External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118" descr=""/>
          <p:cNvPicPr/>
          <p:nvPr/>
        </p:nvPicPr>
        <p:blipFill>
          <a:blip r:embed="rId1"/>
          <a:stretch/>
        </p:blipFill>
        <p:spPr>
          <a:xfrm>
            <a:off x="0" y="2665080"/>
            <a:ext cx="8142840" cy="487872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119" descr=""/>
          <p:cNvPicPr/>
          <p:nvPr/>
        </p:nvPicPr>
        <p:blipFill>
          <a:blip r:embed="rId2"/>
          <a:stretch/>
        </p:blipFill>
        <p:spPr>
          <a:xfrm>
            <a:off x="2664000" y="34200"/>
            <a:ext cx="7359840" cy="335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0" y="72000"/>
            <a:ext cx="3942720" cy="25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8280000" y="3402000"/>
            <a:ext cx="1783800" cy="26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ICPPA 2020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October 4-11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Russia Moscow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Andrey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Konstantinov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NRC Kurchatov institute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23" name="Рисунок 122" descr=""/>
          <p:cNvPicPr/>
          <p:nvPr/>
        </p:nvPicPr>
        <p:blipFill>
          <a:blip r:embed="rId3"/>
          <a:stretch/>
        </p:blipFill>
        <p:spPr>
          <a:xfrm>
            <a:off x="8158680" y="5638680"/>
            <a:ext cx="1905120" cy="190512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3960" y="94320"/>
            <a:ext cx="2652840" cy="199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Status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of the iDream project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195" descr=""/>
          <p:cNvPicPr/>
          <p:nvPr/>
        </p:nvPicPr>
        <p:blipFill>
          <a:blip r:embed="rId1"/>
          <a:stretch/>
        </p:blipFill>
        <p:spPr>
          <a:xfrm>
            <a:off x="0" y="3576600"/>
            <a:ext cx="4020120" cy="303408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196" descr=""/>
          <p:cNvPicPr/>
          <p:nvPr/>
        </p:nvPicPr>
        <p:blipFill>
          <a:blip r:embed="rId2"/>
          <a:stretch/>
        </p:blipFill>
        <p:spPr>
          <a:xfrm>
            <a:off x="5135400" y="3078720"/>
            <a:ext cx="4867200" cy="359280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3240000" y="5472000"/>
            <a:ext cx="3082680" cy="490680"/>
          </a:xfrm>
          <a:custGeom>
            <a:avLst/>
            <a:gdLst/>
            <a:ahLst/>
            <a:rect l="l" t="t" r="r" b="b"/>
            <a:pathLst>
              <a:path w="8602" h="1401">
                <a:moveTo>
                  <a:pt x="0" y="350"/>
                </a:moveTo>
                <a:lnTo>
                  <a:pt x="6450" y="350"/>
                </a:lnTo>
                <a:lnTo>
                  <a:pt x="6450" y="0"/>
                </a:lnTo>
                <a:lnTo>
                  <a:pt x="8601" y="700"/>
                </a:lnTo>
                <a:lnTo>
                  <a:pt x="6450" y="1400"/>
                </a:lnTo>
                <a:lnTo>
                  <a:pt x="6450" y="1050"/>
                </a:lnTo>
                <a:lnTo>
                  <a:pt x="0" y="1050"/>
                </a:lnTo>
                <a:lnTo>
                  <a:pt x="0" y="3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 rot="21371400">
            <a:off x="1653480" y="2741400"/>
            <a:ext cx="4714200" cy="1366920"/>
          </a:xfrm>
          <a:custGeom>
            <a:avLst/>
            <a:gdLst/>
            <a:ahLst/>
            <a:rect l="l" t="t" r="r" b="b"/>
            <a:pathLst>
              <a:path w="12854" h="2860">
                <a:moveTo>
                  <a:pt x="4232" y="1910"/>
                </a:moveTo>
                <a:lnTo>
                  <a:pt x="4240" y="1863"/>
                </a:lnTo>
                <a:lnTo>
                  <a:pt x="4253" y="1813"/>
                </a:lnTo>
                <a:lnTo>
                  <a:pt x="4274" y="1766"/>
                </a:lnTo>
                <a:lnTo>
                  <a:pt x="4304" y="1718"/>
                </a:lnTo>
                <a:lnTo>
                  <a:pt x="4339" y="1670"/>
                </a:lnTo>
                <a:lnTo>
                  <a:pt x="4381" y="1624"/>
                </a:lnTo>
                <a:lnTo>
                  <a:pt x="4431" y="1577"/>
                </a:lnTo>
                <a:lnTo>
                  <a:pt x="4487" y="1532"/>
                </a:lnTo>
                <a:lnTo>
                  <a:pt x="4550" y="1488"/>
                </a:lnTo>
                <a:lnTo>
                  <a:pt x="4619" y="1445"/>
                </a:lnTo>
                <a:lnTo>
                  <a:pt x="4693" y="1402"/>
                </a:lnTo>
                <a:lnTo>
                  <a:pt x="4775" y="1361"/>
                </a:lnTo>
                <a:lnTo>
                  <a:pt x="4863" y="1323"/>
                </a:lnTo>
                <a:lnTo>
                  <a:pt x="4956" y="1285"/>
                </a:lnTo>
                <a:lnTo>
                  <a:pt x="5054" y="1248"/>
                </a:lnTo>
                <a:lnTo>
                  <a:pt x="5157" y="1213"/>
                </a:lnTo>
                <a:lnTo>
                  <a:pt x="5266" y="1180"/>
                </a:lnTo>
                <a:lnTo>
                  <a:pt x="5380" y="1150"/>
                </a:lnTo>
                <a:lnTo>
                  <a:pt x="5498" y="1121"/>
                </a:lnTo>
                <a:lnTo>
                  <a:pt x="5618" y="1093"/>
                </a:lnTo>
                <a:lnTo>
                  <a:pt x="5744" y="1068"/>
                </a:lnTo>
                <a:lnTo>
                  <a:pt x="5874" y="1045"/>
                </a:lnTo>
                <a:lnTo>
                  <a:pt x="6005" y="1024"/>
                </a:lnTo>
                <a:lnTo>
                  <a:pt x="6140" y="1005"/>
                </a:lnTo>
                <a:lnTo>
                  <a:pt x="6278" y="988"/>
                </a:lnTo>
                <a:lnTo>
                  <a:pt x="6418" y="974"/>
                </a:lnTo>
                <a:lnTo>
                  <a:pt x="6559" y="962"/>
                </a:lnTo>
                <a:lnTo>
                  <a:pt x="6702" y="953"/>
                </a:lnTo>
                <a:lnTo>
                  <a:pt x="6846" y="947"/>
                </a:lnTo>
                <a:lnTo>
                  <a:pt x="6991" y="942"/>
                </a:lnTo>
                <a:lnTo>
                  <a:pt x="7135" y="939"/>
                </a:lnTo>
                <a:lnTo>
                  <a:pt x="7282" y="939"/>
                </a:lnTo>
                <a:lnTo>
                  <a:pt x="7425" y="942"/>
                </a:lnTo>
                <a:lnTo>
                  <a:pt x="7570" y="948"/>
                </a:lnTo>
                <a:lnTo>
                  <a:pt x="7712" y="955"/>
                </a:lnTo>
                <a:lnTo>
                  <a:pt x="7853" y="964"/>
                </a:lnTo>
                <a:lnTo>
                  <a:pt x="7994" y="976"/>
                </a:lnTo>
                <a:lnTo>
                  <a:pt x="8132" y="991"/>
                </a:lnTo>
                <a:lnTo>
                  <a:pt x="8266" y="1008"/>
                </a:lnTo>
                <a:lnTo>
                  <a:pt x="8399" y="1027"/>
                </a:lnTo>
                <a:lnTo>
                  <a:pt x="8528" y="1049"/>
                </a:lnTo>
                <a:lnTo>
                  <a:pt x="8655" y="1072"/>
                </a:lnTo>
                <a:lnTo>
                  <a:pt x="8776" y="1097"/>
                </a:lnTo>
                <a:lnTo>
                  <a:pt x="8894" y="1126"/>
                </a:lnTo>
                <a:lnTo>
                  <a:pt x="9008" y="1155"/>
                </a:lnTo>
                <a:lnTo>
                  <a:pt x="9117" y="1186"/>
                </a:lnTo>
                <a:lnTo>
                  <a:pt x="9221" y="1219"/>
                </a:lnTo>
                <a:lnTo>
                  <a:pt x="9320" y="1255"/>
                </a:lnTo>
                <a:lnTo>
                  <a:pt x="9414" y="1291"/>
                </a:lnTo>
                <a:lnTo>
                  <a:pt x="9501" y="1330"/>
                </a:lnTo>
                <a:lnTo>
                  <a:pt x="9584" y="1369"/>
                </a:lnTo>
                <a:lnTo>
                  <a:pt x="9659" y="1410"/>
                </a:lnTo>
                <a:lnTo>
                  <a:pt x="9728" y="1452"/>
                </a:lnTo>
                <a:lnTo>
                  <a:pt x="9791" y="1496"/>
                </a:lnTo>
                <a:lnTo>
                  <a:pt x="9849" y="1540"/>
                </a:lnTo>
                <a:lnTo>
                  <a:pt x="9899" y="1586"/>
                </a:lnTo>
                <a:lnTo>
                  <a:pt x="9942" y="1633"/>
                </a:lnTo>
                <a:lnTo>
                  <a:pt x="9977" y="1679"/>
                </a:lnTo>
                <a:lnTo>
                  <a:pt x="10006" y="1727"/>
                </a:lnTo>
                <a:lnTo>
                  <a:pt x="10029" y="1774"/>
                </a:lnTo>
                <a:lnTo>
                  <a:pt x="10044" y="1822"/>
                </a:lnTo>
                <a:lnTo>
                  <a:pt x="10051" y="1872"/>
                </a:lnTo>
                <a:lnTo>
                  <a:pt x="10051" y="1920"/>
                </a:lnTo>
                <a:lnTo>
                  <a:pt x="12853" y="1925"/>
                </a:lnTo>
                <a:lnTo>
                  <a:pt x="12853" y="1828"/>
                </a:lnTo>
                <a:lnTo>
                  <a:pt x="12838" y="1731"/>
                </a:lnTo>
                <a:lnTo>
                  <a:pt x="12807" y="1635"/>
                </a:lnTo>
                <a:lnTo>
                  <a:pt x="12763" y="1539"/>
                </a:lnTo>
                <a:lnTo>
                  <a:pt x="12705" y="1443"/>
                </a:lnTo>
                <a:lnTo>
                  <a:pt x="12631" y="1351"/>
                </a:lnTo>
                <a:lnTo>
                  <a:pt x="12543" y="1259"/>
                </a:lnTo>
                <a:lnTo>
                  <a:pt x="12442" y="1168"/>
                </a:lnTo>
                <a:lnTo>
                  <a:pt x="12328" y="1080"/>
                </a:lnTo>
                <a:lnTo>
                  <a:pt x="12199" y="994"/>
                </a:lnTo>
                <a:lnTo>
                  <a:pt x="12058" y="910"/>
                </a:lnTo>
                <a:lnTo>
                  <a:pt x="11904" y="829"/>
                </a:lnTo>
                <a:lnTo>
                  <a:pt x="11739" y="750"/>
                </a:lnTo>
                <a:lnTo>
                  <a:pt x="11560" y="674"/>
                </a:lnTo>
                <a:lnTo>
                  <a:pt x="11372" y="602"/>
                </a:lnTo>
                <a:lnTo>
                  <a:pt x="11171" y="533"/>
                </a:lnTo>
                <a:lnTo>
                  <a:pt x="10961" y="468"/>
                </a:lnTo>
                <a:lnTo>
                  <a:pt x="10741" y="405"/>
                </a:lnTo>
                <a:lnTo>
                  <a:pt x="10512" y="349"/>
                </a:lnTo>
                <a:lnTo>
                  <a:pt x="10273" y="294"/>
                </a:lnTo>
                <a:lnTo>
                  <a:pt x="10028" y="245"/>
                </a:lnTo>
                <a:lnTo>
                  <a:pt x="9774" y="199"/>
                </a:lnTo>
                <a:lnTo>
                  <a:pt x="9514" y="157"/>
                </a:lnTo>
                <a:lnTo>
                  <a:pt x="9247" y="121"/>
                </a:lnTo>
                <a:lnTo>
                  <a:pt x="8975" y="90"/>
                </a:lnTo>
                <a:lnTo>
                  <a:pt x="8699" y="63"/>
                </a:lnTo>
                <a:lnTo>
                  <a:pt x="8418" y="40"/>
                </a:lnTo>
                <a:lnTo>
                  <a:pt x="8135" y="22"/>
                </a:lnTo>
                <a:lnTo>
                  <a:pt x="7848" y="10"/>
                </a:lnTo>
                <a:lnTo>
                  <a:pt x="7560" y="2"/>
                </a:lnTo>
                <a:lnTo>
                  <a:pt x="7271" y="0"/>
                </a:lnTo>
                <a:lnTo>
                  <a:pt x="6982" y="1"/>
                </a:lnTo>
                <a:lnTo>
                  <a:pt x="6692" y="8"/>
                </a:lnTo>
                <a:lnTo>
                  <a:pt x="6405" y="20"/>
                </a:lnTo>
                <a:lnTo>
                  <a:pt x="6118" y="36"/>
                </a:lnTo>
                <a:lnTo>
                  <a:pt x="5835" y="58"/>
                </a:lnTo>
                <a:lnTo>
                  <a:pt x="5555" y="85"/>
                </a:lnTo>
                <a:lnTo>
                  <a:pt x="5279" y="115"/>
                </a:lnTo>
                <a:lnTo>
                  <a:pt x="5008" y="151"/>
                </a:lnTo>
                <a:lnTo>
                  <a:pt x="4742" y="191"/>
                </a:lnTo>
                <a:lnTo>
                  <a:pt x="4482" y="236"/>
                </a:lnTo>
                <a:lnTo>
                  <a:pt x="4229" y="284"/>
                </a:lnTo>
                <a:lnTo>
                  <a:pt x="3984" y="338"/>
                </a:lnTo>
                <a:lnTo>
                  <a:pt x="3746" y="395"/>
                </a:lnTo>
                <a:lnTo>
                  <a:pt x="3519" y="455"/>
                </a:lnTo>
                <a:lnTo>
                  <a:pt x="3299" y="521"/>
                </a:lnTo>
                <a:lnTo>
                  <a:pt x="3090" y="589"/>
                </a:lnTo>
                <a:lnTo>
                  <a:pt x="2890" y="660"/>
                </a:lnTo>
                <a:lnTo>
                  <a:pt x="2703" y="737"/>
                </a:lnTo>
                <a:lnTo>
                  <a:pt x="2526" y="814"/>
                </a:lnTo>
                <a:lnTo>
                  <a:pt x="2362" y="895"/>
                </a:lnTo>
                <a:lnTo>
                  <a:pt x="2209" y="979"/>
                </a:lnTo>
                <a:lnTo>
                  <a:pt x="2069" y="1064"/>
                </a:lnTo>
                <a:lnTo>
                  <a:pt x="1942" y="1152"/>
                </a:lnTo>
                <a:lnTo>
                  <a:pt x="1829" y="1241"/>
                </a:lnTo>
                <a:lnTo>
                  <a:pt x="1729" y="1334"/>
                </a:lnTo>
                <a:lnTo>
                  <a:pt x="1642" y="1426"/>
                </a:lnTo>
                <a:lnTo>
                  <a:pt x="1571" y="1521"/>
                </a:lnTo>
                <a:lnTo>
                  <a:pt x="1513" y="1618"/>
                </a:lnTo>
                <a:lnTo>
                  <a:pt x="1470" y="1713"/>
                </a:lnTo>
                <a:lnTo>
                  <a:pt x="1442" y="1810"/>
                </a:lnTo>
                <a:lnTo>
                  <a:pt x="1428" y="1908"/>
                </a:lnTo>
                <a:lnTo>
                  <a:pt x="0" y="1905"/>
                </a:lnTo>
                <a:lnTo>
                  <a:pt x="2766" y="2859"/>
                </a:lnTo>
                <a:lnTo>
                  <a:pt x="5660" y="1913"/>
                </a:lnTo>
                <a:lnTo>
                  <a:pt x="4232" y="191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>
            <a:off x="72000" y="1331640"/>
            <a:ext cx="9734040" cy="81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iDream has the ability remotely to transmit registration data via communication channels to the remote control center.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2232000" y="206640"/>
            <a:ext cx="6251040" cy="64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Noto Sans CJK SC"/>
              </a:rPr>
              <a:t>Remote detector control</a:t>
            </a:r>
            <a:endParaRPr b="0" lang="ru-RU" sz="4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72000"/>
            <a:ext cx="9994320" cy="110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The detector must work independently 24/7/365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07" name="Рисунок 190" descr=""/>
          <p:cNvPicPr/>
          <p:nvPr/>
        </p:nvPicPr>
        <p:blipFill>
          <a:blip r:embed="rId1"/>
          <a:stretch/>
        </p:blipFill>
        <p:spPr>
          <a:xfrm>
            <a:off x="6480000" y="968760"/>
            <a:ext cx="2420640" cy="204228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648000" y="2304000"/>
            <a:ext cx="3802320" cy="41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 iDream service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6336000" y="6696720"/>
            <a:ext cx="337572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Only autonomy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10" name="Рисунок 193" descr=""/>
          <p:cNvPicPr/>
          <p:nvPr/>
        </p:nvPicPr>
        <p:blipFill>
          <a:blip r:embed="rId2"/>
          <a:stretch/>
        </p:blipFill>
        <p:spPr>
          <a:xfrm>
            <a:off x="4744800" y="3329280"/>
            <a:ext cx="5312160" cy="3267000"/>
          </a:xfrm>
          <a:prstGeom prst="rect">
            <a:avLst/>
          </a:prstGeom>
          <a:ln>
            <a:noFill/>
          </a:ln>
        </p:spPr>
      </p:pic>
      <p:pic>
        <p:nvPicPr>
          <p:cNvPr id="211" name="Рисунок 194" descr=""/>
          <p:cNvPicPr/>
          <p:nvPr/>
        </p:nvPicPr>
        <p:blipFill>
          <a:blip r:embed="rId3"/>
          <a:stretch/>
        </p:blipFill>
        <p:spPr>
          <a:xfrm>
            <a:off x="792000" y="3163320"/>
            <a:ext cx="3136680" cy="3447720"/>
          </a:xfrm>
          <a:prstGeom prst="rect">
            <a:avLst/>
          </a:prstGeom>
          <a:ln>
            <a:noFill/>
          </a:ln>
        </p:spPr>
      </p:pic>
      <p:sp>
        <p:nvSpPr>
          <p:cNvPr id="212" name="Line 4"/>
          <p:cNvSpPr/>
          <p:nvPr/>
        </p:nvSpPr>
        <p:spPr>
          <a:xfrm>
            <a:off x="1080000" y="3456000"/>
            <a:ext cx="2304000" cy="2232000"/>
          </a:xfrm>
          <a:prstGeom prst="line">
            <a:avLst/>
          </a:prstGeom>
          <a:ln w="3600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5"/>
          <p:cNvSpPr/>
          <p:nvPr/>
        </p:nvSpPr>
        <p:spPr>
          <a:xfrm flipV="1">
            <a:off x="1296000" y="3456000"/>
            <a:ext cx="1872000" cy="2232000"/>
          </a:xfrm>
          <a:prstGeom prst="line">
            <a:avLst/>
          </a:prstGeom>
          <a:ln w="3600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201" descr=""/>
          <p:cNvPicPr/>
          <p:nvPr/>
        </p:nvPicPr>
        <p:blipFill>
          <a:blip r:embed="rId1"/>
          <a:stretch/>
        </p:blipFill>
        <p:spPr>
          <a:xfrm>
            <a:off x="1080" y="2156040"/>
            <a:ext cx="4780800" cy="539424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302400" y="-105840"/>
            <a:ext cx="465300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Built-in calibration tools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of iDREAM detector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16" name="Рисунок 203" descr=""/>
          <p:cNvPicPr/>
          <p:nvPr/>
        </p:nvPicPr>
        <p:blipFill>
          <a:blip r:embed="rId2"/>
          <a:stretch/>
        </p:blipFill>
        <p:spPr>
          <a:xfrm>
            <a:off x="5603040" y="4294080"/>
            <a:ext cx="4467600" cy="325548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8496000" y="4407120"/>
            <a:ext cx="1429200" cy="33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137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Cs decay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18" name="Рисунок 205" descr=""/>
          <p:cNvPicPr/>
          <p:nvPr/>
        </p:nvPicPr>
        <p:blipFill>
          <a:blip r:embed="rId3"/>
          <a:stretch/>
        </p:blipFill>
        <p:spPr>
          <a:xfrm>
            <a:off x="5616000" y="0"/>
            <a:ext cx="4454640" cy="4309920"/>
          </a:xfrm>
          <a:prstGeom prst="rect">
            <a:avLst/>
          </a:prstGeom>
          <a:ln>
            <a:noFill/>
          </a:ln>
        </p:spPr>
      </p:pic>
      <p:sp>
        <p:nvSpPr>
          <p:cNvPr id="219" name="CustomShape 3"/>
          <p:cNvSpPr/>
          <p:nvPr/>
        </p:nvSpPr>
        <p:spPr>
          <a:xfrm>
            <a:off x="5976720" y="15120"/>
            <a:ext cx="1429200" cy="33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207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Bi decay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2884320" y="2107800"/>
            <a:ext cx="2435400" cy="12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iDREAM detector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calibration scheme: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1 - engine source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2,3 - calibration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Noto Sans CJK SC"/>
              </a:rPr>
              <a:t>source position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194760" y="1228680"/>
            <a:ext cx="5052960" cy="7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calibrations were performed along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z-axis (in the range -400 / +400 mm).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504000" y="1769040"/>
            <a:ext cx="9054360" cy="43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>
            <a:off x="0" y="1008000"/>
            <a:ext cx="4236480" cy="157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0" y="864000"/>
            <a:ext cx="10069920" cy="8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mathematical model (Geant4 based Monte Carlo method) showed good agreement with the calibration data at about 1%.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1080000" y="72000"/>
            <a:ext cx="7696080" cy="6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The latest results of calibrations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26" name="Рисунок 218" descr=""/>
          <p:cNvPicPr/>
          <p:nvPr/>
        </p:nvPicPr>
        <p:blipFill>
          <a:blip r:embed="rId1"/>
          <a:stretch/>
        </p:blipFill>
        <p:spPr>
          <a:xfrm>
            <a:off x="664560" y="1839960"/>
            <a:ext cx="8479080" cy="4783680"/>
          </a:xfrm>
          <a:prstGeom prst="rect">
            <a:avLst/>
          </a:prstGeom>
          <a:ln>
            <a:noFill/>
          </a:ln>
        </p:spPr>
      </p:pic>
      <p:sp>
        <p:nvSpPr>
          <p:cNvPr id="227" name="CustomShape 5"/>
          <p:cNvSpPr/>
          <p:nvPr/>
        </p:nvSpPr>
        <p:spPr>
          <a:xfrm>
            <a:off x="1296000" y="6768000"/>
            <a:ext cx="7847640" cy="76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</a:rPr>
              <a:t>Detector was filled scintillator with LAB+PPO+bis-MSB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04000" y="1768680"/>
            <a:ext cx="9062640" cy="43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2"/>
          <p:cNvSpPr/>
          <p:nvPr/>
        </p:nvSpPr>
        <p:spPr>
          <a:xfrm>
            <a:off x="2808000" y="144000"/>
            <a:ext cx="5211000" cy="44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Positron spectrum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78920" y="6636960"/>
            <a:ext cx="97128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Detector response has been simulated in the antineutrino flux (Huber-Mueller model), 19m from the VVER-1000 reactor core.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31" name="Рисунок 222" descr=""/>
          <p:cNvPicPr/>
          <p:nvPr/>
        </p:nvPicPr>
        <p:blipFill>
          <a:blip r:embed="rId1"/>
          <a:stretch/>
        </p:blipFill>
        <p:spPr>
          <a:xfrm>
            <a:off x="1154520" y="1008000"/>
            <a:ext cx="7686720" cy="5538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53800" y="6923160"/>
            <a:ext cx="10071360" cy="4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3" name="Рисунок 217" descr=""/>
          <p:cNvPicPr/>
          <p:nvPr/>
        </p:nvPicPr>
        <p:blipFill>
          <a:blip r:embed="rId1"/>
          <a:stretch/>
        </p:blipFill>
        <p:spPr>
          <a:xfrm>
            <a:off x="34560" y="4392000"/>
            <a:ext cx="6008040" cy="3160080"/>
          </a:xfrm>
          <a:prstGeom prst="rect">
            <a:avLst/>
          </a:prstGeom>
          <a:ln>
            <a:noFill/>
          </a:ln>
        </p:spPr>
      </p:pic>
      <p:sp>
        <p:nvSpPr>
          <p:cNvPr id="234" name="CustomShape 2"/>
          <p:cNvSpPr/>
          <p:nvPr/>
        </p:nvSpPr>
        <p:spPr>
          <a:xfrm>
            <a:off x="155880" y="1080000"/>
            <a:ext cx="3865680" cy="273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Expected change in the rate of the antineutrino interaction in the target as a result of Pu-239 accumulation.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976000" y="4824000"/>
            <a:ext cx="4098600" cy="188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Comparative change of the antineutrino count rate: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beginning (239Pu=0.25), middle (239Pu=0.33), and end of the campaign (239Pu=0.40).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2016000" y="-288000"/>
            <a:ext cx="7338600" cy="12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Comparative change of the antineutrino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count of accumulated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239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Pu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37" name="Рисунок 228" descr=""/>
          <p:cNvPicPr/>
          <p:nvPr/>
        </p:nvPicPr>
        <p:blipFill>
          <a:blip r:embed="rId2"/>
          <a:stretch/>
        </p:blipFill>
        <p:spPr>
          <a:xfrm>
            <a:off x="3871800" y="940680"/>
            <a:ext cx="6175080" cy="3589920"/>
          </a:xfrm>
          <a:prstGeom prst="rect">
            <a:avLst/>
          </a:prstGeom>
          <a:ln>
            <a:noFill/>
          </a:ln>
        </p:spPr>
      </p:pic>
      <p:graphicFrame>
        <p:nvGraphicFramePr>
          <p:cNvPr id="238" name="Диаграмма 229"/>
          <p:cNvGraphicFramePr/>
          <p:nvPr/>
        </p:nvGraphicFramePr>
        <p:xfrm>
          <a:off x="-7373520" y="-2315520"/>
          <a:ext cx="5742360" cy="324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9" name="CustomShape 5"/>
          <p:cNvSpPr/>
          <p:nvPr/>
        </p:nvSpPr>
        <p:spPr>
          <a:xfrm>
            <a:off x="232200" y="3168000"/>
            <a:ext cx="3789360" cy="282960"/>
          </a:xfrm>
          <a:custGeom>
            <a:avLst/>
            <a:gdLst/>
            <a:ahLst/>
            <a:rect l="l" t="t" r="r" b="b"/>
            <a:pathLst>
              <a:path w="10542" h="802">
                <a:moveTo>
                  <a:pt x="0" y="200"/>
                </a:moveTo>
                <a:lnTo>
                  <a:pt x="7905" y="200"/>
                </a:lnTo>
                <a:lnTo>
                  <a:pt x="7905" y="0"/>
                </a:lnTo>
                <a:lnTo>
                  <a:pt x="10541" y="400"/>
                </a:lnTo>
                <a:lnTo>
                  <a:pt x="7905" y="801"/>
                </a:lnTo>
                <a:lnTo>
                  <a:pt x="7905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6"/>
          <p:cNvSpPr/>
          <p:nvPr/>
        </p:nvSpPr>
        <p:spPr>
          <a:xfrm>
            <a:off x="5976000" y="5256000"/>
            <a:ext cx="1362960" cy="282960"/>
          </a:xfrm>
          <a:custGeom>
            <a:avLst/>
            <a:gdLst/>
            <a:ahLst/>
            <a:rect l="l" t="t" r="r" b="b"/>
            <a:pathLst>
              <a:path w="3802" h="802">
                <a:moveTo>
                  <a:pt x="3801" y="200"/>
                </a:moveTo>
                <a:lnTo>
                  <a:pt x="950" y="200"/>
                </a:lnTo>
                <a:lnTo>
                  <a:pt x="950" y="0"/>
                </a:lnTo>
                <a:lnTo>
                  <a:pt x="0" y="400"/>
                </a:lnTo>
                <a:lnTo>
                  <a:pt x="950" y="801"/>
                </a:lnTo>
                <a:lnTo>
                  <a:pt x="950" y="600"/>
                </a:lnTo>
                <a:lnTo>
                  <a:pt x="3801" y="600"/>
                </a:lnTo>
                <a:lnTo>
                  <a:pt x="3801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611360" y="216000"/>
            <a:ext cx="8172720" cy="52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Last calibration data with/without lumir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/>
          <a:stretch/>
        </p:blipFill>
        <p:spPr>
          <a:xfrm>
            <a:off x="34200" y="1564920"/>
            <a:ext cx="10077120" cy="4453920"/>
          </a:xfrm>
          <a:prstGeom prst="rect">
            <a:avLst/>
          </a:prstGeom>
          <a:ln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203760" y="6531840"/>
            <a:ext cx="9587520" cy="102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For the detector with target fully coated by the Lumirror, we achieved the light collection inhomogeneity (-9%; +12%) - for (-400; +400) mm part of the target along z-axis.</a:t>
            </a:r>
            <a:endParaRPr b="0" lang="ru-RU" sz="22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0" y="72000"/>
            <a:ext cx="9990360" cy="77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"/>
          <p:cNvSpPr/>
          <p:nvPr/>
        </p:nvSpPr>
        <p:spPr>
          <a:xfrm>
            <a:off x="504000" y="1769040"/>
            <a:ext cx="9054360" cy="43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3"/>
          <p:cNvSpPr/>
          <p:nvPr/>
        </p:nvSpPr>
        <p:spPr>
          <a:xfrm>
            <a:off x="72000" y="1048320"/>
            <a:ext cx="9952920" cy="380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The industrial detector iDream must be an IAEA tool for non-proliferation safeguards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The ability to constantly monitor the use of fissile materials in real time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The ability of a State to control its nuclear materials independently on international operating companies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As a result: improving the operational safety of nuclear power plants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47" name="Рисунок 253" descr=""/>
          <p:cNvPicPr/>
          <p:nvPr/>
        </p:nvPicPr>
        <p:blipFill>
          <a:blip r:embed="rId1"/>
          <a:stretch/>
        </p:blipFill>
        <p:spPr>
          <a:xfrm>
            <a:off x="5940360" y="4799520"/>
            <a:ext cx="4125600" cy="2745360"/>
          </a:xfrm>
          <a:prstGeom prst="rect">
            <a:avLst/>
          </a:prstGeom>
          <a:ln>
            <a:noFill/>
          </a:ln>
        </p:spPr>
      </p:pic>
      <p:pic>
        <p:nvPicPr>
          <p:cNvPr id="248" name="Рисунок 254" descr=""/>
          <p:cNvPicPr/>
          <p:nvPr/>
        </p:nvPicPr>
        <p:blipFill>
          <a:blip r:embed="rId2"/>
          <a:stretch/>
        </p:blipFill>
        <p:spPr>
          <a:xfrm>
            <a:off x="0" y="5111640"/>
            <a:ext cx="2433240" cy="2433240"/>
          </a:xfrm>
          <a:prstGeom prst="rect">
            <a:avLst/>
          </a:prstGeom>
          <a:ln>
            <a:noFill/>
          </a:ln>
        </p:spPr>
      </p:pic>
      <p:sp>
        <p:nvSpPr>
          <p:cNvPr id="249" name="CustomShape 4"/>
          <p:cNvSpPr/>
          <p:nvPr/>
        </p:nvSpPr>
        <p:spPr>
          <a:xfrm>
            <a:off x="2437200" y="4909320"/>
            <a:ext cx="3596040" cy="189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iDream is on the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international arena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50" name="CustomShape 5"/>
          <p:cNvSpPr/>
          <p:nvPr/>
        </p:nvSpPr>
        <p:spPr>
          <a:xfrm>
            <a:off x="0" y="198360"/>
            <a:ext cx="9990360" cy="8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Prospects for the development of neutrino monitoring for IAEA</a:t>
            </a: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216000" y="874800"/>
            <a:ext cx="9781200" cy="51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The detector is being prepared for commissioning at Kalinin nuclear power plant, start of data taking planned for 2021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Detector calibrations with gamma-sources have been performed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The Monte-Carlo  model of the detector showed good agreement with the calibration data - about 1%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The light collection inhomogeneity was studied with the calibration data: for cylindrical part of the detector’s target (-400; +400) mm along z-axis we achieved (-9%; +12%) inhomogeneity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Positron response of the detector in the antineutrino flux, 19m from the reactor core, was simulated; estimation of the expected change in the rate of the antineutrino interactions during the reactor campaign was obtained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3888000" y="0"/>
            <a:ext cx="3372480" cy="86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Summary</a:t>
            </a:r>
            <a:endParaRPr b="0" lang="ru-RU" sz="40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3312720" y="-80640"/>
            <a:ext cx="473652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Arial"/>
                <a:ea typeface="DejaVu Sans"/>
              </a:rPr>
              <a:t>The end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54" name="Рисунок 229" descr=""/>
          <p:cNvPicPr/>
          <p:nvPr/>
        </p:nvPicPr>
        <p:blipFill>
          <a:blip r:embed="rId1"/>
          <a:stretch/>
        </p:blipFill>
        <p:spPr>
          <a:xfrm>
            <a:off x="819360" y="2736000"/>
            <a:ext cx="3205440" cy="3205440"/>
          </a:xfrm>
          <a:prstGeom prst="rect">
            <a:avLst/>
          </a:prstGeom>
          <a:ln>
            <a:noFill/>
          </a:ln>
        </p:spPr>
      </p:pic>
      <p:pic>
        <p:nvPicPr>
          <p:cNvPr id="255" name="Рисунок 230" descr=""/>
          <p:cNvPicPr/>
          <p:nvPr/>
        </p:nvPicPr>
        <p:blipFill>
          <a:blip r:embed="rId2"/>
          <a:stretch/>
        </p:blipFill>
        <p:spPr>
          <a:xfrm>
            <a:off x="5791680" y="2592000"/>
            <a:ext cx="3489120" cy="342756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231" descr=""/>
          <p:cNvPicPr/>
          <p:nvPr/>
        </p:nvPicPr>
        <p:blipFill>
          <a:blip r:embed="rId3"/>
          <a:stretch/>
        </p:blipFill>
        <p:spPr>
          <a:xfrm>
            <a:off x="8640" y="17280"/>
            <a:ext cx="2033640" cy="2118600"/>
          </a:xfrm>
          <a:prstGeom prst="rect">
            <a:avLst/>
          </a:prstGeom>
          <a:ln>
            <a:noFill/>
          </a:ln>
        </p:spPr>
      </p:pic>
      <p:pic>
        <p:nvPicPr>
          <p:cNvPr id="257" name="Рисунок 232" descr=""/>
          <p:cNvPicPr/>
          <p:nvPr/>
        </p:nvPicPr>
        <p:blipFill>
          <a:blip r:embed="rId4"/>
          <a:stretch/>
        </p:blipFill>
        <p:spPr>
          <a:xfrm>
            <a:off x="8719920" y="18000"/>
            <a:ext cx="1349280" cy="1554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384000" y="1578960"/>
            <a:ext cx="3375360" cy="64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  <a:ea typeface="DejaVu Sans"/>
              </a:rPr>
              <a:t>iDream team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26" name="Рисунок 127" descr=""/>
          <p:cNvPicPr/>
          <p:nvPr/>
        </p:nvPicPr>
        <p:blipFill>
          <a:blip r:embed="rId1"/>
          <a:stretch/>
        </p:blipFill>
        <p:spPr>
          <a:xfrm>
            <a:off x="6336000" y="0"/>
            <a:ext cx="2361240" cy="92808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28" descr=""/>
          <p:cNvPicPr/>
          <p:nvPr/>
        </p:nvPicPr>
        <p:blipFill>
          <a:blip r:embed="rId2"/>
          <a:stretch/>
        </p:blipFill>
        <p:spPr>
          <a:xfrm>
            <a:off x="1206720" y="47880"/>
            <a:ext cx="2295720" cy="8866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44000" y="1080000"/>
            <a:ext cx="7548120" cy="84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0" y="6048360"/>
            <a:ext cx="7480440" cy="5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4"/>
          <p:cNvSpPr/>
          <p:nvPr/>
        </p:nvSpPr>
        <p:spPr>
          <a:xfrm>
            <a:off x="0" y="6048360"/>
            <a:ext cx="7480440" cy="5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5"/>
          <p:cNvSpPr/>
          <p:nvPr/>
        </p:nvSpPr>
        <p:spPr>
          <a:xfrm>
            <a:off x="114480" y="2503080"/>
            <a:ext cx="9947520" cy="30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Currently there is a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collaboration of NRC Kurchatov Institute and Skobeltsyn Institute for Nuclear Physics (Lomonosov Moscow State University):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lvl="1" marL="432000" indent="-209160">
              <a:lnSpc>
                <a:spcPct val="100000"/>
              </a:lnSpc>
              <a:spcAft>
                <a:spcPts val="1417"/>
              </a:spcAft>
              <a:buClr>
                <a:srgbClr val="ff6633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80"/>
                </a:solidFill>
                <a:latin typeface="Arial"/>
                <a:ea typeface="DejaVu Sans"/>
              </a:rPr>
              <a:t>NRC Kurchatov Institute: A. Abramov, A. Chernov, A. Etenko, A. Konstantinov, D. Kuznetsov, E. Litvinovich, G. Lukyanchenko, A. Murchenko, A. Nemeryuk, R. Nugmanov, B. Obinyakov, A. Oralbaev, A. Rastimeshin, M. Skorokhvatov, S. Sukhotin.</a:t>
            </a:r>
            <a:endParaRPr b="0" lang="ru-RU" sz="2000" spc="-1" strike="noStrike">
              <a:latin typeface="Arial"/>
            </a:endParaRPr>
          </a:p>
          <a:p>
            <a:pPr lvl="1" marL="432000" indent="-209160">
              <a:lnSpc>
                <a:spcPct val="100000"/>
              </a:lnSpc>
              <a:spcAft>
                <a:spcPts val="1417"/>
              </a:spcAft>
              <a:buClr>
                <a:srgbClr val="ff6633"/>
              </a:buClr>
              <a:buSzPct val="75000"/>
              <a:buFont typeface="Symbol"/>
              <a:buChar char=""/>
            </a:pPr>
            <a:r>
              <a:rPr b="0" lang="ru-RU" sz="2000" spc="-1" strike="noStrike">
                <a:solidFill>
                  <a:srgbClr val="000080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000080"/>
                </a:solidFill>
                <a:latin typeface="Arial"/>
                <a:ea typeface="DejaVu Sans"/>
              </a:rPr>
              <a:t>SINP MSU: A. Chepurnov, M. Gromov, K. Zamogilny.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10065240" cy="93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Prospects for the development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of neutrino monitoring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91080" y="933840"/>
            <a:ext cx="9879480" cy="464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Determination of the operational condition reactor (on or off) can be detected within 5 hours of shutdown or start-up with 99% confidence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Determination of the current / daily reactor thermal power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Determination of fission fractions of U and Pu isotopes in the reactor core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Remote confirmation of the technogenic nature of a nuclear explosion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- Technically our detector has the ability to transmit registration data remotely, so in the future we can detect any reactor shutdowns and exclude nuclear proliferation of materials remotely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6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81240" y="5112000"/>
            <a:ext cx="9690840" cy="9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1769040"/>
            <a:ext cx="9054360" cy="43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0" y="6840000"/>
            <a:ext cx="10140480" cy="5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A. Bernstein 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et al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., Nuclear Security Applications of Antineutrino Detectors: Current Capabilities and Future Prospects, Science &amp; Global Security, 18:127–192, 2010.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32000" y="-26280"/>
            <a:ext cx="9136080" cy="59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approaches of Reactor Safeguards 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38" name="Рисунок 137" descr=""/>
          <p:cNvPicPr/>
          <p:nvPr/>
        </p:nvPicPr>
        <p:blipFill>
          <a:blip r:embed="rId1"/>
          <a:stretch/>
        </p:blipFill>
        <p:spPr>
          <a:xfrm>
            <a:off x="663840" y="648000"/>
            <a:ext cx="8691840" cy="5971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140" descr=""/>
          <p:cNvPicPr/>
          <p:nvPr/>
        </p:nvPicPr>
        <p:blipFill>
          <a:blip r:embed="rId1"/>
          <a:stretch/>
        </p:blipFill>
        <p:spPr>
          <a:xfrm>
            <a:off x="144000" y="1245600"/>
            <a:ext cx="2574720" cy="213696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663840" y="864000"/>
            <a:ext cx="171072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STEREO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1" name="Рисунок 142" descr=""/>
          <p:cNvPicPr/>
          <p:nvPr/>
        </p:nvPicPr>
        <p:blipFill>
          <a:blip r:embed="rId2"/>
          <a:stretch/>
        </p:blipFill>
        <p:spPr>
          <a:xfrm>
            <a:off x="2941200" y="1252080"/>
            <a:ext cx="3006720" cy="223524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4040640" y="862560"/>
            <a:ext cx="85392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NEOS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3" name="Рисунок 144" descr=""/>
          <p:cNvPicPr/>
          <p:nvPr/>
        </p:nvPicPr>
        <p:blipFill>
          <a:blip r:embed="rId3"/>
          <a:stretch/>
        </p:blipFill>
        <p:spPr>
          <a:xfrm>
            <a:off x="5954400" y="970920"/>
            <a:ext cx="4108320" cy="261180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8568000" y="1008000"/>
            <a:ext cx="149472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PROSPECT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1152000" y="3593880"/>
            <a:ext cx="138996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Рисунок 148" descr=""/>
          <p:cNvPicPr/>
          <p:nvPr/>
        </p:nvPicPr>
        <p:blipFill>
          <a:blip r:embed="rId4"/>
          <a:stretch/>
        </p:blipFill>
        <p:spPr>
          <a:xfrm>
            <a:off x="3312000" y="3948480"/>
            <a:ext cx="3550320" cy="2658240"/>
          </a:xfrm>
          <a:prstGeom prst="rect">
            <a:avLst/>
          </a:prstGeom>
          <a:ln>
            <a:noFill/>
          </a:ln>
        </p:spPr>
      </p:pic>
      <p:sp>
        <p:nvSpPr>
          <p:cNvPr id="147" name="CustomShape 5"/>
          <p:cNvSpPr/>
          <p:nvPr/>
        </p:nvSpPr>
        <p:spPr>
          <a:xfrm>
            <a:off x="4608000" y="3654360"/>
            <a:ext cx="123768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DANSS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9072000" y="3588840"/>
            <a:ext cx="1114200" cy="2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iDream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3903120" y="6926760"/>
            <a:ext cx="2646720" cy="41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and other projects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50" name="Рисунок 152" descr=""/>
          <p:cNvPicPr/>
          <p:nvPr/>
        </p:nvPicPr>
        <p:blipFill>
          <a:blip r:embed="rId5"/>
          <a:stretch/>
        </p:blipFill>
        <p:spPr>
          <a:xfrm>
            <a:off x="7055280" y="3888000"/>
            <a:ext cx="2865960" cy="2738520"/>
          </a:xfrm>
          <a:prstGeom prst="rect">
            <a:avLst/>
          </a:prstGeom>
          <a:ln>
            <a:noFill/>
          </a:ln>
        </p:spPr>
      </p:pic>
      <p:sp>
        <p:nvSpPr>
          <p:cNvPr id="151" name="CustomShape 8"/>
          <p:cNvSpPr/>
          <p:nvPr/>
        </p:nvSpPr>
        <p:spPr>
          <a:xfrm>
            <a:off x="432000" y="72000"/>
            <a:ext cx="9574560" cy="33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Applications of Antineutrino Detectors for Security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6"/>
          <a:stretch/>
        </p:blipFill>
        <p:spPr>
          <a:xfrm>
            <a:off x="288360" y="4205160"/>
            <a:ext cx="2661120" cy="2128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1769040"/>
            <a:ext cx="9054360" cy="43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4" name="Рисунок 155" descr=""/>
          <p:cNvPicPr/>
          <p:nvPr/>
        </p:nvPicPr>
        <p:blipFill>
          <a:blip r:embed="rId1"/>
          <a:stretch/>
        </p:blipFill>
        <p:spPr>
          <a:xfrm>
            <a:off x="0" y="3096000"/>
            <a:ext cx="3962880" cy="350532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3960000" y="6984000"/>
            <a:ext cx="59644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DejaVu Sans"/>
              </a:rPr>
              <a:t>Reference: </a:t>
            </a:r>
            <a:r>
              <a:rPr b="0" lang="ru-RU" sz="13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https://vashurok.ru/articles/2019-10-24-pochemu-aes-samye-ekol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156" name="Рисунок 157" descr=""/>
          <p:cNvPicPr/>
          <p:nvPr/>
        </p:nvPicPr>
        <p:blipFill>
          <a:blip r:embed="rId3"/>
          <a:stretch/>
        </p:blipFill>
        <p:spPr>
          <a:xfrm>
            <a:off x="3963240" y="1302840"/>
            <a:ext cx="6109200" cy="444888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0" y="949320"/>
            <a:ext cx="4815360" cy="39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Our detector is: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Structurally simple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High-maintainability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- Easily-dismountable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and easy-to-assemble.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 flipH="1" flipV="1" rot="19369800">
            <a:off x="6852240" y="720360"/>
            <a:ext cx="1123560" cy="4398120"/>
          </a:xfrm>
          <a:custGeom>
            <a:avLst/>
            <a:gdLst/>
            <a:ahLst/>
            <a:rect l="l" t="t" r="r" b="b"/>
            <a:pathLst>
              <a:path w="8485" h="3194">
                <a:moveTo>
                  <a:pt x="6359" y="663"/>
                </a:moveTo>
                <a:lnTo>
                  <a:pt x="6479" y="690"/>
                </a:lnTo>
                <a:lnTo>
                  <a:pt x="6595" y="720"/>
                </a:lnTo>
                <a:lnTo>
                  <a:pt x="6701" y="752"/>
                </a:lnTo>
                <a:lnTo>
                  <a:pt x="6801" y="787"/>
                </a:lnTo>
                <a:lnTo>
                  <a:pt x="6894" y="823"/>
                </a:lnTo>
                <a:lnTo>
                  <a:pt x="6978" y="863"/>
                </a:lnTo>
                <a:lnTo>
                  <a:pt x="7056" y="904"/>
                </a:lnTo>
                <a:lnTo>
                  <a:pt x="7125" y="947"/>
                </a:lnTo>
                <a:lnTo>
                  <a:pt x="7187" y="992"/>
                </a:lnTo>
                <a:lnTo>
                  <a:pt x="7239" y="1038"/>
                </a:lnTo>
                <a:lnTo>
                  <a:pt x="7284" y="1087"/>
                </a:lnTo>
                <a:lnTo>
                  <a:pt x="7321" y="1136"/>
                </a:lnTo>
                <a:lnTo>
                  <a:pt x="7346" y="1188"/>
                </a:lnTo>
                <a:lnTo>
                  <a:pt x="7366" y="1241"/>
                </a:lnTo>
                <a:lnTo>
                  <a:pt x="7375" y="1294"/>
                </a:lnTo>
                <a:lnTo>
                  <a:pt x="7375" y="1349"/>
                </a:lnTo>
                <a:lnTo>
                  <a:pt x="7367" y="1404"/>
                </a:lnTo>
                <a:lnTo>
                  <a:pt x="7351" y="1460"/>
                </a:lnTo>
                <a:lnTo>
                  <a:pt x="7324" y="1517"/>
                </a:lnTo>
                <a:lnTo>
                  <a:pt x="7291" y="1574"/>
                </a:lnTo>
                <a:lnTo>
                  <a:pt x="7247" y="1632"/>
                </a:lnTo>
                <a:lnTo>
                  <a:pt x="7195" y="1690"/>
                </a:lnTo>
                <a:lnTo>
                  <a:pt x="7135" y="1747"/>
                </a:lnTo>
                <a:lnTo>
                  <a:pt x="7068" y="1805"/>
                </a:lnTo>
                <a:lnTo>
                  <a:pt x="6991" y="1861"/>
                </a:lnTo>
                <a:lnTo>
                  <a:pt x="6907" y="1919"/>
                </a:lnTo>
                <a:lnTo>
                  <a:pt x="6816" y="1975"/>
                </a:lnTo>
                <a:lnTo>
                  <a:pt x="6716" y="2030"/>
                </a:lnTo>
                <a:lnTo>
                  <a:pt x="6610" y="2085"/>
                </a:lnTo>
                <a:lnTo>
                  <a:pt x="6498" y="2137"/>
                </a:lnTo>
                <a:lnTo>
                  <a:pt x="6377" y="2190"/>
                </a:lnTo>
                <a:lnTo>
                  <a:pt x="6252" y="2242"/>
                </a:lnTo>
                <a:lnTo>
                  <a:pt x="6120" y="2291"/>
                </a:lnTo>
                <a:lnTo>
                  <a:pt x="5983" y="2339"/>
                </a:lnTo>
                <a:lnTo>
                  <a:pt x="5840" y="2385"/>
                </a:lnTo>
                <a:lnTo>
                  <a:pt x="5692" y="2430"/>
                </a:lnTo>
                <a:lnTo>
                  <a:pt x="5540" y="2473"/>
                </a:lnTo>
                <a:lnTo>
                  <a:pt x="5383" y="2514"/>
                </a:lnTo>
                <a:lnTo>
                  <a:pt x="5223" y="2553"/>
                </a:lnTo>
                <a:lnTo>
                  <a:pt x="5059" y="2589"/>
                </a:lnTo>
                <a:lnTo>
                  <a:pt x="4894" y="2623"/>
                </a:lnTo>
                <a:lnTo>
                  <a:pt x="4724" y="2654"/>
                </a:lnTo>
                <a:lnTo>
                  <a:pt x="4552" y="2684"/>
                </a:lnTo>
                <a:lnTo>
                  <a:pt x="4380" y="2712"/>
                </a:lnTo>
                <a:lnTo>
                  <a:pt x="4207" y="2736"/>
                </a:lnTo>
                <a:lnTo>
                  <a:pt x="4033" y="2757"/>
                </a:lnTo>
                <a:lnTo>
                  <a:pt x="3857" y="2775"/>
                </a:lnTo>
                <a:lnTo>
                  <a:pt x="3682" y="2791"/>
                </a:lnTo>
                <a:lnTo>
                  <a:pt x="3507" y="2805"/>
                </a:lnTo>
                <a:lnTo>
                  <a:pt x="3334" y="2816"/>
                </a:lnTo>
                <a:lnTo>
                  <a:pt x="3162" y="2823"/>
                </a:lnTo>
                <a:lnTo>
                  <a:pt x="2993" y="2827"/>
                </a:lnTo>
                <a:lnTo>
                  <a:pt x="2824" y="2829"/>
                </a:lnTo>
                <a:lnTo>
                  <a:pt x="2660" y="2827"/>
                </a:lnTo>
                <a:lnTo>
                  <a:pt x="2498" y="2824"/>
                </a:lnTo>
                <a:lnTo>
                  <a:pt x="2340" y="2817"/>
                </a:lnTo>
                <a:lnTo>
                  <a:pt x="2186" y="2807"/>
                </a:lnTo>
                <a:lnTo>
                  <a:pt x="2036" y="2794"/>
                </a:lnTo>
                <a:lnTo>
                  <a:pt x="1891" y="2778"/>
                </a:lnTo>
                <a:lnTo>
                  <a:pt x="1751" y="2760"/>
                </a:lnTo>
                <a:lnTo>
                  <a:pt x="1616" y="2739"/>
                </a:lnTo>
                <a:lnTo>
                  <a:pt x="1488" y="2715"/>
                </a:lnTo>
                <a:lnTo>
                  <a:pt x="1366" y="2688"/>
                </a:lnTo>
                <a:lnTo>
                  <a:pt x="1249" y="2660"/>
                </a:lnTo>
                <a:lnTo>
                  <a:pt x="1140" y="2628"/>
                </a:lnTo>
                <a:lnTo>
                  <a:pt x="1038" y="2594"/>
                </a:lnTo>
                <a:lnTo>
                  <a:pt x="943" y="2558"/>
                </a:lnTo>
                <a:lnTo>
                  <a:pt x="0" y="2836"/>
                </a:lnTo>
                <a:lnTo>
                  <a:pt x="125" y="2883"/>
                </a:lnTo>
                <a:lnTo>
                  <a:pt x="259" y="2928"/>
                </a:lnTo>
                <a:lnTo>
                  <a:pt x="404" y="2969"/>
                </a:lnTo>
                <a:lnTo>
                  <a:pt x="558" y="3007"/>
                </a:lnTo>
                <a:lnTo>
                  <a:pt x="719" y="3043"/>
                </a:lnTo>
                <a:lnTo>
                  <a:pt x="888" y="3074"/>
                </a:lnTo>
                <a:lnTo>
                  <a:pt x="1066" y="3101"/>
                </a:lnTo>
                <a:lnTo>
                  <a:pt x="1250" y="3126"/>
                </a:lnTo>
                <a:lnTo>
                  <a:pt x="1442" y="3146"/>
                </a:lnTo>
                <a:lnTo>
                  <a:pt x="1640" y="3163"/>
                </a:lnTo>
                <a:lnTo>
                  <a:pt x="1844" y="3176"/>
                </a:lnTo>
                <a:lnTo>
                  <a:pt x="2051" y="3185"/>
                </a:lnTo>
                <a:lnTo>
                  <a:pt x="2266" y="3190"/>
                </a:lnTo>
                <a:lnTo>
                  <a:pt x="2483" y="3193"/>
                </a:lnTo>
                <a:lnTo>
                  <a:pt x="2704" y="3190"/>
                </a:lnTo>
                <a:lnTo>
                  <a:pt x="2929" y="3184"/>
                </a:lnTo>
                <a:lnTo>
                  <a:pt x="3154" y="3175"/>
                </a:lnTo>
                <a:lnTo>
                  <a:pt x="3384" y="3161"/>
                </a:lnTo>
                <a:lnTo>
                  <a:pt x="3614" y="3143"/>
                </a:lnTo>
                <a:lnTo>
                  <a:pt x="3844" y="3123"/>
                </a:lnTo>
                <a:lnTo>
                  <a:pt x="4076" y="3097"/>
                </a:lnTo>
                <a:lnTo>
                  <a:pt x="4305" y="3069"/>
                </a:lnTo>
                <a:lnTo>
                  <a:pt x="4535" y="3038"/>
                </a:lnTo>
                <a:lnTo>
                  <a:pt x="4763" y="3002"/>
                </a:lnTo>
                <a:lnTo>
                  <a:pt x="4988" y="2964"/>
                </a:lnTo>
                <a:lnTo>
                  <a:pt x="5213" y="2921"/>
                </a:lnTo>
                <a:lnTo>
                  <a:pt x="5431" y="2876"/>
                </a:lnTo>
                <a:lnTo>
                  <a:pt x="5646" y="2828"/>
                </a:lnTo>
                <a:lnTo>
                  <a:pt x="5859" y="2777"/>
                </a:lnTo>
                <a:lnTo>
                  <a:pt x="6064" y="2724"/>
                </a:lnTo>
                <a:lnTo>
                  <a:pt x="6265" y="2667"/>
                </a:lnTo>
                <a:lnTo>
                  <a:pt x="6459" y="2609"/>
                </a:lnTo>
                <a:lnTo>
                  <a:pt x="6649" y="2547"/>
                </a:lnTo>
                <a:lnTo>
                  <a:pt x="6829" y="2483"/>
                </a:lnTo>
                <a:lnTo>
                  <a:pt x="7003" y="2418"/>
                </a:lnTo>
                <a:lnTo>
                  <a:pt x="7169" y="2351"/>
                </a:lnTo>
                <a:lnTo>
                  <a:pt x="7327" y="2282"/>
                </a:lnTo>
                <a:lnTo>
                  <a:pt x="7476" y="2211"/>
                </a:lnTo>
                <a:lnTo>
                  <a:pt x="7616" y="2139"/>
                </a:lnTo>
                <a:lnTo>
                  <a:pt x="7747" y="2066"/>
                </a:lnTo>
                <a:lnTo>
                  <a:pt x="7867" y="1993"/>
                </a:lnTo>
                <a:lnTo>
                  <a:pt x="7978" y="1918"/>
                </a:lnTo>
                <a:lnTo>
                  <a:pt x="8078" y="1843"/>
                </a:lnTo>
                <a:lnTo>
                  <a:pt x="8168" y="1767"/>
                </a:lnTo>
                <a:lnTo>
                  <a:pt x="8247" y="1691"/>
                </a:lnTo>
                <a:lnTo>
                  <a:pt x="8315" y="1614"/>
                </a:lnTo>
                <a:lnTo>
                  <a:pt x="8372" y="1539"/>
                </a:lnTo>
                <a:lnTo>
                  <a:pt x="8417" y="1463"/>
                </a:lnTo>
                <a:lnTo>
                  <a:pt x="8451" y="1389"/>
                </a:lnTo>
                <a:lnTo>
                  <a:pt x="8472" y="1315"/>
                </a:lnTo>
                <a:lnTo>
                  <a:pt x="8484" y="1241"/>
                </a:lnTo>
                <a:lnTo>
                  <a:pt x="8483" y="1168"/>
                </a:lnTo>
                <a:lnTo>
                  <a:pt x="8470" y="1099"/>
                </a:lnTo>
                <a:lnTo>
                  <a:pt x="8446" y="1028"/>
                </a:lnTo>
                <a:lnTo>
                  <a:pt x="8409" y="962"/>
                </a:lnTo>
                <a:lnTo>
                  <a:pt x="8362" y="896"/>
                </a:lnTo>
                <a:lnTo>
                  <a:pt x="8304" y="832"/>
                </a:lnTo>
                <a:lnTo>
                  <a:pt x="8235" y="770"/>
                </a:lnTo>
                <a:lnTo>
                  <a:pt x="8152" y="712"/>
                </a:lnTo>
                <a:lnTo>
                  <a:pt x="8062" y="654"/>
                </a:lnTo>
                <a:lnTo>
                  <a:pt x="7959" y="600"/>
                </a:lnTo>
                <a:lnTo>
                  <a:pt x="7846" y="550"/>
                </a:lnTo>
                <a:lnTo>
                  <a:pt x="7724" y="500"/>
                </a:lnTo>
                <a:lnTo>
                  <a:pt x="7593" y="455"/>
                </a:lnTo>
                <a:lnTo>
                  <a:pt x="7451" y="413"/>
                </a:lnTo>
                <a:lnTo>
                  <a:pt x="7300" y="374"/>
                </a:lnTo>
                <a:lnTo>
                  <a:pt x="7141" y="338"/>
                </a:lnTo>
                <a:lnTo>
                  <a:pt x="7951" y="0"/>
                </a:lnTo>
                <a:lnTo>
                  <a:pt x="5549" y="250"/>
                </a:lnTo>
                <a:lnTo>
                  <a:pt x="5551" y="1000"/>
                </a:lnTo>
                <a:lnTo>
                  <a:pt x="6359" y="663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5"/>
          <p:cNvSpPr/>
          <p:nvPr/>
        </p:nvSpPr>
        <p:spPr>
          <a:xfrm flipH="1" rot="19227000">
            <a:off x="2611080" y="3474000"/>
            <a:ext cx="1364400" cy="3966480"/>
          </a:xfrm>
          <a:custGeom>
            <a:avLst/>
            <a:gdLst/>
            <a:ahLst/>
            <a:rect l="l" t="t" r="r" b="b"/>
            <a:pathLst>
              <a:path w="8485" h="3194">
                <a:moveTo>
                  <a:pt x="6359" y="663"/>
                </a:moveTo>
                <a:lnTo>
                  <a:pt x="6479" y="690"/>
                </a:lnTo>
                <a:lnTo>
                  <a:pt x="6595" y="720"/>
                </a:lnTo>
                <a:lnTo>
                  <a:pt x="6701" y="752"/>
                </a:lnTo>
                <a:lnTo>
                  <a:pt x="6801" y="787"/>
                </a:lnTo>
                <a:lnTo>
                  <a:pt x="6894" y="823"/>
                </a:lnTo>
                <a:lnTo>
                  <a:pt x="6978" y="863"/>
                </a:lnTo>
                <a:lnTo>
                  <a:pt x="7056" y="904"/>
                </a:lnTo>
                <a:lnTo>
                  <a:pt x="7125" y="947"/>
                </a:lnTo>
                <a:lnTo>
                  <a:pt x="7187" y="992"/>
                </a:lnTo>
                <a:lnTo>
                  <a:pt x="7239" y="1038"/>
                </a:lnTo>
                <a:lnTo>
                  <a:pt x="7284" y="1087"/>
                </a:lnTo>
                <a:lnTo>
                  <a:pt x="7321" y="1136"/>
                </a:lnTo>
                <a:lnTo>
                  <a:pt x="7346" y="1188"/>
                </a:lnTo>
                <a:lnTo>
                  <a:pt x="7366" y="1241"/>
                </a:lnTo>
                <a:lnTo>
                  <a:pt x="7375" y="1294"/>
                </a:lnTo>
                <a:lnTo>
                  <a:pt x="7375" y="1349"/>
                </a:lnTo>
                <a:lnTo>
                  <a:pt x="7367" y="1404"/>
                </a:lnTo>
                <a:lnTo>
                  <a:pt x="7351" y="1460"/>
                </a:lnTo>
                <a:lnTo>
                  <a:pt x="7324" y="1517"/>
                </a:lnTo>
                <a:lnTo>
                  <a:pt x="7291" y="1574"/>
                </a:lnTo>
                <a:lnTo>
                  <a:pt x="7247" y="1632"/>
                </a:lnTo>
                <a:lnTo>
                  <a:pt x="7195" y="1690"/>
                </a:lnTo>
                <a:lnTo>
                  <a:pt x="7135" y="1747"/>
                </a:lnTo>
                <a:lnTo>
                  <a:pt x="7068" y="1805"/>
                </a:lnTo>
                <a:lnTo>
                  <a:pt x="6991" y="1861"/>
                </a:lnTo>
                <a:lnTo>
                  <a:pt x="6907" y="1919"/>
                </a:lnTo>
                <a:lnTo>
                  <a:pt x="6816" y="1975"/>
                </a:lnTo>
                <a:lnTo>
                  <a:pt x="6716" y="2030"/>
                </a:lnTo>
                <a:lnTo>
                  <a:pt x="6610" y="2085"/>
                </a:lnTo>
                <a:lnTo>
                  <a:pt x="6498" y="2137"/>
                </a:lnTo>
                <a:lnTo>
                  <a:pt x="6377" y="2190"/>
                </a:lnTo>
                <a:lnTo>
                  <a:pt x="6252" y="2242"/>
                </a:lnTo>
                <a:lnTo>
                  <a:pt x="6120" y="2291"/>
                </a:lnTo>
                <a:lnTo>
                  <a:pt x="5983" y="2339"/>
                </a:lnTo>
                <a:lnTo>
                  <a:pt x="5840" y="2385"/>
                </a:lnTo>
                <a:lnTo>
                  <a:pt x="5692" y="2430"/>
                </a:lnTo>
                <a:lnTo>
                  <a:pt x="5540" y="2473"/>
                </a:lnTo>
                <a:lnTo>
                  <a:pt x="5383" y="2514"/>
                </a:lnTo>
                <a:lnTo>
                  <a:pt x="5223" y="2553"/>
                </a:lnTo>
                <a:lnTo>
                  <a:pt x="5059" y="2589"/>
                </a:lnTo>
                <a:lnTo>
                  <a:pt x="4894" y="2623"/>
                </a:lnTo>
                <a:lnTo>
                  <a:pt x="4724" y="2654"/>
                </a:lnTo>
                <a:lnTo>
                  <a:pt x="4552" y="2684"/>
                </a:lnTo>
                <a:lnTo>
                  <a:pt x="4380" y="2712"/>
                </a:lnTo>
                <a:lnTo>
                  <a:pt x="4207" y="2736"/>
                </a:lnTo>
                <a:lnTo>
                  <a:pt x="4033" y="2757"/>
                </a:lnTo>
                <a:lnTo>
                  <a:pt x="3857" y="2775"/>
                </a:lnTo>
                <a:lnTo>
                  <a:pt x="3682" y="2791"/>
                </a:lnTo>
                <a:lnTo>
                  <a:pt x="3507" y="2805"/>
                </a:lnTo>
                <a:lnTo>
                  <a:pt x="3334" y="2816"/>
                </a:lnTo>
                <a:lnTo>
                  <a:pt x="3162" y="2823"/>
                </a:lnTo>
                <a:lnTo>
                  <a:pt x="2993" y="2827"/>
                </a:lnTo>
                <a:lnTo>
                  <a:pt x="2824" y="2829"/>
                </a:lnTo>
                <a:lnTo>
                  <a:pt x="2660" y="2827"/>
                </a:lnTo>
                <a:lnTo>
                  <a:pt x="2498" y="2824"/>
                </a:lnTo>
                <a:lnTo>
                  <a:pt x="2340" y="2817"/>
                </a:lnTo>
                <a:lnTo>
                  <a:pt x="2186" y="2807"/>
                </a:lnTo>
                <a:lnTo>
                  <a:pt x="2036" y="2794"/>
                </a:lnTo>
                <a:lnTo>
                  <a:pt x="1891" y="2778"/>
                </a:lnTo>
                <a:lnTo>
                  <a:pt x="1751" y="2760"/>
                </a:lnTo>
                <a:lnTo>
                  <a:pt x="1616" y="2739"/>
                </a:lnTo>
                <a:lnTo>
                  <a:pt x="1488" y="2715"/>
                </a:lnTo>
                <a:lnTo>
                  <a:pt x="1366" y="2688"/>
                </a:lnTo>
                <a:lnTo>
                  <a:pt x="1249" y="2660"/>
                </a:lnTo>
                <a:lnTo>
                  <a:pt x="1140" y="2628"/>
                </a:lnTo>
                <a:lnTo>
                  <a:pt x="1038" y="2594"/>
                </a:lnTo>
                <a:lnTo>
                  <a:pt x="943" y="2558"/>
                </a:lnTo>
                <a:lnTo>
                  <a:pt x="0" y="2836"/>
                </a:lnTo>
                <a:lnTo>
                  <a:pt x="125" y="2883"/>
                </a:lnTo>
                <a:lnTo>
                  <a:pt x="259" y="2928"/>
                </a:lnTo>
                <a:lnTo>
                  <a:pt x="404" y="2969"/>
                </a:lnTo>
                <a:lnTo>
                  <a:pt x="558" y="3007"/>
                </a:lnTo>
                <a:lnTo>
                  <a:pt x="719" y="3043"/>
                </a:lnTo>
                <a:lnTo>
                  <a:pt x="888" y="3074"/>
                </a:lnTo>
                <a:lnTo>
                  <a:pt x="1066" y="3101"/>
                </a:lnTo>
                <a:lnTo>
                  <a:pt x="1250" y="3126"/>
                </a:lnTo>
                <a:lnTo>
                  <a:pt x="1442" y="3146"/>
                </a:lnTo>
                <a:lnTo>
                  <a:pt x="1640" y="3163"/>
                </a:lnTo>
                <a:lnTo>
                  <a:pt x="1844" y="3176"/>
                </a:lnTo>
                <a:lnTo>
                  <a:pt x="2051" y="3185"/>
                </a:lnTo>
                <a:lnTo>
                  <a:pt x="2266" y="3190"/>
                </a:lnTo>
                <a:lnTo>
                  <a:pt x="2483" y="3193"/>
                </a:lnTo>
                <a:lnTo>
                  <a:pt x="2704" y="3190"/>
                </a:lnTo>
                <a:lnTo>
                  <a:pt x="2929" y="3184"/>
                </a:lnTo>
                <a:lnTo>
                  <a:pt x="3154" y="3175"/>
                </a:lnTo>
                <a:lnTo>
                  <a:pt x="3384" y="3161"/>
                </a:lnTo>
                <a:lnTo>
                  <a:pt x="3614" y="3143"/>
                </a:lnTo>
                <a:lnTo>
                  <a:pt x="3844" y="3123"/>
                </a:lnTo>
                <a:lnTo>
                  <a:pt x="4076" y="3097"/>
                </a:lnTo>
                <a:lnTo>
                  <a:pt x="4305" y="3069"/>
                </a:lnTo>
                <a:lnTo>
                  <a:pt x="4535" y="3038"/>
                </a:lnTo>
                <a:lnTo>
                  <a:pt x="4763" y="3002"/>
                </a:lnTo>
                <a:lnTo>
                  <a:pt x="4988" y="2964"/>
                </a:lnTo>
                <a:lnTo>
                  <a:pt x="5213" y="2921"/>
                </a:lnTo>
                <a:lnTo>
                  <a:pt x="5431" y="2876"/>
                </a:lnTo>
                <a:lnTo>
                  <a:pt x="5646" y="2828"/>
                </a:lnTo>
                <a:lnTo>
                  <a:pt x="5859" y="2777"/>
                </a:lnTo>
                <a:lnTo>
                  <a:pt x="6064" y="2724"/>
                </a:lnTo>
                <a:lnTo>
                  <a:pt x="6265" y="2667"/>
                </a:lnTo>
                <a:lnTo>
                  <a:pt x="6459" y="2609"/>
                </a:lnTo>
                <a:lnTo>
                  <a:pt x="6649" y="2547"/>
                </a:lnTo>
                <a:lnTo>
                  <a:pt x="6829" y="2483"/>
                </a:lnTo>
                <a:lnTo>
                  <a:pt x="7003" y="2418"/>
                </a:lnTo>
                <a:lnTo>
                  <a:pt x="7169" y="2351"/>
                </a:lnTo>
                <a:lnTo>
                  <a:pt x="7327" y="2282"/>
                </a:lnTo>
                <a:lnTo>
                  <a:pt x="7476" y="2211"/>
                </a:lnTo>
                <a:lnTo>
                  <a:pt x="7616" y="2139"/>
                </a:lnTo>
                <a:lnTo>
                  <a:pt x="7747" y="2066"/>
                </a:lnTo>
                <a:lnTo>
                  <a:pt x="7867" y="1993"/>
                </a:lnTo>
                <a:lnTo>
                  <a:pt x="7978" y="1918"/>
                </a:lnTo>
                <a:lnTo>
                  <a:pt x="8078" y="1843"/>
                </a:lnTo>
                <a:lnTo>
                  <a:pt x="8168" y="1767"/>
                </a:lnTo>
                <a:lnTo>
                  <a:pt x="8247" y="1691"/>
                </a:lnTo>
                <a:lnTo>
                  <a:pt x="8315" y="1614"/>
                </a:lnTo>
                <a:lnTo>
                  <a:pt x="8372" y="1539"/>
                </a:lnTo>
                <a:lnTo>
                  <a:pt x="8417" y="1463"/>
                </a:lnTo>
                <a:lnTo>
                  <a:pt x="8451" y="1389"/>
                </a:lnTo>
                <a:lnTo>
                  <a:pt x="8472" y="1315"/>
                </a:lnTo>
                <a:lnTo>
                  <a:pt x="8484" y="1241"/>
                </a:lnTo>
                <a:lnTo>
                  <a:pt x="8483" y="1168"/>
                </a:lnTo>
                <a:lnTo>
                  <a:pt x="8470" y="1099"/>
                </a:lnTo>
                <a:lnTo>
                  <a:pt x="8446" y="1028"/>
                </a:lnTo>
                <a:lnTo>
                  <a:pt x="8409" y="962"/>
                </a:lnTo>
                <a:lnTo>
                  <a:pt x="8362" y="896"/>
                </a:lnTo>
                <a:lnTo>
                  <a:pt x="8304" y="832"/>
                </a:lnTo>
                <a:lnTo>
                  <a:pt x="8235" y="770"/>
                </a:lnTo>
                <a:lnTo>
                  <a:pt x="8152" y="712"/>
                </a:lnTo>
                <a:lnTo>
                  <a:pt x="8062" y="654"/>
                </a:lnTo>
                <a:lnTo>
                  <a:pt x="7959" y="600"/>
                </a:lnTo>
                <a:lnTo>
                  <a:pt x="7846" y="550"/>
                </a:lnTo>
                <a:lnTo>
                  <a:pt x="7724" y="500"/>
                </a:lnTo>
                <a:lnTo>
                  <a:pt x="7593" y="455"/>
                </a:lnTo>
                <a:lnTo>
                  <a:pt x="7451" y="413"/>
                </a:lnTo>
                <a:lnTo>
                  <a:pt x="7300" y="374"/>
                </a:lnTo>
                <a:lnTo>
                  <a:pt x="7141" y="338"/>
                </a:lnTo>
                <a:lnTo>
                  <a:pt x="7951" y="0"/>
                </a:lnTo>
                <a:lnTo>
                  <a:pt x="5549" y="250"/>
                </a:lnTo>
                <a:lnTo>
                  <a:pt x="5551" y="1000"/>
                </a:lnTo>
                <a:lnTo>
                  <a:pt x="6359" y="663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6"/>
          <p:cNvSpPr/>
          <p:nvPr/>
        </p:nvSpPr>
        <p:spPr>
          <a:xfrm>
            <a:off x="4032000" y="839520"/>
            <a:ext cx="6040440" cy="5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iDream is expected to be easily mounted at the plant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3528000" y="5813640"/>
            <a:ext cx="639648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Top only location of the PMTs guarantees quick access for their removal/repair, if needed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2" name="CustomShape 8"/>
          <p:cNvSpPr/>
          <p:nvPr/>
        </p:nvSpPr>
        <p:spPr>
          <a:xfrm>
            <a:off x="144000" y="-43200"/>
            <a:ext cx="993096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iDream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ndustrial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etector of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eactor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ntineutrinos for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onitoring 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676800" y="1152000"/>
            <a:ext cx="8753400" cy="539820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504000" y="53640"/>
            <a:ext cx="9718920" cy="8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The detector design has radiation protection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5760000" y="1224000"/>
            <a:ext cx="2734920" cy="3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working condition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4536000" y="1296000"/>
            <a:ext cx="1150200" cy="286200"/>
          </a:xfrm>
          <a:custGeom>
            <a:avLst/>
            <a:gdLst/>
            <a:ahLst/>
            <a:rect l="l" t="t" r="r" b="b"/>
            <a:pathLst>
              <a:path w="3202" h="802">
                <a:moveTo>
                  <a:pt x="3201" y="200"/>
                </a:moveTo>
                <a:lnTo>
                  <a:pt x="800" y="200"/>
                </a:lnTo>
                <a:lnTo>
                  <a:pt x="800" y="0"/>
                </a:lnTo>
                <a:lnTo>
                  <a:pt x="0" y="400"/>
                </a:lnTo>
                <a:lnTo>
                  <a:pt x="800" y="801"/>
                </a:lnTo>
                <a:lnTo>
                  <a:pt x="800" y="600"/>
                </a:lnTo>
                <a:lnTo>
                  <a:pt x="3201" y="600"/>
                </a:lnTo>
                <a:lnTo>
                  <a:pt x="3201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4"/>
          <p:cNvSpPr/>
          <p:nvPr/>
        </p:nvSpPr>
        <p:spPr>
          <a:xfrm>
            <a:off x="5184000" y="5760000"/>
            <a:ext cx="1294200" cy="286200"/>
          </a:xfrm>
          <a:custGeom>
            <a:avLst/>
            <a:gdLst/>
            <a:ahLst/>
            <a:rect l="l" t="t" r="r" b="b"/>
            <a:pathLst>
              <a:path w="3601" h="802">
                <a:moveTo>
                  <a:pt x="0" y="200"/>
                </a:moveTo>
                <a:lnTo>
                  <a:pt x="2700" y="200"/>
                </a:lnTo>
                <a:lnTo>
                  <a:pt x="2700" y="0"/>
                </a:lnTo>
                <a:lnTo>
                  <a:pt x="3600" y="400"/>
                </a:lnTo>
                <a:lnTo>
                  <a:pt x="2700" y="801"/>
                </a:lnTo>
                <a:lnTo>
                  <a:pt x="2700" y="600"/>
                </a:lnTo>
                <a:lnTo>
                  <a:pt x="0" y="600"/>
                </a:lnTo>
                <a:lnTo>
                  <a:pt x="0" y="2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5"/>
          <p:cNvSpPr/>
          <p:nvPr/>
        </p:nvSpPr>
        <p:spPr>
          <a:xfrm>
            <a:off x="2592000" y="5989320"/>
            <a:ext cx="3742200" cy="41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for setting up the detector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64" descr=""/>
          <p:cNvPicPr/>
          <p:nvPr/>
        </p:nvPicPr>
        <p:blipFill>
          <a:blip r:embed="rId1"/>
          <a:stretch/>
        </p:blipFill>
        <p:spPr>
          <a:xfrm>
            <a:off x="4082400" y="1872000"/>
            <a:ext cx="5929560" cy="452124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510120" y="1237320"/>
            <a:ext cx="9054360" cy="436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2"/>
          <p:cNvSpPr/>
          <p:nvPr/>
        </p:nvSpPr>
        <p:spPr>
          <a:xfrm>
            <a:off x="360000" y="4680000"/>
            <a:ext cx="4456800" cy="99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Gd improves the efficiency of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neutron detection.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86840" y="120240"/>
            <a:ext cx="9825120" cy="6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Using Gd-loaded LAB-based liquid scintillator 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232560" y="1656000"/>
            <a:ext cx="5160240" cy="62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Inverse beta-decay reaction: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  <p:pic>
        <p:nvPicPr>
          <p:cNvPr id="174" name="Рисунок 168" descr=""/>
          <p:cNvPicPr/>
          <p:nvPr/>
        </p:nvPicPr>
        <p:blipFill>
          <a:blip r:embed="rId2"/>
          <a:stretch/>
        </p:blipFill>
        <p:spPr>
          <a:xfrm>
            <a:off x="576000" y="2460960"/>
            <a:ext cx="2736000" cy="62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932480" y="305280"/>
            <a:ext cx="6478560" cy="5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Exclusion of data falsification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0" y="1080000"/>
            <a:ext cx="10020600" cy="7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Registration of detector data should prevent falsification of physical data by external influences on the detector.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7" name="Рисунок 172" descr=""/>
          <p:cNvPicPr/>
          <p:nvPr/>
        </p:nvPicPr>
        <p:blipFill>
          <a:blip r:embed="rId1"/>
          <a:stretch/>
        </p:blipFill>
        <p:spPr>
          <a:xfrm>
            <a:off x="7776000" y="1545480"/>
            <a:ext cx="2291760" cy="506556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173" descr=""/>
          <p:cNvPicPr/>
          <p:nvPr/>
        </p:nvPicPr>
        <p:blipFill>
          <a:blip r:embed="rId2"/>
          <a:stretch/>
        </p:blipFill>
        <p:spPr>
          <a:xfrm>
            <a:off x="3456360" y="4185720"/>
            <a:ext cx="4235400" cy="1778040"/>
          </a:xfrm>
          <a:prstGeom prst="rect">
            <a:avLst/>
          </a:prstGeom>
          <a:ln>
            <a:noFill/>
          </a:ln>
        </p:spPr>
      </p:pic>
      <p:pic>
        <p:nvPicPr>
          <p:cNvPr id="179" name="Рисунок 174" descr=""/>
          <p:cNvPicPr/>
          <p:nvPr/>
        </p:nvPicPr>
        <p:blipFill>
          <a:blip r:embed="rId3"/>
          <a:stretch/>
        </p:blipFill>
        <p:spPr>
          <a:xfrm>
            <a:off x="6480000" y="5332680"/>
            <a:ext cx="338760" cy="34308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75" descr=""/>
          <p:cNvPicPr/>
          <p:nvPr/>
        </p:nvPicPr>
        <p:blipFill>
          <a:blip r:embed="rId4"/>
          <a:stretch/>
        </p:blipFill>
        <p:spPr>
          <a:xfrm>
            <a:off x="5328000" y="4900680"/>
            <a:ext cx="338760" cy="34308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76" descr=""/>
          <p:cNvPicPr/>
          <p:nvPr/>
        </p:nvPicPr>
        <p:blipFill>
          <a:blip r:embed="rId5"/>
          <a:stretch/>
        </p:blipFill>
        <p:spPr>
          <a:xfrm>
            <a:off x="6920280" y="4611960"/>
            <a:ext cx="338760" cy="34308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77" descr=""/>
          <p:cNvPicPr/>
          <p:nvPr/>
        </p:nvPicPr>
        <p:blipFill>
          <a:blip r:embed="rId6"/>
          <a:stretch/>
        </p:blipFill>
        <p:spPr>
          <a:xfrm>
            <a:off x="3960000" y="4536000"/>
            <a:ext cx="338760" cy="34308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178" descr=""/>
          <p:cNvPicPr/>
          <p:nvPr/>
        </p:nvPicPr>
        <p:blipFill>
          <a:blip r:embed="rId7"/>
          <a:stretch/>
        </p:blipFill>
        <p:spPr>
          <a:xfrm>
            <a:off x="3888000" y="5116680"/>
            <a:ext cx="338760" cy="34308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179" descr=""/>
          <p:cNvPicPr/>
          <p:nvPr/>
        </p:nvPicPr>
        <p:blipFill>
          <a:blip r:embed="rId8"/>
          <a:stretch/>
        </p:blipFill>
        <p:spPr>
          <a:xfrm>
            <a:off x="8280" y="3038400"/>
            <a:ext cx="3452760" cy="3299400"/>
          </a:xfrm>
          <a:prstGeom prst="rect">
            <a:avLst/>
          </a:prstGeom>
          <a:ln>
            <a:noFill/>
          </a:ln>
        </p:spPr>
      </p:pic>
      <p:sp>
        <p:nvSpPr>
          <p:cNvPr id="185" name="CustomShape 3"/>
          <p:cNvSpPr/>
          <p:nvPr/>
        </p:nvSpPr>
        <p:spPr>
          <a:xfrm flipH="1" rot="21438000">
            <a:off x="3871800" y="3678120"/>
            <a:ext cx="3616200" cy="285840"/>
          </a:xfrm>
          <a:custGeom>
            <a:avLst/>
            <a:gdLst/>
            <a:ah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"/>
          <p:cNvSpPr/>
          <p:nvPr/>
        </p:nvSpPr>
        <p:spPr>
          <a:xfrm flipH="1" rot="21438000">
            <a:off x="3970800" y="5982840"/>
            <a:ext cx="3549960" cy="358200"/>
          </a:xfrm>
          <a:custGeom>
            <a:avLst/>
            <a:gdLst/>
            <a:ah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"/>
          <p:cNvSpPr/>
          <p:nvPr/>
        </p:nvSpPr>
        <p:spPr>
          <a:xfrm>
            <a:off x="1344960" y="6192000"/>
            <a:ext cx="1379880" cy="44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iDream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 flipH="1">
            <a:off x="2954880" y="2047320"/>
            <a:ext cx="1071720" cy="1192320"/>
          </a:xfrm>
          <a:prstGeom prst="curvedConnector3">
            <a:avLst>
              <a:gd name="adj1" fmla="val 50000"/>
            </a:avLst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7"/>
          <p:cNvSpPr/>
          <p:nvPr/>
        </p:nvSpPr>
        <p:spPr>
          <a:xfrm flipH="1">
            <a:off x="2792160" y="1849320"/>
            <a:ext cx="1071720" cy="1192320"/>
          </a:xfrm>
          <a:prstGeom prst="curvedConnector3">
            <a:avLst>
              <a:gd name="adj1" fmla="val 50000"/>
            </a:avLst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8"/>
          <p:cNvSpPr/>
          <p:nvPr/>
        </p:nvSpPr>
        <p:spPr>
          <a:xfrm flipH="1">
            <a:off x="3155760" y="2160000"/>
            <a:ext cx="1149480" cy="1212120"/>
          </a:xfrm>
          <a:prstGeom prst="curvedConnector3">
            <a:avLst>
              <a:gd name="adj1" fmla="val 50000"/>
            </a:avLst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Line 9"/>
          <p:cNvSpPr/>
          <p:nvPr/>
        </p:nvSpPr>
        <p:spPr>
          <a:xfrm>
            <a:off x="3096000" y="1849320"/>
            <a:ext cx="792000" cy="1678680"/>
          </a:xfrm>
          <a:prstGeom prst="line">
            <a:avLst/>
          </a:prstGeom>
          <a:ln w="3600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Line 10"/>
          <p:cNvSpPr/>
          <p:nvPr/>
        </p:nvSpPr>
        <p:spPr>
          <a:xfrm flipV="1">
            <a:off x="2952000" y="1844280"/>
            <a:ext cx="936000" cy="1611720"/>
          </a:xfrm>
          <a:prstGeom prst="line">
            <a:avLst/>
          </a:prstGeom>
          <a:ln w="36000">
            <a:solidFill>
              <a:srgbClr val="ed1c2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1"/>
          <p:cNvSpPr/>
          <p:nvPr/>
        </p:nvSpPr>
        <p:spPr>
          <a:xfrm>
            <a:off x="3096000" y="6768000"/>
            <a:ext cx="6478560" cy="5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Arial"/>
                <a:ea typeface="DejaVu Sans"/>
              </a:rPr>
              <a:t>No falsification!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4" name="CustomShape 12"/>
          <p:cNvSpPr/>
          <p:nvPr/>
        </p:nvSpPr>
        <p:spPr>
          <a:xfrm flipH="1">
            <a:off x="2957040" y="2062440"/>
            <a:ext cx="1074240" cy="119484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3"/>
          <p:cNvSpPr/>
          <p:nvPr/>
        </p:nvSpPr>
        <p:spPr>
          <a:xfrm flipH="1">
            <a:off x="2794320" y="1864440"/>
            <a:ext cx="1074240" cy="119484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4"/>
          <p:cNvSpPr/>
          <p:nvPr/>
        </p:nvSpPr>
        <p:spPr>
          <a:xfrm flipH="1">
            <a:off x="3157920" y="2194920"/>
            <a:ext cx="1074240" cy="119484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5"/>
          <p:cNvSpPr/>
          <p:nvPr/>
        </p:nvSpPr>
        <p:spPr>
          <a:xfrm flipH="1">
            <a:off x="2958480" y="2077560"/>
            <a:ext cx="1075680" cy="119628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16"/>
          <p:cNvSpPr/>
          <p:nvPr/>
        </p:nvSpPr>
        <p:spPr>
          <a:xfrm flipH="1">
            <a:off x="2795760" y="1879560"/>
            <a:ext cx="1075680" cy="119628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7"/>
          <p:cNvSpPr/>
          <p:nvPr/>
        </p:nvSpPr>
        <p:spPr>
          <a:xfrm flipH="1">
            <a:off x="3159360" y="2225160"/>
            <a:ext cx="1075680" cy="119628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Application>LibreOffice/6.0.3.2$Linux_X86_64 LibreOffice_project/00m0$Build-2</Application>
  <Words>1019</Words>
  <Paragraphs>183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2020-09-08T17:38:23Z</dcterms:created>
  <dc:creator>Evgeny Litvinovich</dc:creator>
  <dc:description/>
  <dc:language>ru-RU</dc:language>
  <cp:lastModifiedBy/>
  <dcterms:modified xsi:type="dcterms:W3CDTF">2020-10-09T13:45:07Z</dcterms:modified>
  <cp:revision>149</cp:revision>
  <dc:subject/>
  <dc:title>Blue Curve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