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328" r:id="rId3"/>
    <p:sldId id="342" r:id="rId4"/>
    <p:sldId id="337" r:id="rId5"/>
    <p:sldId id="340" r:id="rId6"/>
    <p:sldId id="286" r:id="rId7"/>
    <p:sldId id="333" r:id="rId8"/>
    <p:sldId id="261" r:id="rId9"/>
    <p:sldId id="336" r:id="rId10"/>
    <p:sldId id="335" r:id="rId11"/>
    <p:sldId id="303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876" autoAdjust="0"/>
    <p:restoredTop sz="94562" autoAdjust="0"/>
  </p:normalViewPr>
  <p:slideViewPr>
    <p:cSldViewPr>
      <p:cViewPr>
        <p:scale>
          <a:sx n="94" d="100"/>
          <a:sy n="94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8401C6-B783-494E-9727-78C255220323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84F53B-3677-4AD9-A1BC-9331677C4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8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Б.А.Чернышев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CA8A0-8B4C-4AC6-9D23-220EF906203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4F53B-3677-4AD9-A1BC-9331677C403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C7F3-9E9C-4469-96F5-06B791E2483D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443C-7A42-406B-BDDC-96A416904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24E7-8242-46EF-90E9-7E2133F14FC4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36F8-C469-48B8-A4B3-62968B606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78C1-C4E3-4635-B1C1-ED6F36C283F7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1ECE-FF3B-49D6-AD80-2F82F99A1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CFEC-8537-49B1-924A-4E1BEC4D5A58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DF89-3FE1-4C76-B856-106CB86E8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002B-FDF9-4DEF-AD94-0D85D4A44B7C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EAA8-B82A-4E91-AEC5-24E4D6035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BBA4-1D87-413E-9671-05CCF6E926A3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8077-6C95-4F5D-B287-A06FD506A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174A-BF2E-40DF-B205-D5B40D68B338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CCD0-34B6-46BD-A6EA-249A6E62A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DF24-3DBF-4095-A740-CB26746235D3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BCE3-FBD0-4F41-8775-F8482B35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A1A7-4027-47EC-A13A-C67252E8FB75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5477-CB51-445B-A38C-A7A1861B0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0E45-5B25-41CC-AD29-30D6468F8DA3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3AA0-9860-4AAB-AC7B-B254D3B63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D496-0D50-464F-94AD-496CE3A403A5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B23F-8FF2-4100-B0CC-793DBD150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4F14C-B7C8-460F-B549-4DBDCB74E13C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05798C-6ED6-435A-B546-69342742A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724128" cy="1052736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rd International Conference on Particle Physics and Astrophysics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5588" cy="3312368"/>
          </a:xfr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Search for 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4000" b="1" dirty="0" smtClean="0">
                <a:solidFill>
                  <a:srgbClr val="FF0000"/>
                </a:solidFill>
              </a:rPr>
              <a:t> in the stopped </a:t>
            </a:r>
            <a:r>
              <a:rPr lang="en-US" sz="4000" b="1" dirty="0" err="1" smtClean="0">
                <a:solidFill>
                  <a:srgbClr val="FF0000"/>
                </a:solidFill>
              </a:rPr>
              <a:t>pion</a:t>
            </a:r>
            <a:r>
              <a:rPr lang="en-US" sz="4000" b="1" dirty="0" smtClean="0">
                <a:solidFill>
                  <a:srgbClr val="FF0000"/>
                </a:solidFill>
              </a:rPr>
              <a:t> absorption 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He)X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Chernyshev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National Research Nuclear University “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MEPhI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Moscow, 2020</a:t>
            </a:r>
            <a:endParaRPr lang="ru-RU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https://indico.particle.mephi.ru/event/22/images/37-Kremlin_in_Izmaylov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indico.particle.mephi.ru/event/22/images/37-Kremlin_in_Izmaylov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indico.particle.mephi.ru/event/22/images/37-Kremlin_in_Izmaylov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https://indico.particle.mephi.ru/event/35/images/38-homep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0"/>
            <a:ext cx="3491880" cy="2466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e3_C14_1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2639168" cy="2834292"/>
          </a:xfrm>
          <a:prstGeom prst="rect">
            <a:avLst/>
          </a:prstGeom>
        </p:spPr>
      </p:pic>
      <p:pic>
        <p:nvPicPr>
          <p:cNvPr id="3" name="Рисунок 2" descr="phe3_C14_2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980729"/>
            <a:ext cx="2675594" cy="2736304"/>
          </a:xfrm>
          <a:prstGeom prst="rect">
            <a:avLst/>
          </a:prstGeom>
        </p:spPr>
      </p:pic>
      <p:pic>
        <p:nvPicPr>
          <p:cNvPr id="4" name="Рисунок 3" descr="phe3_C14_3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5328" y="3949654"/>
            <a:ext cx="2762250" cy="25590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5229200"/>
            <a:ext cx="3757760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Phase volume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- 1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b="1" baseline="3000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He3n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293096"/>
            <a:ext cx="2233304" cy="36933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77%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23%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 algn="ctr" eaLnBrk="0" hangingPunct="0"/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production in the 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He)X reaction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5949280"/>
            <a:ext cx="29536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+4n or </a:t>
            </a:r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He +3n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54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036496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 reaction indicated the existence of an excited level with 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sz="2400" b="1" i="1" baseline="-25000" dirty="0" smtClean="0">
                <a:latin typeface="Times New Roman"/>
                <a:ea typeface="Times New Roman"/>
                <a:cs typeface="Times New Roman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.~ 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sz="2400" b="1" i="1" baseline="-25000" dirty="0" smtClean="0">
                <a:latin typeface="Times New Roman"/>
                <a:ea typeface="Times New Roman"/>
                <a:cs typeface="Times New Roman"/>
              </a:rPr>
              <a:t>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~ 7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7072"/>
            <a:ext cx="9036496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absence of indications for states with lower resonance energies may be due to insufficient statistics of the data and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structure of the absorbing nucleus 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64904"/>
            <a:ext cx="91440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Analysis of the spectrum showed that the observed state appears to be decaying into 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He +4n or 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He +3n.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 algn="ctr" eaLnBrk="0" hangingPunct="0"/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348880"/>
            <a:ext cx="496855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</a:p>
          <a:p>
            <a:pPr algn="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your attention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 algn="ctr" eaLnBrk="0" hangingPunct="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Superheavy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Helium Isotope 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ground state of 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is a resonance system comprising</a:t>
            </a:r>
          </a:p>
          <a:p>
            <a:pPr lvl="0" algn="just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ground state of 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</a:t>
            </a:r>
            <a:r>
              <a:rPr kumimoji="0" lang="en-US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g.s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two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neutrons.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988840"/>
            <a:ext cx="91440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 Z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the 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 has largest ratio N/Z of any nucleus (nucleon stable 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nonstable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 Therefore, the study of a level structure of 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 is of increased interest. </a:t>
            </a:r>
            <a:endParaRPr lang="en-US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501008"/>
            <a:ext cx="9144000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This isotope is difficult to study as there are very few ways to produce the nucleus with such an enormous neutron excess.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476672"/>
          <a:ext cx="5564586" cy="4720050"/>
        </p:xfrm>
        <a:graphic>
          <a:graphicData uri="http://schemas.openxmlformats.org/drawingml/2006/table">
            <a:tbl>
              <a:tblPr/>
              <a:tblGrid>
                <a:gridCol w="1039614"/>
                <a:gridCol w="1029247"/>
                <a:gridCol w="851274"/>
                <a:gridCol w="1688377"/>
                <a:gridCol w="956074"/>
              </a:tblGrid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600" b="1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MeV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MeV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en-US" sz="1600" b="1" i="1" baseline="300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Reaction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Work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1.2(3)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Li,nn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He)X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1, 2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(0</a:t>
                      </a:r>
                      <a:r>
                        <a:rPr lang="en-US" sz="16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Be(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C,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 14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O)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He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(2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(3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1.7(3)(3)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Li,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He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[4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1.54(11)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H(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Li,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nn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He)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5, 6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~3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30000" dirty="0">
                          <a:latin typeface="Times New Roman"/>
                          <a:ea typeface="Gulliver"/>
                          <a:cs typeface="Times New Roman"/>
                        </a:rPr>
                        <a:t>3</a:t>
                      </a:r>
                      <a:r>
                        <a:rPr lang="ru-RU" sz="1600" b="1" dirty="0">
                          <a:latin typeface="Times New Roman"/>
                          <a:ea typeface="Gulliver"/>
                          <a:cs typeface="Times New Roman"/>
                        </a:rPr>
                        <a:t>H(</a:t>
                      </a:r>
                      <a:r>
                        <a:rPr lang="ru-RU" sz="1600" b="1" baseline="30000" dirty="0">
                          <a:latin typeface="Times New Roman"/>
                          <a:ea typeface="Gulliver"/>
                          <a:cs typeface="Times New Roman"/>
                        </a:rPr>
                        <a:t>8</a:t>
                      </a:r>
                      <a:r>
                        <a:rPr lang="ru-RU" sz="1600" b="1" dirty="0">
                          <a:latin typeface="Times New Roman"/>
                          <a:ea typeface="Gulliver"/>
                          <a:cs typeface="Times New Roman"/>
                        </a:rPr>
                        <a:t>He, </a:t>
                      </a:r>
                      <a:r>
                        <a:rPr lang="ru-RU" sz="1600" b="1" i="1" dirty="0" err="1">
                          <a:latin typeface="Times New Roman"/>
                          <a:ea typeface="Gulliver"/>
                          <a:cs typeface="Times New Roman"/>
                        </a:rPr>
                        <a:t>p</a:t>
                      </a:r>
                      <a:r>
                        <a:rPr lang="ru-RU" sz="1600" b="1" dirty="0">
                          <a:latin typeface="Times New Roman"/>
                          <a:ea typeface="Gulliver"/>
                          <a:cs typeface="Times New Roman"/>
                        </a:rPr>
                        <a:t>)</a:t>
                      </a:r>
                      <a:r>
                        <a:rPr lang="ru-RU" sz="1600" b="1" baseline="30000" dirty="0">
                          <a:latin typeface="Times New Roman"/>
                          <a:ea typeface="Gulliver"/>
                          <a:cs typeface="Times New Roman"/>
                        </a:rPr>
                        <a:t>10</a:t>
                      </a:r>
                      <a:r>
                        <a:rPr lang="ru-RU" sz="1600" b="1" dirty="0">
                          <a:latin typeface="Times New Roman"/>
                          <a:ea typeface="Gulliver"/>
                          <a:cs typeface="Times New Roman"/>
                        </a:rPr>
                        <a:t>He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2.1(2)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30000">
                          <a:latin typeface="Times New Roman"/>
                          <a:ea typeface="Gulliver"/>
                          <a:cs typeface="Times New Roman"/>
                        </a:rPr>
                        <a:t>3</a:t>
                      </a:r>
                      <a:r>
                        <a:rPr lang="ru-RU" sz="1600" b="1">
                          <a:latin typeface="Times New Roman"/>
                          <a:ea typeface="Gulliver"/>
                          <a:cs typeface="Times New Roman"/>
                        </a:rPr>
                        <a:t>H(</a:t>
                      </a:r>
                      <a:r>
                        <a:rPr lang="ru-RU" sz="1600" b="1" baseline="30000">
                          <a:latin typeface="Times New Roman"/>
                          <a:ea typeface="Gulliver"/>
                          <a:cs typeface="Times New Roman"/>
                        </a:rPr>
                        <a:t>8</a:t>
                      </a:r>
                      <a:r>
                        <a:rPr lang="ru-RU" sz="1600" b="1">
                          <a:latin typeface="Times New Roman"/>
                          <a:ea typeface="Gulliver"/>
                          <a:cs typeface="Times New Roman"/>
                        </a:rPr>
                        <a:t>He, </a:t>
                      </a:r>
                      <a:r>
                        <a:rPr lang="ru-RU" sz="1600" b="1" i="1">
                          <a:latin typeface="Times New Roman"/>
                          <a:ea typeface="Gulliver"/>
                          <a:cs typeface="Times New Roman"/>
                        </a:rPr>
                        <a:t>p</a:t>
                      </a:r>
                      <a:r>
                        <a:rPr lang="ru-RU" sz="1600" b="1">
                          <a:latin typeface="Times New Roman"/>
                          <a:ea typeface="Gulliver"/>
                          <a:cs typeface="Times New Roman"/>
                        </a:rPr>
                        <a:t>)</a:t>
                      </a:r>
                      <a:r>
                        <a:rPr lang="ru-RU" sz="1600" b="1" baseline="30000">
                          <a:latin typeface="Times New Roman"/>
                          <a:ea typeface="Gulliver"/>
                          <a:cs typeface="Times New Roman"/>
                        </a:rPr>
                        <a:t>10</a:t>
                      </a:r>
                      <a:r>
                        <a:rPr lang="ru-RU" sz="1600" b="1">
                          <a:latin typeface="Times New Roman"/>
                          <a:ea typeface="Gulliver"/>
                          <a:cs typeface="Times New Roman"/>
                        </a:rPr>
                        <a:t>He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[8]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&gt;4.5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4(3)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8(2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H(</a:t>
                      </a:r>
                      <a:r>
                        <a:rPr lang="en-US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Be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nn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He)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9, 10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4.7(8)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4(3)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16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Li, </a:t>
                      </a:r>
                      <a:r>
                        <a:rPr lang="en-US" sz="16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He)</a:t>
                      </a:r>
                      <a:r>
                        <a:rPr lang="en-US" sz="16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 10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He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[11]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6.3(7)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5165229"/>
            <a:ext cx="856895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1]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A.A.Korsheninnikov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Phys.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B326, 31 (1994).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[2]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A.A.Korsheninnikov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Phys. A588, 23c (1995).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[3]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H.G.Bohlen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Phys. A583, 775 (1995).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[4]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T.H.Kobayashi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Phys. A616, 223c (1997).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[5]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H.T.Johansson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Phys. A842, 15 (2010).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[6]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H.T.Johansson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Phys. A847, 66 (2010).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[7]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M.S.Golovkov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Phys.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B672, 22 (2009).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[8]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S.I.Sidorchuk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Phys. Rev.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108, 202502 (2012).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[9]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Z.Kohley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Phys. Rev.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109, 232501 (2012).  </a:t>
            </a:r>
          </a:p>
          <a:p>
            <a:pPr lvl="0" eaLnBrk="0" hangingPunct="0">
              <a:buFontTx/>
              <a:buChar char="•"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[10] </a:t>
            </a:r>
            <a:r>
              <a:rPr lang="en-US" sz="1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Z.Kohley</a:t>
            </a:r>
            <a:r>
              <a:rPr lang="en-US" sz="1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</a:t>
            </a:r>
            <a:r>
              <a:rPr lang="en-US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Phys. Rev. C91, 044212 (2015).                      [11] </a:t>
            </a:r>
            <a:r>
              <a:rPr lang="en-US" sz="1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A.Matta</a:t>
            </a:r>
            <a:r>
              <a:rPr lang="en-US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</a:t>
            </a:r>
            <a:r>
              <a:rPr lang="en-US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Phys. Rev. C92, 041302R (2015) 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n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7900" y="836712"/>
            <a:ext cx="3086100" cy="3810000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 algn="ctr" eaLnBrk="0" hangingPunct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structure of 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2731" y="5157192"/>
            <a:ext cx="3461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https://www.nndc.bnl.gov/nudat2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805264"/>
            <a:ext cx="375833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24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2n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4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</a:t>
            </a:r>
            <a:r>
              <a:rPr lang="en-US" sz="24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g.s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1.07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МэВ ???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476672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Excited levels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16011"/>
            <a:ext cx="4644008" cy="284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01208"/>
            <a:ext cx="8286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49911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66700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[10]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Z.Kohley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Phys. Rev.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109, 232501 (2012).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836712"/>
            <a:ext cx="3779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Grigorenko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Zhukov [ Phys. Rev. C 77, 034611,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(2008)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showed that the observed peak in the three-body spectrum of the GSI invariant mass measurement could result from the halo nature of the 11Li projectile, which may explain the discrepancy between the GSI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(8He projectile) results.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861048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However, the results of [10] cast doubt on this hypothesis.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5229200"/>
            <a:ext cx="4860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[10] </a:t>
            </a:r>
            <a:r>
              <a:rPr lang="en-US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Z.Kohley</a:t>
            </a:r>
            <a:r>
              <a:rPr lang="en-US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</a:t>
            </a:r>
            <a:r>
              <a:rPr lang="en-U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Phys. Rev. C91, 044212 (2015).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1052736"/>
            <a:ext cx="5760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baseline="30000" dirty="0" smtClean="0">
                <a:latin typeface="Times New Roman"/>
                <a:ea typeface="Gulliver"/>
                <a:cs typeface="Times New Roman"/>
              </a:rPr>
              <a:t>8</a:t>
            </a:r>
            <a:r>
              <a:rPr lang="ru-RU" sz="1400" b="1" dirty="0" smtClean="0">
                <a:latin typeface="Times New Roman"/>
                <a:ea typeface="Gulliver"/>
                <a:cs typeface="Times New Roman"/>
              </a:rPr>
              <a:t>He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2636912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GSI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98072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Dubna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964488" cy="295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1623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18864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[3]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H.G.Bohlen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Phys. A583, 775 (1995).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61653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[11] </a:t>
            </a:r>
            <a:r>
              <a:rPr lang="en-US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A.Matta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al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Phys. Rev. C92, 041302R (2015).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50223"/>
            <a:ext cx="4967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[8] </a:t>
            </a:r>
            <a:r>
              <a:rPr lang="en-US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S.I.Sidorchuk</a:t>
            </a:r>
            <a:r>
              <a:rPr lang="en-US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Phys. Rev. </a:t>
            </a:r>
            <a:r>
              <a:rPr lang="en-US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108, 202502 (2012).</a:t>
            </a:r>
            <a:endParaRPr lang="ru-RU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40"/>
            <a:ext cx="23907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 algn="ctr" eaLnBrk="0" hangingPunct="0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Stopped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absorption by nuclei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</a:t>
            </a:r>
          </a:p>
          <a:p>
            <a:pPr lvl="0" algn="ctr" eaLnBrk="0" hangingPunct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Tool for production of neutron-rich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states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Symbol"/>
            </a:endParaRPr>
          </a:p>
          <a:p>
            <a:pPr lvl="0" algn="ctr" eaLnBrk="0" hangingPunct="0"/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248" y="1844824"/>
            <a:ext cx="5129752" cy="31683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Рисунок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21526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65104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(T=0, S=1,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=0) 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797152"/>
            <a:ext cx="2267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1052736"/>
            <a:ext cx="6408712" cy="5847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exotic nuclei + X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3" name="Picture 9" descr="C:\Users\BOSS\Desktop\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3717032"/>
            <a:ext cx="4148209" cy="2952328"/>
          </a:xfrm>
          <a:prstGeom prst="rect">
            <a:avLst/>
          </a:prstGeom>
          <a:noFill/>
        </p:spPr>
      </p:pic>
      <p:pic>
        <p:nvPicPr>
          <p:cNvPr id="31754" name="Picture 10" descr="C:\Users\BOSS\Desktop\Новая папка\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268760"/>
            <a:ext cx="4316003" cy="3249630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 algn="ctr" eaLnBrk="0" hangingPunct="0"/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production in the 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topped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absorption by 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Layout of spectrometer (LAMPF)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904142"/>
              </p:ext>
            </p:extLst>
          </p:nvPr>
        </p:nvGraphicFramePr>
        <p:xfrm>
          <a:off x="1" y="620689"/>
          <a:ext cx="9144000" cy="16662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59631"/>
                <a:gridCol w="936104"/>
                <a:gridCol w="2304256"/>
                <a:gridCol w="1080120"/>
                <a:gridCol w="2024013"/>
                <a:gridCol w="1539876"/>
              </a:tblGrid>
              <a:tr h="48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Sizes and Impurities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Stop rate, 1/s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SCD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telescopes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Threshold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  <a:tr h="1098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30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p/p=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1%)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baseline="30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10,</a:t>
                      </a:r>
                      <a:r>
                        <a:rPr lang="en-US" sz="16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baseline="30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12,14</a:t>
                      </a:r>
                      <a:r>
                        <a:rPr lang="en-US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Thickness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25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r>
                        <a:rPr lang="en-US" sz="14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(135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µ</a:t>
                      </a:r>
                      <a:r>
                        <a:rPr lang="en-US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diameter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26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ru-RU" sz="14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-Т=100, 450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µ</a:t>
                      </a:r>
                      <a:r>
                        <a:rPr lang="en-US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-Т=3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=8 </a:t>
                      </a:r>
                      <a:r>
                        <a:rPr lang="en-US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lang="en-US" sz="1400" b="1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=55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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mster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3.5, 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4, 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4.5,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en-US" sz="1800" b="1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</a:t>
                      </a:r>
                      <a:r>
                        <a:rPr lang="en-US" sz="1400" b="1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15.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28965" y="6550223"/>
            <a:ext cx="6215035" cy="30777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Gornov</a:t>
            </a: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M. G.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et al.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//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Nucl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Inst. and Meth. in Phys. Res. A 2000. V.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-BoldMT"/>
                <a:cs typeface="Times New Roman" pitchFamily="18" charset="0"/>
              </a:rPr>
              <a:t>446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P. 461.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5544616" cy="41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flipH="1">
            <a:off x="0" y="4149080"/>
            <a:ext cx="3168352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&lt; 0.5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(Z=1)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573016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FWHM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0" y="4725144"/>
            <a:ext cx="3168352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(Z=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373216"/>
            <a:ext cx="3563888" cy="43088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&lt; 3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(Z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=2)</a:t>
            </a:r>
            <a:endParaRPr lang="ru-RU" sz="2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708920"/>
            <a:ext cx="1781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76% 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C, 23% 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348880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 “radioactive” target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06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 algn="ctr" eaLnBrk="0" hangingPunct="0"/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production in the 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He)X reaction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ASUS\Desktop\1-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169257" cy="443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17431</TotalTime>
  <Words>1048</Words>
  <Application>Microsoft Office PowerPoint</Application>
  <PresentationFormat>Экран (4:3)</PresentationFormat>
  <Paragraphs>143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The 5rd International Conference on Particle Physics and Astrophysics    </vt:lpstr>
      <vt:lpstr>Слайд 2</vt:lpstr>
      <vt:lpstr>Слайд 3</vt:lpstr>
      <vt:lpstr>Слайд 4</vt:lpstr>
      <vt:lpstr>Слайд 5</vt:lpstr>
      <vt:lpstr>Слайд 6</vt:lpstr>
      <vt:lpstr>Слайд 7</vt:lpstr>
      <vt:lpstr>Layout of spectrometer (LAMPF)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АППАРАТУРА и ДЕТЕКТОРЫ  в ФИЗИКЕ ВЫСОКИХ ЭНЕРГИЙ</dc:title>
  <dc:creator>Home</dc:creator>
  <cp:lastModifiedBy>Home</cp:lastModifiedBy>
  <cp:revision>596</cp:revision>
  <dcterms:modified xsi:type="dcterms:W3CDTF">2020-10-06T13:27:41Z</dcterms:modified>
</cp:coreProperties>
</file>