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2" r:id="rId4"/>
    <p:sldId id="277" r:id="rId5"/>
    <p:sldId id="276" r:id="rId6"/>
    <p:sldId id="295" r:id="rId7"/>
    <p:sldId id="266" r:id="rId8"/>
    <p:sldId id="294" r:id="rId9"/>
    <p:sldId id="296" r:id="rId10"/>
    <p:sldId id="272" r:id="rId11"/>
    <p:sldId id="263" r:id="rId12"/>
    <p:sldId id="283" r:id="rId13"/>
    <p:sldId id="268" r:id="rId14"/>
    <p:sldId id="285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3" r:id="rId23"/>
    <p:sldId id="281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3882"/>
    <a:srgbClr val="01A3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5" autoAdjust="0"/>
    <p:restoredTop sz="90597" autoAdjust="0"/>
  </p:normalViewPr>
  <p:slideViewPr>
    <p:cSldViewPr>
      <p:cViewPr>
        <p:scale>
          <a:sx n="100" d="100"/>
          <a:sy n="100" d="100"/>
        </p:scale>
        <p:origin x="-1488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404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99B7C-7F74-4CF9-9D74-470CE7C6739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53AEF-9FA9-40A6-A118-9F99E59CB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33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Ordinary Least Squares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(OLS)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2546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2546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2546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328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57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8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398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3AEF-9FA9-40A6-A118-9F99E59CB8A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AE1D-EB06-4832-B890-8952ABAE0CE4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2035-8EC9-4E19-873A-ADA599ADB582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0F44-A886-4562-BFC9-3B067B647273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9837-41BD-4053-9427-498E9F950147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3BA8-5125-4297-B0E8-40940C3C3403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9B9F-A98A-4696-8D5D-5BE75B7C28B7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B769-B9C3-449F-901F-E69216D32C07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6141-F976-40EE-929F-85117811ED9C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455E-D308-4869-BED4-DDACBCA018DA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90F1-7A41-4930-BB94-EDAE0644F786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568-8665-4330-B077-E463E5B92A12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FB4DD-8EA6-459E-92CA-B7242F7754D4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Природа.Общество.Человек-2019   М.Руденко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304496"/>
          </a:xfrm>
        </p:spPr>
        <p:txBody>
          <a:bodyPr>
            <a:noAutofit/>
          </a:bodyPr>
          <a:lstStyle/>
          <a:p>
            <a:r>
              <a:rPr lang="ru-RU" sz="3200" b="1" dirty="0">
                <a:ln>
                  <a:solidFill>
                    <a:srgbClr val="003882"/>
                  </a:solidFill>
                </a:ln>
                <a:solidFill>
                  <a:srgbClr val="01A3D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n>
                  <a:solidFill>
                    <a:srgbClr val="003882"/>
                  </a:solidFill>
                </a:ln>
                <a:solidFill>
                  <a:srgbClr val="01A3D4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n>
                  <a:solidFill>
                    <a:srgbClr val="003882"/>
                  </a:solidFill>
                </a:ln>
                <a:solidFill>
                  <a:srgbClr val="01A3D4"/>
                </a:solidFill>
                <a:latin typeface="Arial" pitchFamily="34" charset="0"/>
                <a:cs typeface="Arial" pitchFamily="34" charset="0"/>
              </a:rPr>
              <a:t> Application of machine learning methods for simulation and analysis of the properties of linear structures in the mass distribution of nuclear reaction products</a:t>
            </a:r>
            <a:r>
              <a:rPr lang="ru-RU" sz="3200" b="1" dirty="0">
                <a:ln>
                  <a:solidFill>
                    <a:srgbClr val="003882"/>
                  </a:solidFill>
                </a:ln>
                <a:solidFill>
                  <a:srgbClr val="01A3D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n>
                  <a:solidFill>
                    <a:srgbClr val="003882"/>
                  </a:solidFill>
                </a:ln>
                <a:solidFill>
                  <a:srgbClr val="01A3D4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ln>
                <a:solidFill>
                  <a:srgbClr val="003882"/>
                </a:solidFill>
              </a:ln>
              <a:solidFill>
                <a:srgbClr val="01A3D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256" y="4814492"/>
            <a:ext cx="9144000" cy="35844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G.A. </a:t>
            </a:r>
            <a:r>
              <a:rPr lang="en-US" sz="2400" b="1" dirty="0" err="1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Ososkov</a:t>
            </a:r>
            <a:r>
              <a:rPr lang="en-US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*, Yu</a:t>
            </a:r>
            <a:r>
              <a:rPr lang="ru-RU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Pyatkov</a:t>
            </a:r>
            <a:r>
              <a:rPr lang="ru-RU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en-US" sz="2400" b="1" baseline="30000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***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14039" y="5347743"/>
            <a:ext cx="9144000" cy="11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*Laboratory of Information Technologies, JINR</a:t>
            </a:r>
          </a:p>
          <a:p>
            <a:pPr algn="ctr">
              <a:spcBef>
                <a:spcPct val="20000"/>
              </a:spcBef>
            </a:pPr>
            <a:r>
              <a:rPr lang="en-GB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lang="en-GB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Nuclear Research University </a:t>
            </a:r>
            <a:r>
              <a:rPr lang="en-GB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MEPhI</a:t>
            </a:r>
            <a:r>
              <a:rPr lang="en-GB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GB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(Moscow Engineering Physics Institute), Moscow, Russia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**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Flerov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Laboratory of Nuclear Reactions, JINR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buFont typeface="Arial" charset="0"/>
              <a:buChar char="•"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391854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Mikhail </a:t>
            </a:r>
            <a:r>
              <a:rPr lang="en-US" sz="3200" b="1" dirty="0" err="1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Rudenko</a:t>
            </a:r>
            <a:endParaRPr lang="ru-RU" sz="32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Dubna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State University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615563" cy="15121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1948981" cy="12961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0" y="5578982"/>
            <a:ext cx="1232045" cy="10046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5661248"/>
            <a:ext cx="1571289" cy="10800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FC8827-484F-41F7-B4BB-F38DDC94F3D5}"/>
              </a:ext>
            </a:extLst>
          </p:cNvPr>
          <p:cNvPicPr/>
          <p:nvPr/>
        </p:nvPicPr>
        <p:blipFill rotWithShape="1">
          <a:blip r:embed="rId7" cstate="print"/>
          <a:srcRect l="44575" t="14253" r="40567" b="59046"/>
          <a:stretch/>
        </p:blipFill>
        <p:spPr bwMode="auto">
          <a:xfrm>
            <a:off x="7635132" y="4270178"/>
            <a:ext cx="1232045" cy="1170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11760" y="3326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The 5th International Conference on Particle Physics and Astrophysics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Online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5–9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October 2020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723865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Development of the </a:t>
            </a:r>
            <a:r>
              <a:rPr lang="ru-RU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rose</a:t>
            </a:r>
            <a:r>
              <a:rPr lang="ru-RU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ru-RU" sz="36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14543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000" b="1" dirty="0"/>
              <a:t>1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Statistical processing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723900" lvl="0" indent="-279400"/>
            <a:r>
              <a:rPr lang="en-US" sz="2000" dirty="0">
                <a:latin typeface="Arial" pitchFamily="34" charset="0"/>
                <a:cs typeface="Arial" pitchFamily="34" charset="0"/>
              </a:rPr>
              <a:t>Using inclined histograms to find 10 straight lines</a:t>
            </a:r>
          </a:p>
          <a:p>
            <a:pPr marL="723900" lvl="0" indent="-279400"/>
            <a:r>
              <a:rPr lang="en-US" sz="2000" dirty="0">
                <a:latin typeface="Arial" pitchFamily="34" charset="0"/>
                <a:cs typeface="Arial" pitchFamily="34" charset="0"/>
              </a:rPr>
              <a:t>Apply least square method to determine the parameters of the lines and the mean scatter of points around them</a:t>
            </a:r>
          </a:p>
          <a:p>
            <a:pPr marL="723900" lvl="0" indent="-279400"/>
            <a:r>
              <a:rPr lang="en-US" sz="2000" dirty="0">
                <a:latin typeface="Arial" pitchFamily="34" charset="0"/>
                <a:cs typeface="Arial" pitchFamily="34" charset="0"/>
              </a:rPr>
              <a:t>Find the coordinates of 10 line intersection points to determine the lengths of 10 segments forming the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rose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its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stem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723900" lvl="0" indent="-279400"/>
            <a:r>
              <a:rPr lang="en-US" sz="2000" dirty="0">
                <a:latin typeface="Arial" pitchFamily="34" charset="0"/>
                <a:cs typeface="Arial" pitchFamily="34" charset="0"/>
              </a:rPr>
              <a:t>Count the number of points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around each of these segments and determine their average number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latin typeface="Arial" pitchFamily="34" charset="0"/>
                <a:cs typeface="Arial" pitchFamily="34" charset="0"/>
                <a:sym typeface="Symbol"/>
              </a:rPr>
              <a:t>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rms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σ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723900" lvl="0" indent="-279400"/>
            <a:r>
              <a:rPr lang="en-US" sz="2000" dirty="0">
                <a:latin typeface="Arial" pitchFamily="34" charset="0"/>
                <a:cs typeface="Arial" pitchFamily="34" charset="0"/>
              </a:rPr>
              <a:t>Using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Kolmogorov’s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Criterion, verify the hypothesis of the Poisson distribution law of numbers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Creating a numeric model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723900" lvl="0"/>
            <a:r>
              <a:rPr lang="en-US" sz="2000" dirty="0">
                <a:latin typeface="Arial" pitchFamily="34" charset="0"/>
                <a:cs typeface="Arial" pitchFamily="34" charset="0"/>
              </a:rPr>
              <a:t>For every of the given segments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forming the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rose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its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stem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generate 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points belonging to this segment according to Poisson's law with the parameter </a:t>
            </a:r>
            <a:r>
              <a:rPr lang="ru-RU" sz="2000" b="1" i="1" dirty="0">
                <a:latin typeface="Arial" pitchFamily="34" charset="0"/>
                <a:cs typeface="Arial" pitchFamily="34" charset="0"/>
                <a:sym typeface="Symbol"/>
              </a:rPr>
              <a:t>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723900" lvl="0"/>
            <a:r>
              <a:rPr lang="en-US" sz="2000" dirty="0">
                <a:latin typeface="Arial" pitchFamily="34" charset="0"/>
                <a:cs typeface="Arial" pitchFamily="34" charset="0"/>
              </a:rPr>
              <a:t>Generate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points uniformly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distributed inside the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segment</a:t>
            </a:r>
          </a:p>
          <a:p>
            <a:pPr marL="723900" lvl="0"/>
            <a:r>
              <a:rPr lang="en-US" sz="2000" dirty="0">
                <a:latin typeface="Arial" pitchFamily="34" charset="0"/>
                <a:cs typeface="Arial" pitchFamily="34" charset="0"/>
              </a:rPr>
              <a:t>Scatter those points around the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segment according to the normal law with parameters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(0, σ)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Picture 3" descr="C:\Users\MOR\Desktop\Аннотация 2019-10-15 10090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0065"/>
            <a:ext cx="2154168" cy="1544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8847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77"/>
            <a:ext cx="9144000" cy="220864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3882"/>
                </a:solidFill>
                <a:latin typeface="Arial" pitchFamily="34" charset="0"/>
                <a:ea typeface="+mj-ea"/>
                <a:cs typeface="Arial" pitchFamily="34" charset="0"/>
              </a:rPr>
              <a:t>Training sample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1276325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Generated implementation of a rhombic meander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297613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Image of points uniformly distributed inside the meander field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5826089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The sample of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3*10</a:t>
            </a:r>
            <a:r>
              <a:rPr lang="ru-RU" b="1" baseline="30000" dirty="0">
                <a:latin typeface="Arial" pitchFamily="34" charset="0"/>
                <a:cs typeface="Arial" pitchFamily="34" charset="0"/>
              </a:rPr>
              <a:t>4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such simulated images was simulated for training and validating the neuro-classifier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70% for training and 30% for validating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254" y="1916832"/>
            <a:ext cx="2856984" cy="1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861048"/>
            <a:ext cx="2808312" cy="189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844824"/>
            <a:ext cx="2838672" cy="187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789040"/>
            <a:ext cx="3024336" cy="196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354403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Model2_E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058150" cy="2771775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>
                <a:solidFill>
                  <a:srgbClr val="003882"/>
                </a:solidFill>
                <a:latin typeface="Arial" pitchFamily="34" charset="0"/>
                <a:ea typeface="+mj-ea"/>
                <a:cs typeface="Arial" pitchFamily="34" charset="0"/>
              </a:rPr>
              <a:t>Neuroclassficator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9144000" cy="140001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941168"/>
            <a:ext cx="3528392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Optimizer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ADAM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Batch size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256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images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Number of epochs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25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4941168"/>
            <a:ext cx="35283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Accuracy on training and validating datasets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99%</a:t>
            </a:r>
            <a:endParaRPr lang="ru-RU" sz="2000" i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4403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-278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3882"/>
                </a:solidFill>
                <a:latin typeface="Arial" pitchFamily="34" charset="0"/>
                <a:ea typeface="+mj-ea"/>
                <a:cs typeface="Arial" pitchFamily="34" charset="0"/>
              </a:rPr>
              <a:t>The results of training and validating the </a:t>
            </a:r>
            <a:r>
              <a:rPr lang="en-US" sz="3200" b="1" dirty="0" err="1">
                <a:solidFill>
                  <a:srgbClr val="003882"/>
                </a:solidFill>
                <a:latin typeface="Arial" pitchFamily="34" charset="0"/>
                <a:ea typeface="+mj-ea"/>
                <a:cs typeface="Arial" pitchFamily="34" charset="0"/>
              </a:rPr>
              <a:t>neuroclassifier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74" y="788303"/>
            <a:ext cx="9144000" cy="44539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95258"/>
            <a:ext cx="3563888" cy="247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9431" y="2491579"/>
            <a:ext cx="3281552" cy="237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-16372" y="3419444"/>
            <a:ext cx="3443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loss function behavior on the training and validation datasets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15079" y="4496026"/>
            <a:ext cx="4737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Increase of 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the recognition accuracy on the training and validation datasets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A2A662-85E2-4349-9E3A-DD802CDAD6F8}"/>
              </a:ext>
            </a:extLst>
          </p:cNvPr>
          <p:cNvSpPr txBox="1"/>
          <p:nvPr/>
        </p:nvSpPr>
        <p:spPr>
          <a:xfrm>
            <a:off x="18772" y="5353113"/>
            <a:ext cx="912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prevent ANN overfitting the training was stopped on the 25th epoch. As it is seen from the fragment above, the trained ANN </a:t>
            </a:r>
            <a:r>
              <a:rPr lang="en-US" b="1" dirty="0">
                <a:solidFill>
                  <a:srgbClr val="0033CC"/>
                </a:solidFill>
              </a:rPr>
              <a:t>retains the ability to generalize</a:t>
            </a:r>
            <a:r>
              <a:rPr lang="en-US" b="1" dirty="0"/>
              <a:t>, since the orange line (the validation accuracy)  is always higher than the blue line (the recognition accuracy of the training sample images)</a:t>
            </a:r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5907931-BE67-4FFF-A964-71B1D1A78BE6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283000"/>
                    </a14:imgEffect>
                    <a14:imgEffect>
                      <a14:brightnessContrast bright="-19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53200" y="611396"/>
            <a:ext cx="2448272" cy="204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FFF94D9F-4363-4A7B-99B3-F4F989F96319}"/>
              </a:ext>
            </a:extLst>
          </p:cNvPr>
          <p:cNvSpPr/>
          <p:nvPr/>
        </p:nvSpPr>
        <p:spPr>
          <a:xfrm>
            <a:off x="5004048" y="2334137"/>
            <a:ext cx="1814058" cy="10257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изогнутая 5">
            <a:extLst>
              <a:ext uri="{FF2B5EF4-FFF2-40B4-BE49-F238E27FC236}">
                <a16:creationId xmlns="" xmlns:a16="http://schemas.microsoft.com/office/drawing/2014/main" id="{ADB29880-0BFF-4891-B7C8-A5F94C789DAE}"/>
              </a:ext>
            </a:extLst>
          </p:cNvPr>
          <p:cNvSpPr/>
          <p:nvPr/>
        </p:nvSpPr>
        <p:spPr>
          <a:xfrm>
            <a:off x="5807958" y="1781308"/>
            <a:ext cx="813816" cy="537009"/>
          </a:xfrm>
          <a:prstGeom prst="ben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E37A8C6-5575-42A4-A4C4-6966EE3CDE94}"/>
              </a:ext>
            </a:extLst>
          </p:cNvPr>
          <p:cNvSpPr txBox="1"/>
          <p:nvPr/>
        </p:nvSpPr>
        <p:spPr>
          <a:xfrm>
            <a:off x="6836285" y="2539012"/>
            <a:ext cx="230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Enlarged fragment of the figure below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4403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40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Nuclear rose</a:t>
            </a:r>
            <a:r>
              <a:rPr lang="ru-RU" sz="40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40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??? 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784104" y="1988840"/>
            <a:ext cx="1575792" cy="1503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48" y="342561"/>
            <a:ext cx="8639980" cy="140001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5013176"/>
            <a:ext cx="7527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The result of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neuroclassification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Probability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=</a:t>
            </a:r>
            <a:r>
              <a:rPr lang="ru-RU" sz="4000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99.913955%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0644" y="1224335"/>
            <a:ext cx="8298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Is a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nuclear rose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present in the original image?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ru-RU" dirty="0"/>
              <a:t>06</a:t>
            </a:r>
            <a:r>
              <a:rPr lang="en-US" dirty="0"/>
              <a:t>.</a:t>
            </a:r>
            <a:r>
              <a:rPr lang="ru-RU" dirty="0"/>
              <a:t>06</a:t>
            </a:r>
            <a:r>
              <a:rPr lang="en-US" dirty="0"/>
              <a:t>.20</a:t>
            </a:r>
            <a:r>
              <a:rPr lang="ru-RU" dirty="0"/>
              <a:t>20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F931AB-752E-4B74-B11A-A2B07D3AAB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844824"/>
            <a:ext cx="4711639" cy="3310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When a random combination of points is a rhombic meander?</a:t>
            </a:r>
            <a:endParaRPr lang="ru-RU" sz="28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40001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1" name="Picture 18" descr="https://imageog.flaticon.com/icons/png/512/653/653487.png?size=1200x630f&amp;pad=10,10,10,10&amp;ext=png&amp;bg=FFFFFFFF"/>
          <p:cNvPicPr>
            <a:picLocks noChangeAspect="1" noChangeArrowheads="1"/>
          </p:cNvPicPr>
          <p:nvPr/>
        </p:nvPicPr>
        <p:blipFill>
          <a:blip r:embed="rId4" cstate="print"/>
          <a:srcRect l="22703" r="21959"/>
          <a:stretch>
            <a:fillRect/>
          </a:stretch>
        </p:blipFill>
        <p:spPr bwMode="auto">
          <a:xfrm>
            <a:off x="6642511" y="2152359"/>
            <a:ext cx="2160240" cy="2049460"/>
          </a:xfrm>
          <a:prstGeom prst="rect">
            <a:avLst/>
          </a:prstGeom>
          <a:noFill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76872"/>
            <a:ext cx="2305173" cy="1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429000"/>
            <a:ext cx="2376264" cy="160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492896"/>
            <a:ext cx="231760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68960"/>
            <a:ext cx="202792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5015863" y="2533267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T = 80%</a:t>
            </a:r>
            <a:endParaRPr lang="ru-RU" sz="2000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7452320" y="4221088"/>
            <a:ext cx="504056" cy="57606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932039" y="3027581"/>
            <a:ext cx="1368152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32287" y="4869160"/>
            <a:ext cx="2105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/>
              <a:t>m = </a:t>
            </a:r>
            <a:r>
              <a:rPr lang="en-US" sz="2000" b="1" i="1" dirty="0" err="1"/>
              <a:t>Pmax</a:t>
            </a:r>
            <a:r>
              <a:rPr lang="en-US" sz="2000" b="1" i="1" dirty="0"/>
              <a:t> &gt; T = </a:t>
            </a:r>
            <a:r>
              <a:rPr lang="ru-RU" sz="2000" b="1" i="1" dirty="0"/>
              <a:t>17</a:t>
            </a:r>
            <a:endParaRPr lang="en-US" sz="2000" b="1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6198" y="5023058"/>
            <a:ext cx="502426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T – </a:t>
            </a:r>
            <a:r>
              <a:rPr lang="en-US" sz="1600" dirty="0"/>
              <a:t>threshold</a:t>
            </a:r>
          </a:p>
          <a:p>
            <a:r>
              <a:rPr lang="en-US" sz="1600" i="1" dirty="0" err="1"/>
              <a:t>P</a:t>
            </a:r>
            <a:r>
              <a:rPr lang="en-US" sz="1050" i="1" dirty="0" err="1"/>
              <a:t>max</a:t>
            </a:r>
            <a:r>
              <a:rPr lang="en-US" sz="1600" i="1" dirty="0"/>
              <a:t> – </a:t>
            </a:r>
            <a:r>
              <a:rPr lang="en-US" sz="1600" dirty="0"/>
              <a:t>probability of the presence of a </a:t>
            </a:r>
            <a:r>
              <a:rPr lang="ru-RU" sz="1600" dirty="0"/>
              <a:t>«</a:t>
            </a:r>
            <a:r>
              <a:rPr lang="en-US" sz="1600" dirty="0"/>
              <a:t>rose</a:t>
            </a:r>
            <a:r>
              <a:rPr lang="ru-RU" sz="1600" dirty="0"/>
              <a:t>»</a:t>
            </a:r>
            <a:r>
              <a:rPr lang="en-US" sz="1600" dirty="0"/>
              <a:t> in the image</a:t>
            </a:r>
            <a:endParaRPr lang="ru-RU" sz="1600" dirty="0"/>
          </a:p>
          <a:p>
            <a:r>
              <a:rPr lang="en-US" sz="1600" i="1" dirty="0"/>
              <a:t>n – </a:t>
            </a:r>
            <a:r>
              <a:rPr lang="en-US" sz="1600" dirty="0"/>
              <a:t>number of images</a:t>
            </a:r>
            <a:endParaRPr lang="ru-RU" sz="1600" dirty="0"/>
          </a:p>
          <a:p>
            <a:r>
              <a:rPr lang="en-US" sz="1600" i="1" dirty="0"/>
              <a:t>m – </a:t>
            </a:r>
            <a:r>
              <a:rPr lang="en-US" sz="1600" dirty="0"/>
              <a:t>number of threshold exceeded</a:t>
            </a:r>
          </a:p>
          <a:p>
            <a:r>
              <a:rPr lang="en-US" sz="1600" dirty="0"/>
              <a:t>It is the famous Bernoulli scheme</a:t>
            </a:r>
            <a:endParaRPr lang="ru-RU" sz="1600" dirty="0"/>
          </a:p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95938" y="5676390"/>
            <a:ext cx="4310515" cy="88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i="1" dirty="0"/>
              <a:t> </a:t>
            </a:r>
            <a:r>
              <a:rPr lang="en-US" sz="2400" b="1" dirty="0"/>
              <a:t>probability</a:t>
            </a:r>
            <a:r>
              <a:rPr lang="ru-RU" sz="2400" b="1" dirty="0"/>
              <a:t>  </a:t>
            </a:r>
            <a:r>
              <a:rPr lang="en-US" sz="2400" b="1" i="1" dirty="0"/>
              <a:t>P = m/n = </a:t>
            </a:r>
            <a:r>
              <a:rPr lang="en-US" sz="2400" b="1" i="1" dirty="0">
                <a:solidFill>
                  <a:srgbClr val="003882"/>
                </a:solidFill>
              </a:rPr>
              <a:t>0.000</a:t>
            </a:r>
            <a:r>
              <a:rPr lang="ru-RU" sz="2400" b="1" i="1" dirty="0">
                <a:solidFill>
                  <a:srgbClr val="003882"/>
                </a:solidFill>
              </a:rPr>
              <a:t>17</a:t>
            </a:r>
            <a:r>
              <a:rPr lang="en-US" sz="2400" b="1" i="1" dirty="0">
                <a:solidFill>
                  <a:srgbClr val="003882"/>
                </a:solidFill>
              </a:rPr>
              <a:t>,</a:t>
            </a:r>
          </a:p>
          <a:p>
            <a:pPr>
              <a:lnSpc>
                <a:spcPct val="70000"/>
              </a:lnSpc>
            </a:pPr>
            <a:endParaRPr lang="en-US" sz="2400" b="1" i="1" dirty="0">
              <a:solidFill>
                <a:srgbClr val="003882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2400" b="1" dirty="0">
                <a:solidFill>
                  <a:srgbClr val="003882"/>
                </a:solidFill>
              </a:rPr>
              <a:t>its </a:t>
            </a:r>
            <a:r>
              <a:rPr lang="en-US" sz="2400" b="1" dirty="0" err="1">
                <a:solidFill>
                  <a:srgbClr val="003882"/>
                </a:solidFill>
              </a:rPr>
              <a:t>rms</a:t>
            </a:r>
            <a:endParaRPr lang="ru-RU" sz="2400" b="1" dirty="0">
              <a:solidFill>
                <a:srgbClr val="003882"/>
              </a:solidFill>
            </a:endParaRPr>
          </a:p>
        </p:txBody>
      </p:sp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ru-RU" dirty="0"/>
              <a:t>06</a:t>
            </a:r>
            <a:r>
              <a:rPr lang="en-US" dirty="0"/>
              <a:t>.</a:t>
            </a:r>
            <a:r>
              <a:rPr lang="ru-RU" dirty="0"/>
              <a:t>06</a:t>
            </a:r>
            <a:r>
              <a:rPr lang="en-US" dirty="0"/>
              <a:t>.20</a:t>
            </a:r>
            <a:r>
              <a:rPr lang="ru-RU" dirty="0"/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7BB31A0-1A0D-442A-8952-5540198C117A}"/>
              </a:ext>
            </a:extLst>
          </p:cNvPr>
          <p:cNvSpPr txBox="1"/>
          <p:nvPr/>
        </p:nvSpPr>
        <p:spPr>
          <a:xfrm>
            <a:off x="945940" y="147701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Numerical Monte Carlo experiment with </a:t>
            </a:r>
            <a:r>
              <a:rPr lang="en-US" sz="2000" b="1" i="1" dirty="0"/>
              <a:t>n = 100 000</a:t>
            </a:r>
            <a:r>
              <a:rPr lang="ru-RU" sz="2000" b="1" i="1" dirty="0"/>
              <a:t> </a:t>
            </a:r>
            <a:r>
              <a:rPr lang="en-US" sz="2000" dirty="0"/>
              <a:t>trials</a:t>
            </a:r>
            <a:endParaRPr lang="ru-RU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85695C2-9A8F-4CD5-B372-27E357F5D26D}"/>
                  </a:ext>
                </a:extLst>
              </p:cNvPr>
              <p:cNvSpPr/>
              <p:nvPr/>
            </p:nvSpPr>
            <p:spPr>
              <a:xfrm>
                <a:off x="5868144" y="5950866"/>
                <a:ext cx="2249182" cy="72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sz="1400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ru-RU" sz="1400" b="1">
                          <a:solidFill>
                            <a:srgbClr val="0038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1400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sz="1400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400" b="1" i="1">
                                  <a:solidFill>
                                    <a:srgbClr val="0038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ru-RU" sz="1400" b="1" i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b="1" i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ru-RU" sz="1400" b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1400" b="1" i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ru-RU" sz="1400" b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1400" b="1" i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sz="1400" b="1" i="1">
                                  <a:solidFill>
                                    <a:srgbClr val="00388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5695C2-9A8F-4CD5-B372-27E357F5D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950866"/>
                <a:ext cx="2249182" cy="72885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Study of the uniform noise effect</a:t>
            </a:r>
            <a:r>
              <a:rPr lang="ru-RU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on </a:t>
            </a:r>
            <a:br>
              <a:rPr lang="en-US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the correct recognition probability</a:t>
            </a:r>
            <a:endParaRPr lang="ru-RU" sz="24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52" y="1029529"/>
            <a:ext cx="9144000" cy="54406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3096344" cy="20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00808"/>
            <a:ext cx="2880320" cy="19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437112"/>
            <a:ext cx="2952328" cy="19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365104"/>
            <a:ext cx="3024336" cy="205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Стрелка вправо 28"/>
          <p:cNvSpPr/>
          <p:nvPr/>
        </p:nvSpPr>
        <p:spPr>
          <a:xfrm>
            <a:off x="8244408" y="2348880"/>
            <a:ext cx="432048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4139952" y="2348880"/>
            <a:ext cx="432048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827584" y="5157192"/>
            <a:ext cx="432048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5004048" y="5085184"/>
            <a:ext cx="432048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619672" y="1268760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noise 0%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940152" y="1268760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noise </a:t>
            </a:r>
            <a:r>
              <a:rPr lang="ru-RU" sz="2000" i="1" dirty="0"/>
              <a:t>10</a:t>
            </a:r>
            <a:r>
              <a:rPr lang="en-US" sz="2000" i="1" dirty="0"/>
              <a:t>%</a:t>
            </a:r>
            <a:endParaRPr lang="ru-RU" sz="2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699792" y="4005064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noise </a:t>
            </a:r>
            <a:r>
              <a:rPr lang="ru-RU" sz="2000" i="1" dirty="0"/>
              <a:t>30</a:t>
            </a:r>
            <a:r>
              <a:rPr lang="en-US" sz="2000" i="1" dirty="0"/>
              <a:t>%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876256" y="4005064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noise </a:t>
            </a:r>
            <a:r>
              <a:rPr lang="ru-RU" sz="2000" i="1" dirty="0"/>
              <a:t>50</a:t>
            </a:r>
            <a:r>
              <a:rPr lang="en-US" sz="2000" i="1" dirty="0"/>
              <a:t>%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8792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Uniform noise effect.</a:t>
            </a:r>
            <a:r>
              <a:rPr lang="ru-RU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The original </a:t>
            </a:r>
            <a:r>
              <a:rPr lang="ru-RU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rose</a:t>
            </a:r>
            <a:r>
              <a:rPr lang="ru-RU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0" y="440866"/>
            <a:ext cx="9144000" cy="60793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92896"/>
            <a:ext cx="8011060" cy="398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74962" y="905586"/>
            <a:ext cx="88569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1000 Monte Carlo experiments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	           noise from </a:t>
            </a:r>
            <a:r>
              <a:rPr lang="ru-RU" dirty="0">
                <a:latin typeface="Arial" pitchFamily="34" charset="0"/>
                <a:cs typeface="Arial" pitchFamily="34" charset="0"/>
              </a:rPr>
              <a:t>0% </a:t>
            </a:r>
            <a:r>
              <a:rPr lang="en-US" dirty="0">
                <a:latin typeface="Arial" pitchFamily="34" charset="0"/>
                <a:cs typeface="Arial" pitchFamily="34" charset="0"/>
              </a:rPr>
              <a:t>to</a:t>
            </a:r>
            <a:r>
              <a:rPr lang="ru-RU" dirty="0">
                <a:latin typeface="Arial" pitchFamily="34" charset="0"/>
                <a:cs typeface="Arial" pitchFamily="34" charset="0"/>
              </a:rPr>
              <a:t> 50% </a:t>
            </a:r>
            <a:r>
              <a:rPr lang="en-US" dirty="0">
                <a:latin typeface="Arial" pitchFamily="34" charset="0"/>
                <a:cs typeface="Arial" pitchFamily="34" charset="0"/>
              </a:rPr>
              <a:t>in increments of </a:t>
            </a:r>
            <a:r>
              <a:rPr lang="ru-RU" dirty="0">
                <a:latin typeface="Arial" pitchFamily="34" charset="0"/>
                <a:cs typeface="Arial" pitchFamily="34" charset="0"/>
              </a:rPr>
              <a:t>5%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Approximation function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2474"/>
          <a:stretch>
            <a:fillRect/>
          </a:stretch>
        </p:blipFill>
        <p:spPr bwMode="auto">
          <a:xfrm>
            <a:off x="2915816" y="1484784"/>
            <a:ext cx="17253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4F3849B-4A24-4CFF-A9FF-63F49ECEF9F3}"/>
                  </a:ext>
                </a:extLst>
              </p:cNvPr>
              <p:cNvSpPr/>
              <p:nvPr/>
            </p:nvSpPr>
            <p:spPr>
              <a:xfrm>
                <a:off x="5940152" y="1497212"/>
                <a:ext cx="221060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ru-RU" b="1">
                          <a:solidFill>
                            <a:srgbClr val="0038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b="1" i="1">
                              <a:solidFill>
                                <a:srgbClr val="00388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b="1" i="1">
                                  <a:solidFill>
                                    <a:srgbClr val="0038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ru-RU" b="1" i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1" i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ru-RU" b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b="1" i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ru-RU" b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b="1" i="1">
                                      <a:solidFill>
                                        <a:srgbClr val="003882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b="1" i="1">
                                  <a:solidFill>
                                    <a:srgbClr val="00388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b="1" dirty="0">
                  <a:solidFill>
                    <a:srgbClr val="003882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F3849B-4A24-4CFF-A9FF-63F49ECEF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497212"/>
                <a:ext cx="2210605" cy="91069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67544" y="2924944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Probability of identifying a "rose"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3140968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Probability of identifying a "rose"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5949280"/>
            <a:ext cx="21518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Noise,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%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6237312"/>
            <a:ext cx="21518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Noise,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%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6381328"/>
            <a:ext cx="4411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Fit residuals plot with the corridor of errors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34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07996" cy="441007"/>
          </a:xfrm>
        </p:spPr>
        <p:txBody>
          <a:bodyPr>
            <a:noAutofit/>
          </a:bodyPr>
          <a:lstStyle/>
          <a:p>
            <a:r>
              <a:rPr lang="en-US" sz="27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Uniform noise effect</a:t>
            </a:r>
            <a:br>
              <a:rPr lang="en-US" sz="27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7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Rose</a:t>
            </a:r>
            <a:r>
              <a:rPr lang="ru-RU" sz="27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7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generated by the model</a:t>
            </a:r>
            <a:endParaRPr lang="ru-RU" sz="27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141277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1000 Monte Carlo experiments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	           noise from </a:t>
            </a:r>
            <a:r>
              <a:rPr lang="ru-RU" dirty="0">
                <a:latin typeface="Arial" pitchFamily="34" charset="0"/>
                <a:cs typeface="Arial" pitchFamily="34" charset="0"/>
              </a:rPr>
              <a:t>0% </a:t>
            </a:r>
            <a:r>
              <a:rPr lang="en-US" dirty="0">
                <a:latin typeface="Arial" pitchFamily="34" charset="0"/>
                <a:cs typeface="Arial" pitchFamily="34" charset="0"/>
              </a:rPr>
              <a:t>to</a:t>
            </a:r>
            <a:r>
              <a:rPr lang="ru-RU" dirty="0">
                <a:latin typeface="Arial" pitchFamily="34" charset="0"/>
                <a:cs typeface="Arial" pitchFamily="34" charset="0"/>
              </a:rPr>
              <a:t> 50% </a:t>
            </a:r>
            <a:r>
              <a:rPr lang="en-US" dirty="0">
                <a:latin typeface="Arial" pitchFamily="34" charset="0"/>
                <a:cs typeface="Arial" pitchFamily="34" charset="0"/>
              </a:rPr>
              <a:t>in increments of </a:t>
            </a:r>
            <a:r>
              <a:rPr lang="ru-RU" dirty="0">
                <a:latin typeface="Arial" pitchFamily="34" charset="0"/>
                <a:cs typeface="Arial" pitchFamily="34" charset="0"/>
              </a:rPr>
              <a:t>5%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Approximation functions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25160"/>
            <a:ext cx="7776864" cy="41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t="11396" b="13017"/>
          <a:stretch>
            <a:fillRect/>
          </a:stretch>
        </p:blipFill>
        <p:spPr bwMode="auto">
          <a:xfrm>
            <a:off x="3419872" y="1844825"/>
            <a:ext cx="1224136" cy="26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204864"/>
            <a:ext cx="1512168" cy="3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772816"/>
            <a:ext cx="1944216" cy="3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095610"/>
            <a:ext cx="2016224" cy="4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283968" y="6093296"/>
            <a:ext cx="4411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Fit residuals plot with the corridor of errors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427" y="2996952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Probability of identifying a "rose"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2996952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Probability of identifying a "rose"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5805264"/>
            <a:ext cx="21518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Noise,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%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5949280"/>
            <a:ext cx="21518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Noise,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%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Uniform noise effect</a:t>
            </a:r>
            <a:b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Rose</a:t>
            </a:r>
            <a:r>
              <a:rPr lang="ru-RU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generated for each of </a:t>
            </a:r>
            <a:r>
              <a:rPr lang="en-US" sz="2800" b="1" i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experiments</a:t>
            </a:r>
            <a:endParaRPr lang="ru-RU" sz="28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4909"/>
            <a:ext cx="9144000" cy="59145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7504" y="141277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1000 Monte Carlo experiments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	           noise from </a:t>
            </a:r>
            <a:r>
              <a:rPr lang="ru-RU" dirty="0">
                <a:latin typeface="Arial" pitchFamily="34" charset="0"/>
                <a:cs typeface="Arial" pitchFamily="34" charset="0"/>
              </a:rPr>
              <a:t>0% </a:t>
            </a:r>
            <a:r>
              <a:rPr lang="en-US" dirty="0">
                <a:latin typeface="Arial" pitchFamily="34" charset="0"/>
                <a:cs typeface="Arial" pitchFamily="34" charset="0"/>
              </a:rPr>
              <a:t>to</a:t>
            </a:r>
            <a:r>
              <a:rPr lang="ru-RU" dirty="0">
                <a:latin typeface="Arial" pitchFamily="34" charset="0"/>
                <a:cs typeface="Arial" pitchFamily="34" charset="0"/>
              </a:rPr>
              <a:t> 50% </a:t>
            </a:r>
            <a:r>
              <a:rPr lang="en-US" dirty="0">
                <a:latin typeface="Arial" pitchFamily="34" charset="0"/>
                <a:cs typeface="Arial" pitchFamily="34" charset="0"/>
              </a:rPr>
              <a:t>in increments of </a:t>
            </a:r>
            <a:r>
              <a:rPr lang="ru-RU" dirty="0">
                <a:latin typeface="Arial" pitchFamily="34" charset="0"/>
                <a:cs typeface="Arial" pitchFamily="34" charset="0"/>
              </a:rPr>
              <a:t>5%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Approximation function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44824"/>
            <a:ext cx="21655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393217"/>
            <a:ext cx="8064896" cy="429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8806" y="2996952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Probability of identifying a "rose"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5390" y="3068960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Probability of identifying a "rose"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6109171"/>
            <a:ext cx="21518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Noise,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%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5770" y="6194974"/>
            <a:ext cx="2151856" cy="156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Noise,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%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237312"/>
            <a:ext cx="4411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Fit residuals plot with the corridor of errors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Research project on clustering in  heavy nuclei</a:t>
            </a:r>
            <a:endParaRPr lang="ru-RU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6" y="1700808"/>
            <a:ext cx="2514342" cy="1728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72816"/>
            <a:ext cx="2520280" cy="2055066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3784104" y="1988840"/>
            <a:ext cx="1575792" cy="1503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7032"/>
            <a:ext cx="8892480" cy="4525963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ru-RU" dirty="0" err="1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ru-RU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goal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search and analysis of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clusterization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manifestations in rare multibody decays of heavy nuclei by the example of the study of spontaneous fission of Californium </a:t>
            </a:r>
            <a:r>
              <a:rPr lang="ru-RU" i="1" baseline="30000" dirty="0"/>
              <a:t>252</a:t>
            </a:r>
            <a:r>
              <a:rPr lang="ru-RU" i="1" dirty="0"/>
              <a:t>Cf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1520" y="1368758"/>
            <a:ext cx="9144000" cy="79134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860690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Study the influence of point scattered around the lines forming the meander on the probability of correct recognition</a:t>
            </a:r>
            <a:endParaRPr lang="ru-RU" sz="20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196" y="968388"/>
            <a:ext cx="9144000" cy="593784"/>
          </a:xfrm>
          <a:prstGeom prst="rect">
            <a:avLst/>
          </a:prstGeom>
          <a:noFill/>
        </p:spPr>
      </p:pic>
      <p:sp>
        <p:nvSpPr>
          <p:cNvPr id="29" name="Стрелка вправо 28"/>
          <p:cNvSpPr/>
          <p:nvPr/>
        </p:nvSpPr>
        <p:spPr>
          <a:xfrm>
            <a:off x="8100392" y="2348880"/>
            <a:ext cx="432048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923928" y="2276872"/>
            <a:ext cx="432048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683568" y="5013176"/>
            <a:ext cx="432048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860032" y="4941168"/>
            <a:ext cx="432048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187624" y="1268760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Original </a:t>
            </a:r>
            <a:r>
              <a:rPr lang="ru-RU" sz="2000" b="1" i="1" dirty="0" err="1"/>
              <a:t>σ </a:t>
            </a:r>
            <a:r>
              <a:rPr lang="ru-RU" sz="2000" i="1" dirty="0"/>
              <a:t>= 0.2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220072" y="1268760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4 times increase of</a:t>
            </a:r>
            <a:r>
              <a:rPr lang="ru-RU" sz="2000" i="1" dirty="0"/>
              <a:t> </a:t>
            </a:r>
            <a:r>
              <a:rPr lang="ru-RU" sz="2000" b="1" i="1" dirty="0" err="1"/>
              <a:t>σ</a:t>
            </a:r>
            <a:endParaRPr lang="ru-RU" sz="2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763688" y="3933056"/>
            <a:ext cx="2456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10 times increase of</a:t>
            </a:r>
            <a:r>
              <a:rPr lang="ru-RU" sz="2000" i="1" dirty="0"/>
              <a:t> </a:t>
            </a:r>
            <a:r>
              <a:rPr lang="ru-RU" sz="2000" b="1" i="1" dirty="0" err="1"/>
              <a:t>σ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940152" y="3933056"/>
            <a:ext cx="2456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20 times increase of</a:t>
            </a:r>
            <a:r>
              <a:rPr lang="ru-RU" sz="2000" i="1" dirty="0"/>
              <a:t> </a:t>
            </a:r>
            <a:r>
              <a:rPr lang="ru-RU" sz="2000" b="1" i="1" dirty="0" err="1"/>
              <a:t>σ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3168352" cy="205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700808"/>
            <a:ext cx="3240360" cy="21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293096"/>
            <a:ext cx="32541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293096"/>
            <a:ext cx="32177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0739"/>
            <a:ext cx="9144000" cy="432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5410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Study of point scattering</a:t>
            </a:r>
            <a:br>
              <a:rPr lang="en-US" sz="32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32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Rose</a:t>
            </a:r>
            <a:r>
              <a:rPr lang="ru-RU" sz="32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32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generated by the model</a:t>
            </a:r>
            <a:endParaRPr lang="ru-RU" sz="32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1412776"/>
            <a:ext cx="88569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1000 Monte Carlo experiments            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000" b="1" i="1" dirty="0" err="1"/>
              <a:t>σ</a:t>
            </a:r>
            <a:r>
              <a:rPr lang="ru-RU" b="1" i="1" dirty="0"/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increase from 1 to 20 In increments of 2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Approximation function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797324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844824"/>
            <a:ext cx="14487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23928" y="6381328"/>
            <a:ext cx="4411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Fit residuals plot with the corridor of errors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975" y="3140968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Probability of identifying a "rose"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3284984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Probability of identifying a "rose"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6021288"/>
            <a:ext cx="21518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Increase sigma, times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60504" y="6296618"/>
            <a:ext cx="2151856" cy="135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Increase sigma, times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4459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505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Study of point scattering</a:t>
            </a:r>
            <a:b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Rose</a:t>
            </a:r>
            <a:r>
              <a:rPr lang="ru-RU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generating for each of </a:t>
            </a:r>
            <a:r>
              <a:rPr lang="en-US" sz="2800" b="1" i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experiments</a:t>
            </a:r>
            <a:endParaRPr lang="ru-RU" sz="28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1412776"/>
            <a:ext cx="88569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1000 Monte Carlo experiments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	            </a:t>
            </a:r>
            <a:r>
              <a:rPr lang="ru-RU" sz="2000" b="1" i="1" dirty="0" err="1"/>
              <a:t>σ</a:t>
            </a:r>
            <a:r>
              <a:rPr lang="ru-RU" b="1" i="1" dirty="0"/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increase from 1 to 20 In increments of 2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Approximation function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44824"/>
            <a:ext cx="14487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492896"/>
            <a:ext cx="7992888" cy="397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6093296"/>
            <a:ext cx="4411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Fit residuals plot with the corridor of errors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0504" y="5976276"/>
            <a:ext cx="2151856" cy="135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Increase sigma, times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6004268"/>
            <a:ext cx="2151856" cy="135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Increase sigma, times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975" y="3140968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Probability of identifying a "rose"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140968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Probability of identifying a "rose"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ru-RU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1400018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1700808"/>
            <a:ext cx="828092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A number of quantitative estimates have been obtained that indicate the non-random origin of the structure in the form of a rhombic meander and the procedure stability to such parameters as data noise and mass resolution of the spectrometer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Probability of detecting the line structure using a pre-trained neural network on an array of its statistically independent generations is p=99.913955%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probability of taking a random set of points for a line structure is negligible (0.00017)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developed neuro-classifier can handle meander identification up to 25% of noise in data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Degradation of mass resolution up to 5 times does not have a strong effect on the probability of structure identification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Thanks for your attention</a:t>
            </a:r>
            <a:r>
              <a:rPr lang="ru-RU" sz="54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098" name="Picture 2" descr="http://cdn.onlinewebfonts.com/svg/img_5725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1296144" cy="1310677"/>
          </a:xfrm>
          <a:prstGeom prst="rect">
            <a:avLst/>
          </a:prstGeom>
          <a:noFill/>
        </p:spPr>
      </p:pic>
      <p:pic>
        <p:nvPicPr>
          <p:cNvPr id="4104" name="Picture 8" descr="http://cdn.onlinewebfonts.com/svg/download_5043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93096"/>
            <a:ext cx="1917676" cy="1917676"/>
          </a:xfrm>
          <a:prstGeom prst="rect">
            <a:avLst/>
          </a:prstGeom>
          <a:noFill/>
        </p:spPr>
      </p:pic>
      <p:pic>
        <p:nvPicPr>
          <p:cNvPr id="4108" name="Picture 12" descr="https://cdn.onlinewebfonts.com/svg/img_5351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08304" y="476672"/>
            <a:ext cx="1008112" cy="1010170"/>
          </a:xfrm>
          <a:prstGeom prst="rect">
            <a:avLst/>
          </a:prstGeom>
          <a:noFill/>
        </p:spPr>
      </p:pic>
      <p:pic>
        <p:nvPicPr>
          <p:cNvPr id="4110" name="Picture 14" descr="https://im0-tub-ru.yandex.net/i?id=4a16195022f9b4245115e3ea7d2ae527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340768"/>
            <a:ext cx="1656184" cy="1656185"/>
          </a:xfrm>
          <a:prstGeom prst="rect">
            <a:avLst/>
          </a:prstGeom>
          <a:noFill/>
        </p:spPr>
      </p:pic>
      <p:pic>
        <p:nvPicPr>
          <p:cNvPr id="4112" name="Picture 16" descr="https://images.squarespace-cdn.com/content/5671aa0069492e4ae6acec8e/1528971610464-68Q04KTCLNWU8I63O77A/AI-logo.png?content-type=image%2F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32656"/>
            <a:ext cx="2160240" cy="2160240"/>
          </a:xfrm>
          <a:prstGeom prst="rect">
            <a:avLst/>
          </a:prstGeom>
          <a:noFill/>
        </p:spPr>
      </p:pic>
      <p:pic>
        <p:nvPicPr>
          <p:cNvPr id="4114" name="Picture 18" descr="https://imageog.flaticon.com/icons/png/512/653/653487.png?size=1200x630f&amp;pad=10,10,10,10&amp;ext=png&amp;bg=FFFFFFFF"/>
          <p:cNvPicPr>
            <a:picLocks noChangeAspect="1" noChangeArrowheads="1"/>
          </p:cNvPicPr>
          <p:nvPr/>
        </p:nvPicPr>
        <p:blipFill>
          <a:blip r:embed="rId8" cstate="print"/>
          <a:srcRect l="22703" r="21959"/>
          <a:stretch>
            <a:fillRect/>
          </a:stretch>
        </p:blipFill>
        <p:spPr bwMode="auto">
          <a:xfrm>
            <a:off x="3737097" y="4437112"/>
            <a:ext cx="1669807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882"/>
                </a:solidFill>
                <a:latin typeface="Arial" panose="020B0604020202020204" pitchFamily="34" charset="0"/>
                <a:cs typeface="Arial" pitchFamily="34" charset="0"/>
              </a:rPr>
              <a:t>Californium fission analysis</a:t>
            </a:r>
            <a:endParaRPr lang="ru-RU" sz="3600" b="1" dirty="0">
              <a:solidFill>
                <a:srgbClr val="00388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784104" y="1988840"/>
            <a:ext cx="1575792" cy="1503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9065"/>
            <a:ext cx="9144000" cy="4561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3240360" cy="443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355976" y="209017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Fission fragments mass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correlation distribution from </a:t>
            </a:r>
            <a:r>
              <a:rPr lang="en-US" sz="2800" i="1" baseline="30000" dirty="0">
                <a:latin typeface="Arial" pitchFamily="34" charset="0"/>
                <a:cs typeface="Arial" pitchFamily="34" charset="0"/>
              </a:rPr>
              <a:t>252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Cf(sf)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measured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by the FOBOS group in FLNR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4010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Nuclear rose</a:t>
            </a:r>
            <a:r>
              <a:rPr lang="ru-RU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» 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784104" y="1988840"/>
            <a:ext cx="1575792" cy="1503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40001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16832"/>
            <a:ext cx="392174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16832"/>
            <a:ext cx="2952328" cy="390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>
            <a:cxnSpLocks/>
          </p:cNvCxnSpPr>
          <p:nvPr/>
        </p:nvCxnSpPr>
        <p:spPr>
          <a:xfrm flipH="1">
            <a:off x="3707904" y="3356992"/>
            <a:ext cx="1512168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283968" y="5013176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rhombo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-spiral structure consists of lines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M1 + M2 = const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lines almost perpendicular to them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392174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3022157" cy="390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Nuclear rose</a:t>
            </a:r>
            <a:r>
              <a:rPr lang="ru-RU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» 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784104" y="1988840"/>
            <a:ext cx="1575792" cy="1503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664"/>
            <a:ext cx="9144000" cy="140001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16" name="Прямая со стрелкой 15"/>
          <p:cNvCxnSpPr>
            <a:cxnSpLocks/>
          </p:cNvCxnSpPr>
          <p:nvPr/>
        </p:nvCxnSpPr>
        <p:spPr>
          <a:xfrm flipH="1">
            <a:off x="3707904" y="3645024"/>
            <a:ext cx="1512168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44008" y="5157192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prove that the "rose" is not a random set of points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3397134"/>
            <a:ext cx="9144000" cy="1400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ru-RU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784104" y="1988840"/>
            <a:ext cx="1575792" cy="1503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40001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1484784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 is necessary to create a flexible tool that can recognize not only the structure similar to the nuclear rose in the original and noisy image, but also similar ones. With this tool, prove that a rose is not a simple set of points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3212976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388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sz="4400" b="1" dirty="0">
              <a:solidFill>
                <a:srgbClr val="00388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endParaRPr lang="en-US" sz="2800" b="1" dirty="0">
              <a:solidFill>
                <a:srgbClr val="1A0AE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develop a numerical model of "rose"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create a dataset for training ANN used as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neural-classifier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train a convolutional ANN-classifier to distinguish noise from the "rose" and to make sure that the probability of the wrong prediction of the “rose” among a set of noise points is negligible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7242" y="30003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err="1">
                <a:solidFill>
                  <a:srgbClr val="003882"/>
                </a:solidFill>
                <a:latin typeface="Arial" pitchFamily="34" charset="0"/>
                <a:ea typeface="+mj-ea"/>
                <a:cs typeface="Arial" pitchFamily="34" charset="0"/>
              </a:rPr>
              <a:t>Solution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49190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95568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Hough transform </a:t>
            </a:r>
            <a:r>
              <a:rPr lang="ru-RU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for recognizing straight lines</a:t>
            </a:r>
            <a:endParaRPr lang="ru-RU" sz="36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76" y="583331"/>
            <a:ext cx="9144000" cy="1333501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AA21C46-9620-4FC6-B189-3A7E0210D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42965"/>
            <a:ext cx="4325784" cy="39182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476" y="1310799"/>
            <a:ext cx="4735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The Hough transform consists of a transition from the measurement space to the parameter space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22193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5733256"/>
            <a:ext cx="870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We did not apply the original Hough parameterization, because it wasn’t supposed to search for vertical lines and due to complexity of the original Hough algorithm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549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OR\Desktop\0 gr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2448272" cy="1656184"/>
          </a:xfrm>
          <a:prstGeom prst="rect">
            <a:avLst/>
          </a:prstGeom>
          <a:noFill/>
        </p:spPr>
      </p:pic>
      <p:pic>
        <p:nvPicPr>
          <p:cNvPr id="7" name="Picture 4" descr="C:\Users\MOR\Desktop\45 grad.png"/>
          <p:cNvPicPr>
            <a:picLocks noChangeAspect="1" noChangeArrowheads="1"/>
          </p:cNvPicPr>
          <p:nvPr/>
        </p:nvPicPr>
        <p:blipFill>
          <a:blip r:embed="rId4" cstate="print"/>
          <a:srcRect t="7031" r="52828" b="20213"/>
          <a:stretch>
            <a:fillRect/>
          </a:stretch>
        </p:blipFill>
        <p:spPr bwMode="auto">
          <a:xfrm>
            <a:off x="1259632" y="3356992"/>
            <a:ext cx="3491005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1326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Method of inclined histograms </a:t>
            </a:r>
            <a:br>
              <a:rPr lang="en-US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for constructing the </a:t>
            </a:r>
            <a:r>
              <a:rPr lang="ru-RU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rose</a:t>
            </a:r>
            <a:r>
              <a:rPr lang="ru-RU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ru-RU" sz="36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OR\Desktop\7265340c62cc43ac3db0d64011522a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276872"/>
            <a:ext cx="1008112" cy="874383"/>
          </a:xfrm>
          <a:prstGeom prst="rect">
            <a:avLst/>
          </a:prstGeom>
          <a:noFill/>
        </p:spPr>
      </p:pic>
      <p:pic>
        <p:nvPicPr>
          <p:cNvPr id="15" name="Picture 3" descr="C:\Users\MOR\Desktop\7265340c62cc43ac3db0d64011522a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635346"/>
            <a:ext cx="1130401" cy="980450"/>
          </a:xfrm>
          <a:prstGeom prst="rect">
            <a:avLst/>
          </a:prstGeom>
          <a:noFill/>
        </p:spPr>
      </p:pic>
      <p:pic>
        <p:nvPicPr>
          <p:cNvPr id="16" name="Picture 3" descr="C:\Users\MOR\Desktop\7265340c62cc43ac3db0d64011522a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635346"/>
            <a:ext cx="1130401" cy="980450"/>
          </a:xfrm>
          <a:prstGeom prst="rect">
            <a:avLst/>
          </a:prstGeom>
          <a:noFill/>
        </p:spPr>
      </p:pic>
      <p:pic>
        <p:nvPicPr>
          <p:cNvPr id="17" name="Picture 3" descr="C:\Users\MOR\Desktop\7265340c62cc43ac3db0d64011522a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276872"/>
            <a:ext cx="1008112" cy="874383"/>
          </a:xfrm>
          <a:prstGeom prst="rect">
            <a:avLst/>
          </a:prstGeom>
          <a:noFill/>
        </p:spPr>
      </p:pic>
      <p:pic>
        <p:nvPicPr>
          <p:cNvPr id="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262" y="876854"/>
            <a:ext cx="9144000" cy="140001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Picture 2" descr="C:\Users\MOR\Desktop\unkn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9" y="1916832"/>
            <a:ext cx="2301900" cy="1680050"/>
          </a:xfrm>
          <a:prstGeom prst="rect">
            <a:avLst/>
          </a:prstGeom>
          <a:noFill/>
        </p:spPr>
      </p:pic>
      <p:pic>
        <p:nvPicPr>
          <p:cNvPr id="8" name="Picture 5" descr="C:\Users\MOR\Desktop\unknown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221088"/>
            <a:ext cx="2448272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1326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Method of inclined histograms </a:t>
            </a:r>
            <a:br>
              <a:rPr lang="en-US" sz="36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for constructing the </a:t>
            </a:r>
            <a:r>
              <a:rPr lang="ru-RU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rose</a:t>
            </a:r>
            <a:r>
              <a:rPr lang="ru-RU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8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ru-RU" sz="3600" b="1" dirty="0">
              <a:solidFill>
                <a:srgbClr val="0038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OR\Desktop\7265340c62cc43ac3db0d64011522a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16832"/>
            <a:ext cx="1008112" cy="874383"/>
          </a:xfrm>
          <a:prstGeom prst="rect">
            <a:avLst/>
          </a:prstGeom>
          <a:noFill/>
        </p:spPr>
      </p:pic>
      <p:pic>
        <p:nvPicPr>
          <p:cNvPr id="5" name="Picture 2" descr="C:\Users\MOR\Desktop\DQmeYjc6fNsSgVtafQTnd9ucRAPmsT4c97VahzaSj56pH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62" y="876854"/>
            <a:ext cx="9144000" cy="140001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3" name="Picture 5" descr="C:\Users\MOR\Desktop\unknow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80456"/>
            <a:ext cx="3635896" cy="3115096"/>
          </a:xfrm>
          <a:prstGeom prst="rect">
            <a:avLst/>
          </a:prstGeom>
          <a:noFill/>
        </p:spPr>
      </p:pic>
      <p:pic>
        <p:nvPicPr>
          <p:cNvPr id="14" name="Picture 3" descr="C:\Users\MOR\Desktop\Аннотация 2019-10-15 100903.png"/>
          <p:cNvPicPr/>
          <p:nvPr/>
        </p:nvPicPr>
        <p:blipFill>
          <a:blip r:embed="rId6" cstate="print"/>
          <a:srcRect l="28839" t="5000" r="6696" b="32500"/>
          <a:stretch>
            <a:fillRect/>
          </a:stretch>
        </p:blipFill>
        <p:spPr bwMode="auto">
          <a:xfrm>
            <a:off x="4644008" y="3140968"/>
            <a:ext cx="3960440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</TotalTime>
  <Words>1036</Words>
  <Application>Microsoft Office PowerPoint</Application>
  <PresentationFormat>Экран (4:3)</PresentationFormat>
  <Paragraphs>193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Application of machine learning methods for simulation and analysis of the properties of linear structures in the mass distribution of nuclear reaction products </vt:lpstr>
      <vt:lpstr>Research project on clustering in  heavy nuclei</vt:lpstr>
      <vt:lpstr>Californium fission analysis</vt:lpstr>
      <vt:lpstr>«Nuclear rose» </vt:lpstr>
      <vt:lpstr>«Nuclear rose» </vt:lpstr>
      <vt:lpstr>Task </vt:lpstr>
      <vt:lpstr>Hough transform  for recognizing straight lines</vt:lpstr>
      <vt:lpstr>Method of inclined histograms  for constructing the «rose» model</vt:lpstr>
      <vt:lpstr>Method of inclined histograms  for constructing the «rose» model</vt:lpstr>
      <vt:lpstr>Development of the «rose» model</vt:lpstr>
      <vt:lpstr>Слайд 11</vt:lpstr>
      <vt:lpstr>Слайд 12</vt:lpstr>
      <vt:lpstr>Слайд 13</vt:lpstr>
      <vt:lpstr>«Nuclear rose» ??? </vt:lpstr>
      <vt:lpstr>When a random combination of points is a rhombic meander?</vt:lpstr>
      <vt:lpstr>Study of the uniform noise effect on  the correct recognition probability</vt:lpstr>
      <vt:lpstr>Uniform noise effect. The original «rose»</vt:lpstr>
      <vt:lpstr>Uniform noise effect  «Rose» generated by the model</vt:lpstr>
      <vt:lpstr>Uniform noise effect «Rose» generated for each of n experiments</vt:lpstr>
      <vt:lpstr>Study the influence of point scattered around the lines forming the meander on the probability of correct recognition</vt:lpstr>
      <vt:lpstr>Study of point scattering «Rose» generated by the model</vt:lpstr>
      <vt:lpstr>Study of point scattering «Rose» generating for each of n experiments</vt:lpstr>
      <vt:lpstr>Conclusion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еру Hough transformation to identify fine structures in the mass and energy distributions of nuclear reaction products</dc:title>
  <dc:creator>MOR</dc:creator>
  <cp:lastModifiedBy>MOR</cp:lastModifiedBy>
  <cp:revision>231</cp:revision>
  <dcterms:created xsi:type="dcterms:W3CDTF">2019-07-23T11:42:40Z</dcterms:created>
  <dcterms:modified xsi:type="dcterms:W3CDTF">2020-10-08T05:49:41Z</dcterms:modified>
</cp:coreProperties>
</file>