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3" r:id="rId3"/>
    <p:sldId id="272" r:id="rId4"/>
    <p:sldId id="257" r:id="rId5"/>
    <p:sldId id="258" r:id="rId6"/>
    <p:sldId id="259" r:id="rId7"/>
    <p:sldId id="271" r:id="rId8"/>
    <p:sldId id="260" r:id="rId9"/>
    <p:sldId id="261" r:id="rId10"/>
    <p:sldId id="276" r:id="rId11"/>
    <p:sldId id="265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8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5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4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6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7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0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2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8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9ACA-0C2C-4D55-ADA6-211E19C36BA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C2F5-25F6-40F5-AE28-B3788B02E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16485" y="2878500"/>
            <a:ext cx="3824228" cy="380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0414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6953" y="1681494"/>
            <a:ext cx="8533672" cy="184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28830" tIns="14991" rIns="28830" bIns="14991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Time response simulation of a “</a:t>
            </a:r>
            <a:r>
              <a:rPr lang="en-US" b="1" dirty="0" err="1">
                <a:solidFill>
                  <a:schemeClr val="tx1"/>
                </a:solidFill>
              </a:rPr>
              <a:t>shashlyk</a:t>
            </a:r>
            <a:r>
              <a:rPr lang="en-US" b="1" dirty="0">
                <a:solidFill>
                  <a:schemeClr val="tx1"/>
                </a:solidFill>
              </a:rPr>
              <a:t>”-type calorimeter as applied to ECAL MPD / NICA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V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</a:rPr>
              <a:t>Skobliakov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V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V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Kulikov</a:t>
            </a:r>
            <a:r>
              <a:rPr lang="ru-RU" sz="1600" dirty="0" smtClean="0">
                <a:solidFill>
                  <a:schemeClr val="tx1"/>
                </a:solidFill>
              </a:rPr>
              <a:t>,  </a:t>
            </a:r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Bulychjov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V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  <a:r>
              <a:rPr lang="en-US" sz="1600" dirty="0" err="1" smtClean="0">
                <a:solidFill>
                  <a:schemeClr val="tx1"/>
                </a:solidFill>
              </a:rPr>
              <a:t>Kantsyrev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Martemianov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M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</a:rPr>
              <a:t>Matsyuk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Tyapkin</a:t>
            </a:r>
            <a:endParaRPr lang="ru-RU" sz="1600" baseline="30000" dirty="0">
              <a:solidFill>
                <a:schemeClr val="tx1"/>
              </a:solidFill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3539" y="1034826"/>
            <a:ext cx="784822" cy="41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8830" tIns="14415" rIns="28830" bIns="14415" anchor="b" anchorCtr="1"/>
          <a:lstStyle/>
          <a:p>
            <a:pPr algn="ctr" hangingPunct="1">
              <a:buClrTx/>
              <a:tabLst>
                <a:tab pos="0" algn="l"/>
                <a:tab pos="143387" algn="l"/>
                <a:tab pos="287284" algn="l"/>
                <a:tab pos="431179" algn="l"/>
                <a:tab pos="575075" algn="l"/>
                <a:tab pos="718971" algn="l"/>
                <a:tab pos="862867" algn="l"/>
                <a:tab pos="1006763" algn="l"/>
                <a:tab pos="1150659" algn="l"/>
                <a:tab pos="1294555" algn="l"/>
                <a:tab pos="1438451" algn="l"/>
                <a:tab pos="1582347" algn="l"/>
                <a:tab pos="1726243" algn="l"/>
                <a:tab pos="1870138" algn="l"/>
                <a:tab pos="2014035" algn="l"/>
                <a:tab pos="2157931" algn="l"/>
                <a:tab pos="2301826" algn="l"/>
                <a:tab pos="2445722" algn="l"/>
                <a:tab pos="2589618" algn="l"/>
                <a:tab pos="2733514" algn="l"/>
                <a:tab pos="2877410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ITEP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" y="93093"/>
            <a:ext cx="968195" cy="9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82" y="93093"/>
            <a:ext cx="1787013" cy="1577201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640" y="2744477"/>
            <a:ext cx="3777854" cy="435644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  <a:softEdge rad="1155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21" y="104293"/>
            <a:ext cx="1639704" cy="135233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66491" y="6401025"/>
            <a:ext cx="1628705" cy="41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8830" tIns="14415" rIns="28830" bIns="14415" anchor="b" anchorCtr="1"/>
          <a:lstStyle/>
          <a:p>
            <a:pPr algn="ctr" hangingPunct="1">
              <a:buClrTx/>
              <a:tabLst>
                <a:tab pos="0" algn="l"/>
                <a:tab pos="143387" algn="l"/>
                <a:tab pos="287284" algn="l"/>
                <a:tab pos="431179" algn="l"/>
                <a:tab pos="575075" algn="l"/>
                <a:tab pos="718971" algn="l"/>
                <a:tab pos="862867" algn="l"/>
                <a:tab pos="1006763" algn="l"/>
                <a:tab pos="1150659" algn="l"/>
                <a:tab pos="1294555" algn="l"/>
                <a:tab pos="1438451" algn="l"/>
                <a:tab pos="1582347" algn="l"/>
                <a:tab pos="1726243" algn="l"/>
                <a:tab pos="1870138" algn="l"/>
                <a:tab pos="2014035" algn="l"/>
                <a:tab pos="2157931" algn="l"/>
                <a:tab pos="2301826" algn="l"/>
                <a:tab pos="2445722" algn="l"/>
                <a:tab pos="2589618" algn="l"/>
                <a:tab pos="2733514" algn="l"/>
                <a:tab pos="287741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07.10.2020</a:t>
            </a:r>
            <a:endParaRPr lang="en-GB" sz="20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0"/>
            <a:ext cx="8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at detector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29" y="2280144"/>
            <a:ext cx="2773501" cy="277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" y="2280143"/>
            <a:ext cx="2773502" cy="2773502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5608" y="-79416"/>
            <a:ext cx="1834116" cy="211501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649593" y="2572186"/>
            <a:ext cx="1704936" cy="7924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317" y="455269"/>
            <a:ext cx="6392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6x6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mm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(57600 cells)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distance between end of fibers and detector 0.3 mm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initial photons 2×10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41" y="1572258"/>
            <a:ext cx="290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 in the center of the scintillator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776" y="1821504"/>
            <a:ext cx="290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Volume flash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149607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realistic case 3 GeV electron can produce 10^7 photons in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scintilator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tower and 7.5 photons on MPPC cell.  They can produce in average 1 photoelectron ( quantum efficiency = 0.25 and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formfactor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0.5).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means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probability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photons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nonlinearity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calorimeter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8306" y="2245723"/>
            <a:ext cx="290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~1500 ph. per cell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1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9110" y="-58845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66" y="479932"/>
            <a:ext cx="4102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coefficient of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paint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41122"/>
              </p:ext>
            </p:extLst>
          </p:nvPr>
        </p:nvGraphicFramePr>
        <p:xfrm>
          <a:off x="123826" y="1022354"/>
          <a:ext cx="88106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407">
                  <a:extLst>
                    <a:ext uri="{9D8B030D-6E8A-4147-A177-3AD203B41FA5}">
                      <a16:colId xmlns:a16="http://schemas.microsoft.com/office/drawing/2014/main" val="3394908407"/>
                    </a:ext>
                  </a:extLst>
                </a:gridCol>
                <a:gridCol w="1833905">
                  <a:extLst>
                    <a:ext uri="{9D8B030D-6E8A-4147-A177-3AD203B41FA5}">
                      <a16:colId xmlns:a16="http://schemas.microsoft.com/office/drawing/2014/main" val="2325490080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1193309268"/>
                    </a:ext>
                  </a:extLst>
                </a:gridCol>
                <a:gridCol w="1981202">
                  <a:extLst>
                    <a:ext uri="{9D8B030D-6E8A-4147-A177-3AD203B41FA5}">
                      <a16:colId xmlns:a16="http://schemas.microsoft.com/office/drawing/2014/main" val="407895539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contact is ON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157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fibers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detector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4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Rel. output (ref. = 0.8)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time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Rel. output (ref. = 0.8)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2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ns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ns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861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18546"/>
              </p:ext>
            </p:extLst>
          </p:nvPr>
        </p:nvGraphicFramePr>
        <p:xfrm>
          <a:off x="123826" y="2805086"/>
          <a:ext cx="8810628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2701">
                  <a:extLst>
                    <a:ext uri="{9D8B030D-6E8A-4147-A177-3AD203B41FA5}">
                      <a16:colId xmlns:a16="http://schemas.microsoft.com/office/drawing/2014/main" val="1459973808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1764683073"/>
                    </a:ext>
                  </a:extLst>
                </a:gridCol>
                <a:gridCol w="2462212">
                  <a:extLst>
                    <a:ext uri="{9D8B030D-6E8A-4147-A177-3AD203B41FA5}">
                      <a16:colId xmlns:a16="http://schemas.microsoft.com/office/drawing/2014/main" val="3894920780"/>
                    </a:ext>
                  </a:extLst>
                </a:gridCol>
                <a:gridCol w="1943102">
                  <a:extLst>
                    <a:ext uri="{9D8B030D-6E8A-4147-A177-3AD203B41FA5}">
                      <a16:colId xmlns:a16="http://schemas.microsoft.com/office/drawing/2014/main" val="666329258"/>
                    </a:ext>
                  </a:extLst>
                </a:gridCol>
              </a:tblGrid>
              <a:tr h="20759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contact is OFF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3945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fibers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detector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07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Rel. output (ref. = 0.8)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time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Rel. output (ref. = 0.8)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time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1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 ns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9422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66" y="5107333"/>
            <a:ext cx="87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2694" y="4482868"/>
            <a:ext cx="484632" cy="62446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6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693" y="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60" y="523220"/>
            <a:ext cx="86200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detailed simulation of light collection was performed for «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shashlyk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» type  calorimeter, which was created in frame of MPD/NICA project.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was shown that the quality and reflection coefficient of light from the surface of scintillator plates contribute the high uncertainty to the total light output.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optimal case the collection of light at detector is about 2 %, which lead to the high probability of two photon hitting into the one cell of the photodetector and to non-linearity of energy response of calorimeter with GeV photon energy. However more real estimation of non-linearity can be obtained only taking into account simulation of producing of electromagnetic shower and its distribution between towers.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estimation of time resolution will be done in future work.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Supported by RFBR grant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#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18-02-40054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990" y="0"/>
            <a:ext cx="796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of electromagnetic calorimeter (ECAL)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" y="523220"/>
            <a:ext cx="3972347" cy="394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46717" y="6110929"/>
            <a:ext cx="5021261" cy="51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>
              <a:lnSpc>
                <a:spcPct val="120000"/>
              </a:lnSpc>
              <a:buClrTx/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a typeface="SimSun" panose="02010600030101010101" pitchFamily="2" charset="-122"/>
              </a:rPr>
              <a:t>R</a:t>
            </a:r>
            <a:r>
              <a:rPr lang="en-US" altLang="en-US" sz="2000" baseline="-33000" dirty="0" err="1">
                <a:solidFill>
                  <a:srgbClr val="000000"/>
                </a:solidFill>
                <a:ea typeface="SimSun" panose="02010600030101010101" pitchFamily="2" charset="-122"/>
              </a:rPr>
              <a:t>in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 =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1.72 m, 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R</a:t>
            </a:r>
            <a:r>
              <a:rPr lang="en-US" altLang="en-US" sz="2000" baseline="-33000" dirty="0">
                <a:solidFill>
                  <a:srgbClr val="000000"/>
                </a:solidFill>
                <a:ea typeface="SimSun" panose="02010600030101010101" pitchFamily="2" charset="-122"/>
              </a:rPr>
              <a:t>out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 =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2.21 m, L 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6 m</a:t>
            </a:r>
            <a:endParaRPr lang="en-US" altLang="en-US" sz="20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30" y="618470"/>
            <a:ext cx="1826626" cy="59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7101778" y="1022915"/>
            <a:ext cx="2117725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ea typeface="SimSun" panose="02010600030101010101" pitchFamily="2" charset="-122"/>
              </a:rPr>
              <a:t>Z</a:t>
            </a:r>
            <a:r>
              <a:rPr lang="en-US" altLang="en-US" sz="2000" baseline="-25000" dirty="0" err="1">
                <a:solidFill>
                  <a:srgbClr val="000000"/>
                </a:solidFill>
                <a:ea typeface="SimSun" panose="02010600030101010101" pitchFamily="2" charset="-122"/>
              </a:rPr>
              <a:t>local</a:t>
            </a:r>
            <a:r>
              <a:rPr lang="en-US" altLang="en-US" sz="2000" baseline="-250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– axis</a:t>
            </a:r>
          </a:p>
        </p:txBody>
      </p:sp>
      <p:cxnSp>
        <p:nvCxnSpPr>
          <p:cNvPr id="8" name="AutoShape 27"/>
          <p:cNvCxnSpPr>
            <a:cxnSpLocks noChangeShapeType="1"/>
          </p:cNvCxnSpPr>
          <p:nvPr/>
        </p:nvCxnSpPr>
        <p:spPr bwMode="auto">
          <a:xfrm>
            <a:off x="7685088" y="1457325"/>
            <a:ext cx="0" cy="4804568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28"/>
          <p:cNvSpPr>
            <a:spLocks noChangeArrowheads="1"/>
          </p:cNvSpPr>
          <p:nvPr/>
        </p:nvSpPr>
        <p:spPr bwMode="auto">
          <a:xfrm rot="16200000">
            <a:off x="6865775" y="3660281"/>
            <a:ext cx="2011362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41.5 cm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84782" y="4420227"/>
            <a:ext cx="5898113" cy="169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>
              <a:lnSpc>
                <a:spcPct val="130000"/>
              </a:lnSpc>
              <a:buClr>
                <a:srgbClr val="0000FF"/>
              </a:buClr>
              <a:buSzPct val="130000"/>
              <a:buFont typeface="Wingdings" panose="05000000000000000000" pitchFamily="2" charset="2"/>
              <a:buChar char=""/>
            </a:pP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Total number of towers: </a:t>
            </a:r>
            <a:r>
              <a:rPr lang="en-US" altLang="en-US" sz="2000" b="1" dirty="0">
                <a:solidFill>
                  <a:srgbClr val="000000"/>
                </a:solidFill>
                <a:ea typeface="SimSun" panose="02010600030101010101" pitchFamily="2" charset="-122"/>
              </a:rPr>
              <a:t>38400</a:t>
            </a:r>
          </a:p>
          <a:p>
            <a:pPr algn="just" eaLnBrk="1">
              <a:lnSpc>
                <a:spcPct val="130000"/>
              </a:lnSpc>
              <a:buClr>
                <a:srgbClr val="0000FF"/>
              </a:buClr>
              <a:buSzPct val="130000"/>
              <a:buFont typeface="Wingdings" panose="05000000000000000000" pitchFamily="2" charset="2"/>
              <a:buChar char=""/>
            </a:pP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Each tower has 210 </a:t>
            </a:r>
            <a:r>
              <a:rPr lang="en-US" altLang="en-US" sz="2000" dirty="0" err="1">
                <a:solidFill>
                  <a:srgbClr val="000000"/>
                </a:solidFill>
                <a:ea typeface="SimSun" panose="02010600030101010101" pitchFamily="2" charset="-122"/>
              </a:rPr>
              <a:t>Pb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 (h = 0.3 </a:t>
            </a:r>
            <a:r>
              <a:rPr lang="en-US" altLang="en-US" sz="2000" dirty="0" err="1">
                <a:solidFill>
                  <a:srgbClr val="000000"/>
                </a:solidFill>
                <a:ea typeface="SimSun" panose="02010600030101010101" pitchFamily="2" charset="-122"/>
              </a:rPr>
              <a:t>мм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plates and </a:t>
            </a:r>
          </a:p>
          <a:p>
            <a:pPr marL="0" indent="0" algn="just" eaLnBrk="1">
              <a:lnSpc>
                <a:spcPct val="130000"/>
              </a:lnSpc>
              <a:buClr>
                <a:srgbClr val="0000FF"/>
              </a:buClr>
              <a:buSzPct val="130000"/>
            </a:pP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  211 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(FscScint - C</a:t>
            </a:r>
            <a:r>
              <a:rPr lang="en-US" altLang="en-US" sz="2000" baseline="-25000" dirty="0">
                <a:solidFill>
                  <a:srgbClr val="000000"/>
                </a:solidFill>
                <a:ea typeface="SimSun" panose="02010600030101010101" pitchFamily="2" charset="-122"/>
              </a:rPr>
              <a:t>9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H</a:t>
            </a:r>
            <a:r>
              <a:rPr lang="en-US" altLang="en-US" sz="2000" baseline="-25000" dirty="0">
                <a:solidFill>
                  <a:srgbClr val="000000"/>
                </a:solidFill>
                <a:ea typeface="SimSun" panose="02010600030101010101" pitchFamily="2" charset="-122"/>
              </a:rPr>
              <a:t>10 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, h = 1.5 </a:t>
            </a:r>
            <a:r>
              <a:rPr lang="en-US" altLang="en-US" sz="2000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мм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)</a:t>
            </a:r>
          </a:p>
          <a:p>
            <a:pPr algn="just" eaLnBrk="1">
              <a:lnSpc>
                <a:spcPct val="130000"/>
              </a:lnSpc>
              <a:buClr>
                <a:srgbClr val="0000FF"/>
              </a:buClr>
              <a:buSzPct val="130000"/>
              <a:buFont typeface="Wingdings" panose="05000000000000000000" pitchFamily="2" charset="2"/>
              <a:buChar char=""/>
            </a:pP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Weight: 60 t</a:t>
            </a:r>
          </a:p>
          <a:p>
            <a:pPr marL="0" indent="0" algn="just" eaLnBrk="1">
              <a:lnSpc>
                <a:spcPct val="130000"/>
              </a:lnSpc>
              <a:buClr>
                <a:srgbClr val="0000FF"/>
              </a:buClr>
              <a:buSzPct val="130000"/>
            </a:pPr>
            <a:endParaRPr lang="en-US" altLang="en-US" sz="200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0" indent="0" algn="just" eaLnBrk="1">
              <a:lnSpc>
                <a:spcPct val="130000"/>
              </a:lnSpc>
              <a:buClr>
                <a:srgbClr val="0000FF"/>
              </a:buClr>
              <a:buSzPct val="130000"/>
            </a:pPr>
            <a:endParaRPr lang="en-US" altLang="en-US" sz="20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6136612" y="718283"/>
            <a:ext cx="16430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One tower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2" y="2861556"/>
            <a:ext cx="2197073" cy="1843632"/>
          </a:xfrm>
          <a:prstGeom prst="rect">
            <a:avLst/>
          </a:prstGeom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209515" y="2412453"/>
            <a:ext cx="2127526" cy="49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 eaLnBrk="1">
              <a:lnSpc>
                <a:spcPct val="130000"/>
              </a:lnSpc>
              <a:buClr>
                <a:srgbClr val="0000FF"/>
              </a:buClr>
              <a:buSzPct val="130000"/>
            </a:pP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FscScint </a:t>
            </a:r>
            <a:r>
              <a:rPr lang="en-US" altLang="en-US" sz="2000" dirty="0">
                <a:solidFill>
                  <a:srgbClr val="000000"/>
                </a:solidFill>
                <a:ea typeface="SimSun" panose="02010600030101010101" pitchFamily="2" charset="-122"/>
              </a:rPr>
              <a:t>- 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C</a:t>
            </a:r>
            <a:r>
              <a:rPr lang="en-US" altLang="en-US" sz="2000" baseline="-25000" dirty="0" smtClean="0">
                <a:solidFill>
                  <a:srgbClr val="000000"/>
                </a:solidFill>
                <a:ea typeface="SimSun" panose="02010600030101010101" pitchFamily="2" charset="-122"/>
              </a:rPr>
              <a:t>9</a:t>
            </a:r>
            <a:r>
              <a:rPr lang="en-US" altLang="en-US" sz="2000" dirty="0" smtClean="0">
                <a:solidFill>
                  <a:srgbClr val="000000"/>
                </a:solidFill>
                <a:ea typeface="SimSun" panose="02010600030101010101" pitchFamily="2" charset="-122"/>
              </a:rPr>
              <a:t>H</a:t>
            </a:r>
            <a:r>
              <a:rPr lang="en-US" altLang="en-US" sz="2000" baseline="-25000" dirty="0" smtClean="0">
                <a:solidFill>
                  <a:srgbClr val="000000"/>
                </a:solidFill>
                <a:ea typeface="SimSun" panose="02010600030101010101" pitchFamily="2" charset="-122"/>
              </a:rPr>
              <a:t>10</a:t>
            </a:r>
            <a:endParaRPr lang="en-US" altLang="en-US" sz="200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0" indent="0" algn="just" eaLnBrk="1">
              <a:lnSpc>
                <a:spcPct val="130000"/>
              </a:lnSpc>
              <a:buClr>
                <a:srgbClr val="0000FF"/>
              </a:buClr>
              <a:buSzPct val="130000"/>
            </a:pPr>
            <a:endParaRPr lang="en-US" altLang="en-US" sz="20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03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7" y="959710"/>
            <a:ext cx="4495810" cy="5184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2818" y="-69323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model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311" y="553797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shashlyk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7286" y="351832"/>
            <a:ext cx="3527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Fiber Kuraray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Y-11(200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70" y="4019663"/>
            <a:ext cx="3302947" cy="2771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7530" y="3044057"/>
            <a:ext cx="3310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density =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1.03 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= 1.58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length = 210 cm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82513" y="1238749"/>
            <a:ext cx="38100" cy="3555172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79572" y="291084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7821" y="259320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98" y="958216"/>
            <a:ext cx="1957466" cy="20859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7050431" y="1521789"/>
            <a:ext cx="721998" cy="4893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340504" y="1349410"/>
            <a:ext cx="709927" cy="6616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80012" y="1241098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0.575 mm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0396" y="101994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0.599 mm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3194" y="2217364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= 1.59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8857" y="2586714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= 1.42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665703" y="2586183"/>
            <a:ext cx="272931" cy="12586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567585" y="1348214"/>
            <a:ext cx="454770" cy="5788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69032" y="1077819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Photodetector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place*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82" y="6144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*6x6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MPPC Hamamatsu 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S13360-6025PE (57600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9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962" y="0"/>
            <a:ext cx="572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 of fibers absorption lengths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23220"/>
            <a:ext cx="8404824" cy="5651670"/>
          </a:xfrm>
          <a:prstGeom prst="rect">
            <a:avLst/>
          </a:prstGeom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6469408"/>
            <a:ext cx="8886825" cy="38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*</a:t>
            </a:r>
            <a:r>
              <a:rPr lang="en-US" sz="1600" dirty="0" err="1">
                <a:solidFill>
                  <a:schemeClr val="tx1"/>
                </a:solidFill>
              </a:rPr>
              <a:t>M.David</a:t>
            </a:r>
            <a:r>
              <a:rPr lang="en-US" sz="1600" dirty="0">
                <a:solidFill>
                  <a:schemeClr val="tx1"/>
                </a:solidFill>
              </a:rPr>
              <a:t> et al. </a:t>
            </a:r>
            <a:r>
              <a:rPr lang="en-US" sz="1600" dirty="0" err="1">
                <a:solidFill>
                  <a:schemeClr val="tx1"/>
                </a:solidFill>
              </a:rPr>
              <a:t>Nucl.Phys.B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Proc.Suppl</a:t>
            </a:r>
            <a:r>
              <a:rPr lang="en-US" sz="1600" dirty="0">
                <a:solidFill>
                  <a:schemeClr val="tx1"/>
                </a:solidFill>
              </a:rPr>
              <a:t>. 61 (1998) 106-111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807" y="1825560"/>
            <a:ext cx="26756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accounting of absorption of photons in cladding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33976" y="2753032"/>
            <a:ext cx="483082" cy="31702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835" y="0"/>
            <a:ext cx="776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of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paint reflection coefficient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1" y="1942004"/>
            <a:ext cx="6692616" cy="5122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920" y="498874"/>
            <a:ext cx="7611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lash of photons was distributed uniformly inside the scintillator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the sides of plate were painted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intensity –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 is recorded when photon reached any fiber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5" y="4309020"/>
            <a:ext cx="2812277" cy="23598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155" y="2309904"/>
            <a:ext cx="32006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IHEP group made panted/no painted tests with TiO</a:t>
            </a:r>
            <a:r>
              <a:rPr lang="en-US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paint and found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1.6-fold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yield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8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3" y="954107"/>
            <a:ext cx="6684802" cy="5116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relative output on fibers as function of reflection coefficient of paint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9" y="826287"/>
            <a:ext cx="2122112" cy="17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8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relative output on fibers at different method of painting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2" y="1097879"/>
            <a:ext cx="6849549" cy="52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72" y="-27054"/>
            <a:ext cx="8289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output as function of reflection coefficient of paint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time collection 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84" y="927053"/>
            <a:ext cx="5899372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Event is recorded when photon reach any fiber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intensity –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42" y="3359982"/>
            <a:ext cx="4823643" cy="3306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717"/>
            <a:ext cx="4581525" cy="2999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2992427" y="2051537"/>
                <a:ext cx="3447702" cy="562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8830" tIns="14415" rIns="28830" bIns="14415" anchor="ctr">
                <a:spAutoFit/>
              </a:bodyPr>
              <a:lstStyle>
                <a:lvl1pPr eaLnBrk="0"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eaLnBrk="0"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1325" algn="l"/>
                    <a:tab pos="890588" algn="l"/>
                    <a:tab pos="1339850" algn="l"/>
                    <a:tab pos="1789113" algn="l"/>
                    <a:tab pos="2238375" algn="l"/>
                    <a:tab pos="2687638" algn="l"/>
                    <a:tab pos="3136900" algn="l"/>
                    <a:tab pos="3586163" algn="l"/>
                    <a:tab pos="4035425" algn="l"/>
                    <a:tab pos="4484688" algn="l"/>
                    <a:tab pos="4933950" algn="l"/>
                    <a:tab pos="5389563" algn="l"/>
                    <a:tab pos="5832475" algn="l"/>
                    <a:tab pos="6281738" algn="l"/>
                    <a:tab pos="6731000" algn="l"/>
                    <a:tab pos="7180263" algn="l"/>
                    <a:tab pos="7629525" algn="l"/>
                    <a:tab pos="8078788" algn="l"/>
                    <a:tab pos="8528050" algn="l"/>
                    <a:tab pos="8977313" algn="l"/>
                    <a:tab pos="9404350" algn="l"/>
                    <a:tab pos="9428163" algn="l"/>
                    <a:tab pos="9877425" algn="l"/>
                    <a:tab pos="10326688" algn="l"/>
                    <a:tab pos="10779125" algn="l"/>
                    <a:tab pos="1078071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𝑓𝑖𝑡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2427" y="2051537"/>
                <a:ext cx="3447702" cy="562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4937" y="2930375"/>
            <a:ext cx="1893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contact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368" y="2959872"/>
            <a:ext cx="230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optical contact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7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511" y="-65662"/>
            <a:ext cx="8565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output as function of reflection coefficient of paint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time collection on detector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59" y="1269015"/>
            <a:ext cx="6327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 was recorded when photon reached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intensity –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between scintillator and detector – 25 cm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406" y="2457139"/>
            <a:ext cx="2901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of paint =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1485" y="935438"/>
            <a:ext cx="1834116" cy="211501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260190" y="1507126"/>
            <a:ext cx="792268" cy="443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86775" y="2857249"/>
            <a:ext cx="1893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contact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8063" y="2948061"/>
            <a:ext cx="230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optical contact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" y="3290575"/>
            <a:ext cx="4665454" cy="357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13" y="3290575"/>
            <a:ext cx="4635384" cy="35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24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3706</TotalTime>
  <Words>708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SimSun</vt:lpstr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Merle</dc:creator>
  <cp:lastModifiedBy>Merle</cp:lastModifiedBy>
  <cp:revision>53</cp:revision>
  <dcterms:created xsi:type="dcterms:W3CDTF">2020-09-18T14:21:36Z</dcterms:created>
  <dcterms:modified xsi:type="dcterms:W3CDTF">2020-10-07T10:05:40Z</dcterms:modified>
</cp:coreProperties>
</file>