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57" r:id="rId4"/>
    <p:sldId id="258" r:id="rId5"/>
    <p:sldId id="259" r:id="rId6"/>
    <p:sldId id="268" r:id="rId7"/>
    <p:sldId id="260" r:id="rId8"/>
    <p:sldId id="261" r:id="rId9"/>
    <p:sldId id="269" r:id="rId10"/>
    <p:sldId id="262" r:id="rId11"/>
    <p:sldId id="263" r:id="rId12"/>
    <p:sldId id="275" r:id="rId13"/>
    <p:sldId id="265" r:id="rId14"/>
    <p:sldId id="266" r:id="rId15"/>
    <p:sldId id="267" r:id="rId16"/>
    <p:sldId id="271" r:id="rId17"/>
    <p:sldId id="273" r:id="rId1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ru-R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ru-RU"/>
          </a:p>
        </p:txBody>
      </p:sp>
      <p:sp>
        <p:nvSpPr>
          <p:cNvPr id="4" name="Date Placeholder 3"/>
          <p:cNvSpPr>
            <a:spLocks noGrp="1"/>
          </p:cNvSpPr>
          <p:nvPr>
            <p:ph type="dt" sz="half" idx="10"/>
          </p:nvPr>
        </p:nvSpPr>
        <p:spPr/>
        <p:txBody>
          <a:bodyPr/>
          <a:lstStyle/>
          <a:p>
            <a:fld id="{A8FD7BEC-A073-4498-888B-7631A79D8241}" type="datetimeFigureOut">
              <a:rPr lang="ru-RU" smtClean="0"/>
              <a:t>09.10.2020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6928858-8784-484F-99E1-E5EE083F2CDD}" type="slidenum">
              <a:rPr lang="ru-RU" smtClean="0"/>
              <a:t>‹#›</a:t>
            </a:fld>
            <a:endParaRPr lang="ru-RU"/>
          </a:p>
        </p:txBody>
      </p:sp>
    </p:spTree>
    <p:extLst>
      <p:ext uri="{BB962C8B-B14F-4D97-AF65-F5344CB8AC3E}">
        <p14:creationId xmlns:p14="http://schemas.microsoft.com/office/powerpoint/2010/main" val="2843520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A8FD7BEC-A073-4498-888B-7631A79D8241}" type="datetimeFigureOut">
              <a:rPr lang="ru-RU" smtClean="0"/>
              <a:t>09.10.2020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6928858-8784-484F-99E1-E5EE083F2CDD}" type="slidenum">
              <a:rPr lang="ru-RU" smtClean="0"/>
              <a:t>‹#›</a:t>
            </a:fld>
            <a:endParaRPr lang="ru-RU"/>
          </a:p>
        </p:txBody>
      </p:sp>
    </p:spTree>
    <p:extLst>
      <p:ext uri="{BB962C8B-B14F-4D97-AF65-F5344CB8AC3E}">
        <p14:creationId xmlns:p14="http://schemas.microsoft.com/office/powerpoint/2010/main" val="1067552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ru-R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A8FD7BEC-A073-4498-888B-7631A79D8241}" type="datetimeFigureOut">
              <a:rPr lang="ru-RU" smtClean="0"/>
              <a:t>09.10.2020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6928858-8784-484F-99E1-E5EE083F2CDD}" type="slidenum">
              <a:rPr lang="ru-RU" smtClean="0"/>
              <a:t>‹#›</a:t>
            </a:fld>
            <a:endParaRPr lang="ru-RU"/>
          </a:p>
        </p:txBody>
      </p:sp>
    </p:spTree>
    <p:extLst>
      <p:ext uri="{BB962C8B-B14F-4D97-AF65-F5344CB8AC3E}">
        <p14:creationId xmlns:p14="http://schemas.microsoft.com/office/powerpoint/2010/main" val="794811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A8FD7BEC-A073-4498-888B-7631A79D8241}" type="datetimeFigureOut">
              <a:rPr lang="ru-RU" smtClean="0"/>
              <a:t>09.10.2020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6928858-8784-484F-99E1-E5EE083F2CDD}" type="slidenum">
              <a:rPr lang="ru-RU" smtClean="0"/>
              <a:t>‹#›</a:t>
            </a:fld>
            <a:endParaRPr lang="ru-RU"/>
          </a:p>
        </p:txBody>
      </p:sp>
    </p:spTree>
    <p:extLst>
      <p:ext uri="{BB962C8B-B14F-4D97-AF65-F5344CB8AC3E}">
        <p14:creationId xmlns:p14="http://schemas.microsoft.com/office/powerpoint/2010/main" val="377761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ru-R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8FD7BEC-A073-4498-888B-7631A79D8241}" type="datetimeFigureOut">
              <a:rPr lang="ru-RU" smtClean="0"/>
              <a:t>09.10.2020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6928858-8784-484F-99E1-E5EE083F2CDD}" type="slidenum">
              <a:rPr lang="ru-RU" smtClean="0"/>
              <a:t>‹#›</a:t>
            </a:fld>
            <a:endParaRPr lang="ru-RU"/>
          </a:p>
        </p:txBody>
      </p:sp>
    </p:spTree>
    <p:extLst>
      <p:ext uri="{BB962C8B-B14F-4D97-AF65-F5344CB8AC3E}">
        <p14:creationId xmlns:p14="http://schemas.microsoft.com/office/powerpoint/2010/main" val="4267753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Date Placeholder 4"/>
          <p:cNvSpPr>
            <a:spLocks noGrp="1"/>
          </p:cNvSpPr>
          <p:nvPr>
            <p:ph type="dt" sz="half" idx="10"/>
          </p:nvPr>
        </p:nvSpPr>
        <p:spPr/>
        <p:txBody>
          <a:bodyPr/>
          <a:lstStyle/>
          <a:p>
            <a:fld id="{A8FD7BEC-A073-4498-888B-7631A79D8241}" type="datetimeFigureOut">
              <a:rPr lang="ru-RU" smtClean="0"/>
              <a:t>09.10.2020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6928858-8784-484F-99E1-E5EE083F2CDD}" type="slidenum">
              <a:rPr lang="ru-RU" smtClean="0"/>
              <a:t>‹#›</a:t>
            </a:fld>
            <a:endParaRPr lang="ru-RU"/>
          </a:p>
        </p:txBody>
      </p:sp>
    </p:spTree>
    <p:extLst>
      <p:ext uri="{BB962C8B-B14F-4D97-AF65-F5344CB8AC3E}">
        <p14:creationId xmlns:p14="http://schemas.microsoft.com/office/powerpoint/2010/main" val="1333353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ru-R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7" name="Date Placeholder 6"/>
          <p:cNvSpPr>
            <a:spLocks noGrp="1"/>
          </p:cNvSpPr>
          <p:nvPr>
            <p:ph type="dt" sz="half" idx="10"/>
          </p:nvPr>
        </p:nvSpPr>
        <p:spPr/>
        <p:txBody>
          <a:bodyPr/>
          <a:lstStyle/>
          <a:p>
            <a:fld id="{A8FD7BEC-A073-4498-888B-7631A79D8241}" type="datetimeFigureOut">
              <a:rPr lang="ru-RU" smtClean="0"/>
              <a:t>09.10.2020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6928858-8784-484F-99E1-E5EE083F2CDD}" type="slidenum">
              <a:rPr lang="ru-RU" smtClean="0"/>
              <a:t>‹#›</a:t>
            </a:fld>
            <a:endParaRPr lang="ru-RU"/>
          </a:p>
        </p:txBody>
      </p:sp>
    </p:spTree>
    <p:extLst>
      <p:ext uri="{BB962C8B-B14F-4D97-AF65-F5344CB8AC3E}">
        <p14:creationId xmlns:p14="http://schemas.microsoft.com/office/powerpoint/2010/main" val="3068516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Date Placeholder 2"/>
          <p:cNvSpPr>
            <a:spLocks noGrp="1"/>
          </p:cNvSpPr>
          <p:nvPr>
            <p:ph type="dt" sz="half" idx="10"/>
          </p:nvPr>
        </p:nvSpPr>
        <p:spPr/>
        <p:txBody>
          <a:bodyPr/>
          <a:lstStyle/>
          <a:p>
            <a:fld id="{A8FD7BEC-A073-4498-888B-7631A79D8241}" type="datetimeFigureOut">
              <a:rPr lang="ru-RU" smtClean="0"/>
              <a:t>09.10.2020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6928858-8784-484F-99E1-E5EE083F2CDD}" type="slidenum">
              <a:rPr lang="ru-RU" smtClean="0"/>
              <a:t>‹#›</a:t>
            </a:fld>
            <a:endParaRPr lang="ru-RU"/>
          </a:p>
        </p:txBody>
      </p:sp>
    </p:spTree>
    <p:extLst>
      <p:ext uri="{BB962C8B-B14F-4D97-AF65-F5344CB8AC3E}">
        <p14:creationId xmlns:p14="http://schemas.microsoft.com/office/powerpoint/2010/main" val="275551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FD7BEC-A073-4498-888B-7631A79D8241}" type="datetimeFigureOut">
              <a:rPr lang="ru-RU" smtClean="0"/>
              <a:t>09.10.2020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6928858-8784-484F-99E1-E5EE083F2CDD}" type="slidenum">
              <a:rPr lang="ru-RU" smtClean="0"/>
              <a:t>‹#›</a:t>
            </a:fld>
            <a:endParaRPr lang="ru-RU"/>
          </a:p>
        </p:txBody>
      </p:sp>
    </p:spTree>
    <p:extLst>
      <p:ext uri="{BB962C8B-B14F-4D97-AF65-F5344CB8AC3E}">
        <p14:creationId xmlns:p14="http://schemas.microsoft.com/office/powerpoint/2010/main" val="3100057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ru-R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8FD7BEC-A073-4498-888B-7631A79D8241}" type="datetimeFigureOut">
              <a:rPr lang="ru-RU" smtClean="0"/>
              <a:t>09.10.2020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6928858-8784-484F-99E1-E5EE083F2CDD}" type="slidenum">
              <a:rPr lang="ru-RU" smtClean="0"/>
              <a:t>‹#›</a:t>
            </a:fld>
            <a:endParaRPr lang="ru-RU"/>
          </a:p>
        </p:txBody>
      </p:sp>
    </p:spTree>
    <p:extLst>
      <p:ext uri="{BB962C8B-B14F-4D97-AF65-F5344CB8AC3E}">
        <p14:creationId xmlns:p14="http://schemas.microsoft.com/office/powerpoint/2010/main" val="2849258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ru-R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8FD7BEC-A073-4498-888B-7631A79D8241}" type="datetimeFigureOut">
              <a:rPr lang="ru-RU" smtClean="0"/>
              <a:t>09.10.2020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6928858-8784-484F-99E1-E5EE083F2CDD}" type="slidenum">
              <a:rPr lang="ru-RU" smtClean="0"/>
              <a:t>‹#›</a:t>
            </a:fld>
            <a:endParaRPr lang="ru-RU"/>
          </a:p>
        </p:txBody>
      </p:sp>
    </p:spTree>
    <p:extLst>
      <p:ext uri="{BB962C8B-B14F-4D97-AF65-F5344CB8AC3E}">
        <p14:creationId xmlns:p14="http://schemas.microsoft.com/office/powerpoint/2010/main" val="3503009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ru-R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FD7BEC-A073-4498-888B-7631A79D8241}" type="datetimeFigureOut">
              <a:rPr lang="ru-RU" smtClean="0"/>
              <a:t>09.10.2020</a:t>
            </a:fld>
            <a:endParaRPr lang="ru-R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928858-8784-484F-99E1-E5EE083F2CDD}" type="slidenum">
              <a:rPr lang="ru-RU" smtClean="0"/>
              <a:t>‹#›</a:t>
            </a:fld>
            <a:endParaRPr lang="ru-RU"/>
          </a:p>
        </p:txBody>
      </p:sp>
    </p:spTree>
    <p:extLst>
      <p:ext uri="{BB962C8B-B14F-4D97-AF65-F5344CB8AC3E}">
        <p14:creationId xmlns:p14="http://schemas.microsoft.com/office/powerpoint/2010/main" val="4294384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7566" y="160389"/>
            <a:ext cx="11887199" cy="2133084"/>
          </a:xfrm>
          <a:prstGeom prst="rect">
            <a:avLst/>
          </a:prstGeom>
        </p:spPr>
        <p:txBody>
          <a:bodyPr wrap="square">
            <a:spAutoFit/>
          </a:bodyPr>
          <a:lstStyle/>
          <a:p>
            <a:pPr algn="ctr">
              <a:lnSpc>
                <a:spcPct val="107000"/>
              </a:lnSpc>
              <a:spcAft>
                <a:spcPts val="0"/>
              </a:spcAft>
            </a:pPr>
            <a:r>
              <a:rPr lang="en-US" sz="4200" b="1" dirty="0">
                <a:latin typeface="Times New Roman" panose="02020603050405020304" pitchFamily="18" charset="0"/>
                <a:ea typeface="Calibri" panose="020F0502020204030204" pitchFamily="34" charset="0"/>
                <a:cs typeface="Times New Roman" panose="02020603050405020304" pitchFamily="18" charset="0"/>
              </a:rPr>
              <a:t>Feasibility studies for the measurement of single-spin asymmetry in inclusive K</a:t>
            </a:r>
            <a:r>
              <a:rPr lang="en-US" sz="4200" b="1" baseline="30000" dirty="0">
                <a:latin typeface="Times New Roman" panose="02020603050405020304" pitchFamily="18" charset="0"/>
                <a:ea typeface="Calibri" panose="020F0502020204030204" pitchFamily="34" charset="0"/>
                <a:cs typeface="Times New Roman" panose="02020603050405020304" pitchFamily="18" charset="0"/>
              </a:rPr>
              <a:t>0</a:t>
            </a:r>
            <a:r>
              <a:rPr lang="en-US" sz="4200" b="1" baseline="-25000" dirty="0">
                <a:latin typeface="Times New Roman" panose="02020603050405020304" pitchFamily="18" charset="0"/>
                <a:ea typeface="Calibri" panose="020F0502020204030204" pitchFamily="34" charset="0"/>
                <a:cs typeface="Times New Roman" panose="02020603050405020304" pitchFamily="18" charset="0"/>
              </a:rPr>
              <a:t>s</a:t>
            </a:r>
            <a:r>
              <a:rPr lang="en-US" sz="4200" b="1" dirty="0">
                <a:latin typeface="Times New Roman" panose="02020603050405020304" pitchFamily="18" charset="0"/>
                <a:ea typeface="Calibri" panose="020F0502020204030204" pitchFamily="34" charset="0"/>
                <a:cs typeface="Times New Roman" panose="02020603050405020304" pitchFamily="18" charset="0"/>
              </a:rPr>
              <a:t> production at </a:t>
            </a:r>
            <a:endParaRPr lang="en-US" sz="4200" b="1" dirty="0" smtClean="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l-GR" sz="4200" b="1" dirty="0" smtClean="0">
                <a:latin typeface="Times New Roman" panose="02020603050405020304" pitchFamily="18" charset="0"/>
                <a:ea typeface="Calibri" panose="020F0502020204030204" pitchFamily="34" charset="0"/>
                <a:cs typeface="Times New Roman" panose="02020603050405020304" pitchFamily="18" charset="0"/>
              </a:rPr>
              <a:t>π</a:t>
            </a:r>
            <a:r>
              <a:rPr lang="en-US" sz="4200" b="1" baseline="30000" dirty="0" smtClean="0">
                <a:latin typeface="Times New Roman" panose="02020603050405020304" pitchFamily="18" charset="0"/>
                <a:ea typeface="Calibri" panose="020F0502020204030204" pitchFamily="34" charset="0"/>
                <a:cs typeface="Times New Roman" panose="02020603050405020304" pitchFamily="18" charset="0"/>
              </a:rPr>
              <a:t>-</a:t>
            </a:r>
            <a:r>
              <a:rPr lang="en-US" sz="4200" b="1" dirty="0">
                <a:latin typeface="Times New Roman" panose="02020603050405020304" pitchFamily="18" charset="0"/>
                <a:ea typeface="Calibri" panose="020F0502020204030204" pitchFamily="34" charset="0"/>
                <a:cs typeface="Times New Roman" panose="02020603050405020304" pitchFamily="18" charset="0"/>
              </a:rPr>
              <a:t> </a:t>
            </a:r>
            <a:r>
              <a:rPr lang="en-US" sz="4200" b="1" dirty="0" smtClean="0">
                <a:latin typeface="Times New Roman" panose="02020603050405020304" pitchFamily="18" charset="0"/>
                <a:ea typeface="Calibri" panose="020F0502020204030204" pitchFamily="34" charset="0"/>
                <a:cs typeface="Times New Roman" panose="02020603050405020304" pitchFamily="18" charset="0"/>
              </a:rPr>
              <a:t>beam </a:t>
            </a:r>
            <a:r>
              <a:rPr lang="en-US" sz="4200" b="1" dirty="0">
                <a:latin typeface="Times New Roman" panose="02020603050405020304" pitchFamily="18" charset="0"/>
                <a:ea typeface="Calibri" panose="020F0502020204030204" pitchFamily="34" charset="0"/>
                <a:cs typeface="Times New Roman" panose="02020603050405020304" pitchFamily="18" charset="0"/>
              </a:rPr>
              <a:t>at </a:t>
            </a:r>
            <a:r>
              <a:rPr lang="en-US" sz="4200" b="1" dirty="0" smtClean="0">
                <a:latin typeface="Times New Roman" panose="02020603050405020304" pitchFamily="18" charset="0"/>
                <a:ea typeface="Calibri" panose="020F0502020204030204" pitchFamily="34" charset="0"/>
                <a:cs typeface="Times New Roman" panose="02020603050405020304" pitchFamily="18" charset="0"/>
              </a:rPr>
              <a:t>U-70</a:t>
            </a:r>
            <a:r>
              <a:rPr lang="en-US" sz="4200" b="1" dirty="0">
                <a:latin typeface="Times New Roman" panose="02020603050405020304" pitchFamily="18" charset="0"/>
                <a:ea typeface="Calibri" panose="020F0502020204030204" pitchFamily="34" charset="0"/>
                <a:cs typeface="Times New Roman" panose="02020603050405020304" pitchFamily="18" charset="0"/>
              </a:rPr>
              <a:t>. </a:t>
            </a:r>
            <a:endParaRPr lang="ru-RU" sz="4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1463040" y="3015356"/>
            <a:ext cx="8869679" cy="1199303"/>
          </a:xfrm>
          <a:prstGeom prst="rect">
            <a:avLst/>
          </a:prstGeom>
        </p:spPr>
        <p:txBody>
          <a:bodyPr wrap="square">
            <a:spAutoFit/>
          </a:bodyPr>
          <a:lstStyle/>
          <a:p>
            <a:pPr algn="ctr"/>
            <a:r>
              <a:rPr lang="en-US" sz="2000" b="1" u="sng" dirty="0">
                <a:latin typeface="Times New Roman" panose="02020603050405020304" pitchFamily="18" charset="0"/>
                <a:cs typeface="Times New Roman" panose="02020603050405020304" pitchFamily="18" charset="0"/>
              </a:rPr>
              <a:t>N.K. Kalugin</a:t>
            </a:r>
            <a:r>
              <a:rPr lang="en-US" sz="2000" b="1" baseline="30000" dirty="0">
                <a:latin typeface="Times New Roman" panose="02020603050405020304" pitchFamily="18" charset="0"/>
                <a:cs typeface="Times New Roman" panose="02020603050405020304" pitchFamily="18" charset="0"/>
              </a:rPr>
              <a:t>1,*</a:t>
            </a:r>
            <a:r>
              <a:rPr lang="en-US" sz="2000" b="1" dirty="0">
                <a:latin typeface="Times New Roman" panose="02020603050405020304" pitchFamily="18" charset="0"/>
                <a:cs typeface="Times New Roman" panose="02020603050405020304" pitchFamily="18" charset="0"/>
              </a:rPr>
              <a:t>, V.V. Mochalov</a:t>
            </a:r>
            <a:r>
              <a:rPr lang="en-US" sz="2000" b="1" baseline="30000" dirty="0">
                <a:latin typeface="Times New Roman" panose="02020603050405020304" pitchFamily="18" charset="0"/>
                <a:cs typeface="Times New Roman" panose="02020603050405020304" pitchFamily="18" charset="0"/>
              </a:rPr>
              <a:t>1,2</a:t>
            </a:r>
            <a:r>
              <a:rPr lang="en-US" sz="2000" b="1" dirty="0">
                <a:latin typeface="Times New Roman" panose="02020603050405020304" pitchFamily="18" charset="0"/>
                <a:cs typeface="Times New Roman" panose="02020603050405020304" pitchFamily="18" charset="0"/>
              </a:rPr>
              <a:t>, V.V. Moiseev</a:t>
            </a:r>
            <a:r>
              <a:rPr lang="en-US" sz="2000" b="1" baseline="30000" dirty="0">
                <a:latin typeface="Times New Roman" panose="02020603050405020304" pitchFamily="18" charset="0"/>
                <a:cs typeface="Times New Roman" panose="02020603050405020304" pitchFamily="18" charset="0"/>
              </a:rPr>
              <a:t>1</a:t>
            </a:r>
            <a:r>
              <a:rPr lang="en-US" sz="2000" b="1" dirty="0">
                <a:latin typeface="Times New Roman" panose="02020603050405020304" pitchFamily="18" charset="0"/>
                <a:cs typeface="Times New Roman" panose="02020603050405020304" pitchFamily="18" charset="0"/>
              </a:rPr>
              <a:t>, D.A Morozov</a:t>
            </a:r>
            <a:r>
              <a:rPr lang="en-US" sz="2000" b="1" baseline="30000" dirty="0">
                <a:latin typeface="Times New Roman" panose="02020603050405020304" pitchFamily="18" charset="0"/>
                <a:cs typeface="Times New Roman" panose="02020603050405020304" pitchFamily="18" charset="0"/>
              </a:rPr>
              <a:t>1</a:t>
            </a:r>
            <a:r>
              <a:rPr lang="en-US" sz="2000" b="1" dirty="0">
                <a:latin typeface="Times New Roman" panose="02020603050405020304" pitchFamily="18" charset="0"/>
                <a:cs typeface="Times New Roman" panose="02020603050405020304" pitchFamily="18" charset="0"/>
              </a:rPr>
              <a:t>, M.B. </a:t>
            </a:r>
            <a:r>
              <a:rPr lang="en-US" sz="2000" b="1" dirty="0" smtClean="0">
                <a:latin typeface="Times New Roman" panose="02020603050405020304" pitchFamily="18" charset="0"/>
                <a:cs typeface="Times New Roman" panose="02020603050405020304" pitchFamily="18" charset="0"/>
              </a:rPr>
              <a:t>Nurusheva</a:t>
            </a:r>
            <a:r>
              <a:rPr lang="en-US" sz="2000" b="1" baseline="30000" dirty="0" smtClean="0">
                <a:latin typeface="Times New Roman" panose="02020603050405020304" pitchFamily="18" charset="0"/>
                <a:cs typeface="Times New Roman" panose="02020603050405020304" pitchFamily="18" charset="0"/>
              </a:rPr>
              <a:t>2</a:t>
            </a:r>
            <a:r>
              <a:rPr lang="en-US" sz="2000" b="1" dirty="0" smtClean="0">
                <a:latin typeface="Times New Roman" panose="02020603050405020304" pitchFamily="18" charset="0"/>
                <a:cs typeface="Times New Roman" panose="02020603050405020304" pitchFamily="18" charset="0"/>
              </a:rPr>
              <a:t>,V.L</a:t>
            </a:r>
            <a:r>
              <a:rPr lang="en-US" sz="2000" b="1" dirty="0">
                <a:latin typeface="Times New Roman" panose="02020603050405020304" pitchFamily="18" charset="0"/>
                <a:cs typeface="Times New Roman" panose="02020603050405020304" pitchFamily="18" charset="0"/>
              </a:rPr>
              <a:t>. Rykov</a:t>
            </a:r>
            <a:r>
              <a:rPr lang="en-US" sz="2000" b="1" baseline="30000" dirty="0">
                <a:latin typeface="Times New Roman" panose="02020603050405020304" pitchFamily="18" charset="0"/>
                <a:cs typeface="Times New Roman" panose="02020603050405020304" pitchFamily="18" charset="0"/>
              </a:rPr>
              <a:t>2</a:t>
            </a:r>
            <a:r>
              <a:rPr lang="en-US" sz="2000" b="1" dirty="0">
                <a:latin typeface="Times New Roman" panose="02020603050405020304" pitchFamily="18" charset="0"/>
                <a:cs typeface="Times New Roman" panose="02020603050405020304" pitchFamily="18" charset="0"/>
              </a:rPr>
              <a:t>, P.A. Semenov</a:t>
            </a:r>
            <a:r>
              <a:rPr lang="en-US" sz="2000" b="1" baseline="30000" dirty="0">
                <a:latin typeface="Times New Roman" panose="02020603050405020304" pitchFamily="18" charset="0"/>
                <a:cs typeface="Times New Roman" panose="02020603050405020304" pitchFamily="18" charset="0"/>
              </a:rPr>
              <a:t>1,2</a:t>
            </a:r>
            <a:r>
              <a:rPr lang="en-US" sz="2000" b="1" dirty="0">
                <a:latin typeface="Times New Roman" panose="02020603050405020304" pitchFamily="18" charset="0"/>
                <a:cs typeface="Times New Roman" panose="02020603050405020304" pitchFamily="18" charset="0"/>
              </a:rPr>
              <a:t>, A.N. Vasiliev</a:t>
            </a:r>
            <a:r>
              <a:rPr lang="en-US" sz="2000" b="1" baseline="30000" dirty="0">
                <a:latin typeface="Times New Roman" panose="02020603050405020304" pitchFamily="18" charset="0"/>
                <a:cs typeface="Times New Roman" panose="02020603050405020304" pitchFamily="18" charset="0"/>
              </a:rPr>
              <a:t>1,2</a:t>
            </a:r>
            <a:endParaRPr lang="ru-RU" sz="2000" dirty="0">
              <a:latin typeface="Times New Roman" panose="02020603050405020304" pitchFamily="18" charset="0"/>
              <a:cs typeface="Times New Roman" panose="02020603050405020304" pitchFamily="18" charset="0"/>
            </a:endParaRPr>
          </a:p>
          <a:p>
            <a:pPr algn="ctr">
              <a:lnSpc>
                <a:spcPct val="107000"/>
              </a:lnSpc>
              <a:spcAft>
                <a:spcPts val="0"/>
              </a:spcAft>
            </a:pPr>
            <a:endParaRPr lang="en-US" sz="3200" b="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Rectangle 2"/>
          <p:cNvSpPr/>
          <p:nvPr/>
        </p:nvSpPr>
        <p:spPr>
          <a:xfrm>
            <a:off x="1123406" y="4214659"/>
            <a:ext cx="10384971" cy="830997"/>
          </a:xfrm>
          <a:prstGeom prst="rect">
            <a:avLst/>
          </a:prstGeom>
        </p:spPr>
        <p:txBody>
          <a:bodyPr wrap="square">
            <a:spAutoFit/>
          </a:bodyPr>
          <a:lstStyle/>
          <a:p>
            <a:pPr algn="ctr"/>
            <a:r>
              <a:rPr lang="en-US" b="1" baseline="30000" dirty="0">
                <a:latin typeface="Times New Roman" panose="02020603050405020304" pitchFamily="18" charset="0"/>
                <a:cs typeface="Times New Roman" panose="02020603050405020304" pitchFamily="18" charset="0"/>
              </a:rPr>
              <a:t>1</a:t>
            </a:r>
            <a:r>
              <a:rPr lang="en-GB" b="1" i="1" dirty="0">
                <a:latin typeface="Times New Roman" panose="02020603050405020304" pitchFamily="18" charset="0"/>
                <a:ea typeface="Calibri"/>
                <a:cs typeface="Times New Roman" panose="02020603050405020304" pitchFamily="18" charset="0"/>
              </a:rPr>
              <a:t>NRC «</a:t>
            </a:r>
            <a:r>
              <a:rPr lang="en-GB" b="1" i="1" dirty="0" err="1">
                <a:latin typeface="Times New Roman" panose="02020603050405020304" pitchFamily="18" charset="0"/>
                <a:ea typeface="Calibri"/>
                <a:cs typeface="Times New Roman" panose="02020603050405020304" pitchFamily="18" charset="0"/>
              </a:rPr>
              <a:t>Kurchatov</a:t>
            </a:r>
            <a:r>
              <a:rPr lang="en-GB" b="1" i="1" dirty="0">
                <a:latin typeface="Times New Roman" panose="02020603050405020304" pitchFamily="18" charset="0"/>
                <a:ea typeface="Calibri"/>
                <a:cs typeface="Times New Roman" panose="02020603050405020304" pitchFamily="18" charset="0"/>
              </a:rPr>
              <a:t> Institute» - IHEP, </a:t>
            </a:r>
            <a:r>
              <a:rPr lang="en-GB" b="1" i="1" dirty="0" err="1">
                <a:latin typeface="Times New Roman" panose="02020603050405020304" pitchFamily="18" charset="0"/>
                <a:ea typeface="Calibri"/>
                <a:cs typeface="Times New Roman" panose="02020603050405020304" pitchFamily="18" charset="0"/>
              </a:rPr>
              <a:t>Protvino</a:t>
            </a:r>
            <a:r>
              <a:rPr lang="en-US" b="1" i="1" dirty="0">
                <a:latin typeface="Times New Roman" panose="02020603050405020304" pitchFamily="18" charset="0"/>
                <a:cs typeface="Times New Roman" panose="02020603050405020304" pitchFamily="18" charset="0"/>
              </a:rPr>
              <a:t>, </a:t>
            </a:r>
            <a:r>
              <a:rPr lang="en-US" b="1" i="1" dirty="0" smtClean="0">
                <a:latin typeface="Times New Roman" panose="02020603050405020304" pitchFamily="18" charset="0"/>
                <a:cs typeface="Times New Roman" panose="02020603050405020304" pitchFamily="18" charset="0"/>
              </a:rPr>
              <a:t>Russia</a:t>
            </a:r>
          </a:p>
          <a:p>
            <a:pPr algn="ctr"/>
            <a:endParaRPr lang="en-US" b="1" baseline="30000" dirty="0">
              <a:latin typeface="Times New Roman" panose="02020603050405020304" pitchFamily="18" charset="0"/>
              <a:cs typeface="Times New Roman" panose="02020603050405020304" pitchFamily="18" charset="0"/>
            </a:endParaRPr>
          </a:p>
          <a:p>
            <a:pPr algn="ctr"/>
            <a:r>
              <a:rPr lang="en-US" b="1" baseline="30000" dirty="0">
                <a:latin typeface="Times New Roman" panose="02020603050405020304" pitchFamily="18" charset="0"/>
                <a:cs typeface="Times New Roman" panose="02020603050405020304" pitchFamily="18" charset="0"/>
              </a:rPr>
              <a:t>2</a:t>
            </a:r>
            <a:r>
              <a:rPr lang="en-US" b="1" i="1" dirty="0">
                <a:latin typeface="Times New Roman" panose="02020603050405020304" pitchFamily="18" charset="0"/>
                <a:cs typeface="Times New Roman" panose="02020603050405020304" pitchFamily="18" charset="0"/>
              </a:rPr>
              <a:t>National Research Nuclear University </a:t>
            </a:r>
            <a:r>
              <a:rPr lang="en-GB" b="1" i="1" dirty="0" err="1">
                <a:latin typeface="Times New Roman" panose="02020603050405020304" pitchFamily="18" charset="0"/>
                <a:cs typeface="Times New Roman" panose="02020603050405020304" pitchFamily="18" charset="0"/>
              </a:rPr>
              <a:t>MEPhI</a:t>
            </a:r>
            <a:r>
              <a:rPr lang="en-GB" b="1" i="1" dirty="0">
                <a:latin typeface="Times New Roman" panose="02020603050405020304" pitchFamily="18" charset="0"/>
                <a:cs typeface="Times New Roman" panose="02020603050405020304" pitchFamily="18" charset="0"/>
              </a:rPr>
              <a:t> </a:t>
            </a:r>
            <a:r>
              <a:rPr lang="en-US" b="1" i="1" dirty="0">
                <a:latin typeface="Times New Roman" panose="02020603050405020304" pitchFamily="18" charset="0"/>
                <a:cs typeface="Times New Roman" panose="02020603050405020304" pitchFamily="18" charset="0"/>
              </a:rPr>
              <a:t>(Moscow Engineering Physics Institute), Moscow, Russia</a:t>
            </a:r>
          </a:p>
        </p:txBody>
      </p:sp>
    </p:spTree>
    <p:extLst>
      <p:ext uri="{BB962C8B-B14F-4D97-AF65-F5344CB8AC3E}">
        <p14:creationId xmlns:p14="http://schemas.microsoft.com/office/powerpoint/2010/main" val="14228720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2251" y="16696"/>
            <a:ext cx="11887199" cy="586314"/>
          </a:xfrm>
          <a:prstGeom prst="rect">
            <a:avLst/>
          </a:prstGeom>
        </p:spPr>
        <p:txBody>
          <a:bodyPr wrap="square">
            <a:spAutoFit/>
          </a:bodyPr>
          <a:lstStyle/>
          <a:p>
            <a:pPr algn="ctr">
              <a:lnSpc>
                <a:spcPct val="107000"/>
              </a:lnSpc>
              <a:spcAft>
                <a:spcPts val="0"/>
              </a:spcAft>
            </a:pPr>
            <a:r>
              <a:rPr lang="en-US" sz="3000" b="1" dirty="0" smtClean="0">
                <a:latin typeface="Times New Roman" panose="02020603050405020304" pitchFamily="18" charset="0"/>
                <a:ea typeface="Calibri" panose="020F0502020204030204" pitchFamily="34" charset="0"/>
                <a:cs typeface="Times New Roman" panose="02020603050405020304" pitchFamily="18" charset="0"/>
              </a:rPr>
              <a:t>Simulation of K</a:t>
            </a:r>
            <a:r>
              <a:rPr lang="en-US" sz="3000" b="1" baseline="30000" dirty="0" smtClean="0">
                <a:latin typeface="Times New Roman" panose="02020603050405020304" pitchFamily="18" charset="0"/>
                <a:ea typeface="Calibri" panose="020F0502020204030204" pitchFamily="34" charset="0"/>
                <a:cs typeface="Times New Roman" panose="02020603050405020304" pitchFamily="18" charset="0"/>
              </a:rPr>
              <a:t>0</a:t>
            </a:r>
            <a:r>
              <a:rPr lang="en-US" sz="3000" b="1" baseline="-25000" dirty="0" smtClean="0">
                <a:latin typeface="Times New Roman" panose="02020603050405020304" pitchFamily="18" charset="0"/>
                <a:ea typeface="Calibri" panose="020F0502020204030204" pitchFamily="34" charset="0"/>
                <a:cs typeface="Times New Roman" panose="02020603050405020304" pitchFamily="18" charset="0"/>
              </a:rPr>
              <a:t>s</a:t>
            </a:r>
            <a:r>
              <a:rPr lang="en-US" sz="3000" b="1" dirty="0" smtClean="0">
                <a:latin typeface="Times New Roman" panose="02020603050405020304" pitchFamily="18" charset="0"/>
                <a:ea typeface="Calibri" panose="020F0502020204030204" pitchFamily="34" charset="0"/>
                <a:cs typeface="Times New Roman" panose="02020603050405020304" pitchFamily="18" charset="0"/>
              </a:rPr>
              <a:t> registration at SPASCHARM experiment</a:t>
            </a:r>
          </a:p>
        </p:txBody>
      </p:sp>
      <p:sp>
        <p:nvSpPr>
          <p:cNvPr id="5" name="Rectangle 4"/>
          <p:cNvSpPr>
            <a:spLocks noChangeArrowheads="1"/>
          </p:cNvSpPr>
          <p:nvPr/>
        </p:nvSpPr>
        <p:spPr bwMode="auto">
          <a:xfrm>
            <a:off x="0" y="635409"/>
            <a:ext cx="8991600" cy="36512"/>
          </a:xfrm>
          <a:prstGeom prst="rect">
            <a:avLst/>
          </a:prstGeom>
          <a:gradFill rotWithShape="0">
            <a:gsLst>
              <a:gs pos="0">
                <a:srgbClr val="003399"/>
              </a:gs>
              <a:gs pos="100000">
                <a:srgbClr val="FFFFFF"/>
              </a:gs>
            </a:gsLst>
            <a:lin ang="0" scaled="1"/>
          </a:gradFill>
          <a:ln>
            <a:noFill/>
          </a:ln>
          <a:effectLst>
            <a:outerShdw dist="35921" dir="2700000" algn="ctr" rotWithShape="0">
              <a:schemeClr val="bg2"/>
            </a:outerShdw>
            <a:reflection blurRad="6350" stA="52000" endA="300" endPos="3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ru-RU"/>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817" y="1457137"/>
            <a:ext cx="5656217" cy="3977012"/>
          </a:xfrm>
          <a:prstGeom prst="rect">
            <a:avLst/>
          </a:prstGeom>
        </p:spPr>
      </p:pic>
      <p:sp>
        <p:nvSpPr>
          <p:cNvPr id="6" name="Rectangle 5"/>
          <p:cNvSpPr/>
          <p:nvPr/>
        </p:nvSpPr>
        <p:spPr>
          <a:xfrm>
            <a:off x="470263" y="5564777"/>
            <a:ext cx="5355771" cy="654588"/>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0"/>
              </a:spcAft>
            </a:pPr>
            <a:r>
              <a:rPr lang="en-US" sz="14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Fig.6 Invariant mass of </a:t>
            </a:r>
            <a:r>
              <a:rPr lang="el-GR" sz="14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π</a:t>
            </a:r>
            <a:r>
              <a:rPr lang="en-US" sz="1400" b="1" baseline="30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r>
              <a:rPr lang="el-GR" sz="14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π</a:t>
            </a:r>
            <a:r>
              <a:rPr lang="en-US" sz="1400" b="1" baseline="30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r>
              <a:rPr lang="en-US" sz="14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system for </a:t>
            </a:r>
            <a:r>
              <a:rPr lang="en-US" sz="1400" b="1"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minibias</a:t>
            </a:r>
            <a:r>
              <a:rPr lang="en-US" sz="14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events without any selection criteria (MC truth data). Just to verify simulation software.</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Rounded Rectangle 7"/>
          <p:cNvSpPr/>
          <p:nvPr/>
        </p:nvSpPr>
        <p:spPr>
          <a:xfrm>
            <a:off x="3635829" y="884621"/>
            <a:ext cx="5355771" cy="468702"/>
          </a:xfrm>
          <a:prstGeom prst="roundRect">
            <a:avLst/>
          </a:prstGeom>
          <a:solidFill>
            <a:schemeClr val="accent1">
              <a:lumMod val="20000"/>
              <a:lumOff val="80000"/>
            </a:schemeClr>
          </a:solidFill>
          <a:ln>
            <a:solidFill>
              <a:schemeClr val="tx2">
                <a:lumMod val="60000"/>
                <a:lumOff val="4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0"/>
              </a:spcAft>
            </a:pPr>
            <a:r>
              <a:rPr lang="ru-RU"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10</a:t>
            </a:r>
            <a:r>
              <a:rPr lang="en-US" sz="2000" b="1" baseline="30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7</a:t>
            </a:r>
            <a:r>
              <a:rPr lang="ru-RU"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minibias</a:t>
            </a: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events were generated for analysis</a:t>
            </a:r>
            <a:endParaRPr lang="en-US" sz="2000" b="1" u="sng"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10" name="Rectangle 9"/>
          <p:cNvSpPr/>
          <p:nvPr/>
        </p:nvSpPr>
        <p:spPr>
          <a:xfrm>
            <a:off x="104509" y="6466073"/>
            <a:ext cx="5499458" cy="339655"/>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0"/>
              </a:spcAft>
            </a:pPr>
            <a:r>
              <a:rPr lang="en-US" sz="12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N. </a:t>
            </a:r>
            <a:r>
              <a:rPr lang="en-US" sz="1200" b="1"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Kalugin</a:t>
            </a:r>
            <a:r>
              <a:rPr lang="en-US" sz="12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5th International Conference on Particle Physics and Astrophysics  </a:t>
            </a:r>
            <a:endParaRPr lang="ru-RU" sz="12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11391" y="1538467"/>
            <a:ext cx="5760000" cy="3835623"/>
          </a:xfrm>
          <a:prstGeom prst="rect">
            <a:avLst/>
          </a:prstGeom>
        </p:spPr>
      </p:pic>
      <p:sp>
        <p:nvSpPr>
          <p:cNvPr id="12" name="Rectangle 11"/>
          <p:cNvSpPr/>
          <p:nvPr/>
        </p:nvSpPr>
        <p:spPr>
          <a:xfrm>
            <a:off x="6615620" y="5538651"/>
            <a:ext cx="5355771" cy="470263"/>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0"/>
              </a:spcAft>
            </a:pPr>
            <a:r>
              <a:rPr lang="en-US" sz="14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Fig.7 Invariant mass of </a:t>
            </a:r>
            <a:r>
              <a:rPr lang="el-GR" sz="14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π</a:t>
            </a:r>
            <a:r>
              <a:rPr lang="en-US" sz="1400" b="1" baseline="30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r>
              <a:rPr lang="el-GR" sz="14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π</a:t>
            </a:r>
            <a:r>
              <a:rPr lang="en-US" sz="1400" b="1" baseline="30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r>
              <a:rPr lang="en-US" sz="14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system for </a:t>
            </a:r>
            <a:r>
              <a:rPr lang="en-US" sz="1400" b="1"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minibias</a:t>
            </a:r>
            <a:r>
              <a:rPr lang="en-US" sz="14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events without any selection criteria (reconstructed data)</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3" name="Rectangle 12"/>
          <p:cNvSpPr/>
          <p:nvPr/>
        </p:nvSpPr>
        <p:spPr>
          <a:xfrm>
            <a:off x="11679086" y="6281407"/>
            <a:ext cx="492443" cy="461665"/>
          </a:xfrm>
          <a:prstGeom prst="rect">
            <a:avLst/>
          </a:prstGeom>
        </p:spPr>
        <p:txBody>
          <a:bodyPr wrap="none">
            <a:spAutoFit/>
          </a:bodyPr>
          <a:lstStyle/>
          <a:p>
            <a:r>
              <a:rPr lang="en-US" sz="2400" b="1" dirty="0" smtClean="0">
                <a:latin typeface="Times New Roman" panose="02020603050405020304" pitchFamily="18" charset="0"/>
                <a:ea typeface="Calibri" panose="020F0502020204030204" pitchFamily="34" charset="0"/>
                <a:cs typeface="Times New Roman" panose="02020603050405020304" pitchFamily="18" charset="0"/>
              </a:rPr>
              <a:t>10</a:t>
            </a:r>
            <a:endParaRPr lang="ru-RU" sz="2400" dirty="0"/>
          </a:p>
        </p:txBody>
      </p:sp>
    </p:spTree>
    <p:extLst>
      <p:ext uri="{BB962C8B-B14F-4D97-AF65-F5344CB8AC3E}">
        <p14:creationId xmlns:p14="http://schemas.microsoft.com/office/powerpoint/2010/main" val="24966709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2251" y="16696"/>
            <a:ext cx="11887199" cy="586314"/>
          </a:xfrm>
          <a:prstGeom prst="rect">
            <a:avLst/>
          </a:prstGeom>
        </p:spPr>
        <p:txBody>
          <a:bodyPr wrap="square">
            <a:spAutoFit/>
          </a:bodyPr>
          <a:lstStyle/>
          <a:p>
            <a:pPr algn="ctr">
              <a:lnSpc>
                <a:spcPct val="107000"/>
              </a:lnSpc>
              <a:spcAft>
                <a:spcPts val="0"/>
              </a:spcAft>
            </a:pPr>
            <a:r>
              <a:rPr lang="en-US" sz="3000" b="1" dirty="0" smtClean="0">
                <a:latin typeface="Times New Roman" panose="02020603050405020304" pitchFamily="18" charset="0"/>
                <a:ea typeface="Calibri" panose="020F0502020204030204" pitchFamily="34" charset="0"/>
                <a:cs typeface="Times New Roman" panose="02020603050405020304" pitchFamily="18" charset="0"/>
              </a:rPr>
              <a:t>Simulation of K</a:t>
            </a:r>
            <a:r>
              <a:rPr lang="en-US" sz="3000" b="1" baseline="30000" dirty="0" smtClean="0">
                <a:latin typeface="Times New Roman" panose="02020603050405020304" pitchFamily="18" charset="0"/>
                <a:ea typeface="Calibri" panose="020F0502020204030204" pitchFamily="34" charset="0"/>
                <a:cs typeface="Times New Roman" panose="02020603050405020304" pitchFamily="18" charset="0"/>
              </a:rPr>
              <a:t>0</a:t>
            </a:r>
            <a:r>
              <a:rPr lang="en-US" sz="3000" b="1" baseline="-25000" dirty="0" smtClean="0">
                <a:latin typeface="Times New Roman" panose="02020603050405020304" pitchFamily="18" charset="0"/>
                <a:ea typeface="Calibri" panose="020F0502020204030204" pitchFamily="34" charset="0"/>
                <a:cs typeface="Times New Roman" panose="02020603050405020304" pitchFamily="18" charset="0"/>
              </a:rPr>
              <a:t>s</a:t>
            </a:r>
            <a:r>
              <a:rPr lang="en-US" sz="3000" b="1" dirty="0" smtClean="0">
                <a:latin typeface="Times New Roman" panose="02020603050405020304" pitchFamily="18" charset="0"/>
                <a:ea typeface="Calibri" panose="020F0502020204030204" pitchFamily="34" charset="0"/>
                <a:cs typeface="Times New Roman" panose="02020603050405020304" pitchFamily="18" charset="0"/>
              </a:rPr>
              <a:t> registration at SPASCHARM experiment</a:t>
            </a:r>
          </a:p>
        </p:txBody>
      </p:sp>
      <p:sp>
        <p:nvSpPr>
          <p:cNvPr id="5" name="Rectangle 4"/>
          <p:cNvSpPr>
            <a:spLocks noChangeArrowheads="1"/>
          </p:cNvSpPr>
          <p:nvPr/>
        </p:nvSpPr>
        <p:spPr bwMode="auto">
          <a:xfrm>
            <a:off x="0" y="635409"/>
            <a:ext cx="8991600" cy="36512"/>
          </a:xfrm>
          <a:prstGeom prst="rect">
            <a:avLst/>
          </a:prstGeom>
          <a:gradFill rotWithShape="0">
            <a:gsLst>
              <a:gs pos="0">
                <a:srgbClr val="003399"/>
              </a:gs>
              <a:gs pos="100000">
                <a:srgbClr val="FFFFFF"/>
              </a:gs>
            </a:gsLst>
            <a:lin ang="0" scaled="1"/>
          </a:gradFill>
          <a:ln>
            <a:noFill/>
          </a:ln>
          <a:effectLst>
            <a:outerShdw dist="35921" dir="2700000" algn="ctr" rotWithShape="0">
              <a:schemeClr val="bg2"/>
            </a:outerShdw>
            <a:reflection blurRad="6350" stA="52000" endA="300" endPos="3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ru-RU"/>
          </a:p>
        </p:txBody>
      </p:sp>
      <p:sp>
        <p:nvSpPr>
          <p:cNvPr id="8" name="Rounded Rectangle 7"/>
          <p:cNvSpPr/>
          <p:nvPr/>
        </p:nvSpPr>
        <p:spPr>
          <a:xfrm>
            <a:off x="3233467" y="856312"/>
            <a:ext cx="5524765" cy="592261"/>
          </a:xfrm>
          <a:prstGeom prst="roundRect">
            <a:avLst/>
          </a:prstGeom>
          <a:solidFill>
            <a:schemeClr val="accent1">
              <a:lumMod val="20000"/>
              <a:lumOff val="80000"/>
            </a:schemeClr>
          </a:solidFill>
          <a:ln>
            <a:solidFill>
              <a:schemeClr val="tx2">
                <a:lumMod val="60000"/>
                <a:lumOff val="4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0"/>
              </a:spcAft>
            </a:pP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K</a:t>
            </a:r>
            <a:r>
              <a:rPr lang="en-US" sz="2000" b="1" baseline="30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0</a:t>
            </a:r>
            <a:r>
              <a:rPr lang="en-US" sz="2000" b="1" baseline="-25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s</a:t>
            </a: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was analyzed with V0 events (K</a:t>
            </a:r>
            <a:r>
              <a:rPr lang="en-US" sz="2000" b="1" baseline="30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0</a:t>
            </a:r>
            <a:r>
              <a:rPr lang="en-US" sz="2000" b="1" baseline="-25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s</a:t>
            </a: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l-GR" sz="20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π</a:t>
            </a:r>
            <a:r>
              <a:rPr lang="en-US" sz="2000" b="1" baseline="30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 </a:t>
            </a:r>
            <a:r>
              <a:rPr lang="el-GR"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π</a:t>
            </a:r>
            <a:r>
              <a:rPr lang="en-US" sz="2000" b="1" baseline="30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endParaRPr lang="en-US" sz="2000" b="1" u="sng"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9" name="Rectangle 8"/>
          <p:cNvSpPr/>
          <p:nvPr/>
        </p:nvSpPr>
        <p:spPr>
          <a:xfrm>
            <a:off x="470263" y="5755519"/>
            <a:ext cx="5355771" cy="470263"/>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0"/>
              </a:spcAft>
            </a:pPr>
            <a:r>
              <a:rPr lang="en-US" sz="14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Fig.8 Invariant mass of </a:t>
            </a:r>
            <a:r>
              <a:rPr lang="el-GR" sz="14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π</a:t>
            </a:r>
            <a:r>
              <a:rPr lang="en-US" sz="1400" b="1" baseline="30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r>
              <a:rPr lang="el-GR" sz="14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π</a:t>
            </a:r>
            <a:r>
              <a:rPr lang="en-US" sz="1400" b="1" baseline="30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r>
              <a:rPr lang="en-US" sz="14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system for </a:t>
            </a:r>
            <a:r>
              <a:rPr lang="en-US" sz="1400" b="1"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minibias</a:t>
            </a:r>
            <a:r>
              <a:rPr lang="en-US" sz="14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events after application of all selection criteria (reconstructed data). S/N = 2.35</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1" name="Rectangle 10"/>
          <p:cNvSpPr/>
          <p:nvPr/>
        </p:nvSpPr>
        <p:spPr>
          <a:xfrm>
            <a:off x="104509" y="6466073"/>
            <a:ext cx="5499458" cy="339655"/>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0"/>
              </a:spcAft>
            </a:pPr>
            <a:r>
              <a:rPr lang="en-US" sz="12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N. </a:t>
            </a:r>
            <a:r>
              <a:rPr lang="en-US" sz="1200" b="1"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Kalugin</a:t>
            </a:r>
            <a:r>
              <a:rPr lang="en-US" sz="12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5th International Conference on Particle Physics and Astrophysics  </a:t>
            </a:r>
            <a:endParaRPr lang="ru-RU" sz="12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12" name="Rounded Rectangle 11"/>
          <p:cNvSpPr/>
          <p:nvPr/>
        </p:nvSpPr>
        <p:spPr>
          <a:xfrm>
            <a:off x="6230983" y="2232755"/>
            <a:ext cx="5521234" cy="560007"/>
          </a:xfrm>
          <a:prstGeom prst="roundRect">
            <a:avLst/>
          </a:prstGeom>
          <a:solidFill>
            <a:schemeClr val="accent2">
              <a:lumMod val="40000"/>
              <a:lumOff val="60000"/>
            </a:schemeClr>
          </a:solidFill>
          <a:ln>
            <a:solidFill>
              <a:schemeClr val="tx2">
                <a:lumMod val="60000"/>
                <a:lumOff val="4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0"/>
              </a:spcAft>
            </a:pP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The criteria of V0 events selection are following (this criteria based on K</a:t>
            </a:r>
            <a:r>
              <a:rPr lang="en-US" sz="2000" b="1" baseline="30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0</a:t>
            </a:r>
            <a:r>
              <a:rPr lang="en-US" sz="2000" b="1" baseline="-25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s</a:t>
            </a: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inclusive MC data):</a:t>
            </a:r>
          </a:p>
        </p:txBody>
      </p:sp>
      <p:sp>
        <p:nvSpPr>
          <p:cNvPr id="13" name="Rounded Rectangle 12"/>
          <p:cNvSpPr/>
          <p:nvPr/>
        </p:nvSpPr>
        <p:spPr>
          <a:xfrm>
            <a:off x="7643563" y="3078318"/>
            <a:ext cx="2974746" cy="437538"/>
          </a:xfrm>
          <a:prstGeom prst="roundRect">
            <a:avLst/>
          </a:prstGeom>
          <a:solidFill>
            <a:schemeClr val="accent6">
              <a:lumMod val="40000"/>
              <a:lumOff val="60000"/>
            </a:schemeClr>
          </a:solidFill>
          <a:ln>
            <a:solidFill>
              <a:schemeClr val="tx2">
                <a:lumMod val="60000"/>
                <a:lumOff val="4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0"/>
              </a:spcAft>
            </a:pP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least one </a:t>
            </a:r>
            <a:r>
              <a:rPr lang="el-GR" sz="20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π</a:t>
            </a:r>
            <a:r>
              <a:rPr lang="en-US" sz="2000" b="1" baseline="30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and one </a:t>
            </a:r>
            <a:r>
              <a:rPr lang="el-GR" sz="20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π</a:t>
            </a:r>
            <a:r>
              <a:rPr lang="en-US" sz="2000" b="1" baseline="30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endPar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14" name="Rounded Rectangle 13"/>
          <p:cNvSpPr/>
          <p:nvPr/>
        </p:nvSpPr>
        <p:spPr>
          <a:xfrm>
            <a:off x="6325112" y="4757140"/>
            <a:ext cx="5799907" cy="587708"/>
          </a:xfrm>
          <a:prstGeom prst="roundRect">
            <a:avLst/>
          </a:prstGeom>
          <a:solidFill>
            <a:schemeClr val="accent6">
              <a:lumMod val="40000"/>
              <a:lumOff val="60000"/>
            </a:schemeClr>
          </a:solidFill>
          <a:ln>
            <a:solidFill>
              <a:schemeClr val="tx2">
                <a:lumMod val="60000"/>
                <a:lumOff val="4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0"/>
              </a:spcAft>
            </a:pP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Z-coordinate of K0s decay (secondary vertex) more than 8 cm</a:t>
            </a:r>
            <a:r>
              <a:rPr lang="en-US" sz="20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from primary interaction point</a:t>
            </a:r>
          </a:p>
        </p:txBody>
      </p:sp>
      <p:sp>
        <p:nvSpPr>
          <p:cNvPr id="15" name="Rounded Rectangle 14"/>
          <p:cNvSpPr/>
          <p:nvPr/>
        </p:nvSpPr>
        <p:spPr>
          <a:xfrm>
            <a:off x="7172916" y="3801412"/>
            <a:ext cx="4108654" cy="587708"/>
          </a:xfrm>
          <a:prstGeom prst="roundRect">
            <a:avLst/>
          </a:prstGeom>
          <a:solidFill>
            <a:schemeClr val="accent6">
              <a:lumMod val="40000"/>
              <a:lumOff val="60000"/>
            </a:schemeClr>
          </a:solidFill>
          <a:ln>
            <a:solidFill>
              <a:schemeClr val="tx2">
                <a:lumMod val="60000"/>
                <a:lumOff val="4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pP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Minimal distance between </a:t>
            </a:r>
            <a:r>
              <a:rPr lang="el-GR" sz="20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π</a:t>
            </a:r>
            <a:r>
              <a:rPr lang="en-US" sz="2000" b="1" baseline="30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r>
              <a:rPr lang="en-US" sz="20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and </a:t>
            </a:r>
            <a:r>
              <a:rPr lang="el-GR" sz="20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π</a:t>
            </a:r>
            <a:r>
              <a:rPr lang="en-US" sz="2000" b="1" baseline="30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endParaRPr lang="en-US" sz="20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tracks is less than 0.6 cm</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32965"/>
            <a:ext cx="6234191" cy="3882494"/>
          </a:xfrm>
          <a:prstGeom prst="rect">
            <a:avLst/>
          </a:prstGeom>
        </p:spPr>
      </p:pic>
      <p:sp>
        <p:nvSpPr>
          <p:cNvPr id="3" name="Rectangle 2"/>
          <p:cNvSpPr/>
          <p:nvPr/>
        </p:nvSpPr>
        <p:spPr>
          <a:xfrm>
            <a:off x="3947193" y="3127160"/>
            <a:ext cx="1994456" cy="388696"/>
          </a:xfrm>
          <a:prstGeom prst="rect">
            <a:avLst/>
          </a:prstGeom>
        </p:spPr>
        <p:txBody>
          <a:bodyPr wrap="none">
            <a:spAutoFit/>
          </a:bodyPr>
          <a:lstStyle/>
          <a:p>
            <a:pPr algn="ctr">
              <a:lnSpc>
                <a:spcPct val="107000"/>
              </a:lnSpc>
              <a:spcAft>
                <a:spcPts val="0"/>
              </a:spcAft>
            </a:pPr>
            <a:r>
              <a:rPr lang="el-GR" b="1" dirty="0">
                <a:latin typeface="Times New Roman" panose="02020603050405020304" pitchFamily="18" charset="0"/>
                <a:ea typeface="Calibri" panose="020F0502020204030204" pitchFamily="34" charset="0"/>
                <a:cs typeface="Times New Roman" panose="02020603050405020304" pitchFamily="18" charset="0"/>
              </a:rPr>
              <a:t>σ</a:t>
            </a:r>
            <a:r>
              <a:rPr lang="en-US" b="1" dirty="0">
                <a:latin typeface="Times New Roman" panose="02020603050405020304" pitchFamily="18" charset="0"/>
                <a:ea typeface="Calibri" panose="020F0502020204030204" pitchFamily="34" charset="0"/>
                <a:cs typeface="Times New Roman" panose="02020603050405020304" pitchFamily="18" charset="0"/>
              </a:rPr>
              <a:t>(K</a:t>
            </a:r>
            <a:r>
              <a:rPr lang="en-US" b="1" baseline="30000" dirty="0">
                <a:latin typeface="Times New Roman" panose="02020603050405020304" pitchFamily="18" charset="0"/>
                <a:ea typeface="Calibri" panose="020F0502020204030204" pitchFamily="34" charset="0"/>
                <a:cs typeface="Times New Roman" panose="02020603050405020304" pitchFamily="18" charset="0"/>
              </a:rPr>
              <a:t>0</a:t>
            </a:r>
            <a:r>
              <a:rPr lang="en-US" b="1" baseline="-25000" dirty="0">
                <a:latin typeface="Times New Roman" panose="02020603050405020304" pitchFamily="18" charset="0"/>
                <a:ea typeface="Calibri" panose="020F0502020204030204" pitchFamily="34" charset="0"/>
                <a:cs typeface="Times New Roman" panose="02020603050405020304" pitchFamily="18" charset="0"/>
              </a:rPr>
              <a:t>s</a:t>
            </a:r>
            <a:r>
              <a:rPr lang="en-US" b="1" dirty="0">
                <a:latin typeface="Times New Roman" panose="02020603050405020304" pitchFamily="18" charset="0"/>
                <a:ea typeface="Calibri" panose="020F0502020204030204" pitchFamily="34" charset="0"/>
                <a:cs typeface="Times New Roman" panose="02020603050405020304" pitchFamily="18" charset="0"/>
              </a:rPr>
              <a:t>) = 0.008GeV</a:t>
            </a:r>
            <a:endParaRPr lang="ru-RU" b="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17" name="Rectangle 16"/>
          <p:cNvSpPr/>
          <p:nvPr/>
        </p:nvSpPr>
        <p:spPr>
          <a:xfrm>
            <a:off x="11679086" y="6281407"/>
            <a:ext cx="475451" cy="461665"/>
          </a:xfrm>
          <a:prstGeom prst="rect">
            <a:avLst/>
          </a:prstGeom>
        </p:spPr>
        <p:txBody>
          <a:bodyPr wrap="none">
            <a:spAutoFit/>
          </a:bodyPr>
          <a:lstStyle/>
          <a:p>
            <a:r>
              <a:rPr lang="en-US" sz="2400" b="1" dirty="0" smtClean="0">
                <a:latin typeface="Times New Roman" panose="02020603050405020304" pitchFamily="18" charset="0"/>
                <a:ea typeface="Calibri" panose="020F0502020204030204" pitchFamily="34" charset="0"/>
                <a:cs typeface="Times New Roman" panose="02020603050405020304" pitchFamily="18" charset="0"/>
              </a:rPr>
              <a:t>11</a:t>
            </a:r>
            <a:endParaRPr lang="ru-RU" sz="2400" dirty="0"/>
          </a:p>
        </p:txBody>
      </p:sp>
    </p:spTree>
    <p:extLst>
      <p:ext uri="{BB962C8B-B14F-4D97-AF65-F5344CB8AC3E}">
        <p14:creationId xmlns:p14="http://schemas.microsoft.com/office/powerpoint/2010/main" val="33863645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0" y="635409"/>
            <a:ext cx="8991600" cy="36512"/>
          </a:xfrm>
          <a:prstGeom prst="rect">
            <a:avLst/>
          </a:prstGeom>
          <a:gradFill rotWithShape="0">
            <a:gsLst>
              <a:gs pos="0">
                <a:srgbClr val="003399"/>
              </a:gs>
              <a:gs pos="100000">
                <a:srgbClr val="FFFFFF"/>
              </a:gs>
            </a:gsLst>
            <a:lin ang="0" scaled="1"/>
          </a:gradFill>
          <a:ln>
            <a:noFill/>
          </a:ln>
          <a:effectLst>
            <a:outerShdw dist="35921" dir="2700000" algn="ctr" rotWithShape="0">
              <a:schemeClr val="bg2"/>
            </a:outerShdw>
            <a:reflection blurRad="6350" stA="52000" endA="300" endPos="3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ru-RU"/>
          </a:p>
        </p:txBody>
      </p:sp>
      <p:graphicFrame>
        <p:nvGraphicFramePr>
          <p:cNvPr id="6" name="Table 5"/>
          <p:cNvGraphicFramePr>
            <a:graphicFrameLocks noGrp="1"/>
          </p:cNvGraphicFramePr>
          <p:nvPr>
            <p:extLst/>
          </p:nvPr>
        </p:nvGraphicFramePr>
        <p:xfrm>
          <a:off x="2168434" y="1842657"/>
          <a:ext cx="7262950" cy="2468087"/>
        </p:xfrm>
        <a:graphic>
          <a:graphicData uri="http://schemas.openxmlformats.org/drawingml/2006/table">
            <a:tbl>
              <a:tblPr firstRow="1" firstCol="1" bandRow="1">
                <a:tableStyleId>{5C22544A-7EE6-4342-B048-85BDC9FD1C3A}</a:tableStyleId>
              </a:tblPr>
              <a:tblGrid>
                <a:gridCol w="1342333">
                  <a:extLst>
                    <a:ext uri="{9D8B030D-6E8A-4147-A177-3AD203B41FA5}">
                      <a16:colId xmlns:a16="http://schemas.microsoft.com/office/drawing/2014/main" val="4107609698"/>
                    </a:ext>
                  </a:extLst>
                </a:gridCol>
                <a:gridCol w="1229552">
                  <a:extLst>
                    <a:ext uri="{9D8B030D-6E8A-4147-A177-3AD203B41FA5}">
                      <a16:colId xmlns:a16="http://schemas.microsoft.com/office/drawing/2014/main" val="3155962180"/>
                    </a:ext>
                  </a:extLst>
                </a:gridCol>
                <a:gridCol w="1118347">
                  <a:extLst>
                    <a:ext uri="{9D8B030D-6E8A-4147-A177-3AD203B41FA5}">
                      <a16:colId xmlns:a16="http://schemas.microsoft.com/office/drawing/2014/main" val="1435452664"/>
                    </a:ext>
                  </a:extLst>
                </a:gridCol>
                <a:gridCol w="1229552">
                  <a:extLst>
                    <a:ext uri="{9D8B030D-6E8A-4147-A177-3AD203B41FA5}">
                      <a16:colId xmlns:a16="http://schemas.microsoft.com/office/drawing/2014/main" val="2450779430"/>
                    </a:ext>
                  </a:extLst>
                </a:gridCol>
                <a:gridCol w="1336812">
                  <a:extLst>
                    <a:ext uri="{9D8B030D-6E8A-4147-A177-3AD203B41FA5}">
                      <a16:colId xmlns:a16="http://schemas.microsoft.com/office/drawing/2014/main" val="2067781371"/>
                    </a:ext>
                  </a:extLst>
                </a:gridCol>
                <a:gridCol w="1006354">
                  <a:extLst>
                    <a:ext uri="{9D8B030D-6E8A-4147-A177-3AD203B41FA5}">
                      <a16:colId xmlns:a16="http://schemas.microsoft.com/office/drawing/2014/main" val="3308963520"/>
                    </a:ext>
                  </a:extLst>
                </a:gridCol>
              </a:tblGrid>
              <a:tr h="557247">
                <a:tc>
                  <a:txBody>
                    <a:bodyPr/>
                    <a:lstStyle/>
                    <a:p>
                      <a:pPr algn="ctr">
                        <a:lnSpc>
                          <a:spcPct val="150000"/>
                        </a:lnSpc>
                        <a:spcAft>
                          <a:spcPts val="0"/>
                        </a:spcAft>
                      </a:pPr>
                      <a:r>
                        <a:rPr lang="en-US" sz="1200" dirty="0" smtClean="0">
                          <a:solidFill>
                            <a:schemeClr val="tx1"/>
                          </a:solidFill>
                          <a:effectLst/>
                          <a:latin typeface="Times New Roman" panose="02020603050405020304" pitchFamily="18" charset="0"/>
                          <a:cs typeface="Times New Roman" panose="02020603050405020304" pitchFamily="18" charset="0"/>
                        </a:rPr>
                        <a:t>GeV/</a:t>
                      </a:r>
                      <a:r>
                        <a:rPr lang="ru-RU" sz="1200" dirty="0">
                          <a:solidFill>
                            <a:schemeClr val="tx1"/>
                          </a:solidFill>
                          <a:effectLst/>
                          <a:latin typeface="Times New Roman" panose="02020603050405020304" pitchFamily="18" charset="0"/>
                          <a:cs typeface="Times New Roman" panose="02020603050405020304" pitchFamily="18" charset="0"/>
                        </a:rPr>
                        <a:t>с</a:t>
                      </a:r>
                      <a:endParaRPr lang="ru-RU"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50000"/>
                        </a:lnSpc>
                        <a:spcAft>
                          <a:spcPts val="0"/>
                        </a:spcAft>
                      </a:pPr>
                      <a:r>
                        <a:rPr lang="en-US" sz="1200" dirty="0">
                          <a:solidFill>
                            <a:schemeClr val="tx1"/>
                          </a:solidFill>
                          <a:effectLst/>
                          <a:latin typeface="Times New Roman" panose="02020603050405020304" pitchFamily="18" charset="0"/>
                          <a:cs typeface="Times New Roman" panose="02020603050405020304" pitchFamily="18" charset="0"/>
                        </a:rPr>
                        <a:t>0 &lt; </a:t>
                      </a:r>
                      <a:r>
                        <a:rPr lang="en-US" sz="1200" dirty="0" err="1">
                          <a:solidFill>
                            <a:schemeClr val="tx1"/>
                          </a:solidFill>
                          <a:effectLst/>
                          <a:latin typeface="Times New Roman" panose="02020603050405020304" pitchFamily="18" charset="0"/>
                          <a:cs typeface="Times New Roman" panose="02020603050405020304" pitchFamily="18" charset="0"/>
                        </a:rPr>
                        <a:t>p</a:t>
                      </a:r>
                      <a:r>
                        <a:rPr lang="en-US" sz="1200" baseline="-25000" dirty="0" err="1">
                          <a:solidFill>
                            <a:schemeClr val="tx1"/>
                          </a:solidFill>
                          <a:effectLst/>
                          <a:latin typeface="Times New Roman" panose="02020603050405020304" pitchFamily="18" charset="0"/>
                          <a:cs typeface="Times New Roman" panose="02020603050405020304" pitchFamily="18" charset="0"/>
                        </a:rPr>
                        <a:t>Z</a:t>
                      </a:r>
                      <a:r>
                        <a:rPr lang="en-US" sz="1200" dirty="0">
                          <a:solidFill>
                            <a:schemeClr val="tx1"/>
                          </a:solidFill>
                          <a:effectLst/>
                          <a:latin typeface="Times New Roman" panose="02020603050405020304" pitchFamily="18" charset="0"/>
                          <a:cs typeface="Times New Roman" panose="02020603050405020304" pitchFamily="18" charset="0"/>
                        </a:rPr>
                        <a:t> ≤ </a:t>
                      </a:r>
                      <a:r>
                        <a:rPr lang="ru-RU" sz="1200" dirty="0">
                          <a:solidFill>
                            <a:schemeClr val="tx1"/>
                          </a:solidFill>
                          <a:effectLst/>
                          <a:latin typeface="Times New Roman" panose="02020603050405020304" pitchFamily="18" charset="0"/>
                          <a:cs typeface="Times New Roman" panose="02020603050405020304" pitchFamily="18" charset="0"/>
                        </a:rPr>
                        <a:t>4.0</a:t>
                      </a:r>
                      <a:endParaRPr lang="ru-RU"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50000"/>
                        </a:lnSpc>
                        <a:spcAft>
                          <a:spcPts val="0"/>
                        </a:spcAft>
                      </a:pPr>
                      <a:r>
                        <a:rPr lang="en-US" sz="1200" dirty="0">
                          <a:solidFill>
                            <a:schemeClr val="tx1"/>
                          </a:solidFill>
                          <a:effectLst/>
                          <a:latin typeface="Times New Roman" panose="02020603050405020304" pitchFamily="18" charset="0"/>
                          <a:cs typeface="Times New Roman" panose="02020603050405020304" pitchFamily="18" charset="0"/>
                        </a:rPr>
                        <a:t>4.0 &lt; </a:t>
                      </a:r>
                      <a:r>
                        <a:rPr lang="en-US" sz="1200" dirty="0" err="1">
                          <a:solidFill>
                            <a:schemeClr val="tx1"/>
                          </a:solidFill>
                          <a:effectLst/>
                          <a:latin typeface="Times New Roman" panose="02020603050405020304" pitchFamily="18" charset="0"/>
                          <a:cs typeface="Times New Roman" panose="02020603050405020304" pitchFamily="18" charset="0"/>
                        </a:rPr>
                        <a:t>p</a:t>
                      </a:r>
                      <a:r>
                        <a:rPr lang="en-US" sz="1200" baseline="-25000" dirty="0" err="1">
                          <a:solidFill>
                            <a:schemeClr val="tx1"/>
                          </a:solidFill>
                          <a:effectLst/>
                          <a:latin typeface="Times New Roman" panose="02020603050405020304" pitchFamily="18" charset="0"/>
                          <a:cs typeface="Times New Roman" panose="02020603050405020304" pitchFamily="18" charset="0"/>
                        </a:rPr>
                        <a:t>Z</a:t>
                      </a:r>
                      <a:r>
                        <a:rPr lang="en-US" sz="1200" dirty="0">
                          <a:solidFill>
                            <a:schemeClr val="tx1"/>
                          </a:solidFill>
                          <a:effectLst/>
                          <a:latin typeface="Times New Roman" panose="02020603050405020304" pitchFamily="18" charset="0"/>
                          <a:cs typeface="Times New Roman" panose="02020603050405020304" pitchFamily="18" charset="0"/>
                        </a:rPr>
                        <a:t> ≤ </a:t>
                      </a:r>
                      <a:r>
                        <a:rPr lang="ru-RU" sz="1200" dirty="0">
                          <a:solidFill>
                            <a:schemeClr val="tx1"/>
                          </a:solidFill>
                          <a:effectLst/>
                          <a:latin typeface="Times New Roman" panose="02020603050405020304" pitchFamily="18" charset="0"/>
                          <a:cs typeface="Times New Roman" panose="02020603050405020304" pitchFamily="18" charset="0"/>
                        </a:rPr>
                        <a:t>8.0</a:t>
                      </a:r>
                      <a:endParaRPr lang="ru-RU"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50000"/>
                        </a:lnSpc>
                        <a:spcAft>
                          <a:spcPts val="0"/>
                        </a:spcAft>
                      </a:pPr>
                      <a:r>
                        <a:rPr lang="en-US" sz="1200" dirty="0">
                          <a:solidFill>
                            <a:schemeClr val="tx1"/>
                          </a:solidFill>
                          <a:effectLst/>
                          <a:latin typeface="Times New Roman" panose="02020603050405020304" pitchFamily="18" charset="0"/>
                          <a:cs typeface="Times New Roman" panose="02020603050405020304" pitchFamily="18" charset="0"/>
                        </a:rPr>
                        <a:t>8.0 &lt; </a:t>
                      </a:r>
                      <a:r>
                        <a:rPr lang="en-US" sz="1200" dirty="0" err="1">
                          <a:solidFill>
                            <a:schemeClr val="tx1"/>
                          </a:solidFill>
                          <a:effectLst/>
                          <a:latin typeface="Times New Roman" panose="02020603050405020304" pitchFamily="18" charset="0"/>
                          <a:cs typeface="Times New Roman" panose="02020603050405020304" pitchFamily="18" charset="0"/>
                        </a:rPr>
                        <a:t>p</a:t>
                      </a:r>
                      <a:r>
                        <a:rPr lang="en-US" sz="1200" baseline="-25000" dirty="0" err="1">
                          <a:solidFill>
                            <a:schemeClr val="tx1"/>
                          </a:solidFill>
                          <a:effectLst/>
                          <a:latin typeface="Times New Roman" panose="02020603050405020304" pitchFamily="18" charset="0"/>
                          <a:cs typeface="Times New Roman" panose="02020603050405020304" pitchFamily="18" charset="0"/>
                        </a:rPr>
                        <a:t>Z</a:t>
                      </a:r>
                      <a:r>
                        <a:rPr lang="en-US" sz="1200" dirty="0">
                          <a:solidFill>
                            <a:schemeClr val="tx1"/>
                          </a:solidFill>
                          <a:effectLst/>
                          <a:latin typeface="Times New Roman" panose="02020603050405020304" pitchFamily="18" charset="0"/>
                          <a:cs typeface="Times New Roman" panose="02020603050405020304" pitchFamily="18" charset="0"/>
                        </a:rPr>
                        <a:t> ≤ </a:t>
                      </a:r>
                      <a:r>
                        <a:rPr lang="ru-RU" sz="1200" dirty="0">
                          <a:solidFill>
                            <a:schemeClr val="tx1"/>
                          </a:solidFill>
                          <a:effectLst/>
                          <a:latin typeface="Times New Roman" panose="02020603050405020304" pitchFamily="18" charset="0"/>
                          <a:cs typeface="Times New Roman" panose="02020603050405020304" pitchFamily="18" charset="0"/>
                        </a:rPr>
                        <a:t>12.0</a:t>
                      </a:r>
                      <a:endParaRPr lang="ru-RU"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50000"/>
                        </a:lnSpc>
                        <a:spcAft>
                          <a:spcPts val="0"/>
                        </a:spcAft>
                      </a:pPr>
                      <a:r>
                        <a:rPr lang="en-US" sz="1200" dirty="0">
                          <a:solidFill>
                            <a:schemeClr val="tx1"/>
                          </a:solidFill>
                          <a:effectLst/>
                          <a:latin typeface="Times New Roman" panose="02020603050405020304" pitchFamily="18" charset="0"/>
                          <a:cs typeface="Times New Roman" panose="02020603050405020304" pitchFamily="18" charset="0"/>
                        </a:rPr>
                        <a:t>12.0 &lt; </a:t>
                      </a:r>
                      <a:r>
                        <a:rPr lang="en-US" sz="1200" dirty="0" err="1">
                          <a:solidFill>
                            <a:schemeClr val="tx1"/>
                          </a:solidFill>
                          <a:effectLst/>
                          <a:latin typeface="Times New Roman" panose="02020603050405020304" pitchFamily="18" charset="0"/>
                          <a:cs typeface="Times New Roman" panose="02020603050405020304" pitchFamily="18" charset="0"/>
                        </a:rPr>
                        <a:t>p</a:t>
                      </a:r>
                      <a:r>
                        <a:rPr lang="en-US" sz="1200" baseline="-25000" dirty="0" err="1">
                          <a:solidFill>
                            <a:schemeClr val="tx1"/>
                          </a:solidFill>
                          <a:effectLst/>
                          <a:latin typeface="Times New Roman" panose="02020603050405020304" pitchFamily="18" charset="0"/>
                          <a:cs typeface="Times New Roman" panose="02020603050405020304" pitchFamily="18" charset="0"/>
                        </a:rPr>
                        <a:t>Z</a:t>
                      </a:r>
                      <a:r>
                        <a:rPr lang="en-US" sz="1200" dirty="0">
                          <a:solidFill>
                            <a:schemeClr val="tx1"/>
                          </a:solidFill>
                          <a:effectLst/>
                          <a:latin typeface="Times New Roman" panose="02020603050405020304" pitchFamily="18" charset="0"/>
                          <a:cs typeface="Times New Roman" panose="02020603050405020304" pitchFamily="18" charset="0"/>
                        </a:rPr>
                        <a:t> ≤ </a:t>
                      </a:r>
                      <a:r>
                        <a:rPr lang="ru-RU" sz="1200" dirty="0">
                          <a:solidFill>
                            <a:schemeClr val="tx1"/>
                          </a:solidFill>
                          <a:effectLst/>
                          <a:latin typeface="Times New Roman" panose="02020603050405020304" pitchFamily="18" charset="0"/>
                          <a:cs typeface="Times New Roman" panose="02020603050405020304" pitchFamily="18" charset="0"/>
                        </a:rPr>
                        <a:t>16.0</a:t>
                      </a:r>
                      <a:endParaRPr lang="ru-RU"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50000"/>
                        </a:lnSpc>
                        <a:spcAft>
                          <a:spcPts val="0"/>
                        </a:spcAft>
                      </a:pPr>
                      <a:r>
                        <a:rPr lang="en-US" sz="1200" dirty="0" err="1">
                          <a:solidFill>
                            <a:schemeClr val="tx1"/>
                          </a:solidFill>
                          <a:effectLst/>
                          <a:latin typeface="Times New Roman" panose="02020603050405020304" pitchFamily="18" charset="0"/>
                          <a:cs typeface="Times New Roman" panose="02020603050405020304" pitchFamily="18" charset="0"/>
                        </a:rPr>
                        <a:t>p</a:t>
                      </a:r>
                      <a:r>
                        <a:rPr lang="en-US" sz="1200" baseline="-25000" dirty="0" err="1">
                          <a:solidFill>
                            <a:schemeClr val="tx1"/>
                          </a:solidFill>
                          <a:effectLst/>
                          <a:latin typeface="Times New Roman" panose="02020603050405020304" pitchFamily="18" charset="0"/>
                          <a:cs typeface="Times New Roman" panose="02020603050405020304" pitchFamily="18" charset="0"/>
                        </a:rPr>
                        <a:t>Z</a:t>
                      </a:r>
                      <a:r>
                        <a:rPr lang="en-US" sz="1200" dirty="0">
                          <a:solidFill>
                            <a:schemeClr val="tx1"/>
                          </a:solidFill>
                          <a:effectLst/>
                          <a:latin typeface="Times New Roman" panose="02020603050405020304" pitchFamily="18" charset="0"/>
                          <a:cs typeface="Times New Roman" panose="02020603050405020304" pitchFamily="18" charset="0"/>
                        </a:rPr>
                        <a:t> &gt; </a:t>
                      </a:r>
                      <a:r>
                        <a:rPr lang="ru-RU" sz="1200" dirty="0">
                          <a:solidFill>
                            <a:schemeClr val="tx1"/>
                          </a:solidFill>
                          <a:effectLst/>
                          <a:latin typeface="Times New Roman" panose="02020603050405020304" pitchFamily="18" charset="0"/>
                          <a:cs typeface="Times New Roman" panose="02020603050405020304" pitchFamily="18" charset="0"/>
                        </a:rPr>
                        <a:t>16.0</a:t>
                      </a:r>
                      <a:endParaRPr lang="ru-RU"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77056681"/>
                  </a:ext>
                </a:extLst>
              </a:tr>
              <a:tr h="477710">
                <a:tc>
                  <a:txBody>
                    <a:bodyPr/>
                    <a:lstStyle/>
                    <a:p>
                      <a:pPr algn="just">
                        <a:lnSpc>
                          <a:spcPct val="150000"/>
                        </a:lnSpc>
                        <a:spcAft>
                          <a:spcPts val="0"/>
                        </a:spcAft>
                      </a:pPr>
                      <a:r>
                        <a:rPr lang="en-US" sz="1400">
                          <a:solidFill>
                            <a:schemeClr val="tx1"/>
                          </a:solidFill>
                          <a:effectLst/>
                          <a:latin typeface="Times New Roman" panose="02020603050405020304" pitchFamily="18" charset="0"/>
                          <a:cs typeface="Times New Roman" panose="02020603050405020304" pitchFamily="18" charset="0"/>
                        </a:rPr>
                        <a:t>0 &lt; p</a:t>
                      </a:r>
                      <a:r>
                        <a:rPr lang="en-US" sz="1400" baseline="-25000">
                          <a:solidFill>
                            <a:schemeClr val="tx1"/>
                          </a:solidFill>
                          <a:effectLst/>
                          <a:latin typeface="Times New Roman" panose="02020603050405020304" pitchFamily="18" charset="0"/>
                          <a:cs typeface="Times New Roman" panose="02020603050405020304" pitchFamily="18" charset="0"/>
                        </a:rPr>
                        <a:t>T</a:t>
                      </a:r>
                      <a:r>
                        <a:rPr lang="en-US" sz="1400">
                          <a:solidFill>
                            <a:schemeClr val="tx1"/>
                          </a:solidFill>
                          <a:effectLst/>
                          <a:latin typeface="Times New Roman" panose="02020603050405020304" pitchFamily="18" charset="0"/>
                          <a:cs typeface="Times New Roman" panose="02020603050405020304" pitchFamily="18" charset="0"/>
                        </a:rPr>
                        <a:t> ≤</a:t>
                      </a:r>
                      <a:r>
                        <a:rPr lang="ru-RU" sz="1400">
                          <a:solidFill>
                            <a:schemeClr val="tx1"/>
                          </a:solidFill>
                          <a:effectLst/>
                          <a:latin typeface="Times New Roman" panose="02020603050405020304" pitchFamily="18" charset="0"/>
                          <a:cs typeface="Times New Roman" panose="02020603050405020304" pitchFamily="18" charset="0"/>
                        </a:rPr>
                        <a:t> 0.25</a:t>
                      </a:r>
                      <a:endParaRPr lang="ru-RU"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b="1" dirty="0" smtClean="0">
                          <a:effectLst/>
                          <a:latin typeface="Times New Roman" panose="02020603050405020304" pitchFamily="18" charset="0"/>
                          <a:cs typeface="Times New Roman" panose="02020603050405020304" pitchFamily="18" charset="0"/>
                        </a:rPr>
                        <a:t>0.013</a:t>
                      </a:r>
                      <a:endParaRPr lang="ru-RU" sz="1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b="1" dirty="0" smtClean="0">
                          <a:effectLst/>
                          <a:latin typeface="Times New Roman" panose="02020603050405020304" pitchFamily="18" charset="0"/>
                          <a:cs typeface="Times New Roman" panose="02020603050405020304" pitchFamily="18" charset="0"/>
                        </a:rPr>
                        <a:t>0.091</a:t>
                      </a:r>
                      <a:endParaRPr lang="ru-RU" sz="1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b="1" dirty="0" smtClean="0">
                          <a:effectLst/>
                          <a:latin typeface="Times New Roman" panose="02020603050405020304" pitchFamily="18" charset="0"/>
                          <a:cs typeface="Times New Roman" panose="02020603050405020304" pitchFamily="18" charset="0"/>
                        </a:rPr>
                        <a:t>0.093</a:t>
                      </a:r>
                      <a:endParaRPr lang="ru-RU" sz="1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b="1" dirty="0" smtClean="0">
                          <a:effectLst/>
                          <a:latin typeface="Times New Roman" panose="02020603050405020304" pitchFamily="18" charset="0"/>
                          <a:cs typeface="Times New Roman" panose="02020603050405020304" pitchFamily="18" charset="0"/>
                        </a:rPr>
                        <a:t>0.042</a:t>
                      </a:r>
                      <a:endParaRPr lang="ru-RU" sz="1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b="1" dirty="0" smtClean="0">
                          <a:effectLst/>
                          <a:latin typeface="Times New Roman" panose="02020603050405020304" pitchFamily="18" charset="0"/>
                          <a:cs typeface="Times New Roman" panose="02020603050405020304" pitchFamily="18" charset="0"/>
                        </a:rPr>
                        <a:t>0.02</a:t>
                      </a:r>
                      <a:endParaRPr lang="ru-RU" sz="1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260889209"/>
                  </a:ext>
                </a:extLst>
              </a:tr>
              <a:tr h="477710">
                <a:tc>
                  <a:txBody>
                    <a:bodyPr/>
                    <a:lstStyle/>
                    <a:p>
                      <a:pPr algn="just">
                        <a:lnSpc>
                          <a:spcPct val="150000"/>
                        </a:lnSpc>
                        <a:spcAft>
                          <a:spcPts val="0"/>
                        </a:spcAft>
                      </a:pPr>
                      <a:r>
                        <a:rPr lang="en-US" sz="1400">
                          <a:solidFill>
                            <a:schemeClr val="tx1"/>
                          </a:solidFill>
                          <a:effectLst/>
                          <a:latin typeface="Times New Roman" panose="02020603050405020304" pitchFamily="18" charset="0"/>
                          <a:cs typeface="Times New Roman" panose="02020603050405020304" pitchFamily="18" charset="0"/>
                        </a:rPr>
                        <a:t>0.25 &lt; p</a:t>
                      </a:r>
                      <a:r>
                        <a:rPr lang="en-US" sz="1400" baseline="-25000">
                          <a:solidFill>
                            <a:schemeClr val="tx1"/>
                          </a:solidFill>
                          <a:effectLst/>
                          <a:latin typeface="Times New Roman" panose="02020603050405020304" pitchFamily="18" charset="0"/>
                          <a:cs typeface="Times New Roman" panose="02020603050405020304" pitchFamily="18" charset="0"/>
                        </a:rPr>
                        <a:t>T</a:t>
                      </a:r>
                      <a:r>
                        <a:rPr lang="en-US" sz="1400">
                          <a:solidFill>
                            <a:schemeClr val="tx1"/>
                          </a:solidFill>
                          <a:effectLst/>
                          <a:latin typeface="Times New Roman" panose="02020603050405020304" pitchFamily="18" charset="0"/>
                          <a:cs typeface="Times New Roman" panose="02020603050405020304" pitchFamily="18" charset="0"/>
                        </a:rPr>
                        <a:t> ≤ 0.5</a:t>
                      </a:r>
                      <a:endParaRPr lang="ru-RU"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b="1" dirty="0" smtClean="0">
                          <a:effectLst/>
                          <a:latin typeface="Times New Roman" panose="02020603050405020304" pitchFamily="18" charset="0"/>
                          <a:cs typeface="Times New Roman" panose="02020603050405020304" pitchFamily="18" charset="0"/>
                        </a:rPr>
                        <a:t>0.004</a:t>
                      </a:r>
                      <a:endParaRPr lang="ru-RU" sz="1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b="1" dirty="0" smtClean="0">
                          <a:effectLst/>
                          <a:latin typeface="Times New Roman" panose="02020603050405020304" pitchFamily="18" charset="0"/>
                          <a:cs typeface="Times New Roman" panose="02020603050405020304" pitchFamily="18" charset="0"/>
                        </a:rPr>
                        <a:t>0.077</a:t>
                      </a:r>
                      <a:endParaRPr lang="ru-RU" sz="1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b="1" dirty="0" smtClean="0">
                          <a:effectLst/>
                          <a:latin typeface="Times New Roman" panose="02020603050405020304" pitchFamily="18" charset="0"/>
                          <a:cs typeface="Times New Roman" panose="02020603050405020304" pitchFamily="18" charset="0"/>
                        </a:rPr>
                        <a:t>0.096</a:t>
                      </a:r>
                      <a:endParaRPr lang="ru-RU" sz="1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b="1" dirty="0" smtClean="0">
                          <a:effectLst/>
                          <a:latin typeface="Times New Roman" panose="02020603050405020304" pitchFamily="18" charset="0"/>
                          <a:cs typeface="Times New Roman" panose="02020603050405020304" pitchFamily="18" charset="0"/>
                        </a:rPr>
                        <a:t>0.069</a:t>
                      </a:r>
                      <a:endParaRPr lang="ru-RU" sz="1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b="1" dirty="0" smtClean="0">
                          <a:effectLst/>
                          <a:latin typeface="Times New Roman" panose="02020603050405020304" pitchFamily="18" charset="0"/>
                          <a:cs typeface="Times New Roman" panose="02020603050405020304" pitchFamily="18" charset="0"/>
                        </a:rPr>
                        <a:t>0.041</a:t>
                      </a:r>
                      <a:endParaRPr lang="ru-RU" sz="1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15575621"/>
                  </a:ext>
                </a:extLst>
              </a:tr>
              <a:tr h="477710">
                <a:tc>
                  <a:txBody>
                    <a:bodyPr/>
                    <a:lstStyle/>
                    <a:p>
                      <a:pPr algn="just">
                        <a:lnSpc>
                          <a:spcPct val="150000"/>
                        </a:lnSpc>
                        <a:spcAft>
                          <a:spcPts val="0"/>
                        </a:spcAft>
                      </a:pPr>
                      <a:r>
                        <a:rPr lang="en-US" sz="1400">
                          <a:solidFill>
                            <a:schemeClr val="tx1"/>
                          </a:solidFill>
                          <a:effectLst/>
                          <a:latin typeface="Times New Roman" panose="02020603050405020304" pitchFamily="18" charset="0"/>
                          <a:cs typeface="Times New Roman" panose="02020603050405020304" pitchFamily="18" charset="0"/>
                        </a:rPr>
                        <a:t>0.5 &lt; p</a:t>
                      </a:r>
                      <a:r>
                        <a:rPr lang="en-US" sz="1400" baseline="-25000">
                          <a:solidFill>
                            <a:schemeClr val="tx1"/>
                          </a:solidFill>
                          <a:effectLst/>
                          <a:latin typeface="Times New Roman" panose="02020603050405020304" pitchFamily="18" charset="0"/>
                          <a:cs typeface="Times New Roman" panose="02020603050405020304" pitchFamily="18" charset="0"/>
                        </a:rPr>
                        <a:t>T</a:t>
                      </a:r>
                      <a:r>
                        <a:rPr lang="en-US" sz="1400">
                          <a:solidFill>
                            <a:schemeClr val="tx1"/>
                          </a:solidFill>
                          <a:effectLst/>
                          <a:latin typeface="Times New Roman" panose="02020603050405020304" pitchFamily="18" charset="0"/>
                          <a:cs typeface="Times New Roman" panose="02020603050405020304" pitchFamily="18" charset="0"/>
                        </a:rPr>
                        <a:t> ≤ 1.0</a:t>
                      </a:r>
                      <a:endParaRPr lang="ru-RU"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b="1" dirty="0" smtClean="0">
                          <a:effectLst/>
                          <a:latin typeface="Times New Roman" panose="02020603050405020304" pitchFamily="18" charset="0"/>
                          <a:ea typeface="+mn-ea"/>
                          <a:cs typeface="Times New Roman" panose="02020603050405020304" pitchFamily="18" charset="0"/>
                        </a:rPr>
                        <a:t>-</a:t>
                      </a:r>
                      <a:endParaRPr lang="ru-RU" sz="1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b="1" dirty="0" smtClean="0">
                          <a:effectLst/>
                          <a:latin typeface="Times New Roman" panose="02020603050405020304" pitchFamily="18" charset="0"/>
                          <a:cs typeface="Times New Roman" panose="02020603050405020304" pitchFamily="18" charset="0"/>
                        </a:rPr>
                        <a:t>0.03</a:t>
                      </a:r>
                      <a:endParaRPr lang="ru-RU" sz="1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b="1" dirty="0" smtClean="0">
                          <a:effectLst/>
                          <a:latin typeface="Times New Roman" panose="02020603050405020304" pitchFamily="18" charset="0"/>
                          <a:cs typeface="Times New Roman" panose="02020603050405020304" pitchFamily="18" charset="0"/>
                        </a:rPr>
                        <a:t>0.093</a:t>
                      </a:r>
                      <a:endParaRPr lang="ru-RU" sz="1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b="1" dirty="0" smtClean="0">
                          <a:effectLst/>
                          <a:latin typeface="Times New Roman" panose="02020603050405020304" pitchFamily="18" charset="0"/>
                          <a:cs typeface="Times New Roman" panose="02020603050405020304" pitchFamily="18" charset="0"/>
                        </a:rPr>
                        <a:t>0.084</a:t>
                      </a:r>
                      <a:endParaRPr lang="ru-RU" sz="1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b="1" dirty="0" smtClean="0">
                          <a:effectLst/>
                          <a:latin typeface="Times New Roman" panose="02020603050405020304" pitchFamily="18" charset="0"/>
                          <a:cs typeface="Times New Roman" panose="02020603050405020304" pitchFamily="18" charset="0"/>
                        </a:rPr>
                        <a:t>0.065</a:t>
                      </a:r>
                      <a:endParaRPr lang="ru-RU" sz="1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63276508"/>
                  </a:ext>
                </a:extLst>
              </a:tr>
              <a:tr h="477710">
                <a:tc>
                  <a:txBody>
                    <a:bodyPr/>
                    <a:lstStyle/>
                    <a:p>
                      <a:pPr algn="just">
                        <a:lnSpc>
                          <a:spcPct val="150000"/>
                        </a:lnSpc>
                        <a:spcAft>
                          <a:spcPts val="0"/>
                        </a:spcAft>
                      </a:pPr>
                      <a:r>
                        <a:rPr lang="en-US" sz="1400" dirty="0">
                          <a:solidFill>
                            <a:schemeClr val="tx1"/>
                          </a:solidFill>
                          <a:effectLst/>
                          <a:latin typeface="Times New Roman" panose="02020603050405020304" pitchFamily="18" charset="0"/>
                          <a:cs typeface="Times New Roman" panose="02020603050405020304" pitchFamily="18" charset="0"/>
                        </a:rPr>
                        <a:t>p</a:t>
                      </a:r>
                      <a:r>
                        <a:rPr lang="en-US" sz="1400" baseline="-25000" dirty="0">
                          <a:solidFill>
                            <a:schemeClr val="tx1"/>
                          </a:solidFill>
                          <a:effectLst/>
                          <a:latin typeface="Times New Roman" panose="02020603050405020304" pitchFamily="18" charset="0"/>
                          <a:cs typeface="Times New Roman" panose="02020603050405020304" pitchFamily="18" charset="0"/>
                        </a:rPr>
                        <a:t>T</a:t>
                      </a:r>
                      <a:r>
                        <a:rPr lang="en-US" sz="1400" dirty="0">
                          <a:solidFill>
                            <a:schemeClr val="tx1"/>
                          </a:solidFill>
                          <a:effectLst/>
                          <a:latin typeface="Times New Roman" panose="02020603050405020304" pitchFamily="18" charset="0"/>
                          <a:cs typeface="Times New Roman" panose="02020603050405020304" pitchFamily="18" charset="0"/>
                        </a:rPr>
                        <a:t> &gt; 1.0</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b="1" dirty="0" smtClean="0">
                          <a:effectLst/>
                          <a:latin typeface="Times New Roman" panose="02020603050405020304" pitchFamily="18" charset="0"/>
                          <a:cs typeface="Times New Roman" panose="02020603050405020304" pitchFamily="18" charset="0"/>
                        </a:rPr>
                        <a:t>-</a:t>
                      </a:r>
                      <a:endParaRPr lang="ru-RU" sz="1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b="1" dirty="0" smtClean="0">
                          <a:effectLst/>
                          <a:latin typeface="Times New Roman" panose="02020603050405020304" pitchFamily="18" charset="0"/>
                          <a:cs typeface="Times New Roman" panose="02020603050405020304" pitchFamily="18" charset="0"/>
                        </a:rPr>
                        <a:t>-</a:t>
                      </a:r>
                      <a:endParaRPr lang="ru-RU" sz="1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b="1" dirty="0" smtClean="0">
                          <a:effectLst/>
                          <a:latin typeface="Times New Roman" panose="02020603050405020304" pitchFamily="18" charset="0"/>
                          <a:cs typeface="Times New Roman" panose="02020603050405020304" pitchFamily="18" charset="0"/>
                        </a:rPr>
                        <a:t>0.031</a:t>
                      </a:r>
                      <a:endParaRPr lang="ru-RU" sz="1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b="1" dirty="0" smtClean="0">
                          <a:effectLst/>
                          <a:latin typeface="Times New Roman" panose="02020603050405020304" pitchFamily="18" charset="0"/>
                          <a:cs typeface="Times New Roman" panose="02020603050405020304" pitchFamily="18" charset="0"/>
                        </a:rPr>
                        <a:t>0.071</a:t>
                      </a:r>
                      <a:endParaRPr lang="ru-RU" sz="1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b="1" dirty="0" smtClean="0">
                          <a:effectLst/>
                          <a:latin typeface="Times New Roman" panose="02020603050405020304" pitchFamily="18" charset="0"/>
                          <a:cs typeface="Times New Roman" panose="02020603050405020304" pitchFamily="18" charset="0"/>
                        </a:rPr>
                        <a:t>0.081</a:t>
                      </a:r>
                      <a:endParaRPr lang="ru-RU" sz="1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8359128"/>
                  </a:ext>
                </a:extLst>
              </a:tr>
            </a:tbl>
          </a:graphicData>
        </a:graphic>
      </p:graphicFrame>
      <p:sp>
        <p:nvSpPr>
          <p:cNvPr id="7" name="Rectangle 6"/>
          <p:cNvSpPr/>
          <p:nvPr/>
        </p:nvSpPr>
        <p:spPr>
          <a:xfrm>
            <a:off x="3338329" y="4707802"/>
            <a:ext cx="5550177" cy="402082"/>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0"/>
              </a:spcAft>
            </a:pPr>
            <a:r>
              <a:rPr lang="en-US" sz="14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Fig.9 </a:t>
            </a:r>
            <a:r>
              <a:rPr lang="en-US" sz="14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Geometry efficiency of K0s events in various kinematical bins</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Rectangle 7"/>
          <p:cNvSpPr/>
          <p:nvPr/>
        </p:nvSpPr>
        <p:spPr>
          <a:xfrm>
            <a:off x="52251" y="16696"/>
            <a:ext cx="11887199" cy="552972"/>
          </a:xfrm>
          <a:prstGeom prst="rect">
            <a:avLst/>
          </a:prstGeom>
        </p:spPr>
        <p:txBody>
          <a:bodyPr wrap="square">
            <a:spAutoFit/>
          </a:bodyPr>
          <a:lstStyle/>
          <a:p>
            <a:pPr algn="ctr">
              <a:lnSpc>
                <a:spcPct val="107000"/>
              </a:lnSpc>
              <a:spcAft>
                <a:spcPts val="0"/>
              </a:spcAft>
            </a:pPr>
            <a:r>
              <a:rPr lang="en-US" sz="3000" b="1" dirty="0" smtClean="0">
                <a:latin typeface="Times New Roman" panose="02020603050405020304" pitchFamily="18" charset="0"/>
                <a:ea typeface="Calibri" panose="020F0502020204030204" pitchFamily="34" charset="0"/>
                <a:cs typeface="Times New Roman" panose="02020603050405020304" pitchFamily="18" charset="0"/>
              </a:rPr>
              <a:t>Backup slides</a:t>
            </a:r>
          </a:p>
        </p:txBody>
      </p:sp>
      <p:sp>
        <p:nvSpPr>
          <p:cNvPr id="9" name="Rectangle 8"/>
          <p:cNvSpPr/>
          <p:nvPr/>
        </p:nvSpPr>
        <p:spPr>
          <a:xfrm>
            <a:off x="104509" y="6466073"/>
            <a:ext cx="5499458" cy="339655"/>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0"/>
              </a:spcAft>
            </a:pPr>
            <a:r>
              <a:rPr lang="en-US" sz="12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N. </a:t>
            </a:r>
            <a:r>
              <a:rPr lang="en-US" sz="1200" b="1"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Kalugin</a:t>
            </a:r>
            <a:r>
              <a:rPr lang="en-US" sz="12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5th International Conference on Particle Physics and Astrophysics  </a:t>
            </a:r>
            <a:endParaRPr lang="ru-RU" sz="12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10" name="Rectangle 9"/>
          <p:cNvSpPr/>
          <p:nvPr/>
        </p:nvSpPr>
        <p:spPr>
          <a:xfrm>
            <a:off x="11679086" y="6281407"/>
            <a:ext cx="492443" cy="461665"/>
          </a:xfrm>
          <a:prstGeom prst="rect">
            <a:avLst/>
          </a:prstGeom>
        </p:spPr>
        <p:txBody>
          <a:bodyPr wrap="none">
            <a:spAutoFit/>
          </a:bodyPr>
          <a:lstStyle/>
          <a:p>
            <a:r>
              <a:rPr lang="en-US" sz="2400" b="1" dirty="0" smtClean="0">
                <a:latin typeface="Times New Roman" panose="02020603050405020304" pitchFamily="18" charset="0"/>
                <a:ea typeface="Calibri" panose="020F0502020204030204" pitchFamily="34" charset="0"/>
                <a:cs typeface="Times New Roman" panose="02020603050405020304" pitchFamily="18" charset="0"/>
              </a:rPr>
              <a:t>1</a:t>
            </a:r>
            <a:r>
              <a:rPr lang="en-US" sz="2400" b="1" dirty="0">
                <a:latin typeface="Times New Roman" panose="02020603050405020304" pitchFamily="18" charset="0"/>
                <a:ea typeface="Calibri" panose="020F0502020204030204" pitchFamily="34" charset="0"/>
                <a:cs typeface="Times New Roman" panose="02020603050405020304" pitchFamily="18" charset="0"/>
              </a:rPr>
              <a:t>2</a:t>
            </a:r>
            <a:endParaRPr lang="ru-RU" sz="2400" dirty="0"/>
          </a:p>
        </p:txBody>
      </p:sp>
    </p:spTree>
    <p:extLst>
      <p:ext uri="{BB962C8B-B14F-4D97-AF65-F5344CB8AC3E}">
        <p14:creationId xmlns:p14="http://schemas.microsoft.com/office/powerpoint/2010/main" val="26525649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2251" y="16696"/>
            <a:ext cx="11887199" cy="586314"/>
          </a:xfrm>
          <a:prstGeom prst="rect">
            <a:avLst/>
          </a:prstGeom>
        </p:spPr>
        <p:txBody>
          <a:bodyPr wrap="square">
            <a:spAutoFit/>
          </a:bodyPr>
          <a:lstStyle/>
          <a:p>
            <a:pPr algn="ctr">
              <a:lnSpc>
                <a:spcPct val="107000"/>
              </a:lnSpc>
              <a:spcAft>
                <a:spcPts val="0"/>
              </a:spcAft>
            </a:pPr>
            <a:r>
              <a:rPr lang="en-US" sz="3000" b="1" dirty="0" smtClean="0">
                <a:latin typeface="Times New Roman" panose="02020603050405020304" pitchFamily="18" charset="0"/>
                <a:ea typeface="Calibri" panose="020F0502020204030204" pitchFamily="34" charset="0"/>
                <a:cs typeface="Times New Roman" panose="02020603050405020304" pitchFamily="18" charset="0"/>
              </a:rPr>
              <a:t>Simulation of K</a:t>
            </a:r>
            <a:r>
              <a:rPr lang="en-US" sz="3000" b="1" baseline="30000" dirty="0" smtClean="0">
                <a:latin typeface="Times New Roman" panose="02020603050405020304" pitchFamily="18" charset="0"/>
                <a:ea typeface="Calibri" panose="020F0502020204030204" pitchFamily="34" charset="0"/>
                <a:cs typeface="Times New Roman" panose="02020603050405020304" pitchFamily="18" charset="0"/>
              </a:rPr>
              <a:t>0</a:t>
            </a:r>
            <a:r>
              <a:rPr lang="en-US" sz="3000" b="1" baseline="-25000" dirty="0" smtClean="0">
                <a:latin typeface="Times New Roman" panose="02020603050405020304" pitchFamily="18" charset="0"/>
                <a:ea typeface="Calibri" panose="020F0502020204030204" pitchFamily="34" charset="0"/>
                <a:cs typeface="Times New Roman" panose="02020603050405020304" pitchFamily="18" charset="0"/>
              </a:rPr>
              <a:t>s</a:t>
            </a:r>
            <a:r>
              <a:rPr lang="en-US" sz="3000" b="1" dirty="0" smtClean="0">
                <a:latin typeface="Times New Roman" panose="02020603050405020304" pitchFamily="18" charset="0"/>
                <a:ea typeface="Calibri" panose="020F0502020204030204" pitchFamily="34" charset="0"/>
                <a:cs typeface="Times New Roman" panose="02020603050405020304" pitchFamily="18" charset="0"/>
              </a:rPr>
              <a:t> registration at SPASCHARM experiment</a:t>
            </a:r>
          </a:p>
        </p:txBody>
      </p:sp>
      <p:sp>
        <p:nvSpPr>
          <p:cNvPr id="5" name="Rectangle 4"/>
          <p:cNvSpPr>
            <a:spLocks noChangeArrowheads="1"/>
          </p:cNvSpPr>
          <p:nvPr/>
        </p:nvSpPr>
        <p:spPr bwMode="auto">
          <a:xfrm>
            <a:off x="0" y="635409"/>
            <a:ext cx="8991600" cy="36512"/>
          </a:xfrm>
          <a:prstGeom prst="rect">
            <a:avLst/>
          </a:prstGeom>
          <a:gradFill rotWithShape="0">
            <a:gsLst>
              <a:gs pos="0">
                <a:srgbClr val="003399"/>
              </a:gs>
              <a:gs pos="100000">
                <a:srgbClr val="FFFFFF"/>
              </a:gs>
            </a:gsLst>
            <a:lin ang="0" scaled="1"/>
          </a:gradFill>
          <a:ln>
            <a:noFill/>
          </a:ln>
          <a:effectLst>
            <a:outerShdw dist="35921" dir="2700000" algn="ctr" rotWithShape="0">
              <a:schemeClr val="bg2"/>
            </a:outerShdw>
            <a:reflection blurRad="6350" stA="52000" endA="300" endPos="3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ru-RU"/>
          </a:p>
        </p:txBody>
      </p:sp>
      <p:graphicFrame>
        <p:nvGraphicFramePr>
          <p:cNvPr id="6" name="Table 5"/>
          <p:cNvGraphicFramePr>
            <a:graphicFrameLocks noGrp="1"/>
          </p:cNvGraphicFramePr>
          <p:nvPr>
            <p:extLst>
              <p:ext uri="{D42A27DB-BD31-4B8C-83A1-F6EECF244321}">
                <p14:modId xmlns:p14="http://schemas.microsoft.com/office/powerpoint/2010/main" val="24877184"/>
              </p:ext>
            </p:extLst>
          </p:nvPr>
        </p:nvGraphicFramePr>
        <p:xfrm>
          <a:off x="744583" y="1753342"/>
          <a:ext cx="10084526" cy="3278777"/>
        </p:xfrm>
        <a:graphic>
          <a:graphicData uri="http://schemas.openxmlformats.org/drawingml/2006/table">
            <a:tbl>
              <a:tblPr firstRow="1" firstCol="1" bandRow="1">
                <a:tableStyleId>{5C22544A-7EE6-4342-B048-85BDC9FD1C3A}</a:tableStyleId>
              </a:tblPr>
              <a:tblGrid>
                <a:gridCol w="1863815">
                  <a:extLst>
                    <a:ext uri="{9D8B030D-6E8A-4147-A177-3AD203B41FA5}">
                      <a16:colId xmlns:a16="http://schemas.microsoft.com/office/drawing/2014/main" val="4107609698"/>
                    </a:ext>
                  </a:extLst>
                </a:gridCol>
                <a:gridCol w="1707219">
                  <a:extLst>
                    <a:ext uri="{9D8B030D-6E8A-4147-A177-3AD203B41FA5}">
                      <a16:colId xmlns:a16="http://schemas.microsoft.com/office/drawing/2014/main" val="3155962180"/>
                    </a:ext>
                  </a:extLst>
                </a:gridCol>
                <a:gridCol w="1552812">
                  <a:extLst>
                    <a:ext uri="{9D8B030D-6E8A-4147-A177-3AD203B41FA5}">
                      <a16:colId xmlns:a16="http://schemas.microsoft.com/office/drawing/2014/main" val="1435452664"/>
                    </a:ext>
                  </a:extLst>
                </a:gridCol>
                <a:gridCol w="1707219">
                  <a:extLst>
                    <a:ext uri="{9D8B030D-6E8A-4147-A177-3AD203B41FA5}">
                      <a16:colId xmlns:a16="http://schemas.microsoft.com/office/drawing/2014/main" val="2450779430"/>
                    </a:ext>
                  </a:extLst>
                </a:gridCol>
                <a:gridCol w="1856149">
                  <a:extLst>
                    <a:ext uri="{9D8B030D-6E8A-4147-A177-3AD203B41FA5}">
                      <a16:colId xmlns:a16="http://schemas.microsoft.com/office/drawing/2014/main" val="2067781371"/>
                    </a:ext>
                  </a:extLst>
                </a:gridCol>
                <a:gridCol w="1397312">
                  <a:extLst>
                    <a:ext uri="{9D8B030D-6E8A-4147-A177-3AD203B41FA5}">
                      <a16:colId xmlns:a16="http://schemas.microsoft.com/office/drawing/2014/main" val="3308963520"/>
                    </a:ext>
                  </a:extLst>
                </a:gridCol>
              </a:tblGrid>
              <a:tr h="740285">
                <a:tc>
                  <a:txBody>
                    <a:bodyPr/>
                    <a:lstStyle/>
                    <a:p>
                      <a:pPr algn="ctr">
                        <a:lnSpc>
                          <a:spcPct val="150000"/>
                        </a:lnSpc>
                        <a:spcAft>
                          <a:spcPts val="0"/>
                        </a:spcAft>
                      </a:pPr>
                      <a:r>
                        <a:rPr lang="en-US" sz="1600" dirty="0" smtClean="0">
                          <a:solidFill>
                            <a:schemeClr val="tx1"/>
                          </a:solidFill>
                          <a:effectLst/>
                          <a:latin typeface="Times New Roman" panose="02020603050405020304" pitchFamily="18" charset="0"/>
                          <a:cs typeface="Times New Roman" panose="02020603050405020304" pitchFamily="18" charset="0"/>
                        </a:rPr>
                        <a:t>GeV/</a:t>
                      </a:r>
                      <a:r>
                        <a:rPr lang="ru-RU" sz="1600" dirty="0">
                          <a:solidFill>
                            <a:schemeClr val="tx1"/>
                          </a:solidFill>
                          <a:effectLst/>
                          <a:latin typeface="Times New Roman" panose="02020603050405020304" pitchFamily="18" charset="0"/>
                          <a:cs typeface="Times New Roman" panose="02020603050405020304" pitchFamily="18" charset="0"/>
                        </a:rPr>
                        <a:t>с</a:t>
                      </a:r>
                      <a:endParaRPr lang="ru-RU"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0 &lt; </a:t>
                      </a:r>
                      <a:r>
                        <a:rPr lang="en-US" sz="1600" dirty="0" err="1">
                          <a:solidFill>
                            <a:schemeClr val="tx1"/>
                          </a:solidFill>
                          <a:effectLst/>
                          <a:latin typeface="Times New Roman" panose="02020603050405020304" pitchFamily="18" charset="0"/>
                          <a:cs typeface="Times New Roman" panose="02020603050405020304" pitchFamily="18" charset="0"/>
                        </a:rPr>
                        <a:t>p</a:t>
                      </a:r>
                      <a:r>
                        <a:rPr lang="en-US" sz="1600" baseline="-25000" dirty="0" err="1">
                          <a:solidFill>
                            <a:schemeClr val="tx1"/>
                          </a:solidFill>
                          <a:effectLst/>
                          <a:latin typeface="Times New Roman" panose="02020603050405020304" pitchFamily="18" charset="0"/>
                          <a:cs typeface="Times New Roman" panose="02020603050405020304" pitchFamily="18" charset="0"/>
                        </a:rPr>
                        <a:t>Z</a:t>
                      </a:r>
                      <a:r>
                        <a:rPr lang="en-US" sz="1600" dirty="0">
                          <a:solidFill>
                            <a:schemeClr val="tx1"/>
                          </a:solidFill>
                          <a:effectLst/>
                          <a:latin typeface="Times New Roman" panose="02020603050405020304" pitchFamily="18" charset="0"/>
                          <a:cs typeface="Times New Roman" panose="02020603050405020304" pitchFamily="18" charset="0"/>
                        </a:rPr>
                        <a:t> ≤ </a:t>
                      </a:r>
                      <a:r>
                        <a:rPr lang="ru-RU" sz="1600" dirty="0">
                          <a:solidFill>
                            <a:schemeClr val="tx1"/>
                          </a:solidFill>
                          <a:effectLst/>
                          <a:latin typeface="Times New Roman" panose="02020603050405020304" pitchFamily="18" charset="0"/>
                          <a:cs typeface="Times New Roman" panose="02020603050405020304" pitchFamily="18" charset="0"/>
                        </a:rPr>
                        <a:t>4.0</a:t>
                      </a:r>
                      <a:endParaRPr lang="ru-RU"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4.0 &lt; </a:t>
                      </a:r>
                      <a:r>
                        <a:rPr lang="en-US" sz="1600" dirty="0" err="1">
                          <a:solidFill>
                            <a:schemeClr val="tx1"/>
                          </a:solidFill>
                          <a:effectLst/>
                          <a:latin typeface="Times New Roman" panose="02020603050405020304" pitchFamily="18" charset="0"/>
                          <a:cs typeface="Times New Roman" panose="02020603050405020304" pitchFamily="18" charset="0"/>
                        </a:rPr>
                        <a:t>p</a:t>
                      </a:r>
                      <a:r>
                        <a:rPr lang="en-US" sz="1600" baseline="-25000" dirty="0" err="1">
                          <a:solidFill>
                            <a:schemeClr val="tx1"/>
                          </a:solidFill>
                          <a:effectLst/>
                          <a:latin typeface="Times New Roman" panose="02020603050405020304" pitchFamily="18" charset="0"/>
                          <a:cs typeface="Times New Roman" panose="02020603050405020304" pitchFamily="18" charset="0"/>
                        </a:rPr>
                        <a:t>Z</a:t>
                      </a:r>
                      <a:r>
                        <a:rPr lang="en-US" sz="1600" dirty="0">
                          <a:solidFill>
                            <a:schemeClr val="tx1"/>
                          </a:solidFill>
                          <a:effectLst/>
                          <a:latin typeface="Times New Roman" panose="02020603050405020304" pitchFamily="18" charset="0"/>
                          <a:cs typeface="Times New Roman" panose="02020603050405020304" pitchFamily="18" charset="0"/>
                        </a:rPr>
                        <a:t> ≤ </a:t>
                      </a:r>
                      <a:r>
                        <a:rPr lang="ru-RU" sz="1600" dirty="0">
                          <a:solidFill>
                            <a:schemeClr val="tx1"/>
                          </a:solidFill>
                          <a:effectLst/>
                          <a:latin typeface="Times New Roman" panose="02020603050405020304" pitchFamily="18" charset="0"/>
                          <a:cs typeface="Times New Roman" panose="02020603050405020304" pitchFamily="18" charset="0"/>
                        </a:rPr>
                        <a:t>8.0</a:t>
                      </a:r>
                      <a:endParaRPr lang="ru-RU"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8.0 &lt; </a:t>
                      </a:r>
                      <a:r>
                        <a:rPr lang="en-US" sz="1600" dirty="0" err="1">
                          <a:solidFill>
                            <a:schemeClr val="tx1"/>
                          </a:solidFill>
                          <a:effectLst/>
                          <a:latin typeface="Times New Roman" panose="02020603050405020304" pitchFamily="18" charset="0"/>
                          <a:cs typeface="Times New Roman" panose="02020603050405020304" pitchFamily="18" charset="0"/>
                        </a:rPr>
                        <a:t>p</a:t>
                      </a:r>
                      <a:r>
                        <a:rPr lang="en-US" sz="1600" baseline="-25000" dirty="0" err="1">
                          <a:solidFill>
                            <a:schemeClr val="tx1"/>
                          </a:solidFill>
                          <a:effectLst/>
                          <a:latin typeface="Times New Roman" panose="02020603050405020304" pitchFamily="18" charset="0"/>
                          <a:cs typeface="Times New Roman" panose="02020603050405020304" pitchFamily="18" charset="0"/>
                        </a:rPr>
                        <a:t>Z</a:t>
                      </a:r>
                      <a:r>
                        <a:rPr lang="en-US" sz="1600" dirty="0">
                          <a:solidFill>
                            <a:schemeClr val="tx1"/>
                          </a:solidFill>
                          <a:effectLst/>
                          <a:latin typeface="Times New Roman" panose="02020603050405020304" pitchFamily="18" charset="0"/>
                          <a:cs typeface="Times New Roman" panose="02020603050405020304" pitchFamily="18" charset="0"/>
                        </a:rPr>
                        <a:t> ≤ </a:t>
                      </a:r>
                      <a:r>
                        <a:rPr lang="ru-RU" sz="1600" dirty="0">
                          <a:solidFill>
                            <a:schemeClr val="tx1"/>
                          </a:solidFill>
                          <a:effectLst/>
                          <a:latin typeface="Times New Roman" panose="02020603050405020304" pitchFamily="18" charset="0"/>
                          <a:cs typeface="Times New Roman" panose="02020603050405020304" pitchFamily="18" charset="0"/>
                        </a:rPr>
                        <a:t>12.0</a:t>
                      </a:r>
                      <a:endParaRPr lang="ru-RU"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12.0 &lt; </a:t>
                      </a:r>
                      <a:r>
                        <a:rPr lang="en-US" sz="1600" dirty="0" err="1">
                          <a:solidFill>
                            <a:schemeClr val="tx1"/>
                          </a:solidFill>
                          <a:effectLst/>
                          <a:latin typeface="Times New Roman" panose="02020603050405020304" pitchFamily="18" charset="0"/>
                          <a:cs typeface="Times New Roman" panose="02020603050405020304" pitchFamily="18" charset="0"/>
                        </a:rPr>
                        <a:t>p</a:t>
                      </a:r>
                      <a:r>
                        <a:rPr lang="en-US" sz="1600" baseline="-25000" dirty="0" err="1">
                          <a:solidFill>
                            <a:schemeClr val="tx1"/>
                          </a:solidFill>
                          <a:effectLst/>
                          <a:latin typeface="Times New Roman" panose="02020603050405020304" pitchFamily="18" charset="0"/>
                          <a:cs typeface="Times New Roman" panose="02020603050405020304" pitchFamily="18" charset="0"/>
                        </a:rPr>
                        <a:t>Z</a:t>
                      </a:r>
                      <a:r>
                        <a:rPr lang="en-US" sz="1600" dirty="0">
                          <a:solidFill>
                            <a:schemeClr val="tx1"/>
                          </a:solidFill>
                          <a:effectLst/>
                          <a:latin typeface="Times New Roman" panose="02020603050405020304" pitchFamily="18" charset="0"/>
                          <a:cs typeface="Times New Roman" panose="02020603050405020304" pitchFamily="18" charset="0"/>
                        </a:rPr>
                        <a:t> ≤ </a:t>
                      </a:r>
                      <a:r>
                        <a:rPr lang="ru-RU" sz="1600" dirty="0">
                          <a:solidFill>
                            <a:schemeClr val="tx1"/>
                          </a:solidFill>
                          <a:effectLst/>
                          <a:latin typeface="Times New Roman" panose="02020603050405020304" pitchFamily="18" charset="0"/>
                          <a:cs typeface="Times New Roman" panose="02020603050405020304" pitchFamily="18" charset="0"/>
                        </a:rPr>
                        <a:t>16.0</a:t>
                      </a:r>
                      <a:endParaRPr lang="ru-RU"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dirty="0" err="1">
                          <a:solidFill>
                            <a:schemeClr val="tx1"/>
                          </a:solidFill>
                          <a:effectLst/>
                          <a:latin typeface="Times New Roman" panose="02020603050405020304" pitchFamily="18" charset="0"/>
                          <a:cs typeface="Times New Roman" panose="02020603050405020304" pitchFamily="18" charset="0"/>
                        </a:rPr>
                        <a:t>p</a:t>
                      </a:r>
                      <a:r>
                        <a:rPr lang="en-US" sz="1600" baseline="-25000" dirty="0" err="1">
                          <a:solidFill>
                            <a:schemeClr val="tx1"/>
                          </a:solidFill>
                          <a:effectLst/>
                          <a:latin typeface="Times New Roman" panose="02020603050405020304" pitchFamily="18" charset="0"/>
                          <a:cs typeface="Times New Roman" panose="02020603050405020304" pitchFamily="18" charset="0"/>
                        </a:rPr>
                        <a:t>Z</a:t>
                      </a:r>
                      <a:r>
                        <a:rPr lang="en-US" sz="1600" dirty="0">
                          <a:solidFill>
                            <a:schemeClr val="tx1"/>
                          </a:solidFill>
                          <a:effectLst/>
                          <a:latin typeface="Times New Roman" panose="02020603050405020304" pitchFamily="18" charset="0"/>
                          <a:cs typeface="Times New Roman" panose="02020603050405020304" pitchFamily="18" charset="0"/>
                        </a:rPr>
                        <a:t> &gt; </a:t>
                      </a:r>
                      <a:r>
                        <a:rPr lang="ru-RU" sz="1600" dirty="0">
                          <a:solidFill>
                            <a:schemeClr val="tx1"/>
                          </a:solidFill>
                          <a:effectLst/>
                          <a:latin typeface="Times New Roman" panose="02020603050405020304" pitchFamily="18" charset="0"/>
                          <a:cs typeface="Times New Roman" panose="02020603050405020304" pitchFamily="18" charset="0"/>
                        </a:rPr>
                        <a:t>16.0</a:t>
                      </a:r>
                      <a:endParaRPr lang="ru-RU"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77056681"/>
                  </a:ext>
                </a:extLst>
              </a:tr>
              <a:tr h="634623">
                <a:tc>
                  <a:txBody>
                    <a:bodyPr/>
                    <a:lstStyle/>
                    <a:p>
                      <a:pPr algn="ctr">
                        <a:lnSpc>
                          <a:spcPct val="150000"/>
                        </a:lnSpc>
                        <a:spcAft>
                          <a:spcPts val="0"/>
                        </a:spcAft>
                      </a:pPr>
                      <a:r>
                        <a:rPr lang="en-US" sz="2000" dirty="0">
                          <a:solidFill>
                            <a:schemeClr val="tx1"/>
                          </a:solidFill>
                          <a:effectLst/>
                          <a:latin typeface="Times New Roman" panose="02020603050405020304" pitchFamily="18" charset="0"/>
                          <a:cs typeface="Times New Roman" panose="02020603050405020304" pitchFamily="18" charset="0"/>
                        </a:rPr>
                        <a:t>0 &lt; p</a:t>
                      </a:r>
                      <a:r>
                        <a:rPr lang="en-US" sz="2000" baseline="-25000" dirty="0">
                          <a:solidFill>
                            <a:schemeClr val="tx1"/>
                          </a:solidFill>
                          <a:effectLst/>
                          <a:latin typeface="Times New Roman" panose="02020603050405020304" pitchFamily="18" charset="0"/>
                          <a:cs typeface="Times New Roman" panose="02020603050405020304" pitchFamily="18" charset="0"/>
                        </a:rPr>
                        <a:t>T</a:t>
                      </a:r>
                      <a:r>
                        <a:rPr lang="en-US" sz="2000" dirty="0">
                          <a:solidFill>
                            <a:schemeClr val="tx1"/>
                          </a:solidFill>
                          <a:effectLst/>
                          <a:latin typeface="Times New Roman" panose="02020603050405020304" pitchFamily="18" charset="0"/>
                          <a:cs typeface="Times New Roman" panose="02020603050405020304" pitchFamily="18" charset="0"/>
                        </a:rPr>
                        <a:t> ≤</a:t>
                      </a:r>
                      <a:r>
                        <a:rPr lang="ru-RU" sz="2000" dirty="0">
                          <a:solidFill>
                            <a:schemeClr val="tx1"/>
                          </a:solidFill>
                          <a:effectLst/>
                          <a:latin typeface="Times New Roman" panose="02020603050405020304" pitchFamily="18" charset="0"/>
                          <a:cs typeface="Times New Roman" panose="02020603050405020304" pitchFamily="18" charset="0"/>
                        </a:rPr>
                        <a:t> 0.25</a:t>
                      </a:r>
                      <a:endParaRPr lang="ru-RU"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2000" b="1" baseline="0" dirty="0" smtClean="0">
                          <a:effectLst/>
                          <a:latin typeface="Times New Roman" panose="02020603050405020304" pitchFamily="18" charset="0"/>
                          <a:ea typeface="Calibri" panose="020F0502020204030204" pitchFamily="34" charset="0"/>
                          <a:cs typeface="Times New Roman" panose="02020603050405020304" pitchFamily="18" charset="0"/>
                        </a:rPr>
                        <a:t>0.016</a:t>
                      </a:r>
                      <a:endParaRPr lang="ru-RU" sz="2000" b="1" baseline="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000" b="1" baseline="0" dirty="0" smtClean="0">
                          <a:effectLst/>
                          <a:latin typeface="Times New Roman" panose="02020603050405020304" pitchFamily="18" charset="0"/>
                          <a:ea typeface="Calibri" panose="020F0502020204030204" pitchFamily="34" charset="0"/>
                          <a:cs typeface="Times New Roman" panose="02020603050405020304" pitchFamily="18" charset="0"/>
                        </a:rPr>
                        <a:t>0.01</a:t>
                      </a:r>
                      <a:endParaRPr lang="ru-RU" sz="2000" b="1" baseline="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2000" b="1" baseline="0" dirty="0" smtClean="0">
                          <a:effectLst/>
                          <a:latin typeface="Times New Roman" panose="02020603050405020304" pitchFamily="18" charset="0"/>
                          <a:cs typeface="Times New Roman" panose="02020603050405020304" pitchFamily="18" charset="0"/>
                        </a:rPr>
                        <a:t>0,018</a:t>
                      </a:r>
                    </a:p>
                  </a:txBody>
                  <a:tcPr marL="68580" marR="68580" marT="0" marB="0" anchor="ct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000" b="1" baseline="0" dirty="0" smtClean="0">
                          <a:effectLst/>
                          <a:latin typeface="Times New Roman" panose="02020603050405020304" pitchFamily="18" charset="0"/>
                          <a:cs typeface="Times New Roman" panose="02020603050405020304" pitchFamily="18" charset="0"/>
                        </a:rPr>
                        <a:t>0.043</a:t>
                      </a:r>
                    </a:p>
                  </a:txBody>
                  <a:tcPr marL="68580" marR="68580" marT="0" marB="0" anchor="ct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000" b="1" baseline="0" dirty="0" smtClean="0">
                          <a:effectLst/>
                          <a:latin typeface="Times New Roman" panose="02020603050405020304" pitchFamily="18" charset="0"/>
                          <a:cs typeface="Times New Roman" panose="02020603050405020304" pitchFamily="18" charset="0"/>
                        </a:rPr>
                        <a:t>0.073</a:t>
                      </a:r>
                    </a:p>
                  </a:txBody>
                  <a:tcPr marL="68580" marR="68580" marT="0" marB="0" anchor="ctr"/>
                </a:tc>
                <a:extLst>
                  <a:ext uri="{0D108BD9-81ED-4DB2-BD59-A6C34878D82A}">
                    <a16:rowId xmlns:a16="http://schemas.microsoft.com/office/drawing/2014/main" val="1260889209"/>
                  </a:ext>
                </a:extLst>
              </a:tr>
              <a:tr h="634623">
                <a:tc>
                  <a:txBody>
                    <a:bodyPr/>
                    <a:lstStyle/>
                    <a:p>
                      <a:pPr algn="ctr">
                        <a:lnSpc>
                          <a:spcPct val="150000"/>
                        </a:lnSpc>
                        <a:spcAft>
                          <a:spcPts val="0"/>
                        </a:spcAft>
                      </a:pPr>
                      <a:r>
                        <a:rPr lang="en-US" sz="2000">
                          <a:solidFill>
                            <a:schemeClr val="tx1"/>
                          </a:solidFill>
                          <a:effectLst/>
                          <a:latin typeface="Times New Roman" panose="02020603050405020304" pitchFamily="18" charset="0"/>
                          <a:cs typeface="Times New Roman" panose="02020603050405020304" pitchFamily="18" charset="0"/>
                        </a:rPr>
                        <a:t>0.25 &lt; p</a:t>
                      </a:r>
                      <a:r>
                        <a:rPr lang="en-US" sz="2000" baseline="-25000">
                          <a:solidFill>
                            <a:schemeClr val="tx1"/>
                          </a:solidFill>
                          <a:effectLst/>
                          <a:latin typeface="Times New Roman" panose="02020603050405020304" pitchFamily="18" charset="0"/>
                          <a:cs typeface="Times New Roman" panose="02020603050405020304" pitchFamily="18" charset="0"/>
                        </a:rPr>
                        <a:t>T</a:t>
                      </a:r>
                      <a:r>
                        <a:rPr lang="en-US" sz="2000">
                          <a:solidFill>
                            <a:schemeClr val="tx1"/>
                          </a:solidFill>
                          <a:effectLst/>
                          <a:latin typeface="Times New Roman" panose="02020603050405020304" pitchFamily="18" charset="0"/>
                          <a:cs typeface="Times New Roman" panose="02020603050405020304" pitchFamily="18" charset="0"/>
                        </a:rPr>
                        <a:t> ≤ 0.5</a:t>
                      </a:r>
                      <a:endParaRPr lang="ru-RU"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000" b="1" baseline="0" dirty="0" smtClean="0">
                          <a:effectLst/>
                          <a:latin typeface="Times New Roman" panose="02020603050405020304" pitchFamily="18" charset="0"/>
                          <a:ea typeface="Calibri" panose="020F0502020204030204" pitchFamily="34" charset="0"/>
                          <a:cs typeface="Times New Roman" panose="02020603050405020304" pitchFamily="18" charset="0"/>
                        </a:rPr>
                        <a:t>0.024</a:t>
                      </a:r>
                      <a:endParaRPr lang="ru-RU" sz="2000" b="1" baseline="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000" b="1" baseline="0" dirty="0" smtClean="0">
                          <a:effectLst/>
                          <a:latin typeface="Times New Roman" panose="02020603050405020304" pitchFamily="18" charset="0"/>
                          <a:ea typeface="Calibri" panose="020F0502020204030204" pitchFamily="34" charset="0"/>
                          <a:cs typeface="Times New Roman" panose="02020603050405020304" pitchFamily="18" charset="0"/>
                        </a:rPr>
                        <a:t>0.008</a:t>
                      </a:r>
                      <a:endParaRPr lang="ru-RU" sz="2000" b="1" baseline="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000" b="1" baseline="0" dirty="0" smtClean="0">
                          <a:effectLst/>
                          <a:latin typeface="Times New Roman" panose="02020603050405020304" pitchFamily="18" charset="0"/>
                          <a:ea typeface="Calibri" panose="020F0502020204030204" pitchFamily="34" charset="0"/>
                          <a:cs typeface="Times New Roman" panose="02020603050405020304" pitchFamily="18" charset="0"/>
                        </a:rPr>
                        <a:t>0.012</a:t>
                      </a:r>
                      <a:endParaRPr lang="ru-RU" sz="2000" b="1" baseline="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2000" b="1" baseline="0" dirty="0" smtClean="0">
                          <a:effectLst/>
                          <a:latin typeface="Times New Roman" panose="02020603050405020304" pitchFamily="18" charset="0"/>
                          <a:cs typeface="Times New Roman" panose="02020603050405020304" pitchFamily="18" charset="0"/>
                        </a:rPr>
                        <a:t>0.024</a:t>
                      </a:r>
                      <a:endParaRPr lang="en-US" sz="2000" b="1" baseline="0"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2000" b="1" baseline="0" dirty="0" smtClean="0">
                          <a:effectLst/>
                          <a:latin typeface="Times New Roman" panose="02020603050405020304" pitchFamily="18" charset="0"/>
                          <a:ea typeface="Calibri" panose="020F0502020204030204" pitchFamily="34" charset="0"/>
                          <a:cs typeface="Times New Roman" panose="02020603050405020304" pitchFamily="18" charset="0"/>
                        </a:rPr>
                        <a:t>0.039</a:t>
                      </a:r>
                      <a:endParaRPr lang="ru-RU" sz="2000" b="1" baseline="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15575621"/>
                  </a:ext>
                </a:extLst>
              </a:tr>
              <a:tr h="634623">
                <a:tc>
                  <a:txBody>
                    <a:bodyPr/>
                    <a:lstStyle/>
                    <a:p>
                      <a:pPr algn="ctr">
                        <a:lnSpc>
                          <a:spcPct val="150000"/>
                        </a:lnSpc>
                        <a:spcAft>
                          <a:spcPts val="0"/>
                        </a:spcAft>
                      </a:pPr>
                      <a:r>
                        <a:rPr lang="en-US" sz="2000" dirty="0">
                          <a:solidFill>
                            <a:schemeClr val="tx1"/>
                          </a:solidFill>
                          <a:effectLst/>
                          <a:latin typeface="Times New Roman" panose="02020603050405020304" pitchFamily="18" charset="0"/>
                          <a:cs typeface="Times New Roman" panose="02020603050405020304" pitchFamily="18" charset="0"/>
                        </a:rPr>
                        <a:t>0.5 &lt; p</a:t>
                      </a:r>
                      <a:r>
                        <a:rPr lang="en-US" sz="2000" baseline="-25000" dirty="0">
                          <a:solidFill>
                            <a:schemeClr val="tx1"/>
                          </a:solidFill>
                          <a:effectLst/>
                          <a:latin typeface="Times New Roman" panose="02020603050405020304" pitchFamily="18" charset="0"/>
                          <a:cs typeface="Times New Roman" panose="02020603050405020304" pitchFamily="18" charset="0"/>
                        </a:rPr>
                        <a:t>T</a:t>
                      </a:r>
                      <a:r>
                        <a:rPr lang="en-US" sz="2000" dirty="0">
                          <a:solidFill>
                            <a:schemeClr val="tx1"/>
                          </a:solidFill>
                          <a:effectLst/>
                          <a:latin typeface="Times New Roman" panose="02020603050405020304" pitchFamily="18" charset="0"/>
                          <a:cs typeface="Times New Roman" panose="02020603050405020304" pitchFamily="18" charset="0"/>
                        </a:rPr>
                        <a:t> ≤ 1.0</a:t>
                      </a:r>
                      <a:endParaRPr lang="ru-RU"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2000" b="1" baseline="0" dirty="0" smtClean="0">
                          <a:effectLst/>
                          <a:latin typeface="Times New Roman" panose="02020603050405020304" pitchFamily="18" charset="0"/>
                          <a:ea typeface="Calibri" panose="020F0502020204030204" pitchFamily="34" charset="0"/>
                          <a:cs typeface="Times New Roman" panose="02020603050405020304" pitchFamily="18" charset="0"/>
                        </a:rPr>
                        <a:t>0.237</a:t>
                      </a:r>
                      <a:endParaRPr lang="ru-RU" sz="2000" b="1" baseline="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2000" b="1" baseline="0" dirty="0" smtClean="0">
                          <a:effectLst/>
                          <a:latin typeface="Times New Roman" panose="02020603050405020304" pitchFamily="18" charset="0"/>
                          <a:ea typeface="Calibri" panose="020F0502020204030204" pitchFamily="34" charset="0"/>
                          <a:cs typeface="Times New Roman" panose="02020603050405020304" pitchFamily="18" charset="0"/>
                        </a:rPr>
                        <a:t>0.013</a:t>
                      </a:r>
                      <a:endParaRPr lang="ru-RU" sz="2000" b="1" baseline="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2000" b="1" baseline="0" dirty="0" smtClean="0">
                          <a:effectLst/>
                          <a:latin typeface="Times New Roman" panose="02020603050405020304" pitchFamily="18" charset="0"/>
                          <a:ea typeface="Calibri" panose="020F0502020204030204" pitchFamily="34" charset="0"/>
                          <a:cs typeface="Times New Roman" panose="02020603050405020304" pitchFamily="18" charset="0"/>
                        </a:rPr>
                        <a:t>0.011</a:t>
                      </a:r>
                      <a:endParaRPr lang="ru-RU" sz="2000" b="1" baseline="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2000" b="1" baseline="0" dirty="0" smtClean="0">
                          <a:effectLst/>
                          <a:latin typeface="Times New Roman" panose="02020603050405020304" pitchFamily="18" charset="0"/>
                          <a:ea typeface="Calibri" panose="020F0502020204030204" pitchFamily="34" charset="0"/>
                          <a:cs typeface="Times New Roman" panose="02020603050405020304" pitchFamily="18" charset="0"/>
                        </a:rPr>
                        <a:t>0.019</a:t>
                      </a:r>
                      <a:endParaRPr lang="ru-RU" sz="2000" b="1" baseline="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2000" b="1" baseline="0" dirty="0" smtClean="0">
                          <a:effectLst/>
                          <a:latin typeface="Times New Roman" panose="02020603050405020304" pitchFamily="18" charset="0"/>
                          <a:ea typeface="Calibri" panose="020F0502020204030204" pitchFamily="34" charset="0"/>
                          <a:cs typeface="Times New Roman" panose="02020603050405020304" pitchFamily="18" charset="0"/>
                        </a:rPr>
                        <a:t>0.033</a:t>
                      </a:r>
                      <a:endParaRPr lang="ru-RU" sz="2000" b="1" baseline="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63276508"/>
                  </a:ext>
                </a:extLst>
              </a:tr>
              <a:tr h="634623">
                <a:tc>
                  <a:txBody>
                    <a:bodyPr/>
                    <a:lstStyle/>
                    <a:p>
                      <a:pPr algn="ctr">
                        <a:lnSpc>
                          <a:spcPct val="150000"/>
                        </a:lnSpc>
                        <a:spcAft>
                          <a:spcPts val="0"/>
                        </a:spcAft>
                      </a:pPr>
                      <a:r>
                        <a:rPr lang="en-US" sz="2000" dirty="0">
                          <a:solidFill>
                            <a:schemeClr val="tx1"/>
                          </a:solidFill>
                          <a:effectLst/>
                          <a:latin typeface="Times New Roman" panose="02020603050405020304" pitchFamily="18" charset="0"/>
                          <a:cs typeface="Times New Roman" panose="02020603050405020304" pitchFamily="18" charset="0"/>
                        </a:rPr>
                        <a:t>p</a:t>
                      </a:r>
                      <a:r>
                        <a:rPr lang="en-US" sz="2000" baseline="-25000" dirty="0">
                          <a:solidFill>
                            <a:schemeClr val="tx1"/>
                          </a:solidFill>
                          <a:effectLst/>
                          <a:latin typeface="Times New Roman" panose="02020603050405020304" pitchFamily="18" charset="0"/>
                          <a:cs typeface="Times New Roman" panose="02020603050405020304" pitchFamily="18" charset="0"/>
                        </a:rPr>
                        <a:t>T</a:t>
                      </a:r>
                      <a:r>
                        <a:rPr lang="en-US" sz="2000" dirty="0">
                          <a:solidFill>
                            <a:schemeClr val="tx1"/>
                          </a:solidFill>
                          <a:effectLst/>
                          <a:latin typeface="Times New Roman" panose="02020603050405020304" pitchFamily="18" charset="0"/>
                          <a:cs typeface="Times New Roman" panose="02020603050405020304" pitchFamily="18" charset="0"/>
                        </a:rPr>
                        <a:t> &gt; 1.0</a:t>
                      </a:r>
                      <a:endParaRPr lang="ru-RU"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2000" b="1" dirty="0" smtClean="0">
                          <a:effectLst/>
                          <a:latin typeface="Times New Roman" panose="02020603050405020304" pitchFamily="18" charset="0"/>
                          <a:cs typeface="Times New Roman" panose="02020603050405020304" pitchFamily="18" charset="0"/>
                        </a:rPr>
                        <a:t>-</a:t>
                      </a:r>
                      <a:endParaRPr lang="ru-RU"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2000" b="1" baseline="0" dirty="0" smtClean="0">
                          <a:effectLst/>
                          <a:latin typeface="Times New Roman" panose="02020603050405020304" pitchFamily="18" charset="0"/>
                          <a:ea typeface="Calibri" panose="020F0502020204030204" pitchFamily="34" charset="0"/>
                          <a:cs typeface="Times New Roman" panose="02020603050405020304" pitchFamily="18" charset="0"/>
                        </a:rPr>
                        <a:t>0.186</a:t>
                      </a:r>
                      <a:endParaRPr lang="ru-RU" sz="2000" b="1" baseline="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2000" b="1" baseline="0" dirty="0" smtClean="0">
                          <a:effectLst/>
                          <a:latin typeface="Times New Roman" panose="02020603050405020304" pitchFamily="18" charset="0"/>
                          <a:ea typeface="Calibri" panose="020F0502020204030204" pitchFamily="34" charset="0"/>
                          <a:cs typeface="Times New Roman" panose="02020603050405020304" pitchFamily="18" charset="0"/>
                        </a:rPr>
                        <a:t>0.039</a:t>
                      </a:r>
                      <a:endParaRPr lang="ru-RU" sz="2000" b="1" baseline="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2000" b="1" baseline="0" dirty="0" smtClean="0">
                          <a:effectLst/>
                          <a:latin typeface="Times New Roman" panose="02020603050405020304" pitchFamily="18" charset="0"/>
                          <a:ea typeface="Calibri" panose="020F0502020204030204" pitchFamily="34" charset="0"/>
                          <a:cs typeface="Times New Roman" panose="02020603050405020304" pitchFamily="18" charset="0"/>
                        </a:rPr>
                        <a:t>0.039</a:t>
                      </a:r>
                      <a:endParaRPr lang="ru-RU" sz="2000" b="1" baseline="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2000" b="1" baseline="0" dirty="0" smtClean="0">
                          <a:effectLst/>
                          <a:latin typeface="Times New Roman" panose="02020603050405020304" pitchFamily="18" charset="0"/>
                          <a:ea typeface="Calibri" panose="020F0502020204030204" pitchFamily="34" charset="0"/>
                          <a:cs typeface="Times New Roman" panose="02020603050405020304" pitchFamily="18" charset="0"/>
                        </a:rPr>
                        <a:t>0.058</a:t>
                      </a:r>
                      <a:endParaRPr lang="ru-RU" sz="2000" b="1" baseline="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8359128"/>
                  </a:ext>
                </a:extLst>
              </a:tr>
            </a:tbl>
          </a:graphicData>
        </a:graphic>
      </p:graphicFrame>
      <p:sp>
        <p:nvSpPr>
          <p:cNvPr id="7" name="Rectangle 6"/>
          <p:cNvSpPr/>
          <p:nvPr/>
        </p:nvSpPr>
        <p:spPr>
          <a:xfrm>
            <a:off x="1317812" y="5742162"/>
            <a:ext cx="9022975" cy="470263"/>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0"/>
              </a:spcAft>
            </a:pPr>
            <a:r>
              <a:rPr lang="en-US" sz="14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Fig.10 </a:t>
            </a:r>
            <a:r>
              <a:rPr lang="en-US" sz="14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Expected accuracy of inclusive </a:t>
            </a:r>
            <a:r>
              <a:rPr lang="en-US" sz="14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K0s </a:t>
            </a:r>
            <a:r>
              <a:rPr lang="en-US" sz="14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production asymmetry measurement </a:t>
            </a:r>
            <a:r>
              <a:rPr lang="en-US" sz="14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in various kinematical bins</a:t>
            </a:r>
            <a:r>
              <a:rPr lang="ru-RU" sz="14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14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per 20 days</a:t>
            </a:r>
            <a:r>
              <a:rPr lang="ru-RU" sz="14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14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data taking run at SPASCHARM </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Rectangle 7"/>
          <p:cNvSpPr/>
          <p:nvPr/>
        </p:nvSpPr>
        <p:spPr>
          <a:xfrm>
            <a:off x="11679086" y="6281407"/>
            <a:ext cx="492443" cy="461665"/>
          </a:xfrm>
          <a:prstGeom prst="rect">
            <a:avLst/>
          </a:prstGeom>
        </p:spPr>
        <p:txBody>
          <a:bodyPr wrap="none">
            <a:spAutoFit/>
          </a:bodyPr>
          <a:lstStyle/>
          <a:p>
            <a:r>
              <a:rPr lang="en-US" sz="2400" b="1" dirty="0" smtClean="0">
                <a:latin typeface="Times New Roman" panose="02020603050405020304" pitchFamily="18" charset="0"/>
                <a:ea typeface="Calibri" panose="020F0502020204030204" pitchFamily="34" charset="0"/>
                <a:cs typeface="Times New Roman" panose="02020603050405020304" pitchFamily="18" charset="0"/>
              </a:rPr>
              <a:t>13</a:t>
            </a:r>
            <a:endParaRPr lang="ru-RU" sz="2400" dirty="0"/>
          </a:p>
        </p:txBody>
      </p:sp>
      <p:sp>
        <p:nvSpPr>
          <p:cNvPr id="9" name="Rectangle 8"/>
          <p:cNvSpPr/>
          <p:nvPr/>
        </p:nvSpPr>
        <p:spPr>
          <a:xfrm>
            <a:off x="104509" y="6466073"/>
            <a:ext cx="5499458" cy="339655"/>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0"/>
              </a:spcAft>
            </a:pPr>
            <a:r>
              <a:rPr lang="en-US" sz="12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N. </a:t>
            </a:r>
            <a:r>
              <a:rPr lang="en-US" sz="1200" b="1"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Kalugin</a:t>
            </a:r>
            <a:r>
              <a:rPr lang="en-US" sz="12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5th International Conference on Particle Physics and Astrophysics  </a:t>
            </a:r>
            <a:endParaRPr lang="ru-RU" sz="12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10" name="Rounded Rectangle 9"/>
          <p:cNvSpPr/>
          <p:nvPr/>
        </p:nvSpPr>
        <p:spPr>
          <a:xfrm>
            <a:off x="431074" y="881190"/>
            <a:ext cx="10972799" cy="533667"/>
          </a:xfrm>
          <a:prstGeom prst="roundRect">
            <a:avLst/>
          </a:prstGeom>
          <a:solidFill>
            <a:schemeClr val="accent1">
              <a:lumMod val="20000"/>
              <a:lumOff val="80000"/>
            </a:schemeClr>
          </a:solidFill>
          <a:ln>
            <a:solidFill>
              <a:schemeClr val="tx2">
                <a:lumMod val="60000"/>
                <a:lumOff val="4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0"/>
              </a:spcAft>
            </a:pP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Total expected number of inclusive K0s events per 20 days data taking run at SPASCHARM: ~10</a:t>
            </a:r>
            <a:r>
              <a:rPr lang="en-US" sz="2000" b="1" baseline="30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7</a:t>
            </a:r>
            <a:endParaRPr lang="en-US" sz="2000" b="1" u="sng"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884531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2251" y="16696"/>
            <a:ext cx="11887199" cy="552972"/>
          </a:xfrm>
          <a:prstGeom prst="rect">
            <a:avLst/>
          </a:prstGeom>
        </p:spPr>
        <p:txBody>
          <a:bodyPr wrap="square">
            <a:spAutoFit/>
          </a:bodyPr>
          <a:lstStyle/>
          <a:p>
            <a:pPr algn="ctr">
              <a:lnSpc>
                <a:spcPct val="107000"/>
              </a:lnSpc>
              <a:spcAft>
                <a:spcPts val="0"/>
              </a:spcAft>
            </a:pPr>
            <a:r>
              <a:rPr lang="en-US" sz="3000" b="1" dirty="0" smtClean="0">
                <a:latin typeface="Times New Roman" panose="02020603050405020304" pitchFamily="18" charset="0"/>
                <a:ea typeface="Calibri" panose="020F0502020204030204" pitchFamily="34" charset="0"/>
                <a:cs typeface="Times New Roman" panose="02020603050405020304" pitchFamily="18" charset="0"/>
              </a:rPr>
              <a:t>CONCLUSION</a:t>
            </a:r>
          </a:p>
        </p:txBody>
      </p:sp>
      <p:sp>
        <p:nvSpPr>
          <p:cNvPr id="5" name="Rectangle 4"/>
          <p:cNvSpPr>
            <a:spLocks noChangeArrowheads="1"/>
          </p:cNvSpPr>
          <p:nvPr/>
        </p:nvSpPr>
        <p:spPr bwMode="auto">
          <a:xfrm>
            <a:off x="0" y="635409"/>
            <a:ext cx="8991600" cy="36512"/>
          </a:xfrm>
          <a:prstGeom prst="rect">
            <a:avLst/>
          </a:prstGeom>
          <a:gradFill rotWithShape="0">
            <a:gsLst>
              <a:gs pos="0">
                <a:srgbClr val="003399"/>
              </a:gs>
              <a:gs pos="100000">
                <a:srgbClr val="FFFFFF"/>
              </a:gs>
            </a:gsLst>
            <a:lin ang="0" scaled="1"/>
          </a:gradFill>
          <a:ln>
            <a:noFill/>
          </a:ln>
          <a:effectLst>
            <a:outerShdw dist="35921" dir="2700000" algn="ctr" rotWithShape="0">
              <a:schemeClr val="bg2"/>
            </a:outerShdw>
            <a:reflection blurRad="6350" stA="52000" endA="300" endPos="3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ru-RU"/>
          </a:p>
        </p:txBody>
      </p:sp>
      <p:sp>
        <p:nvSpPr>
          <p:cNvPr id="8" name="Rounded Rectangle 7"/>
          <p:cNvSpPr/>
          <p:nvPr/>
        </p:nvSpPr>
        <p:spPr>
          <a:xfrm>
            <a:off x="600890" y="2053226"/>
            <a:ext cx="10789920" cy="1010514"/>
          </a:xfrm>
          <a:prstGeom prst="roundRect">
            <a:avLst/>
          </a:prstGeom>
          <a:solidFill>
            <a:schemeClr val="accent1">
              <a:lumMod val="20000"/>
              <a:lumOff val="80000"/>
            </a:schemeClr>
          </a:solidFill>
          <a:ln>
            <a:solidFill>
              <a:schemeClr val="tx2">
                <a:lumMod val="60000"/>
                <a:lumOff val="4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pP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Single-spin </a:t>
            </a:r>
            <a:r>
              <a:rPr lang="en-US" sz="20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asymmetry in inclusive K</a:t>
            </a:r>
            <a:r>
              <a:rPr lang="en-US" sz="2000" b="1" baseline="30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0</a:t>
            </a:r>
            <a:r>
              <a:rPr lang="en-US" sz="2000" b="1" baseline="-25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s</a:t>
            </a:r>
            <a:r>
              <a:rPr lang="en-US" sz="20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production could be measured at SPASCHARM experiment with accuracy about </a:t>
            </a: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2% </a:t>
            </a:r>
            <a:r>
              <a:rPr lang="en-US" sz="20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in various kinematic ranges (</a:t>
            </a: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x</a:t>
            </a:r>
            <a:r>
              <a:rPr lang="en-US" sz="2000" b="1" baseline="-25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F</a:t>
            </a: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20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and </a:t>
            </a: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p</a:t>
            </a:r>
            <a:r>
              <a:rPr lang="en-US" sz="2000" b="1" baseline="-25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T</a:t>
            </a: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endParaRPr lang="en-US" sz="2000" b="1" u="sng"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9" name="Rounded Rectangle 8"/>
          <p:cNvSpPr/>
          <p:nvPr/>
        </p:nvSpPr>
        <p:spPr>
          <a:xfrm>
            <a:off x="600890" y="1014997"/>
            <a:ext cx="10789920" cy="866491"/>
          </a:xfrm>
          <a:prstGeom prst="roundRect">
            <a:avLst/>
          </a:prstGeom>
          <a:solidFill>
            <a:schemeClr val="accent1">
              <a:lumMod val="20000"/>
              <a:lumOff val="80000"/>
            </a:schemeClr>
          </a:solidFill>
          <a:ln>
            <a:solidFill>
              <a:schemeClr val="tx2">
                <a:lumMod val="60000"/>
                <a:lumOff val="4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0"/>
              </a:spcAft>
            </a:pP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Simulation of K</a:t>
            </a:r>
            <a:r>
              <a:rPr lang="en-US" sz="2000" b="1" baseline="30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0</a:t>
            </a:r>
            <a:r>
              <a:rPr lang="en-US" sz="2000" b="1" baseline="-25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s</a:t>
            </a: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in SPASCHARM with real detector description software(reconstruction tools) is performed</a:t>
            </a:r>
            <a:endParaRPr lang="en-US" sz="2000" b="1" u="sng"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Rectangle 5"/>
          <p:cNvSpPr/>
          <p:nvPr/>
        </p:nvSpPr>
        <p:spPr>
          <a:xfrm>
            <a:off x="104509" y="6466073"/>
            <a:ext cx="5499458" cy="339655"/>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0"/>
              </a:spcAft>
            </a:pPr>
            <a:r>
              <a:rPr lang="en-US" sz="12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N. </a:t>
            </a:r>
            <a:r>
              <a:rPr lang="en-US" sz="1200" b="1"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Kalugin</a:t>
            </a:r>
            <a:r>
              <a:rPr lang="en-US" sz="12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5th International Conference on Particle Physics and Astrophysics  </a:t>
            </a:r>
            <a:endParaRPr lang="ru-RU" sz="12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Rectangle 6"/>
          <p:cNvSpPr/>
          <p:nvPr/>
        </p:nvSpPr>
        <p:spPr>
          <a:xfrm>
            <a:off x="11679086" y="6281407"/>
            <a:ext cx="492443" cy="461665"/>
          </a:xfrm>
          <a:prstGeom prst="rect">
            <a:avLst/>
          </a:prstGeom>
        </p:spPr>
        <p:txBody>
          <a:bodyPr wrap="none">
            <a:spAutoFit/>
          </a:bodyPr>
          <a:lstStyle/>
          <a:p>
            <a:r>
              <a:rPr lang="en-US" sz="2400" b="1" dirty="0" smtClean="0">
                <a:latin typeface="Times New Roman" panose="02020603050405020304" pitchFamily="18" charset="0"/>
                <a:ea typeface="Calibri" panose="020F0502020204030204" pitchFamily="34" charset="0"/>
                <a:cs typeface="Times New Roman" panose="02020603050405020304" pitchFamily="18" charset="0"/>
              </a:rPr>
              <a:t>14</a:t>
            </a:r>
            <a:endParaRPr lang="ru-RU" sz="2400" dirty="0"/>
          </a:p>
        </p:txBody>
      </p:sp>
      <p:sp>
        <p:nvSpPr>
          <p:cNvPr id="10" name="Rounded Rectangle 9"/>
          <p:cNvSpPr/>
          <p:nvPr/>
        </p:nvSpPr>
        <p:spPr>
          <a:xfrm>
            <a:off x="600890" y="4292685"/>
            <a:ext cx="10371910" cy="1294813"/>
          </a:xfrm>
          <a:prstGeom prst="roundRect">
            <a:avLst/>
          </a:prstGeom>
          <a:solidFill>
            <a:schemeClr val="accent6">
              <a:lumMod val="40000"/>
              <a:lumOff val="60000"/>
            </a:schemeClr>
          </a:solidFill>
          <a:ln>
            <a:solidFill>
              <a:schemeClr val="tx2">
                <a:lumMod val="60000"/>
                <a:lumOff val="4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pPr>
            <a:r>
              <a:rPr lang="en-US" sz="2000" dirty="0" smtClean="0">
                <a:solidFill>
                  <a:schemeClr val="tx1"/>
                </a:solidFill>
                <a:latin typeface="Times New Roman" panose="02020603050405020304" pitchFamily="18" charset="0"/>
                <a:cs typeface="Times New Roman" panose="02020603050405020304" pitchFamily="18" charset="0"/>
              </a:rPr>
              <a:t>The </a:t>
            </a:r>
            <a:r>
              <a:rPr lang="en-US" sz="2000" dirty="0">
                <a:solidFill>
                  <a:schemeClr val="tx1"/>
                </a:solidFill>
                <a:latin typeface="Times New Roman" panose="02020603050405020304" pitchFamily="18" charset="0"/>
                <a:cs typeface="Times New Roman" panose="02020603050405020304" pitchFamily="18" charset="0"/>
              </a:rPr>
              <a:t>reported study was funded by RFBR, project numbers 19-32-90068, </a:t>
            </a:r>
            <a:r>
              <a:rPr lang="en-US" sz="2000" dirty="0" smtClean="0">
                <a:solidFill>
                  <a:schemeClr val="tx1"/>
                </a:solidFill>
                <a:latin typeface="Times New Roman" panose="02020603050405020304" pitchFamily="18" charset="0"/>
                <a:cs typeface="Times New Roman" panose="02020603050405020304" pitchFamily="18" charset="0"/>
              </a:rPr>
              <a:t>18-02-00006 </a:t>
            </a:r>
            <a:r>
              <a:rPr lang="en-US" sz="2000" dirty="0">
                <a:solidFill>
                  <a:schemeClr val="tx1"/>
                </a:solidFill>
                <a:latin typeface="Times New Roman" panose="02020603050405020304" pitchFamily="18" charset="0"/>
                <a:cs typeface="Times New Roman" panose="02020603050405020304" pitchFamily="18" charset="0"/>
              </a:rPr>
              <a:t>and Ministry of Science and Higher Education of the Russian Federation, Project "Fundamental properties of elementary particles and cosmology" No 0723-2020-0041</a:t>
            </a:r>
            <a:r>
              <a:rPr lang="en-GB" sz="2000" dirty="0" smtClean="0">
                <a:solidFill>
                  <a:schemeClr val="tx1"/>
                </a:solidFill>
                <a:latin typeface="Times New Roman" panose="02020603050405020304" pitchFamily="18" charset="0"/>
                <a:cs typeface="Times New Roman" panose="02020603050405020304" pitchFamily="18" charset="0"/>
              </a:rPr>
              <a:t>.</a:t>
            </a:r>
            <a:endParaRPr lang="en-US" sz="2000" u="sng"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070048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2251" y="16696"/>
            <a:ext cx="11887199" cy="552972"/>
          </a:xfrm>
          <a:prstGeom prst="rect">
            <a:avLst/>
          </a:prstGeom>
        </p:spPr>
        <p:txBody>
          <a:bodyPr wrap="square">
            <a:spAutoFit/>
          </a:bodyPr>
          <a:lstStyle/>
          <a:p>
            <a:pPr algn="ctr">
              <a:lnSpc>
                <a:spcPct val="107000"/>
              </a:lnSpc>
              <a:spcAft>
                <a:spcPts val="0"/>
              </a:spcAft>
            </a:pPr>
            <a:r>
              <a:rPr lang="en-US" sz="3000" b="1" dirty="0" smtClean="0">
                <a:latin typeface="Times New Roman" panose="02020603050405020304" pitchFamily="18" charset="0"/>
                <a:ea typeface="Calibri" panose="020F0502020204030204" pitchFamily="34" charset="0"/>
                <a:cs typeface="Times New Roman" panose="02020603050405020304" pitchFamily="18" charset="0"/>
              </a:rPr>
              <a:t>Backup slides</a:t>
            </a:r>
          </a:p>
        </p:txBody>
      </p:sp>
      <p:sp>
        <p:nvSpPr>
          <p:cNvPr id="5" name="Rectangle 4"/>
          <p:cNvSpPr>
            <a:spLocks noChangeArrowheads="1"/>
          </p:cNvSpPr>
          <p:nvPr/>
        </p:nvSpPr>
        <p:spPr bwMode="auto">
          <a:xfrm>
            <a:off x="0" y="635409"/>
            <a:ext cx="8991600" cy="36512"/>
          </a:xfrm>
          <a:prstGeom prst="rect">
            <a:avLst/>
          </a:prstGeom>
          <a:gradFill rotWithShape="0">
            <a:gsLst>
              <a:gs pos="0">
                <a:srgbClr val="003399"/>
              </a:gs>
              <a:gs pos="100000">
                <a:srgbClr val="FFFFFF"/>
              </a:gs>
            </a:gsLst>
            <a:lin ang="0" scaled="1"/>
          </a:gradFill>
          <a:ln>
            <a:noFill/>
          </a:ln>
          <a:effectLst>
            <a:outerShdw dist="35921" dir="2700000" algn="ctr" rotWithShape="0">
              <a:schemeClr val="bg2"/>
            </a:outerShdw>
            <a:reflection blurRad="6350" stA="52000" endA="300" endPos="3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ru-RU"/>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80161" y="1507082"/>
            <a:ext cx="8895806" cy="4410219"/>
          </a:xfrm>
          <a:prstGeom prst="rect">
            <a:avLst/>
          </a:prstGeom>
        </p:spPr>
      </p:pic>
      <p:sp>
        <p:nvSpPr>
          <p:cNvPr id="7" name="Rectangle 6"/>
          <p:cNvSpPr/>
          <p:nvPr/>
        </p:nvSpPr>
        <p:spPr>
          <a:xfrm>
            <a:off x="1946366" y="5925426"/>
            <a:ext cx="8098971" cy="470263"/>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0"/>
              </a:spcAft>
            </a:pPr>
            <a:r>
              <a:rPr lang="en-US" sz="14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Fig.11 </a:t>
            </a:r>
            <a:r>
              <a:rPr lang="en-US" sz="14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Invariant mass of </a:t>
            </a:r>
            <a:r>
              <a:rPr lang="el-GR" sz="14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π</a:t>
            </a:r>
            <a:r>
              <a:rPr lang="en-US" sz="1400" b="1" baseline="30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r>
              <a:rPr lang="el-GR" sz="14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π</a:t>
            </a:r>
            <a:r>
              <a:rPr lang="en-US" sz="1400" b="1" baseline="30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r>
              <a:rPr lang="en-US" sz="14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system for inclusive events without any selection </a:t>
            </a:r>
            <a:r>
              <a:rPr lang="en-US" sz="14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criteria (MC truth data)</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Rounded Rectangle 7"/>
          <p:cNvSpPr/>
          <p:nvPr/>
        </p:nvSpPr>
        <p:spPr>
          <a:xfrm>
            <a:off x="3317964" y="933061"/>
            <a:ext cx="5355771" cy="468702"/>
          </a:xfrm>
          <a:prstGeom prst="roundRect">
            <a:avLst/>
          </a:prstGeom>
          <a:solidFill>
            <a:schemeClr val="accent1">
              <a:lumMod val="20000"/>
              <a:lumOff val="80000"/>
            </a:schemeClr>
          </a:solidFill>
          <a:ln>
            <a:solidFill>
              <a:schemeClr val="tx2">
                <a:lumMod val="60000"/>
                <a:lumOff val="4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0"/>
              </a:spcAft>
            </a:pPr>
            <a:r>
              <a:rPr lang="ru-RU"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10</a:t>
            </a:r>
            <a:r>
              <a:rPr lang="en-US" sz="2000" b="1" baseline="30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6</a:t>
            </a:r>
            <a:r>
              <a:rPr lang="ru-RU"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inclusive events were generated for analysis</a:t>
            </a:r>
            <a:endParaRPr lang="en-US" sz="2000" b="1" u="sng"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9" name="Rectangle 8"/>
          <p:cNvSpPr/>
          <p:nvPr/>
        </p:nvSpPr>
        <p:spPr>
          <a:xfrm>
            <a:off x="104509" y="6466073"/>
            <a:ext cx="5499458" cy="339655"/>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0"/>
              </a:spcAft>
            </a:pPr>
            <a:r>
              <a:rPr lang="en-US" sz="12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N. </a:t>
            </a:r>
            <a:r>
              <a:rPr lang="en-US" sz="1200" b="1"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Kalugin</a:t>
            </a:r>
            <a:r>
              <a:rPr lang="en-US" sz="12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5th International Conference on Particle Physics and Astrophysics  </a:t>
            </a:r>
            <a:endParaRPr lang="ru-RU" sz="12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10" name="Rectangle 9"/>
          <p:cNvSpPr/>
          <p:nvPr/>
        </p:nvSpPr>
        <p:spPr>
          <a:xfrm>
            <a:off x="11679086" y="6281407"/>
            <a:ext cx="492443" cy="461665"/>
          </a:xfrm>
          <a:prstGeom prst="rect">
            <a:avLst/>
          </a:prstGeom>
        </p:spPr>
        <p:txBody>
          <a:bodyPr wrap="none">
            <a:spAutoFit/>
          </a:bodyPr>
          <a:lstStyle/>
          <a:p>
            <a:r>
              <a:rPr lang="en-US" sz="2400" b="1" dirty="0" smtClean="0">
                <a:latin typeface="Times New Roman" panose="02020603050405020304" pitchFamily="18" charset="0"/>
                <a:ea typeface="Calibri" panose="020F0502020204030204" pitchFamily="34" charset="0"/>
                <a:cs typeface="Times New Roman" panose="02020603050405020304" pitchFamily="18" charset="0"/>
              </a:rPr>
              <a:t>1</a:t>
            </a:r>
            <a:r>
              <a:rPr lang="en-US" sz="2400" b="1" dirty="0">
                <a:latin typeface="Times New Roman" panose="02020603050405020304" pitchFamily="18" charset="0"/>
                <a:ea typeface="Calibri" panose="020F0502020204030204" pitchFamily="34" charset="0"/>
                <a:cs typeface="Times New Roman" panose="02020603050405020304" pitchFamily="18" charset="0"/>
              </a:rPr>
              <a:t>5</a:t>
            </a:r>
            <a:endParaRPr lang="ru-RU" sz="2400" dirty="0"/>
          </a:p>
        </p:txBody>
      </p:sp>
    </p:spTree>
    <p:extLst>
      <p:ext uri="{BB962C8B-B14F-4D97-AF65-F5344CB8AC3E}">
        <p14:creationId xmlns:p14="http://schemas.microsoft.com/office/powerpoint/2010/main" val="14868605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35409"/>
            <a:ext cx="8991600" cy="36512"/>
          </a:xfrm>
          <a:prstGeom prst="rect">
            <a:avLst/>
          </a:prstGeom>
          <a:gradFill rotWithShape="0">
            <a:gsLst>
              <a:gs pos="0">
                <a:srgbClr val="003399"/>
              </a:gs>
              <a:gs pos="100000">
                <a:srgbClr val="FFFFFF"/>
              </a:gs>
            </a:gsLst>
            <a:lin ang="0" scaled="1"/>
          </a:gradFill>
          <a:ln>
            <a:noFill/>
          </a:ln>
          <a:effectLst>
            <a:outerShdw dist="35921" dir="2700000" algn="ctr" rotWithShape="0">
              <a:schemeClr val="bg2"/>
            </a:outerShdw>
            <a:reflection blurRad="6350" stA="52000" endA="300" endPos="3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ru-RU"/>
          </a:p>
        </p:txBody>
      </p:sp>
      <p:sp>
        <p:nvSpPr>
          <p:cNvPr id="5" name="Rectangle 4"/>
          <p:cNvSpPr/>
          <p:nvPr/>
        </p:nvSpPr>
        <p:spPr>
          <a:xfrm>
            <a:off x="52251" y="16696"/>
            <a:ext cx="11887199" cy="552972"/>
          </a:xfrm>
          <a:prstGeom prst="rect">
            <a:avLst/>
          </a:prstGeom>
        </p:spPr>
        <p:txBody>
          <a:bodyPr wrap="square">
            <a:spAutoFit/>
          </a:bodyPr>
          <a:lstStyle/>
          <a:p>
            <a:pPr algn="ctr">
              <a:lnSpc>
                <a:spcPct val="107000"/>
              </a:lnSpc>
              <a:spcAft>
                <a:spcPts val="0"/>
              </a:spcAft>
            </a:pPr>
            <a:r>
              <a:rPr lang="en-US" sz="3000" b="1" dirty="0" smtClean="0">
                <a:latin typeface="Times New Roman" panose="02020603050405020304" pitchFamily="18" charset="0"/>
                <a:ea typeface="Calibri" panose="020F0502020204030204" pitchFamily="34" charset="0"/>
                <a:cs typeface="Times New Roman" panose="02020603050405020304" pitchFamily="18" charset="0"/>
              </a:rPr>
              <a:t>Backup slides</a:t>
            </a:r>
          </a:p>
        </p:txBody>
      </p:sp>
      <mc:AlternateContent xmlns:mc="http://schemas.openxmlformats.org/markup-compatibility/2006" xmlns:a14="http://schemas.microsoft.com/office/drawing/2010/main">
        <mc:Choice Requires="a14">
          <p:sp>
            <p:nvSpPr>
              <p:cNvPr id="6" name="Rectangle 5"/>
              <p:cNvSpPr/>
              <p:nvPr/>
            </p:nvSpPr>
            <p:spPr>
              <a:xfrm>
                <a:off x="2238101" y="1231853"/>
                <a:ext cx="7180217" cy="844847"/>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ru-RU" i="1">
                              <a:latin typeface="Cambria Math" panose="02040503050406030204" pitchFamily="18" charset="0"/>
                            </a:rPr>
                          </m:ctrlPr>
                        </m:sSubPr>
                        <m:e>
                          <m:r>
                            <a:rPr lang="ru-RU" i="1">
                              <a:latin typeface="Cambria Math" panose="02040503050406030204" pitchFamily="18" charset="0"/>
                            </a:rPr>
                            <m:t>𝑁</m:t>
                          </m:r>
                        </m:e>
                        <m:sub>
                          <m:r>
                            <a:rPr lang="ru-RU" i="1">
                              <a:latin typeface="Cambria Math" panose="02040503050406030204" pitchFamily="18" charset="0"/>
                            </a:rPr>
                            <m:t>𝑖</m:t>
                          </m:r>
                        </m:sub>
                      </m:sSub>
                      <m:r>
                        <a:rPr lang="ru-RU" i="0">
                          <a:latin typeface="Cambria Math" panose="02040503050406030204" pitchFamily="18" charset="0"/>
                        </a:rPr>
                        <m:t>=</m:t>
                      </m:r>
                      <m:f>
                        <m:fPr>
                          <m:ctrlPr>
                            <a:rPr lang="ru-RU" i="1">
                              <a:latin typeface="Cambria Math" panose="02040503050406030204" pitchFamily="18" charset="0"/>
                            </a:rPr>
                          </m:ctrlPr>
                        </m:fPr>
                        <m:num>
                          <m:sSub>
                            <m:sSubPr>
                              <m:ctrlPr>
                                <a:rPr lang="ru-RU" i="1">
                                  <a:latin typeface="Cambria Math" panose="02040503050406030204" pitchFamily="18" charset="0"/>
                                </a:rPr>
                              </m:ctrlPr>
                            </m:sSubPr>
                            <m:e>
                              <m:r>
                                <a:rPr lang="ru-RU" i="1">
                                  <a:latin typeface="Cambria Math" panose="02040503050406030204" pitchFamily="18" charset="0"/>
                                </a:rPr>
                                <m:t>𝑁</m:t>
                              </m:r>
                            </m:e>
                            <m:sub>
                              <m:f>
                                <m:fPr>
                                  <m:type m:val="skw"/>
                                  <m:ctrlPr>
                                    <a:rPr lang="ru-RU" i="1">
                                      <a:latin typeface="Cambria Math" panose="02040503050406030204" pitchFamily="18" charset="0"/>
                                    </a:rPr>
                                  </m:ctrlPr>
                                </m:fPr>
                                <m:num>
                                  <m:r>
                                    <a:rPr lang="ru-RU" i="1">
                                      <a:latin typeface="Cambria Math" panose="02040503050406030204" pitchFamily="18" charset="0"/>
                                    </a:rPr>
                                    <m:t>𝑒𝑣</m:t>
                                  </m:r>
                                </m:num>
                                <m:den>
                                  <m:r>
                                    <a:rPr lang="ru-RU" i="1">
                                      <a:latin typeface="Cambria Math" panose="02040503050406030204" pitchFamily="18" charset="0"/>
                                    </a:rPr>
                                    <m:t>𝑐𝑦𝑐</m:t>
                                  </m:r>
                                </m:den>
                              </m:f>
                            </m:sub>
                          </m:sSub>
                          <m:r>
                            <a:rPr lang="ru-RU" i="0">
                              <a:latin typeface="Cambria Math" panose="02040503050406030204" pitchFamily="18" charset="0"/>
                            </a:rPr>
                            <m:t>·</m:t>
                          </m:r>
                          <m:sSub>
                            <m:sSubPr>
                              <m:ctrlPr>
                                <a:rPr lang="ru-RU" i="1">
                                  <a:latin typeface="Cambria Math" panose="02040503050406030204" pitchFamily="18" charset="0"/>
                                </a:rPr>
                              </m:ctrlPr>
                            </m:sSubPr>
                            <m:e>
                              <m:r>
                                <a:rPr lang="ru-RU" i="1">
                                  <a:latin typeface="Cambria Math" panose="02040503050406030204" pitchFamily="18" charset="0"/>
                                </a:rPr>
                                <m:t>𝑁</m:t>
                              </m:r>
                            </m:e>
                            <m:sub>
                              <m:f>
                                <m:fPr>
                                  <m:type m:val="skw"/>
                                  <m:ctrlPr>
                                    <a:rPr lang="ru-RU" i="1">
                                      <a:latin typeface="Cambria Math" panose="02040503050406030204" pitchFamily="18" charset="0"/>
                                    </a:rPr>
                                  </m:ctrlPr>
                                </m:fPr>
                                <m:num>
                                  <m:r>
                                    <a:rPr lang="ru-RU" i="1">
                                      <a:latin typeface="Cambria Math" panose="02040503050406030204" pitchFamily="18" charset="0"/>
                                    </a:rPr>
                                    <m:t>𝑐𝑦𝑐</m:t>
                                  </m:r>
                                </m:num>
                                <m:den>
                                  <m:r>
                                    <a:rPr lang="ru-RU" i="1">
                                      <a:latin typeface="Cambria Math" panose="02040503050406030204" pitchFamily="18" charset="0"/>
                                    </a:rPr>
                                    <m:t>h𝑜𝑢𝑟</m:t>
                                  </m:r>
                                </m:den>
                              </m:f>
                            </m:sub>
                          </m:sSub>
                          <m:r>
                            <a:rPr lang="ru-RU" i="0">
                              <a:latin typeface="Cambria Math" panose="02040503050406030204" pitchFamily="18" charset="0"/>
                            </a:rPr>
                            <m:t>·</m:t>
                          </m:r>
                          <m:sSub>
                            <m:sSubPr>
                              <m:ctrlPr>
                                <a:rPr lang="ru-RU" i="1">
                                  <a:latin typeface="Cambria Math" panose="02040503050406030204" pitchFamily="18" charset="0"/>
                                </a:rPr>
                              </m:ctrlPr>
                            </m:sSubPr>
                            <m:e>
                              <m:r>
                                <a:rPr lang="ru-RU" i="1">
                                  <a:latin typeface="Cambria Math" panose="02040503050406030204" pitchFamily="18" charset="0"/>
                                </a:rPr>
                                <m:t>𝑁</m:t>
                              </m:r>
                            </m:e>
                            <m:sub>
                              <m:f>
                                <m:fPr>
                                  <m:type m:val="skw"/>
                                  <m:ctrlPr>
                                    <a:rPr lang="ru-RU" i="1">
                                      <a:latin typeface="Cambria Math" panose="02040503050406030204" pitchFamily="18" charset="0"/>
                                    </a:rPr>
                                  </m:ctrlPr>
                                </m:fPr>
                                <m:num>
                                  <m:r>
                                    <a:rPr lang="ru-RU" i="1">
                                      <a:latin typeface="Cambria Math" panose="02040503050406030204" pitchFamily="18" charset="0"/>
                                    </a:rPr>
                                    <m:t>h𝑜𝑢𝑟</m:t>
                                  </m:r>
                                </m:num>
                                <m:den>
                                  <m:r>
                                    <a:rPr lang="ru-RU" i="1">
                                      <a:latin typeface="Cambria Math" panose="02040503050406030204" pitchFamily="18" charset="0"/>
                                    </a:rPr>
                                    <m:t>𝑑𝑎𝑦</m:t>
                                  </m:r>
                                </m:den>
                              </m:f>
                            </m:sub>
                          </m:sSub>
                          <m:r>
                            <a:rPr lang="ru-RU" i="0">
                              <a:latin typeface="Cambria Math" panose="02040503050406030204" pitchFamily="18" charset="0"/>
                            </a:rPr>
                            <m:t>·</m:t>
                          </m:r>
                          <m:sSub>
                            <m:sSubPr>
                              <m:ctrlPr>
                                <a:rPr lang="ru-RU" i="1">
                                  <a:latin typeface="Cambria Math" panose="02040503050406030204" pitchFamily="18" charset="0"/>
                                </a:rPr>
                              </m:ctrlPr>
                            </m:sSubPr>
                            <m:e>
                              <m:r>
                                <a:rPr lang="ru-RU" i="1">
                                  <a:latin typeface="Cambria Math" panose="02040503050406030204" pitchFamily="18" charset="0"/>
                                </a:rPr>
                                <m:t>𝑁</m:t>
                              </m:r>
                            </m:e>
                            <m:sub>
                              <m:f>
                                <m:fPr>
                                  <m:type m:val="skw"/>
                                  <m:ctrlPr>
                                    <a:rPr lang="ru-RU" i="1">
                                      <a:latin typeface="Cambria Math" panose="02040503050406030204" pitchFamily="18" charset="0"/>
                                    </a:rPr>
                                  </m:ctrlPr>
                                </m:fPr>
                                <m:num>
                                  <m:r>
                                    <a:rPr lang="ru-RU" i="1">
                                      <a:latin typeface="Cambria Math" panose="02040503050406030204" pitchFamily="18" charset="0"/>
                                    </a:rPr>
                                    <m:t>𝑑𝑎𝑦</m:t>
                                  </m:r>
                                </m:num>
                                <m:den>
                                  <m:r>
                                    <a:rPr lang="ru-RU" i="1">
                                      <a:latin typeface="Cambria Math" panose="02040503050406030204" pitchFamily="18" charset="0"/>
                                    </a:rPr>
                                    <m:t>𝑟𝑢𝑛</m:t>
                                  </m:r>
                                </m:den>
                              </m:f>
                            </m:sub>
                          </m:sSub>
                          <m:r>
                            <a:rPr lang="ru-RU" i="0">
                              <a:latin typeface="Cambria Math" panose="02040503050406030204" pitchFamily="18" charset="0"/>
                            </a:rPr>
                            <m:t>·</m:t>
                          </m:r>
                          <m:sSub>
                            <m:sSubPr>
                              <m:ctrlPr>
                                <a:rPr lang="ru-RU" i="1">
                                  <a:latin typeface="Cambria Math" panose="02040503050406030204" pitchFamily="18" charset="0"/>
                                </a:rPr>
                              </m:ctrlPr>
                            </m:sSubPr>
                            <m:e>
                              <m:r>
                                <a:rPr lang="ru-RU" i="1">
                                  <a:latin typeface="Cambria Math" panose="02040503050406030204" pitchFamily="18" charset="0"/>
                                </a:rPr>
                                <m:t>𝐾</m:t>
                              </m:r>
                            </m:e>
                            <m:sub>
                              <m:d>
                                <m:dPr>
                                  <m:begChr m:val=""/>
                                  <m:ctrlPr>
                                    <a:rPr lang="ru-RU" i="1">
                                      <a:latin typeface="Cambria Math" panose="02040503050406030204" pitchFamily="18" charset="0"/>
                                    </a:rPr>
                                  </m:ctrlPr>
                                </m:dPr>
                                <m:e>
                                  <m:sSubSup>
                                    <m:sSubSupPr>
                                      <m:ctrlPr>
                                        <a:rPr lang="ru-RU" i="1">
                                          <a:latin typeface="Cambria Math" panose="02040503050406030204" pitchFamily="18" charset="0"/>
                                        </a:rPr>
                                      </m:ctrlPr>
                                    </m:sSubSupPr>
                                    <m:e>
                                      <m:r>
                                        <a:rPr lang="ru-RU" i="1">
                                          <a:latin typeface="Cambria Math" panose="02040503050406030204" pitchFamily="18" charset="0"/>
                                        </a:rPr>
                                        <m:t>𝐾</m:t>
                                      </m:r>
                                    </m:e>
                                    <m:sub>
                                      <m:r>
                                        <a:rPr lang="ru-RU" i="1">
                                          <a:latin typeface="Cambria Math" panose="02040503050406030204" pitchFamily="18" charset="0"/>
                                        </a:rPr>
                                        <m:t>𝑆</m:t>
                                      </m:r>
                                    </m:sub>
                                    <m:sup>
                                      <m:r>
                                        <a:rPr lang="ru-RU" i="0">
                                          <a:latin typeface="Cambria Math" panose="02040503050406030204" pitchFamily="18" charset="0"/>
                                        </a:rPr>
                                        <m:t>0</m:t>
                                      </m:r>
                                    </m:sup>
                                  </m:sSubSup>
                                  <m:r>
                                    <a:rPr lang="ru-RU" i="0">
                                      <a:latin typeface="Cambria Math" panose="02040503050406030204" pitchFamily="18" charset="0"/>
                                    </a:rPr>
                                    <m:t>(</m:t>
                                  </m:r>
                                  <m:r>
                                    <a:rPr lang="ru-RU" i="1">
                                      <a:latin typeface="Cambria Math" panose="02040503050406030204" pitchFamily="18" charset="0"/>
                                    </a:rPr>
                                    <m:t>𝑚𝑖𝑛𝑏𝑖𝑎𝑠</m:t>
                                  </m:r>
                                </m:e>
                              </m:d>
                            </m:sub>
                          </m:sSub>
                          <m:r>
                            <a:rPr lang="ru-RU" i="0">
                              <a:latin typeface="Cambria Math" panose="02040503050406030204" pitchFamily="18" charset="0"/>
                            </a:rPr>
                            <m:t>·</m:t>
                          </m:r>
                          <m:sSubSup>
                            <m:sSubSupPr>
                              <m:ctrlPr>
                                <a:rPr lang="ru-RU" i="1">
                                  <a:latin typeface="Cambria Math" panose="02040503050406030204" pitchFamily="18" charset="0"/>
                                </a:rPr>
                              </m:ctrlPr>
                            </m:sSubSupPr>
                            <m:e>
                              <m:r>
                                <a:rPr lang="ru-RU" i="1">
                                  <a:latin typeface="Cambria Math" panose="02040503050406030204" pitchFamily="18" charset="0"/>
                                </a:rPr>
                                <m:t>𝑁</m:t>
                              </m:r>
                            </m:e>
                            <m:sub>
                              <m:r>
                                <a:rPr lang="ru-RU" i="1">
                                  <a:latin typeface="Cambria Math" panose="02040503050406030204" pitchFamily="18" charset="0"/>
                                </a:rPr>
                                <m:t>𝑖</m:t>
                              </m:r>
                            </m:sub>
                            <m:sup>
                              <m:r>
                                <a:rPr lang="ru-RU" i="1">
                                  <a:latin typeface="Cambria Math" panose="02040503050406030204" pitchFamily="18" charset="0"/>
                                </a:rPr>
                                <m:t>h𝑖𝑠𝑡</m:t>
                              </m:r>
                            </m:sup>
                          </m:sSubSup>
                        </m:num>
                        <m:den>
                          <m:sSub>
                            <m:sSubPr>
                              <m:ctrlPr>
                                <a:rPr lang="ru-RU" i="1">
                                  <a:latin typeface="Cambria Math" panose="02040503050406030204" pitchFamily="18" charset="0"/>
                                </a:rPr>
                              </m:ctrlPr>
                            </m:sSubPr>
                            <m:e>
                              <m:r>
                                <a:rPr lang="ru-RU" i="1">
                                  <a:latin typeface="Cambria Math" panose="02040503050406030204" pitchFamily="18" charset="0"/>
                                </a:rPr>
                                <m:t>𝑁</m:t>
                              </m:r>
                            </m:e>
                            <m:sub>
                              <m:r>
                                <a:rPr lang="ru-RU" i="1">
                                  <a:latin typeface="Cambria Math" panose="02040503050406030204" pitchFamily="18" charset="0"/>
                                </a:rPr>
                                <m:t>𝑡𝑜𝑡</m:t>
                              </m:r>
                              <m:r>
                                <m:rPr>
                                  <m:lit/>
                                </m:rPr>
                                <a:rPr lang="ru-RU" i="0">
                                  <a:latin typeface="Cambria Math" panose="02040503050406030204" pitchFamily="18" charset="0"/>
                                </a:rPr>
                                <m:t>_</m:t>
                              </m:r>
                              <m:r>
                                <a:rPr lang="ru-RU" i="1">
                                  <a:latin typeface="Cambria Math" panose="02040503050406030204" pitchFamily="18" charset="0"/>
                                </a:rPr>
                                <m:t>𝑒𝑣</m:t>
                              </m:r>
                            </m:sub>
                          </m:sSub>
                        </m:den>
                      </m:f>
                    </m:oMath>
                  </m:oMathPara>
                </a14:m>
                <a:endParaRPr lang="ru-RU" dirty="0"/>
              </a:p>
            </p:txBody>
          </p:sp>
        </mc:Choice>
        <mc:Fallback xmlns="">
          <p:sp>
            <p:nvSpPr>
              <p:cNvPr id="6" name="Rectangle 5"/>
              <p:cNvSpPr>
                <a:spLocks noRot="1" noChangeAspect="1" noMove="1" noResize="1" noEditPoints="1" noAdjustHandles="1" noChangeArrowheads="1" noChangeShapeType="1" noTextEdit="1"/>
              </p:cNvSpPr>
              <p:nvPr/>
            </p:nvSpPr>
            <p:spPr>
              <a:xfrm>
                <a:off x="2238101" y="1231853"/>
                <a:ext cx="7180217" cy="844847"/>
              </a:xfrm>
              <a:prstGeom prst="rect">
                <a:avLst/>
              </a:prstGeom>
              <a:blipFill>
                <a:blip r:embed="rId2"/>
                <a:stretch>
                  <a:fillRect/>
                </a:stretch>
              </a:blipFill>
            </p:spPr>
            <p:txBody>
              <a:bodyPr/>
              <a:lstStyle/>
              <a:p>
                <a:r>
                  <a:rPr lang="ru-RU">
                    <a:noFill/>
                  </a:rPr>
                  <a:t> </a:t>
                </a:r>
              </a:p>
            </p:txBody>
          </p:sp>
        </mc:Fallback>
      </mc:AlternateContent>
      <p:graphicFrame>
        <p:nvGraphicFramePr>
          <p:cNvPr id="7" name="Table 6"/>
          <p:cNvGraphicFramePr>
            <a:graphicFrameLocks noGrp="1"/>
          </p:cNvGraphicFramePr>
          <p:nvPr>
            <p:extLst>
              <p:ext uri="{D42A27DB-BD31-4B8C-83A1-F6EECF244321}">
                <p14:modId xmlns:p14="http://schemas.microsoft.com/office/powerpoint/2010/main" val="2622323810"/>
              </p:ext>
            </p:extLst>
          </p:nvPr>
        </p:nvGraphicFramePr>
        <p:xfrm>
          <a:off x="785947" y="2556007"/>
          <a:ext cx="10084526" cy="3278777"/>
        </p:xfrm>
        <a:graphic>
          <a:graphicData uri="http://schemas.openxmlformats.org/drawingml/2006/table">
            <a:tbl>
              <a:tblPr firstRow="1" firstCol="1" bandRow="1">
                <a:tableStyleId>{5C22544A-7EE6-4342-B048-85BDC9FD1C3A}</a:tableStyleId>
              </a:tblPr>
              <a:tblGrid>
                <a:gridCol w="1863815">
                  <a:extLst>
                    <a:ext uri="{9D8B030D-6E8A-4147-A177-3AD203B41FA5}">
                      <a16:colId xmlns:a16="http://schemas.microsoft.com/office/drawing/2014/main" val="4107609698"/>
                    </a:ext>
                  </a:extLst>
                </a:gridCol>
                <a:gridCol w="1707219">
                  <a:extLst>
                    <a:ext uri="{9D8B030D-6E8A-4147-A177-3AD203B41FA5}">
                      <a16:colId xmlns:a16="http://schemas.microsoft.com/office/drawing/2014/main" val="3155962180"/>
                    </a:ext>
                  </a:extLst>
                </a:gridCol>
                <a:gridCol w="1552812">
                  <a:extLst>
                    <a:ext uri="{9D8B030D-6E8A-4147-A177-3AD203B41FA5}">
                      <a16:colId xmlns:a16="http://schemas.microsoft.com/office/drawing/2014/main" val="1435452664"/>
                    </a:ext>
                  </a:extLst>
                </a:gridCol>
                <a:gridCol w="1707219">
                  <a:extLst>
                    <a:ext uri="{9D8B030D-6E8A-4147-A177-3AD203B41FA5}">
                      <a16:colId xmlns:a16="http://schemas.microsoft.com/office/drawing/2014/main" val="2450779430"/>
                    </a:ext>
                  </a:extLst>
                </a:gridCol>
                <a:gridCol w="1856149">
                  <a:extLst>
                    <a:ext uri="{9D8B030D-6E8A-4147-A177-3AD203B41FA5}">
                      <a16:colId xmlns:a16="http://schemas.microsoft.com/office/drawing/2014/main" val="2067781371"/>
                    </a:ext>
                  </a:extLst>
                </a:gridCol>
                <a:gridCol w="1397312">
                  <a:extLst>
                    <a:ext uri="{9D8B030D-6E8A-4147-A177-3AD203B41FA5}">
                      <a16:colId xmlns:a16="http://schemas.microsoft.com/office/drawing/2014/main" val="3308963520"/>
                    </a:ext>
                  </a:extLst>
                </a:gridCol>
              </a:tblGrid>
              <a:tr h="740285">
                <a:tc>
                  <a:txBody>
                    <a:bodyPr/>
                    <a:lstStyle/>
                    <a:p>
                      <a:pPr algn="ctr">
                        <a:lnSpc>
                          <a:spcPct val="150000"/>
                        </a:lnSpc>
                        <a:spcAft>
                          <a:spcPts val="0"/>
                        </a:spcAft>
                      </a:pPr>
                      <a:r>
                        <a:rPr lang="en-US" sz="1600" dirty="0" smtClean="0">
                          <a:solidFill>
                            <a:schemeClr val="tx1"/>
                          </a:solidFill>
                          <a:effectLst/>
                          <a:latin typeface="Times New Roman" panose="02020603050405020304" pitchFamily="18" charset="0"/>
                          <a:cs typeface="Times New Roman" panose="02020603050405020304" pitchFamily="18" charset="0"/>
                        </a:rPr>
                        <a:t>GeV/</a:t>
                      </a:r>
                      <a:r>
                        <a:rPr lang="ru-RU" sz="1600" dirty="0">
                          <a:solidFill>
                            <a:schemeClr val="tx1"/>
                          </a:solidFill>
                          <a:effectLst/>
                          <a:latin typeface="Times New Roman" panose="02020603050405020304" pitchFamily="18" charset="0"/>
                          <a:cs typeface="Times New Roman" panose="02020603050405020304" pitchFamily="18" charset="0"/>
                        </a:rPr>
                        <a:t>с</a:t>
                      </a:r>
                      <a:endParaRPr lang="ru-RU"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0 &lt; </a:t>
                      </a:r>
                      <a:r>
                        <a:rPr lang="en-US" sz="1600" dirty="0" err="1">
                          <a:solidFill>
                            <a:schemeClr val="tx1"/>
                          </a:solidFill>
                          <a:effectLst/>
                          <a:latin typeface="Times New Roman" panose="02020603050405020304" pitchFamily="18" charset="0"/>
                          <a:cs typeface="Times New Roman" panose="02020603050405020304" pitchFamily="18" charset="0"/>
                        </a:rPr>
                        <a:t>p</a:t>
                      </a:r>
                      <a:r>
                        <a:rPr lang="en-US" sz="1600" baseline="-25000" dirty="0" err="1">
                          <a:solidFill>
                            <a:schemeClr val="tx1"/>
                          </a:solidFill>
                          <a:effectLst/>
                          <a:latin typeface="Times New Roman" panose="02020603050405020304" pitchFamily="18" charset="0"/>
                          <a:cs typeface="Times New Roman" panose="02020603050405020304" pitchFamily="18" charset="0"/>
                        </a:rPr>
                        <a:t>Z</a:t>
                      </a:r>
                      <a:r>
                        <a:rPr lang="en-US" sz="1600" dirty="0">
                          <a:solidFill>
                            <a:schemeClr val="tx1"/>
                          </a:solidFill>
                          <a:effectLst/>
                          <a:latin typeface="Times New Roman" panose="02020603050405020304" pitchFamily="18" charset="0"/>
                          <a:cs typeface="Times New Roman" panose="02020603050405020304" pitchFamily="18" charset="0"/>
                        </a:rPr>
                        <a:t> ≤ </a:t>
                      </a:r>
                      <a:r>
                        <a:rPr lang="ru-RU" sz="1600" dirty="0">
                          <a:solidFill>
                            <a:schemeClr val="tx1"/>
                          </a:solidFill>
                          <a:effectLst/>
                          <a:latin typeface="Times New Roman" panose="02020603050405020304" pitchFamily="18" charset="0"/>
                          <a:cs typeface="Times New Roman" panose="02020603050405020304" pitchFamily="18" charset="0"/>
                        </a:rPr>
                        <a:t>4.0</a:t>
                      </a:r>
                      <a:endParaRPr lang="ru-RU"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4.0 &lt; </a:t>
                      </a:r>
                      <a:r>
                        <a:rPr lang="en-US" sz="1600" dirty="0" err="1">
                          <a:solidFill>
                            <a:schemeClr val="tx1"/>
                          </a:solidFill>
                          <a:effectLst/>
                          <a:latin typeface="Times New Roman" panose="02020603050405020304" pitchFamily="18" charset="0"/>
                          <a:cs typeface="Times New Roman" panose="02020603050405020304" pitchFamily="18" charset="0"/>
                        </a:rPr>
                        <a:t>p</a:t>
                      </a:r>
                      <a:r>
                        <a:rPr lang="en-US" sz="1600" baseline="-25000" dirty="0" err="1">
                          <a:solidFill>
                            <a:schemeClr val="tx1"/>
                          </a:solidFill>
                          <a:effectLst/>
                          <a:latin typeface="Times New Roman" panose="02020603050405020304" pitchFamily="18" charset="0"/>
                          <a:cs typeface="Times New Roman" panose="02020603050405020304" pitchFamily="18" charset="0"/>
                        </a:rPr>
                        <a:t>Z</a:t>
                      </a:r>
                      <a:r>
                        <a:rPr lang="en-US" sz="1600" dirty="0">
                          <a:solidFill>
                            <a:schemeClr val="tx1"/>
                          </a:solidFill>
                          <a:effectLst/>
                          <a:latin typeface="Times New Roman" panose="02020603050405020304" pitchFamily="18" charset="0"/>
                          <a:cs typeface="Times New Roman" panose="02020603050405020304" pitchFamily="18" charset="0"/>
                        </a:rPr>
                        <a:t> ≤ </a:t>
                      </a:r>
                      <a:r>
                        <a:rPr lang="ru-RU" sz="1600" dirty="0">
                          <a:solidFill>
                            <a:schemeClr val="tx1"/>
                          </a:solidFill>
                          <a:effectLst/>
                          <a:latin typeface="Times New Roman" panose="02020603050405020304" pitchFamily="18" charset="0"/>
                          <a:cs typeface="Times New Roman" panose="02020603050405020304" pitchFamily="18" charset="0"/>
                        </a:rPr>
                        <a:t>8.0</a:t>
                      </a:r>
                      <a:endParaRPr lang="ru-RU"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8.0 &lt; </a:t>
                      </a:r>
                      <a:r>
                        <a:rPr lang="en-US" sz="1600" dirty="0" err="1">
                          <a:solidFill>
                            <a:schemeClr val="tx1"/>
                          </a:solidFill>
                          <a:effectLst/>
                          <a:latin typeface="Times New Roman" panose="02020603050405020304" pitchFamily="18" charset="0"/>
                          <a:cs typeface="Times New Roman" panose="02020603050405020304" pitchFamily="18" charset="0"/>
                        </a:rPr>
                        <a:t>p</a:t>
                      </a:r>
                      <a:r>
                        <a:rPr lang="en-US" sz="1600" baseline="-25000" dirty="0" err="1">
                          <a:solidFill>
                            <a:schemeClr val="tx1"/>
                          </a:solidFill>
                          <a:effectLst/>
                          <a:latin typeface="Times New Roman" panose="02020603050405020304" pitchFamily="18" charset="0"/>
                          <a:cs typeface="Times New Roman" panose="02020603050405020304" pitchFamily="18" charset="0"/>
                        </a:rPr>
                        <a:t>Z</a:t>
                      </a:r>
                      <a:r>
                        <a:rPr lang="en-US" sz="1600" dirty="0">
                          <a:solidFill>
                            <a:schemeClr val="tx1"/>
                          </a:solidFill>
                          <a:effectLst/>
                          <a:latin typeface="Times New Roman" panose="02020603050405020304" pitchFamily="18" charset="0"/>
                          <a:cs typeface="Times New Roman" panose="02020603050405020304" pitchFamily="18" charset="0"/>
                        </a:rPr>
                        <a:t> ≤ </a:t>
                      </a:r>
                      <a:r>
                        <a:rPr lang="ru-RU" sz="1600" dirty="0">
                          <a:solidFill>
                            <a:schemeClr val="tx1"/>
                          </a:solidFill>
                          <a:effectLst/>
                          <a:latin typeface="Times New Roman" panose="02020603050405020304" pitchFamily="18" charset="0"/>
                          <a:cs typeface="Times New Roman" panose="02020603050405020304" pitchFamily="18" charset="0"/>
                        </a:rPr>
                        <a:t>12.0</a:t>
                      </a:r>
                      <a:endParaRPr lang="ru-RU"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12.0 &lt; </a:t>
                      </a:r>
                      <a:r>
                        <a:rPr lang="en-US" sz="1600" dirty="0" err="1">
                          <a:solidFill>
                            <a:schemeClr val="tx1"/>
                          </a:solidFill>
                          <a:effectLst/>
                          <a:latin typeface="Times New Roman" panose="02020603050405020304" pitchFamily="18" charset="0"/>
                          <a:cs typeface="Times New Roman" panose="02020603050405020304" pitchFamily="18" charset="0"/>
                        </a:rPr>
                        <a:t>p</a:t>
                      </a:r>
                      <a:r>
                        <a:rPr lang="en-US" sz="1600" baseline="-25000" dirty="0" err="1">
                          <a:solidFill>
                            <a:schemeClr val="tx1"/>
                          </a:solidFill>
                          <a:effectLst/>
                          <a:latin typeface="Times New Roman" panose="02020603050405020304" pitchFamily="18" charset="0"/>
                          <a:cs typeface="Times New Roman" panose="02020603050405020304" pitchFamily="18" charset="0"/>
                        </a:rPr>
                        <a:t>Z</a:t>
                      </a:r>
                      <a:r>
                        <a:rPr lang="en-US" sz="1600" dirty="0">
                          <a:solidFill>
                            <a:schemeClr val="tx1"/>
                          </a:solidFill>
                          <a:effectLst/>
                          <a:latin typeface="Times New Roman" panose="02020603050405020304" pitchFamily="18" charset="0"/>
                          <a:cs typeface="Times New Roman" panose="02020603050405020304" pitchFamily="18" charset="0"/>
                        </a:rPr>
                        <a:t> ≤ </a:t>
                      </a:r>
                      <a:r>
                        <a:rPr lang="ru-RU" sz="1600" dirty="0">
                          <a:solidFill>
                            <a:schemeClr val="tx1"/>
                          </a:solidFill>
                          <a:effectLst/>
                          <a:latin typeface="Times New Roman" panose="02020603050405020304" pitchFamily="18" charset="0"/>
                          <a:cs typeface="Times New Roman" panose="02020603050405020304" pitchFamily="18" charset="0"/>
                        </a:rPr>
                        <a:t>16.0</a:t>
                      </a:r>
                      <a:endParaRPr lang="ru-RU"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dirty="0" err="1">
                          <a:solidFill>
                            <a:schemeClr val="tx1"/>
                          </a:solidFill>
                          <a:effectLst/>
                          <a:latin typeface="Times New Roman" panose="02020603050405020304" pitchFamily="18" charset="0"/>
                          <a:cs typeface="Times New Roman" panose="02020603050405020304" pitchFamily="18" charset="0"/>
                        </a:rPr>
                        <a:t>p</a:t>
                      </a:r>
                      <a:r>
                        <a:rPr lang="en-US" sz="1600" baseline="-25000" dirty="0" err="1">
                          <a:solidFill>
                            <a:schemeClr val="tx1"/>
                          </a:solidFill>
                          <a:effectLst/>
                          <a:latin typeface="Times New Roman" panose="02020603050405020304" pitchFamily="18" charset="0"/>
                          <a:cs typeface="Times New Roman" panose="02020603050405020304" pitchFamily="18" charset="0"/>
                        </a:rPr>
                        <a:t>Z</a:t>
                      </a:r>
                      <a:r>
                        <a:rPr lang="en-US" sz="1600" dirty="0">
                          <a:solidFill>
                            <a:schemeClr val="tx1"/>
                          </a:solidFill>
                          <a:effectLst/>
                          <a:latin typeface="Times New Roman" panose="02020603050405020304" pitchFamily="18" charset="0"/>
                          <a:cs typeface="Times New Roman" panose="02020603050405020304" pitchFamily="18" charset="0"/>
                        </a:rPr>
                        <a:t> &gt; </a:t>
                      </a:r>
                      <a:r>
                        <a:rPr lang="ru-RU" sz="1600" dirty="0">
                          <a:solidFill>
                            <a:schemeClr val="tx1"/>
                          </a:solidFill>
                          <a:effectLst/>
                          <a:latin typeface="Times New Roman" panose="02020603050405020304" pitchFamily="18" charset="0"/>
                          <a:cs typeface="Times New Roman" panose="02020603050405020304" pitchFamily="18" charset="0"/>
                        </a:rPr>
                        <a:t>16.0</a:t>
                      </a:r>
                      <a:endParaRPr lang="ru-RU"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77056681"/>
                  </a:ext>
                </a:extLst>
              </a:tr>
              <a:tr h="634623">
                <a:tc>
                  <a:txBody>
                    <a:bodyPr/>
                    <a:lstStyle/>
                    <a:p>
                      <a:pPr algn="ctr">
                        <a:lnSpc>
                          <a:spcPct val="150000"/>
                        </a:lnSpc>
                        <a:spcAft>
                          <a:spcPts val="0"/>
                        </a:spcAft>
                      </a:pPr>
                      <a:r>
                        <a:rPr lang="en-US" sz="2000" dirty="0">
                          <a:solidFill>
                            <a:schemeClr val="tx1"/>
                          </a:solidFill>
                          <a:effectLst/>
                          <a:latin typeface="Times New Roman" panose="02020603050405020304" pitchFamily="18" charset="0"/>
                          <a:cs typeface="Times New Roman" panose="02020603050405020304" pitchFamily="18" charset="0"/>
                        </a:rPr>
                        <a:t>0 &lt; p</a:t>
                      </a:r>
                      <a:r>
                        <a:rPr lang="en-US" sz="2000" baseline="-25000" dirty="0">
                          <a:solidFill>
                            <a:schemeClr val="tx1"/>
                          </a:solidFill>
                          <a:effectLst/>
                          <a:latin typeface="Times New Roman" panose="02020603050405020304" pitchFamily="18" charset="0"/>
                          <a:cs typeface="Times New Roman" panose="02020603050405020304" pitchFamily="18" charset="0"/>
                        </a:rPr>
                        <a:t>T</a:t>
                      </a:r>
                      <a:r>
                        <a:rPr lang="en-US" sz="2000" dirty="0">
                          <a:solidFill>
                            <a:schemeClr val="tx1"/>
                          </a:solidFill>
                          <a:effectLst/>
                          <a:latin typeface="Times New Roman" panose="02020603050405020304" pitchFamily="18" charset="0"/>
                          <a:cs typeface="Times New Roman" panose="02020603050405020304" pitchFamily="18" charset="0"/>
                        </a:rPr>
                        <a:t> ≤</a:t>
                      </a:r>
                      <a:r>
                        <a:rPr lang="ru-RU" sz="2000" dirty="0">
                          <a:solidFill>
                            <a:schemeClr val="tx1"/>
                          </a:solidFill>
                          <a:effectLst/>
                          <a:latin typeface="Times New Roman" panose="02020603050405020304" pitchFamily="18" charset="0"/>
                          <a:cs typeface="Times New Roman" panose="02020603050405020304" pitchFamily="18" charset="0"/>
                        </a:rPr>
                        <a:t> 0.25</a:t>
                      </a:r>
                      <a:endParaRPr lang="ru-RU"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2000" b="1" dirty="0" smtClean="0">
                          <a:effectLst/>
                          <a:latin typeface="Times New Roman" panose="02020603050405020304" pitchFamily="18" charset="0"/>
                          <a:cs typeface="Times New Roman" panose="02020603050405020304" pitchFamily="18" charset="0"/>
                        </a:rPr>
                        <a:t>6.6∙10</a:t>
                      </a:r>
                      <a:r>
                        <a:rPr lang="en-US" sz="2000" b="1" baseline="30000" dirty="0" smtClean="0">
                          <a:effectLst/>
                          <a:latin typeface="Times New Roman" panose="02020603050405020304" pitchFamily="18" charset="0"/>
                          <a:cs typeface="Times New Roman" panose="02020603050405020304" pitchFamily="18" charset="0"/>
                        </a:rPr>
                        <a:t>5</a:t>
                      </a:r>
                    </a:p>
                  </a:txBody>
                  <a:tcPr marL="68580" marR="68580" marT="0" marB="0" anchor="ctr"/>
                </a:tc>
                <a:tc>
                  <a:txBody>
                    <a:bodyPr/>
                    <a:lstStyle/>
                    <a:p>
                      <a:pPr algn="ctr">
                        <a:lnSpc>
                          <a:spcPct val="150000"/>
                        </a:lnSpc>
                        <a:spcAft>
                          <a:spcPts val="0"/>
                        </a:spcAft>
                      </a:pPr>
                      <a:r>
                        <a:rPr lang="en-US" sz="2000" b="1" dirty="0" smtClean="0">
                          <a:effectLst/>
                          <a:latin typeface="Times New Roman" panose="02020603050405020304" pitchFamily="18" charset="0"/>
                          <a:cs typeface="Times New Roman" panose="02020603050405020304" pitchFamily="18" charset="0"/>
                        </a:rPr>
                        <a:t>1.6∙10</a:t>
                      </a:r>
                      <a:r>
                        <a:rPr lang="en-US" sz="2000" b="1" baseline="30000" dirty="0" smtClean="0">
                          <a:effectLst/>
                          <a:latin typeface="Times New Roman" panose="02020603050405020304" pitchFamily="18" charset="0"/>
                          <a:cs typeface="Times New Roman" panose="02020603050405020304" pitchFamily="18" charset="0"/>
                        </a:rPr>
                        <a:t>6</a:t>
                      </a:r>
                    </a:p>
                  </a:txBody>
                  <a:tcPr marL="68580" marR="68580" marT="0" marB="0" anchor="ctr"/>
                </a:tc>
                <a:tc>
                  <a:txBody>
                    <a:bodyPr/>
                    <a:lstStyle/>
                    <a:p>
                      <a:pPr algn="ctr">
                        <a:lnSpc>
                          <a:spcPct val="150000"/>
                        </a:lnSpc>
                        <a:spcAft>
                          <a:spcPts val="0"/>
                        </a:spcAft>
                      </a:pPr>
                      <a:r>
                        <a:rPr lang="en-US" sz="2000" b="1" dirty="0" smtClean="0">
                          <a:effectLst/>
                          <a:latin typeface="Times New Roman" panose="02020603050405020304" pitchFamily="18" charset="0"/>
                          <a:cs typeface="Times New Roman" panose="02020603050405020304" pitchFamily="18" charset="0"/>
                        </a:rPr>
                        <a:t>5.0∙10</a:t>
                      </a:r>
                      <a:r>
                        <a:rPr lang="en-US" sz="2000" b="1" baseline="30000" dirty="0" smtClean="0">
                          <a:effectLst/>
                          <a:latin typeface="Times New Roman" panose="02020603050405020304" pitchFamily="18" charset="0"/>
                          <a:cs typeface="Times New Roman" panose="02020603050405020304" pitchFamily="18" charset="0"/>
                        </a:rPr>
                        <a:t>5</a:t>
                      </a:r>
                      <a:r>
                        <a:rPr lang="en-US" sz="2000" b="1" baseline="0" dirty="0">
                          <a:effectLst/>
                          <a:latin typeface="Times New Roman" panose="02020603050405020304" pitchFamily="18" charset="0"/>
                          <a:cs typeface="Times New Roman" panose="02020603050405020304" pitchFamily="18" charset="0"/>
                        </a:rPr>
                        <a:t> </a:t>
                      </a:r>
                      <a:endParaRPr lang="en-US" sz="2000" b="1" baseline="0" dirty="0" smtClean="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2000" b="1" dirty="0" smtClean="0">
                          <a:effectLst/>
                          <a:latin typeface="Times New Roman" panose="02020603050405020304" pitchFamily="18" charset="0"/>
                          <a:cs typeface="Times New Roman" panose="02020603050405020304" pitchFamily="18" charset="0"/>
                        </a:rPr>
                        <a:t>9.3∙10</a:t>
                      </a:r>
                      <a:r>
                        <a:rPr lang="en-US" sz="2000" b="1" baseline="30000" dirty="0" smtClean="0">
                          <a:effectLst/>
                          <a:latin typeface="Times New Roman" panose="02020603050405020304" pitchFamily="18" charset="0"/>
                          <a:cs typeface="Times New Roman" panose="02020603050405020304" pitchFamily="18" charset="0"/>
                        </a:rPr>
                        <a:t>4</a:t>
                      </a:r>
                    </a:p>
                  </a:txBody>
                  <a:tcPr marL="68580" marR="68580" marT="0" marB="0" anchor="ctr"/>
                </a:tc>
                <a:tc>
                  <a:txBody>
                    <a:bodyPr/>
                    <a:lstStyle/>
                    <a:p>
                      <a:pPr algn="ctr">
                        <a:lnSpc>
                          <a:spcPct val="150000"/>
                        </a:lnSpc>
                        <a:spcAft>
                          <a:spcPts val="0"/>
                        </a:spcAft>
                      </a:pPr>
                      <a:r>
                        <a:rPr lang="en-US" sz="2000" b="1" dirty="0" smtClean="0">
                          <a:effectLst/>
                          <a:latin typeface="Times New Roman" panose="02020603050405020304" pitchFamily="18" charset="0"/>
                          <a:cs typeface="Times New Roman" panose="02020603050405020304" pitchFamily="18" charset="0"/>
                        </a:rPr>
                        <a:t>3.2∙10</a:t>
                      </a:r>
                      <a:r>
                        <a:rPr lang="en-US" sz="2000" b="1" baseline="30000" dirty="0" smtClean="0">
                          <a:effectLst/>
                          <a:latin typeface="Times New Roman" panose="02020603050405020304" pitchFamily="18" charset="0"/>
                          <a:cs typeface="Times New Roman" panose="02020603050405020304" pitchFamily="18" charset="0"/>
                        </a:rPr>
                        <a:t>4</a:t>
                      </a:r>
                    </a:p>
                  </a:txBody>
                  <a:tcPr marL="68580" marR="68580" marT="0" marB="0" anchor="ctr"/>
                </a:tc>
                <a:extLst>
                  <a:ext uri="{0D108BD9-81ED-4DB2-BD59-A6C34878D82A}">
                    <a16:rowId xmlns:a16="http://schemas.microsoft.com/office/drawing/2014/main" val="1260889209"/>
                  </a:ext>
                </a:extLst>
              </a:tr>
              <a:tr h="634623">
                <a:tc>
                  <a:txBody>
                    <a:bodyPr/>
                    <a:lstStyle/>
                    <a:p>
                      <a:pPr algn="ctr">
                        <a:lnSpc>
                          <a:spcPct val="150000"/>
                        </a:lnSpc>
                        <a:spcAft>
                          <a:spcPts val="0"/>
                        </a:spcAft>
                      </a:pPr>
                      <a:r>
                        <a:rPr lang="en-US" sz="2000">
                          <a:solidFill>
                            <a:schemeClr val="tx1"/>
                          </a:solidFill>
                          <a:effectLst/>
                          <a:latin typeface="Times New Roman" panose="02020603050405020304" pitchFamily="18" charset="0"/>
                          <a:cs typeface="Times New Roman" panose="02020603050405020304" pitchFamily="18" charset="0"/>
                        </a:rPr>
                        <a:t>0.25 &lt; p</a:t>
                      </a:r>
                      <a:r>
                        <a:rPr lang="en-US" sz="2000" baseline="-25000">
                          <a:solidFill>
                            <a:schemeClr val="tx1"/>
                          </a:solidFill>
                          <a:effectLst/>
                          <a:latin typeface="Times New Roman" panose="02020603050405020304" pitchFamily="18" charset="0"/>
                          <a:cs typeface="Times New Roman" panose="02020603050405020304" pitchFamily="18" charset="0"/>
                        </a:rPr>
                        <a:t>T</a:t>
                      </a:r>
                      <a:r>
                        <a:rPr lang="en-US" sz="2000">
                          <a:solidFill>
                            <a:schemeClr val="tx1"/>
                          </a:solidFill>
                          <a:effectLst/>
                          <a:latin typeface="Times New Roman" panose="02020603050405020304" pitchFamily="18" charset="0"/>
                          <a:cs typeface="Times New Roman" panose="02020603050405020304" pitchFamily="18" charset="0"/>
                        </a:rPr>
                        <a:t> ≤ 0.5</a:t>
                      </a:r>
                      <a:endParaRPr lang="ru-RU"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2000" b="1" dirty="0" smtClean="0">
                          <a:effectLst/>
                          <a:latin typeface="Times New Roman" panose="02020603050405020304" pitchFamily="18" charset="0"/>
                          <a:cs typeface="Times New Roman" panose="02020603050405020304" pitchFamily="18" charset="0"/>
                        </a:rPr>
                        <a:t>3.0∙10</a:t>
                      </a:r>
                      <a:r>
                        <a:rPr lang="en-US" sz="2000" b="1" baseline="30000" dirty="0" smtClean="0">
                          <a:effectLst/>
                          <a:latin typeface="Times New Roman" panose="02020603050405020304" pitchFamily="18" charset="0"/>
                          <a:cs typeface="Times New Roman" panose="02020603050405020304" pitchFamily="18" charset="0"/>
                        </a:rPr>
                        <a:t>5</a:t>
                      </a:r>
                    </a:p>
                  </a:txBody>
                  <a:tcPr marL="68580" marR="68580" marT="0" marB="0" anchor="ctr"/>
                </a:tc>
                <a:tc>
                  <a:txBody>
                    <a:bodyPr/>
                    <a:lstStyle/>
                    <a:p>
                      <a:pPr algn="ctr">
                        <a:lnSpc>
                          <a:spcPct val="150000"/>
                        </a:lnSpc>
                        <a:spcAft>
                          <a:spcPts val="0"/>
                        </a:spcAft>
                      </a:pPr>
                      <a:r>
                        <a:rPr lang="en-US" sz="2000" b="1" dirty="0" smtClean="0">
                          <a:effectLst/>
                          <a:latin typeface="Times New Roman" panose="02020603050405020304" pitchFamily="18" charset="0"/>
                          <a:cs typeface="Times New Roman" panose="02020603050405020304" pitchFamily="18" charset="0"/>
                        </a:rPr>
                        <a:t>2.4∙10</a:t>
                      </a:r>
                      <a:r>
                        <a:rPr lang="en-US" sz="2000" b="1" baseline="30000" dirty="0" smtClean="0">
                          <a:effectLst/>
                          <a:latin typeface="Times New Roman" panose="02020603050405020304" pitchFamily="18" charset="0"/>
                          <a:cs typeface="Times New Roman" panose="02020603050405020304" pitchFamily="18" charset="0"/>
                        </a:rPr>
                        <a:t>6</a:t>
                      </a:r>
                    </a:p>
                  </a:txBody>
                  <a:tcPr marL="68580" marR="68580" marT="0" marB="0" anchor="ctr"/>
                </a:tc>
                <a:tc>
                  <a:txBody>
                    <a:bodyPr/>
                    <a:lstStyle/>
                    <a:p>
                      <a:pPr algn="ctr">
                        <a:lnSpc>
                          <a:spcPct val="150000"/>
                        </a:lnSpc>
                        <a:spcAft>
                          <a:spcPts val="0"/>
                        </a:spcAft>
                      </a:pPr>
                      <a:r>
                        <a:rPr lang="en-US" sz="2000" b="1" dirty="0" smtClean="0">
                          <a:effectLst/>
                          <a:latin typeface="Times New Roman" panose="02020603050405020304" pitchFamily="18" charset="0"/>
                          <a:cs typeface="Times New Roman" panose="02020603050405020304" pitchFamily="18" charset="0"/>
                        </a:rPr>
                        <a:t>1.1∙10</a:t>
                      </a:r>
                      <a:r>
                        <a:rPr lang="en-US" sz="2000" b="1" baseline="30000" dirty="0" smtClean="0">
                          <a:effectLst/>
                          <a:latin typeface="Times New Roman" panose="02020603050405020304" pitchFamily="18" charset="0"/>
                          <a:cs typeface="Times New Roman" panose="02020603050405020304" pitchFamily="18" charset="0"/>
                        </a:rPr>
                        <a:t>6</a:t>
                      </a:r>
                    </a:p>
                  </a:txBody>
                  <a:tcPr marL="68580" marR="68580" marT="0" marB="0" anchor="ctr"/>
                </a:tc>
                <a:tc>
                  <a:txBody>
                    <a:bodyPr/>
                    <a:lstStyle/>
                    <a:p>
                      <a:pPr algn="ctr">
                        <a:lnSpc>
                          <a:spcPct val="150000"/>
                        </a:lnSpc>
                        <a:spcAft>
                          <a:spcPts val="0"/>
                        </a:spcAft>
                      </a:pPr>
                      <a:r>
                        <a:rPr lang="en-US" sz="2000" b="1" dirty="0" smtClean="0">
                          <a:effectLst/>
                          <a:latin typeface="Times New Roman" panose="02020603050405020304" pitchFamily="18" charset="0"/>
                          <a:cs typeface="Times New Roman" panose="02020603050405020304" pitchFamily="18" charset="0"/>
                        </a:rPr>
                        <a:t>3.0∙10</a:t>
                      </a:r>
                      <a:r>
                        <a:rPr lang="en-US" sz="2000" b="1" baseline="30000" dirty="0" smtClean="0">
                          <a:effectLst/>
                          <a:latin typeface="Times New Roman" panose="02020603050405020304" pitchFamily="18" charset="0"/>
                          <a:cs typeface="Times New Roman" panose="02020603050405020304" pitchFamily="18" charset="0"/>
                        </a:rPr>
                        <a:t>5</a:t>
                      </a:r>
                    </a:p>
                  </a:txBody>
                  <a:tcPr marL="68580" marR="68580" marT="0" marB="0" anchor="ctr"/>
                </a:tc>
                <a:tc>
                  <a:txBody>
                    <a:bodyPr/>
                    <a:lstStyle/>
                    <a:p>
                      <a:pPr algn="ctr">
                        <a:lnSpc>
                          <a:spcPct val="150000"/>
                        </a:lnSpc>
                        <a:spcAft>
                          <a:spcPts val="0"/>
                        </a:spcAft>
                      </a:pPr>
                      <a:r>
                        <a:rPr lang="en-US" sz="2000" b="1" dirty="0" smtClean="0">
                          <a:effectLst/>
                          <a:latin typeface="Times New Roman" panose="02020603050405020304" pitchFamily="18" charset="0"/>
                          <a:cs typeface="Times New Roman" panose="02020603050405020304" pitchFamily="18" charset="0"/>
                        </a:rPr>
                        <a:t>1.1∙10</a:t>
                      </a:r>
                      <a:r>
                        <a:rPr lang="en-US" sz="2000" b="1" baseline="30000" dirty="0" smtClean="0">
                          <a:effectLst/>
                          <a:latin typeface="Times New Roman" panose="02020603050405020304" pitchFamily="18" charset="0"/>
                          <a:cs typeface="Times New Roman" panose="02020603050405020304" pitchFamily="18" charset="0"/>
                        </a:rPr>
                        <a:t>5</a:t>
                      </a:r>
                    </a:p>
                  </a:txBody>
                  <a:tcPr marL="68580" marR="68580" marT="0" marB="0" anchor="ctr"/>
                </a:tc>
                <a:extLst>
                  <a:ext uri="{0D108BD9-81ED-4DB2-BD59-A6C34878D82A}">
                    <a16:rowId xmlns:a16="http://schemas.microsoft.com/office/drawing/2014/main" val="4015575621"/>
                  </a:ext>
                </a:extLst>
              </a:tr>
              <a:tr h="634623">
                <a:tc>
                  <a:txBody>
                    <a:bodyPr/>
                    <a:lstStyle/>
                    <a:p>
                      <a:pPr algn="ctr">
                        <a:lnSpc>
                          <a:spcPct val="150000"/>
                        </a:lnSpc>
                        <a:spcAft>
                          <a:spcPts val="0"/>
                        </a:spcAft>
                      </a:pPr>
                      <a:r>
                        <a:rPr lang="en-US" sz="2000" dirty="0">
                          <a:solidFill>
                            <a:schemeClr val="tx1"/>
                          </a:solidFill>
                          <a:effectLst/>
                          <a:latin typeface="Times New Roman" panose="02020603050405020304" pitchFamily="18" charset="0"/>
                          <a:cs typeface="Times New Roman" panose="02020603050405020304" pitchFamily="18" charset="0"/>
                        </a:rPr>
                        <a:t>0.5 &lt; p</a:t>
                      </a:r>
                      <a:r>
                        <a:rPr lang="en-US" sz="2000" baseline="-25000" dirty="0">
                          <a:solidFill>
                            <a:schemeClr val="tx1"/>
                          </a:solidFill>
                          <a:effectLst/>
                          <a:latin typeface="Times New Roman" panose="02020603050405020304" pitchFamily="18" charset="0"/>
                          <a:cs typeface="Times New Roman" panose="02020603050405020304" pitchFamily="18" charset="0"/>
                        </a:rPr>
                        <a:t>T</a:t>
                      </a:r>
                      <a:r>
                        <a:rPr lang="en-US" sz="2000" dirty="0">
                          <a:solidFill>
                            <a:schemeClr val="tx1"/>
                          </a:solidFill>
                          <a:effectLst/>
                          <a:latin typeface="Times New Roman" panose="02020603050405020304" pitchFamily="18" charset="0"/>
                          <a:cs typeface="Times New Roman" panose="02020603050405020304" pitchFamily="18" charset="0"/>
                        </a:rPr>
                        <a:t> ≤ 1.0</a:t>
                      </a:r>
                      <a:endParaRPr lang="ru-RU"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2000" b="1" dirty="0" smtClean="0">
                          <a:effectLst/>
                          <a:latin typeface="Times New Roman" panose="02020603050405020304" pitchFamily="18" charset="0"/>
                          <a:cs typeface="Times New Roman" panose="02020603050405020304" pitchFamily="18" charset="0"/>
                        </a:rPr>
                        <a:t>3.0∙10</a:t>
                      </a:r>
                      <a:r>
                        <a:rPr lang="en-US" sz="2000" b="1" baseline="30000" dirty="0" smtClean="0">
                          <a:effectLst/>
                          <a:latin typeface="Times New Roman" panose="02020603050405020304" pitchFamily="18" charset="0"/>
                          <a:cs typeface="Times New Roman" panose="02020603050405020304" pitchFamily="18" charset="0"/>
                        </a:rPr>
                        <a:t>3</a:t>
                      </a:r>
                    </a:p>
                  </a:txBody>
                  <a:tcPr marL="68580" marR="68580" marT="0" marB="0" anchor="ctr"/>
                </a:tc>
                <a:tc>
                  <a:txBody>
                    <a:bodyPr/>
                    <a:lstStyle/>
                    <a:p>
                      <a:pPr algn="ctr">
                        <a:lnSpc>
                          <a:spcPct val="150000"/>
                        </a:lnSpc>
                        <a:spcAft>
                          <a:spcPts val="0"/>
                        </a:spcAft>
                      </a:pPr>
                      <a:r>
                        <a:rPr lang="en-US" sz="2000" b="1" dirty="0" smtClean="0">
                          <a:effectLst/>
                          <a:latin typeface="Times New Roman" panose="02020603050405020304" pitchFamily="18" charset="0"/>
                          <a:cs typeface="Times New Roman" panose="02020603050405020304" pitchFamily="18" charset="0"/>
                        </a:rPr>
                        <a:t>1.0∙10</a:t>
                      </a:r>
                      <a:r>
                        <a:rPr lang="en-US" sz="2000" b="1" baseline="30000" dirty="0" smtClean="0">
                          <a:effectLst/>
                          <a:latin typeface="Times New Roman" panose="02020603050405020304" pitchFamily="18" charset="0"/>
                          <a:cs typeface="Times New Roman" panose="02020603050405020304" pitchFamily="18" charset="0"/>
                        </a:rPr>
                        <a:t>6</a:t>
                      </a:r>
                    </a:p>
                  </a:txBody>
                  <a:tcPr marL="68580" marR="68580" marT="0" marB="0" anchor="ctr"/>
                </a:tc>
                <a:tc>
                  <a:txBody>
                    <a:bodyPr/>
                    <a:lstStyle/>
                    <a:p>
                      <a:pPr algn="ctr">
                        <a:lnSpc>
                          <a:spcPct val="150000"/>
                        </a:lnSpc>
                        <a:spcAft>
                          <a:spcPts val="0"/>
                        </a:spcAft>
                      </a:pPr>
                      <a:r>
                        <a:rPr lang="en-US" sz="2000" b="1" dirty="0" smtClean="0">
                          <a:effectLst/>
                          <a:latin typeface="Times New Roman" panose="02020603050405020304" pitchFamily="18" charset="0"/>
                          <a:cs typeface="Times New Roman" panose="02020603050405020304" pitchFamily="18" charset="0"/>
                        </a:rPr>
                        <a:t>1.3∙10</a:t>
                      </a:r>
                      <a:r>
                        <a:rPr lang="en-US" sz="2000" b="1" baseline="30000" dirty="0" smtClean="0">
                          <a:effectLst/>
                          <a:latin typeface="Times New Roman" panose="02020603050405020304" pitchFamily="18" charset="0"/>
                          <a:cs typeface="Times New Roman" panose="02020603050405020304" pitchFamily="18" charset="0"/>
                        </a:rPr>
                        <a:t>6</a:t>
                      </a:r>
                    </a:p>
                  </a:txBody>
                  <a:tcPr marL="68580" marR="68580" marT="0" marB="0" anchor="ctr"/>
                </a:tc>
                <a:tc>
                  <a:txBody>
                    <a:bodyPr/>
                    <a:lstStyle/>
                    <a:p>
                      <a:pPr algn="ctr">
                        <a:lnSpc>
                          <a:spcPct val="150000"/>
                        </a:lnSpc>
                        <a:spcAft>
                          <a:spcPts val="0"/>
                        </a:spcAft>
                      </a:pPr>
                      <a:r>
                        <a:rPr lang="en-US" sz="2000" b="1" dirty="0" smtClean="0">
                          <a:effectLst/>
                          <a:latin typeface="Times New Roman" panose="02020603050405020304" pitchFamily="18" charset="0"/>
                          <a:cs typeface="Times New Roman" panose="02020603050405020304" pitchFamily="18" charset="0"/>
                        </a:rPr>
                        <a:t>4.6∙10</a:t>
                      </a:r>
                      <a:r>
                        <a:rPr lang="en-US" sz="2000" b="1" baseline="30000" dirty="0" smtClean="0">
                          <a:effectLst/>
                          <a:latin typeface="Times New Roman" panose="02020603050405020304" pitchFamily="18" charset="0"/>
                          <a:cs typeface="Times New Roman" panose="02020603050405020304" pitchFamily="18" charset="0"/>
                        </a:rPr>
                        <a:t>5</a:t>
                      </a:r>
                    </a:p>
                  </a:txBody>
                  <a:tcPr marL="68580" marR="68580" marT="0" marB="0" anchor="ctr"/>
                </a:tc>
                <a:tc>
                  <a:txBody>
                    <a:bodyPr/>
                    <a:lstStyle/>
                    <a:p>
                      <a:pPr algn="ctr">
                        <a:lnSpc>
                          <a:spcPct val="150000"/>
                        </a:lnSpc>
                        <a:spcAft>
                          <a:spcPts val="0"/>
                        </a:spcAft>
                      </a:pPr>
                      <a:r>
                        <a:rPr lang="en-US" sz="2000" b="1" dirty="0" smtClean="0">
                          <a:effectLst/>
                          <a:latin typeface="Times New Roman" panose="02020603050405020304" pitchFamily="18" charset="0"/>
                          <a:cs typeface="Times New Roman" panose="02020603050405020304" pitchFamily="18" charset="0"/>
                        </a:rPr>
                        <a:t>1.6∙10</a:t>
                      </a:r>
                      <a:r>
                        <a:rPr lang="en-US" sz="2000" b="1" baseline="30000" dirty="0" smtClean="0">
                          <a:effectLst/>
                          <a:latin typeface="Times New Roman" panose="02020603050405020304" pitchFamily="18" charset="0"/>
                          <a:cs typeface="Times New Roman" panose="02020603050405020304" pitchFamily="18" charset="0"/>
                        </a:rPr>
                        <a:t>5</a:t>
                      </a:r>
                    </a:p>
                  </a:txBody>
                  <a:tcPr marL="68580" marR="68580" marT="0" marB="0" anchor="ctr"/>
                </a:tc>
                <a:extLst>
                  <a:ext uri="{0D108BD9-81ED-4DB2-BD59-A6C34878D82A}">
                    <a16:rowId xmlns:a16="http://schemas.microsoft.com/office/drawing/2014/main" val="2563276508"/>
                  </a:ext>
                </a:extLst>
              </a:tr>
              <a:tr h="634623">
                <a:tc>
                  <a:txBody>
                    <a:bodyPr/>
                    <a:lstStyle/>
                    <a:p>
                      <a:pPr algn="ctr">
                        <a:lnSpc>
                          <a:spcPct val="150000"/>
                        </a:lnSpc>
                        <a:spcAft>
                          <a:spcPts val="0"/>
                        </a:spcAft>
                      </a:pPr>
                      <a:r>
                        <a:rPr lang="en-US" sz="2000" dirty="0">
                          <a:solidFill>
                            <a:schemeClr val="tx1"/>
                          </a:solidFill>
                          <a:effectLst/>
                          <a:latin typeface="Times New Roman" panose="02020603050405020304" pitchFamily="18" charset="0"/>
                          <a:cs typeface="Times New Roman" panose="02020603050405020304" pitchFamily="18" charset="0"/>
                        </a:rPr>
                        <a:t>p</a:t>
                      </a:r>
                      <a:r>
                        <a:rPr lang="en-US" sz="2000" baseline="-25000" dirty="0">
                          <a:solidFill>
                            <a:schemeClr val="tx1"/>
                          </a:solidFill>
                          <a:effectLst/>
                          <a:latin typeface="Times New Roman" panose="02020603050405020304" pitchFamily="18" charset="0"/>
                          <a:cs typeface="Times New Roman" panose="02020603050405020304" pitchFamily="18" charset="0"/>
                        </a:rPr>
                        <a:t>T</a:t>
                      </a:r>
                      <a:r>
                        <a:rPr lang="en-US" sz="2000" dirty="0">
                          <a:solidFill>
                            <a:schemeClr val="tx1"/>
                          </a:solidFill>
                          <a:effectLst/>
                          <a:latin typeface="Times New Roman" panose="02020603050405020304" pitchFamily="18" charset="0"/>
                          <a:cs typeface="Times New Roman" panose="02020603050405020304" pitchFamily="18" charset="0"/>
                        </a:rPr>
                        <a:t> &gt; 1.0</a:t>
                      </a:r>
                      <a:endParaRPr lang="ru-RU"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2000" b="1" dirty="0" smtClean="0">
                          <a:effectLst/>
                          <a:latin typeface="Times New Roman" panose="02020603050405020304" pitchFamily="18" charset="0"/>
                          <a:cs typeface="Times New Roman" panose="02020603050405020304" pitchFamily="18" charset="0"/>
                        </a:rPr>
                        <a:t>-</a:t>
                      </a:r>
                      <a:endParaRPr lang="ru-RU"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2000" b="1" dirty="0" smtClean="0">
                          <a:effectLst/>
                          <a:latin typeface="Times New Roman" panose="02020603050405020304" pitchFamily="18" charset="0"/>
                          <a:cs typeface="Times New Roman" panose="02020603050405020304" pitchFamily="18" charset="0"/>
                        </a:rPr>
                        <a:t>4.9∙10</a:t>
                      </a:r>
                      <a:r>
                        <a:rPr lang="en-US" sz="2000" b="1" baseline="30000" dirty="0" smtClean="0">
                          <a:effectLst/>
                          <a:latin typeface="Times New Roman" panose="02020603050405020304" pitchFamily="18" charset="0"/>
                          <a:cs typeface="Times New Roman" panose="02020603050405020304" pitchFamily="18" charset="0"/>
                        </a:rPr>
                        <a:t>3</a:t>
                      </a:r>
                    </a:p>
                  </a:txBody>
                  <a:tcPr marL="68580" marR="68580" marT="0" marB="0" anchor="ctr"/>
                </a:tc>
                <a:tc>
                  <a:txBody>
                    <a:bodyPr/>
                    <a:lstStyle/>
                    <a:p>
                      <a:pPr algn="ctr">
                        <a:lnSpc>
                          <a:spcPct val="150000"/>
                        </a:lnSpc>
                        <a:spcAft>
                          <a:spcPts val="0"/>
                        </a:spcAft>
                      </a:pPr>
                      <a:r>
                        <a:rPr lang="en-US" sz="2000" b="1" dirty="0" smtClean="0">
                          <a:effectLst/>
                          <a:latin typeface="Times New Roman" panose="02020603050405020304" pitchFamily="18" charset="0"/>
                          <a:cs typeface="Times New Roman" panose="02020603050405020304" pitchFamily="18" charset="0"/>
                        </a:rPr>
                        <a:t>1.1∙10</a:t>
                      </a:r>
                      <a:r>
                        <a:rPr lang="en-US" sz="2000" b="1" baseline="30000" dirty="0" smtClean="0">
                          <a:effectLst/>
                          <a:latin typeface="Times New Roman" panose="02020603050405020304" pitchFamily="18" charset="0"/>
                          <a:cs typeface="Times New Roman" panose="02020603050405020304" pitchFamily="18" charset="0"/>
                        </a:rPr>
                        <a:t>5</a:t>
                      </a:r>
                    </a:p>
                  </a:txBody>
                  <a:tcPr marL="68580" marR="68580" marT="0" marB="0" anchor="ctr"/>
                </a:tc>
                <a:tc>
                  <a:txBody>
                    <a:bodyPr/>
                    <a:lstStyle/>
                    <a:p>
                      <a:pPr algn="ctr">
                        <a:lnSpc>
                          <a:spcPct val="150000"/>
                        </a:lnSpc>
                        <a:spcAft>
                          <a:spcPts val="0"/>
                        </a:spcAft>
                      </a:pPr>
                      <a:r>
                        <a:rPr lang="en-US" sz="2000" b="1" dirty="0" smtClean="0">
                          <a:effectLst/>
                          <a:latin typeface="Times New Roman" panose="02020603050405020304" pitchFamily="18" charset="0"/>
                          <a:cs typeface="Times New Roman" panose="02020603050405020304" pitchFamily="18" charset="0"/>
                        </a:rPr>
                        <a:t>1.1∙10</a:t>
                      </a:r>
                      <a:r>
                        <a:rPr lang="en-US" sz="2000" b="1" baseline="30000" dirty="0" smtClean="0">
                          <a:effectLst/>
                          <a:latin typeface="Times New Roman" panose="02020603050405020304" pitchFamily="18" charset="0"/>
                          <a:cs typeface="Times New Roman" panose="02020603050405020304" pitchFamily="18" charset="0"/>
                        </a:rPr>
                        <a:t>5</a:t>
                      </a:r>
                    </a:p>
                  </a:txBody>
                  <a:tcPr marL="68580" marR="68580" marT="0" marB="0" anchor="ctr"/>
                </a:tc>
                <a:tc>
                  <a:txBody>
                    <a:bodyPr/>
                    <a:lstStyle/>
                    <a:p>
                      <a:pPr algn="ctr">
                        <a:lnSpc>
                          <a:spcPct val="150000"/>
                        </a:lnSpc>
                        <a:spcAft>
                          <a:spcPts val="0"/>
                        </a:spcAft>
                      </a:pPr>
                      <a:r>
                        <a:rPr lang="en-US" sz="2000" b="1" dirty="0" smtClean="0">
                          <a:effectLst/>
                          <a:latin typeface="Times New Roman" panose="02020603050405020304" pitchFamily="18" charset="0"/>
                          <a:cs typeface="Times New Roman" panose="02020603050405020304" pitchFamily="18" charset="0"/>
                        </a:rPr>
                        <a:t>5.0∙10</a:t>
                      </a:r>
                      <a:r>
                        <a:rPr lang="en-US" sz="2000" b="1" baseline="30000" dirty="0" smtClean="0">
                          <a:effectLst/>
                          <a:latin typeface="Times New Roman" panose="02020603050405020304" pitchFamily="18" charset="0"/>
                          <a:cs typeface="Times New Roman" panose="02020603050405020304" pitchFamily="18" charset="0"/>
                        </a:rPr>
                        <a:t>4</a:t>
                      </a:r>
                    </a:p>
                  </a:txBody>
                  <a:tcPr marL="68580" marR="68580" marT="0" marB="0" anchor="ctr"/>
                </a:tc>
                <a:extLst>
                  <a:ext uri="{0D108BD9-81ED-4DB2-BD59-A6C34878D82A}">
                    <a16:rowId xmlns:a16="http://schemas.microsoft.com/office/drawing/2014/main" val="328359128"/>
                  </a:ext>
                </a:extLst>
              </a:tr>
            </a:tbl>
          </a:graphicData>
        </a:graphic>
      </p:graphicFrame>
      <p:sp>
        <p:nvSpPr>
          <p:cNvPr id="8" name="Rectangle 7"/>
          <p:cNvSpPr/>
          <p:nvPr/>
        </p:nvSpPr>
        <p:spPr>
          <a:xfrm>
            <a:off x="1484362" y="6108045"/>
            <a:ext cx="9022976" cy="470263"/>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0"/>
              </a:spcAft>
            </a:pPr>
            <a:r>
              <a:rPr lang="en-US" sz="14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Fig.12 Expected number of inclusive </a:t>
            </a:r>
            <a:r>
              <a:rPr lang="en-US" sz="14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K0s events in various kinematical bins</a:t>
            </a:r>
            <a:r>
              <a:rPr lang="ru-RU" sz="14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14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per 20 days</a:t>
            </a:r>
            <a:r>
              <a:rPr lang="ru-RU" sz="14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14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beam run at SPASCHARM </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9" name="Rectangle 8"/>
          <p:cNvSpPr/>
          <p:nvPr/>
        </p:nvSpPr>
        <p:spPr>
          <a:xfrm>
            <a:off x="104509" y="6466073"/>
            <a:ext cx="5499458" cy="339655"/>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0"/>
              </a:spcAft>
            </a:pPr>
            <a:r>
              <a:rPr lang="en-US" sz="12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N. </a:t>
            </a:r>
            <a:r>
              <a:rPr lang="en-US" sz="1200" b="1"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Kalugin</a:t>
            </a:r>
            <a:r>
              <a:rPr lang="en-US" sz="12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5th International Conference on Particle Physics and Astrophysics  </a:t>
            </a:r>
            <a:endParaRPr lang="ru-RU" sz="12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10" name="Rectangle 9"/>
          <p:cNvSpPr/>
          <p:nvPr/>
        </p:nvSpPr>
        <p:spPr>
          <a:xfrm>
            <a:off x="11679086" y="6281407"/>
            <a:ext cx="492443" cy="461665"/>
          </a:xfrm>
          <a:prstGeom prst="rect">
            <a:avLst/>
          </a:prstGeom>
        </p:spPr>
        <p:txBody>
          <a:bodyPr wrap="none">
            <a:spAutoFit/>
          </a:bodyPr>
          <a:lstStyle/>
          <a:p>
            <a:r>
              <a:rPr lang="en-US" sz="2400" b="1" dirty="0" smtClean="0">
                <a:latin typeface="Times New Roman" panose="02020603050405020304" pitchFamily="18" charset="0"/>
                <a:ea typeface="Calibri" panose="020F0502020204030204" pitchFamily="34" charset="0"/>
                <a:cs typeface="Times New Roman" panose="02020603050405020304" pitchFamily="18" charset="0"/>
              </a:rPr>
              <a:t>1</a:t>
            </a:r>
            <a:r>
              <a:rPr lang="ru-RU" sz="2400" b="1" dirty="0" smtClean="0">
                <a:latin typeface="Times New Roman" panose="02020603050405020304" pitchFamily="18" charset="0"/>
                <a:ea typeface="Calibri" panose="020F0502020204030204" pitchFamily="34" charset="0"/>
                <a:cs typeface="Times New Roman" panose="02020603050405020304" pitchFamily="18" charset="0"/>
              </a:rPr>
              <a:t>6</a:t>
            </a:r>
            <a:endParaRPr lang="ru-RU" sz="2400" dirty="0"/>
          </a:p>
        </p:txBody>
      </p:sp>
    </p:spTree>
    <p:extLst>
      <p:ext uri="{BB962C8B-B14F-4D97-AF65-F5344CB8AC3E}">
        <p14:creationId xmlns:p14="http://schemas.microsoft.com/office/powerpoint/2010/main" val="25828715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35409"/>
            <a:ext cx="8991600" cy="36512"/>
          </a:xfrm>
          <a:prstGeom prst="rect">
            <a:avLst/>
          </a:prstGeom>
          <a:gradFill rotWithShape="0">
            <a:gsLst>
              <a:gs pos="0">
                <a:srgbClr val="003399"/>
              </a:gs>
              <a:gs pos="100000">
                <a:srgbClr val="FFFFFF"/>
              </a:gs>
            </a:gsLst>
            <a:lin ang="0" scaled="1"/>
          </a:gradFill>
          <a:ln>
            <a:noFill/>
          </a:ln>
          <a:effectLst>
            <a:outerShdw dist="35921" dir="2700000" algn="ctr" rotWithShape="0">
              <a:schemeClr val="bg2"/>
            </a:outerShdw>
            <a:reflection blurRad="6350" stA="52000" endA="300" endPos="3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ru-RU"/>
          </a:p>
        </p:txBody>
      </p:sp>
      <p:sp>
        <p:nvSpPr>
          <p:cNvPr id="5" name="Rectangle 4"/>
          <p:cNvSpPr/>
          <p:nvPr/>
        </p:nvSpPr>
        <p:spPr>
          <a:xfrm>
            <a:off x="52251" y="16696"/>
            <a:ext cx="11887199" cy="552972"/>
          </a:xfrm>
          <a:prstGeom prst="rect">
            <a:avLst/>
          </a:prstGeom>
        </p:spPr>
        <p:txBody>
          <a:bodyPr wrap="square">
            <a:spAutoFit/>
          </a:bodyPr>
          <a:lstStyle/>
          <a:p>
            <a:pPr algn="ctr">
              <a:lnSpc>
                <a:spcPct val="107000"/>
              </a:lnSpc>
              <a:spcAft>
                <a:spcPts val="0"/>
              </a:spcAft>
            </a:pPr>
            <a:r>
              <a:rPr lang="en-US" sz="3000" b="1" dirty="0" smtClean="0">
                <a:latin typeface="Times New Roman" panose="02020603050405020304" pitchFamily="18" charset="0"/>
                <a:ea typeface="Calibri" panose="020F0502020204030204" pitchFamily="34" charset="0"/>
                <a:cs typeface="Times New Roman" panose="02020603050405020304" pitchFamily="18" charset="0"/>
              </a:rPr>
              <a:t>Backup slides</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6650" y="982937"/>
            <a:ext cx="10058400" cy="5145386"/>
          </a:xfrm>
          <a:prstGeom prst="rect">
            <a:avLst/>
          </a:prstGeom>
        </p:spPr>
      </p:pic>
      <p:sp>
        <p:nvSpPr>
          <p:cNvPr id="8" name="Rectangle 7"/>
          <p:cNvSpPr/>
          <p:nvPr/>
        </p:nvSpPr>
        <p:spPr>
          <a:xfrm>
            <a:off x="4832680" y="6128323"/>
            <a:ext cx="3410367" cy="470263"/>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0"/>
              </a:spcAft>
            </a:pPr>
            <a:r>
              <a:rPr lang="en-US" sz="14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Fig.13 Resolution of secondary vertex</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9" name="Rectangle 8"/>
          <p:cNvSpPr/>
          <p:nvPr/>
        </p:nvSpPr>
        <p:spPr>
          <a:xfrm>
            <a:off x="104509" y="6466073"/>
            <a:ext cx="5499458" cy="339655"/>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0"/>
              </a:spcAft>
            </a:pPr>
            <a:r>
              <a:rPr lang="en-US" sz="12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N. </a:t>
            </a:r>
            <a:r>
              <a:rPr lang="en-US" sz="1200" b="1"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Kalugin</a:t>
            </a:r>
            <a:r>
              <a:rPr lang="en-US" sz="12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5th International Conference on Particle Physics and Astrophysics  </a:t>
            </a:r>
            <a:endParaRPr lang="ru-RU" sz="12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10" name="Rectangle 9"/>
          <p:cNvSpPr/>
          <p:nvPr/>
        </p:nvSpPr>
        <p:spPr>
          <a:xfrm>
            <a:off x="11679086" y="6281407"/>
            <a:ext cx="492443" cy="461665"/>
          </a:xfrm>
          <a:prstGeom prst="rect">
            <a:avLst/>
          </a:prstGeom>
        </p:spPr>
        <p:txBody>
          <a:bodyPr wrap="none">
            <a:spAutoFit/>
          </a:bodyPr>
          <a:lstStyle/>
          <a:p>
            <a:r>
              <a:rPr lang="en-US" sz="2400" b="1" dirty="0" smtClean="0">
                <a:latin typeface="Times New Roman" panose="02020603050405020304" pitchFamily="18" charset="0"/>
                <a:ea typeface="Calibri" panose="020F0502020204030204" pitchFamily="34" charset="0"/>
                <a:cs typeface="Times New Roman" panose="02020603050405020304" pitchFamily="18" charset="0"/>
              </a:rPr>
              <a:t>1</a:t>
            </a:r>
            <a:r>
              <a:rPr lang="ru-RU" sz="2400" b="1" dirty="0" smtClean="0">
                <a:latin typeface="Times New Roman" panose="02020603050405020304" pitchFamily="18" charset="0"/>
                <a:ea typeface="Calibri" panose="020F0502020204030204" pitchFamily="34" charset="0"/>
                <a:cs typeface="Times New Roman" panose="02020603050405020304" pitchFamily="18" charset="0"/>
              </a:rPr>
              <a:t>7</a:t>
            </a:r>
            <a:endParaRPr lang="ru-RU" sz="2400" dirty="0"/>
          </a:p>
        </p:txBody>
      </p:sp>
    </p:spTree>
    <p:extLst>
      <p:ext uri="{BB962C8B-B14F-4D97-AF65-F5344CB8AC3E}">
        <p14:creationId xmlns:p14="http://schemas.microsoft.com/office/powerpoint/2010/main" val="3824617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2251" y="16696"/>
            <a:ext cx="11887199" cy="552972"/>
          </a:xfrm>
          <a:prstGeom prst="rect">
            <a:avLst/>
          </a:prstGeom>
        </p:spPr>
        <p:txBody>
          <a:bodyPr wrap="square">
            <a:spAutoFit/>
          </a:bodyPr>
          <a:lstStyle/>
          <a:p>
            <a:pPr algn="ctr">
              <a:lnSpc>
                <a:spcPct val="107000"/>
              </a:lnSpc>
              <a:spcAft>
                <a:spcPts val="0"/>
              </a:spcAft>
            </a:pPr>
            <a:r>
              <a:rPr lang="en-US" sz="3000" b="1" dirty="0" smtClean="0">
                <a:latin typeface="Times New Roman" panose="02020603050405020304" pitchFamily="18" charset="0"/>
                <a:ea typeface="Calibri" panose="020F0502020204030204" pitchFamily="34" charset="0"/>
                <a:cs typeface="Times New Roman" panose="02020603050405020304" pitchFamily="18" charset="0"/>
              </a:rPr>
              <a:t>Backup slides</a:t>
            </a:r>
          </a:p>
        </p:txBody>
      </p:sp>
      <p:sp>
        <p:nvSpPr>
          <p:cNvPr id="5" name="Rectangle 4"/>
          <p:cNvSpPr>
            <a:spLocks noChangeArrowheads="1"/>
          </p:cNvSpPr>
          <p:nvPr/>
        </p:nvSpPr>
        <p:spPr bwMode="auto">
          <a:xfrm>
            <a:off x="0" y="635409"/>
            <a:ext cx="8991600" cy="36512"/>
          </a:xfrm>
          <a:prstGeom prst="rect">
            <a:avLst/>
          </a:prstGeom>
          <a:gradFill rotWithShape="0">
            <a:gsLst>
              <a:gs pos="0">
                <a:srgbClr val="003399"/>
              </a:gs>
              <a:gs pos="100000">
                <a:srgbClr val="FFFFFF"/>
              </a:gs>
            </a:gsLst>
            <a:lin ang="0" scaled="1"/>
          </a:gradFill>
          <a:ln>
            <a:noFill/>
          </a:ln>
          <a:effectLst>
            <a:outerShdw dist="35921" dir="2700000" algn="ctr" rotWithShape="0">
              <a:schemeClr val="bg2"/>
            </a:outerShdw>
            <a:reflection blurRad="6350" stA="52000" endA="300" endPos="3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ru-RU"/>
          </a:p>
        </p:txBody>
      </p:sp>
      <p:sp>
        <p:nvSpPr>
          <p:cNvPr id="6" name="Rounded Rectangle 5"/>
          <p:cNvSpPr/>
          <p:nvPr/>
        </p:nvSpPr>
        <p:spPr>
          <a:xfrm>
            <a:off x="599930" y="1506070"/>
            <a:ext cx="10791840" cy="1294813"/>
          </a:xfrm>
          <a:prstGeom prst="roundRect">
            <a:avLst/>
          </a:prstGeom>
          <a:solidFill>
            <a:schemeClr val="accent1">
              <a:lumMod val="20000"/>
              <a:lumOff val="80000"/>
            </a:schemeClr>
          </a:solidFill>
          <a:ln>
            <a:solidFill>
              <a:schemeClr val="tx2">
                <a:lumMod val="60000"/>
                <a:lumOff val="4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pPr>
            <a:r>
              <a:rPr lang="en-GB" sz="2000" b="1" dirty="0">
                <a:solidFill>
                  <a:schemeClr val="tx1"/>
                </a:solidFill>
                <a:latin typeface="Times New Roman" panose="02020603050405020304" pitchFamily="18" charset="0"/>
                <a:cs typeface="Times New Roman" panose="02020603050405020304" pitchFamily="18" charset="0"/>
              </a:rPr>
              <a:t>The single-spin asymmetry </a:t>
            </a:r>
            <a:r>
              <a:rPr lang="en-GB" sz="2000" b="1" i="1" dirty="0">
                <a:solidFill>
                  <a:schemeClr val="tx1"/>
                </a:solidFill>
                <a:latin typeface="Times New Roman" panose="02020603050405020304" pitchFamily="18" charset="0"/>
                <a:cs typeface="Times New Roman" panose="02020603050405020304" pitchFamily="18" charset="0"/>
              </a:rPr>
              <a:t>A</a:t>
            </a:r>
            <a:r>
              <a:rPr lang="en-GB" sz="2000" b="1" i="1" baseline="-25000" dirty="0">
                <a:solidFill>
                  <a:schemeClr val="tx1"/>
                </a:solidFill>
                <a:latin typeface="Times New Roman" panose="02020603050405020304" pitchFamily="18" charset="0"/>
                <a:cs typeface="Times New Roman" panose="02020603050405020304" pitchFamily="18" charset="0"/>
              </a:rPr>
              <a:t>N</a:t>
            </a:r>
            <a:r>
              <a:rPr lang="en-GB" sz="2000" b="1" i="1" dirty="0">
                <a:solidFill>
                  <a:schemeClr val="tx1"/>
                </a:solidFill>
                <a:latin typeface="Times New Roman" panose="02020603050405020304" pitchFamily="18" charset="0"/>
                <a:cs typeface="Times New Roman" panose="02020603050405020304" pitchFamily="18" charset="0"/>
              </a:rPr>
              <a:t> </a:t>
            </a:r>
            <a:r>
              <a:rPr lang="en-GB" sz="2000" b="1" dirty="0">
                <a:solidFill>
                  <a:schemeClr val="tx1"/>
                </a:solidFill>
                <a:latin typeface="Times New Roman" panose="02020603050405020304" pitchFamily="18" charset="0"/>
                <a:cs typeface="Times New Roman" panose="02020603050405020304" pitchFamily="18" charset="0"/>
              </a:rPr>
              <a:t>is defined as a dependence of particle production cross-section on the direction perpendicular to the plane defined by the vectors of initial proton momentum and spin.</a:t>
            </a:r>
            <a:endParaRPr lang="en-US" sz="2000" b="1" u="sng"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7" name="Picture 9"/>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74200" y="4245659"/>
            <a:ext cx="2400300" cy="809625"/>
          </a:xfrm>
          <a:prstGeom prst="rect">
            <a:avLst/>
          </a:prstGeom>
          <a:noFill/>
        </p:spPr>
      </p:pic>
      <p:pic>
        <p:nvPicPr>
          <p:cNvPr id="8" name="Picture 1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41153" y="3858550"/>
            <a:ext cx="3833141" cy="145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p:nvSpPr>
        <p:spPr>
          <a:xfrm>
            <a:off x="104509" y="6466073"/>
            <a:ext cx="5499458" cy="339655"/>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0"/>
              </a:spcAft>
            </a:pPr>
            <a:r>
              <a:rPr lang="en-US" sz="12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N. </a:t>
            </a:r>
            <a:r>
              <a:rPr lang="en-US" sz="1200" b="1"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Kalugin</a:t>
            </a:r>
            <a:r>
              <a:rPr lang="en-US" sz="12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5th International Conference on Particle Physics and Astrophysics  </a:t>
            </a:r>
            <a:endParaRPr lang="ru-RU" sz="12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10" name="Rectangle 9"/>
          <p:cNvSpPr/>
          <p:nvPr/>
        </p:nvSpPr>
        <p:spPr>
          <a:xfrm>
            <a:off x="11679086" y="6281407"/>
            <a:ext cx="338554" cy="461665"/>
          </a:xfrm>
          <a:prstGeom prst="rect">
            <a:avLst/>
          </a:prstGeom>
        </p:spPr>
        <p:txBody>
          <a:bodyPr wrap="none">
            <a:spAutoFit/>
          </a:bodyPr>
          <a:lstStyle/>
          <a:p>
            <a:r>
              <a:rPr lang="en-US" sz="2400" b="1" dirty="0" smtClean="0">
                <a:latin typeface="Times New Roman" panose="02020603050405020304" pitchFamily="18" charset="0"/>
                <a:ea typeface="Calibri" panose="020F0502020204030204" pitchFamily="34" charset="0"/>
                <a:cs typeface="Times New Roman" panose="02020603050405020304" pitchFamily="18" charset="0"/>
              </a:rPr>
              <a:t>2</a:t>
            </a:r>
            <a:endParaRPr lang="ru-RU" sz="2400" dirty="0"/>
          </a:p>
        </p:txBody>
      </p:sp>
    </p:spTree>
    <p:extLst>
      <p:ext uri="{BB962C8B-B14F-4D97-AF65-F5344CB8AC3E}">
        <p14:creationId xmlns:p14="http://schemas.microsoft.com/office/powerpoint/2010/main" val="5060540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3043645" y="1528354"/>
            <a:ext cx="5904410" cy="3148401"/>
          </a:xfrm>
          <a:prstGeom prst="rect">
            <a:avLst/>
          </a:prstGeom>
        </p:spPr>
      </p:pic>
      <p:sp>
        <p:nvSpPr>
          <p:cNvPr id="6" name="Rectangle 5"/>
          <p:cNvSpPr/>
          <p:nvPr/>
        </p:nvSpPr>
        <p:spPr>
          <a:xfrm>
            <a:off x="52251" y="16696"/>
            <a:ext cx="11887199" cy="645113"/>
          </a:xfrm>
          <a:prstGeom prst="rect">
            <a:avLst/>
          </a:prstGeom>
        </p:spPr>
        <p:txBody>
          <a:bodyPr wrap="square">
            <a:spAutoFit/>
          </a:bodyPr>
          <a:lstStyle/>
          <a:p>
            <a:pPr algn="ctr">
              <a:lnSpc>
                <a:spcPct val="107000"/>
              </a:lnSpc>
              <a:spcAft>
                <a:spcPts val="0"/>
              </a:spcAft>
            </a:pPr>
            <a:r>
              <a:rPr lang="en-US" sz="3600" b="1" dirty="0" smtClean="0">
                <a:latin typeface="Times New Roman" panose="02020603050405020304" pitchFamily="18" charset="0"/>
                <a:ea typeface="Calibri" panose="020F0502020204030204" pitchFamily="34" charset="0"/>
                <a:cs typeface="Times New Roman" panose="02020603050405020304" pitchFamily="18" charset="0"/>
              </a:rPr>
              <a:t>SPASCHARM experimental set-up</a:t>
            </a:r>
          </a:p>
        </p:txBody>
      </p:sp>
      <p:sp>
        <p:nvSpPr>
          <p:cNvPr id="7" name="Rectangle 2"/>
          <p:cNvSpPr>
            <a:spLocks noChangeArrowheads="1"/>
          </p:cNvSpPr>
          <p:nvPr/>
        </p:nvSpPr>
        <p:spPr bwMode="auto">
          <a:xfrm>
            <a:off x="0" y="609281"/>
            <a:ext cx="8991600" cy="36512"/>
          </a:xfrm>
          <a:prstGeom prst="rect">
            <a:avLst/>
          </a:prstGeom>
          <a:gradFill rotWithShape="0">
            <a:gsLst>
              <a:gs pos="0">
                <a:srgbClr val="003399"/>
              </a:gs>
              <a:gs pos="100000">
                <a:srgbClr val="FFFFFF"/>
              </a:gs>
            </a:gsLst>
            <a:lin ang="0" scaled="1"/>
          </a:gradFill>
          <a:ln>
            <a:noFill/>
          </a:ln>
          <a:effectLst>
            <a:outerShdw dist="35921" dir="2700000" algn="ctr" rotWithShape="0">
              <a:schemeClr val="bg2"/>
            </a:outerShdw>
            <a:reflection blurRad="6350" stA="52000" endA="300" endPos="3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ru-RU"/>
          </a:p>
        </p:txBody>
      </p:sp>
      <p:sp>
        <p:nvSpPr>
          <p:cNvPr id="9" name="Rounded Rectangle 8"/>
          <p:cNvSpPr/>
          <p:nvPr/>
        </p:nvSpPr>
        <p:spPr>
          <a:xfrm>
            <a:off x="104509" y="817449"/>
            <a:ext cx="11913131" cy="710905"/>
          </a:xfrm>
          <a:prstGeom prst="roundRect">
            <a:avLst/>
          </a:prstGeom>
          <a:solidFill>
            <a:schemeClr val="accent1">
              <a:lumMod val="20000"/>
              <a:lumOff val="80000"/>
            </a:schemeClr>
          </a:solidFill>
          <a:ln>
            <a:solidFill>
              <a:schemeClr val="tx2">
                <a:lumMod val="60000"/>
                <a:lumOff val="4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0"/>
              </a:spcAft>
            </a:pPr>
            <a:r>
              <a:rPr lang="en-US"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The fixed target SPASCHARM experiment (</a:t>
            </a:r>
            <a:r>
              <a:rPr lang="en-US" b="1"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SPin</a:t>
            </a:r>
            <a:r>
              <a:rPr lang="en-US"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Asymmetry </a:t>
            </a:r>
            <a:r>
              <a:rPr lang="en-US" b="1"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CHARMonia</a:t>
            </a:r>
            <a:r>
              <a:rPr lang="en-US"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is aimed at studying of polarization phenomena in hadronic reactions at </a:t>
            </a:r>
            <a:r>
              <a:rPr lang="en-US"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U-70</a:t>
            </a:r>
            <a:endPar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14" name="Rectangle 13"/>
          <p:cNvSpPr/>
          <p:nvPr/>
        </p:nvSpPr>
        <p:spPr>
          <a:xfrm>
            <a:off x="104509" y="6466073"/>
            <a:ext cx="5499458" cy="339655"/>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0"/>
              </a:spcAft>
            </a:pPr>
            <a:r>
              <a:rPr lang="en-US" sz="12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N. </a:t>
            </a:r>
            <a:r>
              <a:rPr lang="en-US" sz="1200" b="1"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Kalugin</a:t>
            </a:r>
            <a:r>
              <a:rPr lang="en-US" sz="12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5th International Conference on Particle Physics and Astrophysics  </a:t>
            </a:r>
            <a:endParaRPr lang="ru-RU" sz="12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Rectangle 1"/>
          <p:cNvSpPr/>
          <p:nvPr/>
        </p:nvSpPr>
        <p:spPr>
          <a:xfrm>
            <a:off x="11679086" y="6281407"/>
            <a:ext cx="338554" cy="461665"/>
          </a:xfrm>
          <a:prstGeom prst="rect">
            <a:avLst/>
          </a:prstGeom>
        </p:spPr>
        <p:txBody>
          <a:bodyPr wrap="none">
            <a:spAutoFit/>
          </a:bodyPr>
          <a:lstStyle/>
          <a:p>
            <a:r>
              <a:rPr lang="en-US" sz="2400" b="1" dirty="0" smtClean="0">
                <a:latin typeface="Times New Roman" panose="02020603050405020304" pitchFamily="18" charset="0"/>
                <a:ea typeface="Calibri" panose="020F0502020204030204" pitchFamily="34" charset="0"/>
                <a:cs typeface="Times New Roman" panose="02020603050405020304" pitchFamily="18" charset="0"/>
              </a:rPr>
              <a:t>3</a:t>
            </a:r>
            <a:endParaRPr lang="ru-RU" sz="2400" dirty="0"/>
          </a:p>
        </p:txBody>
      </p:sp>
      <p:sp>
        <p:nvSpPr>
          <p:cNvPr id="11" name="Rounded Rectangle 10"/>
          <p:cNvSpPr/>
          <p:nvPr/>
        </p:nvSpPr>
        <p:spPr>
          <a:xfrm>
            <a:off x="309282" y="4676755"/>
            <a:ext cx="11349318" cy="1683704"/>
          </a:xfrm>
          <a:prstGeom prst="roundRect">
            <a:avLst/>
          </a:prstGeom>
          <a:solidFill>
            <a:schemeClr val="accent1">
              <a:lumMod val="20000"/>
              <a:lumOff val="80000"/>
            </a:schemeClr>
          </a:solidFill>
          <a:ln>
            <a:solidFill>
              <a:schemeClr val="tx2">
                <a:lumMod val="60000"/>
                <a:lumOff val="4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dirty="0">
                <a:solidFill>
                  <a:schemeClr val="tx1"/>
                </a:solidFill>
                <a:latin typeface="Times New Roman" panose="02020603050405020304" pitchFamily="18" charset="0"/>
                <a:cs typeface="Times New Roman" panose="02020603050405020304" pitchFamily="18" charset="0"/>
              </a:rPr>
              <a:t>The SPASCHARM setup has the full 2π coverage in azimuth, </a:t>
            </a:r>
            <a:r>
              <a:rPr lang="en-GB" b="1" dirty="0">
                <a:solidFill>
                  <a:schemeClr val="tx1"/>
                </a:solidFill>
                <a:latin typeface="Times New Roman" panose="02020603050405020304" pitchFamily="18" charset="0"/>
                <a:cs typeface="Times New Roman" panose="02020603050405020304" pitchFamily="18" charset="0"/>
              </a:rPr>
              <a:t>this is an important advantage for minimizing the systematic errors in the measurement of spin observables.</a:t>
            </a:r>
            <a:endParaRPr lang="en-US" b="1" dirty="0">
              <a:solidFill>
                <a:schemeClr val="tx1"/>
              </a:solidFill>
              <a:latin typeface="Times New Roman" panose="02020603050405020304" pitchFamily="18" charset="0"/>
              <a:cs typeface="Times New Roman" panose="02020603050405020304" pitchFamily="18" charset="0"/>
            </a:endParaRPr>
          </a:p>
          <a:p>
            <a:pPr algn="just"/>
            <a:r>
              <a:rPr lang="en-US" b="1" dirty="0">
                <a:solidFill>
                  <a:schemeClr val="tx1"/>
                </a:solidFill>
                <a:latin typeface="Times New Roman" panose="02020603050405020304" pitchFamily="18" charset="0"/>
                <a:cs typeface="Times New Roman" panose="02020603050405020304" pitchFamily="18" charset="0"/>
              </a:rPr>
              <a:t>The setup contain a polarized frozen proton Target with an average polarization of 65%. </a:t>
            </a:r>
          </a:p>
          <a:p>
            <a:pPr algn="just"/>
            <a:r>
              <a:rPr lang="en-US" b="1" dirty="0">
                <a:solidFill>
                  <a:schemeClr val="tx1"/>
                </a:solidFill>
                <a:latin typeface="Times New Roman" panose="02020603050405020304" pitchFamily="18" charset="0"/>
                <a:cs typeface="Times New Roman" panose="02020603050405020304" pitchFamily="18" charset="0"/>
              </a:rPr>
              <a:t>The tracking system includes 3 proportional chamber stations (PC1-3) and 5 drift tube stations (DTS0-5). The field integral of Spectrometer Magnet is about 0.6 </a:t>
            </a:r>
            <a:r>
              <a:rPr lang="en-US" b="1" dirty="0" err="1">
                <a:solidFill>
                  <a:schemeClr val="tx1"/>
                </a:solidFill>
                <a:latin typeface="Times New Roman" panose="02020603050405020304" pitchFamily="18" charset="0"/>
                <a:cs typeface="Times New Roman" panose="02020603050405020304" pitchFamily="18" charset="0"/>
              </a:rPr>
              <a:t>T•m</a:t>
            </a:r>
            <a:r>
              <a:rPr lang="en-US" b="1" dirty="0">
                <a:solidFill>
                  <a:schemeClr val="tx1"/>
                </a:solidFill>
                <a:latin typeface="Times New Roman" panose="02020603050405020304" pitchFamily="18" charset="0"/>
                <a:cs typeface="Times New Roman" panose="02020603050405020304" pitchFamily="18" charset="0"/>
              </a:rPr>
              <a:t>, the field is directed upward.</a:t>
            </a:r>
          </a:p>
        </p:txBody>
      </p:sp>
    </p:spTree>
    <p:extLst>
      <p:ext uri="{BB962C8B-B14F-4D97-AF65-F5344CB8AC3E}">
        <p14:creationId xmlns:p14="http://schemas.microsoft.com/office/powerpoint/2010/main" val="22410124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2251" y="16696"/>
            <a:ext cx="11887199" cy="552972"/>
          </a:xfrm>
          <a:prstGeom prst="rect">
            <a:avLst/>
          </a:prstGeom>
        </p:spPr>
        <p:txBody>
          <a:bodyPr wrap="square">
            <a:spAutoFit/>
          </a:bodyPr>
          <a:lstStyle/>
          <a:p>
            <a:pPr algn="ctr">
              <a:lnSpc>
                <a:spcPct val="107000"/>
              </a:lnSpc>
              <a:spcAft>
                <a:spcPts val="0"/>
              </a:spcAft>
            </a:pPr>
            <a:r>
              <a:rPr lang="en-US" sz="3000" b="1" dirty="0" smtClean="0">
                <a:latin typeface="Times New Roman" panose="02020603050405020304" pitchFamily="18" charset="0"/>
                <a:ea typeface="Calibri" panose="020F0502020204030204" pitchFamily="34" charset="0"/>
                <a:cs typeface="Times New Roman" panose="02020603050405020304" pitchFamily="18" charset="0"/>
              </a:rPr>
              <a:t>Single-spin asymmetry measurements at SPASCHARM (Motivations)</a:t>
            </a:r>
          </a:p>
        </p:txBody>
      </p:sp>
      <p:sp>
        <p:nvSpPr>
          <p:cNvPr id="5" name="Rectangle 2"/>
          <p:cNvSpPr>
            <a:spLocks noChangeArrowheads="1"/>
          </p:cNvSpPr>
          <p:nvPr/>
        </p:nvSpPr>
        <p:spPr bwMode="auto">
          <a:xfrm>
            <a:off x="0" y="635409"/>
            <a:ext cx="8991600" cy="36512"/>
          </a:xfrm>
          <a:prstGeom prst="rect">
            <a:avLst/>
          </a:prstGeom>
          <a:gradFill rotWithShape="0">
            <a:gsLst>
              <a:gs pos="0">
                <a:srgbClr val="003399"/>
              </a:gs>
              <a:gs pos="100000">
                <a:srgbClr val="FFFFFF"/>
              </a:gs>
            </a:gsLst>
            <a:lin ang="0" scaled="1"/>
          </a:gradFill>
          <a:ln>
            <a:noFill/>
          </a:ln>
          <a:effectLst>
            <a:outerShdw dist="35921" dir="2700000" algn="ctr" rotWithShape="0">
              <a:schemeClr val="bg2"/>
            </a:outerShdw>
            <a:reflection blurRad="6350" stA="52000" endA="300" endPos="3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ru-RU"/>
          </a:p>
        </p:txBody>
      </p:sp>
      <p:pic>
        <p:nvPicPr>
          <p:cNvPr id="6" name="Picture 5"/>
          <p:cNvPicPr/>
          <p:nvPr/>
        </p:nvPicPr>
        <p:blipFill>
          <a:blip r:embed="rId2">
            <a:extLst>
              <a:ext uri="{28A0092B-C50C-407E-A947-70E740481C1C}">
                <a14:useLocalDpi xmlns:a14="http://schemas.microsoft.com/office/drawing/2010/main" val="0"/>
              </a:ext>
            </a:extLst>
          </a:blip>
          <a:stretch>
            <a:fillRect/>
          </a:stretch>
        </p:blipFill>
        <p:spPr>
          <a:xfrm>
            <a:off x="3359330" y="2170516"/>
            <a:ext cx="5273040" cy="2789328"/>
          </a:xfrm>
          <a:prstGeom prst="rect">
            <a:avLst/>
          </a:prstGeom>
        </p:spPr>
      </p:pic>
      <p:sp>
        <p:nvSpPr>
          <p:cNvPr id="7" name="Rounded Rectangle 6"/>
          <p:cNvSpPr/>
          <p:nvPr/>
        </p:nvSpPr>
        <p:spPr>
          <a:xfrm>
            <a:off x="600890" y="865875"/>
            <a:ext cx="10789920" cy="1215191"/>
          </a:xfrm>
          <a:prstGeom prst="roundRect">
            <a:avLst/>
          </a:prstGeom>
          <a:solidFill>
            <a:schemeClr val="accent1">
              <a:lumMod val="20000"/>
              <a:lumOff val="80000"/>
            </a:schemeClr>
          </a:solidFill>
          <a:ln>
            <a:solidFill>
              <a:schemeClr val="tx2">
                <a:lumMod val="60000"/>
                <a:lumOff val="4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0"/>
              </a:spcAft>
            </a:pP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One of the most important and interesting result of single-spin asymmetry measurement was obtained in the late 1980s by PROZA collaboration (U-70, </a:t>
            </a:r>
            <a:r>
              <a:rPr lang="en-US" sz="2000" b="1"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Protvino</a:t>
            </a: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 the value of asymmetry in reaction </a:t>
            </a:r>
            <a:r>
              <a:rPr lang="el-GR"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π</a:t>
            </a:r>
            <a:r>
              <a:rPr lang="en-US" sz="2000" b="1" baseline="30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 d↑ → </a:t>
            </a:r>
            <a:r>
              <a:rPr lang="el-GR"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π</a:t>
            </a:r>
            <a:r>
              <a:rPr lang="en-US" sz="2000" b="1" baseline="30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0</a:t>
            </a: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 X in the </a:t>
            </a:r>
            <a:r>
              <a:rPr lang="en-US" sz="2000" b="1"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unpolarized</a:t>
            </a: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beam fragmentation region was significant.</a:t>
            </a:r>
            <a:endParaRPr lang="en-US" sz="2000" b="1" u="sng"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Rectangle 7"/>
          <p:cNvSpPr/>
          <p:nvPr/>
        </p:nvSpPr>
        <p:spPr>
          <a:xfrm>
            <a:off x="2521136" y="4957578"/>
            <a:ext cx="7641772" cy="385124"/>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0"/>
              </a:spcAft>
            </a:pPr>
            <a:r>
              <a:rPr lang="en-US" sz="14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Fig.2 Measured asymmetry versus </a:t>
            </a:r>
            <a:r>
              <a:rPr lang="el-GR" sz="14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π</a:t>
            </a:r>
            <a:r>
              <a:rPr lang="en-US" sz="1400" b="1" baseline="30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0 </a:t>
            </a:r>
            <a:r>
              <a:rPr lang="en-US" sz="14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transverse momentum (p</a:t>
            </a:r>
            <a:r>
              <a:rPr lang="en-US" sz="1400" b="1" baseline="-25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T</a:t>
            </a:r>
            <a:r>
              <a:rPr lang="en-US" sz="14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in </a:t>
            </a:r>
            <a:r>
              <a:rPr lang="el-GR" sz="14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π</a:t>
            </a:r>
            <a:r>
              <a:rPr lang="en-US" sz="1400" b="1" baseline="30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r>
              <a:rPr lang="en-US" sz="14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 d↑ → </a:t>
            </a:r>
            <a:r>
              <a:rPr lang="el-GR" sz="14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π</a:t>
            </a:r>
            <a:r>
              <a:rPr lang="en-US" sz="1400" b="1" baseline="30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0</a:t>
            </a:r>
            <a:r>
              <a:rPr lang="en-US" sz="14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 </a:t>
            </a:r>
            <a:r>
              <a:rPr lang="en-US" sz="14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X reaction [*].</a:t>
            </a:r>
            <a:r>
              <a:rPr lang="en-US" sz="1400" b="1" baseline="30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14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9" name="Rounded Rectangle 8"/>
          <p:cNvSpPr/>
          <p:nvPr/>
        </p:nvSpPr>
        <p:spPr>
          <a:xfrm>
            <a:off x="52251" y="5878282"/>
            <a:ext cx="11978639" cy="431079"/>
          </a:xfrm>
          <a:prstGeom prst="roundRect">
            <a:avLst/>
          </a:prstGeom>
          <a:solidFill>
            <a:schemeClr val="accent6">
              <a:lumMod val="40000"/>
              <a:lumOff val="60000"/>
            </a:schemeClr>
          </a:solidFill>
          <a:ln>
            <a:solidFill>
              <a:schemeClr val="tx2">
                <a:lumMod val="60000"/>
                <a:lumOff val="4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0"/>
              </a:spcAft>
            </a:pP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The question arises: is it valid for other inclusive reactions and what is theoretical explanation of this effect?</a:t>
            </a:r>
            <a:endParaRPr lang="en-US" sz="2000" b="1" u="sng"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10" name="Rectangle 9"/>
          <p:cNvSpPr/>
          <p:nvPr/>
        </p:nvSpPr>
        <p:spPr>
          <a:xfrm>
            <a:off x="104509" y="6466073"/>
            <a:ext cx="5499458" cy="339655"/>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0"/>
              </a:spcAft>
            </a:pPr>
            <a:r>
              <a:rPr lang="en-US" sz="12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N. </a:t>
            </a:r>
            <a:r>
              <a:rPr lang="en-US" sz="1200" b="1"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Kalugin</a:t>
            </a:r>
            <a:r>
              <a:rPr lang="en-US" sz="12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5th International Conference on Particle Physics and Astrophysics  </a:t>
            </a:r>
            <a:endParaRPr lang="ru-RU" sz="12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11" name="Rectangle 10"/>
          <p:cNvSpPr/>
          <p:nvPr/>
        </p:nvSpPr>
        <p:spPr>
          <a:xfrm>
            <a:off x="11679086" y="6281407"/>
            <a:ext cx="338554" cy="461665"/>
          </a:xfrm>
          <a:prstGeom prst="rect">
            <a:avLst/>
          </a:prstGeom>
        </p:spPr>
        <p:txBody>
          <a:bodyPr wrap="none">
            <a:spAutoFit/>
          </a:bodyPr>
          <a:lstStyle/>
          <a:p>
            <a:r>
              <a:rPr lang="en-US" sz="2400" b="1" dirty="0" smtClean="0">
                <a:latin typeface="Times New Roman" panose="02020603050405020304" pitchFamily="18" charset="0"/>
                <a:ea typeface="Calibri" panose="020F0502020204030204" pitchFamily="34" charset="0"/>
                <a:cs typeface="Times New Roman" panose="02020603050405020304" pitchFamily="18" charset="0"/>
              </a:rPr>
              <a:t>4</a:t>
            </a:r>
            <a:endParaRPr lang="ru-RU" sz="2400" dirty="0"/>
          </a:p>
        </p:txBody>
      </p:sp>
      <p:sp>
        <p:nvSpPr>
          <p:cNvPr id="2" name="Rectangle 1"/>
          <p:cNvSpPr/>
          <p:nvPr/>
        </p:nvSpPr>
        <p:spPr>
          <a:xfrm>
            <a:off x="274320" y="5403976"/>
            <a:ext cx="11665130" cy="800219"/>
          </a:xfrm>
          <a:prstGeom prst="rect">
            <a:avLst/>
          </a:prstGeom>
        </p:spPr>
        <p:txBody>
          <a:bodyPr wrap="square">
            <a:spAutoFit/>
          </a:bodyPr>
          <a:lstStyle/>
          <a:p>
            <a:pPr algn="ctr"/>
            <a:r>
              <a:rPr lang="en-US" sz="1400" dirty="0" smtClean="0">
                <a:latin typeface="Times New Roman" panose="02020603050405020304" pitchFamily="18" charset="0"/>
                <a:cs typeface="Times New Roman" panose="02020603050405020304" pitchFamily="18" charset="0"/>
              </a:rPr>
              <a:t>*</a:t>
            </a:r>
            <a:r>
              <a:rPr lang="en-US" sz="1400" dirty="0" err="1" smtClean="0">
                <a:latin typeface="Times New Roman" panose="02020603050405020304" pitchFamily="18" charset="0"/>
                <a:cs typeface="Times New Roman" panose="02020603050405020304" pitchFamily="18" charset="0"/>
              </a:rPr>
              <a:t>V.D.Apokin</a:t>
            </a:r>
            <a:r>
              <a:rPr lang="en-US" sz="1400" dirty="0" smtClean="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et al., </a:t>
            </a:r>
            <a:r>
              <a:rPr lang="en-US" sz="1400" dirty="0" err="1">
                <a:latin typeface="Times New Roman" panose="02020603050405020304" pitchFamily="18" charset="0"/>
                <a:cs typeface="Times New Roman" panose="02020603050405020304" pitchFamily="18" charset="0"/>
              </a:rPr>
              <a:t>Sov.J.Nucl.Phys</a:t>
            </a:r>
            <a:r>
              <a:rPr lang="en-US" sz="1400" dirty="0">
                <a:latin typeface="Times New Roman" panose="02020603050405020304" pitchFamily="18" charset="0"/>
                <a:cs typeface="Times New Roman" panose="02020603050405020304" pitchFamily="18" charset="0"/>
              </a:rPr>
              <a:t>. 49 (1989) 103, </a:t>
            </a:r>
            <a:r>
              <a:rPr lang="en-US" sz="1400" dirty="0" err="1">
                <a:latin typeface="Times New Roman" panose="02020603050405020304" pitchFamily="18" charset="0"/>
                <a:cs typeface="Times New Roman" panose="02020603050405020304" pitchFamily="18" charset="0"/>
              </a:rPr>
              <a:t>Yad.Fiz</a:t>
            </a:r>
            <a:r>
              <a:rPr lang="en-US" sz="1400" dirty="0">
                <a:latin typeface="Times New Roman" panose="02020603050405020304" pitchFamily="18" charset="0"/>
                <a:cs typeface="Times New Roman" panose="02020603050405020304" pitchFamily="18" charset="0"/>
              </a:rPr>
              <a:t>. 49 (1989) 165-168Mochalov, V.V., </a:t>
            </a:r>
            <a:r>
              <a:rPr lang="en-US" sz="1400" dirty="0" err="1">
                <a:latin typeface="Times New Roman" panose="02020603050405020304" pitchFamily="18" charset="0"/>
                <a:cs typeface="Times New Roman" panose="02020603050405020304" pitchFamily="18" charset="0"/>
              </a:rPr>
              <a:t>Belikov</a:t>
            </a:r>
            <a:r>
              <a:rPr lang="en-US" sz="1400" dirty="0">
                <a:latin typeface="Times New Roman" panose="02020603050405020304" pitchFamily="18" charset="0"/>
                <a:cs typeface="Times New Roman" panose="02020603050405020304" pitchFamily="18" charset="0"/>
              </a:rPr>
              <a:t>, N.I.,</a:t>
            </a:r>
            <a:br>
              <a:rPr lang="en-US" sz="1400" dirty="0">
                <a:latin typeface="Times New Roman" panose="02020603050405020304" pitchFamily="18" charset="0"/>
                <a:cs typeface="Times New Roman" panose="02020603050405020304" pitchFamily="18" charset="0"/>
              </a:rPr>
            </a:br>
            <a:r>
              <a:rPr lang="en-US" sz="1400" dirty="0" err="1">
                <a:latin typeface="Times New Roman" panose="02020603050405020304" pitchFamily="18" charset="0"/>
                <a:cs typeface="Times New Roman" panose="02020603050405020304" pitchFamily="18" charset="0"/>
              </a:rPr>
              <a:t>Borisov</a:t>
            </a:r>
            <a:r>
              <a:rPr lang="en-US" sz="1400" dirty="0">
                <a:latin typeface="Times New Roman" panose="02020603050405020304" pitchFamily="18" charset="0"/>
                <a:cs typeface="Times New Roman" panose="02020603050405020304" pitchFamily="18" charset="0"/>
              </a:rPr>
              <a:t>, N.S. et al. Phys. Atom. Nuclei (2010) 73: 2017. doi:10.1134/S1063778810120069 </a:t>
            </a:r>
            <a:r>
              <a:rPr lang="en-US" dirty="0"/>
              <a:t/>
            </a:r>
            <a:br>
              <a:rPr lang="en-US" dirty="0"/>
            </a:br>
            <a:endParaRPr lang="ru-RU" dirty="0"/>
          </a:p>
        </p:txBody>
      </p:sp>
    </p:spTree>
    <p:extLst>
      <p:ext uri="{BB962C8B-B14F-4D97-AF65-F5344CB8AC3E}">
        <p14:creationId xmlns:p14="http://schemas.microsoft.com/office/powerpoint/2010/main" val="42893743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2251" y="16696"/>
            <a:ext cx="11887199" cy="552972"/>
          </a:xfrm>
          <a:prstGeom prst="rect">
            <a:avLst/>
          </a:prstGeom>
        </p:spPr>
        <p:txBody>
          <a:bodyPr wrap="square">
            <a:spAutoFit/>
          </a:bodyPr>
          <a:lstStyle/>
          <a:p>
            <a:pPr algn="ctr">
              <a:lnSpc>
                <a:spcPct val="107000"/>
              </a:lnSpc>
              <a:spcAft>
                <a:spcPts val="0"/>
              </a:spcAft>
            </a:pPr>
            <a:r>
              <a:rPr lang="en-US" sz="3000" b="1" dirty="0" smtClean="0">
                <a:latin typeface="Times New Roman" panose="02020603050405020304" pitchFamily="18" charset="0"/>
                <a:ea typeface="Calibri" panose="020F0502020204030204" pitchFamily="34" charset="0"/>
                <a:cs typeface="Times New Roman" panose="02020603050405020304" pitchFamily="18" charset="0"/>
              </a:rPr>
              <a:t>Single-spin asymmetry measurements at SPASCHARM (Motivations)</a:t>
            </a:r>
          </a:p>
        </p:txBody>
      </p:sp>
      <p:sp>
        <p:nvSpPr>
          <p:cNvPr id="5" name="Rectangle 2"/>
          <p:cNvSpPr>
            <a:spLocks noChangeArrowheads="1"/>
          </p:cNvSpPr>
          <p:nvPr/>
        </p:nvSpPr>
        <p:spPr bwMode="auto">
          <a:xfrm>
            <a:off x="0" y="635409"/>
            <a:ext cx="8991600" cy="36512"/>
          </a:xfrm>
          <a:prstGeom prst="rect">
            <a:avLst/>
          </a:prstGeom>
          <a:gradFill rotWithShape="0">
            <a:gsLst>
              <a:gs pos="0">
                <a:srgbClr val="003399"/>
              </a:gs>
              <a:gs pos="100000">
                <a:srgbClr val="FFFFFF"/>
              </a:gs>
            </a:gsLst>
            <a:lin ang="0" scaled="1"/>
          </a:gradFill>
          <a:ln>
            <a:noFill/>
          </a:ln>
          <a:effectLst>
            <a:outerShdw dist="35921" dir="2700000" algn="ctr" rotWithShape="0">
              <a:schemeClr val="bg2"/>
            </a:outerShdw>
            <a:reflection blurRad="6350" stA="52000" endA="300" endPos="3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ru-RU"/>
          </a:p>
        </p:txBody>
      </p:sp>
      <p:pic>
        <p:nvPicPr>
          <p:cNvPr id="6" name="Picture 5"/>
          <p:cNvPicPr/>
          <p:nvPr/>
        </p:nvPicPr>
        <p:blipFill>
          <a:blip r:embed="rId2">
            <a:extLst>
              <a:ext uri="{28A0092B-C50C-407E-A947-70E740481C1C}">
                <a14:useLocalDpi xmlns:a14="http://schemas.microsoft.com/office/drawing/2010/main" val="0"/>
              </a:ext>
            </a:extLst>
          </a:blip>
          <a:stretch>
            <a:fillRect/>
          </a:stretch>
        </p:blipFill>
        <p:spPr>
          <a:xfrm>
            <a:off x="2704011" y="2264863"/>
            <a:ext cx="6287589" cy="2516143"/>
          </a:xfrm>
          <a:prstGeom prst="rect">
            <a:avLst/>
          </a:prstGeom>
        </p:spPr>
      </p:pic>
      <p:sp>
        <p:nvSpPr>
          <p:cNvPr id="7" name="Rounded Rectangle 6"/>
          <p:cNvSpPr/>
          <p:nvPr/>
        </p:nvSpPr>
        <p:spPr>
          <a:xfrm>
            <a:off x="600890" y="988435"/>
            <a:ext cx="10789920" cy="1268060"/>
          </a:xfrm>
          <a:prstGeom prst="roundRect">
            <a:avLst/>
          </a:prstGeom>
          <a:solidFill>
            <a:schemeClr val="accent1">
              <a:lumMod val="20000"/>
              <a:lumOff val="80000"/>
            </a:schemeClr>
          </a:solidFill>
          <a:ln>
            <a:solidFill>
              <a:schemeClr val="tx2">
                <a:lumMod val="60000"/>
                <a:lumOff val="4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0"/>
              </a:spcAft>
            </a:pP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Asymmetry mainly does not depend on energy (see Fig.3, data from ANL, E704, BNL and RHIC experiments). So, we can conclude, energy makes no different in polarization experiments, but it is important to collect and analyze a big data of various reactions. Most theoretical models predict decreasing of asymmetry with increase of energy and </a:t>
            </a:r>
            <a:r>
              <a:rPr lang="en-US" sz="2000" b="1"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p</a:t>
            </a:r>
            <a:r>
              <a:rPr lang="en-US" sz="2000" b="1" baseline="-250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T</a:t>
            </a:r>
            <a:r>
              <a:rPr lang="en-US" sz="2000" b="1"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endParaRPr lang="en-US" sz="2000" b="1" u="sng"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Rectangle 7"/>
          <p:cNvSpPr/>
          <p:nvPr/>
        </p:nvSpPr>
        <p:spPr>
          <a:xfrm>
            <a:off x="3095897" y="4704724"/>
            <a:ext cx="5895703" cy="385124"/>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0"/>
              </a:spcAft>
            </a:pPr>
            <a:r>
              <a:rPr lang="en-US" sz="14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Fig.3 Measured asymmetry versus </a:t>
            </a:r>
            <a:r>
              <a:rPr lang="el-GR" sz="14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π</a:t>
            </a:r>
            <a:r>
              <a:rPr lang="en-US" sz="1400" b="1" baseline="30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14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Feynman x (x</a:t>
            </a:r>
            <a:r>
              <a:rPr lang="en-US" sz="1400" b="1" baseline="-25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F</a:t>
            </a:r>
            <a:r>
              <a:rPr lang="en-US" sz="14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for various </a:t>
            </a:r>
            <a:r>
              <a:rPr lang="en-US" sz="1400" b="1"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e.c.m</a:t>
            </a:r>
            <a:r>
              <a:rPr lang="en-US" sz="14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1400" b="1" baseline="30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14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9" name="Rounded Rectangle 8"/>
          <p:cNvSpPr/>
          <p:nvPr/>
        </p:nvSpPr>
        <p:spPr>
          <a:xfrm>
            <a:off x="52251" y="5590896"/>
            <a:ext cx="11978639" cy="692336"/>
          </a:xfrm>
          <a:prstGeom prst="roundRect">
            <a:avLst/>
          </a:prstGeom>
          <a:solidFill>
            <a:schemeClr val="accent6">
              <a:lumMod val="40000"/>
              <a:lumOff val="60000"/>
            </a:schemeClr>
          </a:solidFill>
          <a:ln>
            <a:solidFill>
              <a:schemeClr val="tx2">
                <a:lumMod val="60000"/>
                <a:lumOff val="4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0"/>
              </a:spcAft>
            </a:pP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There is good possibility to measure asymmetry in different channels and kinematic ranges at intermediate energies with good accuracy at the SPASCHARM experiment</a:t>
            </a:r>
            <a:endParaRPr lang="en-US" sz="2000" b="1" u="sng"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10" name="Rectangle 9"/>
          <p:cNvSpPr/>
          <p:nvPr/>
        </p:nvSpPr>
        <p:spPr>
          <a:xfrm>
            <a:off x="104509" y="6466073"/>
            <a:ext cx="5499458" cy="339655"/>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0"/>
              </a:spcAft>
            </a:pPr>
            <a:r>
              <a:rPr lang="en-US" sz="12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N. </a:t>
            </a:r>
            <a:r>
              <a:rPr lang="en-US" sz="1200" b="1"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Kalugin</a:t>
            </a:r>
            <a:r>
              <a:rPr lang="en-US" sz="12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5th International Conference on Particle Physics and Astrophysics  </a:t>
            </a:r>
            <a:endParaRPr lang="ru-RU" sz="12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11" name="Rectangle 10"/>
          <p:cNvSpPr/>
          <p:nvPr/>
        </p:nvSpPr>
        <p:spPr>
          <a:xfrm>
            <a:off x="11679086" y="6281407"/>
            <a:ext cx="338554" cy="461665"/>
          </a:xfrm>
          <a:prstGeom prst="rect">
            <a:avLst/>
          </a:prstGeom>
        </p:spPr>
        <p:txBody>
          <a:bodyPr wrap="none">
            <a:spAutoFit/>
          </a:bodyPr>
          <a:lstStyle/>
          <a:p>
            <a:r>
              <a:rPr lang="en-US" sz="2400" b="1" dirty="0" smtClean="0">
                <a:latin typeface="Times New Roman" panose="02020603050405020304" pitchFamily="18" charset="0"/>
                <a:ea typeface="Calibri" panose="020F0502020204030204" pitchFamily="34" charset="0"/>
                <a:cs typeface="Times New Roman" panose="02020603050405020304" pitchFamily="18" charset="0"/>
              </a:rPr>
              <a:t>5</a:t>
            </a:r>
            <a:endParaRPr lang="ru-RU" sz="2400" dirty="0"/>
          </a:p>
        </p:txBody>
      </p:sp>
      <p:sp>
        <p:nvSpPr>
          <p:cNvPr id="2" name="Rectangle 1"/>
          <p:cNvSpPr/>
          <p:nvPr/>
        </p:nvSpPr>
        <p:spPr>
          <a:xfrm>
            <a:off x="3958048" y="5142093"/>
            <a:ext cx="6557554" cy="307777"/>
          </a:xfrm>
          <a:prstGeom prst="rect">
            <a:avLst/>
          </a:prstGeom>
        </p:spPr>
        <p:txBody>
          <a:bodyPr wrap="square">
            <a:spAutoFit/>
          </a:bodyPr>
          <a:lstStyle/>
          <a:p>
            <a:r>
              <a:rPr lang="da-DK" sz="1400" dirty="0">
                <a:solidFill>
                  <a:srgbClr val="000000"/>
                </a:solidFill>
                <a:latin typeface="Times New Roman" panose="02020603050405020304" pitchFamily="18" charset="0"/>
                <a:cs typeface="Times New Roman" panose="02020603050405020304" pitchFamily="18" charset="0"/>
              </a:rPr>
              <a:t>C. A. Aidala, et al., </a:t>
            </a:r>
            <a:r>
              <a:rPr lang="da-DK" sz="1400" i="1" dirty="0">
                <a:solidFill>
                  <a:srgbClr val="000000"/>
                </a:solidFill>
                <a:latin typeface="Times New Roman" panose="02020603050405020304" pitchFamily="18" charset="0"/>
                <a:cs typeface="Times New Roman" panose="02020603050405020304" pitchFamily="18" charset="0"/>
              </a:rPr>
              <a:t>Rev. Mod. Phys</a:t>
            </a:r>
            <a:r>
              <a:rPr lang="da-DK" sz="1400" dirty="0">
                <a:solidFill>
                  <a:srgbClr val="000000"/>
                </a:solidFill>
                <a:latin typeface="Times New Roman" panose="02020603050405020304" pitchFamily="18" charset="0"/>
                <a:cs typeface="Times New Roman" panose="02020603050405020304" pitchFamily="18" charset="0"/>
              </a:rPr>
              <a:t>. 85 (2013) 655</a:t>
            </a:r>
            <a:r>
              <a:rPr lang="da-DK" sz="1400" dirty="0">
                <a:latin typeface="Times New Roman" panose="02020603050405020304" pitchFamily="18" charset="0"/>
                <a:cs typeface="Times New Roman" panose="02020603050405020304" pitchFamily="18" charset="0"/>
              </a:rPr>
              <a:t> </a:t>
            </a: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4982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2251" y="16696"/>
            <a:ext cx="11887199" cy="552972"/>
          </a:xfrm>
          <a:prstGeom prst="rect">
            <a:avLst/>
          </a:prstGeom>
        </p:spPr>
        <p:txBody>
          <a:bodyPr wrap="square">
            <a:spAutoFit/>
          </a:bodyPr>
          <a:lstStyle/>
          <a:p>
            <a:pPr algn="ctr">
              <a:lnSpc>
                <a:spcPct val="107000"/>
              </a:lnSpc>
              <a:spcAft>
                <a:spcPts val="0"/>
              </a:spcAft>
            </a:pPr>
            <a:r>
              <a:rPr lang="en-US" sz="3000" b="1" dirty="0" smtClean="0">
                <a:latin typeface="Times New Roman" panose="02020603050405020304" pitchFamily="18" charset="0"/>
                <a:ea typeface="Calibri" panose="020F0502020204030204" pitchFamily="34" charset="0"/>
                <a:cs typeface="Times New Roman" panose="02020603050405020304" pitchFamily="18" charset="0"/>
              </a:rPr>
              <a:t>Single-spin asymmetry measurements at SPASCHARM (Motivations)</a:t>
            </a:r>
          </a:p>
        </p:txBody>
      </p:sp>
      <p:sp>
        <p:nvSpPr>
          <p:cNvPr id="5" name="Rectangle 2"/>
          <p:cNvSpPr>
            <a:spLocks noChangeArrowheads="1"/>
          </p:cNvSpPr>
          <p:nvPr/>
        </p:nvSpPr>
        <p:spPr bwMode="auto">
          <a:xfrm>
            <a:off x="0" y="635409"/>
            <a:ext cx="8991600" cy="36512"/>
          </a:xfrm>
          <a:prstGeom prst="rect">
            <a:avLst/>
          </a:prstGeom>
          <a:gradFill rotWithShape="0">
            <a:gsLst>
              <a:gs pos="0">
                <a:srgbClr val="003399"/>
              </a:gs>
              <a:gs pos="100000">
                <a:srgbClr val="FFFFFF"/>
              </a:gs>
            </a:gsLst>
            <a:lin ang="0" scaled="1"/>
          </a:gradFill>
          <a:ln>
            <a:noFill/>
          </a:ln>
          <a:effectLst>
            <a:outerShdw dist="35921" dir="2700000" algn="ctr" rotWithShape="0">
              <a:schemeClr val="bg2"/>
            </a:outerShdw>
            <a:reflection blurRad="6350" stA="52000" endA="300" endPos="3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ru-RU"/>
          </a:p>
        </p:txBody>
      </p:sp>
      <p:sp>
        <p:nvSpPr>
          <p:cNvPr id="6" name="Rounded Rectangle 5"/>
          <p:cNvSpPr/>
          <p:nvPr/>
        </p:nvSpPr>
        <p:spPr>
          <a:xfrm>
            <a:off x="2090056" y="1126265"/>
            <a:ext cx="8390710" cy="709736"/>
          </a:xfrm>
          <a:prstGeom prst="roundRect">
            <a:avLst/>
          </a:prstGeom>
          <a:solidFill>
            <a:schemeClr val="accent1">
              <a:lumMod val="20000"/>
              <a:lumOff val="80000"/>
            </a:schemeClr>
          </a:solidFill>
          <a:ln>
            <a:solidFill>
              <a:schemeClr val="tx2">
                <a:lumMod val="60000"/>
                <a:lumOff val="4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0"/>
              </a:spcAft>
            </a:pP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Why we should study single-spin asymmetry in inclusive K</a:t>
            </a:r>
            <a:r>
              <a:rPr lang="en-US" sz="2000" b="1" baseline="30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0</a:t>
            </a:r>
            <a:r>
              <a:rPr lang="en-US" sz="2000" b="1" baseline="-25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s</a:t>
            </a: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production? </a:t>
            </a:r>
            <a:r>
              <a:rPr lang="en-US" sz="2000" b="1" u="sng"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p>
        </p:txBody>
      </p:sp>
      <p:sp>
        <p:nvSpPr>
          <p:cNvPr id="7" name="Rounded Rectangle 6"/>
          <p:cNvSpPr/>
          <p:nvPr/>
        </p:nvSpPr>
        <p:spPr>
          <a:xfrm>
            <a:off x="52247" y="2547245"/>
            <a:ext cx="11978639" cy="692336"/>
          </a:xfrm>
          <a:prstGeom prst="roundRect">
            <a:avLst/>
          </a:prstGeom>
          <a:solidFill>
            <a:schemeClr val="accent6">
              <a:lumMod val="40000"/>
              <a:lumOff val="60000"/>
            </a:schemeClr>
          </a:solidFill>
          <a:ln>
            <a:solidFill>
              <a:schemeClr val="tx2">
                <a:lumMod val="60000"/>
                <a:lumOff val="4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0"/>
              </a:spcAft>
            </a:pP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Single spin asymmetry measurements of inclusive </a:t>
            </a:r>
            <a:r>
              <a:rPr lang="el-GR"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π</a:t>
            </a:r>
            <a:r>
              <a:rPr lang="en-US" sz="2000" b="1" baseline="30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0</a:t>
            </a: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have been already done (see PROZA results)</a:t>
            </a:r>
            <a:r>
              <a:rPr lang="en-US" sz="2000" b="1" u="sng"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p>
        </p:txBody>
      </p:sp>
      <p:sp>
        <p:nvSpPr>
          <p:cNvPr id="8" name="Rounded Rectangle 7"/>
          <p:cNvSpPr/>
          <p:nvPr/>
        </p:nvSpPr>
        <p:spPr>
          <a:xfrm>
            <a:off x="52250" y="3603905"/>
            <a:ext cx="11978639" cy="692336"/>
          </a:xfrm>
          <a:prstGeom prst="roundRect">
            <a:avLst/>
          </a:prstGeom>
          <a:solidFill>
            <a:schemeClr val="accent6">
              <a:lumMod val="40000"/>
              <a:lumOff val="60000"/>
            </a:schemeClr>
          </a:solidFill>
          <a:ln>
            <a:solidFill>
              <a:schemeClr val="tx2">
                <a:lumMod val="60000"/>
                <a:lumOff val="4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0"/>
              </a:spcAft>
            </a:pP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Tracking system of SPASCHARM is more important detector and gives us new possibilities to detect charged particles. Single spin asymmetry of inclusive </a:t>
            </a:r>
            <a:r>
              <a:rPr lang="el-GR"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π</a:t>
            </a:r>
            <a:r>
              <a:rPr lang="en-US" sz="2000" b="1" baseline="30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production is being studied (see </a:t>
            </a:r>
            <a:r>
              <a:rPr lang="en-US" sz="2000" b="1"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V.Moiseev</a:t>
            </a: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report).</a:t>
            </a:r>
            <a:endParaRPr lang="en-US" sz="2000" b="1" u="sng"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9" name="Rounded Rectangle 8"/>
          <p:cNvSpPr/>
          <p:nvPr/>
        </p:nvSpPr>
        <p:spPr>
          <a:xfrm>
            <a:off x="52249" y="4660561"/>
            <a:ext cx="11978639" cy="692336"/>
          </a:xfrm>
          <a:prstGeom prst="roundRect">
            <a:avLst/>
          </a:prstGeom>
          <a:solidFill>
            <a:schemeClr val="accent6">
              <a:lumMod val="40000"/>
              <a:lumOff val="60000"/>
            </a:schemeClr>
          </a:solidFill>
          <a:ln>
            <a:solidFill>
              <a:schemeClr val="tx2">
                <a:lumMod val="60000"/>
                <a:lumOff val="4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0"/>
              </a:spcAft>
            </a:pP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K</a:t>
            </a:r>
            <a:r>
              <a:rPr lang="en-US" sz="2000" b="1" baseline="30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0</a:t>
            </a:r>
            <a:r>
              <a:rPr lang="en-US" sz="2000" b="1" baseline="-25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s</a:t>
            </a: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meson contains s-quark. There is a great interest for studying single-spin asymmetry</a:t>
            </a:r>
            <a:r>
              <a:rPr lang="en-US" sz="20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in reactions with s-quark production. </a:t>
            </a:r>
            <a:endParaRPr lang="en-US" sz="2000" b="1" u="sng"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10" name="Rounded Rectangle 9"/>
          <p:cNvSpPr/>
          <p:nvPr/>
        </p:nvSpPr>
        <p:spPr>
          <a:xfrm>
            <a:off x="52248" y="5614964"/>
            <a:ext cx="11978639" cy="692336"/>
          </a:xfrm>
          <a:prstGeom prst="roundRect">
            <a:avLst/>
          </a:prstGeom>
          <a:solidFill>
            <a:schemeClr val="accent6">
              <a:lumMod val="40000"/>
              <a:lumOff val="60000"/>
            </a:schemeClr>
          </a:solidFill>
          <a:ln>
            <a:solidFill>
              <a:schemeClr val="tx2">
                <a:lumMod val="60000"/>
                <a:lumOff val="4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0"/>
              </a:spcAft>
            </a:pP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Inclusive K</a:t>
            </a:r>
            <a:r>
              <a:rPr lang="en-US" sz="2000" b="1" baseline="30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0</a:t>
            </a:r>
            <a:r>
              <a:rPr lang="en-US" sz="2000" b="1" baseline="-25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s</a:t>
            </a: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production cross-section is significant (for U-70 accelerator energies). Expected statistics for data analysis is reasonable. </a:t>
            </a:r>
            <a:r>
              <a:rPr lang="en-US" sz="2000" b="1" u="sng"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K0s mass peak is narrow and it seems to be easily observed.</a:t>
            </a:r>
          </a:p>
        </p:txBody>
      </p:sp>
      <p:sp>
        <p:nvSpPr>
          <p:cNvPr id="11" name="Rectangle 10"/>
          <p:cNvSpPr/>
          <p:nvPr/>
        </p:nvSpPr>
        <p:spPr>
          <a:xfrm>
            <a:off x="11679086" y="6281407"/>
            <a:ext cx="338554" cy="461665"/>
          </a:xfrm>
          <a:prstGeom prst="rect">
            <a:avLst/>
          </a:prstGeom>
        </p:spPr>
        <p:txBody>
          <a:bodyPr wrap="none">
            <a:spAutoFit/>
          </a:bodyPr>
          <a:lstStyle/>
          <a:p>
            <a:r>
              <a:rPr lang="en-US" sz="2400" b="1" dirty="0" smtClean="0">
                <a:latin typeface="Times New Roman" panose="02020603050405020304" pitchFamily="18" charset="0"/>
                <a:ea typeface="Calibri" panose="020F0502020204030204" pitchFamily="34" charset="0"/>
                <a:cs typeface="Times New Roman" panose="02020603050405020304" pitchFamily="18" charset="0"/>
              </a:rPr>
              <a:t>6</a:t>
            </a:r>
            <a:endParaRPr lang="ru-RU" sz="2400" dirty="0"/>
          </a:p>
        </p:txBody>
      </p:sp>
    </p:spTree>
    <p:extLst>
      <p:ext uri="{BB962C8B-B14F-4D97-AF65-F5344CB8AC3E}">
        <p14:creationId xmlns:p14="http://schemas.microsoft.com/office/powerpoint/2010/main" val="33782655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2251" y="16696"/>
            <a:ext cx="11887199" cy="586314"/>
          </a:xfrm>
          <a:prstGeom prst="rect">
            <a:avLst/>
          </a:prstGeom>
        </p:spPr>
        <p:txBody>
          <a:bodyPr wrap="square">
            <a:spAutoFit/>
          </a:bodyPr>
          <a:lstStyle/>
          <a:p>
            <a:pPr algn="ctr">
              <a:lnSpc>
                <a:spcPct val="107000"/>
              </a:lnSpc>
              <a:spcAft>
                <a:spcPts val="0"/>
              </a:spcAft>
            </a:pPr>
            <a:r>
              <a:rPr lang="en-US" sz="3000" b="1" dirty="0" smtClean="0">
                <a:latin typeface="Times New Roman" panose="02020603050405020304" pitchFamily="18" charset="0"/>
                <a:ea typeface="Calibri" panose="020F0502020204030204" pitchFamily="34" charset="0"/>
                <a:cs typeface="Times New Roman" panose="02020603050405020304" pitchFamily="18" charset="0"/>
              </a:rPr>
              <a:t>Previous results of single-spin asymmetry of inclusive K</a:t>
            </a:r>
            <a:r>
              <a:rPr lang="en-US" sz="3000" b="1" baseline="30000" dirty="0" smtClean="0">
                <a:latin typeface="Times New Roman" panose="02020603050405020304" pitchFamily="18" charset="0"/>
                <a:ea typeface="Calibri" panose="020F0502020204030204" pitchFamily="34" charset="0"/>
                <a:cs typeface="Times New Roman" panose="02020603050405020304" pitchFamily="18" charset="0"/>
              </a:rPr>
              <a:t>0</a:t>
            </a:r>
            <a:r>
              <a:rPr lang="en-US" sz="3000" b="1" baseline="-25000" dirty="0" smtClean="0">
                <a:latin typeface="Times New Roman" panose="02020603050405020304" pitchFamily="18" charset="0"/>
                <a:ea typeface="Calibri" panose="020F0502020204030204" pitchFamily="34" charset="0"/>
                <a:cs typeface="Times New Roman" panose="02020603050405020304" pitchFamily="18" charset="0"/>
              </a:rPr>
              <a:t>s</a:t>
            </a:r>
            <a:r>
              <a:rPr lang="en-US" sz="3000" b="1" dirty="0" smtClean="0">
                <a:latin typeface="Times New Roman" panose="02020603050405020304" pitchFamily="18" charset="0"/>
                <a:ea typeface="Calibri" panose="020F0502020204030204" pitchFamily="34" charset="0"/>
                <a:cs typeface="Times New Roman" panose="02020603050405020304" pitchFamily="18" charset="0"/>
              </a:rPr>
              <a:t> production. </a:t>
            </a:r>
          </a:p>
        </p:txBody>
      </p:sp>
      <p:sp>
        <p:nvSpPr>
          <p:cNvPr id="5" name="Rectangle 2"/>
          <p:cNvSpPr>
            <a:spLocks noChangeArrowheads="1"/>
          </p:cNvSpPr>
          <p:nvPr/>
        </p:nvSpPr>
        <p:spPr bwMode="auto">
          <a:xfrm>
            <a:off x="0" y="635409"/>
            <a:ext cx="8991600" cy="36512"/>
          </a:xfrm>
          <a:prstGeom prst="rect">
            <a:avLst/>
          </a:prstGeom>
          <a:gradFill rotWithShape="0">
            <a:gsLst>
              <a:gs pos="0">
                <a:srgbClr val="003399"/>
              </a:gs>
              <a:gs pos="100000">
                <a:srgbClr val="FFFFFF"/>
              </a:gs>
            </a:gsLst>
            <a:lin ang="0" scaled="1"/>
          </a:gradFill>
          <a:ln>
            <a:noFill/>
          </a:ln>
          <a:effectLst>
            <a:outerShdw dist="35921" dir="2700000" algn="ctr" rotWithShape="0">
              <a:schemeClr val="bg2"/>
            </a:outerShdw>
            <a:reflection blurRad="6350" stA="52000" endA="300" endPos="3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ru-RU"/>
          </a:p>
        </p:txBody>
      </p:sp>
      <p:sp>
        <p:nvSpPr>
          <p:cNvPr id="6" name="Rounded Rectangle 5"/>
          <p:cNvSpPr/>
          <p:nvPr/>
        </p:nvSpPr>
        <p:spPr>
          <a:xfrm>
            <a:off x="429713" y="988436"/>
            <a:ext cx="11104790" cy="761988"/>
          </a:xfrm>
          <a:prstGeom prst="roundRect">
            <a:avLst/>
          </a:prstGeom>
          <a:solidFill>
            <a:schemeClr val="accent1">
              <a:lumMod val="20000"/>
              <a:lumOff val="80000"/>
            </a:schemeClr>
          </a:solidFill>
          <a:ln>
            <a:solidFill>
              <a:schemeClr val="tx2">
                <a:lumMod val="60000"/>
                <a:lumOff val="4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0"/>
              </a:spcAft>
            </a:pP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First and single result of single-spin asymmetry measurement for K0s was obtained in </a:t>
            </a: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1990</a:t>
            </a:r>
            <a:r>
              <a:rPr lang="ru-RU"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r>
              <a:rPr lang="ru-RU"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See Fig. 4 and Fig. 5)   </a:t>
            </a:r>
            <a:endParaRPr lang="en-US" sz="2000" b="1" u="sng"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257717" y="1881809"/>
            <a:ext cx="4066087" cy="3225768"/>
          </a:xfrm>
          <a:prstGeom prst="rect">
            <a:avLst/>
          </a:prstGeom>
        </p:spPr>
      </p:pic>
      <p:pic>
        <p:nvPicPr>
          <p:cNvPr id="8" name="Picture 7"/>
          <p:cNvPicPr/>
          <p:nvPr/>
        </p:nvPicPr>
        <p:blipFill>
          <a:blip r:embed="rId3">
            <a:extLst>
              <a:ext uri="{28A0092B-C50C-407E-A947-70E740481C1C}">
                <a14:useLocalDpi xmlns:a14="http://schemas.microsoft.com/office/drawing/2010/main" val="0"/>
              </a:ext>
            </a:extLst>
          </a:blip>
          <a:stretch>
            <a:fillRect/>
          </a:stretch>
        </p:blipFill>
        <p:spPr>
          <a:xfrm>
            <a:off x="7195365" y="1881809"/>
            <a:ext cx="4195445" cy="3095625"/>
          </a:xfrm>
          <a:prstGeom prst="rect">
            <a:avLst/>
          </a:prstGeom>
        </p:spPr>
      </p:pic>
      <p:sp>
        <p:nvSpPr>
          <p:cNvPr id="9" name="Rectangle 8"/>
          <p:cNvSpPr/>
          <p:nvPr/>
        </p:nvSpPr>
        <p:spPr>
          <a:xfrm>
            <a:off x="429713" y="5107577"/>
            <a:ext cx="4066087" cy="470263"/>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0"/>
              </a:spcAft>
            </a:pPr>
            <a:r>
              <a:rPr lang="en-US" sz="14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Fig.4 Measured asymmetry versus K0s</a:t>
            </a:r>
            <a:r>
              <a:rPr lang="en-US" sz="1400" b="1" baseline="30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14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Feynman x (x</a:t>
            </a:r>
            <a:r>
              <a:rPr lang="en-US" sz="1400" b="1" baseline="-25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F</a:t>
            </a:r>
            <a:r>
              <a:rPr lang="en-US" sz="14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in p↑+Be →K</a:t>
            </a:r>
            <a:r>
              <a:rPr lang="en-US" sz="1400" b="1" baseline="30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0</a:t>
            </a:r>
            <a:r>
              <a:rPr lang="en-US" sz="1400" b="1" baseline="-25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s</a:t>
            </a:r>
            <a:r>
              <a:rPr lang="en-US" sz="14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+X reaction.</a:t>
            </a:r>
            <a:r>
              <a:rPr lang="en-US" sz="1400" b="1" baseline="30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14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0" name="Rectangle 9"/>
          <p:cNvSpPr/>
          <p:nvPr/>
        </p:nvSpPr>
        <p:spPr>
          <a:xfrm>
            <a:off x="7567758" y="5128184"/>
            <a:ext cx="4323802" cy="475782"/>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0"/>
              </a:spcAft>
            </a:pPr>
            <a:r>
              <a:rPr lang="en-US" sz="14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Fig.5 </a:t>
            </a:r>
            <a:r>
              <a:rPr lang="en-US" sz="14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Measured asymmetry versus K0s</a:t>
            </a:r>
            <a:r>
              <a:rPr lang="en-US" sz="1400" b="1" baseline="30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14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1400" b="1"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x</a:t>
            </a:r>
            <a:r>
              <a:rPr lang="en-US" sz="1400" b="1" baseline="-250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T</a:t>
            </a:r>
            <a:r>
              <a:rPr lang="en-US" sz="14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14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in p↑+Be →K0s+X reaction.</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1" name="Rounded Rectangle 10"/>
          <p:cNvSpPr/>
          <p:nvPr/>
        </p:nvSpPr>
        <p:spPr>
          <a:xfrm>
            <a:off x="52251" y="5635997"/>
            <a:ext cx="11978639" cy="692336"/>
          </a:xfrm>
          <a:prstGeom prst="roundRect">
            <a:avLst/>
          </a:prstGeom>
          <a:solidFill>
            <a:schemeClr val="accent6">
              <a:lumMod val="40000"/>
              <a:lumOff val="60000"/>
            </a:schemeClr>
          </a:solidFill>
          <a:ln>
            <a:solidFill>
              <a:schemeClr val="tx2">
                <a:lumMod val="60000"/>
                <a:lumOff val="4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0"/>
              </a:spcAft>
            </a:pP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It is interesting to check that result in other experiments (like SPASCHARM) and study the asymmetry in extended kinematic ranges (for x</a:t>
            </a:r>
            <a:r>
              <a:rPr lang="en-US" sz="2000" b="1" baseline="-25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F</a:t>
            </a: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and p</a:t>
            </a:r>
            <a:r>
              <a:rPr lang="en-US" sz="2000" b="1" baseline="-25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T</a:t>
            </a: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r>
              <a:rPr lang="en-US" sz="2000" b="1" baseline="-25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endParaRPr lang="en-US" sz="2000" b="1" u="sng"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12" name="Rectangle 11"/>
          <p:cNvSpPr/>
          <p:nvPr/>
        </p:nvSpPr>
        <p:spPr>
          <a:xfrm>
            <a:off x="104509" y="6466073"/>
            <a:ext cx="5499458" cy="339655"/>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0"/>
              </a:spcAft>
            </a:pPr>
            <a:r>
              <a:rPr lang="en-US" sz="12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N. </a:t>
            </a:r>
            <a:r>
              <a:rPr lang="en-US" sz="1200" b="1"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Kalugin</a:t>
            </a:r>
            <a:r>
              <a:rPr lang="en-US" sz="12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5th International Conference on Particle Physics and Astrophysics  </a:t>
            </a:r>
            <a:endParaRPr lang="ru-RU" sz="12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13" name="Rectangle 12"/>
          <p:cNvSpPr/>
          <p:nvPr/>
        </p:nvSpPr>
        <p:spPr>
          <a:xfrm>
            <a:off x="11679086" y="6281407"/>
            <a:ext cx="338554" cy="461665"/>
          </a:xfrm>
          <a:prstGeom prst="rect">
            <a:avLst/>
          </a:prstGeom>
        </p:spPr>
        <p:txBody>
          <a:bodyPr wrap="none">
            <a:spAutoFit/>
          </a:bodyPr>
          <a:lstStyle/>
          <a:p>
            <a:r>
              <a:rPr lang="en-US" sz="2400" b="1" dirty="0" smtClean="0">
                <a:latin typeface="Times New Roman" panose="02020603050405020304" pitchFamily="18" charset="0"/>
                <a:ea typeface="Calibri" panose="020F0502020204030204" pitchFamily="34" charset="0"/>
                <a:cs typeface="Times New Roman" panose="02020603050405020304" pitchFamily="18" charset="0"/>
              </a:rPr>
              <a:t>7</a:t>
            </a:r>
            <a:endParaRPr lang="ru-RU" sz="2400" dirty="0"/>
          </a:p>
        </p:txBody>
      </p:sp>
      <p:sp>
        <p:nvSpPr>
          <p:cNvPr id="14" name="Rectangle 13"/>
          <p:cNvSpPr/>
          <p:nvPr/>
        </p:nvSpPr>
        <p:spPr>
          <a:xfrm>
            <a:off x="4336868" y="2473191"/>
            <a:ext cx="6557554" cy="276999"/>
          </a:xfrm>
          <a:prstGeom prst="rect">
            <a:avLst/>
          </a:prstGeom>
        </p:spPr>
        <p:txBody>
          <a:bodyPr wrap="square">
            <a:spAutoFit/>
          </a:bodyPr>
          <a:lstStyle/>
          <a:p>
            <a:r>
              <a:rPr lang="en-US" sz="1200" dirty="0" smtClean="0">
                <a:solidFill>
                  <a:srgbClr val="000000"/>
                </a:solidFill>
                <a:latin typeface="Times New Roman" panose="02020603050405020304" pitchFamily="18" charset="0"/>
                <a:cs typeface="Times New Roman" panose="02020603050405020304" pitchFamily="18" charset="0"/>
              </a:rPr>
              <a:t>B</a:t>
            </a:r>
            <a:r>
              <a:rPr lang="en-US" sz="1200" dirty="0" smtClean="0">
                <a:solidFill>
                  <a:srgbClr val="000000"/>
                </a:solidFill>
                <a:latin typeface="Times New Roman" panose="02020603050405020304" pitchFamily="18" charset="0"/>
                <a:cs typeface="Times New Roman" panose="02020603050405020304" pitchFamily="18" charset="0"/>
              </a:rPr>
              <a:t>.E Bonner, et. al., Phys. Rev. D., v. </a:t>
            </a:r>
            <a:r>
              <a:rPr lang="en-US" sz="1200" dirty="0" smtClean="0">
                <a:solidFill>
                  <a:srgbClr val="000000"/>
                </a:solidFill>
                <a:latin typeface="Times New Roman" panose="02020603050405020304" pitchFamily="18" charset="0"/>
                <a:cs typeface="Times New Roman" panose="02020603050405020304" pitchFamily="18" charset="0"/>
              </a:rPr>
              <a:t>41</a:t>
            </a:r>
            <a:r>
              <a:rPr lang="en-US" sz="1200" dirty="0" smtClean="0">
                <a:solidFill>
                  <a:srgbClr val="000000"/>
                </a:solidFill>
                <a:latin typeface="Times New Roman" panose="02020603050405020304" pitchFamily="18" charset="0"/>
                <a:cs typeface="Times New Roman" panose="02020603050405020304" pitchFamily="18" charset="0"/>
              </a:rPr>
              <a:t> (1990) 13  </a:t>
            </a:r>
            <a:endParaRPr lang="ru-RU"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40508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251" y="16696"/>
            <a:ext cx="11887199" cy="586314"/>
          </a:xfrm>
          <a:prstGeom prst="rect">
            <a:avLst/>
          </a:prstGeom>
        </p:spPr>
        <p:txBody>
          <a:bodyPr wrap="square">
            <a:spAutoFit/>
          </a:bodyPr>
          <a:lstStyle/>
          <a:p>
            <a:pPr algn="ctr">
              <a:lnSpc>
                <a:spcPct val="107000"/>
              </a:lnSpc>
              <a:spcAft>
                <a:spcPts val="0"/>
              </a:spcAft>
            </a:pPr>
            <a:r>
              <a:rPr lang="en-US" sz="3000" b="1" dirty="0" smtClean="0">
                <a:latin typeface="Times New Roman" panose="02020603050405020304" pitchFamily="18" charset="0"/>
                <a:ea typeface="Calibri" panose="020F0502020204030204" pitchFamily="34" charset="0"/>
                <a:cs typeface="Times New Roman" panose="02020603050405020304" pitchFamily="18" charset="0"/>
              </a:rPr>
              <a:t>Simulation of K</a:t>
            </a:r>
            <a:r>
              <a:rPr lang="en-US" sz="3000" b="1" baseline="30000" dirty="0" smtClean="0">
                <a:latin typeface="Times New Roman" panose="02020603050405020304" pitchFamily="18" charset="0"/>
                <a:ea typeface="Calibri" panose="020F0502020204030204" pitchFamily="34" charset="0"/>
                <a:cs typeface="Times New Roman" panose="02020603050405020304" pitchFamily="18" charset="0"/>
              </a:rPr>
              <a:t>0</a:t>
            </a:r>
            <a:r>
              <a:rPr lang="en-US" sz="3000" b="1" baseline="-25000" dirty="0" smtClean="0">
                <a:latin typeface="Times New Roman" panose="02020603050405020304" pitchFamily="18" charset="0"/>
                <a:ea typeface="Calibri" panose="020F0502020204030204" pitchFamily="34" charset="0"/>
                <a:cs typeface="Times New Roman" panose="02020603050405020304" pitchFamily="18" charset="0"/>
              </a:rPr>
              <a:t>s</a:t>
            </a:r>
            <a:r>
              <a:rPr lang="en-US" sz="3000" b="1" dirty="0" smtClean="0">
                <a:latin typeface="Times New Roman" panose="02020603050405020304" pitchFamily="18" charset="0"/>
                <a:ea typeface="Calibri" panose="020F0502020204030204" pitchFamily="34" charset="0"/>
                <a:cs typeface="Times New Roman" panose="02020603050405020304" pitchFamily="18" charset="0"/>
              </a:rPr>
              <a:t> registration at SPASCHARM experiment</a:t>
            </a:r>
          </a:p>
        </p:txBody>
      </p:sp>
      <p:sp>
        <p:nvSpPr>
          <p:cNvPr id="3" name="Rectangle 2"/>
          <p:cNvSpPr>
            <a:spLocks noChangeArrowheads="1"/>
          </p:cNvSpPr>
          <p:nvPr/>
        </p:nvSpPr>
        <p:spPr bwMode="auto">
          <a:xfrm>
            <a:off x="0" y="635409"/>
            <a:ext cx="8991600" cy="36512"/>
          </a:xfrm>
          <a:prstGeom prst="rect">
            <a:avLst/>
          </a:prstGeom>
          <a:gradFill rotWithShape="0">
            <a:gsLst>
              <a:gs pos="0">
                <a:srgbClr val="003399"/>
              </a:gs>
              <a:gs pos="100000">
                <a:srgbClr val="FFFFFF"/>
              </a:gs>
            </a:gsLst>
            <a:lin ang="0" scaled="1"/>
          </a:gradFill>
          <a:ln>
            <a:noFill/>
          </a:ln>
          <a:effectLst>
            <a:outerShdw dist="35921" dir="2700000" algn="ctr" rotWithShape="0">
              <a:schemeClr val="bg2"/>
            </a:outerShdw>
            <a:reflection blurRad="6350" stA="52000" endA="300" endPos="3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ru-RU"/>
          </a:p>
        </p:txBody>
      </p:sp>
      <p:sp>
        <p:nvSpPr>
          <p:cNvPr id="4" name="Rounded Rectangle 3"/>
          <p:cNvSpPr/>
          <p:nvPr/>
        </p:nvSpPr>
        <p:spPr>
          <a:xfrm>
            <a:off x="600890" y="988435"/>
            <a:ext cx="10789920" cy="866491"/>
          </a:xfrm>
          <a:prstGeom prst="roundRect">
            <a:avLst/>
          </a:prstGeom>
          <a:solidFill>
            <a:schemeClr val="accent1">
              <a:lumMod val="20000"/>
              <a:lumOff val="80000"/>
            </a:schemeClr>
          </a:solidFill>
          <a:ln>
            <a:solidFill>
              <a:schemeClr val="tx2">
                <a:lumMod val="60000"/>
                <a:lumOff val="4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0"/>
              </a:spcAft>
            </a:pP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The program Pythia 8.212 (as a part of </a:t>
            </a:r>
            <a:r>
              <a:rPr lang="en-US" sz="2000" b="1"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SpascharmRoot</a:t>
            </a: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software) for simulation of particle collisions has been used for </a:t>
            </a:r>
            <a:r>
              <a:rPr lang="el-GR"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π</a:t>
            </a:r>
            <a:r>
              <a:rPr lang="en-US" sz="2000" b="1" baseline="30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p-interactions at √s = 7.311GeV.</a:t>
            </a:r>
            <a:endParaRPr lang="en-US" sz="2000" b="1" u="sng"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Rounded Rectangle 4"/>
          <p:cNvSpPr/>
          <p:nvPr/>
        </p:nvSpPr>
        <p:spPr>
          <a:xfrm>
            <a:off x="3944981" y="2506989"/>
            <a:ext cx="3317967" cy="620415"/>
          </a:xfrm>
          <a:prstGeom prst="roundRect">
            <a:avLst/>
          </a:prstGeom>
          <a:solidFill>
            <a:schemeClr val="accent1">
              <a:lumMod val="20000"/>
              <a:lumOff val="80000"/>
            </a:schemeClr>
          </a:solidFill>
          <a:ln>
            <a:solidFill>
              <a:schemeClr val="tx2">
                <a:lumMod val="60000"/>
                <a:lumOff val="4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0"/>
              </a:spcAft>
            </a:pPr>
            <a:r>
              <a:rPr lang="en-US" sz="2800" b="1" u="sng"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Simulation options:</a:t>
            </a:r>
          </a:p>
        </p:txBody>
      </p:sp>
      <p:sp>
        <p:nvSpPr>
          <p:cNvPr id="6" name="Rounded Rectangle 5"/>
          <p:cNvSpPr/>
          <p:nvPr/>
        </p:nvSpPr>
        <p:spPr>
          <a:xfrm>
            <a:off x="2157547" y="3264631"/>
            <a:ext cx="7676605" cy="398349"/>
          </a:xfrm>
          <a:prstGeom prst="roundRect">
            <a:avLst/>
          </a:prstGeom>
          <a:solidFill>
            <a:schemeClr val="accent6">
              <a:lumMod val="40000"/>
              <a:lumOff val="60000"/>
            </a:schemeClr>
          </a:solidFill>
          <a:ln>
            <a:solidFill>
              <a:schemeClr val="tx2">
                <a:lumMod val="60000"/>
                <a:lumOff val="4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0"/>
              </a:spcAft>
            </a:pP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Beam particle momentum: p(</a:t>
            </a:r>
            <a:r>
              <a:rPr lang="el-GR"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π</a:t>
            </a: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 28 GeV/c. Fixed target experiment</a:t>
            </a:r>
          </a:p>
        </p:txBody>
      </p:sp>
      <p:sp>
        <p:nvSpPr>
          <p:cNvPr id="7" name="Rounded Rectangle 6"/>
          <p:cNvSpPr/>
          <p:nvPr/>
        </p:nvSpPr>
        <p:spPr>
          <a:xfrm>
            <a:off x="1883226" y="3917774"/>
            <a:ext cx="8229599" cy="433193"/>
          </a:xfrm>
          <a:prstGeom prst="roundRect">
            <a:avLst/>
          </a:prstGeom>
          <a:solidFill>
            <a:schemeClr val="accent6">
              <a:lumMod val="40000"/>
              <a:lumOff val="60000"/>
            </a:schemeClr>
          </a:solidFill>
          <a:ln>
            <a:solidFill>
              <a:schemeClr val="tx2">
                <a:lumMod val="60000"/>
                <a:lumOff val="4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0"/>
              </a:spcAft>
            </a:pP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Soft QCD processes were turned on, hard QCD processes were turned off</a:t>
            </a:r>
          </a:p>
        </p:txBody>
      </p:sp>
      <p:sp>
        <p:nvSpPr>
          <p:cNvPr id="8" name="Rounded Rectangle 7"/>
          <p:cNvSpPr/>
          <p:nvPr/>
        </p:nvSpPr>
        <p:spPr>
          <a:xfrm>
            <a:off x="2087877" y="4526309"/>
            <a:ext cx="7785464" cy="482145"/>
          </a:xfrm>
          <a:prstGeom prst="roundRect">
            <a:avLst/>
          </a:prstGeom>
          <a:solidFill>
            <a:schemeClr val="accent6">
              <a:lumMod val="40000"/>
              <a:lumOff val="60000"/>
            </a:schemeClr>
          </a:solidFill>
          <a:ln>
            <a:solidFill>
              <a:schemeClr val="tx2">
                <a:lumMod val="60000"/>
                <a:lumOff val="4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0"/>
              </a:spcAft>
            </a:pP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Two modes: </a:t>
            </a:r>
            <a:r>
              <a:rPr lang="en-US" sz="2000" b="1"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minibias</a:t>
            </a: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(without filtration) and inclusive K</a:t>
            </a:r>
            <a:r>
              <a:rPr lang="en-US" sz="2000" b="1" baseline="30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0</a:t>
            </a:r>
            <a:r>
              <a:rPr lang="en-US" sz="2000" b="1" baseline="-25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s</a:t>
            </a: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production</a:t>
            </a:r>
          </a:p>
        </p:txBody>
      </p:sp>
      <p:sp>
        <p:nvSpPr>
          <p:cNvPr id="10" name="Rectangle 9"/>
          <p:cNvSpPr/>
          <p:nvPr/>
        </p:nvSpPr>
        <p:spPr>
          <a:xfrm>
            <a:off x="104509" y="6466073"/>
            <a:ext cx="5499458" cy="339655"/>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0"/>
              </a:spcAft>
            </a:pPr>
            <a:r>
              <a:rPr lang="en-US" sz="12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N. </a:t>
            </a:r>
            <a:r>
              <a:rPr lang="en-US" sz="1200" b="1"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Kalugin</a:t>
            </a:r>
            <a:r>
              <a:rPr lang="en-US" sz="12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5th International Conference on Particle Physics and Astrophysics  </a:t>
            </a:r>
            <a:endParaRPr lang="ru-RU" sz="12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11" name="Rectangle 10"/>
          <p:cNvSpPr/>
          <p:nvPr/>
        </p:nvSpPr>
        <p:spPr>
          <a:xfrm>
            <a:off x="11679086" y="6281407"/>
            <a:ext cx="338554" cy="461665"/>
          </a:xfrm>
          <a:prstGeom prst="rect">
            <a:avLst/>
          </a:prstGeom>
        </p:spPr>
        <p:txBody>
          <a:bodyPr wrap="none">
            <a:spAutoFit/>
          </a:bodyPr>
          <a:lstStyle/>
          <a:p>
            <a:r>
              <a:rPr lang="en-US" sz="2400" b="1" dirty="0" smtClean="0">
                <a:latin typeface="Times New Roman" panose="02020603050405020304" pitchFamily="18" charset="0"/>
                <a:ea typeface="Calibri" panose="020F0502020204030204" pitchFamily="34" charset="0"/>
                <a:cs typeface="Times New Roman" panose="02020603050405020304" pitchFamily="18" charset="0"/>
              </a:rPr>
              <a:t>8</a:t>
            </a:r>
            <a:endParaRPr lang="ru-RU" sz="2400" dirty="0"/>
          </a:p>
        </p:txBody>
      </p:sp>
      <p:sp>
        <p:nvSpPr>
          <p:cNvPr id="12" name="Rounded Rectangle 11"/>
          <p:cNvSpPr/>
          <p:nvPr/>
        </p:nvSpPr>
        <p:spPr>
          <a:xfrm>
            <a:off x="1438835" y="5778086"/>
            <a:ext cx="8942294" cy="437538"/>
          </a:xfrm>
          <a:prstGeom prst="roundRect">
            <a:avLst/>
          </a:prstGeom>
          <a:solidFill>
            <a:schemeClr val="accent6">
              <a:lumMod val="40000"/>
              <a:lumOff val="60000"/>
            </a:schemeClr>
          </a:solidFill>
          <a:ln>
            <a:solidFill>
              <a:schemeClr val="tx2">
                <a:lumMod val="60000"/>
                <a:lumOff val="4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0"/>
              </a:spcAft>
            </a:pP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Tracking detectors (drift chambers and proportional chambers) efficiency: 95%</a:t>
            </a:r>
          </a:p>
        </p:txBody>
      </p:sp>
    </p:spTree>
    <p:extLst>
      <p:ext uri="{BB962C8B-B14F-4D97-AF65-F5344CB8AC3E}">
        <p14:creationId xmlns:p14="http://schemas.microsoft.com/office/powerpoint/2010/main" val="39564435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2251" y="16696"/>
            <a:ext cx="11887199" cy="586314"/>
          </a:xfrm>
          <a:prstGeom prst="rect">
            <a:avLst/>
          </a:prstGeom>
        </p:spPr>
        <p:txBody>
          <a:bodyPr wrap="square">
            <a:spAutoFit/>
          </a:bodyPr>
          <a:lstStyle/>
          <a:p>
            <a:pPr algn="ctr">
              <a:lnSpc>
                <a:spcPct val="107000"/>
              </a:lnSpc>
              <a:spcAft>
                <a:spcPts val="0"/>
              </a:spcAft>
            </a:pPr>
            <a:r>
              <a:rPr lang="en-US" sz="3000" b="1" dirty="0" smtClean="0">
                <a:latin typeface="Times New Roman" panose="02020603050405020304" pitchFamily="18" charset="0"/>
                <a:ea typeface="Calibri" panose="020F0502020204030204" pitchFamily="34" charset="0"/>
                <a:cs typeface="Times New Roman" panose="02020603050405020304" pitchFamily="18" charset="0"/>
              </a:rPr>
              <a:t>Simulation of K</a:t>
            </a:r>
            <a:r>
              <a:rPr lang="en-US" sz="3000" b="1" baseline="30000" dirty="0" smtClean="0">
                <a:latin typeface="Times New Roman" panose="02020603050405020304" pitchFamily="18" charset="0"/>
                <a:ea typeface="Calibri" panose="020F0502020204030204" pitchFamily="34" charset="0"/>
                <a:cs typeface="Times New Roman" panose="02020603050405020304" pitchFamily="18" charset="0"/>
              </a:rPr>
              <a:t>0</a:t>
            </a:r>
            <a:r>
              <a:rPr lang="en-US" sz="3000" b="1" baseline="-25000" dirty="0" smtClean="0">
                <a:latin typeface="Times New Roman" panose="02020603050405020304" pitchFamily="18" charset="0"/>
                <a:ea typeface="Calibri" panose="020F0502020204030204" pitchFamily="34" charset="0"/>
                <a:cs typeface="Times New Roman" panose="02020603050405020304" pitchFamily="18" charset="0"/>
              </a:rPr>
              <a:t>s</a:t>
            </a:r>
            <a:r>
              <a:rPr lang="en-US" sz="3000" b="1" dirty="0" smtClean="0">
                <a:latin typeface="Times New Roman" panose="02020603050405020304" pitchFamily="18" charset="0"/>
                <a:ea typeface="Calibri" panose="020F0502020204030204" pitchFamily="34" charset="0"/>
                <a:cs typeface="Times New Roman" panose="02020603050405020304" pitchFamily="18" charset="0"/>
              </a:rPr>
              <a:t> registration at SPASCHARM experiment</a:t>
            </a:r>
          </a:p>
        </p:txBody>
      </p:sp>
      <p:sp>
        <p:nvSpPr>
          <p:cNvPr id="5" name="Rectangle 4"/>
          <p:cNvSpPr>
            <a:spLocks noChangeArrowheads="1"/>
          </p:cNvSpPr>
          <p:nvPr/>
        </p:nvSpPr>
        <p:spPr bwMode="auto">
          <a:xfrm>
            <a:off x="0" y="635409"/>
            <a:ext cx="8991600" cy="36512"/>
          </a:xfrm>
          <a:prstGeom prst="rect">
            <a:avLst/>
          </a:prstGeom>
          <a:gradFill rotWithShape="0">
            <a:gsLst>
              <a:gs pos="0">
                <a:srgbClr val="003399"/>
              </a:gs>
              <a:gs pos="100000">
                <a:srgbClr val="FFFFFF"/>
              </a:gs>
            </a:gsLst>
            <a:lin ang="0" scaled="1"/>
          </a:gradFill>
          <a:ln>
            <a:noFill/>
          </a:ln>
          <a:effectLst>
            <a:outerShdw dist="35921" dir="2700000" algn="ctr" rotWithShape="0">
              <a:schemeClr val="bg2"/>
            </a:outerShdw>
            <a:reflection blurRad="6350" stA="52000" endA="300" endPos="3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ru-RU"/>
          </a:p>
        </p:txBody>
      </p:sp>
      <p:sp>
        <p:nvSpPr>
          <p:cNvPr id="7" name="Rounded Rectangle 6"/>
          <p:cNvSpPr/>
          <p:nvPr/>
        </p:nvSpPr>
        <p:spPr>
          <a:xfrm>
            <a:off x="1974668" y="1620720"/>
            <a:ext cx="7273835" cy="437538"/>
          </a:xfrm>
          <a:prstGeom prst="roundRect">
            <a:avLst/>
          </a:prstGeom>
          <a:solidFill>
            <a:schemeClr val="accent6">
              <a:lumMod val="40000"/>
              <a:lumOff val="60000"/>
            </a:schemeClr>
          </a:solidFill>
          <a:ln>
            <a:solidFill>
              <a:schemeClr val="tx2">
                <a:lumMod val="60000"/>
                <a:lumOff val="4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0"/>
              </a:spcAft>
            </a:pP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Inclusive K0s production cross section (from Pythia): 2.207mb</a:t>
            </a:r>
          </a:p>
        </p:txBody>
      </p:sp>
      <p:sp>
        <p:nvSpPr>
          <p:cNvPr id="8" name="Rounded Rectangle 7"/>
          <p:cNvSpPr/>
          <p:nvPr/>
        </p:nvSpPr>
        <p:spPr>
          <a:xfrm>
            <a:off x="1319349" y="2351404"/>
            <a:ext cx="8882743" cy="437538"/>
          </a:xfrm>
          <a:prstGeom prst="roundRect">
            <a:avLst/>
          </a:prstGeom>
          <a:solidFill>
            <a:schemeClr val="accent6">
              <a:lumMod val="40000"/>
              <a:lumOff val="60000"/>
            </a:schemeClr>
          </a:solidFill>
          <a:ln>
            <a:solidFill>
              <a:schemeClr val="tx2">
                <a:lumMod val="60000"/>
                <a:lumOff val="4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0"/>
              </a:spcAft>
            </a:pP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Inclusive K0s production cross section (experimental data): (1.89±0.72)</a:t>
            </a:r>
            <a:r>
              <a:rPr lang="en-US" sz="2000" b="1"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mb</a:t>
            </a:r>
            <a:endPar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9" name="Picture 8"/>
          <p:cNvPicPr/>
          <p:nvPr/>
        </p:nvPicPr>
        <p:blipFill>
          <a:blip r:embed="rId2">
            <a:extLst>
              <a:ext uri="{28A0092B-C50C-407E-A947-70E740481C1C}">
                <a14:useLocalDpi xmlns:a14="http://schemas.microsoft.com/office/drawing/2010/main" val="0"/>
              </a:ext>
            </a:extLst>
          </a:blip>
          <a:stretch>
            <a:fillRect/>
          </a:stretch>
        </p:blipFill>
        <p:spPr>
          <a:xfrm>
            <a:off x="3918856" y="3189664"/>
            <a:ext cx="3944983" cy="2789083"/>
          </a:xfrm>
          <a:prstGeom prst="rect">
            <a:avLst/>
          </a:prstGeom>
        </p:spPr>
      </p:pic>
      <p:sp>
        <p:nvSpPr>
          <p:cNvPr id="10" name="Rectangle 9"/>
          <p:cNvSpPr/>
          <p:nvPr/>
        </p:nvSpPr>
        <p:spPr>
          <a:xfrm>
            <a:off x="2320833" y="5957627"/>
            <a:ext cx="7602583" cy="470263"/>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0"/>
              </a:spcAft>
            </a:pPr>
            <a:r>
              <a:rPr lang="en-US" sz="14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Fig.6 Inclusive K0s production cross-section (</a:t>
            </a:r>
            <a:r>
              <a:rPr lang="en-US" sz="1400" b="1"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mb</a:t>
            </a:r>
            <a:r>
              <a:rPr lang="en-US" sz="14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versus </a:t>
            </a:r>
            <a:r>
              <a:rPr lang="el-GR" sz="14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π</a:t>
            </a:r>
            <a:r>
              <a:rPr lang="en-US" sz="1400" b="1" baseline="30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r>
              <a:rPr lang="en-US" sz="14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(p) laboratory momentum(</a:t>
            </a:r>
            <a:r>
              <a:rPr lang="en-US" sz="1400" b="1"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Gev</a:t>
            </a:r>
            <a:r>
              <a:rPr lang="en-US" sz="14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/C)</a:t>
            </a:r>
            <a:endParaRPr lang="ru-RU"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1" name="Rectangle 10"/>
          <p:cNvSpPr/>
          <p:nvPr/>
        </p:nvSpPr>
        <p:spPr>
          <a:xfrm>
            <a:off x="11679086" y="6281407"/>
            <a:ext cx="338554" cy="461665"/>
          </a:xfrm>
          <a:prstGeom prst="rect">
            <a:avLst/>
          </a:prstGeom>
        </p:spPr>
        <p:txBody>
          <a:bodyPr wrap="none">
            <a:spAutoFit/>
          </a:bodyPr>
          <a:lstStyle/>
          <a:p>
            <a:r>
              <a:rPr lang="en-US" sz="2400" b="1" dirty="0" smtClean="0">
                <a:latin typeface="Times New Roman" panose="02020603050405020304" pitchFamily="18" charset="0"/>
                <a:ea typeface="Calibri" panose="020F0502020204030204" pitchFamily="34" charset="0"/>
                <a:cs typeface="Times New Roman" panose="02020603050405020304" pitchFamily="18" charset="0"/>
              </a:rPr>
              <a:t>9</a:t>
            </a:r>
            <a:endParaRPr lang="ru-RU" sz="2400" dirty="0"/>
          </a:p>
        </p:txBody>
      </p:sp>
      <p:sp>
        <p:nvSpPr>
          <p:cNvPr id="12" name="Rectangle 11"/>
          <p:cNvSpPr/>
          <p:nvPr/>
        </p:nvSpPr>
        <p:spPr>
          <a:xfrm>
            <a:off x="104509" y="6466073"/>
            <a:ext cx="5499458" cy="339655"/>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0"/>
              </a:spcAft>
            </a:pPr>
            <a:r>
              <a:rPr lang="en-US" sz="12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N. </a:t>
            </a:r>
            <a:r>
              <a:rPr lang="en-US" sz="1200" b="1"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Kalugin</a:t>
            </a:r>
            <a:r>
              <a:rPr lang="en-US" sz="12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5th International Conference on Particle Physics and Astrophysics  </a:t>
            </a:r>
            <a:endParaRPr lang="ru-RU" sz="12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974607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3074</TotalTime>
  <Words>1743</Words>
  <Application>Microsoft Office PowerPoint</Application>
  <PresentationFormat>Widescreen</PresentationFormat>
  <Paragraphs>197</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Cambria Math</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Aaron Zilbermann</dc:creator>
  <cp:lastModifiedBy>Aaron Zilbermann</cp:lastModifiedBy>
  <cp:revision>130</cp:revision>
  <dcterms:created xsi:type="dcterms:W3CDTF">2020-09-29T10:45:20Z</dcterms:created>
  <dcterms:modified xsi:type="dcterms:W3CDTF">2020-10-09T07:42:55Z</dcterms:modified>
</cp:coreProperties>
</file>