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9"/>
  </p:notesMasterIdLst>
  <p:sldIdLst>
    <p:sldId id="256" r:id="rId2"/>
    <p:sldId id="257" r:id="rId3"/>
    <p:sldId id="258" r:id="rId4"/>
    <p:sldId id="261" r:id="rId5"/>
    <p:sldId id="262" r:id="rId6"/>
    <p:sldId id="260" r:id="rId7"/>
    <p:sldId id="259" r:id="rId8"/>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44985" autoAdjust="0"/>
  </p:normalViewPr>
  <p:slideViewPr>
    <p:cSldViewPr snapToGrid="0">
      <p:cViewPr varScale="1">
        <p:scale>
          <a:sx n="33" d="100"/>
          <a:sy n="33" d="100"/>
        </p:scale>
        <p:origin x="902" y="29"/>
      </p:cViewPr>
      <p:guideLst/>
    </p:cSldViewPr>
  </p:slideViewPr>
  <p:notesTextViewPr>
    <p:cViewPr>
      <p:scale>
        <a:sx n="150" d="100"/>
        <a:sy n="150" d="100"/>
      </p:scale>
      <p:origin x="0" y="0"/>
    </p:cViewPr>
  </p:notesTextViewPr>
  <p:notesViewPr>
    <p:cSldViewPr snapToGrid="0">
      <p:cViewPr varScale="1">
        <p:scale>
          <a:sx n="51" d="100"/>
          <a:sy n="51" d="100"/>
        </p:scale>
        <p:origin x="1474" y="53"/>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image" Target="../media/image18.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7E44EDA-2DFD-46EF-9046-218040DF07E6}" type="datetimeFigureOut">
              <a:rPr lang="ru-RU" smtClean="0"/>
              <a:t>09.10.2020</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DDA896F-6C0B-41AC-A350-850EC88E2518}" type="slidenum">
              <a:rPr lang="ru-RU" smtClean="0"/>
              <a:t>‹#›</a:t>
            </a:fld>
            <a:endParaRPr lang="ru-RU"/>
          </a:p>
        </p:txBody>
      </p:sp>
    </p:spTree>
    <p:extLst>
      <p:ext uri="{BB962C8B-B14F-4D97-AF65-F5344CB8AC3E}">
        <p14:creationId xmlns:p14="http://schemas.microsoft.com/office/powerpoint/2010/main" val="19330303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algn="just"/>
            <a:r>
              <a:rPr lang="en-US" sz="1200" kern="1200" dirty="0" smtClean="0">
                <a:solidFill>
                  <a:schemeClr val="tx1"/>
                </a:solidFill>
                <a:effectLst/>
                <a:latin typeface="+mn-lt"/>
                <a:ea typeface="+mn-ea"/>
                <a:cs typeface="+mn-cs"/>
              </a:rPr>
              <a:t>Dear </a:t>
            </a:r>
            <a:r>
              <a:rPr lang="en-US" sz="1200" kern="1200" dirty="0" err="1" smtClean="0">
                <a:solidFill>
                  <a:schemeClr val="tx1"/>
                </a:solidFill>
                <a:effectLst/>
                <a:latin typeface="+mn-lt"/>
                <a:ea typeface="+mn-ea"/>
                <a:cs typeface="+mn-cs"/>
              </a:rPr>
              <a:t>parti’cipants</a:t>
            </a:r>
            <a:r>
              <a:rPr lang="en-US" sz="1200" kern="1200" dirty="0" smtClean="0">
                <a:solidFill>
                  <a:schemeClr val="tx1"/>
                </a:solidFill>
                <a:effectLst/>
                <a:latin typeface="+mn-lt"/>
                <a:ea typeface="+mn-ea"/>
                <a:cs typeface="+mn-cs"/>
              </a:rPr>
              <a:t> of the online conference, we present to your attention a report from the Geophysical Center of the Russian Academy of Sciences, speaker </a:t>
            </a:r>
            <a:r>
              <a:rPr lang="en-US" sz="1200" kern="1200" dirty="0" err="1" smtClean="0">
                <a:solidFill>
                  <a:schemeClr val="tx1"/>
                </a:solidFill>
                <a:effectLst/>
                <a:latin typeface="+mn-lt"/>
                <a:ea typeface="+mn-ea"/>
                <a:cs typeface="+mn-cs"/>
              </a:rPr>
              <a:t>Chinkin</a:t>
            </a:r>
            <a:r>
              <a:rPr lang="en-US" sz="1200" kern="1200" dirty="0" smtClean="0">
                <a:solidFill>
                  <a:schemeClr val="tx1"/>
                </a:solidFill>
                <a:effectLst/>
                <a:latin typeface="+mn-lt"/>
                <a:ea typeface="+mn-ea"/>
                <a:cs typeface="+mn-cs"/>
              </a:rPr>
              <a:t>. Our work (</a:t>
            </a:r>
            <a:r>
              <a:rPr lang="en-US" sz="1200" b="1" kern="1200" dirty="0" smtClean="0">
                <a:solidFill>
                  <a:schemeClr val="tx1"/>
                </a:solidFill>
                <a:effectLst/>
                <a:latin typeface="+mn-lt"/>
                <a:ea typeface="+mn-ea"/>
                <a:cs typeface="+mn-cs"/>
              </a:rPr>
              <a:t>Investigation of variations in the intensity of the muon flux in the time series of matrix data of the URAGAN </a:t>
            </a:r>
            <a:r>
              <a:rPr lang="en-US" sz="1200" b="1" kern="1200" dirty="0" err="1" smtClean="0">
                <a:solidFill>
                  <a:schemeClr val="tx1"/>
                </a:solidFill>
                <a:effectLst/>
                <a:latin typeface="+mn-lt"/>
                <a:ea typeface="+mn-ea"/>
                <a:cs typeface="+mn-cs"/>
              </a:rPr>
              <a:t>hodoscope</a:t>
            </a:r>
            <a:r>
              <a:rPr lang="en-US" sz="1200" b="1" kern="1200" dirty="0" smtClean="0">
                <a:solidFill>
                  <a:schemeClr val="tx1"/>
                </a:solidFill>
                <a:effectLst/>
                <a:latin typeface="+mn-lt"/>
                <a:ea typeface="+mn-ea"/>
                <a:cs typeface="+mn-cs"/>
              </a:rPr>
              <a:t>[ˈ</a:t>
            </a:r>
            <a:r>
              <a:rPr lang="en-US" sz="1200" b="1" kern="1200" dirty="0" err="1" smtClean="0">
                <a:solidFill>
                  <a:schemeClr val="tx1"/>
                </a:solidFill>
                <a:effectLst/>
                <a:latin typeface="+mn-lt"/>
                <a:ea typeface="+mn-ea"/>
                <a:cs typeface="+mn-cs"/>
              </a:rPr>
              <a:t>hädəˌskōp</a:t>
            </a:r>
            <a:r>
              <a:rPr lang="en-US" sz="1200" b="1" kern="1200" dirty="0" smtClean="0">
                <a:solidFill>
                  <a:schemeClr val="tx1"/>
                </a:solidFill>
                <a:effectLst/>
                <a:latin typeface="+mn-lt"/>
                <a:ea typeface="+mn-ea"/>
                <a:cs typeface="+mn-cs"/>
              </a:rPr>
              <a:t>]</a:t>
            </a:r>
            <a:r>
              <a:rPr lang="en-US" sz="1200" kern="1200" dirty="0" smtClean="0">
                <a:solidFill>
                  <a:schemeClr val="tx1"/>
                </a:solidFill>
                <a:effectLst/>
                <a:latin typeface="+mn-lt"/>
                <a:ea typeface="+mn-ea"/>
                <a:cs typeface="+mn-cs"/>
              </a:rPr>
              <a:t>) is focused on the development of methods for digital processing of observations of this </a:t>
            </a:r>
            <a:r>
              <a:rPr lang="en-US" sz="1200" kern="1200" dirty="0" err="1" smtClean="0">
                <a:solidFill>
                  <a:schemeClr val="tx1"/>
                </a:solidFill>
                <a:effectLst/>
                <a:latin typeface="+mn-lt"/>
                <a:ea typeface="+mn-ea"/>
                <a:cs typeface="+mn-cs"/>
              </a:rPr>
              <a:t>hodoscope</a:t>
            </a:r>
            <a:r>
              <a:rPr lang="en-US" sz="1200" kern="1200" dirty="0" smtClean="0">
                <a:solidFill>
                  <a:schemeClr val="tx1"/>
                </a:solidFill>
                <a:effectLst/>
                <a:latin typeface="+mn-lt"/>
                <a:ea typeface="+mn-ea"/>
                <a:cs typeface="+mn-cs"/>
              </a:rPr>
              <a:t> in order to extract information from them.</a:t>
            </a:r>
            <a:endParaRPr lang="ru-RU" sz="1200" kern="1200" dirty="0">
              <a:solidFill>
                <a:schemeClr val="tx1"/>
              </a:solidFill>
              <a:effectLst/>
              <a:latin typeface="+mn-lt"/>
              <a:ea typeface="+mn-ea"/>
              <a:cs typeface="+mn-cs"/>
            </a:endParaRPr>
          </a:p>
        </p:txBody>
      </p:sp>
      <p:sp>
        <p:nvSpPr>
          <p:cNvPr id="4" name="Номер слайда 3"/>
          <p:cNvSpPr>
            <a:spLocks noGrp="1"/>
          </p:cNvSpPr>
          <p:nvPr>
            <p:ph type="sldNum" sz="quarter" idx="10"/>
          </p:nvPr>
        </p:nvSpPr>
        <p:spPr/>
        <p:txBody>
          <a:bodyPr/>
          <a:lstStyle/>
          <a:p>
            <a:fld id="{6DDA896F-6C0B-41AC-A350-850EC88E2518}" type="slidenum">
              <a:rPr lang="ru-RU" smtClean="0"/>
              <a:t>1</a:t>
            </a:fld>
            <a:endParaRPr lang="ru-RU"/>
          </a:p>
        </p:txBody>
      </p:sp>
    </p:spTree>
    <p:extLst>
      <p:ext uri="{BB962C8B-B14F-4D97-AF65-F5344CB8AC3E}">
        <p14:creationId xmlns:p14="http://schemas.microsoft.com/office/powerpoint/2010/main" val="41378529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algn="just"/>
            <a:r>
              <a:rPr lang="en-US" sz="1200" kern="1200" dirty="0" smtClean="0">
                <a:solidFill>
                  <a:schemeClr val="tx1"/>
                </a:solidFill>
                <a:effectLst/>
                <a:latin typeface="+mn-lt"/>
                <a:ea typeface="+mn-ea"/>
                <a:cs typeface="+mn-cs"/>
              </a:rPr>
              <a:t>Let's move to the content of the report. The experimental data are rectangular matrix for different time intervals T. We assume a linear relationship between the input and output matrix of the muon flux distribution functions, the output matrix is unknown to us. The link is set using a hardware function, which is also unknown to us. The input matrix contains anisotropy [ˌ</a:t>
            </a:r>
            <a:r>
              <a:rPr lang="en-US" sz="1200" kern="1200" dirty="0" err="1" smtClean="0">
                <a:solidFill>
                  <a:schemeClr val="tx1"/>
                </a:solidFill>
                <a:effectLst/>
                <a:latin typeface="+mn-lt"/>
                <a:ea typeface="+mn-ea"/>
                <a:cs typeface="+mn-cs"/>
              </a:rPr>
              <a:t>anaɪsə</a:t>
            </a:r>
            <a:r>
              <a:rPr lang="en-US" sz="1200" kern="1200" dirty="0" smtClean="0">
                <a:solidFill>
                  <a:schemeClr val="tx1"/>
                </a:solidFill>
                <a:effectLst/>
                <a:latin typeface="+mn-lt"/>
                <a:ea typeface="+mn-ea"/>
                <a:cs typeface="+mn-cs"/>
              </a:rPr>
              <a:t>(ʊ)ˈ</a:t>
            </a:r>
            <a:r>
              <a:rPr lang="en-US" sz="1200" kern="1200" dirty="0" err="1" smtClean="0">
                <a:solidFill>
                  <a:schemeClr val="tx1"/>
                </a:solidFill>
                <a:effectLst/>
                <a:latin typeface="+mn-lt"/>
                <a:ea typeface="+mn-ea"/>
                <a:cs typeface="+mn-cs"/>
              </a:rPr>
              <a:t>trɒpɪ</a:t>
            </a:r>
            <a:r>
              <a:rPr lang="en-US" sz="1200" kern="1200" dirty="0" smtClean="0">
                <a:solidFill>
                  <a:schemeClr val="tx1"/>
                </a:solidFill>
                <a:effectLst/>
                <a:latin typeface="+mn-lt"/>
                <a:ea typeface="+mn-ea"/>
                <a:cs typeface="+mn-cs"/>
              </a:rPr>
              <a:t>]. Thus, our aim is to investigate the intensity functions of muon fluxes to estimate anisotropy.</a:t>
            </a:r>
            <a:endParaRPr lang="ru-RU" sz="1200" kern="1200" dirty="0">
              <a:solidFill>
                <a:schemeClr val="tx1"/>
              </a:solidFill>
              <a:effectLst/>
              <a:latin typeface="+mn-lt"/>
              <a:ea typeface="+mn-ea"/>
              <a:cs typeface="+mn-cs"/>
            </a:endParaRPr>
          </a:p>
        </p:txBody>
      </p:sp>
      <p:sp>
        <p:nvSpPr>
          <p:cNvPr id="4" name="Номер слайда 3"/>
          <p:cNvSpPr>
            <a:spLocks noGrp="1"/>
          </p:cNvSpPr>
          <p:nvPr>
            <p:ph type="sldNum" sz="quarter" idx="10"/>
          </p:nvPr>
        </p:nvSpPr>
        <p:spPr/>
        <p:txBody>
          <a:bodyPr/>
          <a:lstStyle/>
          <a:p>
            <a:fld id="{6DDA896F-6C0B-41AC-A350-850EC88E2518}" type="slidenum">
              <a:rPr lang="ru-RU" smtClean="0"/>
              <a:t>2</a:t>
            </a:fld>
            <a:endParaRPr lang="ru-RU"/>
          </a:p>
        </p:txBody>
      </p:sp>
    </p:spTree>
    <p:extLst>
      <p:ext uri="{BB962C8B-B14F-4D97-AF65-F5344CB8AC3E}">
        <p14:creationId xmlns:p14="http://schemas.microsoft.com/office/powerpoint/2010/main" val="16809660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algn="just"/>
            <a:r>
              <a:rPr lang="en-US" sz="1200" kern="1200" dirty="0" smtClean="0">
                <a:solidFill>
                  <a:schemeClr val="tx1"/>
                </a:solidFill>
                <a:effectLst/>
                <a:latin typeface="+mn-lt"/>
                <a:ea typeface="+mn-ea"/>
                <a:cs typeface="+mn-cs"/>
              </a:rPr>
              <a:t>To do this, we solve the problem of estimating the normalized variations of the distribution and estimating the normalized hardware functions. To do this, we determine the functional S. Using the necessary conditions for an extremum, we obtain the equation for estimating the normalized hardware functions. The estimate of the normalized variations of the matrix is written as the normalized difference. Also, to reduce noise components, we use averaging[|ˈ</a:t>
            </a:r>
            <a:r>
              <a:rPr lang="en-US" sz="1200" kern="1200" dirty="0" err="1" smtClean="0">
                <a:solidFill>
                  <a:schemeClr val="tx1"/>
                </a:solidFill>
                <a:effectLst/>
                <a:latin typeface="+mn-lt"/>
                <a:ea typeface="+mn-ea"/>
                <a:cs typeface="+mn-cs"/>
              </a:rPr>
              <a:t>ævrɪdʒɪŋ</a:t>
            </a:r>
            <a:r>
              <a:rPr lang="en-US" sz="1200" kern="1200" dirty="0" smtClean="0">
                <a:solidFill>
                  <a:schemeClr val="tx1"/>
                </a:solidFill>
                <a:effectLst/>
                <a:latin typeface="+mn-lt"/>
                <a:ea typeface="+mn-ea"/>
                <a:cs typeface="+mn-cs"/>
              </a:rPr>
              <a:t>] over time and the filter over space.</a:t>
            </a:r>
            <a:endParaRPr lang="ru-RU" sz="1200" kern="1200" dirty="0">
              <a:solidFill>
                <a:schemeClr val="tx1"/>
              </a:solidFill>
              <a:effectLst/>
              <a:latin typeface="+mn-lt"/>
              <a:ea typeface="+mn-ea"/>
              <a:cs typeface="+mn-cs"/>
            </a:endParaRPr>
          </a:p>
        </p:txBody>
      </p:sp>
      <p:sp>
        <p:nvSpPr>
          <p:cNvPr id="4" name="Номер слайда 3"/>
          <p:cNvSpPr>
            <a:spLocks noGrp="1"/>
          </p:cNvSpPr>
          <p:nvPr>
            <p:ph type="sldNum" sz="quarter" idx="10"/>
          </p:nvPr>
        </p:nvSpPr>
        <p:spPr/>
        <p:txBody>
          <a:bodyPr/>
          <a:lstStyle/>
          <a:p>
            <a:fld id="{6DDA896F-6C0B-41AC-A350-850EC88E2518}" type="slidenum">
              <a:rPr lang="ru-RU" smtClean="0"/>
              <a:t>3</a:t>
            </a:fld>
            <a:endParaRPr lang="ru-RU"/>
          </a:p>
        </p:txBody>
      </p:sp>
    </p:spTree>
    <p:extLst>
      <p:ext uri="{BB962C8B-B14F-4D97-AF65-F5344CB8AC3E}">
        <p14:creationId xmlns:p14="http://schemas.microsoft.com/office/powerpoint/2010/main" val="38075444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algn="just"/>
            <a:r>
              <a:rPr lang="en-US" sz="1200" kern="1200" dirty="0" smtClean="0">
                <a:solidFill>
                  <a:schemeClr val="tx1"/>
                </a:solidFill>
                <a:effectLst/>
                <a:latin typeface="+mn-lt"/>
                <a:ea typeface="+mn-ea"/>
                <a:cs typeface="+mn-cs"/>
              </a:rPr>
              <a:t>The model hardware function of the URAGAN </a:t>
            </a:r>
            <a:r>
              <a:rPr lang="en-US" sz="1200" kern="1200" dirty="0" err="1" smtClean="0">
                <a:solidFill>
                  <a:schemeClr val="tx1"/>
                </a:solidFill>
                <a:effectLst/>
                <a:latin typeface="+mn-lt"/>
                <a:ea typeface="+mn-ea"/>
                <a:cs typeface="+mn-cs"/>
              </a:rPr>
              <a:t>hodoscope</a:t>
            </a:r>
            <a:r>
              <a:rPr lang="en-US" sz="1200" b="1" kern="1200" dirty="0" smtClean="0">
                <a:solidFill>
                  <a:schemeClr val="tx1"/>
                </a:solidFill>
                <a:effectLst/>
                <a:latin typeface="+mn-lt"/>
                <a:ea typeface="+mn-ea"/>
                <a:cs typeface="+mn-cs"/>
              </a:rPr>
              <a:t>[ˈ</a:t>
            </a:r>
            <a:r>
              <a:rPr lang="en-US" sz="1200" b="1" kern="1200" dirty="0" err="1" smtClean="0">
                <a:solidFill>
                  <a:schemeClr val="tx1"/>
                </a:solidFill>
                <a:effectLst/>
                <a:latin typeface="+mn-lt"/>
                <a:ea typeface="+mn-ea"/>
                <a:cs typeface="+mn-cs"/>
              </a:rPr>
              <a:t>hädəˌskōp</a:t>
            </a:r>
            <a:r>
              <a:rPr lang="en-US" sz="1200" b="1" kern="1200" dirty="0" smtClean="0">
                <a:solidFill>
                  <a:schemeClr val="tx1"/>
                </a:solidFill>
                <a:effectLst/>
                <a:latin typeface="+mn-lt"/>
                <a:ea typeface="+mn-ea"/>
                <a:cs typeface="+mn-cs"/>
              </a:rPr>
              <a:t>]</a:t>
            </a:r>
            <a:r>
              <a:rPr lang="en-US" sz="1200" kern="1200" dirty="0" smtClean="0">
                <a:solidFill>
                  <a:schemeClr val="tx1"/>
                </a:solidFill>
                <a:effectLst/>
                <a:latin typeface="+mn-lt"/>
                <a:ea typeface="+mn-ea"/>
                <a:cs typeface="+mn-cs"/>
              </a:rPr>
              <a:t> is determined in this work by two terms. The first term </a:t>
            </a:r>
            <a:r>
              <a:rPr lang="en-US" sz="1200" kern="1200" dirty="0" err="1" smtClean="0">
                <a:solidFill>
                  <a:schemeClr val="tx1"/>
                </a:solidFill>
                <a:effectLst/>
                <a:latin typeface="+mn-lt"/>
                <a:ea typeface="+mn-ea"/>
                <a:cs typeface="+mn-cs"/>
              </a:rPr>
              <a:t>si’mulates</a:t>
            </a:r>
            <a:r>
              <a:rPr lang="en-US" sz="1200" kern="1200" dirty="0" smtClean="0">
                <a:solidFill>
                  <a:schemeClr val="tx1"/>
                </a:solidFill>
                <a:effectLst/>
                <a:latin typeface="+mn-lt"/>
                <a:ea typeface="+mn-ea"/>
                <a:cs typeface="+mn-cs"/>
              </a:rPr>
              <a:t> the main component, including the atmospheric and structural parts. The second term simulates the action of additional components. The figure shows an example.</a:t>
            </a:r>
            <a:endParaRPr lang="ru-RU" sz="1200" kern="1200" dirty="0" smtClean="0">
              <a:solidFill>
                <a:schemeClr val="tx1"/>
              </a:solidFill>
              <a:effectLst/>
              <a:latin typeface="+mn-lt"/>
              <a:ea typeface="+mn-ea"/>
              <a:cs typeface="+mn-cs"/>
            </a:endParaRPr>
          </a:p>
          <a:p>
            <a:endParaRPr lang="ru-RU" dirty="0"/>
          </a:p>
        </p:txBody>
      </p:sp>
      <p:sp>
        <p:nvSpPr>
          <p:cNvPr id="4" name="Номер слайда 3"/>
          <p:cNvSpPr>
            <a:spLocks noGrp="1"/>
          </p:cNvSpPr>
          <p:nvPr>
            <p:ph type="sldNum" sz="quarter" idx="10"/>
          </p:nvPr>
        </p:nvSpPr>
        <p:spPr/>
        <p:txBody>
          <a:bodyPr/>
          <a:lstStyle/>
          <a:p>
            <a:fld id="{6DDA896F-6C0B-41AC-A350-850EC88E2518}" type="slidenum">
              <a:rPr lang="ru-RU" smtClean="0"/>
              <a:t>4</a:t>
            </a:fld>
            <a:endParaRPr lang="ru-RU"/>
          </a:p>
        </p:txBody>
      </p:sp>
    </p:spTree>
    <p:extLst>
      <p:ext uri="{BB962C8B-B14F-4D97-AF65-F5344CB8AC3E}">
        <p14:creationId xmlns:p14="http://schemas.microsoft.com/office/powerpoint/2010/main" val="877155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algn="just"/>
            <a:r>
              <a:rPr lang="en-US" sz="1200" kern="1200" dirty="0" smtClean="0">
                <a:solidFill>
                  <a:schemeClr val="tx1"/>
                </a:solidFill>
                <a:effectLst/>
                <a:latin typeface="+mn-lt"/>
                <a:ea typeface="+mn-ea"/>
                <a:cs typeface="+mn-cs"/>
              </a:rPr>
              <a:t>The method was tested on Model data. For this, were formed model output matrix and model hardware function. The figure shows the result of the work. From the results, we was concluded to possible recognize three percent local decreases</a:t>
            </a:r>
            <a:endParaRPr lang="ru-R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ru-RU" sz="1200" kern="1200" dirty="0">
              <a:solidFill>
                <a:schemeClr val="tx1"/>
              </a:solidFill>
              <a:effectLst/>
              <a:latin typeface="+mn-lt"/>
              <a:ea typeface="+mn-ea"/>
              <a:cs typeface="+mn-cs"/>
            </a:endParaRPr>
          </a:p>
        </p:txBody>
      </p:sp>
      <p:sp>
        <p:nvSpPr>
          <p:cNvPr id="4" name="Номер слайда 3"/>
          <p:cNvSpPr>
            <a:spLocks noGrp="1"/>
          </p:cNvSpPr>
          <p:nvPr>
            <p:ph type="sldNum" sz="quarter" idx="10"/>
          </p:nvPr>
        </p:nvSpPr>
        <p:spPr/>
        <p:txBody>
          <a:bodyPr/>
          <a:lstStyle/>
          <a:p>
            <a:fld id="{6DDA896F-6C0B-41AC-A350-850EC88E2518}" type="slidenum">
              <a:rPr lang="ru-RU" smtClean="0"/>
              <a:t>5</a:t>
            </a:fld>
            <a:endParaRPr lang="ru-RU"/>
          </a:p>
        </p:txBody>
      </p:sp>
    </p:spTree>
    <p:extLst>
      <p:ext uri="{BB962C8B-B14F-4D97-AF65-F5344CB8AC3E}">
        <p14:creationId xmlns:p14="http://schemas.microsoft.com/office/powerpoint/2010/main" val="28356045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algn="just"/>
            <a:r>
              <a:rPr lang="en-US" sz="1200" kern="1200" dirty="0" smtClean="0">
                <a:solidFill>
                  <a:schemeClr val="tx1"/>
                </a:solidFill>
                <a:effectLst/>
                <a:latin typeface="+mn-lt"/>
                <a:ea typeface="+mn-ea"/>
                <a:cs typeface="+mn-cs"/>
              </a:rPr>
              <a:t>The method was tested on experimental observations with a model local decrease. The figure shows the evolution of the normalized matrix. An analysis of this result allows us to conclude that 2-3% decreases can be recognized on experimental data.</a:t>
            </a:r>
            <a:endParaRPr lang="ru-RU" sz="1200" kern="1200" dirty="0" smtClean="0">
              <a:solidFill>
                <a:schemeClr val="tx1"/>
              </a:solidFill>
              <a:effectLst/>
              <a:latin typeface="+mn-lt"/>
              <a:ea typeface="+mn-ea"/>
              <a:cs typeface="+mn-cs"/>
            </a:endParaRPr>
          </a:p>
          <a:p>
            <a:endParaRPr lang="ru-RU" dirty="0"/>
          </a:p>
        </p:txBody>
      </p:sp>
      <p:sp>
        <p:nvSpPr>
          <p:cNvPr id="4" name="Номер слайда 3"/>
          <p:cNvSpPr>
            <a:spLocks noGrp="1"/>
          </p:cNvSpPr>
          <p:nvPr>
            <p:ph type="sldNum" sz="quarter" idx="10"/>
          </p:nvPr>
        </p:nvSpPr>
        <p:spPr/>
        <p:txBody>
          <a:bodyPr/>
          <a:lstStyle/>
          <a:p>
            <a:fld id="{6DDA896F-6C0B-41AC-A350-850EC88E2518}" type="slidenum">
              <a:rPr lang="ru-RU" smtClean="0"/>
              <a:t>6</a:t>
            </a:fld>
            <a:endParaRPr lang="ru-RU"/>
          </a:p>
        </p:txBody>
      </p:sp>
    </p:spTree>
    <p:extLst>
      <p:ext uri="{BB962C8B-B14F-4D97-AF65-F5344CB8AC3E}">
        <p14:creationId xmlns:p14="http://schemas.microsoft.com/office/powerpoint/2010/main" val="31005642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sz="1200" kern="1200" dirty="0" smtClean="0">
                <a:solidFill>
                  <a:schemeClr val="tx1"/>
                </a:solidFill>
                <a:effectLst/>
                <a:latin typeface="+mn-lt"/>
                <a:ea typeface="+mn-ea"/>
                <a:cs typeface="+mn-cs"/>
              </a:rPr>
              <a:t>The obtained results </a:t>
            </a:r>
            <a:r>
              <a:rPr lang="en-US" sz="1200" kern="1200" smtClean="0">
                <a:solidFill>
                  <a:schemeClr val="tx1"/>
                </a:solidFill>
                <a:effectLst/>
                <a:latin typeface="+mn-lt"/>
                <a:ea typeface="+mn-ea"/>
                <a:cs typeface="+mn-cs"/>
              </a:rPr>
              <a:t>of evaluating[</a:t>
            </a:r>
            <a:r>
              <a:rPr lang="en-US" sz="1200" b="0" i="0" kern="1200" smtClean="0">
                <a:solidFill>
                  <a:schemeClr val="tx1"/>
                </a:solidFill>
                <a:effectLst/>
                <a:latin typeface="+mn-lt"/>
                <a:ea typeface="+mn-ea"/>
                <a:cs typeface="+mn-cs"/>
              </a:rPr>
              <a:t>ɪ</a:t>
            </a:r>
            <a:r>
              <a:rPr lang="en-US" sz="1200" b="0" i="0" kern="1200" dirty="0" err="1" smtClean="0">
                <a:solidFill>
                  <a:schemeClr val="tx1"/>
                </a:solidFill>
                <a:effectLst/>
                <a:latin typeface="+mn-lt"/>
                <a:ea typeface="+mn-ea"/>
                <a:cs typeface="+mn-cs"/>
              </a:rPr>
              <a:t>ˈvæljʊeɪtɪŋ</a:t>
            </a:r>
            <a:r>
              <a:rPr lang="en-US" sz="1200" kern="1200" dirty="0" smtClean="0">
                <a:solidFill>
                  <a:schemeClr val="tx1"/>
                </a:solidFill>
                <a:effectLst/>
                <a:latin typeface="+mn-lt"/>
                <a:ea typeface="+mn-ea"/>
                <a:cs typeface="+mn-cs"/>
              </a:rPr>
              <a:t>] the model and experimental normalized variations of the input matrix showed that the method is effective, its application will can made to possible to recognize the local anisotropy at the level . of two to three percent</a:t>
            </a:r>
            <a:endParaRPr lang="ru-RU" sz="1200" kern="1200" dirty="0">
              <a:solidFill>
                <a:schemeClr val="tx1"/>
              </a:solidFill>
              <a:effectLst/>
              <a:latin typeface="+mn-lt"/>
              <a:ea typeface="+mn-ea"/>
              <a:cs typeface="+mn-cs"/>
            </a:endParaRPr>
          </a:p>
        </p:txBody>
      </p:sp>
      <p:sp>
        <p:nvSpPr>
          <p:cNvPr id="4" name="Номер слайда 3"/>
          <p:cNvSpPr>
            <a:spLocks noGrp="1"/>
          </p:cNvSpPr>
          <p:nvPr>
            <p:ph type="sldNum" sz="quarter" idx="10"/>
          </p:nvPr>
        </p:nvSpPr>
        <p:spPr/>
        <p:txBody>
          <a:bodyPr/>
          <a:lstStyle/>
          <a:p>
            <a:fld id="{6DDA896F-6C0B-41AC-A350-850EC88E2518}" type="slidenum">
              <a:rPr lang="ru-RU" smtClean="0"/>
              <a:t>7</a:t>
            </a:fld>
            <a:endParaRPr lang="ru-RU"/>
          </a:p>
        </p:txBody>
      </p:sp>
    </p:spTree>
    <p:extLst>
      <p:ext uri="{BB962C8B-B14F-4D97-AF65-F5344CB8AC3E}">
        <p14:creationId xmlns:p14="http://schemas.microsoft.com/office/powerpoint/2010/main" val="18593137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1FC2BBBF-86C5-44C7-A54A-CDB1501647A4}" type="datetime1">
              <a:rPr lang="ru-RU" smtClean="0"/>
              <a:t>09.10.2020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5CB8B9A-88BE-409F-9D7E-184CC1A6EAFB}" type="slidenum">
              <a:rPr lang="ru-RU" smtClean="0"/>
              <a:t>‹#›</a:t>
            </a:fld>
            <a:endParaRPr lang="ru-RU"/>
          </a:p>
        </p:txBody>
      </p:sp>
    </p:spTree>
    <p:extLst>
      <p:ext uri="{BB962C8B-B14F-4D97-AF65-F5344CB8AC3E}">
        <p14:creationId xmlns:p14="http://schemas.microsoft.com/office/powerpoint/2010/main" val="21398651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69787826-93FB-46C6-ADB0-86BFD3789406}" type="datetime1">
              <a:rPr lang="ru-RU" smtClean="0"/>
              <a:t>09.10.2020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5CB8B9A-88BE-409F-9D7E-184CC1A6EAFB}" type="slidenum">
              <a:rPr lang="ru-RU" smtClean="0"/>
              <a:t>‹#›</a:t>
            </a:fld>
            <a:endParaRPr lang="ru-RU"/>
          </a:p>
        </p:txBody>
      </p:sp>
    </p:spTree>
    <p:extLst>
      <p:ext uri="{BB962C8B-B14F-4D97-AF65-F5344CB8AC3E}">
        <p14:creationId xmlns:p14="http://schemas.microsoft.com/office/powerpoint/2010/main" val="13183028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A97FEA08-35A4-4F03-A741-515EC177DDC4}" type="datetime1">
              <a:rPr lang="ru-RU" smtClean="0"/>
              <a:t>09.10.2020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5CB8B9A-88BE-409F-9D7E-184CC1A6EAFB}" type="slidenum">
              <a:rPr lang="ru-RU" smtClean="0"/>
              <a:t>‹#›</a:t>
            </a:fld>
            <a:endParaRPr lang="ru-RU"/>
          </a:p>
        </p:txBody>
      </p:sp>
    </p:spTree>
    <p:extLst>
      <p:ext uri="{BB962C8B-B14F-4D97-AF65-F5344CB8AC3E}">
        <p14:creationId xmlns:p14="http://schemas.microsoft.com/office/powerpoint/2010/main" val="17501083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856408DA-2845-4C11-84C5-035349EDA3B2}" type="datetime1">
              <a:rPr lang="ru-RU" smtClean="0"/>
              <a:t>09.10.2020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5CB8B9A-88BE-409F-9D7E-184CC1A6EAFB}" type="slidenum">
              <a:rPr lang="ru-RU" smtClean="0"/>
              <a:t>‹#›</a:t>
            </a:fld>
            <a:endParaRPr lang="ru-RU"/>
          </a:p>
        </p:txBody>
      </p:sp>
    </p:spTree>
    <p:extLst>
      <p:ext uri="{BB962C8B-B14F-4D97-AF65-F5344CB8AC3E}">
        <p14:creationId xmlns:p14="http://schemas.microsoft.com/office/powerpoint/2010/main" val="10436112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25555E7E-158B-4040-B9B2-67F72A18E2C0}" type="datetime1">
              <a:rPr lang="ru-RU" smtClean="0"/>
              <a:t>09.10.2020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5CB8B9A-88BE-409F-9D7E-184CC1A6EAFB}" type="slidenum">
              <a:rPr lang="ru-RU" smtClean="0"/>
              <a:t>‹#›</a:t>
            </a:fld>
            <a:endParaRPr lang="ru-RU"/>
          </a:p>
        </p:txBody>
      </p:sp>
    </p:spTree>
    <p:extLst>
      <p:ext uri="{BB962C8B-B14F-4D97-AF65-F5344CB8AC3E}">
        <p14:creationId xmlns:p14="http://schemas.microsoft.com/office/powerpoint/2010/main" val="33073643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787DBA4E-A0E3-4B75-8ED2-543E9C071DE7}" type="datetime1">
              <a:rPr lang="ru-RU" smtClean="0"/>
              <a:t>09.10.2020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5CB8B9A-88BE-409F-9D7E-184CC1A6EAFB}" type="slidenum">
              <a:rPr lang="ru-RU" smtClean="0"/>
              <a:t>‹#›</a:t>
            </a:fld>
            <a:endParaRPr lang="ru-RU"/>
          </a:p>
        </p:txBody>
      </p:sp>
    </p:spTree>
    <p:extLst>
      <p:ext uri="{BB962C8B-B14F-4D97-AF65-F5344CB8AC3E}">
        <p14:creationId xmlns:p14="http://schemas.microsoft.com/office/powerpoint/2010/main" val="35971920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6161FCCF-8BC7-4B25-9494-E8F94B7BC289}" type="datetime1">
              <a:rPr lang="ru-RU" smtClean="0"/>
              <a:t>09.10.2020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05CB8B9A-88BE-409F-9D7E-184CC1A6EAFB}" type="slidenum">
              <a:rPr lang="ru-RU" smtClean="0"/>
              <a:t>‹#›</a:t>
            </a:fld>
            <a:endParaRPr lang="ru-RU"/>
          </a:p>
        </p:txBody>
      </p:sp>
    </p:spTree>
    <p:extLst>
      <p:ext uri="{BB962C8B-B14F-4D97-AF65-F5344CB8AC3E}">
        <p14:creationId xmlns:p14="http://schemas.microsoft.com/office/powerpoint/2010/main" val="38709864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97794FB-633C-4811-AF7C-28AF2FECF892}" type="datetime1">
              <a:rPr lang="ru-RU" smtClean="0"/>
              <a:t>09.10.2020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05CB8B9A-88BE-409F-9D7E-184CC1A6EAFB}" type="slidenum">
              <a:rPr lang="ru-RU" smtClean="0"/>
              <a:t>‹#›</a:t>
            </a:fld>
            <a:endParaRPr lang="ru-RU"/>
          </a:p>
        </p:txBody>
      </p:sp>
    </p:spTree>
    <p:extLst>
      <p:ext uri="{BB962C8B-B14F-4D97-AF65-F5344CB8AC3E}">
        <p14:creationId xmlns:p14="http://schemas.microsoft.com/office/powerpoint/2010/main" val="19761818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FC32D772-63E4-42CC-8CDE-93771FFCE6EE}" type="datetime1">
              <a:rPr lang="ru-RU" smtClean="0"/>
              <a:t>09.10.2020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05CB8B9A-88BE-409F-9D7E-184CC1A6EAFB}" type="slidenum">
              <a:rPr lang="ru-RU" smtClean="0"/>
              <a:t>‹#›</a:t>
            </a:fld>
            <a:endParaRPr lang="ru-RU"/>
          </a:p>
        </p:txBody>
      </p:sp>
    </p:spTree>
    <p:extLst>
      <p:ext uri="{BB962C8B-B14F-4D97-AF65-F5344CB8AC3E}">
        <p14:creationId xmlns:p14="http://schemas.microsoft.com/office/powerpoint/2010/main" val="4462708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0EAF279C-2ACC-49D9-A143-C818177BE3D5}" type="datetime1">
              <a:rPr lang="ru-RU" smtClean="0"/>
              <a:t>09.10.2020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5CB8B9A-88BE-409F-9D7E-184CC1A6EAFB}" type="slidenum">
              <a:rPr lang="ru-RU" smtClean="0"/>
              <a:t>‹#›</a:t>
            </a:fld>
            <a:endParaRPr lang="ru-RU"/>
          </a:p>
        </p:txBody>
      </p:sp>
    </p:spTree>
    <p:extLst>
      <p:ext uri="{BB962C8B-B14F-4D97-AF65-F5344CB8AC3E}">
        <p14:creationId xmlns:p14="http://schemas.microsoft.com/office/powerpoint/2010/main" val="37460586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E97BFBAB-CF04-4228-B2F1-1CF894DF9959}" type="datetime1">
              <a:rPr lang="ru-RU" smtClean="0"/>
              <a:t>09.10.2020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5CB8B9A-88BE-409F-9D7E-184CC1A6EAFB}" type="slidenum">
              <a:rPr lang="ru-RU" smtClean="0"/>
              <a:t>‹#›</a:t>
            </a:fld>
            <a:endParaRPr lang="ru-RU"/>
          </a:p>
        </p:txBody>
      </p:sp>
    </p:spTree>
    <p:extLst>
      <p:ext uri="{BB962C8B-B14F-4D97-AF65-F5344CB8AC3E}">
        <p14:creationId xmlns:p14="http://schemas.microsoft.com/office/powerpoint/2010/main" val="7377863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F9EF30-E031-4DEA-A095-66A185E7B0F6}" type="datetime1">
              <a:rPr lang="ru-RU" smtClean="0"/>
              <a:t>09.10.2020</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CB8B9A-88BE-409F-9D7E-184CC1A6EAFB}" type="slidenum">
              <a:rPr lang="ru-RU" smtClean="0"/>
              <a:t>‹#›</a:t>
            </a:fld>
            <a:endParaRPr lang="ru-RU"/>
          </a:p>
        </p:txBody>
      </p:sp>
    </p:spTree>
    <p:extLst>
      <p:ext uri="{BB962C8B-B14F-4D97-AF65-F5344CB8AC3E}">
        <p14:creationId xmlns:p14="http://schemas.microsoft.com/office/powerpoint/2010/main" val="1490262296"/>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wmf"/></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notesSlide" Target="../notesSlides/notesSlide2.xml"/><Relationship Id="rId7"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oleObject" Target="../embeddings/oleObject1.bin"/><Relationship Id="rId9" Type="http://schemas.openxmlformats.org/officeDocument/2006/relationships/image" Target="../media/image7.png"/></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0.png"/><Relationship Id="rId7"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10.png"/><Relationship Id="rId5" Type="http://schemas.openxmlformats.org/officeDocument/2006/relationships/image" Target="../media/image100.png"/><Relationship Id="rId4" Type="http://schemas.openxmlformats.org/officeDocument/2006/relationships/image" Target="../media/image11.png"/><Relationship Id="rId9"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4.tiff"/><Relationship Id="rId5" Type="http://schemas.openxmlformats.org/officeDocument/2006/relationships/image" Target="../media/image17.png"/><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4.png"/><Relationship Id="rId3" Type="http://schemas.openxmlformats.org/officeDocument/2006/relationships/notesSlide" Target="../notesSlides/notesSlide5.xml"/><Relationship Id="rId7" Type="http://schemas.openxmlformats.org/officeDocument/2006/relationships/oleObject" Target="../embeddings/oleObject2.bin"/><Relationship Id="rId12" Type="http://schemas.openxmlformats.org/officeDocument/2006/relationships/image" Target="../media/image23.png"/><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21.png"/><Relationship Id="rId11" Type="http://schemas.openxmlformats.org/officeDocument/2006/relationships/image" Target="../media/image22.png"/><Relationship Id="rId5" Type="http://schemas.openxmlformats.org/officeDocument/2006/relationships/image" Target="../media/image180.png"/><Relationship Id="rId10" Type="http://schemas.openxmlformats.org/officeDocument/2006/relationships/image" Target="../media/image19.png"/><Relationship Id="rId4" Type="http://schemas.openxmlformats.org/officeDocument/2006/relationships/image" Target="../media/image170.png"/><Relationship Id="rId9" Type="http://schemas.openxmlformats.org/officeDocument/2006/relationships/oleObject" Target="../embeddings/oleObject3.bin"/></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57200" y="620609"/>
            <a:ext cx="10896600" cy="1883625"/>
          </a:xfrm>
        </p:spPr>
        <p:txBody>
          <a:bodyPr>
            <a:normAutofit/>
          </a:bodyPr>
          <a:lstStyle/>
          <a:p>
            <a:r>
              <a:rPr lang="en-US" sz="4000" b="1" dirty="0" smtClean="0">
                <a:latin typeface="Arial" panose="020B0604020202020204" pitchFamily="34" charset="0"/>
                <a:cs typeface="Arial" panose="020B0604020202020204" pitchFamily="34" charset="0"/>
              </a:rPr>
              <a:t>Investigation of variations in the intensity of the muon flux in the time series of matrix data of the URAGAN </a:t>
            </a:r>
            <a:r>
              <a:rPr lang="en-US" sz="4000" b="1" dirty="0" err="1" smtClean="0">
                <a:latin typeface="Arial" panose="020B0604020202020204" pitchFamily="34" charset="0"/>
                <a:cs typeface="Arial" panose="020B0604020202020204" pitchFamily="34" charset="0"/>
              </a:rPr>
              <a:t>hodoscope</a:t>
            </a:r>
            <a:endParaRPr lang="ru-RU" sz="4000" b="1" dirty="0">
              <a:latin typeface="Arial" panose="020B0604020202020204" pitchFamily="34" charset="0"/>
              <a:cs typeface="Arial" panose="020B0604020202020204" pitchFamily="34" charset="0"/>
            </a:endParaRPr>
          </a:p>
        </p:txBody>
      </p:sp>
      <p:sp>
        <p:nvSpPr>
          <p:cNvPr id="3" name="Подзаголовок 2"/>
          <p:cNvSpPr>
            <a:spLocks noGrp="1"/>
          </p:cNvSpPr>
          <p:nvPr>
            <p:ph type="subTitle" idx="1"/>
          </p:nvPr>
        </p:nvSpPr>
        <p:spPr>
          <a:xfrm>
            <a:off x="2303462" y="2811467"/>
            <a:ext cx="7530764" cy="691670"/>
          </a:xfrm>
        </p:spPr>
        <p:txBody>
          <a:bodyPr>
            <a:normAutofit/>
          </a:bodyPr>
          <a:lstStyle/>
          <a:p>
            <a:r>
              <a:rPr lang="en-US" sz="2000" b="1" i="1" dirty="0" smtClean="0">
                <a:solidFill>
                  <a:srgbClr val="393185"/>
                </a:solidFill>
                <a:latin typeface="Arial" panose="020B0604020202020204" pitchFamily="34" charset="0"/>
                <a:cs typeface="Arial" panose="020B0604020202020204" pitchFamily="34" charset="0"/>
              </a:rPr>
              <a:t>V.E. Chinkin</a:t>
            </a:r>
            <a:r>
              <a:rPr lang="en-US" sz="2000" baseline="30000" dirty="0" smtClean="0">
                <a:solidFill>
                  <a:srgbClr val="393185"/>
                </a:solidFill>
                <a:latin typeface="Arial" panose="020B0604020202020204" pitchFamily="34" charset="0"/>
                <a:cs typeface="Arial" panose="020B0604020202020204" pitchFamily="34" charset="0"/>
              </a:rPr>
              <a:t>1</a:t>
            </a:r>
            <a:r>
              <a:rPr lang="en-US" sz="2000" b="1" i="1" dirty="0" smtClean="0">
                <a:solidFill>
                  <a:srgbClr val="393185"/>
                </a:solidFill>
                <a:latin typeface="Arial" panose="020B0604020202020204" pitchFamily="34" charset="0"/>
                <a:cs typeface="Arial" panose="020B0604020202020204" pitchFamily="34" charset="0"/>
              </a:rPr>
              <a:t>, </a:t>
            </a:r>
            <a:r>
              <a:rPr lang="en-US" sz="2000" i="1" dirty="0" smtClean="0">
                <a:solidFill>
                  <a:srgbClr val="393185"/>
                </a:solidFill>
                <a:latin typeface="Arial" panose="020B0604020202020204" pitchFamily="34" charset="0"/>
                <a:cs typeface="Arial" panose="020B0604020202020204" pitchFamily="34" charset="0"/>
              </a:rPr>
              <a:t>V.G. </a:t>
            </a:r>
            <a:r>
              <a:rPr lang="en-US" sz="2000" i="1" dirty="0" err="1" smtClean="0">
                <a:solidFill>
                  <a:srgbClr val="393185"/>
                </a:solidFill>
                <a:latin typeface="Arial" panose="020B0604020202020204" pitchFamily="34" charset="0"/>
                <a:cs typeface="Arial" panose="020B0604020202020204" pitchFamily="34" charset="0"/>
              </a:rPr>
              <a:t>Getmanov</a:t>
            </a:r>
            <a:r>
              <a:rPr lang="en-US" sz="2000" baseline="30000" dirty="0">
                <a:solidFill>
                  <a:srgbClr val="393185"/>
                </a:solidFill>
                <a:latin typeface="Arial" panose="020B0604020202020204" pitchFamily="34" charset="0"/>
                <a:cs typeface="Arial" panose="020B0604020202020204" pitchFamily="34" charset="0"/>
              </a:rPr>
              <a:t> 1</a:t>
            </a:r>
            <a:r>
              <a:rPr lang="en-US" sz="2000" i="1" dirty="0" smtClean="0">
                <a:solidFill>
                  <a:srgbClr val="393185"/>
                </a:solidFill>
                <a:latin typeface="Arial" panose="020B0604020202020204" pitchFamily="34" charset="0"/>
                <a:cs typeface="Arial" panose="020B0604020202020204" pitchFamily="34" charset="0"/>
              </a:rPr>
              <a:t>, V.V. </a:t>
            </a:r>
            <a:r>
              <a:rPr lang="en-US" sz="2000" i="1" dirty="0" err="1" smtClean="0">
                <a:solidFill>
                  <a:srgbClr val="393185"/>
                </a:solidFill>
                <a:latin typeface="Arial" panose="020B0604020202020204" pitchFamily="34" charset="0"/>
                <a:cs typeface="Arial" panose="020B0604020202020204" pitchFamily="34" charset="0"/>
              </a:rPr>
              <a:t>Shutenko</a:t>
            </a:r>
            <a:r>
              <a:rPr lang="en-US" sz="2000" baseline="30000" dirty="0">
                <a:solidFill>
                  <a:srgbClr val="393185"/>
                </a:solidFill>
                <a:latin typeface="Arial" panose="020B0604020202020204" pitchFamily="34" charset="0"/>
                <a:cs typeface="Arial" panose="020B0604020202020204" pitchFamily="34" charset="0"/>
              </a:rPr>
              <a:t> 2</a:t>
            </a:r>
            <a:r>
              <a:rPr lang="en-US" sz="2000" i="1" dirty="0" smtClean="0">
                <a:solidFill>
                  <a:srgbClr val="393185"/>
                </a:solidFill>
                <a:latin typeface="Arial" panose="020B0604020202020204" pitchFamily="34" charset="0"/>
                <a:cs typeface="Arial" panose="020B0604020202020204" pitchFamily="34" charset="0"/>
              </a:rPr>
              <a:t>, I.I </a:t>
            </a:r>
            <a:r>
              <a:rPr lang="en-US" sz="2000" i="1" dirty="0" err="1" smtClean="0">
                <a:solidFill>
                  <a:srgbClr val="393185"/>
                </a:solidFill>
                <a:latin typeface="Arial" panose="020B0604020202020204" pitchFamily="34" charset="0"/>
                <a:cs typeface="Arial" panose="020B0604020202020204" pitchFamily="34" charset="0"/>
              </a:rPr>
              <a:t>Yashin</a:t>
            </a:r>
            <a:r>
              <a:rPr lang="en-US" sz="2000" baseline="30000" dirty="0">
                <a:solidFill>
                  <a:srgbClr val="393185"/>
                </a:solidFill>
                <a:latin typeface="Arial" panose="020B0604020202020204" pitchFamily="34" charset="0"/>
                <a:cs typeface="Arial" panose="020B0604020202020204" pitchFamily="34" charset="0"/>
              </a:rPr>
              <a:t> 1 </a:t>
            </a:r>
            <a:r>
              <a:rPr lang="en-US" sz="2000" baseline="30000" dirty="0" smtClean="0">
                <a:solidFill>
                  <a:srgbClr val="393185"/>
                </a:solidFill>
                <a:latin typeface="Arial" panose="020B0604020202020204" pitchFamily="34" charset="0"/>
                <a:cs typeface="Arial" panose="020B0604020202020204" pitchFamily="34" charset="0"/>
              </a:rPr>
              <a:t>,2</a:t>
            </a:r>
            <a:r>
              <a:rPr lang="en-US" sz="2000" i="1" dirty="0" smtClean="0">
                <a:solidFill>
                  <a:srgbClr val="393185"/>
                </a:solidFill>
                <a:latin typeface="Arial" panose="020B0604020202020204" pitchFamily="34" charset="0"/>
                <a:cs typeface="Arial" panose="020B0604020202020204" pitchFamily="34" charset="0"/>
              </a:rPr>
              <a:t>, A.G </a:t>
            </a:r>
            <a:r>
              <a:rPr lang="en-US" sz="2000" i="1" dirty="0" err="1" smtClean="0">
                <a:solidFill>
                  <a:srgbClr val="393185"/>
                </a:solidFill>
                <a:latin typeface="Arial" panose="020B0604020202020204" pitchFamily="34" charset="0"/>
                <a:cs typeface="Arial" panose="020B0604020202020204" pitchFamily="34" charset="0"/>
              </a:rPr>
              <a:t>Gvishiani</a:t>
            </a:r>
            <a:r>
              <a:rPr lang="en-US" sz="2000" baseline="30000" dirty="0">
                <a:solidFill>
                  <a:srgbClr val="393185"/>
                </a:solidFill>
                <a:latin typeface="Arial" panose="020B0604020202020204" pitchFamily="34" charset="0"/>
                <a:cs typeface="Arial" panose="020B0604020202020204" pitchFamily="34" charset="0"/>
              </a:rPr>
              <a:t> 2</a:t>
            </a:r>
            <a:r>
              <a:rPr lang="en-US" sz="2000" i="1" dirty="0" smtClean="0">
                <a:solidFill>
                  <a:srgbClr val="393185"/>
                </a:solidFill>
                <a:latin typeface="Arial" panose="020B0604020202020204" pitchFamily="34" charset="0"/>
                <a:cs typeface="Arial" panose="020B0604020202020204" pitchFamily="34" charset="0"/>
              </a:rPr>
              <a:t>, A.A Kovylyaeva</a:t>
            </a:r>
            <a:r>
              <a:rPr lang="en-US" sz="2000" baseline="30000" dirty="0" smtClean="0">
                <a:solidFill>
                  <a:srgbClr val="393185"/>
                </a:solidFill>
                <a:latin typeface="Arial" panose="020B0604020202020204" pitchFamily="34" charset="0"/>
                <a:cs typeface="Arial" panose="020B0604020202020204" pitchFamily="34" charset="0"/>
              </a:rPr>
              <a:t>1,2</a:t>
            </a:r>
            <a:endParaRPr lang="ru-RU" sz="2000" dirty="0">
              <a:latin typeface="Arial" panose="020B0604020202020204" pitchFamily="34" charset="0"/>
              <a:cs typeface="Arial" panose="020B0604020202020204" pitchFamily="34" charset="0"/>
            </a:endParaRPr>
          </a:p>
        </p:txBody>
      </p:sp>
      <p:pic>
        <p:nvPicPr>
          <p:cNvPr id="4" name="Picture 2" descr="https://upload.wikimedia.org/wikipedia/en/a/a4/MEPhI_Logo2014_e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41306" y="3479884"/>
            <a:ext cx="2904282" cy="287679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D:\Dropbox\Шаблоны\Attachments_r.krasnoperov@gcras.ru_2015-05-18_12-07-22\GCRAS_LOGO_eng.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6892" y="3503136"/>
            <a:ext cx="2562789" cy="2853545"/>
          </a:xfrm>
          <a:prstGeom prst="rect">
            <a:avLst/>
          </a:prstGeom>
          <a:noFill/>
          <a:extLst>
            <a:ext uri="{909E8E84-426E-40DD-AFC4-6F175D3DCCD1}">
              <a14:hiddenFill xmlns:a14="http://schemas.microsoft.com/office/drawing/2010/main">
                <a:solidFill>
                  <a:srgbClr val="FFFFFF"/>
                </a:solidFill>
              </a14:hiddenFill>
            </a:ext>
          </a:extLst>
        </p:spPr>
      </p:pic>
      <p:sp>
        <p:nvSpPr>
          <p:cNvPr id="8" name="Прямоугольник 7"/>
          <p:cNvSpPr/>
          <p:nvPr/>
        </p:nvSpPr>
        <p:spPr>
          <a:xfrm>
            <a:off x="2521528" y="3967779"/>
            <a:ext cx="6561343" cy="1000915"/>
          </a:xfrm>
          <a:prstGeom prst="rect">
            <a:avLst/>
          </a:prstGeom>
        </p:spPr>
        <p:txBody>
          <a:bodyPr wrap="square">
            <a:spAutoFit/>
          </a:bodyPr>
          <a:lstStyle/>
          <a:p>
            <a:pPr algn="ctr"/>
            <a:r>
              <a:rPr lang="en-US" b="1" baseline="30000" dirty="0">
                <a:solidFill>
                  <a:srgbClr val="393185"/>
                </a:solidFill>
                <a:latin typeface="Arial" panose="020B0604020202020204" pitchFamily="34" charset="0"/>
                <a:cs typeface="Arial" panose="020B0604020202020204" pitchFamily="34" charset="0"/>
              </a:rPr>
              <a:t>1 </a:t>
            </a:r>
            <a:r>
              <a:rPr lang="en-US" b="1" dirty="0">
                <a:solidFill>
                  <a:srgbClr val="393185"/>
                </a:solidFill>
                <a:latin typeface="Arial" panose="020B0604020202020204" pitchFamily="34" charset="0"/>
                <a:cs typeface="Arial" panose="020B0604020202020204" pitchFamily="34" charset="0"/>
              </a:rPr>
              <a:t>Geophysical Center RAS, Russia</a:t>
            </a:r>
            <a:endParaRPr lang="ru-RU" b="1" dirty="0">
              <a:solidFill>
                <a:srgbClr val="393185"/>
              </a:solidFill>
              <a:latin typeface="Arial" panose="020B0604020202020204" pitchFamily="34" charset="0"/>
              <a:cs typeface="Arial" panose="020B0604020202020204" pitchFamily="34" charset="0"/>
            </a:endParaRPr>
          </a:p>
          <a:p>
            <a:pPr algn="ctr">
              <a:lnSpc>
                <a:spcPct val="114000"/>
              </a:lnSpc>
              <a:spcAft>
                <a:spcPts val="967"/>
              </a:spcAft>
            </a:pPr>
            <a:r>
              <a:rPr lang="en-US" b="1" baseline="30000" dirty="0">
                <a:solidFill>
                  <a:srgbClr val="393185"/>
                </a:solidFill>
                <a:latin typeface="Arial" panose="020B0604020202020204" pitchFamily="34" charset="0"/>
                <a:cs typeface="Arial" panose="020B0604020202020204" pitchFamily="34" charset="0"/>
              </a:rPr>
              <a:t>2 </a:t>
            </a:r>
            <a:r>
              <a:rPr lang="en-US" b="1" dirty="0">
                <a:solidFill>
                  <a:srgbClr val="393185"/>
                </a:solidFill>
                <a:latin typeface="Arial" panose="020B0604020202020204" pitchFamily="34" charset="0"/>
                <a:cs typeface="Arial" panose="020B0604020202020204" pitchFamily="34" charset="0"/>
              </a:rPr>
              <a:t>National Research Nuclear University </a:t>
            </a:r>
            <a:r>
              <a:rPr lang="en-US" b="1" dirty="0" err="1" smtClean="0">
                <a:solidFill>
                  <a:srgbClr val="393185"/>
                </a:solidFill>
                <a:latin typeface="Arial" panose="020B0604020202020204" pitchFamily="34" charset="0"/>
                <a:cs typeface="Arial" panose="020B0604020202020204" pitchFamily="34" charset="0"/>
              </a:rPr>
              <a:t>MEPhI,Russia</a:t>
            </a:r>
            <a:r>
              <a:rPr lang="en-US" b="1" dirty="0">
                <a:solidFill>
                  <a:srgbClr val="393185"/>
                </a:solidFill>
                <a:latin typeface="Arial" panose="020B0604020202020204" pitchFamily="34" charset="0"/>
                <a:cs typeface="Arial" panose="020B0604020202020204" pitchFamily="34" charset="0"/>
              </a:rPr>
              <a:t/>
            </a:r>
            <a:br>
              <a:rPr lang="en-US" b="1" dirty="0">
                <a:solidFill>
                  <a:srgbClr val="393185"/>
                </a:solidFill>
                <a:latin typeface="Arial" panose="020B0604020202020204" pitchFamily="34" charset="0"/>
                <a:cs typeface="Arial" panose="020B0604020202020204" pitchFamily="34" charset="0"/>
              </a:rPr>
            </a:br>
            <a:r>
              <a:rPr lang="en-US" b="1" baseline="30000" dirty="0" smtClean="0">
                <a:solidFill>
                  <a:srgbClr val="393185"/>
                </a:solidFill>
                <a:latin typeface="Arial" panose="020B0604020202020204" pitchFamily="34" charset="0"/>
                <a:cs typeface="Arial" panose="020B0604020202020204" pitchFamily="34" charset="0"/>
              </a:rPr>
              <a:t>3</a:t>
            </a:r>
            <a:r>
              <a:rPr lang="en-US" b="1" dirty="0" smtClean="0">
                <a:solidFill>
                  <a:srgbClr val="393185"/>
                </a:solidFill>
                <a:latin typeface="Arial" panose="020B0604020202020204" pitchFamily="34" charset="0"/>
                <a:cs typeface="Arial" panose="020B0604020202020204" pitchFamily="34" charset="0"/>
              </a:rPr>
              <a:t>Schmidt </a:t>
            </a:r>
            <a:r>
              <a:rPr lang="en-US" b="1" dirty="0">
                <a:solidFill>
                  <a:srgbClr val="393185"/>
                </a:solidFill>
                <a:latin typeface="Arial" panose="020B0604020202020204" pitchFamily="34" charset="0"/>
                <a:cs typeface="Arial" panose="020B0604020202020204" pitchFamily="34" charset="0"/>
              </a:rPr>
              <a:t>Institute of Physics of the Earth </a:t>
            </a:r>
            <a:r>
              <a:rPr lang="en-US" b="1" dirty="0" err="1" smtClean="0">
                <a:solidFill>
                  <a:srgbClr val="393185"/>
                </a:solidFill>
                <a:latin typeface="Arial" panose="020B0604020202020204" pitchFamily="34" charset="0"/>
                <a:cs typeface="Arial" panose="020B0604020202020204" pitchFamily="34" charset="0"/>
              </a:rPr>
              <a:t>RAS,Russia</a:t>
            </a:r>
            <a:endParaRPr lang="ru-RU" b="1" dirty="0">
              <a:solidFill>
                <a:srgbClr val="393185"/>
              </a:solidFill>
              <a:latin typeface="Arial" panose="020B0604020202020204" pitchFamily="34" charset="0"/>
              <a:cs typeface="Arial" panose="020B0604020202020204" pitchFamily="34" charset="0"/>
            </a:endParaRPr>
          </a:p>
        </p:txBody>
      </p:sp>
      <p:sp>
        <p:nvSpPr>
          <p:cNvPr id="6" name="Прямоугольник 5"/>
          <p:cNvSpPr/>
          <p:nvPr/>
        </p:nvSpPr>
        <p:spPr>
          <a:xfrm>
            <a:off x="4485771" y="5470928"/>
            <a:ext cx="2889445" cy="369332"/>
          </a:xfrm>
          <a:prstGeom prst="rect">
            <a:avLst/>
          </a:prstGeom>
        </p:spPr>
        <p:txBody>
          <a:bodyPr wrap="none">
            <a:spAutoFit/>
          </a:bodyPr>
          <a:lstStyle/>
          <a:p>
            <a:pPr algn="ctr"/>
            <a:r>
              <a:rPr lang="en-US" dirty="0">
                <a:solidFill>
                  <a:srgbClr val="393185"/>
                </a:solidFill>
                <a:latin typeface="Arial" panose="020B0604020202020204" pitchFamily="34" charset="0"/>
                <a:cs typeface="Arial" panose="020B0604020202020204" pitchFamily="34" charset="0"/>
              </a:rPr>
              <a:t>e-mail: v.chinkin@gcras.ru</a:t>
            </a:r>
            <a:endParaRPr lang="ru-RU" dirty="0">
              <a:solidFill>
                <a:srgbClr val="393185"/>
              </a:solidFill>
            </a:endParaRPr>
          </a:p>
        </p:txBody>
      </p:sp>
      <p:sp>
        <p:nvSpPr>
          <p:cNvPr id="7" name="Номер слайда 6"/>
          <p:cNvSpPr>
            <a:spLocks noGrp="1"/>
          </p:cNvSpPr>
          <p:nvPr>
            <p:ph type="sldNum" sz="quarter" idx="12"/>
          </p:nvPr>
        </p:nvSpPr>
        <p:spPr/>
        <p:txBody>
          <a:bodyPr/>
          <a:lstStyle/>
          <a:p>
            <a:fld id="{05CB8B9A-88BE-409F-9D7E-184CC1A6EAFB}" type="slidenum">
              <a:rPr lang="ru-RU" smtClean="0"/>
              <a:t>1</a:t>
            </a:fld>
            <a:endParaRPr lang="ru-RU"/>
          </a:p>
        </p:txBody>
      </p:sp>
    </p:spTree>
    <p:extLst>
      <p:ext uri="{BB962C8B-B14F-4D97-AF65-F5344CB8AC3E}">
        <p14:creationId xmlns:p14="http://schemas.microsoft.com/office/powerpoint/2010/main" val="307725517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Объект 4"/>
          <p:cNvGraphicFramePr>
            <a:graphicFrameLocks noGrp="1" noChangeAspect="1"/>
          </p:cNvGraphicFramePr>
          <p:nvPr>
            <p:ph idx="1"/>
            <p:extLst>
              <p:ext uri="{D42A27DB-BD31-4B8C-83A1-F6EECF244321}">
                <p14:modId xmlns:p14="http://schemas.microsoft.com/office/powerpoint/2010/main" val="2003664411"/>
              </p:ext>
            </p:extLst>
          </p:nvPr>
        </p:nvGraphicFramePr>
        <p:xfrm>
          <a:off x="825302" y="3386137"/>
          <a:ext cx="4870450" cy="2970213"/>
        </p:xfrm>
        <a:graphic>
          <a:graphicData uri="http://schemas.openxmlformats.org/presentationml/2006/ole">
            <mc:AlternateContent xmlns:mc="http://schemas.openxmlformats.org/markup-compatibility/2006">
              <mc:Choice xmlns:v="urn:schemas-microsoft-com:vml" Requires="v">
                <p:oleObj spid="_x0000_s1098" name="Точечный рисунок" r:id="rId4" imgW="5235394" imgH="3193057" progId="Paint.Picture">
                  <p:embed/>
                </p:oleObj>
              </mc:Choice>
              <mc:Fallback>
                <p:oleObj name="Точечный рисунок" r:id="rId4" imgW="5235394" imgH="3193057" progId="Paint.Picture">
                  <p:embed/>
                  <p:pic>
                    <p:nvPicPr>
                      <p:cNvPr id="9" name="Объект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5302" y="3386137"/>
                        <a:ext cx="4870450" cy="2970213"/>
                      </a:xfrm>
                      <a:prstGeom prst="rect">
                        <a:avLst/>
                      </a:prstGeom>
                      <a:noFill/>
                    </p:spPr>
                  </p:pic>
                </p:oleObj>
              </mc:Fallback>
            </mc:AlternateContent>
          </a:graphicData>
        </a:graphic>
      </p:graphicFrame>
      <mc:AlternateContent xmlns:mc="http://schemas.openxmlformats.org/markup-compatibility/2006" xmlns:a14="http://schemas.microsoft.com/office/drawing/2010/main">
        <mc:Choice Requires="a14">
          <p:sp>
            <p:nvSpPr>
              <p:cNvPr id="6" name="Прямоугольник 5"/>
              <p:cNvSpPr/>
              <p:nvPr/>
            </p:nvSpPr>
            <p:spPr>
              <a:xfrm>
                <a:off x="825302" y="2508010"/>
                <a:ext cx="4526986" cy="707886"/>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sz="2000" b="1" i="1" smtClean="0">
                          <a:solidFill>
                            <a:srgbClr val="002060"/>
                          </a:solidFill>
                          <a:latin typeface="Cambria Math" panose="02040503050406030204" pitchFamily="18" charset="0"/>
                          <a:cs typeface="Arial" panose="020B0604020202020204" pitchFamily="34" charset="0"/>
                        </a:rPr>
                        <m:t>𝒀</m:t>
                      </m:r>
                      <m:d>
                        <m:dPr>
                          <m:ctrlPr>
                            <a:rPr lang="en-US" sz="2000" b="1" i="1">
                              <a:solidFill>
                                <a:srgbClr val="002060"/>
                              </a:solidFill>
                              <a:latin typeface="Cambria Math" panose="02040503050406030204" pitchFamily="18" charset="0"/>
                              <a:cs typeface="Arial" panose="020B0604020202020204" pitchFamily="34" charset="0"/>
                            </a:rPr>
                          </m:ctrlPr>
                        </m:dPr>
                        <m:e>
                          <m:r>
                            <a:rPr lang="en-US" sz="2000" b="1" i="1">
                              <a:solidFill>
                                <a:srgbClr val="002060"/>
                              </a:solidFill>
                              <a:latin typeface="Cambria Math"/>
                              <a:cs typeface="Arial" panose="020B0604020202020204" pitchFamily="34" charset="0"/>
                            </a:rPr>
                            <m:t>𝒊</m:t>
                          </m:r>
                          <m:r>
                            <a:rPr lang="en-US" sz="2000" b="1" i="1">
                              <a:solidFill>
                                <a:srgbClr val="002060"/>
                              </a:solidFill>
                              <a:latin typeface="Cambria Math"/>
                              <a:cs typeface="Arial" panose="020B0604020202020204" pitchFamily="34" charset="0"/>
                            </a:rPr>
                            <m:t>,</m:t>
                          </m:r>
                          <m:r>
                            <a:rPr lang="en-US" sz="2000" b="1" i="1">
                              <a:solidFill>
                                <a:srgbClr val="002060"/>
                              </a:solidFill>
                              <a:latin typeface="Cambria Math"/>
                              <a:cs typeface="Arial" panose="020B0604020202020204" pitchFamily="34" charset="0"/>
                            </a:rPr>
                            <m:t>𝒋</m:t>
                          </m:r>
                          <m:r>
                            <a:rPr lang="en-US" sz="2000" b="1" i="1">
                              <a:solidFill>
                                <a:srgbClr val="002060"/>
                              </a:solidFill>
                              <a:latin typeface="Cambria Math"/>
                              <a:cs typeface="Arial" panose="020B0604020202020204" pitchFamily="34" charset="0"/>
                            </a:rPr>
                            <m:t>,</m:t>
                          </m:r>
                          <m:r>
                            <a:rPr lang="en-US" sz="2000" b="1" i="1">
                              <a:solidFill>
                                <a:srgbClr val="002060"/>
                              </a:solidFill>
                              <a:latin typeface="Cambria Math"/>
                              <a:cs typeface="Arial" panose="020B0604020202020204" pitchFamily="34" charset="0"/>
                            </a:rPr>
                            <m:t>𝑻𝒌</m:t>
                          </m:r>
                        </m:e>
                      </m:d>
                      <m:r>
                        <a:rPr lang="en-US" sz="2000" b="1" i="1">
                          <a:solidFill>
                            <a:srgbClr val="002060"/>
                          </a:solidFill>
                          <a:latin typeface="Cambria Math"/>
                          <a:cs typeface="Arial" panose="020B0604020202020204" pitchFamily="34" charset="0"/>
                        </a:rPr>
                        <m:t>, </m:t>
                      </m:r>
                      <m:r>
                        <a:rPr lang="en-US" sz="2000" b="1" i="1">
                          <a:solidFill>
                            <a:srgbClr val="002060"/>
                          </a:solidFill>
                          <a:latin typeface="Cambria Math"/>
                          <a:cs typeface="Arial" panose="020B0604020202020204" pitchFamily="34" charset="0"/>
                        </a:rPr>
                        <m:t>𝒊</m:t>
                      </m:r>
                      <m:r>
                        <a:rPr lang="en-US" sz="2000" b="1" i="1">
                          <a:solidFill>
                            <a:srgbClr val="002060"/>
                          </a:solidFill>
                          <a:latin typeface="Cambria Math"/>
                          <a:cs typeface="Arial" panose="020B0604020202020204" pitchFamily="34" charset="0"/>
                        </a:rPr>
                        <m:t>=</m:t>
                      </m:r>
                      <m:r>
                        <a:rPr lang="en-US" sz="2000" b="1" i="1">
                          <a:solidFill>
                            <a:srgbClr val="002060"/>
                          </a:solidFill>
                          <a:latin typeface="Cambria Math"/>
                          <a:cs typeface="Arial" panose="020B0604020202020204" pitchFamily="34" charset="0"/>
                        </a:rPr>
                        <m:t>𝟏</m:t>
                      </m:r>
                      <m:r>
                        <a:rPr lang="en-US" sz="2000" b="1" i="1">
                          <a:solidFill>
                            <a:srgbClr val="002060"/>
                          </a:solidFill>
                          <a:latin typeface="Cambria Math"/>
                          <a:cs typeface="Arial" panose="020B0604020202020204" pitchFamily="34" charset="0"/>
                        </a:rPr>
                        <m:t>,…,</m:t>
                      </m:r>
                      <m:sSub>
                        <m:sSubPr>
                          <m:ctrlPr>
                            <a:rPr lang="en-US" sz="2000" b="1" i="1">
                              <a:solidFill>
                                <a:srgbClr val="002060"/>
                              </a:solidFill>
                              <a:latin typeface="Cambria Math" panose="02040503050406030204" pitchFamily="18" charset="0"/>
                              <a:cs typeface="Arial" panose="020B0604020202020204" pitchFamily="34" charset="0"/>
                            </a:rPr>
                          </m:ctrlPr>
                        </m:sSubPr>
                        <m:e>
                          <m:r>
                            <a:rPr lang="en-US" sz="2000" b="1" i="1">
                              <a:solidFill>
                                <a:srgbClr val="002060"/>
                              </a:solidFill>
                              <a:latin typeface="Cambria Math"/>
                              <a:cs typeface="Arial" panose="020B0604020202020204" pitchFamily="34" charset="0"/>
                            </a:rPr>
                            <m:t>𝑵</m:t>
                          </m:r>
                        </m:e>
                        <m:sub>
                          <m:r>
                            <a:rPr lang="en-US" sz="2000" b="1" i="1">
                              <a:solidFill>
                                <a:srgbClr val="002060"/>
                              </a:solidFill>
                              <a:latin typeface="Cambria Math"/>
                              <a:cs typeface="Arial" panose="020B0604020202020204" pitchFamily="34" charset="0"/>
                            </a:rPr>
                            <m:t>𝟏</m:t>
                          </m:r>
                        </m:sub>
                      </m:sSub>
                      <m:r>
                        <a:rPr lang="en-US" sz="2000" b="1" i="1">
                          <a:solidFill>
                            <a:srgbClr val="002060"/>
                          </a:solidFill>
                          <a:latin typeface="Cambria Math"/>
                          <a:cs typeface="Arial" panose="020B0604020202020204" pitchFamily="34" charset="0"/>
                        </a:rPr>
                        <m:t>, </m:t>
                      </m:r>
                      <m:r>
                        <a:rPr lang="en-US" sz="2000" b="1" i="1">
                          <a:solidFill>
                            <a:srgbClr val="002060"/>
                          </a:solidFill>
                          <a:latin typeface="Cambria Math"/>
                          <a:cs typeface="Arial" panose="020B0604020202020204" pitchFamily="34" charset="0"/>
                        </a:rPr>
                        <m:t>𝒋</m:t>
                      </m:r>
                      <m:r>
                        <a:rPr lang="en-US" sz="2000" b="1" i="1">
                          <a:solidFill>
                            <a:srgbClr val="002060"/>
                          </a:solidFill>
                          <a:latin typeface="Cambria Math"/>
                          <a:cs typeface="Arial" panose="020B0604020202020204" pitchFamily="34" charset="0"/>
                        </a:rPr>
                        <m:t>=</m:t>
                      </m:r>
                      <m:r>
                        <a:rPr lang="en-US" sz="2000" b="1" i="1">
                          <a:solidFill>
                            <a:srgbClr val="002060"/>
                          </a:solidFill>
                          <a:latin typeface="Cambria Math"/>
                          <a:cs typeface="Arial" panose="020B0604020202020204" pitchFamily="34" charset="0"/>
                        </a:rPr>
                        <m:t>𝟏</m:t>
                      </m:r>
                      <m:r>
                        <a:rPr lang="en-US" sz="2000" b="1" i="1">
                          <a:solidFill>
                            <a:srgbClr val="002060"/>
                          </a:solidFill>
                          <a:latin typeface="Cambria Math"/>
                          <a:cs typeface="Arial" panose="020B0604020202020204" pitchFamily="34" charset="0"/>
                        </a:rPr>
                        <m:t>,…, </m:t>
                      </m:r>
                      <m:sSub>
                        <m:sSubPr>
                          <m:ctrlPr>
                            <a:rPr lang="en-US" sz="2000" b="1" i="1">
                              <a:solidFill>
                                <a:srgbClr val="002060"/>
                              </a:solidFill>
                              <a:latin typeface="Cambria Math" panose="02040503050406030204" pitchFamily="18" charset="0"/>
                              <a:cs typeface="Arial" panose="020B0604020202020204" pitchFamily="34" charset="0"/>
                            </a:rPr>
                          </m:ctrlPr>
                        </m:sSubPr>
                        <m:e>
                          <m:r>
                            <a:rPr lang="en-US" sz="2000" b="1" i="1">
                              <a:solidFill>
                                <a:srgbClr val="002060"/>
                              </a:solidFill>
                              <a:latin typeface="Cambria Math"/>
                              <a:cs typeface="Arial" panose="020B0604020202020204" pitchFamily="34" charset="0"/>
                            </a:rPr>
                            <m:t>𝑵</m:t>
                          </m:r>
                        </m:e>
                        <m:sub>
                          <m:r>
                            <a:rPr lang="en-US" sz="2000" b="1" i="1">
                              <a:solidFill>
                                <a:srgbClr val="002060"/>
                              </a:solidFill>
                              <a:latin typeface="Cambria Math"/>
                              <a:cs typeface="Arial" panose="020B0604020202020204" pitchFamily="34" charset="0"/>
                            </a:rPr>
                            <m:t>𝟐</m:t>
                          </m:r>
                        </m:sub>
                      </m:sSub>
                      <m:r>
                        <a:rPr lang="en-US" sz="2000" b="1" i="1" smtClean="0">
                          <a:solidFill>
                            <a:srgbClr val="002060"/>
                          </a:solidFill>
                          <a:latin typeface="Cambria Math" panose="02040503050406030204" pitchFamily="18" charset="0"/>
                          <a:cs typeface="Arial" panose="020B0604020202020204" pitchFamily="34" charset="0"/>
                        </a:rPr>
                        <m:t>,</m:t>
                      </m:r>
                    </m:oMath>
                  </m:oMathPara>
                </a14:m>
                <a:endParaRPr lang="en-US" sz="2000" b="1" i="1" dirty="0" smtClean="0">
                  <a:solidFill>
                    <a:srgbClr val="002060"/>
                  </a:solidFill>
                  <a:latin typeface="Cambria Math" panose="02040503050406030204" pitchFamily="18" charset="0"/>
                  <a:cs typeface="Arial" panose="020B0604020202020204" pitchFamily="34" charset="0"/>
                </a:endParaRPr>
              </a:p>
              <a:p>
                <a:pPr/>
                <a14:m>
                  <m:oMathPara xmlns:m="http://schemas.openxmlformats.org/officeDocument/2006/math">
                    <m:oMathParaPr>
                      <m:jc m:val="left"/>
                    </m:oMathParaPr>
                    <m:oMath xmlns:m="http://schemas.openxmlformats.org/officeDocument/2006/math">
                      <m:r>
                        <a:rPr lang="en-US" sz="2000" b="1" i="1" smtClean="0">
                          <a:solidFill>
                            <a:srgbClr val="002060"/>
                          </a:solidFill>
                          <a:latin typeface="Cambria Math" panose="02040503050406030204" pitchFamily="18" charset="0"/>
                          <a:cs typeface="Arial" panose="020B0604020202020204" pitchFamily="34" charset="0"/>
                        </a:rPr>
                        <m:t>𝒌</m:t>
                      </m:r>
                      <m:r>
                        <a:rPr lang="en-US" sz="2000" b="1" i="1" smtClean="0">
                          <a:solidFill>
                            <a:srgbClr val="002060"/>
                          </a:solidFill>
                          <a:latin typeface="Cambria Math" panose="02040503050406030204" pitchFamily="18" charset="0"/>
                          <a:cs typeface="Arial" panose="020B0604020202020204" pitchFamily="34" charset="0"/>
                        </a:rPr>
                        <m:t>=</m:t>
                      </m:r>
                      <m:r>
                        <a:rPr lang="en-US" sz="2000" b="1" i="1" smtClean="0">
                          <a:solidFill>
                            <a:srgbClr val="002060"/>
                          </a:solidFill>
                          <a:latin typeface="Cambria Math" panose="02040503050406030204" pitchFamily="18" charset="0"/>
                          <a:cs typeface="Arial" panose="020B0604020202020204" pitchFamily="34" charset="0"/>
                        </a:rPr>
                        <m:t>𝟏</m:t>
                      </m:r>
                      <m:r>
                        <a:rPr lang="en-US" sz="2000" b="1" i="1" smtClean="0">
                          <a:solidFill>
                            <a:srgbClr val="002060"/>
                          </a:solidFill>
                          <a:latin typeface="Cambria Math" panose="02040503050406030204" pitchFamily="18" charset="0"/>
                          <a:cs typeface="Arial" panose="020B0604020202020204" pitchFamily="34" charset="0"/>
                        </a:rPr>
                        <m:t>,</m:t>
                      </m:r>
                      <m:r>
                        <a:rPr lang="en-US" sz="2000" b="1" i="1" smtClean="0">
                          <a:solidFill>
                            <a:srgbClr val="002060"/>
                          </a:solidFill>
                          <a:latin typeface="Cambria Math" panose="02040503050406030204" pitchFamily="18" charset="0"/>
                          <a:cs typeface="Arial" panose="020B0604020202020204" pitchFamily="34" charset="0"/>
                        </a:rPr>
                        <m:t>𝟐</m:t>
                      </m:r>
                      <m:r>
                        <a:rPr lang="en-US" sz="2000" b="1" i="1" smtClean="0">
                          <a:solidFill>
                            <a:srgbClr val="002060"/>
                          </a:solidFill>
                          <a:latin typeface="Cambria Math" panose="02040503050406030204" pitchFamily="18" charset="0"/>
                          <a:cs typeface="Arial" panose="020B0604020202020204" pitchFamily="34" charset="0"/>
                        </a:rPr>
                        <m:t>…</m:t>
                      </m:r>
                    </m:oMath>
                  </m:oMathPara>
                </a14:m>
                <a:endParaRPr lang="ru-RU" sz="2000" dirty="0">
                  <a:solidFill>
                    <a:srgbClr val="002060"/>
                  </a:solidFill>
                </a:endParaRPr>
              </a:p>
            </p:txBody>
          </p:sp>
        </mc:Choice>
        <mc:Fallback xmlns="">
          <p:sp>
            <p:nvSpPr>
              <p:cNvPr id="6" name="Прямоугольник 5"/>
              <p:cNvSpPr>
                <a:spLocks noRot="1" noChangeAspect="1" noMove="1" noResize="1" noEditPoints="1" noAdjustHandles="1" noChangeArrowheads="1" noChangeShapeType="1" noTextEdit="1"/>
              </p:cNvSpPr>
              <p:nvPr/>
            </p:nvSpPr>
            <p:spPr>
              <a:xfrm>
                <a:off x="825302" y="2508010"/>
                <a:ext cx="4526986" cy="707886"/>
              </a:xfrm>
              <a:prstGeom prst="rect">
                <a:avLst/>
              </a:prstGeom>
              <a:blipFill>
                <a:blip r:embed="rId6"/>
                <a:stretch>
                  <a:fillRect/>
                </a:stretch>
              </a:blipFill>
            </p:spPr>
            <p:txBody>
              <a:bodyPr/>
              <a:lstStyle/>
              <a:p>
                <a:r>
                  <a:rPr lang="ru-RU">
                    <a:noFill/>
                  </a:rPr>
                  <a:t> </a:t>
                </a:r>
              </a:p>
            </p:txBody>
          </p:sp>
        </mc:Fallback>
      </mc:AlternateContent>
      <p:sp>
        <p:nvSpPr>
          <p:cNvPr id="7" name="Прямоугольник 6"/>
          <p:cNvSpPr/>
          <p:nvPr/>
        </p:nvSpPr>
        <p:spPr>
          <a:xfrm>
            <a:off x="825302" y="1453970"/>
            <a:ext cx="5144652" cy="707886"/>
          </a:xfrm>
          <a:prstGeom prst="rect">
            <a:avLst/>
          </a:prstGeom>
        </p:spPr>
        <p:txBody>
          <a:bodyPr wrap="square">
            <a:spAutoFit/>
          </a:bodyPr>
          <a:lstStyle/>
          <a:p>
            <a:r>
              <a:rPr lang="en-US" sz="2000" dirty="0">
                <a:solidFill>
                  <a:srgbClr val="002060"/>
                </a:solidFill>
                <a:latin typeface="Arial" panose="020B0604020202020204" pitchFamily="34" charset="0"/>
                <a:cs typeface="Arial" panose="020B0604020202020204" pitchFamily="34" charset="0"/>
              </a:rPr>
              <a:t>Experimental data - output matrices of observations of the URAGAN </a:t>
            </a:r>
            <a:r>
              <a:rPr lang="en-US" sz="2000" dirty="0" err="1">
                <a:solidFill>
                  <a:srgbClr val="002060"/>
                </a:solidFill>
                <a:latin typeface="Arial" panose="020B0604020202020204" pitchFamily="34" charset="0"/>
                <a:cs typeface="Arial" panose="020B0604020202020204" pitchFamily="34" charset="0"/>
              </a:rPr>
              <a:t>hodoscope</a:t>
            </a:r>
            <a:endParaRPr lang="ru-RU" sz="2000" dirty="0"/>
          </a:p>
        </p:txBody>
      </p:sp>
      <p:sp>
        <p:nvSpPr>
          <p:cNvPr id="9" name="Прямоугольник 8"/>
          <p:cNvSpPr/>
          <p:nvPr/>
        </p:nvSpPr>
        <p:spPr>
          <a:xfrm>
            <a:off x="166714" y="115479"/>
            <a:ext cx="7648248" cy="830997"/>
          </a:xfrm>
          <a:prstGeom prst="rect">
            <a:avLst/>
          </a:prstGeom>
        </p:spPr>
        <p:txBody>
          <a:bodyPr wrap="none">
            <a:spAutoFit/>
          </a:bodyPr>
          <a:lstStyle/>
          <a:p>
            <a:r>
              <a:rPr lang="en-US" sz="4800" b="1" dirty="0">
                <a:latin typeface="Arial" panose="020B0604020202020204" pitchFamily="34" charset="0"/>
                <a:cs typeface="Arial" panose="020B0604020202020204" pitchFamily="34" charset="0"/>
              </a:rPr>
              <a:t>Statement of the Problem</a:t>
            </a:r>
            <a:endParaRPr lang="ru-RU" sz="4800" dirty="0"/>
          </a:p>
        </p:txBody>
      </p:sp>
      <p:sp>
        <p:nvSpPr>
          <p:cNvPr id="10" name="Прямоугольник 9"/>
          <p:cNvSpPr/>
          <p:nvPr/>
        </p:nvSpPr>
        <p:spPr>
          <a:xfrm>
            <a:off x="6252686" y="3169526"/>
            <a:ext cx="5581358" cy="400110"/>
          </a:xfrm>
          <a:prstGeom prst="rect">
            <a:avLst/>
          </a:prstGeom>
        </p:spPr>
        <p:txBody>
          <a:bodyPr wrap="square">
            <a:spAutoFit/>
          </a:bodyPr>
          <a:lstStyle/>
          <a:p>
            <a:pPr algn="just"/>
            <a:r>
              <a:rPr lang="en-US" sz="2000" dirty="0">
                <a:solidFill>
                  <a:srgbClr val="002060"/>
                </a:solidFill>
                <a:latin typeface="Arial" panose="020B0604020202020204" pitchFamily="34" charset="0"/>
                <a:ea typeface="Calibri" panose="020F0502020204030204" pitchFamily="34" charset="0"/>
                <a:cs typeface="Arial" panose="020B0604020202020204" pitchFamily="34" charset="0"/>
              </a:rPr>
              <a:t>Input (MFIDF) </a:t>
            </a:r>
            <a:endParaRPr lang="ru-RU" sz="2000" dirty="0" smtClean="0">
              <a:solidFill>
                <a:srgbClr val="002060"/>
              </a:solidFill>
              <a:latin typeface="Arial" panose="020B0604020202020204" pitchFamily="34" charset="0"/>
              <a:ea typeface="Calibri" panose="020F050202020403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1" name="Прямоугольник 10"/>
              <p:cNvSpPr/>
              <p:nvPr/>
            </p:nvSpPr>
            <p:spPr>
              <a:xfrm>
                <a:off x="6565221" y="2102695"/>
                <a:ext cx="4840459" cy="400110"/>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sz="2000" b="1" i="1" smtClean="0">
                          <a:solidFill>
                            <a:srgbClr val="002060"/>
                          </a:solidFill>
                          <a:latin typeface="Cambria Math" panose="02040503050406030204" pitchFamily="18" charset="0"/>
                          <a:cs typeface="Arial" panose="020B0604020202020204" pitchFamily="34" charset="0"/>
                        </a:rPr>
                        <m:t>𝒀</m:t>
                      </m:r>
                      <m:d>
                        <m:dPr>
                          <m:ctrlPr>
                            <a:rPr lang="en-US" sz="2000" b="1" i="1">
                              <a:solidFill>
                                <a:srgbClr val="002060"/>
                              </a:solidFill>
                              <a:latin typeface="Cambria Math" panose="02040503050406030204" pitchFamily="18" charset="0"/>
                              <a:cs typeface="Arial" panose="020B0604020202020204" pitchFamily="34" charset="0"/>
                            </a:rPr>
                          </m:ctrlPr>
                        </m:dPr>
                        <m:e>
                          <m:r>
                            <a:rPr lang="en-US" sz="2000" b="1" i="1">
                              <a:solidFill>
                                <a:srgbClr val="002060"/>
                              </a:solidFill>
                              <a:latin typeface="Cambria Math"/>
                              <a:cs typeface="Arial" panose="020B0604020202020204" pitchFamily="34" charset="0"/>
                            </a:rPr>
                            <m:t>𝒊</m:t>
                          </m:r>
                          <m:r>
                            <a:rPr lang="en-US" sz="2000" b="1" i="1">
                              <a:solidFill>
                                <a:srgbClr val="002060"/>
                              </a:solidFill>
                              <a:latin typeface="Cambria Math"/>
                              <a:cs typeface="Arial" panose="020B0604020202020204" pitchFamily="34" charset="0"/>
                            </a:rPr>
                            <m:t>,</m:t>
                          </m:r>
                          <m:r>
                            <a:rPr lang="en-US" sz="2000" b="1" i="1">
                              <a:solidFill>
                                <a:srgbClr val="002060"/>
                              </a:solidFill>
                              <a:latin typeface="Cambria Math"/>
                              <a:cs typeface="Arial" panose="020B0604020202020204" pitchFamily="34" charset="0"/>
                            </a:rPr>
                            <m:t>𝒋</m:t>
                          </m:r>
                          <m:r>
                            <a:rPr lang="en-US" sz="2000" b="1" i="1">
                              <a:solidFill>
                                <a:srgbClr val="002060"/>
                              </a:solidFill>
                              <a:latin typeface="Cambria Math"/>
                              <a:cs typeface="Arial" panose="020B0604020202020204" pitchFamily="34" charset="0"/>
                            </a:rPr>
                            <m:t>, </m:t>
                          </m:r>
                          <m:r>
                            <a:rPr lang="en-US" sz="2000" b="1" i="1">
                              <a:solidFill>
                                <a:srgbClr val="002060"/>
                              </a:solidFill>
                              <a:latin typeface="Cambria Math"/>
                              <a:cs typeface="Arial" panose="020B0604020202020204" pitchFamily="34" charset="0"/>
                            </a:rPr>
                            <m:t>𝑻𝒌</m:t>
                          </m:r>
                        </m:e>
                      </m:d>
                      <m:r>
                        <a:rPr lang="en-US" sz="2000" b="1" i="1" smtClean="0">
                          <a:solidFill>
                            <a:srgbClr val="002060"/>
                          </a:solidFill>
                          <a:latin typeface="Cambria Math" panose="02040503050406030204" pitchFamily="18" charset="0"/>
                          <a:cs typeface="Arial" panose="020B0604020202020204" pitchFamily="34" charset="0"/>
                        </a:rPr>
                        <m:t>=</m:t>
                      </m:r>
                      <m:r>
                        <a:rPr lang="en-US" sz="2000" b="1" i="1" smtClean="0">
                          <a:solidFill>
                            <a:srgbClr val="002060"/>
                          </a:solidFill>
                          <a:latin typeface="Cambria Math" panose="02040503050406030204" pitchFamily="18" charset="0"/>
                          <a:cs typeface="Arial" panose="020B0604020202020204" pitchFamily="34" charset="0"/>
                        </a:rPr>
                        <m:t>𝑨</m:t>
                      </m:r>
                      <m:r>
                        <a:rPr lang="en-US" sz="2000" b="1" i="1" smtClean="0">
                          <a:solidFill>
                            <a:srgbClr val="002060"/>
                          </a:solidFill>
                          <a:latin typeface="Cambria Math" panose="02040503050406030204" pitchFamily="18" charset="0"/>
                          <a:cs typeface="Arial" panose="020B0604020202020204" pitchFamily="34" charset="0"/>
                        </a:rPr>
                        <m:t>(</m:t>
                      </m:r>
                      <m:r>
                        <a:rPr lang="en-US" sz="2000" b="1" i="1" smtClean="0">
                          <a:solidFill>
                            <a:srgbClr val="002060"/>
                          </a:solidFill>
                          <a:latin typeface="Cambria Math" panose="02040503050406030204" pitchFamily="18" charset="0"/>
                          <a:cs typeface="Arial" panose="020B0604020202020204" pitchFamily="34" charset="0"/>
                        </a:rPr>
                        <m:t>𝒊</m:t>
                      </m:r>
                      <m:r>
                        <a:rPr lang="en-US" sz="2000" b="1" i="1" smtClean="0">
                          <a:solidFill>
                            <a:srgbClr val="002060"/>
                          </a:solidFill>
                          <a:latin typeface="Cambria Math" panose="02040503050406030204" pitchFamily="18" charset="0"/>
                          <a:cs typeface="Arial" panose="020B0604020202020204" pitchFamily="34" charset="0"/>
                        </a:rPr>
                        <m:t>,</m:t>
                      </m:r>
                      <m:r>
                        <a:rPr lang="en-US" sz="2000" b="1" i="1" smtClean="0">
                          <a:solidFill>
                            <a:srgbClr val="002060"/>
                          </a:solidFill>
                          <a:latin typeface="Cambria Math" panose="02040503050406030204" pitchFamily="18" charset="0"/>
                          <a:cs typeface="Arial" panose="020B0604020202020204" pitchFamily="34" charset="0"/>
                        </a:rPr>
                        <m:t>𝒋</m:t>
                      </m:r>
                      <m:r>
                        <a:rPr lang="en-US" sz="2000" b="1" i="1" smtClean="0">
                          <a:solidFill>
                            <a:srgbClr val="002060"/>
                          </a:solidFill>
                          <a:latin typeface="Cambria Math" panose="02040503050406030204" pitchFamily="18" charset="0"/>
                          <a:cs typeface="Arial" panose="020B0604020202020204" pitchFamily="34" charset="0"/>
                        </a:rPr>
                        <m:t>, </m:t>
                      </m:r>
                      <m:r>
                        <a:rPr lang="en-US" sz="2000" b="1" i="1" smtClean="0">
                          <a:solidFill>
                            <a:srgbClr val="002060"/>
                          </a:solidFill>
                          <a:latin typeface="Cambria Math" panose="02040503050406030204" pitchFamily="18" charset="0"/>
                          <a:cs typeface="Arial" panose="020B0604020202020204" pitchFamily="34" charset="0"/>
                        </a:rPr>
                        <m:t>𝑻𝒌</m:t>
                      </m:r>
                      <m:r>
                        <a:rPr lang="en-US" sz="2000" b="1" i="1" smtClean="0">
                          <a:solidFill>
                            <a:srgbClr val="002060"/>
                          </a:solidFill>
                          <a:latin typeface="Cambria Math" panose="02040503050406030204" pitchFamily="18" charset="0"/>
                          <a:cs typeface="Arial" panose="020B0604020202020204" pitchFamily="34" charset="0"/>
                        </a:rPr>
                        <m:t>)</m:t>
                      </m:r>
                      <m:sSub>
                        <m:sSubPr>
                          <m:ctrlPr>
                            <a:rPr lang="en-US" sz="2000" b="1" i="1" smtClean="0">
                              <a:solidFill>
                                <a:srgbClr val="002060"/>
                              </a:solidFill>
                              <a:latin typeface="Cambria Math" panose="02040503050406030204" pitchFamily="18" charset="0"/>
                              <a:cs typeface="Arial" panose="020B0604020202020204" pitchFamily="34" charset="0"/>
                            </a:rPr>
                          </m:ctrlPr>
                        </m:sSubPr>
                        <m:e>
                          <m:r>
                            <a:rPr lang="en-US" sz="2000" b="1" i="1" smtClean="0">
                              <a:solidFill>
                                <a:srgbClr val="002060"/>
                              </a:solidFill>
                              <a:latin typeface="Cambria Math" panose="02040503050406030204" pitchFamily="18" charset="0"/>
                              <a:cs typeface="Arial" panose="020B0604020202020204" pitchFamily="34" charset="0"/>
                            </a:rPr>
                            <m:t>𝒀</m:t>
                          </m:r>
                        </m:e>
                        <m:sub>
                          <m:r>
                            <a:rPr lang="en-US" sz="2000" b="1" i="1" smtClean="0">
                              <a:solidFill>
                                <a:srgbClr val="002060"/>
                              </a:solidFill>
                              <a:latin typeface="Cambria Math" panose="02040503050406030204" pitchFamily="18" charset="0"/>
                              <a:cs typeface="Arial" panose="020B0604020202020204" pitchFamily="34" charset="0"/>
                            </a:rPr>
                            <m:t>𝟎</m:t>
                          </m:r>
                        </m:sub>
                      </m:sSub>
                      <m:d>
                        <m:dPr>
                          <m:ctrlPr>
                            <a:rPr lang="en-US" sz="2000" b="1" i="1">
                              <a:solidFill>
                                <a:srgbClr val="002060"/>
                              </a:solidFill>
                              <a:latin typeface="Cambria Math" panose="02040503050406030204" pitchFamily="18" charset="0"/>
                              <a:cs typeface="Arial" panose="020B0604020202020204" pitchFamily="34" charset="0"/>
                            </a:rPr>
                          </m:ctrlPr>
                        </m:dPr>
                        <m:e>
                          <m:r>
                            <a:rPr lang="en-US" sz="2000" b="1" i="1">
                              <a:solidFill>
                                <a:srgbClr val="002060"/>
                              </a:solidFill>
                              <a:latin typeface="Cambria Math"/>
                              <a:cs typeface="Arial" panose="020B0604020202020204" pitchFamily="34" charset="0"/>
                            </a:rPr>
                            <m:t>𝒊</m:t>
                          </m:r>
                          <m:r>
                            <a:rPr lang="en-US" sz="2000" b="1" i="1">
                              <a:solidFill>
                                <a:srgbClr val="002060"/>
                              </a:solidFill>
                              <a:latin typeface="Cambria Math"/>
                              <a:cs typeface="Arial" panose="020B0604020202020204" pitchFamily="34" charset="0"/>
                            </a:rPr>
                            <m:t>,</m:t>
                          </m:r>
                          <m:r>
                            <a:rPr lang="en-US" sz="2000" b="1" i="1">
                              <a:solidFill>
                                <a:srgbClr val="002060"/>
                              </a:solidFill>
                              <a:latin typeface="Cambria Math"/>
                              <a:cs typeface="Arial" panose="020B0604020202020204" pitchFamily="34" charset="0"/>
                            </a:rPr>
                            <m:t>𝒋</m:t>
                          </m:r>
                          <m:r>
                            <a:rPr lang="en-US" sz="2000" b="1" i="1">
                              <a:solidFill>
                                <a:srgbClr val="002060"/>
                              </a:solidFill>
                              <a:latin typeface="Cambria Math"/>
                              <a:cs typeface="Arial" panose="020B0604020202020204" pitchFamily="34" charset="0"/>
                            </a:rPr>
                            <m:t>,</m:t>
                          </m:r>
                          <m:r>
                            <a:rPr lang="en-US" sz="2000" b="1" i="1">
                              <a:solidFill>
                                <a:srgbClr val="002060"/>
                              </a:solidFill>
                              <a:latin typeface="Cambria Math"/>
                              <a:cs typeface="Arial" panose="020B0604020202020204" pitchFamily="34" charset="0"/>
                            </a:rPr>
                            <m:t>𝑻𝒌</m:t>
                          </m:r>
                          <m:r>
                            <a:rPr lang="en-US" sz="2000" b="1" i="1" smtClean="0">
                              <a:solidFill>
                                <a:srgbClr val="002060"/>
                              </a:solidFill>
                              <a:latin typeface="Cambria Math" panose="02040503050406030204" pitchFamily="18" charset="0"/>
                              <a:cs typeface="Arial" panose="020B0604020202020204" pitchFamily="34" charset="0"/>
                            </a:rPr>
                            <m:t>,</m:t>
                          </m:r>
                          <m:r>
                            <a:rPr lang="el-GR" sz="2000" b="1" i="1" dirty="0">
                              <a:solidFill>
                                <a:srgbClr val="393185"/>
                              </a:solidFill>
                              <a:latin typeface="Cambria Math" panose="02040503050406030204" pitchFamily="18" charset="0"/>
                            </a:rPr>
                            <m:t>𝝁</m:t>
                          </m:r>
                        </m:e>
                      </m:d>
                    </m:oMath>
                  </m:oMathPara>
                </a14:m>
                <a:endParaRPr lang="ru-RU" sz="2000" dirty="0">
                  <a:solidFill>
                    <a:srgbClr val="002060"/>
                  </a:solidFill>
                </a:endParaRPr>
              </a:p>
            </p:txBody>
          </p:sp>
        </mc:Choice>
        <mc:Fallback xmlns="">
          <p:sp>
            <p:nvSpPr>
              <p:cNvPr id="11" name="Прямоугольник 10"/>
              <p:cNvSpPr>
                <a:spLocks noRot="1" noChangeAspect="1" noMove="1" noResize="1" noEditPoints="1" noAdjustHandles="1" noChangeArrowheads="1" noChangeShapeType="1" noTextEdit="1"/>
              </p:cNvSpPr>
              <p:nvPr/>
            </p:nvSpPr>
            <p:spPr>
              <a:xfrm>
                <a:off x="6565221" y="2102695"/>
                <a:ext cx="4840459" cy="400110"/>
              </a:xfrm>
              <a:prstGeom prst="rect">
                <a:avLst/>
              </a:prstGeom>
              <a:blipFill>
                <a:blip r:embed="rId7"/>
                <a:stretch>
                  <a:fillRect b="-13636"/>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12" name="Прямоугольник 11"/>
              <p:cNvSpPr/>
              <p:nvPr/>
            </p:nvSpPr>
            <p:spPr>
              <a:xfrm>
                <a:off x="8090542" y="2764112"/>
                <a:ext cx="1608222" cy="400110"/>
              </a:xfrm>
              <a:prstGeom prst="rect">
                <a:avLst/>
              </a:prstGeom>
            </p:spPr>
            <p:txBody>
              <a:bodyPr wrap="square">
                <a:spAutoFit/>
              </a:bodyPr>
              <a:lstStyle/>
              <a:p>
                <a14:m>
                  <m:oMath xmlns:m="http://schemas.openxmlformats.org/officeDocument/2006/math">
                    <m:r>
                      <a:rPr lang="en-US" sz="2000" b="1" i="1" smtClean="0">
                        <a:solidFill>
                          <a:srgbClr val="002060"/>
                        </a:solidFill>
                        <a:latin typeface="Cambria Math" panose="02040503050406030204" pitchFamily="18" charset="0"/>
                        <a:cs typeface="Arial" panose="020B0604020202020204" pitchFamily="34" charset="0"/>
                      </a:rPr>
                      <m:t>𝑨</m:t>
                    </m:r>
                    <m:r>
                      <a:rPr lang="en-US" sz="2000" b="1" i="1" smtClean="0">
                        <a:solidFill>
                          <a:srgbClr val="002060"/>
                        </a:solidFill>
                        <a:latin typeface="Cambria Math" panose="02040503050406030204" pitchFamily="18" charset="0"/>
                        <a:cs typeface="Arial" panose="020B0604020202020204" pitchFamily="34" charset="0"/>
                      </a:rPr>
                      <m:t>(</m:t>
                    </m:r>
                    <m:r>
                      <a:rPr lang="en-US" sz="2000" b="1" i="1" smtClean="0">
                        <a:solidFill>
                          <a:srgbClr val="002060"/>
                        </a:solidFill>
                        <a:latin typeface="Cambria Math" panose="02040503050406030204" pitchFamily="18" charset="0"/>
                        <a:cs typeface="Arial" panose="020B0604020202020204" pitchFamily="34" charset="0"/>
                      </a:rPr>
                      <m:t>𝒊</m:t>
                    </m:r>
                    <m:r>
                      <a:rPr lang="en-US" sz="2000" b="1" i="1" smtClean="0">
                        <a:solidFill>
                          <a:srgbClr val="002060"/>
                        </a:solidFill>
                        <a:latin typeface="Cambria Math" panose="02040503050406030204" pitchFamily="18" charset="0"/>
                        <a:cs typeface="Arial" panose="020B0604020202020204" pitchFamily="34" charset="0"/>
                      </a:rPr>
                      <m:t>,</m:t>
                    </m:r>
                    <m:r>
                      <a:rPr lang="en-US" sz="2000" b="1" i="1" smtClean="0">
                        <a:solidFill>
                          <a:srgbClr val="002060"/>
                        </a:solidFill>
                        <a:latin typeface="Cambria Math" panose="02040503050406030204" pitchFamily="18" charset="0"/>
                        <a:cs typeface="Arial" panose="020B0604020202020204" pitchFamily="34" charset="0"/>
                      </a:rPr>
                      <m:t>𝒋</m:t>
                    </m:r>
                    <m:r>
                      <a:rPr lang="en-US" sz="2000" b="1" i="1" smtClean="0">
                        <a:solidFill>
                          <a:srgbClr val="002060"/>
                        </a:solidFill>
                        <a:latin typeface="Cambria Math" panose="02040503050406030204" pitchFamily="18" charset="0"/>
                        <a:cs typeface="Arial" panose="020B0604020202020204" pitchFamily="34" charset="0"/>
                      </a:rPr>
                      <m:t>,</m:t>
                    </m:r>
                    <m:r>
                      <a:rPr lang="en-US" sz="2000" b="1" i="1" smtClean="0">
                        <a:solidFill>
                          <a:srgbClr val="002060"/>
                        </a:solidFill>
                        <a:latin typeface="Cambria Math" panose="02040503050406030204" pitchFamily="18" charset="0"/>
                        <a:cs typeface="Arial" panose="020B0604020202020204" pitchFamily="34" charset="0"/>
                      </a:rPr>
                      <m:t>𝑻𝒌</m:t>
                    </m:r>
                    <m:r>
                      <a:rPr lang="en-US" sz="2000" b="1" i="1" smtClean="0">
                        <a:solidFill>
                          <a:srgbClr val="002060"/>
                        </a:solidFill>
                        <a:latin typeface="Cambria Math" panose="02040503050406030204" pitchFamily="18" charset="0"/>
                        <a:cs typeface="Arial" panose="020B0604020202020204" pitchFamily="34" charset="0"/>
                      </a:rPr>
                      <m:t>)</m:t>
                    </m:r>
                  </m:oMath>
                </a14:m>
                <a:r>
                  <a:rPr lang="ru-RU" sz="2000" dirty="0" smtClean="0">
                    <a:solidFill>
                      <a:srgbClr val="002060"/>
                    </a:solidFill>
                  </a:rPr>
                  <a:t>-?</a:t>
                </a:r>
                <a:endParaRPr lang="ru-RU" sz="2000" dirty="0">
                  <a:solidFill>
                    <a:srgbClr val="002060"/>
                  </a:solidFill>
                </a:endParaRPr>
              </a:p>
            </p:txBody>
          </p:sp>
        </mc:Choice>
        <mc:Fallback xmlns="">
          <p:sp>
            <p:nvSpPr>
              <p:cNvPr id="12" name="Прямоугольник 11"/>
              <p:cNvSpPr>
                <a:spLocks noRot="1" noChangeAspect="1" noMove="1" noResize="1" noEditPoints="1" noAdjustHandles="1" noChangeArrowheads="1" noChangeShapeType="1" noTextEdit="1"/>
              </p:cNvSpPr>
              <p:nvPr/>
            </p:nvSpPr>
            <p:spPr>
              <a:xfrm>
                <a:off x="8090542" y="2764112"/>
                <a:ext cx="1608222" cy="400110"/>
              </a:xfrm>
              <a:prstGeom prst="rect">
                <a:avLst/>
              </a:prstGeom>
              <a:blipFill>
                <a:blip r:embed="rId8"/>
                <a:stretch>
                  <a:fillRect t="-7576" b="-25758"/>
                </a:stretch>
              </a:blipFill>
            </p:spPr>
            <p:txBody>
              <a:bodyPr/>
              <a:lstStyle/>
              <a:p>
                <a:r>
                  <a:rPr lang="ru-RU">
                    <a:noFill/>
                  </a:rPr>
                  <a:t> </a:t>
                </a:r>
              </a:p>
            </p:txBody>
          </p:sp>
        </mc:Fallback>
      </mc:AlternateContent>
      <p:sp>
        <p:nvSpPr>
          <p:cNvPr id="13" name="Прямоугольник 12"/>
          <p:cNvSpPr/>
          <p:nvPr/>
        </p:nvSpPr>
        <p:spPr>
          <a:xfrm>
            <a:off x="6252686" y="1453970"/>
            <a:ext cx="5360302" cy="707886"/>
          </a:xfrm>
          <a:prstGeom prst="rect">
            <a:avLst/>
          </a:prstGeom>
        </p:spPr>
        <p:txBody>
          <a:bodyPr wrap="square">
            <a:spAutoFit/>
          </a:bodyPr>
          <a:lstStyle/>
          <a:p>
            <a:pPr algn="just"/>
            <a:r>
              <a:rPr lang="en-US" sz="2000" dirty="0">
                <a:solidFill>
                  <a:srgbClr val="002060"/>
                </a:solidFill>
                <a:latin typeface="Arial" panose="020B0604020202020204" pitchFamily="34" charset="0"/>
                <a:cs typeface="Arial" panose="020B0604020202020204" pitchFamily="34" charset="0"/>
              </a:rPr>
              <a:t>Output muon flux intensity distribution function </a:t>
            </a:r>
            <a:r>
              <a:rPr lang="en-US" sz="2000" dirty="0" smtClean="0">
                <a:solidFill>
                  <a:srgbClr val="002060"/>
                </a:solidFill>
                <a:latin typeface="Arial" panose="020B0604020202020204" pitchFamily="34" charset="0"/>
                <a:cs typeface="Arial" panose="020B0604020202020204" pitchFamily="34" charset="0"/>
              </a:rPr>
              <a:t>MFIDF</a:t>
            </a:r>
            <a:endParaRPr lang="ru-RU" sz="2000" dirty="0">
              <a:solidFill>
                <a:srgbClr val="002060"/>
              </a:solidFill>
              <a:latin typeface="Arial" panose="020B0604020202020204" pitchFamily="34" charset="0"/>
              <a:cs typeface="Arial" panose="020B0604020202020204" pitchFamily="34" charset="0"/>
            </a:endParaRPr>
          </a:p>
        </p:txBody>
      </p:sp>
      <p:sp>
        <p:nvSpPr>
          <p:cNvPr id="2" name="Номер слайда 1"/>
          <p:cNvSpPr>
            <a:spLocks noGrp="1"/>
          </p:cNvSpPr>
          <p:nvPr>
            <p:ph type="sldNum" sz="quarter" idx="12"/>
          </p:nvPr>
        </p:nvSpPr>
        <p:spPr/>
        <p:txBody>
          <a:bodyPr/>
          <a:lstStyle/>
          <a:p>
            <a:fld id="{05CB8B9A-88BE-409F-9D7E-184CC1A6EAFB}" type="slidenum">
              <a:rPr lang="ru-RU" smtClean="0"/>
              <a:t>2</a:t>
            </a:fld>
            <a:endParaRPr lang="ru-RU" dirty="0"/>
          </a:p>
        </p:txBody>
      </p:sp>
      <p:sp>
        <p:nvSpPr>
          <p:cNvPr id="3" name="Прямоугольник 2"/>
          <p:cNvSpPr/>
          <p:nvPr/>
        </p:nvSpPr>
        <p:spPr>
          <a:xfrm>
            <a:off x="6252686" y="2490948"/>
            <a:ext cx="3076510" cy="372181"/>
          </a:xfrm>
          <a:prstGeom prst="rect">
            <a:avLst/>
          </a:prstGeom>
        </p:spPr>
        <p:txBody>
          <a:bodyPr wrap="square">
            <a:spAutoFit/>
          </a:bodyPr>
          <a:lstStyle/>
          <a:p>
            <a:pPr algn="just"/>
            <a:r>
              <a:rPr lang="en-US" dirty="0">
                <a:solidFill>
                  <a:srgbClr val="002060"/>
                </a:solidFill>
                <a:latin typeface="Arial" panose="020B0604020202020204" pitchFamily="34" charset="0"/>
                <a:cs typeface="Arial" panose="020B0604020202020204" pitchFamily="34" charset="0"/>
              </a:rPr>
              <a:t>Hardware </a:t>
            </a:r>
            <a:r>
              <a:rPr lang="en-US" dirty="0" smtClean="0">
                <a:solidFill>
                  <a:srgbClr val="002060"/>
                </a:solidFill>
                <a:latin typeface="Arial" panose="020B0604020202020204" pitchFamily="34" charset="0"/>
                <a:cs typeface="Arial" panose="020B0604020202020204" pitchFamily="34" charset="0"/>
              </a:rPr>
              <a:t>functions </a:t>
            </a:r>
            <a:r>
              <a:rPr lang="ru-RU" dirty="0" smtClean="0">
                <a:solidFill>
                  <a:srgbClr val="002060"/>
                </a:solidFill>
                <a:latin typeface="Arial" panose="020B0604020202020204" pitchFamily="34" charset="0"/>
                <a:cs typeface="Arial" panose="020B0604020202020204" pitchFamily="34" charset="0"/>
              </a:rPr>
              <a:t>(</a:t>
            </a:r>
            <a:r>
              <a:rPr lang="en-US" dirty="0" smtClean="0">
                <a:solidFill>
                  <a:srgbClr val="002060"/>
                </a:solidFill>
                <a:latin typeface="Arial" panose="020B0604020202020204" pitchFamily="34" charset="0"/>
                <a:cs typeface="Arial" panose="020B0604020202020204" pitchFamily="34" charset="0"/>
              </a:rPr>
              <a:t>HF</a:t>
            </a:r>
            <a:r>
              <a:rPr lang="ru-RU" dirty="0" smtClean="0">
                <a:solidFill>
                  <a:srgbClr val="002060"/>
                </a:solidFill>
                <a:latin typeface="Arial" panose="020B0604020202020204" pitchFamily="34" charset="0"/>
                <a:cs typeface="Arial" panose="020B0604020202020204" pitchFamily="34" charset="0"/>
              </a:rPr>
              <a:t>)</a:t>
            </a:r>
            <a:endParaRPr lang="ru-RU" dirty="0">
              <a:solidFill>
                <a:srgbClr val="002060"/>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4" name="Прямоугольник 13"/>
              <p:cNvSpPr/>
              <p:nvPr/>
            </p:nvSpPr>
            <p:spPr>
              <a:xfrm>
                <a:off x="7110967" y="3574940"/>
                <a:ext cx="4265843" cy="369332"/>
              </a:xfrm>
              <a:prstGeom prst="rect">
                <a:avLst/>
              </a:prstGeom>
            </p:spPr>
            <p:txBody>
              <a:bodyPr wrap="square">
                <a:spAutoFit/>
              </a:bodyPr>
              <a:lstStyle/>
              <a:p>
                <a14:m>
                  <m:oMath xmlns:m="http://schemas.openxmlformats.org/officeDocument/2006/math">
                    <m:sSub>
                      <m:sSubPr>
                        <m:ctrlPr>
                          <a:rPr lang="en-US" b="1" i="1" smtClean="0">
                            <a:solidFill>
                              <a:srgbClr val="002060"/>
                            </a:solidFill>
                            <a:latin typeface="Cambria Math" panose="02040503050406030204" pitchFamily="18" charset="0"/>
                            <a:cs typeface="Arial" panose="020B0604020202020204" pitchFamily="34" charset="0"/>
                          </a:rPr>
                        </m:ctrlPr>
                      </m:sSubPr>
                      <m:e>
                        <m:r>
                          <a:rPr lang="en-US" b="1" i="1" smtClean="0">
                            <a:solidFill>
                              <a:srgbClr val="002060"/>
                            </a:solidFill>
                            <a:latin typeface="Cambria Math" panose="02040503050406030204" pitchFamily="18" charset="0"/>
                            <a:cs typeface="Arial" panose="020B0604020202020204" pitchFamily="34" charset="0"/>
                          </a:rPr>
                          <m:t>𝒀</m:t>
                        </m:r>
                      </m:e>
                      <m:sub>
                        <m:r>
                          <a:rPr lang="en-US" b="1" i="1" smtClean="0">
                            <a:solidFill>
                              <a:srgbClr val="002060"/>
                            </a:solidFill>
                            <a:latin typeface="Cambria Math" panose="02040503050406030204" pitchFamily="18" charset="0"/>
                            <a:cs typeface="Arial" panose="020B0604020202020204" pitchFamily="34" charset="0"/>
                          </a:rPr>
                          <m:t>𝟎</m:t>
                        </m:r>
                      </m:sub>
                    </m:sSub>
                    <m:d>
                      <m:dPr>
                        <m:ctrlPr>
                          <a:rPr lang="en-US" b="1" i="1">
                            <a:solidFill>
                              <a:srgbClr val="002060"/>
                            </a:solidFill>
                            <a:latin typeface="Cambria Math" panose="02040503050406030204" pitchFamily="18" charset="0"/>
                            <a:cs typeface="Arial" panose="020B0604020202020204" pitchFamily="34" charset="0"/>
                          </a:rPr>
                        </m:ctrlPr>
                      </m:dPr>
                      <m:e>
                        <m:r>
                          <a:rPr lang="en-US" b="1" i="1">
                            <a:solidFill>
                              <a:srgbClr val="002060"/>
                            </a:solidFill>
                            <a:latin typeface="Cambria Math"/>
                            <a:cs typeface="Arial" panose="020B0604020202020204" pitchFamily="34" charset="0"/>
                          </a:rPr>
                          <m:t>𝒊</m:t>
                        </m:r>
                        <m:r>
                          <a:rPr lang="en-US" b="1" i="1">
                            <a:solidFill>
                              <a:srgbClr val="002060"/>
                            </a:solidFill>
                            <a:latin typeface="Cambria Math"/>
                            <a:cs typeface="Arial" panose="020B0604020202020204" pitchFamily="34" charset="0"/>
                          </a:rPr>
                          <m:t>,</m:t>
                        </m:r>
                        <m:r>
                          <a:rPr lang="en-US" b="1" i="1">
                            <a:solidFill>
                              <a:srgbClr val="002060"/>
                            </a:solidFill>
                            <a:latin typeface="Cambria Math"/>
                            <a:cs typeface="Arial" panose="020B0604020202020204" pitchFamily="34" charset="0"/>
                          </a:rPr>
                          <m:t>𝒋</m:t>
                        </m:r>
                        <m:r>
                          <a:rPr lang="en-US" b="1" i="1">
                            <a:solidFill>
                              <a:srgbClr val="002060"/>
                            </a:solidFill>
                            <a:latin typeface="Cambria Math"/>
                            <a:cs typeface="Arial" panose="020B0604020202020204" pitchFamily="34" charset="0"/>
                          </a:rPr>
                          <m:t>,</m:t>
                        </m:r>
                        <m:r>
                          <a:rPr lang="en-US" b="1" i="1">
                            <a:solidFill>
                              <a:srgbClr val="002060"/>
                            </a:solidFill>
                            <a:latin typeface="Cambria Math"/>
                            <a:cs typeface="Arial" panose="020B0604020202020204" pitchFamily="34" charset="0"/>
                          </a:rPr>
                          <m:t>𝒌𝑻</m:t>
                        </m:r>
                        <m:r>
                          <a:rPr lang="en-US" b="1" i="1" smtClean="0">
                            <a:solidFill>
                              <a:srgbClr val="002060"/>
                            </a:solidFill>
                            <a:latin typeface="Cambria Math" panose="02040503050406030204" pitchFamily="18" charset="0"/>
                            <a:cs typeface="Arial" panose="020B0604020202020204" pitchFamily="34" charset="0"/>
                          </a:rPr>
                          <m:t>,</m:t>
                        </m:r>
                        <m:r>
                          <a:rPr lang="el-GR" b="1" i="1" dirty="0">
                            <a:solidFill>
                              <a:srgbClr val="393185"/>
                            </a:solidFill>
                            <a:latin typeface="Cambria Math" panose="02040503050406030204" pitchFamily="18" charset="0"/>
                          </a:rPr>
                          <m:t>𝝁</m:t>
                        </m:r>
                      </m:e>
                    </m:d>
                    <m:r>
                      <a:rPr lang="en-US" b="1" i="1" smtClean="0">
                        <a:solidFill>
                          <a:srgbClr val="002060"/>
                        </a:solidFill>
                        <a:latin typeface="Cambria Math" panose="02040503050406030204" pitchFamily="18" charset="0"/>
                        <a:cs typeface="Arial" panose="020B0604020202020204" pitchFamily="34" charset="0"/>
                      </a:rPr>
                      <m:t>=</m:t>
                    </m:r>
                    <m:sSub>
                      <m:sSubPr>
                        <m:ctrlPr>
                          <a:rPr lang="en-US" b="1" i="1" smtClean="0">
                            <a:solidFill>
                              <a:srgbClr val="002060"/>
                            </a:solidFill>
                            <a:latin typeface="Cambria Math" panose="02040503050406030204" pitchFamily="18" charset="0"/>
                            <a:cs typeface="Arial" panose="020B0604020202020204" pitchFamily="34" charset="0"/>
                          </a:rPr>
                        </m:ctrlPr>
                      </m:sSubPr>
                      <m:e>
                        <m:r>
                          <a:rPr lang="en-US" b="1" i="1" smtClean="0">
                            <a:solidFill>
                              <a:srgbClr val="002060"/>
                            </a:solidFill>
                            <a:latin typeface="Cambria Math" panose="02040503050406030204" pitchFamily="18" charset="0"/>
                            <a:cs typeface="Arial" panose="020B0604020202020204" pitchFamily="34" charset="0"/>
                          </a:rPr>
                          <m:t>𝒀</m:t>
                        </m:r>
                      </m:e>
                      <m:sub>
                        <m:r>
                          <a:rPr lang="en-US" b="1" i="1" smtClean="0">
                            <a:solidFill>
                              <a:srgbClr val="002060"/>
                            </a:solidFill>
                            <a:latin typeface="Cambria Math" panose="02040503050406030204" pitchFamily="18" charset="0"/>
                            <a:cs typeface="Arial" panose="020B0604020202020204" pitchFamily="34" charset="0"/>
                          </a:rPr>
                          <m:t>𝟎</m:t>
                        </m:r>
                      </m:sub>
                    </m:sSub>
                    <m:d>
                      <m:dPr>
                        <m:ctrlPr>
                          <a:rPr lang="en-US" b="1" i="1">
                            <a:solidFill>
                              <a:srgbClr val="002060"/>
                            </a:solidFill>
                            <a:latin typeface="Cambria Math" panose="02040503050406030204" pitchFamily="18" charset="0"/>
                            <a:cs typeface="Arial" panose="020B0604020202020204" pitchFamily="34" charset="0"/>
                          </a:rPr>
                        </m:ctrlPr>
                      </m:dPr>
                      <m:e>
                        <m:r>
                          <a:rPr lang="en-US" b="1" i="1">
                            <a:solidFill>
                              <a:srgbClr val="002060"/>
                            </a:solidFill>
                            <a:latin typeface="Cambria Math"/>
                            <a:cs typeface="Arial" panose="020B0604020202020204" pitchFamily="34" charset="0"/>
                          </a:rPr>
                          <m:t>𝒊</m:t>
                        </m:r>
                        <m:r>
                          <a:rPr lang="en-US" b="1" i="1">
                            <a:solidFill>
                              <a:srgbClr val="002060"/>
                            </a:solidFill>
                            <a:latin typeface="Cambria Math"/>
                            <a:cs typeface="Arial" panose="020B0604020202020204" pitchFamily="34" charset="0"/>
                          </a:rPr>
                          <m:t>,</m:t>
                        </m:r>
                        <m:r>
                          <a:rPr lang="en-US" b="1" i="1">
                            <a:solidFill>
                              <a:srgbClr val="002060"/>
                            </a:solidFill>
                            <a:latin typeface="Cambria Math"/>
                            <a:cs typeface="Arial" panose="020B0604020202020204" pitchFamily="34" charset="0"/>
                          </a:rPr>
                          <m:t>𝒋</m:t>
                        </m:r>
                        <m:r>
                          <a:rPr lang="en-US" b="1" i="1">
                            <a:solidFill>
                              <a:srgbClr val="002060"/>
                            </a:solidFill>
                            <a:latin typeface="Cambria Math"/>
                            <a:cs typeface="Arial" panose="020B0604020202020204" pitchFamily="34" charset="0"/>
                          </a:rPr>
                          <m:t>,</m:t>
                        </m:r>
                        <m:r>
                          <a:rPr lang="en-US" b="1" i="1">
                            <a:solidFill>
                              <a:srgbClr val="002060"/>
                            </a:solidFill>
                            <a:latin typeface="Cambria Math"/>
                            <a:cs typeface="Arial" panose="020B0604020202020204" pitchFamily="34" charset="0"/>
                          </a:rPr>
                          <m:t>𝑻𝒌</m:t>
                        </m:r>
                      </m:e>
                    </m:d>
                    <m:r>
                      <a:rPr lang="el-GR" b="1" i="1" dirty="0">
                        <a:solidFill>
                          <a:srgbClr val="393185"/>
                        </a:solidFill>
                        <a:latin typeface="Cambria Math" panose="02040503050406030204" pitchFamily="18" charset="0"/>
                      </a:rPr>
                      <m:t>𝝁</m:t>
                    </m:r>
                    <m:d>
                      <m:dPr>
                        <m:ctrlPr>
                          <a:rPr lang="en-US" b="1" i="1">
                            <a:solidFill>
                              <a:srgbClr val="002060"/>
                            </a:solidFill>
                            <a:latin typeface="Cambria Math" panose="02040503050406030204" pitchFamily="18" charset="0"/>
                            <a:cs typeface="Arial" panose="020B0604020202020204" pitchFamily="34" charset="0"/>
                          </a:rPr>
                        </m:ctrlPr>
                      </m:dPr>
                      <m:e>
                        <m:r>
                          <a:rPr lang="en-US" b="1" i="1">
                            <a:solidFill>
                              <a:srgbClr val="002060"/>
                            </a:solidFill>
                            <a:latin typeface="Cambria Math"/>
                            <a:cs typeface="Arial" panose="020B0604020202020204" pitchFamily="34" charset="0"/>
                          </a:rPr>
                          <m:t>𝒊</m:t>
                        </m:r>
                        <m:r>
                          <a:rPr lang="en-US" b="1" i="1">
                            <a:solidFill>
                              <a:srgbClr val="002060"/>
                            </a:solidFill>
                            <a:latin typeface="Cambria Math"/>
                            <a:cs typeface="Arial" panose="020B0604020202020204" pitchFamily="34" charset="0"/>
                          </a:rPr>
                          <m:t>,</m:t>
                        </m:r>
                        <m:r>
                          <a:rPr lang="en-US" b="1" i="1">
                            <a:solidFill>
                              <a:srgbClr val="002060"/>
                            </a:solidFill>
                            <a:latin typeface="Cambria Math"/>
                            <a:cs typeface="Arial" panose="020B0604020202020204" pitchFamily="34" charset="0"/>
                          </a:rPr>
                          <m:t>𝒋</m:t>
                        </m:r>
                        <m:r>
                          <a:rPr lang="en-US" b="1" i="1">
                            <a:solidFill>
                              <a:srgbClr val="002060"/>
                            </a:solidFill>
                            <a:latin typeface="Cambria Math"/>
                            <a:cs typeface="Arial" panose="020B0604020202020204" pitchFamily="34" charset="0"/>
                          </a:rPr>
                          <m:t>,</m:t>
                        </m:r>
                        <m:r>
                          <a:rPr lang="en-US" b="1" i="1">
                            <a:solidFill>
                              <a:srgbClr val="002060"/>
                            </a:solidFill>
                            <a:latin typeface="Cambria Math"/>
                            <a:cs typeface="Arial" panose="020B0604020202020204" pitchFamily="34" charset="0"/>
                          </a:rPr>
                          <m:t>𝑻𝒌</m:t>
                        </m:r>
                      </m:e>
                    </m:d>
                  </m:oMath>
                </a14:m>
                <a:r>
                  <a:rPr lang="ru-RU" dirty="0" smtClean="0">
                    <a:solidFill>
                      <a:srgbClr val="002060"/>
                    </a:solidFill>
                  </a:rPr>
                  <a:t>-?</a:t>
                </a:r>
                <a:endParaRPr lang="ru-RU" dirty="0">
                  <a:solidFill>
                    <a:srgbClr val="002060"/>
                  </a:solidFill>
                </a:endParaRPr>
              </a:p>
            </p:txBody>
          </p:sp>
        </mc:Choice>
        <mc:Fallback xmlns="">
          <p:sp>
            <p:nvSpPr>
              <p:cNvPr id="14" name="Прямоугольник 13"/>
              <p:cNvSpPr>
                <a:spLocks noRot="1" noChangeAspect="1" noMove="1" noResize="1" noEditPoints="1" noAdjustHandles="1" noChangeArrowheads="1" noChangeShapeType="1" noTextEdit="1"/>
              </p:cNvSpPr>
              <p:nvPr/>
            </p:nvSpPr>
            <p:spPr>
              <a:xfrm>
                <a:off x="7110967" y="3574940"/>
                <a:ext cx="4265843" cy="369332"/>
              </a:xfrm>
              <a:prstGeom prst="rect">
                <a:avLst/>
              </a:prstGeom>
              <a:blipFill>
                <a:blip r:embed="rId9"/>
                <a:stretch>
                  <a:fillRect t="-8197" b="-24590"/>
                </a:stretch>
              </a:blipFill>
            </p:spPr>
            <p:txBody>
              <a:bodyPr/>
              <a:lstStyle/>
              <a:p>
                <a:r>
                  <a:rPr lang="ru-RU">
                    <a:noFill/>
                  </a:rPr>
                  <a:t> </a:t>
                </a:r>
              </a:p>
            </p:txBody>
          </p:sp>
        </mc:Fallback>
      </mc:AlternateContent>
      <p:sp>
        <p:nvSpPr>
          <p:cNvPr id="15" name="Прямоугольник 14"/>
          <p:cNvSpPr/>
          <p:nvPr/>
        </p:nvSpPr>
        <p:spPr>
          <a:xfrm>
            <a:off x="6252688" y="4000132"/>
            <a:ext cx="5503521" cy="400110"/>
          </a:xfrm>
          <a:prstGeom prst="rect">
            <a:avLst/>
          </a:prstGeom>
        </p:spPr>
        <p:txBody>
          <a:bodyPr wrap="square">
            <a:spAutoFit/>
          </a:bodyPr>
          <a:lstStyle/>
          <a:p>
            <a:r>
              <a:rPr lang="en-US" sz="2000" dirty="0">
                <a:solidFill>
                  <a:srgbClr val="002060"/>
                </a:solidFill>
                <a:latin typeface="Arial" panose="020B0604020202020204" pitchFamily="34" charset="0"/>
                <a:cs typeface="Arial" panose="020B0604020202020204" pitchFamily="34" charset="0"/>
              </a:rPr>
              <a:t>Local anisotropy</a:t>
            </a:r>
            <a:endParaRPr lang="ru-RU" sz="2000" dirty="0">
              <a:solidFill>
                <a:srgbClr val="002060"/>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4" name="Прямоугольник 3"/>
              <p:cNvSpPr/>
              <p:nvPr/>
            </p:nvSpPr>
            <p:spPr>
              <a:xfrm>
                <a:off x="8375939" y="4432581"/>
                <a:ext cx="1334853" cy="369332"/>
              </a:xfrm>
              <a:prstGeom prst="rect">
                <a:avLst/>
              </a:prstGeom>
            </p:spPr>
            <p:txBody>
              <a:bodyPr wrap="none">
                <a:spAutoFit/>
              </a:bodyPr>
              <a:lstStyle/>
              <a:p>
                <a14:m>
                  <m:oMath xmlns:m="http://schemas.openxmlformats.org/officeDocument/2006/math">
                    <m:r>
                      <a:rPr lang="el-GR" b="1" i="1" dirty="0" smtClean="0">
                        <a:solidFill>
                          <a:srgbClr val="393185"/>
                        </a:solidFill>
                        <a:latin typeface="Cambria Math" panose="02040503050406030204" pitchFamily="18" charset="0"/>
                      </a:rPr>
                      <m:t>𝝁</m:t>
                    </m:r>
                    <m:d>
                      <m:dPr>
                        <m:ctrlPr>
                          <a:rPr lang="en-US" b="1" i="1">
                            <a:solidFill>
                              <a:srgbClr val="002060"/>
                            </a:solidFill>
                            <a:latin typeface="Cambria Math" panose="02040503050406030204" pitchFamily="18" charset="0"/>
                            <a:cs typeface="Arial" panose="020B0604020202020204" pitchFamily="34" charset="0"/>
                          </a:rPr>
                        </m:ctrlPr>
                      </m:dPr>
                      <m:e>
                        <m:r>
                          <a:rPr lang="en-US" b="1" i="1">
                            <a:solidFill>
                              <a:srgbClr val="002060"/>
                            </a:solidFill>
                            <a:latin typeface="Cambria Math"/>
                            <a:cs typeface="Arial" panose="020B0604020202020204" pitchFamily="34" charset="0"/>
                          </a:rPr>
                          <m:t>𝒊</m:t>
                        </m:r>
                        <m:r>
                          <a:rPr lang="en-US" b="1" i="1">
                            <a:solidFill>
                              <a:srgbClr val="002060"/>
                            </a:solidFill>
                            <a:latin typeface="Cambria Math"/>
                            <a:cs typeface="Arial" panose="020B0604020202020204" pitchFamily="34" charset="0"/>
                          </a:rPr>
                          <m:t>,</m:t>
                        </m:r>
                        <m:r>
                          <a:rPr lang="en-US" b="1" i="1">
                            <a:solidFill>
                              <a:srgbClr val="002060"/>
                            </a:solidFill>
                            <a:latin typeface="Cambria Math"/>
                            <a:cs typeface="Arial" panose="020B0604020202020204" pitchFamily="34" charset="0"/>
                          </a:rPr>
                          <m:t>𝒋</m:t>
                        </m:r>
                        <m:r>
                          <a:rPr lang="en-US" b="1" i="1">
                            <a:solidFill>
                              <a:srgbClr val="002060"/>
                            </a:solidFill>
                            <a:latin typeface="Cambria Math"/>
                            <a:cs typeface="Arial" panose="020B0604020202020204" pitchFamily="34" charset="0"/>
                          </a:rPr>
                          <m:t>,</m:t>
                        </m:r>
                        <m:r>
                          <a:rPr lang="en-US" b="1" i="1">
                            <a:solidFill>
                              <a:srgbClr val="002060"/>
                            </a:solidFill>
                            <a:latin typeface="Cambria Math"/>
                            <a:cs typeface="Arial" panose="020B0604020202020204" pitchFamily="34" charset="0"/>
                          </a:rPr>
                          <m:t>𝑻𝒌</m:t>
                        </m:r>
                      </m:e>
                    </m:d>
                  </m:oMath>
                </a14:m>
                <a:r>
                  <a:rPr lang="ru-RU" dirty="0" smtClean="0"/>
                  <a:t>-?</a:t>
                </a:r>
                <a:endParaRPr lang="ru-RU" dirty="0"/>
              </a:p>
            </p:txBody>
          </p:sp>
        </mc:Choice>
        <mc:Fallback xmlns="">
          <p:sp>
            <p:nvSpPr>
              <p:cNvPr id="4" name="Прямоугольник 3"/>
              <p:cNvSpPr>
                <a:spLocks noRot="1" noChangeAspect="1" noMove="1" noResize="1" noEditPoints="1" noAdjustHandles="1" noChangeArrowheads="1" noChangeShapeType="1" noTextEdit="1"/>
              </p:cNvSpPr>
              <p:nvPr/>
            </p:nvSpPr>
            <p:spPr>
              <a:xfrm>
                <a:off x="8375939" y="4432581"/>
                <a:ext cx="1334853" cy="369332"/>
              </a:xfrm>
              <a:prstGeom prst="rect">
                <a:avLst/>
              </a:prstGeom>
              <a:blipFill>
                <a:blip r:embed="rId10"/>
                <a:stretch>
                  <a:fillRect t="-8197" r="-3653" b="-24590"/>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16" name="Прямоугольник 15"/>
              <p:cNvSpPr/>
              <p:nvPr/>
            </p:nvSpPr>
            <p:spPr>
              <a:xfrm>
                <a:off x="6952031" y="5282966"/>
                <a:ext cx="3998529" cy="400110"/>
              </a:xfrm>
              <a:prstGeom prst="rect">
                <a:avLst/>
              </a:prstGeom>
            </p:spPr>
            <p:txBody>
              <a:bodyPr wrap="square">
                <a:spAutoFit/>
              </a:bodyPr>
              <a:lstStyle/>
              <a:p>
                <a14:m>
                  <m:oMath xmlns:m="http://schemas.openxmlformats.org/officeDocument/2006/math">
                    <m:r>
                      <a:rPr lang="en-US" sz="2000" b="1" i="1" smtClean="0">
                        <a:solidFill>
                          <a:srgbClr val="002060"/>
                        </a:solidFill>
                        <a:latin typeface="Cambria Math" panose="02040503050406030204" pitchFamily="18" charset="0"/>
                        <a:cs typeface="Arial" panose="020B0604020202020204" pitchFamily="34" charset="0"/>
                      </a:rPr>
                      <m:t>𝒀</m:t>
                    </m:r>
                    <m:d>
                      <m:dPr>
                        <m:ctrlPr>
                          <a:rPr lang="en-US" sz="2000" b="1" i="1">
                            <a:solidFill>
                              <a:srgbClr val="002060"/>
                            </a:solidFill>
                            <a:latin typeface="Cambria Math" panose="02040503050406030204" pitchFamily="18" charset="0"/>
                            <a:cs typeface="Arial" panose="020B0604020202020204" pitchFamily="34" charset="0"/>
                          </a:rPr>
                        </m:ctrlPr>
                      </m:dPr>
                      <m:e>
                        <m:r>
                          <a:rPr lang="en-US" sz="2000" b="1" i="1">
                            <a:solidFill>
                              <a:srgbClr val="002060"/>
                            </a:solidFill>
                            <a:latin typeface="Cambria Math"/>
                            <a:cs typeface="Arial" panose="020B0604020202020204" pitchFamily="34" charset="0"/>
                          </a:rPr>
                          <m:t>𝒊</m:t>
                        </m:r>
                        <m:r>
                          <a:rPr lang="en-US" sz="2000" b="1" i="1">
                            <a:solidFill>
                              <a:srgbClr val="002060"/>
                            </a:solidFill>
                            <a:latin typeface="Cambria Math"/>
                            <a:cs typeface="Arial" panose="020B0604020202020204" pitchFamily="34" charset="0"/>
                          </a:rPr>
                          <m:t>,</m:t>
                        </m:r>
                        <m:r>
                          <a:rPr lang="en-US" sz="2000" b="1" i="1">
                            <a:solidFill>
                              <a:srgbClr val="002060"/>
                            </a:solidFill>
                            <a:latin typeface="Cambria Math"/>
                            <a:cs typeface="Arial" panose="020B0604020202020204" pitchFamily="34" charset="0"/>
                          </a:rPr>
                          <m:t>𝒋</m:t>
                        </m:r>
                        <m:r>
                          <a:rPr lang="en-US" sz="2000" b="1" i="1">
                            <a:solidFill>
                              <a:srgbClr val="002060"/>
                            </a:solidFill>
                            <a:latin typeface="Cambria Math"/>
                            <a:cs typeface="Arial" panose="020B0604020202020204" pitchFamily="34" charset="0"/>
                          </a:rPr>
                          <m:t>,</m:t>
                        </m:r>
                        <m:r>
                          <a:rPr lang="en-US" sz="2000" b="1" i="1">
                            <a:solidFill>
                              <a:srgbClr val="002060"/>
                            </a:solidFill>
                            <a:latin typeface="Cambria Math"/>
                            <a:cs typeface="Arial" panose="020B0604020202020204" pitchFamily="34" charset="0"/>
                          </a:rPr>
                          <m:t>𝑻𝒌</m:t>
                        </m:r>
                      </m:e>
                    </m:d>
                    <m:r>
                      <a:rPr lang="en-US" sz="2000" b="1" i="1">
                        <a:solidFill>
                          <a:srgbClr val="002060"/>
                        </a:solidFill>
                        <a:latin typeface="Cambria Math"/>
                        <a:cs typeface="Arial" panose="020B0604020202020204" pitchFamily="34" charset="0"/>
                      </a:rPr>
                      <m:t>, </m:t>
                    </m:r>
                    <m:r>
                      <a:rPr lang="en-US" sz="2000" b="1" i="1" smtClean="0">
                        <a:solidFill>
                          <a:srgbClr val="002060"/>
                        </a:solidFill>
                        <a:latin typeface="Cambria Math" panose="02040503050406030204" pitchFamily="18" charset="0"/>
                        <a:cs typeface="Arial" panose="020B0604020202020204" pitchFamily="34" charset="0"/>
                      </a:rPr>
                      <m:t>𝒌</m:t>
                    </m:r>
                    <m:r>
                      <a:rPr lang="en-US" sz="2000" b="1" i="1" smtClean="0">
                        <a:solidFill>
                          <a:srgbClr val="002060"/>
                        </a:solidFill>
                        <a:latin typeface="Cambria Math" panose="02040503050406030204" pitchFamily="18" charset="0"/>
                        <a:cs typeface="Arial" panose="020B0604020202020204" pitchFamily="34" charset="0"/>
                      </a:rPr>
                      <m:t>=</m:t>
                    </m:r>
                    <m:r>
                      <a:rPr lang="en-US" sz="2000" b="1" i="1" smtClean="0">
                        <a:solidFill>
                          <a:srgbClr val="002060"/>
                        </a:solidFill>
                        <a:latin typeface="Cambria Math" panose="02040503050406030204" pitchFamily="18" charset="0"/>
                        <a:cs typeface="Arial" panose="020B0604020202020204" pitchFamily="34" charset="0"/>
                      </a:rPr>
                      <m:t>𝟏</m:t>
                    </m:r>
                    <m:r>
                      <a:rPr lang="en-US" sz="2000" b="1" i="1" smtClean="0">
                        <a:solidFill>
                          <a:srgbClr val="002060"/>
                        </a:solidFill>
                        <a:latin typeface="Cambria Math" panose="02040503050406030204" pitchFamily="18" charset="0"/>
                        <a:cs typeface="Arial" panose="020B0604020202020204" pitchFamily="34" charset="0"/>
                      </a:rPr>
                      <m:t>,</m:t>
                    </m:r>
                    <m:r>
                      <a:rPr lang="en-US" sz="2000" b="1" i="1" smtClean="0">
                        <a:solidFill>
                          <a:srgbClr val="002060"/>
                        </a:solidFill>
                        <a:latin typeface="Cambria Math" panose="02040503050406030204" pitchFamily="18" charset="0"/>
                        <a:cs typeface="Arial" panose="020B0604020202020204" pitchFamily="34" charset="0"/>
                      </a:rPr>
                      <m:t>𝟐</m:t>
                    </m:r>
                    <m:r>
                      <a:rPr lang="en-US" sz="2000" b="1" i="1" smtClean="0">
                        <a:solidFill>
                          <a:srgbClr val="002060"/>
                        </a:solidFill>
                        <a:latin typeface="Cambria Math" panose="02040503050406030204" pitchFamily="18" charset="0"/>
                        <a:cs typeface="Arial" panose="020B0604020202020204" pitchFamily="34" charset="0"/>
                      </a:rPr>
                      <m:t>…⇒</m:t>
                    </m:r>
                    <m:r>
                      <a:rPr lang="el-GR" sz="2000" b="1" i="1" dirty="0">
                        <a:solidFill>
                          <a:srgbClr val="393185"/>
                        </a:solidFill>
                        <a:latin typeface="Cambria Math" panose="02040503050406030204" pitchFamily="18" charset="0"/>
                      </a:rPr>
                      <m:t>𝝁</m:t>
                    </m:r>
                    <m:d>
                      <m:dPr>
                        <m:ctrlPr>
                          <a:rPr lang="en-US" sz="2000" b="1" i="1">
                            <a:solidFill>
                              <a:srgbClr val="002060"/>
                            </a:solidFill>
                            <a:latin typeface="Cambria Math" panose="02040503050406030204" pitchFamily="18" charset="0"/>
                            <a:cs typeface="Arial" panose="020B0604020202020204" pitchFamily="34" charset="0"/>
                          </a:rPr>
                        </m:ctrlPr>
                      </m:dPr>
                      <m:e>
                        <m:r>
                          <a:rPr lang="en-US" sz="2000" b="1" i="1">
                            <a:solidFill>
                              <a:srgbClr val="002060"/>
                            </a:solidFill>
                            <a:latin typeface="Cambria Math"/>
                            <a:cs typeface="Arial" panose="020B0604020202020204" pitchFamily="34" charset="0"/>
                          </a:rPr>
                          <m:t>𝒊</m:t>
                        </m:r>
                        <m:r>
                          <a:rPr lang="en-US" sz="2000" b="1" i="1">
                            <a:solidFill>
                              <a:srgbClr val="002060"/>
                            </a:solidFill>
                            <a:latin typeface="Cambria Math"/>
                            <a:cs typeface="Arial" panose="020B0604020202020204" pitchFamily="34" charset="0"/>
                          </a:rPr>
                          <m:t>,</m:t>
                        </m:r>
                        <m:r>
                          <a:rPr lang="en-US" sz="2000" b="1" i="1">
                            <a:solidFill>
                              <a:srgbClr val="002060"/>
                            </a:solidFill>
                            <a:latin typeface="Cambria Math"/>
                            <a:cs typeface="Arial" panose="020B0604020202020204" pitchFamily="34" charset="0"/>
                          </a:rPr>
                          <m:t>𝒋</m:t>
                        </m:r>
                        <m:r>
                          <a:rPr lang="en-US" sz="2000" b="1" i="1">
                            <a:solidFill>
                              <a:srgbClr val="002060"/>
                            </a:solidFill>
                            <a:latin typeface="Cambria Math"/>
                            <a:cs typeface="Arial" panose="020B0604020202020204" pitchFamily="34" charset="0"/>
                          </a:rPr>
                          <m:t>,</m:t>
                        </m:r>
                        <m:r>
                          <a:rPr lang="en-US" sz="2000" b="1" i="1">
                            <a:solidFill>
                              <a:srgbClr val="002060"/>
                            </a:solidFill>
                            <a:latin typeface="Cambria Math"/>
                            <a:cs typeface="Arial" panose="020B0604020202020204" pitchFamily="34" charset="0"/>
                          </a:rPr>
                          <m:t>𝑻𝒌</m:t>
                        </m:r>
                      </m:e>
                    </m:d>
                  </m:oMath>
                </a14:m>
                <a:r>
                  <a:rPr lang="en-US" sz="2000" dirty="0" smtClean="0">
                    <a:solidFill>
                      <a:srgbClr val="002060"/>
                    </a:solidFill>
                  </a:rPr>
                  <a:t> </a:t>
                </a:r>
                <a:endParaRPr lang="ru-RU" sz="2000" dirty="0">
                  <a:solidFill>
                    <a:srgbClr val="002060"/>
                  </a:solidFill>
                  <a:latin typeface="Arial" panose="020B0604020202020204" pitchFamily="34" charset="0"/>
                  <a:cs typeface="Arial" panose="020B0604020202020204" pitchFamily="34" charset="0"/>
                </a:endParaRPr>
              </a:p>
            </p:txBody>
          </p:sp>
        </mc:Choice>
        <mc:Fallback xmlns="">
          <p:sp>
            <p:nvSpPr>
              <p:cNvPr id="16" name="Прямоугольник 15"/>
              <p:cNvSpPr>
                <a:spLocks noRot="1" noChangeAspect="1" noMove="1" noResize="1" noEditPoints="1" noAdjustHandles="1" noChangeArrowheads="1" noChangeShapeType="1" noTextEdit="1"/>
              </p:cNvSpPr>
              <p:nvPr/>
            </p:nvSpPr>
            <p:spPr>
              <a:xfrm>
                <a:off x="6952031" y="5282966"/>
                <a:ext cx="3998529" cy="400110"/>
              </a:xfrm>
              <a:prstGeom prst="rect">
                <a:avLst/>
              </a:prstGeom>
              <a:blipFill>
                <a:blip r:embed="rId11"/>
                <a:stretch>
                  <a:fillRect b="-15385"/>
                </a:stretch>
              </a:blipFill>
            </p:spPr>
            <p:txBody>
              <a:bodyPr/>
              <a:lstStyle/>
              <a:p>
                <a:r>
                  <a:rPr lang="ru-RU">
                    <a:noFill/>
                  </a:rPr>
                  <a:t> </a:t>
                </a:r>
              </a:p>
            </p:txBody>
          </p:sp>
        </mc:Fallback>
      </mc:AlternateContent>
      <p:sp>
        <p:nvSpPr>
          <p:cNvPr id="17" name="TextBox 16"/>
          <p:cNvSpPr txBox="1"/>
          <p:nvPr/>
        </p:nvSpPr>
        <p:spPr>
          <a:xfrm>
            <a:off x="6291606" y="4913634"/>
            <a:ext cx="582211" cy="369332"/>
          </a:xfrm>
          <a:prstGeom prst="rect">
            <a:avLst/>
          </a:prstGeom>
          <a:noFill/>
        </p:spPr>
        <p:txBody>
          <a:bodyPr wrap="none" rtlCol="0">
            <a:spAutoFit/>
          </a:bodyPr>
          <a:lstStyle/>
          <a:p>
            <a:r>
              <a:rPr lang="en-US" dirty="0" smtClean="0">
                <a:solidFill>
                  <a:srgbClr val="002060"/>
                </a:solidFill>
                <a:latin typeface="Arial" panose="020B0604020202020204" pitchFamily="34" charset="0"/>
                <a:cs typeface="Arial" panose="020B0604020202020204" pitchFamily="34" charset="0"/>
              </a:rPr>
              <a:t>Aim</a:t>
            </a:r>
            <a:endParaRPr lang="ru-RU"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733949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72612" y="221868"/>
            <a:ext cx="8884006" cy="1085710"/>
          </a:xfrm>
        </p:spPr>
        <p:txBody>
          <a:bodyPr>
            <a:normAutofit fontScale="90000"/>
          </a:bodyPr>
          <a:lstStyle/>
          <a:p>
            <a:r>
              <a:rPr lang="en-US" b="1" dirty="0">
                <a:latin typeface="Arial" panose="020B0604020202020204" pitchFamily="34" charset="0"/>
                <a:cs typeface="Arial" panose="020B0604020202020204" pitchFamily="34" charset="0"/>
              </a:rPr>
              <a:t>Estimates of normalized </a:t>
            </a:r>
            <a:r>
              <a:rPr lang="en-US" b="1" dirty="0" smtClean="0">
                <a:latin typeface="Arial" panose="020B0604020202020204" pitchFamily="34" charset="0"/>
                <a:cs typeface="Arial" panose="020B0604020202020204" pitchFamily="34" charset="0"/>
              </a:rPr>
              <a:t>HF </a:t>
            </a:r>
            <a:r>
              <a:rPr lang="en-US" b="1" dirty="0">
                <a:latin typeface="Arial" panose="020B0604020202020204" pitchFamily="34" charset="0"/>
                <a:cs typeface="Arial" panose="020B0604020202020204" pitchFamily="34" charset="0"/>
              </a:rPr>
              <a:t>and </a:t>
            </a:r>
            <a:r>
              <a:rPr lang="en-US" b="1" dirty="0" smtClean="0">
                <a:latin typeface="Arial" panose="020B0604020202020204" pitchFamily="34" charset="0"/>
                <a:cs typeface="Arial" panose="020B0604020202020204" pitchFamily="34" charset="0"/>
              </a:rPr>
              <a:t>output</a:t>
            </a:r>
            <a:r>
              <a:rPr lang="ru-RU" b="1" dirty="0" smtClean="0">
                <a:latin typeface="Arial" panose="020B0604020202020204" pitchFamily="34" charset="0"/>
                <a:cs typeface="Arial" panose="020B0604020202020204" pitchFamily="34" charset="0"/>
              </a:rPr>
              <a:t> </a:t>
            </a:r>
            <a:r>
              <a:rPr lang="en-US" b="1" dirty="0" smtClean="0">
                <a:latin typeface="Arial" panose="020B0604020202020204" pitchFamily="34" charset="0"/>
                <a:cs typeface="Arial" panose="020B0604020202020204" pitchFamily="34" charset="0"/>
              </a:rPr>
              <a:t>variations</a:t>
            </a:r>
            <a:r>
              <a:rPr lang="ru-RU" b="1" dirty="0" smtClean="0">
                <a:latin typeface="Arial" panose="020B0604020202020204" pitchFamily="34" charset="0"/>
                <a:cs typeface="Arial" panose="020B0604020202020204" pitchFamily="34" charset="0"/>
              </a:rPr>
              <a:t> </a:t>
            </a:r>
            <a:r>
              <a:rPr lang="en-US" b="1" dirty="0">
                <a:latin typeface="Arial" panose="020B0604020202020204" pitchFamily="34" charset="0"/>
                <a:cs typeface="Arial" panose="020B0604020202020204" pitchFamily="34" charset="0"/>
              </a:rPr>
              <a:t>of MFIDF</a:t>
            </a:r>
            <a:endParaRPr lang="ru-RU" b="1"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4" name="TextBox 3"/>
              <p:cNvSpPr txBox="1"/>
              <p:nvPr/>
            </p:nvSpPr>
            <p:spPr>
              <a:xfrm>
                <a:off x="772612" y="3112043"/>
                <a:ext cx="4933244" cy="93211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solidFill>
                                <a:srgbClr val="002060"/>
                              </a:solidFill>
                              <a:latin typeface="Cambria Math" panose="02040503050406030204" pitchFamily="18" charset="0"/>
                            </a:rPr>
                          </m:ctrlPr>
                        </m:sSubPr>
                        <m:e>
                          <m:r>
                            <a:rPr lang="en-US" b="0" i="1" smtClean="0">
                              <a:solidFill>
                                <a:srgbClr val="002060"/>
                              </a:solidFill>
                              <a:latin typeface="Cambria Math" panose="02040503050406030204" pitchFamily="18" charset="0"/>
                            </a:rPr>
                            <m:t>𝑆</m:t>
                          </m:r>
                        </m:e>
                        <m:sub>
                          <m:r>
                            <a:rPr lang="en-US" b="0" i="1" smtClean="0">
                              <a:solidFill>
                                <a:srgbClr val="002060"/>
                              </a:solidFill>
                              <a:latin typeface="Cambria Math" panose="02040503050406030204" pitchFamily="18" charset="0"/>
                            </a:rPr>
                            <m:t>0</m:t>
                          </m:r>
                        </m:sub>
                      </m:sSub>
                      <m:d>
                        <m:dPr>
                          <m:ctrlPr>
                            <a:rPr lang="en-US" b="0" i="1" smtClean="0">
                              <a:solidFill>
                                <a:srgbClr val="002060"/>
                              </a:solidFill>
                              <a:latin typeface="Cambria Math" panose="02040503050406030204" pitchFamily="18" charset="0"/>
                            </a:rPr>
                          </m:ctrlPr>
                        </m:dPr>
                        <m:e>
                          <m:r>
                            <a:rPr lang="en-US" b="0" i="1" smtClean="0">
                              <a:solidFill>
                                <a:srgbClr val="002060"/>
                              </a:solidFill>
                              <a:latin typeface="Cambria Math" panose="02040503050406030204" pitchFamily="18" charset="0"/>
                            </a:rPr>
                            <m:t>𝑎</m:t>
                          </m:r>
                          <m:r>
                            <a:rPr lang="en-US" b="0" i="1" smtClean="0">
                              <a:solidFill>
                                <a:srgbClr val="002060"/>
                              </a:solidFill>
                              <a:latin typeface="Cambria Math" panose="02040503050406030204" pitchFamily="18" charset="0"/>
                            </a:rPr>
                            <m:t>,</m:t>
                          </m:r>
                          <m:r>
                            <a:rPr lang="en-US" b="0" i="1" smtClean="0">
                              <a:solidFill>
                                <a:srgbClr val="002060"/>
                              </a:solidFill>
                              <a:latin typeface="Cambria Math" panose="02040503050406030204" pitchFamily="18" charset="0"/>
                            </a:rPr>
                            <m:t>𝑌</m:t>
                          </m:r>
                        </m:e>
                      </m:d>
                      <m:r>
                        <a:rPr lang="en-US" b="0" i="0" smtClean="0">
                          <a:solidFill>
                            <a:srgbClr val="002060"/>
                          </a:solidFill>
                          <a:latin typeface="Cambria Math" panose="02040503050406030204" pitchFamily="18" charset="0"/>
                        </a:rPr>
                        <m:t>=</m:t>
                      </m:r>
                      <m:nary>
                        <m:naryPr>
                          <m:chr m:val="∑"/>
                          <m:ctrlPr>
                            <a:rPr lang="en-US" b="0" i="1" smtClean="0">
                              <a:solidFill>
                                <a:srgbClr val="002060"/>
                              </a:solidFill>
                              <a:latin typeface="Cambria Math" panose="02040503050406030204" pitchFamily="18" charset="0"/>
                            </a:rPr>
                          </m:ctrlPr>
                        </m:naryPr>
                        <m:sub>
                          <m:r>
                            <m:rPr>
                              <m:brk m:alnAt="23"/>
                            </m:rPr>
                            <a:rPr lang="en-US" b="0" i="1" smtClean="0">
                              <a:solidFill>
                                <a:srgbClr val="002060"/>
                              </a:solidFill>
                              <a:latin typeface="Cambria Math" panose="02040503050406030204" pitchFamily="18" charset="0"/>
                            </a:rPr>
                            <m:t>𝑘</m:t>
                          </m:r>
                          <m:r>
                            <a:rPr lang="en-US" b="0" i="1" smtClean="0">
                              <a:solidFill>
                                <a:srgbClr val="002060"/>
                              </a:solidFill>
                              <a:latin typeface="Cambria Math" panose="02040503050406030204" pitchFamily="18" charset="0"/>
                            </a:rPr>
                            <m:t>=1</m:t>
                          </m:r>
                        </m:sub>
                        <m:sup>
                          <m:sSub>
                            <m:sSubPr>
                              <m:ctrlPr>
                                <a:rPr lang="en-US" b="0" i="1" smtClean="0">
                                  <a:solidFill>
                                    <a:srgbClr val="002060"/>
                                  </a:solidFill>
                                  <a:latin typeface="Cambria Math" panose="02040503050406030204" pitchFamily="18" charset="0"/>
                                </a:rPr>
                              </m:ctrlPr>
                            </m:sSubPr>
                            <m:e>
                              <m:r>
                                <a:rPr lang="en-US" b="0" i="1" smtClean="0">
                                  <a:solidFill>
                                    <a:srgbClr val="002060"/>
                                  </a:solidFill>
                                  <a:latin typeface="Cambria Math" panose="02040503050406030204" pitchFamily="18" charset="0"/>
                                </a:rPr>
                                <m:t>𝑘</m:t>
                              </m:r>
                            </m:e>
                            <m:sub>
                              <m:r>
                                <a:rPr lang="en-US" b="0" i="1" smtClean="0">
                                  <a:solidFill>
                                    <a:srgbClr val="002060"/>
                                  </a:solidFill>
                                  <a:latin typeface="Cambria Math" panose="02040503050406030204" pitchFamily="18" charset="0"/>
                                </a:rPr>
                                <m:t>𝑓</m:t>
                              </m:r>
                              <m:r>
                                <a:rPr lang="en-US" b="0" i="1" smtClean="0">
                                  <a:solidFill>
                                    <a:srgbClr val="002060"/>
                                  </a:solidFill>
                                  <a:latin typeface="Cambria Math" panose="02040503050406030204" pitchFamily="18" charset="0"/>
                                </a:rPr>
                                <m:t>1</m:t>
                              </m:r>
                            </m:sub>
                          </m:sSub>
                        </m:sup>
                        <m:e>
                          <m:nary>
                            <m:naryPr>
                              <m:chr m:val="∑"/>
                              <m:ctrlPr>
                                <a:rPr lang="en-US" i="1">
                                  <a:solidFill>
                                    <a:srgbClr val="002060"/>
                                  </a:solidFill>
                                  <a:latin typeface="Cambria Math" panose="02040503050406030204" pitchFamily="18" charset="0"/>
                                </a:rPr>
                              </m:ctrlPr>
                            </m:naryPr>
                            <m:sub>
                              <m:r>
                                <m:rPr>
                                  <m:brk m:alnAt="23"/>
                                </m:rPr>
                                <a:rPr lang="en-US" i="1">
                                  <a:solidFill>
                                    <a:srgbClr val="002060"/>
                                  </a:solidFill>
                                  <a:latin typeface="Cambria Math" panose="02040503050406030204" pitchFamily="18" charset="0"/>
                                </a:rPr>
                                <m:t>𝑖</m:t>
                              </m:r>
                              <m:r>
                                <a:rPr lang="en-US" i="1">
                                  <a:solidFill>
                                    <a:srgbClr val="002060"/>
                                  </a:solidFill>
                                  <a:latin typeface="Cambria Math" panose="02040503050406030204" pitchFamily="18" charset="0"/>
                                </a:rPr>
                                <m:t>=1</m:t>
                              </m:r>
                            </m:sub>
                            <m:sup>
                              <m:sSub>
                                <m:sSubPr>
                                  <m:ctrlPr>
                                    <a:rPr lang="en-US" i="1">
                                      <a:solidFill>
                                        <a:srgbClr val="002060"/>
                                      </a:solidFill>
                                      <a:latin typeface="Cambria Math" panose="02040503050406030204" pitchFamily="18" charset="0"/>
                                    </a:rPr>
                                  </m:ctrlPr>
                                </m:sSubPr>
                                <m:e>
                                  <m:r>
                                    <a:rPr lang="en-US" i="1">
                                      <a:solidFill>
                                        <a:srgbClr val="002060"/>
                                      </a:solidFill>
                                      <a:latin typeface="Cambria Math" panose="02040503050406030204" pitchFamily="18" charset="0"/>
                                    </a:rPr>
                                    <m:t>𝑁</m:t>
                                  </m:r>
                                </m:e>
                                <m:sub>
                                  <m:r>
                                    <a:rPr lang="en-US" i="1">
                                      <a:solidFill>
                                        <a:srgbClr val="002060"/>
                                      </a:solidFill>
                                      <a:latin typeface="Cambria Math" panose="02040503050406030204" pitchFamily="18" charset="0"/>
                                    </a:rPr>
                                    <m:t>1</m:t>
                                  </m:r>
                                </m:sub>
                              </m:sSub>
                            </m:sup>
                            <m:e>
                              <m:nary>
                                <m:naryPr>
                                  <m:chr m:val="∑"/>
                                  <m:ctrlPr>
                                    <a:rPr lang="en-US" i="1">
                                      <a:solidFill>
                                        <a:srgbClr val="002060"/>
                                      </a:solidFill>
                                      <a:latin typeface="Cambria Math" panose="02040503050406030204" pitchFamily="18" charset="0"/>
                                    </a:rPr>
                                  </m:ctrlPr>
                                </m:naryPr>
                                <m:sub>
                                  <m:r>
                                    <m:rPr>
                                      <m:brk m:alnAt="23"/>
                                    </m:rPr>
                                    <a:rPr lang="en-US" i="1">
                                      <a:solidFill>
                                        <a:srgbClr val="002060"/>
                                      </a:solidFill>
                                      <a:latin typeface="Cambria Math" panose="02040503050406030204" pitchFamily="18" charset="0"/>
                                    </a:rPr>
                                    <m:t>𝑗</m:t>
                                  </m:r>
                                  <m:r>
                                    <a:rPr lang="en-US" i="1">
                                      <a:solidFill>
                                        <a:srgbClr val="002060"/>
                                      </a:solidFill>
                                      <a:latin typeface="Cambria Math" panose="02040503050406030204" pitchFamily="18" charset="0"/>
                                    </a:rPr>
                                    <m:t>=1</m:t>
                                  </m:r>
                                </m:sub>
                                <m:sup>
                                  <m:sSub>
                                    <m:sSubPr>
                                      <m:ctrlPr>
                                        <a:rPr lang="en-US" i="1">
                                          <a:solidFill>
                                            <a:srgbClr val="002060"/>
                                          </a:solidFill>
                                          <a:latin typeface="Cambria Math" panose="02040503050406030204" pitchFamily="18" charset="0"/>
                                        </a:rPr>
                                      </m:ctrlPr>
                                    </m:sSubPr>
                                    <m:e>
                                      <m:r>
                                        <a:rPr lang="en-US" i="1">
                                          <a:solidFill>
                                            <a:srgbClr val="002060"/>
                                          </a:solidFill>
                                          <a:latin typeface="Cambria Math" panose="02040503050406030204" pitchFamily="18" charset="0"/>
                                        </a:rPr>
                                        <m:t>𝑁</m:t>
                                      </m:r>
                                    </m:e>
                                    <m:sub>
                                      <m:r>
                                        <a:rPr lang="en-US" i="1">
                                          <a:solidFill>
                                            <a:srgbClr val="002060"/>
                                          </a:solidFill>
                                          <a:latin typeface="Cambria Math" panose="02040503050406030204" pitchFamily="18" charset="0"/>
                                        </a:rPr>
                                        <m:t>2</m:t>
                                      </m:r>
                                    </m:sub>
                                  </m:sSub>
                                </m:sup>
                                <m:e>
                                  <m:sSup>
                                    <m:sSupPr>
                                      <m:ctrlPr>
                                        <a:rPr lang="en-US" i="1">
                                          <a:solidFill>
                                            <a:srgbClr val="002060"/>
                                          </a:solidFill>
                                          <a:latin typeface="Cambria Math" panose="02040503050406030204" pitchFamily="18" charset="0"/>
                                        </a:rPr>
                                      </m:ctrlPr>
                                    </m:sSupPr>
                                    <m:e>
                                      <m:d>
                                        <m:dPr>
                                          <m:ctrlPr>
                                            <a:rPr lang="en-US" i="1">
                                              <a:solidFill>
                                                <a:srgbClr val="002060"/>
                                              </a:solidFill>
                                              <a:latin typeface="Cambria Math" panose="02040503050406030204" pitchFamily="18" charset="0"/>
                                            </a:rPr>
                                          </m:ctrlPr>
                                        </m:dPr>
                                        <m:e>
                                          <m:r>
                                            <a:rPr lang="en-US" i="1">
                                              <a:solidFill>
                                                <a:srgbClr val="002060"/>
                                              </a:solidFill>
                                              <a:latin typeface="Cambria Math" panose="02040503050406030204" pitchFamily="18" charset="0"/>
                                            </a:rPr>
                                            <m:t>𝑌</m:t>
                                          </m:r>
                                          <m:d>
                                            <m:dPr>
                                              <m:ctrlPr>
                                                <a:rPr lang="en-US" i="1">
                                                  <a:solidFill>
                                                    <a:srgbClr val="002060"/>
                                                  </a:solidFill>
                                                  <a:latin typeface="Cambria Math" panose="02040503050406030204" pitchFamily="18" charset="0"/>
                                                </a:rPr>
                                              </m:ctrlPr>
                                            </m:dPr>
                                            <m:e>
                                              <m:r>
                                                <a:rPr lang="en-US" i="1">
                                                  <a:solidFill>
                                                    <a:srgbClr val="002060"/>
                                                  </a:solidFill>
                                                  <a:latin typeface="Cambria Math" panose="02040503050406030204" pitchFamily="18" charset="0"/>
                                                </a:rPr>
                                                <m:t>𝑖</m:t>
                                              </m:r>
                                              <m:r>
                                                <a:rPr lang="en-US" i="1">
                                                  <a:solidFill>
                                                    <a:srgbClr val="002060"/>
                                                  </a:solidFill>
                                                  <a:latin typeface="Cambria Math" panose="02040503050406030204" pitchFamily="18" charset="0"/>
                                                </a:rPr>
                                                <m:t>,</m:t>
                                              </m:r>
                                              <m:r>
                                                <a:rPr lang="en-US" i="1">
                                                  <a:solidFill>
                                                    <a:srgbClr val="002060"/>
                                                  </a:solidFill>
                                                  <a:latin typeface="Cambria Math" panose="02040503050406030204" pitchFamily="18" charset="0"/>
                                                </a:rPr>
                                                <m:t>𝑗</m:t>
                                              </m:r>
                                              <m:r>
                                                <a:rPr lang="en-US" i="1">
                                                  <a:solidFill>
                                                    <a:srgbClr val="002060"/>
                                                  </a:solidFill>
                                                  <a:latin typeface="Cambria Math" panose="02040503050406030204" pitchFamily="18" charset="0"/>
                                                </a:rPr>
                                                <m:t>,</m:t>
                                              </m:r>
                                              <m:r>
                                                <a:rPr lang="en-US" i="1">
                                                  <a:solidFill>
                                                    <a:srgbClr val="002060"/>
                                                  </a:solidFill>
                                                  <a:latin typeface="Cambria Math" panose="02040503050406030204" pitchFamily="18" charset="0"/>
                                                </a:rPr>
                                                <m:t>𝑇𝑘</m:t>
                                              </m:r>
                                            </m:e>
                                          </m:d>
                                          <m:r>
                                            <a:rPr lang="en-US" i="1">
                                              <a:solidFill>
                                                <a:srgbClr val="002060"/>
                                              </a:solidFill>
                                              <a:latin typeface="Cambria Math" panose="02040503050406030204" pitchFamily="18" charset="0"/>
                                            </a:rPr>
                                            <m:t>−</m:t>
                                          </m:r>
                                          <m:r>
                                            <a:rPr lang="en-US" b="0" i="1" smtClean="0">
                                              <a:solidFill>
                                                <a:srgbClr val="002060"/>
                                              </a:solidFill>
                                              <a:latin typeface="Cambria Math" panose="02040503050406030204" pitchFamily="18" charset="0"/>
                                            </a:rPr>
                                            <m:t>𝐴</m:t>
                                          </m:r>
                                          <m:r>
                                            <a:rPr lang="en-US" b="0" i="1" smtClean="0">
                                              <a:solidFill>
                                                <a:srgbClr val="002060"/>
                                              </a:solidFill>
                                              <a:latin typeface="Cambria Math" panose="02040503050406030204" pitchFamily="18" charset="0"/>
                                            </a:rPr>
                                            <m:t>(</m:t>
                                          </m:r>
                                          <m:r>
                                            <a:rPr lang="en-US" i="1">
                                              <a:solidFill>
                                                <a:srgbClr val="002060"/>
                                              </a:solidFill>
                                              <a:latin typeface="Cambria Math" panose="02040503050406030204" pitchFamily="18" charset="0"/>
                                            </a:rPr>
                                            <m:t>𝑖</m:t>
                                          </m:r>
                                          <m:r>
                                            <a:rPr lang="en-US" i="1">
                                              <a:solidFill>
                                                <a:srgbClr val="002060"/>
                                              </a:solidFill>
                                              <a:latin typeface="Cambria Math" panose="02040503050406030204" pitchFamily="18" charset="0"/>
                                            </a:rPr>
                                            <m:t>,</m:t>
                                          </m:r>
                                          <m:r>
                                            <a:rPr lang="en-US" i="1">
                                              <a:solidFill>
                                                <a:srgbClr val="002060"/>
                                              </a:solidFill>
                                              <a:latin typeface="Cambria Math" panose="02040503050406030204" pitchFamily="18" charset="0"/>
                                            </a:rPr>
                                            <m:t>𝑗</m:t>
                                          </m:r>
                                          <m:r>
                                            <a:rPr lang="en-US" b="0" i="1" smtClean="0">
                                              <a:solidFill>
                                                <a:srgbClr val="002060"/>
                                              </a:solidFill>
                                              <a:latin typeface="Cambria Math" panose="02040503050406030204" pitchFamily="18" charset="0"/>
                                            </a:rPr>
                                            <m:t>,</m:t>
                                          </m:r>
                                          <m:r>
                                            <a:rPr lang="en-US" b="0" i="1" smtClean="0">
                                              <a:solidFill>
                                                <a:srgbClr val="002060"/>
                                              </a:solidFill>
                                              <a:latin typeface="Cambria Math" panose="02040503050406030204" pitchFamily="18" charset="0"/>
                                            </a:rPr>
                                            <m:t>𝑇𝑘</m:t>
                                          </m:r>
                                          <m:r>
                                            <a:rPr lang="ru-RU" i="1">
                                              <a:solidFill>
                                                <a:srgbClr val="002060"/>
                                              </a:solidFill>
                                              <a:latin typeface="Cambria Math" panose="02040503050406030204" pitchFamily="18" charset="0"/>
                                            </a:rPr>
                                            <m:t>)</m:t>
                                          </m:r>
                                        </m:e>
                                      </m:d>
                                    </m:e>
                                    <m:sup>
                                      <m:r>
                                        <a:rPr lang="en-US" i="1">
                                          <a:solidFill>
                                            <a:srgbClr val="002060"/>
                                          </a:solidFill>
                                          <a:latin typeface="Cambria Math" panose="02040503050406030204" pitchFamily="18" charset="0"/>
                                        </a:rPr>
                                        <m:t>2</m:t>
                                      </m:r>
                                    </m:sup>
                                  </m:sSup>
                                </m:e>
                              </m:nary>
                            </m:e>
                          </m:nary>
                        </m:e>
                      </m:nary>
                    </m:oMath>
                  </m:oMathPara>
                </a14:m>
                <a:endParaRPr lang="ru-RU" dirty="0">
                  <a:solidFill>
                    <a:srgbClr val="002060"/>
                  </a:solidFill>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772612" y="3112043"/>
                <a:ext cx="4933244" cy="932115"/>
              </a:xfrm>
              <a:prstGeom prst="rect">
                <a:avLst/>
              </a:prstGeom>
              <a:blipFill>
                <a:blip r:embed="rId3"/>
                <a:stretch>
                  <a:fillRect/>
                </a:stretch>
              </a:blipFill>
            </p:spPr>
            <p:txBody>
              <a:bodyPr/>
              <a:lstStyle/>
              <a:p>
                <a:r>
                  <a:rPr lang="ru-RU">
                    <a:noFill/>
                  </a:rPr>
                  <a:t> </a:t>
                </a:r>
              </a:p>
            </p:txBody>
          </p:sp>
        </mc:Fallback>
      </mc:AlternateContent>
      <p:sp>
        <p:nvSpPr>
          <p:cNvPr id="5" name="Прямоугольник 4"/>
          <p:cNvSpPr/>
          <p:nvPr/>
        </p:nvSpPr>
        <p:spPr>
          <a:xfrm>
            <a:off x="778708" y="2627065"/>
            <a:ext cx="4903270" cy="369332"/>
          </a:xfrm>
          <a:prstGeom prst="rect">
            <a:avLst/>
          </a:prstGeom>
        </p:spPr>
        <p:txBody>
          <a:bodyPr wrap="square">
            <a:spAutoFit/>
          </a:bodyPr>
          <a:lstStyle/>
          <a:p>
            <a:pPr algn="just"/>
            <a:r>
              <a:rPr lang="en-US" dirty="0">
                <a:solidFill>
                  <a:srgbClr val="002060"/>
                </a:solidFill>
                <a:latin typeface="Arial" panose="020B0604020202020204" pitchFamily="34" charset="0"/>
                <a:cs typeface="Arial" panose="020B0604020202020204" pitchFamily="34" charset="0"/>
              </a:rPr>
              <a:t>Functional for determining the normalized AF</a:t>
            </a:r>
            <a:endParaRPr lang="ru-RU" dirty="0">
              <a:solidFill>
                <a:srgbClr val="002060"/>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7" name="Прямоугольник 6"/>
              <p:cNvSpPr/>
              <p:nvPr/>
            </p:nvSpPr>
            <p:spPr>
              <a:xfrm>
                <a:off x="838199" y="4728250"/>
                <a:ext cx="4636397" cy="117000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Sup>
                        <m:sSubSupPr>
                          <m:ctrlPr>
                            <a:rPr lang="en-US" sz="2400" b="0" i="1" smtClean="0">
                              <a:solidFill>
                                <a:srgbClr val="002060"/>
                              </a:solidFill>
                              <a:latin typeface="Cambria Math" panose="02040503050406030204" pitchFamily="18" charset="0"/>
                            </a:rPr>
                          </m:ctrlPr>
                        </m:sSubSupPr>
                        <m:e>
                          <m:r>
                            <a:rPr lang="en-US" sz="2400" b="0" i="1" smtClean="0">
                              <a:solidFill>
                                <a:srgbClr val="002060"/>
                              </a:solidFill>
                              <a:latin typeface="Cambria Math" panose="02040503050406030204" pitchFamily="18" charset="0"/>
                            </a:rPr>
                            <m:t>𝐴</m:t>
                          </m:r>
                        </m:e>
                        <m:sub>
                          <m:r>
                            <a:rPr lang="en-US" sz="2400" b="0" i="1" smtClean="0">
                              <a:solidFill>
                                <a:srgbClr val="002060"/>
                              </a:solidFill>
                              <a:latin typeface="Cambria Math" panose="02040503050406030204" pitchFamily="18" charset="0"/>
                            </a:rPr>
                            <m:t>𝑁</m:t>
                          </m:r>
                        </m:sub>
                        <m:sup>
                          <m:r>
                            <a:rPr lang="en-US" sz="2400" i="1" smtClean="0">
                              <a:solidFill>
                                <a:srgbClr val="002060"/>
                              </a:solidFill>
                              <a:latin typeface="Cambria Math" panose="02040503050406030204" pitchFamily="18" charset="0"/>
                              <a:ea typeface="Cambria Math" panose="02040503050406030204" pitchFamily="18" charset="0"/>
                            </a:rPr>
                            <m:t>∘</m:t>
                          </m:r>
                        </m:sup>
                      </m:sSubSup>
                      <m:d>
                        <m:dPr>
                          <m:ctrlPr>
                            <a:rPr lang="en-US" sz="2400" b="0" i="1" smtClean="0">
                              <a:solidFill>
                                <a:srgbClr val="002060"/>
                              </a:solidFill>
                              <a:latin typeface="Cambria Math" panose="02040503050406030204" pitchFamily="18" charset="0"/>
                            </a:rPr>
                          </m:ctrlPr>
                        </m:dPr>
                        <m:e>
                          <m:r>
                            <a:rPr lang="en-US" sz="2400" b="0" i="1" smtClean="0">
                              <a:solidFill>
                                <a:srgbClr val="002060"/>
                              </a:solidFill>
                              <a:latin typeface="Cambria Math" panose="02040503050406030204" pitchFamily="18" charset="0"/>
                            </a:rPr>
                            <m:t>𝑖</m:t>
                          </m:r>
                          <m:r>
                            <a:rPr lang="en-US" sz="2400" b="0" i="1" smtClean="0">
                              <a:solidFill>
                                <a:srgbClr val="002060"/>
                              </a:solidFill>
                              <a:latin typeface="Cambria Math" panose="02040503050406030204" pitchFamily="18" charset="0"/>
                            </a:rPr>
                            <m:t>,</m:t>
                          </m:r>
                          <m:r>
                            <a:rPr lang="en-US" sz="2400" b="0" i="1" smtClean="0">
                              <a:solidFill>
                                <a:srgbClr val="002060"/>
                              </a:solidFill>
                              <a:latin typeface="Cambria Math" panose="02040503050406030204" pitchFamily="18" charset="0"/>
                            </a:rPr>
                            <m:t>𝑗</m:t>
                          </m:r>
                        </m:e>
                      </m:d>
                      <m:r>
                        <a:rPr lang="en-US" sz="2400" b="0" i="1" smtClean="0">
                          <a:solidFill>
                            <a:srgbClr val="002060"/>
                          </a:solidFill>
                          <a:latin typeface="Cambria Math" panose="02040503050406030204" pitchFamily="18" charset="0"/>
                        </a:rPr>
                        <m:t>=</m:t>
                      </m:r>
                      <m:sSubSup>
                        <m:sSubSupPr>
                          <m:ctrlPr>
                            <a:rPr lang="en-US" sz="2400" i="1">
                              <a:solidFill>
                                <a:srgbClr val="002060"/>
                              </a:solidFill>
                              <a:latin typeface="Cambria Math" panose="02040503050406030204" pitchFamily="18" charset="0"/>
                            </a:rPr>
                          </m:ctrlPr>
                        </m:sSubSupPr>
                        <m:e>
                          <m:r>
                            <a:rPr lang="en-US" sz="2400" b="0" i="1" smtClean="0">
                              <a:solidFill>
                                <a:srgbClr val="002060"/>
                              </a:solidFill>
                              <a:latin typeface="Cambria Math" panose="02040503050406030204" pitchFamily="18" charset="0"/>
                            </a:rPr>
                            <m:t>𝑎</m:t>
                          </m:r>
                        </m:e>
                        <m:sub>
                          <m:r>
                            <a:rPr lang="en-US" sz="2400" b="0" i="1" smtClean="0">
                              <a:solidFill>
                                <a:srgbClr val="002060"/>
                              </a:solidFill>
                              <a:latin typeface="Cambria Math" panose="02040503050406030204" pitchFamily="18" charset="0"/>
                            </a:rPr>
                            <m:t>𝑖𝑗</m:t>
                          </m:r>
                        </m:sub>
                        <m:sup>
                          <m:r>
                            <a:rPr lang="en-US" sz="2400" i="1">
                              <a:solidFill>
                                <a:srgbClr val="002060"/>
                              </a:solidFill>
                              <a:latin typeface="Cambria Math" panose="02040503050406030204" pitchFamily="18" charset="0"/>
                              <a:ea typeface="Cambria Math" panose="02040503050406030204" pitchFamily="18" charset="0"/>
                            </a:rPr>
                            <m:t>∘</m:t>
                          </m:r>
                        </m:sup>
                      </m:sSubSup>
                      <m:r>
                        <a:rPr lang="en-US" sz="2400" b="0" i="1" smtClean="0">
                          <a:solidFill>
                            <a:srgbClr val="002060"/>
                          </a:solidFill>
                          <a:latin typeface="Cambria Math" panose="02040503050406030204" pitchFamily="18" charset="0"/>
                          <a:ea typeface="Cambria Math" panose="02040503050406030204" pitchFamily="18" charset="0"/>
                        </a:rPr>
                        <m:t>=</m:t>
                      </m:r>
                      <m:f>
                        <m:fPr>
                          <m:ctrlPr>
                            <a:rPr lang="en-US" sz="2400" i="1">
                              <a:solidFill>
                                <a:srgbClr val="002060"/>
                              </a:solidFill>
                              <a:latin typeface="Cambria Math" panose="02040503050406030204" pitchFamily="18" charset="0"/>
                            </a:rPr>
                          </m:ctrlPr>
                        </m:fPr>
                        <m:num>
                          <m:r>
                            <a:rPr lang="en-US" sz="2400" b="0" i="1" smtClean="0">
                              <a:solidFill>
                                <a:srgbClr val="002060"/>
                              </a:solidFill>
                              <a:latin typeface="Cambria Math" panose="02040503050406030204" pitchFamily="18" charset="0"/>
                            </a:rPr>
                            <m:t>1</m:t>
                          </m:r>
                        </m:num>
                        <m:den>
                          <m:sSub>
                            <m:sSubPr>
                              <m:ctrlPr>
                                <a:rPr lang="en-US" sz="2400" i="1" smtClean="0">
                                  <a:solidFill>
                                    <a:srgbClr val="002060"/>
                                  </a:solidFill>
                                  <a:latin typeface="Cambria Math" panose="02040503050406030204" pitchFamily="18" charset="0"/>
                                </a:rPr>
                              </m:ctrlPr>
                            </m:sSubPr>
                            <m:e>
                              <m:r>
                                <a:rPr lang="en-US" sz="2400" b="0" i="1" smtClean="0">
                                  <a:solidFill>
                                    <a:srgbClr val="002060"/>
                                  </a:solidFill>
                                  <a:latin typeface="Cambria Math" panose="02040503050406030204" pitchFamily="18" charset="0"/>
                                </a:rPr>
                                <m:t>𝑘</m:t>
                              </m:r>
                            </m:e>
                            <m:sub>
                              <m:r>
                                <a:rPr lang="en-US" sz="2400" b="0" i="1" smtClean="0">
                                  <a:solidFill>
                                    <a:srgbClr val="002060"/>
                                  </a:solidFill>
                                  <a:latin typeface="Cambria Math" panose="02040503050406030204" pitchFamily="18" charset="0"/>
                                </a:rPr>
                                <m:t>𝑓</m:t>
                              </m:r>
                              <m:r>
                                <a:rPr lang="en-US" sz="2400" b="0" i="1" smtClean="0">
                                  <a:solidFill>
                                    <a:srgbClr val="002060"/>
                                  </a:solidFill>
                                  <a:latin typeface="Cambria Math" panose="02040503050406030204" pitchFamily="18" charset="0"/>
                                </a:rPr>
                                <m:t>1</m:t>
                              </m:r>
                            </m:sub>
                          </m:sSub>
                        </m:den>
                      </m:f>
                      <m:nary>
                        <m:naryPr>
                          <m:chr m:val="∑"/>
                          <m:ctrlPr>
                            <a:rPr lang="en-US" sz="2400" i="1" smtClean="0">
                              <a:solidFill>
                                <a:srgbClr val="002060"/>
                              </a:solidFill>
                              <a:latin typeface="Cambria Math" panose="02040503050406030204" pitchFamily="18" charset="0"/>
                            </a:rPr>
                          </m:ctrlPr>
                        </m:naryPr>
                        <m:sub>
                          <m:r>
                            <m:rPr>
                              <m:brk m:alnAt="23"/>
                            </m:rPr>
                            <a:rPr lang="en-US" sz="2400" b="0" i="1" smtClean="0">
                              <a:solidFill>
                                <a:srgbClr val="002060"/>
                              </a:solidFill>
                              <a:latin typeface="Cambria Math" panose="02040503050406030204" pitchFamily="18" charset="0"/>
                            </a:rPr>
                            <m:t>𝑘</m:t>
                          </m:r>
                          <m:r>
                            <a:rPr lang="en-US" sz="2400" b="0" i="1" smtClean="0">
                              <a:solidFill>
                                <a:srgbClr val="002060"/>
                              </a:solidFill>
                              <a:latin typeface="Cambria Math" panose="02040503050406030204" pitchFamily="18" charset="0"/>
                            </a:rPr>
                            <m:t>=1</m:t>
                          </m:r>
                        </m:sub>
                        <m:sup>
                          <m:sSub>
                            <m:sSubPr>
                              <m:ctrlPr>
                                <a:rPr lang="en-US" sz="2400" i="1" smtClean="0">
                                  <a:solidFill>
                                    <a:srgbClr val="002060"/>
                                  </a:solidFill>
                                  <a:latin typeface="Cambria Math" panose="02040503050406030204" pitchFamily="18" charset="0"/>
                                </a:rPr>
                              </m:ctrlPr>
                            </m:sSubPr>
                            <m:e>
                              <m:r>
                                <a:rPr lang="en-US" sz="2400" b="0" i="1" smtClean="0">
                                  <a:solidFill>
                                    <a:srgbClr val="002060"/>
                                  </a:solidFill>
                                  <a:latin typeface="Cambria Math" panose="02040503050406030204" pitchFamily="18" charset="0"/>
                                </a:rPr>
                                <m:t>𝑘</m:t>
                              </m:r>
                            </m:e>
                            <m:sub>
                              <m:r>
                                <a:rPr lang="en-US" sz="2400" b="0" i="1" smtClean="0">
                                  <a:solidFill>
                                    <a:srgbClr val="002060"/>
                                  </a:solidFill>
                                  <a:latin typeface="Cambria Math" panose="02040503050406030204" pitchFamily="18" charset="0"/>
                                </a:rPr>
                                <m:t>𝑓</m:t>
                              </m:r>
                              <m:r>
                                <a:rPr lang="en-US" sz="2400" b="0" i="1" smtClean="0">
                                  <a:solidFill>
                                    <a:srgbClr val="002060"/>
                                  </a:solidFill>
                                  <a:latin typeface="Cambria Math" panose="02040503050406030204" pitchFamily="18" charset="0"/>
                                </a:rPr>
                                <m:t>1</m:t>
                              </m:r>
                            </m:sub>
                          </m:sSub>
                        </m:sup>
                        <m:e>
                          <m:r>
                            <a:rPr lang="en-US" sz="2400" b="0" i="1" smtClean="0">
                              <a:solidFill>
                                <a:srgbClr val="002060"/>
                              </a:solidFill>
                              <a:latin typeface="Cambria Math" panose="02040503050406030204" pitchFamily="18" charset="0"/>
                            </a:rPr>
                            <m:t>𝑌</m:t>
                          </m:r>
                          <m:r>
                            <a:rPr lang="en-US" sz="2400" b="0" i="1" smtClean="0">
                              <a:solidFill>
                                <a:srgbClr val="002060"/>
                              </a:solidFill>
                              <a:latin typeface="Cambria Math" panose="02040503050406030204" pitchFamily="18" charset="0"/>
                            </a:rPr>
                            <m:t>(</m:t>
                          </m:r>
                          <m:r>
                            <a:rPr lang="en-US" sz="2400" b="0" i="1" smtClean="0">
                              <a:solidFill>
                                <a:srgbClr val="002060"/>
                              </a:solidFill>
                              <a:latin typeface="Cambria Math" panose="02040503050406030204" pitchFamily="18" charset="0"/>
                            </a:rPr>
                            <m:t>𝑖</m:t>
                          </m:r>
                          <m:r>
                            <a:rPr lang="en-US" sz="2400" b="0" i="1" smtClean="0">
                              <a:solidFill>
                                <a:srgbClr val="002060"/>
                              </a:solidFill>
                              <a:latin typeface="Cambria Math" panose="02040503050406030204" pitchFamily="18" charset="0"/>
                            </a:rPr>
                            <m:t>,</m:t>
                          </m:r>
                          <m:r>
                            <a:rPr lang="en-US" sz="2400" b="0" i="1" smtClean="0">
                              <a:solidFill>
                                <a:srgbClr val="002060"/>
                              </a:solidFill>
                              <a:latin typeface="Cambria Math" panose="02040503050406030204" pitchFamily="18" charset="0"/>
                            </a:rPr>
                            <m:t>𝑗</m:t>
                          </m:r>
                          <m:r>
                            <a:rPr lang="en-US" sz="2400" b="0" i="1" smtClean="0">
                              <a:solidFill>
                                <a:srgbClr val="002060"/>
                              </a:solidFill>
                              <a:latin typeface="Cambria Math" panose="02040503050406030204" pitchFamily="18" charset="0"/>
                            </a:rPr>
                            <m:t>,</m:t>
                          </m:r>
                          <m:r>
                            <a:rPr lang="en-US" sz="2400" b="0" i="1" smtClean="0">
                              <a:solidFill>
                                <a:srgbClr val="002060"/>
                              </a:solidFill>
                              <a:latin typeface="Cambria Math" panose="02040503050406030204" pitchFamily="18" charset="0"/>
                            </a:rPr>
                            <m:t>𝑇𝑘</m:t>
                          </m:r>
                          <m:r>
                            <a:rPr lang="en-US" sz="2400" b="0" i="1" smtClean="0">
                              <a:solidFill>
                                <a:srgbClr val="002060"/>
                              </a:solidFill>
                              <a:latin typeface="Cambria Math" panose="02040503050406030204" pitchFamily="18" charset="0"/>
                            </a:rPr>
                            <m:t>)</m:t>
                          </m:r>
                        </m:e>
                      </m:nary>
                    </m:oMath>
                  </m:oMathPara>
                </a14:m>
                <a:endParaRPr lang="ru-RU" sz="2400" i="1" dirty="0">
                  <a:solidFill>
                    <a:srgbClr val="002060"/>
                  </a:solidFill>
                </a:endParaRPr>
              </a:p>
            </p:txBody>
          </p:sp>
        </mc:Choice>
        <mc:Fallback xmlns="">
          <p:sp>
            <p:nvSpPr>
              <p:cNvPr id="7" name="Прямоугольник 6"/>
              <p:cNvSpPr>
                <a:spLocks noRot="1" noChangeAspect="1" noMove="1" noResize="1" noEditPoints="1" noAdjustHandles="1" noChangeArrowheads="1" noChangeShapeType="1" noTextEdit="1"/>
              </p:cNvSpPr>
              <p:nvPr/>
            </p:nvSpPr>
            <p:spPr>
              <a:xfrm>
                <a:off x="838199" y="4728250"/>
                <a:ext cx="4636397" cy="1170000"/>
              </a:xfrm>
              <a:prstGeom prst="rect">
                <a:avLst/>
              </a:prstGeom>
              <a:blipFill>
                <a:blip r:embed="rId4"/>
                <a:stretch>
                  <a:fillRect/>
                </a:stretch>
              </a:blipFill>
            </p:spPr>
            <p:txBody>
              <a:bodyPr/>
              <a:lstStyle/>
              <a:p>
                <a:r>
                  <a:rPr lang="ru-RU">
                    <a:noFill/>
                  </a:rPr>
                  <a:t> </a:t>
                </a:r>
              </a:p>
            </p:txBody>
          </p:sp>
        </mc:Fallback>
      </mc:AlternateContent>
      <p:sp>
        <p:nvSpPr>
          <p:cNvPr id="8" name="Прямоугольник 7"/>
          <p:cNvSpPr/>
          <p:nvPr/>
        </p:nvSpPr>
        <p:spPr>
          <a:xfrm>
            <a:off x="772612" y="4328140"/>
            <a:ext cx="4061460" cy="400110"/>
          </a:xfrm>
          <a:prstGeom prst="rect">
            <a:avLst/>
          </a:prstGeom>
        </p:spPr>
        <p:txBody>
          <a:bodyPr wrap="square">
            <a:spAutoFit/>
          </a:bodyPr>
          <a:lstStyle/>
          <a:p>
            <a:pPr algn="just"/>
            <a:r>
              <a:rPr lang="en-US" sz="2000" dirty="0">
                <a:solidFill>
                  <a:srgbClr val="002060"/>
                </a:solidFill>
                <a:latin typeface="Arial" panose="020B0604020202020204" pitchFamily="34" charset="0"/>
                <a:cs typeface="Arial" panose="020B0604020202020204" pitchFamily="34" charset="0"/>
              </a:rPr>
              <a:t>Estimation of normalized H</a:t>
            </a:r>
            <a:r>
              <a:rPr lang="en-US" sz="2000" dirty="0" smtClean="0">
                <a:solidFill>
                  <a:srgbClr val="002060"/>
                </a:solidFill>
                <a:latin typeface="Arial" panose="020B0604020202020204" pitchFamily="34" charset="0"/>
                <a:cs typeface="Arial" panose="020B0604020202020204" pitchFamily="34" charset="0"/>
              </a:rPr>
              <a:t>F</a:t>
            </a:r>
            <a:endParaRPr lang="ru-RU" sz="2000" dirty="0">
              <a:solidFill>
                <a:srgbClr val="002060"/>
              </a:solidFill>
              <a:latin typeface="Arial" panose="020B0604020202020204" pitchFamily="34" charset="0"/>
              <a:cs typeface="Arial" panose="020B0604020202020204" pitchFamily="34" charset="0"/>
            </a:endParaRPr>
          </a:p>
        </p:txBody>
      </p:sp>
      <p:sp>
        <p:nvSpPr>
          <p:cNvPr id="10" name="Прямоугольник 9"/>
          <p:cNvSpPr/>
          <p:nvPr/>
        </p:nvSpPr>
        <p:spPr>
          <a:xfrm>
            <a:off x="6262173" y="1316422"/>
            <a:ext cx="5091628" cy="646331"/>
          </a:xfrm>
          <a:prstGeom prst="rect">
            <a:avLst/>
          </a:prstGeom>
        </p:spPr>
        <p:txBody>
          <a:bodyPr wrap="square">
            <a:spAutoFit/>
          </a:bodyPr>
          <a:lstStyle/>
          <a:p>
            <a:pPr algn="just"/>
            <a:r>
              <a:rPr lang="en-US" dirty="0">
                <a:solidFill>
                  <a:srgbClr val="002060"/>
                </a:solidFill>
                <a:latin typeface="Arial" panose="020B0604020202020204" pitchFamily="34" charset="0"/>
                <a:cs typeface="Arial" panose="020B0604020202020204" pitchFamily="34" charset="0"/>
              </a:rPr>
              <a:t>Estimation of the output normalized variations of MFIDF</a:t>
            </a:r>
            <a:endParaRPr lang="ru-RU" dirty="0">
              <a:solidFill>
                <a:srgbClr val="002060"/>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1" name="Прямоугольник 10"/>
              <p:cNvSpPr/>
              <p:nvPr/>
            </p:nvSpPr>
            <p:spPr>
              <a:xfrm>
                <a:off x="6381156" y="2155746"/>
                <a:ext cx="4826386" cy="88562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l-GR" sz="2400" i="1" smtClean="0">
                          <a:solidFill>
                            <a:srgbClr val="002060"/>
                          </a:solidFill>
                          <a:latin typeface="Cambria Math" panose="02040503050406030204" pitchFamily="18" charset="0"/>
                        </a:rPr>
                        <m:t>𝛿</m:t>
                      </m:r>
                      <m:sSubSup>
                        <m:sSubSupPr>
                          <m:ctrlPr>
                            <a:rPr lang="el-GR" sz="2400" i="1">
                              <a:solidFill>
                                <a:srgbClr val="002060"/>
                              </a:solidFill>
                              <a:latin typeface="Cambria Math" panose="02040503050406030204" pitchFamily="18" charset="0"/>
                            </a:rPr>
                          </m:ctrlPr>
                        </m:sSubSupPr>
                        <m:e>
                          <m:r>
                            <a:rPr lang="en-US" sz="2400" i="1">
                              <a:solidFill>
                                <a:srgbClr val="002060"/>
                              </a:solidFill>
                              <a:latin typeface="Cambria Math" panose="02040503050406030204" pitchFamily="18" charset="0"/>
                            </a:rPr>
                            <m:t>𝑌</m:t>
                          </m:r>
                        </m:e>
                        <m:sub>
                          <m:r>
                            <a:rPr lang="en-US" sz="2400" i="1">
                              <a:solidFill>
                                <a:srgbClr val="002060"/>
                              </a:solidFill>
                              <a:latin typeface="Cambria Math" panose="02040503050406030204" pitchFamily="18" charset="0"/>
                            </a:rPr>
                            <m:t>𝑁</m:t>
                          </m:r>
                        </m:sub>
                        <m:sup>
                          <m:r>
                            <a:rPr lang="en-US" sz="2400" i="1">
                              <a:solidFill>
                                <a:srgbClr val="002060"/>
                              </a:solidFill>
                              <a:latin typeface="Cambria Math" panose="02040503050406030204" pitchFamily="18" charset="0"/>
                              <a:ea typeface="Cambria Math" panose="02040503050406030204" pitchFamily="18" charset="0"/>
                            </a:rPr>
                            <m:t>∘</m:t>
                          </m:r>
                        </m:sup>
                      </m:sSubSup>
                      <m:d>
                        <m:dPr>
                          <m:ctrlPr>
                            <a:rPr lang="en-US" sz="2400" i="1">
                              <a:solidFill>
                                <a:srgbClr val="002060"/>
                              </a:solidFill>
                              <a:latin typeface="Cambria Math" panose="02040503050406030204" pitchFamily="18" charset="0"/>
                            </a:rPr>
                          </m:ctrlPr>
                        </m:dPr>
                        <m:e>
                          <m:r>
                            <a:rPr lang="en-US" sz="2400" i="1">
                              <a:solidFill>
                                <a:srgbClr val="002060"/>
                              </a:solidFill>
                              <a:latin typeface="Cambria Math" panose="02040503050406030204" pitchFamily="18" charset="0"/>
                            </a:rPr>
                            <m:t>𝑖</m:t>
                          </m:r>
                          <m:r>
                            <a:rPr lang="en-US" sz="2400" i="1">
                              <a:solidFill>
                                <a:srgbClr val="002060"/>
                              </a:solidFill>
                              <a:latin typeface="Cambria Math" panose="02040503050406030204" pitchFamily="18" charset="0"/>
                            </a:rPr>
                            <m:t>,</m:t>
                          </m:r>
                          <m:r>
                            <a:rPr lang="en-US" sz="2400" i="1">
                              <a:solidFill>
                                <a:srgbClr val="002060"/>
                              </a:solidFill>
                              <a:latin typeface="Cambria Math" panose="02040503050406030204" pitchFamily="18" charset="0"/>
                            </a:rPr>
                            <m:t>𝑗</m:t>
                          </m:r>
                          <m:r>
                            <a:rPr lang="en-US" sz="2400" i="1">
                              <a:solidFill>
                                <a:srgbClr val="002060"/>
                              </a:solidFill>
                              <a:latin typeface="Cambria Math" panose="02040503050406030204" pitchFamily="18" charset="0"/>
                            </a:rPr>
                            <m:t>,</m:t>
                          </m:r>
                          <m:r>
                            <a:rPr lang="en-US" sz="2400" i="1">
                              <a:solidFill>
                                <a:srgbClr val="002060"/>
                              </a:solidFill>
                              <a:latin typeface="Cambria Math" panose="02040503050406030204" pitchFamily="18" charset="0"/>
                            </a:rPr>
                            <m:t>𝑇𝑘</m:t>
                          </m:r>
                        </m:e>
                      </m:d>
                      <m:r>
                        <a:rPr lang="en-US" sz="2400" b="0" i="1" smtClean="0">
                          <a:solidFill>
                            <a:srgbClr val="002060"/>
                          </a:solidFill>
                          <a:latin typeface="Cambria Math" panose="02040503050406030204" pitchFamily="18" charset="0"/>
                        </a:rPr>
                        <m:t>=</m:t>
                      </m:r>
                      <m:f>
                        <m:fPr>
                          <m:ctrlPr>
                            <a:rPr lang="en-US" sz="2400" b="0" i="1" smtClean="0">
                              <a:solidFill>
                                <a:srgbClr val="002060"/>
                              </a:solidFill>
                              <a:latin typeface="Cambria Math" panose="02040503050406030204" pitchFamily="18" charset="0"/>
                            </a:rPr>
                          </m:ctrlPr>
                        </m:fPr>
                        <m:num>
                          <m:r>
                            <a:rPr lang="en-US" sz="2400" i="1">
                              <a:solidFill>
                                <a:srgbClr val="002060"/>
                              </a:solidFill>
                              <a:latin typeface="Cambria Math" panose="02040503050406030204" pitchFamily="18" charset="0"/>
                            </a:rPr>
                            <m:t>𝑌</m:t>
                          </m:r>
                          <m:d>
                            <m:dPr>
                              <m:ctrlPr>
                                <a:rPr lang="en-US" sz="2400" i="1">
                                  <a:solidFill>
                                    <a:srgbClr val="002060"/>
                                  </a:solidFill>
                                  <a:latin typeface="Cambria Math" panose="02040503050406030204" pitchFamily="18" charset="0"/>
                                </a:rPr>
                              </m:ctrlPr>
                            </m:dPr>
                            <m:e>
                              <m:r>
                                <a:rPr lang="en-US" sz="2400" i="1">
                                  <a:solidFill>
                                    <a:srgbClr val="002060"/>
                                  </a:solidFill>
                                  <a:latin typeface="Cambria Math" panose="02040503050406030204" pitchFamily="18" charset="0"/>
                                </a:rPr>
                                <m:t>𝑖</m:t>
                              </m:r>
                              <m:r>
                                <a:rPr lang="en-US" sz="2400" i="1">
                                  <a:solidFill>
                                    <a:srgbClr val="002060"/>
                                  </a:solidFill>
                                  <a:latin typeface="Cambria Math" panose="02040503050406030204" pitchFamily="18" charset="0"/>
                                </a:rPr>
                                <m:t>,</m:t>
                              </m:r>
                              <m:r>
                                <a:rPr lang="en-US" sz="2400" i="1">
                                  <a:solidFill>
                                    <a:srgbClr val="002060"/>
                                  </a:solidFill>
                                  <a:latin typeface="Cambria Math" panose="02040503050406030204" pitchFamily="18" charset="0"/>
                                </a:rPr>
                                <m:t>𝑗</m:t>
                              </m:r>
                              <m:r>
                                <a:rPr lang="en-US" sz="2400" i="1">
                                  <a:solidFill>
                                    <a:srgbClr val="002060"/>
                                  </a:solidFill>
                                  <a:latin typeface="Cambria Math" panose="02040503050406030204" pitchFamily="18" charset="0"/>
                                </a:rPr>
                                <m:t>,</m:t>
                              </m:r>
                              <m:r>
                                <a:rPr lang="en-US" sz="2400" i="1">
                                  <a:solidFill>
                                    <a:srgbClr val="002060"/>
                                  </a:solidFill>
                                  <a:latin typeface="Cambria Math" panose="02040503050406030204" pitchFamily="18" charset="0"/>
                                </a:rPr>
                                <m:t>𝑇𝑘</m:t>
                              </m:r>
                            </m:e>
                          </m:d>
                          <m:r>
                            <a:rPr lang="en-US" sz="2400" i="1">
                              <a:solidFill>
                                <a:srgbClr val="002060"/>
                              </a:solidFill>
                              <a:latin typeface="Cambria Math" panose="02040503050406030204" pitchFamily="18" charset="0"/>
                            </a:rPr>
                            <m:t>−</m:t>
                          </m:r>
                          <m:sSubSup>
                            <m:sSubSupPr>
                              <m:ctrlPr>
                                <a:rPr lang="en-US" sz="2400" i="1">
                                  <a:solidFill>
                                    <a:srgbClr val="002060"/>
                                  </a:solidFill>
                                  <a:latin typeface="Cambria Math" panose="02040503050406030204" pitchFamily="18" charset="0"/>
                                </a:rPr>
                              </m:ctrlPr>
                            </m:sSubSupPr>
                            <m:e>
                              <m:r>
                                <a:rPr lang="en-US" sz="2400" i="1">
                                  <a:solidFill>
                                    <a:srgbClr val="002060"/>
                                  </a:solidFill>
                                  <a:latin typeface="Cambria Math" panose="02040503050406030204" pitchFamily="18" charset="0"/>
                                </a:rPr>
                                <m:t>𝐴</m:t>
                              </m:r>
                            </m:e>
                            <m:sub>
                              <m:r>
                                <a:rPr lang="en-US" sz="2400" i="1">
                                  <a:solidFill>
                                    <a:srgbClr val="002060"/>
                                  </a:solidFill>
                                  <a:latin typeface="Cambria Math" panose="02040503050406030204" pitchFamily="18" charset="0"/>
                                </a:rPr>
                                <m:t>𝑁</m:t>
                              </m:r>
                            </m:sub>
                            <m:sup>
                              <m:r>
                                <a:rPr lang="en-US" sz="2400" i="1">
                                  <a:solidFill>
                                    <a:srgbClr val="002060"/>
                                  </a:solidFill>
                                  <a:latin typeface="Cambria Math" panose="02040503050406030204" pitchFamily="18" charset="0"/>
                                  <a:ea typeface="Cambria Math" panose="02040503050406030204" pitchFamily="18" charset="0"/>
                                </a:rPr>
                                <m:t>∘</m:t>
                              </m:r>
                            </m:sup>
                          </m:sSubSup>
                          <m:d>
                            <m:dPr>
                              <m:ctrlPr>
                                <a:rPr lang="en-US" sz="2400" i="1">
                                  <a:solidFill>
                                    <a:srgbClr val="002060"/>
                                  </a:solidFill>
                                  <a:latin typeface="Cambria Math" panose="02040503050406030204" pitchFamily="18" charset="0"/>
                                </a:rPr>
                              </m:ctrlPr>
                            </m:dPr>
                            <m:e>
                              <m:r>
                                <a:rPr lang="en-US" sz="2400" i="1">
                                  <a:solidFill>
                                    <a:srgbClr val="002060"/>
                                  </a:solidFill>
                                  <a:latin typeface="Cambria Math" panose="02040503050406030204" pitchFamily="18" charset="0"/>
                                </a:rPr>
                                <m:t>𝑖</m:t>
                              </m:r>
                              <m:r>
                                <a:rPr lang="en-US" sz="2400" i="1">
                                  <a:solidFill>
                                    <a:srgbClr val="002060"/>
                                  </a:solidFill>
                                  <a:latin typeface="Cambria Math" panose="02040503050406030204" pitchFamily="18" charset="0"/>
                                </a:rPr>
                                <m:t>,</m:t>
                              </m:r>
                              <m:r>
                                <a:rPr lang="en-US" sz="2400" i="1">
                                  <a:solidFill>
                                    <a:srgbClr val="002060"/>
                                  </a:solidFill>
                                  <a:latin typeface="Cambria Math" panose="02040503050406030204" pitchFamily="18" charset="0"/>
                                </a:rPr>
                                <m:t>𝑗</m:t>
                              </m:r>
                            </m:e>
                          </m:d>
                        </m:num>
                        <m:den>
                          <m:sSubSup>
                            <m:sSubSupPr>
                              <m:ctrlPr>
                                <a:rPr lang="en-US" sz="2400" i="1">
                                  <a:solidFill>
                                    <a:srgbClr val="002060"/>
                                  </a:solidFill>
                                  <a:latin typeface="Cambria Math" panose="02040503050406030204" pitchFamily="18" charset="0"/>
                                </a:rPr>
                              </m:ctrlPr>
                            </m:sSubSupPr>
                            <m:e>
                              <m:r>
                                <a:rPr lang="en-US" sz="2400" i="1">
                                  <a:solidFill>
                                    <a:srgbClr val="002060"/>
                                  </a:solidFill>
                                  <a:latin typeface="Cambria Math" panose="02040503050406030204" pitchFamily="18" charset="0"/>
                                </a:rPr>
                                <m:t>𝐴</m:t>
                              </m:r>
                            </m:e>
                            <m:sub>
                              <m:r>
                                <a:rPr lang="en-US" sz="2400" i="1">
                                  <a:solidFill>
                                    <a:srgbClr val="002060"/>
                                  </a:solidFill>
                                  <a:latin typeface="Cambria Math" panose="02040503050406030204" pitchFamily="18" charset="0"/>
                                </a:rPr>
                                <m:t>𝑁</m:t>
                              </m:r>
                            </m:sub>
                            <m:sup>
                              <m:r>
                                <a:rPr lang="en-US" sz="2400" i="1">
                                  <a:solidFill>
                                    <a:srgbClr val="002060"/>
                                  </a:solidFill>
                                  <a:latin typeface="Cambria Math" panose="02040503050406030204" pitchFamily="18" charset="0"/>
                                  <a:ea typeface="Cambria Math" panose="02040503050406030204" pitchFamily="18" charset="0"/>
                                </a:rPr>
                                <m:t>∘</m:t>
                              </m:r>
                            </m:sup>
                          </m:sSubSup>
                          <m:d>
                            <m:dPr>
                              <m:ctrlPr>
                                <a:rPr lang="en-US" sz="2400" i="1">
                                  <a:solidFill>
                                    <a:srgbClr val="002060"/>
                                  </a:solidFill>
                                  <a:latin typeface="Cambria Math" panose="02040503050406030204" pitchFamily="18" charset="0"/>
                                </a:rPr>
                              </m:ctrlPr>
                            </m:dPr>
                            <m:e>
                              <m:r>
                                <a:rPr lang="en-US" sz="2400" i="1">
                                  <a:solidFill>
                                    <a:srgbClr val="002060"/>
                                  </a:solidFill>
                                  <a:latin typeface="Cambria Math" panose="02040503050406030204" pitchFamily="18" charset="0"/>
                                </a:rPr>
                                <m:t>𝑖</m:t>
                              </m:r>
                              <m:r>
                                <a:rPr lang="en-US" sz="2400" i="1">
                                  <a:solidFill>
                                    <a:srgbClr val="002060"/>
                                  </a:solidFill>
                                  <a:latin typeface="Cambria Math" panose="02040503050406030204" pitchFamily="18" charset="0"/>
                                </a:rPr>
                                <m:t>,</m:t>
                              </m:r>
                              <m:r>
                                <a:rPr lang="en-US" sz="2400" i="1">
                                  <a:solidFill>
                                    <a:srgbClr val="002060"/>
                                  </a:solidFill>
                                  <a:latin typeface="Cambria Math" panose="02040503050406030204" pitchFamily="18" charset="0"/>
                                </a:rPr>
                                <m:t>𝑗</m:t>
                              </m:r>
                            </m:e>
                          </m:d>
                        </m:den>
                      </m:f>
                    </m:oMath>
                  </m:oMathPara>
                </a14:m>
                <a:endParaRPr lang="ru-RU" sz="2400" i="1" dirty="0">
                  <a:solidFill>
                    <a:srgbClr val="002060"/>
                  </a:solidFill>
                </a:endParaRPr>
              </a:p>
            </p:txBody>
          </p:sp>
        </mc:Choice>
        <mc:Fallback xmlns="">
          <p:sp>
            <p:nvSpPr>
              <p:cNvPr id="11" name="Прямоугольник 10"/>
              <p:cNvSpPr>
                <a:spLocks noRot="1" noChangeAspect="1" noMove="1" noResize="1" noEditPoints="1" noAdjustHandles="1" noChangeArrowheads="1" noChangeShapeType="1" noTextEdit="1"/>
              </p:cNvSpPr>
              <p:nvPr/>
            </p:nvSpPr>
            <p:spPr>
              <a:xfrm>
                <a:off x="6381156" y="2155746"/>
                <a:ext cx="4826386" cy="885627"/>
              </a:xfrm>
              <a:prstGeom prst="rect">
                <a:avLst/>
              </a:prstGeom>
              <a:blipFill>
                <a:blip r:embed="rId5"/>
                <a:stretch>
                  <a:fillRect/>
                </a:stretch>
              </a:blipFill>
            </p:spPr>
            <p:txBody>
              <a:bodyPr/>
              <a:lstStyle/>
              <a:p>
                <a:r>
                  <a:rPr lang="ru-RU">
                    <a:noFill/>
                  </a:rPr>
                  <a:t> </a:t>
                </a:r>
              </a:p>
            </p:txBody>
          </p:sp>
        </mc:Fallback>
      </mc:AlternateContent>
      <p:sp>
        <p:nvSpPr>
          <p:cNvPr id="13" name="Прямоугольник 12"/>
          <p:cNvSpPr/>
          <p:nvPr/>
        </p:nvSpPr>
        <p:spPr>
          <a:xfrm>
            <a:off x="6321663" y="3232743"/>
            <a:ext cx="5407041" cy="646331"/>
          </a:xfrm>
          <a:prstGeom prst="rect">
            <a:avLst/>
          </a:prstGeom>
        </p:spPr>
        <p:txBody>
          <a:bodyPr wrap="square">
            <a:spAutoFit/>
          </a:bodyPr>
          <a:lstStyle/>
          <a:p>
            <a:r>
              <a:rPr lang="en-US" dirty="0">
                <a:solidFill>
                  <a:srgbClr val="002060"/>
                </a:solidFill>
                <a:latin typeface="Arial" panose="020B0604020202020204" pitchFamily="34" charset="0"/>
                <a:cs typeface="Arial" panose="020B0604020202020204" pitchFamily="34" charset="0"/>
              </a:rPr>
              <a:t>Averaged estimates of output normalized variations of MFIDF</a:t>
            </a:r>
            <a:endParaRPr lang="ru-RU" dirty="0">
              <a:solidFill>
                <a:srgbClr val="002060"/>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4" name="Прямоугольник 13"/>
              <p:cNvSpPr/>
              <p:nvPr/>
            </p:nvSpPr>
            <p:spPr>
              <a:xfrm>
                <a:off x="6381156" y="3830324"/>
                <a:ext cx="4264565" cy="125495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el-GR" sz="2400" i="1" smtClean="0">
                          <a:solidFill>
                            <a:srgbClr val="002060"/>
                          </a:solidFill>
                          <a:latin typeface="Cambria Math" panose="02040503050406030204" pitchFamily="18" charset="0"/>
                        </a:rPr>
                        <m:t>δ</m:t>
                      </m:r>
                      <m:sSubSup>
                        <m:sSubSupPr>
                          <m:ctrlPr>
                            <a:rPr lang="el-GR" sz="2400" i="1">
                              <a:solidFill>
                                <a:srgbClr val="002060"/>
                              </a:solidFill>
                              <a:latin typeface="Cambria Math" panose="02040503050406030204" pitchFamily="18" charset="0"/>
                            </a:rPr>
                          </m:ctrlPr>
                        </m:sSubSupPr>
                        <m:e>
                          <m:r>
                            <a:rPr lang="en-US" sz="2400" i="1">
                              <a:solidFill>
                                <a:srgbClr val="002060"/>
                              </a:solidFill>
                              <a:latin typeface="Cambria Math" panose="02040503050406030204" pitchFamily="18" charset="0"/>
                            </a:rPr>
                            <m:t>𝑌</m:t>
                          </m:r>
                        </m:e>
                        <m:sub>
                          <m:r>
                            <a:rPr lang="en-US" sz="2400" i="1">
                              <a:solidFill>
                                <a:srgbClr val="002060"/>
                              </a:solidFill>
                              <a:latin typeface="Cambria Math" panose="02040503050406030204" pitchFamily="18" charset="0"/>
                            </a:rPr>
                            <m:t>𝑁</m:t>
                          </m:r>
                        </m:sub>
                        <m:sup>
                          <m:r>
                            <a:rPr lang="en-US" sz="2400" i="1">
                              <a:solidFill>
                                <a:srgbClr val="002060"/>
                              </a:solidFill>
                              <a:latin typeface="Cambria Math" panose="02040503050406030204" pitchFamily="18" charset="0"/>
                              <a:ea typeface="Cambria Math" panose="02040503050406030204" pitchFamily="18" charset="0"/>
                            </a:rPr>
                            <m:t>∘</m:t>
                          </m:r>
                        </m:sup>
                      </m:sSubSup>
                      <m:d>
                        <m:dPr>
                          <m:ctrlPr>
                            <a:rPr lang="en-US" sz="2400" i="1">
                              <a:solidFill>
                                <a:srgbClr val="002060"/>
                              </a:solidFill>
                              <a:latin typeface="Cambria Math" panose="02040503050406030204" pitchFamily="18" charset="0"/>
                            </a:rPr>
                          </m:ctrlPr>
                        </m:dPr>
                        <m:e>
                          <m:r>
                            <a:rPr lang="en-US" sz="2400" i="1">
                              <a:solidFill>
                                <a:srgbClr val="002060"/>
                              </a:solidFill>
                              <a:latin typeface="Cambria Math" panose="02040503050406030204" pitchFamily="18" charset="0"/>
                            </a:rPr>
                            <m:t>𝑖</m:t>
                          </m:r>
                          <m:r>
                            <a:rPr lang="en-US" sz="2400" i="1">
                              <a:solidFill>
                                <a:srgbClr val="002060"/>
                              </a:solidFill>
                              <a:latin typeface="Cambria Math" panose="02040503050406030204" pitchFamily="18" charset="0"/>
                            </a:rPr>
                            <m:t>,</m:t>
                          </m:r>
                          <m:r>
                            <a:rPr lang="en-US" sz="2400" i="1">
                              <a:solidFill>
                                <a:srgbClr val="002060"/>
                              </a:solidFill>
                              <a:latin typeface="Cambria Math" panose="02040503050406030204" pitchFamily="18" charset="0"/>
                            </a:rPr>
                            <m:t>𝑗</m:t>
                          </m:r>
                        </m:e>
                      </m:d>
                      <m:r>
                        <a:rPr lang="en-US" sz="2400" b="0" i="1" smtClean="0">
                          <a:solidFill>
                            <a:srgbClr val="002060"/>
                          </a:solidFill>
                          <a:latin typeface="Cambria Math" panose="02040503050406030204" pitchFamily="18" charset="0"/>
                        </a:rPr>
                        <m:t>=</m:t>
                      </m:r>
                      <m:nary>
                        <m:naryPr>
                          <m:chr m:val="∑"/>
                          <m:ctrlPr>
                            <a:rPr lang="en-US" sz="2400" b="0" i="1" smtClean="0">
                              <a:solidFill>
                                <a:srgbClr val="002060"/>
                              </a:solidFill>
                              <a:latin typeface="Cambria Math" panose="02040503050406030204" pitchFamily="18" charset="0"/>
                            </a:rPr>
                          </m:ctrlPr>
                        </m:naryPr>
                        <m:sub>
                          <m:r>
                            <m:rPr>
                              <m:brk m:alnAt="23"/>
                            </m:rPr>
                            <a:rPr lang="en-US" sz="2400" b="0" i="1" smtClean="0">
                              <a:solidFill>
                                <a:srgbClr val="002060"/>
                              </a:solidFill>
                              <a:latin typeface="Cambria Math" panose="02040503050406030204" pitchFamily="18" charset="0"/>
                            </a:rPr>
                            <m:t>𝑘</m:t>
                          </m:r>
                          <m:r>
                            <a:rPr lang="en-US" sz="2400" b="0" i="1" smtClean="0">
                              <a:solidFill>
                                <a:srgbClr val="002060"/>
                              </a:solidFill>
                              <a:latin typeface="Cambria Math" panose="02040503050406030204" pitchFamily="18" charset="0"/>
                            </a:rPr>
                            <m:t>=</m:t>
                          </m:r>
                          <m:sSub>
                            <m:sSubPr>
                              <m:ctrlPr>
                                <a:rPr lang="en-US" sz="2400" b="0" i="1" smtClean="0">
                                  <a:solidFill>
                                    <a:srgbClr val="002060"/>
                                  </a:solidFill>
                                  <a:latin typeface="Cambria Math" panose="02040503050406030204" pitchFamily="18" charset="0"/>
                                </a:rPr>
                              </m:ctrlPr>
                            </m:sSubPr>
                            <m:e>
                              <m:r>
                                <a:rPr lang="en-US" sz="2400" b="0" i="1" smtClean="0">
                                  <a:solidFill>
                                    <a:srgbClr val="002060"/>
                                  </a:solidFill>
                                  <a:latin typeface="Cambria Math" panose="02040503050406030204" pitchFamily="18" charset="0"/>
                                </a:rPr>
                                <m:t>𝑘</m:t>
                              </m:r>
                            </m:e>
                            <m:sub>
                              <m:r>
                                <a:rPr lang="en-US" sz="2400" b="0" i="1" smtClean="0">
                                  <a:solidFill>
                                    <a:srgbClr val="002060"/>
                                  </a:solidFill>
                                  <a:latin typeface="Cambria Math" panose="02040503050406030204" pitchFamily="18" charset="0"/>
                                </a:rPr>
                                <m:t>𝑓</m:t>
                              </m:r>
                              <m:r>
                                <a:rPr lang="en-US" sz="2400" b="0" i="1" smtClean="0">
                                  <a:solidFill>
                                    <a:srgbClr val="002060"/>
                                  </a:solidFill>
                                  <a:latin typeface="Cambria Math" panose="02040503050406030204" pitchFamily="18" charset="0"/>
                                </a:rPr>
                                <m:t>1+1</m:t>
                              </m:r>
                            </m:sub>
                          </m:sSub>
                        </m:sub>
                        <m:sup>
                          <m:sSub>
                            <m:sSubPr>
                              <m:ctrlPr>
                                <a:rPr lang="en-US" sz="2400" b="0" i="1" smtClean="0">
                                  <a:solidFill>
                                    <a:srgbClr val="002060"/>
                                  </a:solidFill>
                                  <a:latin typeface="Cambria Math" panose="02040503050406030204" pitchFamily="18" charset="0"/>
                                </a:rPr>
                              </m:ctrlPr>
                            </m:sSubPr>
                            <m:e>
                              <m:r>
                                <a:rPr lang="en-US" sz="2400" b="0" i="1" smtClean="0">
                                  <a:solidFill>
                                    <a:srgbClr val="002060"/>
                                  </a:solidFill>
                                  <a:latin typeface="Cambria Math" panose="02040503050406030204" pitchFamily="18" charset="0"/>
                                </a:rPr>
                                <m:t>𝑘</m:t>
                              </m:r>
                            </m:e>
                            <m:sub>
                              <m:r>
                                <a:rPr lang="en-US" sz="2400" b="0" i="1" smtClean="0">
                                  <a:solidFill>
                                    <a:srgbClr val="002060"/>
                                  </a:solidFill>
                                  <a:latin typeface="Cambria Math" panose="02040503050406030204" pitchFamily="18" charset="0"/>
                                </a:rPr>
                                <m:t>𝑓</m:t>
                              </m:r>
                              <m:r>
                                <a:rPr lang="en-US" sz="2400" b="0" i="1" smtClean="0">
                                  <a:solidFill>
                                    <a:srgbClr val="002060"/>
                                  </a:solidFill>
                                  <a:latin typeface="Cambria Math" panose="02040503050406030204" pitchFamily="18" charset="0"/>
                                </a:rPr>
                                <m:t>1</m:t>
                              </m:r>
                            </m:sub>
                          </m:sSub>
                          <m:r>
                            <a:rPr lang="en-US" sz="2400" b="0" i="1" smtClean="0">
                              <a:solidFill>
                                <a:srgbClr val="002060"/>
                              </a:solidFill>
                              <a:latin typeface="Cambria Math" panose="02040503050406030204" pitchFamily="18" charset="0"/>
                            </a:rPr>
                            <m:t>+</m:t>
                          </m:r>
                          <m:sSub>
                            <m:sSubPr>
                              <m:ctrlPr>
                                <a:rPr lang="en-US" sz="2400" b="0" i="1" smtClean="0">
                                  <a:solidFill>
                                    <a:srgbClr val="002060"/>
                                  </a:solidFill>
                                  <a:latin typeface="Cambria Math" panose="02040503050406030204" pitchFamily="18" charset="0"/>
                                </a:rPr>
                              </m:ctrlPr>
                            </m:sSubPr>
                            <m:e>
                              <m:r>
                                <a:rPr lang="en-US" sz="2400" b="0" i="1" smtClean="0">
                                  <a:solidFill>
                                    <a:srgbClr val="002060"/>
                                  </a:solidFill>
                                  <a:latin typeface="Cambria Math" panose="02040503050406030204" pitchFamily="18" charset="0"/>
                                </a:rPr>
                                <m:t>𝑘</m:t>
                              </m:r>
                            </m:e>
                            <m:sub>
                              <m:r>
                                <a:rPr lang="en-US" sz="2400" b="0" i="1" smtClean="0">
                                  <a:solidFill>
                                    <a:srgbClr val="002060"/>
                                  </a:solidFill>
                                  <a:latin typeface="Cambria Math" panose="02040503050406030204" pitchFamily="18" charset="0"/>
                                </a:rPr>
                                <m:t>𝑓</m:t>
                              </m:r>
                              <m:r>
                                <a:rPr lang="en-US" sz="2400" b="0" i="1" smtClean="0">
                                  <a:solidFill>
                                    <a:srgbClr val="002060"/>
                                  </a:solidFill>
                                  <a:latin typeface="Cambria Math" panose="02040503050406030204" pitchFamily="18" charset="0"/>
                                </a:rPr>
                                <m:t>2</m:t>
                              </m:r>
                            </m:sub>
                          </m:sSub>
                        </m:sup>
                        <m:e>
                          <m:r>
                            <m:rPr>
                              <m:sty m:val="p"/>
                            </m:rPr>
                            <a:rPr lang="el-GR" sz="2400" i="1">
                              <a:solidFill>
                                <a:srgbClr val="002060"/>
                              </a:solidFill>
                              <a:latin typeface="Cambria Math" panose="02040503050406030204" pitchFamily="18" charset="0"/>
                            </a:rPr>
                            <m:t>δ</m:t>
                          </m:r>
                          <m:sSubSup>
                            <m:sSubSupPr>
                              <m:ctrlPr>
                                <a:rPr lang="el-GR" sz="2400" i="1">
                                  <a:solidFill>
                                    <a:srgbClr val="002060"/>
                                  </a:solidFill>
                                  <a:latin typeface="Cambria Math" panose="02040503050406030204" pitchFamily="18" charset="0"/>
                                </a:rPr>
                              </m:ctrlPr>
                            </m:sSubSupPr>
                            <m:e>
                              <m:r>
                                <a:rPr lang="en-US" sz="2400" i="1">
                                  <a:solidFill>
                                    <a:srgbClr val="002060"/>
                                  </a:solidFill>
                                  <a:latin typeface="Cambria Math" panose="02040503050406030204" pitchFamily="18" charset="0"/>
                                </a:rPr>
                                <m:t>𝑌</m:t>
                              </m:r>
                            </m:e>
                            <m:sub>
                              <m:r>
                                <a:rPr lang="en-US" sz="2400" i="1">
                                  <a:solidFill>
                                    <a:srgbClr val="002060"/>
                                  </a:solidFill>
                                  <a:latin typeface="Cambria Math" panose="02040503050406030204" pitchFamily="18" charset="0"/>
                                </a:rPr>
                                <m:t>𝑁</m:t>
                              </m:r>
                            </m:sub>
                            <m:sup>
                              <m:r>
                                <a:rPr lang="en-US" sz="2400" i="1">
                                  <a:solidFill>
                                    <a:srgbClr val="002060"/>
                                  </a:solidFill>
                                  <a:latin typeface="Cambria Math" panose="02040503050406030204" pitchFamily="18" charset="0"/>
                                  <a:ea typeface="Cambria Math" panose="02040503050406030204" pitchFamily="18" charset="0"/>
                                </a:rPr>
                                <m:t>∘</m:t>
                              </m:r>
                            </m:sup>
                          </m:sSubSup>
                          <m:d>
                            <m:dPr>
                              <m:ctrlPr>
                                <a:rPr lang="en-US" sz="2400" i="1">
                                  <a:solidFill>
                                    <a:srgbClr val="002060"/>
                                  </a:solidFill>
                                  <a:latin typeface="Cambria Math" panose="02040503050406030204" pitchFamily="18" charset="0"/>
                                </a:rPr>
                              </m:ctrlPr>
                            </m:dPr>
                            <m:e>
                              <m:r>
                                <a:rPr lang="en-US" sz="2400" i="1">
                                  <a:solidFill>
                                    <a:srgbClr val="002060"/>
                                  </a:solidFill>
                                  <a:latin typeface="Cambria Math" panose="02040503050406030204" pitchFamily="18" charset="0"/>
                                </a:rPr>
                                <m:t>𝑖</m:t>
                              </m:r>
                              <m:r>
                                <a:rPr lang="en-US" sz="2400" i="1">
                                  <a:solidFill>
                                    <a:srgbClr val="002060"/>
                                  </a:solidFill>
                                  <a:latin typeface="Cambria Math" panose="02040503050406030204" pitchFamily="18" charset="0"/>
                                </a:rPr>
                                <m:t>,</m:t>
                              </m:r>
                              <m:r>
                                <a:rPr lang="en-US" sz="2400" i="1">
                                  <a:solidFill>
                                    <a:srgbClr val="002060"/>
                                  </a:solidFill>
                                  <a:latin typeface="Cambria Math" panose="02040503050406030204" pitchFamily="18" charset="0"/>
                                </a:rPr>
                                <m:t>𝑗</m:t>
                              </m:r>
                              <m:r>
                                <a:rPr lang="en-US" sz="2400" i="1">
                                  <a:solidFill>
                                    <a:srgbClr val="002060"/>
                                  </a:solidFill>
                                  <a:latin typeface="Cambria Math" panose="02040503050406030204" pitchFamily="18" charset="0"/>
                                </a:rPr>
                                <m:t>,</m:t>
                              </m:r>
                              <m:r>
                                <a:rPr lang="en-US" sz="2400" i="1">
                                  <a:solidFill>
                                    <a:srgbClr val="002060"/>
                                  </a:solidFill>
                                  <a:latin typeface="Cambria Math" panose="02040503050406030204" pitchFamily="18" charset="0"/>
                                </a:rPr>
                                <m:t>𝑇𝑘</m:t>
                              </m:r>
                            </m:e>
                          </m:d>
                        </m:e>
                      </m:nary>
                    </m:oMath>
                  </m:oMathPara>
                </a14:m>
                <a:endParaRPr lang="ru-RU" sz="2400" dirty="0">
                  <a:solidFill>
                    <a:srgbClr val="002060"/>
                  </a:solidFill>
                </a:endParaRPr>
              </a:p>
            </p:txBody>
          </p:sp>
        </mc:Choice>
        <mc:Fallback xmlns="">
          <p:sp>
            <p:nvSpPr>
              <p:cNvPr id="14" name="Прямоугольник 13"/>
              <p:cNvSpPr>
                <a:spLocks noRot="1" noChangeAspect="1" noMove="1" noResize="1" noEditPoints="1" noAdjustHandles="1" noChangeArrowheads="1" noChangeShapeType="1" noTextEdit="1"/>
              </p:cNvSpPr>
              <p:nvPr/>
            </p:nvSpPr>
            <p:spPr>
              <a:xfrm>
                <a:off x="6381156" y="3830324"/>
                <a:ext cx="4264565" cy="1254959"/>
              </a:xfrm>
              <a:prstGeom prst="rect">
                <a:avLst/>
              </a:prstGeom>
              <a:blipFill>
                <a:blip r:embed="rId6"/>
                <a:stretch>
                  <a:fillRect/>
                </a:stretch>
              </a:blipFill>
            </p:spPr>
            <p:txBody>
              <a:bodyPr/>
              <a:lstStyle/>
              <a:p>
                <a:r>
                  <a:rPr lang="ru-RU">
                    <a:noFill/>
                  </a:rPr>
                  <a:t> </a:t>
                </a:r>
              </a:p>
            </p:txBody>
          </p:sp>
        </mc:Fallback>
      </mc:AlternateContent>
      <p:sp>
        <p:nvSpPr>
          <p:cNvPr id="16" name="Прямоугольник 15"/>
          <p:cNvSpPr/>
          <p:nvPr/>
        </p:nvSpPr>
        <p:spPr>
          <a:xfrm>
            <a:off x="6381156" y="5191312"/>
            <a:ext cx="4893038" cy="646331"/>
          </a:xfrm>
          <a:prstGeom prst="rect">
            <a:avLst/>
          </a:prstGeom>
        </p:spPr>
        <p:txBody>
          <a:bodyPr wrap="square">
            <a:spAutoFit/>
          </a:bodyPr>
          <a:lstStyle/>
          <a:p>
            <a:pPr algn="just"/>
            <a:r>
              <a:rPr lang="en-US" dirty="0">
                <a:solidFill>
                  <a:srgbClr val="002060"/>
                </a:solidFill>
                <a:latin typeface="Arial" panose="020B0604020202020204" pitchFamily="34" charset="0"/>
                <a:cs typeface="Arial" panose="020B0604020202020204" pitchFamily="34" charset="0"/>
              </a:rPr>
              <a:t>Spatially Filtered Estimates of the Output Normalized Variations of the MFIDF</a:t>
            </a:r>
            <a:endParaRPr lang="ru-RU" dirty="0">
              <a:solidFill>
                <a:srgbClr val="002060"/>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8" name="Прямоугольник 17"/>
              <p:cNvSpPr/>
              <p:nvPr/>
            </p:nvSpPr>
            <p:spPr>
              <a:xfrm>
                <a:off x="7811467" y="5993603"/>
                <a:ext cx="2032416" cy="48378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el-GR" sz="2400" i="1" smtClean="0">
                          <a:solidFill>
                            <a:srgbClr val="002060"/>
                          </a:solidFill>
                          <a:latin typeface="Cambria Math" panose="02040503050406030204" pitchFamily="18" charset="0"/>
                        </a:rPr>
                        <m:t>δ</m:t>
                      </m:r>
                      <m:sSubSup>
                        <m:sSubSupPr>
                          <m:ctrlPr>
                            <a:rPr lang="el-GR" sz="2400" i="1" smtClean="0">
                              <a:solidFill>
                                <a:srgbClr val="002060"/>
                              </a:solidFill>
                              <a:latin typeface="Cambria Math" panose="02040503050406030204" pitchFamily="18" charset="0"/>
                            </a:rPr>
                          </m:ctrlPr>
                        </m:sSubSupPr>
                        <m:e>
                          <m:r>
                            <a:rPr lang="en-US" sz="2400" b="0" i="1" smtClean="0">
                              <a:solidFill>
                                <a:srgbClr val="002060"/>
                              </a:solidFill>
                              <a:latin typeface="Cambria Math" panose="02040503050406030204" pitchFamily="18" charset="0"/>
                            </a:rPr>
                            <m:t>𝑌</m:t>
                          </m:r>
                        </m:e>
                        <m:sub>
                          <m:r>
                            <a:rPr lang="en-US" sz="2400" b="0" i="1" smtClean="0">
                              <a:solidFill>
                                <a:srgbClr val="002060"/>
                              </a:solidFill>
                              <a:latin typeface="Cambria Math" panose="02040503050406030204" pitchFamily="18" charset="0"/>
                            </a:rPr>
                            <m:t>𝑁</m:t>
                          </m:r>
                          <m:r>
                            <a:rPr lang="en-US" sz="2400" b="0" i="1" smtClean="0">
                              <a:solidFill>
                                <a:srgbClr val="002060"/>
                              </a:solidFill>
                              <a:latin typeface="Cambria Math" panose="02040503050406030204" pitchFamily="18" charset="0"/>
                            </a:rPr>
                            <m:t>,</m:t>
                          </m:r>
                          <m:r>
                            <a:rPr lang="el-GR" sz="2400" b="0" i="1" smtClean="0">
                              <a:solidFill>
                                <a:srgbClr val="002060"/>
                              </a:solidFill>
                              <a:latin typeface="Cambria Math" panose="02040503050406030204" pitchFamily="18" charset="0"/>
                            </a:rPr>
                            <m:t>𝛷</m:t>
                          </m:r>
                        </m:sub>
                        <m:sup>
                          <m:r>
                            <a:rPr lang="en-US" sz="2400" i="1">
                              <a:solidFill>
                                <a:srgbClr val="002060"/>
                              </a:solidFill>
                              <a:latin typeface="Cambria Math" panose="02040503050406030204" pitchFamily="18" charset="0"/>
                              <a:ea typeface="Cambria Math" panose="02040503050406030204" pitchFamily="18" charset="0"/>
                            </a:rPr>
                            <m:t>∘</m:t>
                          </m:r>
                        </m:sup>
                      </m:sSubSup>
                      <m:d>
                        <m:dPr>
                          <m:ctrlPr>
                            <a:rPr lang="en-US" sz="2400" i="1">
                              <a:solidFill>
                                <a:srgbClr val="002060"/>
                              </a:solidFill>
                              <a:latin typeface="Cambria Math" panose="02040503050406030204" pitchFamily="18" charset="0"/>
                            </a:rPr>
                          </m:ctrlPr>
                        </m:dPr>
                        <m:e>
                          <m:r>
                            <a:rPr lang="en-US" sz="2400" i="1">
                              <a:solidFill>
                                <a:srgbClr val="002060"/>
                              </a:solidFill>
                              <a:latin typeface="Cambria Math" panose="02040503050406030204" pitchFamily="18" charset="0"/>
                            </a:rPr>
                            <m:t>𝑖</m:t>
                          </m:r>
                          <m:r>
                            <a:rPr lang="en-US" sz="2400" i="1">
                              <a:solidFill>
                                <a:srgbClr val="002060"/>
                              </a:solidFill>
                              <a:latin typeface="Cambria Math" panose="02040503050406030204" pitchFamily="18" charset="0"/>
                            </a:rPr>
                            <m:t>,</m:t>
                          </m:r>
                          <m:r>
                            <a:rPr lang="en-US" sz="2400" i="1">
                              <a:solidFill>
                                <a:srgbClr val="002060"/>
                              </a:solidFill>
                              <a:latin typeface="Cambria Math" panose="02040503050406030204" pitchFamily="18" charset="0"/>
                            </a:rPr>
                            <m:t>𝑗</m:t>
                          </m:r>
                          <m:r>
                            <a:rPr lang="en-US" sz="2400" i="1">
                              <a:solidFill>
                                <a:srgbClr val="002060"/>
                              </a:solidFill>
                              <a:latin typeface="Cambria Math" panose="02040503050406030204" pitchFamily="18" charset="0"/>
                            </a:rPr>
                            <m:t>,</m:t>
                          </m:r>
                          <m:r>
                            <a:rPr lang="en-US" sz="2400" i="1">
                              <a:solidFill>
                                <a:srgbClr val="002060"/>
                              </a:solidFill>
                              <a:latin typeface="Cambria Math" panose="02040503050406030204" pitchFamily="18" charset="0"/>
                            </a:rPr>
                            <m:t>𝑇𝑘</m:t>
                          </m:r>
                        </m:e>
                      </m:d>
                    </m:oMath>
                  </m:oMathPara>
                </a14:m>
                <a:endParaRPr lang="ru-RU" sz="2400" dirty="0"/>
              </a:p>
            </p:txBody>
          </p:sp>
        </mc:Choice>
        <mc:Fallback xmlns="">
          <p:sp>
            <p:nvSpPr>
              <p:cNvPr id="18" name="Прямоугольник 17"/>
              <p:cNvSpPr>
                <a:spLocks noRot="1" noChangeAspect="1" noMove="1" noResize="1" noEditPoints="1" noAdjustHandles="1" noChangeArrowheads="1" noChangeShapeType="1" noTextEdit="1"/>
              </p:cNvSpPr>
              <p:nvPr/>
            </p:nvSpPr>
            <p:spPr>
              <a:xfrm>
                <a:off x="7811467" y="5993603"/>
                <a:ext cx="2032416" cy="483787"/>
              </a:xfrm>
              <a:prstGeom prst="rect">
                <a:avLst/>
              </a:prstGeom>
              <a:blipFill>
                <a:blip r:embed="rId7"/>
                <a:stretch>
                  <a:fillRect b="-12500"/>
                </a:stretch>
              </a:blipFill>
            </p:spPr>
            <p:txBody>
              <a:bodyPr/>
              <a:lstStyle/>
              <a:p>
                <a:r>
                  <a:rPr lang="ru-RU">
                    <a:noFill/>
                  </a:rPr>
                  <a:t> </a:t>
                </a:r>
              </a:p>
            </p:txBody>
          </p:sp>
        </mc:Fallback>
      </mc:AlternateContent>
      <p:sp>
        <p:nvSpPr>
          <p:cNvPr id="3" name="Номер слайда 2"/>
          <p:cNvSpPr>
            <a:spLocks noGrp="1"/>
          </p:cNvSpPr>
          <p:nvPr>
            <p:ph type="sldNum" sz="quarter" idx="12"/>
          </p:nvPr>
        </p:nvSpPr>
        <p:spPr/>
        <p:txBody>
          <a:bodyPr/>
          <a:lstStyle/>
          <a:p>
            <a:fld id="{05CB8B9A-88BE-409F-9D7E-184CC1A6EAFB}" type="slidenum">
              <a:rPr lang="ru-RU" smtClean="0"/>
              <a:t>3</a:t>
            </a:fld>
            <a:endParaRPr lang="ru-RU"/>
          </a:p>
        </p:txBody>
      </p:sp>
      <mc:AlternateContent xmlns:mc="http://schemas.openxmlformats.org/markup-compatibility/2006" xmlns:a14="http://schemas.microsoft.com/office/drawing/2010/main">
        <mc:Choice Requires="a14">
          <p:sp>
            <p:nvSpPr>
              <p:cNvPr id="9" name="TextBox 8"/>
              <p:cNvSpPr txBox="1"/>
              <p:nvPr/>
            </p:nvSpPr>
            <p:spPr>
              <a:xfrm>
                <a:off x="838199" y="1860722"/>
                <a:ext cx="4099392" cy="276999"/>
              </a:xfrm>
              <a:prstGeom prst="rect">
                <a:avLst/>
              </a:prstGeom>
              <a:noFill/>
            </p:spPr>
            <p:txBody>
              <a:bodyPr wrap="none" lIns="0" tIns="0" rIns="0" bIns="0" rtlCol="0">
                <a:spAutoFit/>
              </a:bodyPr>
              <a:lstStyle/>
              <a:p>
                <a14:m>
                  <m:oMath xmlns:m="http://schemas.openxmlformats.org/officeDocument/2006/math">
                    <m:sSub>
                      <m:sSubPr>
                        <m:ctrlPr>
                          <a:rPr lang="en-US" i="1" smtClean="0">
                            <a:solidFill>
                              <a:srgbClr val="002060"/>
                            </a:solidFill>
                            <a:latin typeface="Cambria Math" panose="02040503050406030204" pitchFamily="18" charset="0"/>
                          </a:rPr>
                        </m:ctrlPr>
                      </m:sSubPr>
                      <m:e>
                        <m:r>
                          <a:rPr lang="en-US" i="1">
                            <a:solidFill>
                              <a:srgbClr val="002060"/>
                            </a:solidFill>
                            <a:latin typeface="Cambria Math" panose="02040503050406030204" pitchFamily="18" charset="0"/>
                          </a:rPr>
                          <m:t>𝐴</m:t>
                        </m:r>
                      </m:e>
                      <m:sub>
                        <m:r>
                          <a:rPr lang="en-US" b="0" i="1" smtClean="0">
                            <a:solidFill>
                              <a:srgbClr val="002060"/>
                            </a:solidFill>
                            <a:latin typeface="Cambria Math" panose="02040503050406030204" pitchFamily="18" charset="0"/>
                          </a:rPr>
                          <m:t>0</m:t>
                        </m:r>
                      </m:sub>
                    </m:sSub>
                    <m:r>
                      <a:rPr lang="en-US" b="0" i="1" smtClean="0">
                        <a:solidFill>
                          <a:srgbClr val="002060"/>
                        </a:solidFill>
                        <a:latin typeface="Cambria Math" panose="02040503050406030204" pitchFamily="18" charset="0"/>
                      </a:rPr>
                      <m:t>(</m:t>
                    </m:r>
                    <m:r>
                      <a:rPr lang="en-US" b="0" i="1" smtClean="0">
                        <a:solidFill>
                          <a:srgbClr val="002060"/>
                        </a:solidFill>
                        <a:latin typeface="Cambria Math" panose="02040503050406030204" pitchFamily="18" charset="0"/>
                      </a:rPr>
                      <m:t>𝑖</m:t>
                    </m:r>
                    <m:r>
                      <a:rPr lang="en-US" b="0" i="1" smtClean="0">
                        <a:solidFill>
                          <a:srgbClr val="002060"/>
                        </a:solidFill>
                        <a:latin typeface="Cambria Math" panose="02040503050406030204" pitchFamily="18" charset="0"/>
                      </a:rPr>
                      <m:t>,</m:t>
                    </m:r>
                    <m:r>
                      <a:rPr lang="en-US" b="0" i="1" smtClean="0">
                        <a:solidFill>
                          <a:srgbClr val="002060"/>
                        </a:solidFill>
                        <a:latin typeface="Cambria Math" panose="02040503050406030204" pitchFamily="18" charset="0"/>
                      </a:rPr>
                      <m:t>𝑗</m:t>
                    </m:r>
                    <m:r>
                      <a:rPr lang="en-US" b="0" i="1" smtClean="0">
                        <a:solidFill>
                          <a:srgbClr val="002060"/>
                        </a:solidFill>
                        <a:latin typeface="Cambria Math" panose="02040503050406030204" pitchFamily="18" charset="0"/>
                      </a:rPr>
                      <m:t>,</m:t>
                    </m:r>
                    <m:r>
                      <a:rPr lang="en-US" b="0" i="1" smtClean="0">
                        <a:solidFill>
                          <a:srgbClr val="002060"/>
                        </a:solidFill>
                        <a:latin typeface="Cambria Math" panose="02040503050406030204" pitchFamily="18" charset="0"/>
                      </a:rPr>
                      <m:t>𝑇𝑘</m:t>
                    </m:r>
                    <m:r>
                      <a:rPr lang="en-US" b="0" i="1" smtClean="0">
                        <a:solidFill>
                          <a:srgbClr val="002060"/>
                        </a:solidFill>
                        <a:latin typeface="Cambria Math" panose="02040503050406030204" pitchFamily="18" charset="0"/>
                      </a:rPr>
                      <m:t>)=</m:t>
                    </m:r>
                    <m:r>
                      <a:rPr lang="en-US" b="0" i="1" smtClean="0">
                        <a:solidFill>
                          <a:srgbClr val="002060"/>
                        </a:solidFill>
                        <a:latin typeface="Cambria Math" panose="02040503050406030204" pitchFamily="18" charset="0"/>
                      </a:rPr>
                      <m:t>𝐴</m:t>
                    </m:r>
                    <m:r>
                      <a:rPr lang="en-US" b="0" i="1" smtClean="0">
                        <a:solidFill>
                          <a:srgbClr val="002060"/>
                        </a:solidFill>
                        <a:latin typeface="Cambria Math" panose="02040503050406030204" pitchFamily="18" charset="0"/>
                      </a:rPr>
                      <m:t>(</m:t>
                    </m:r>
                    <m:r>
                      <a:rPr lang="en-US" b="0" i="1" smtClean="0">
                        <a:solidFill>
                          <a:srgbClr val="002060"/>
                        </a:solidFill>
                        <a:latin typeface="Cambria Math" panose="02040503050406030204" pitchFamily="18" charset="0"/>
                      </a:rPr>
                      <m:t>𝑖</m:t>
                    </m:r>
                    <m:r>
                      <a:rPr lang="en-US" b="0" i="1" smtClean="0">
                        <a:solidFill>
                          <a:srgbClr val="002060"/>
                        </a:solidFill>
                        <a:latin typeface="Cambria Math" panose="02040503050406030204" pitchFamily="18" charset="0"/>
                      </a:rPr>
                      <m:t>,</m:t>
                    </m:r>
                    <m:r>
                      <a:rPr lang="en-US" b="0" i="1" smtClean="0">
                        <a:solidFill>
                          <a:srgbClr val="002060"/>
                        </a:solidFill>
                        <a:latin typeface="Cambria Math" panose="02040503050406030204" pitchFamily="18" charset="0"/>
                      </a:rPr>
                      <m:t>𝑗</m:t>
                    </m:r>
                    <m:r>
                      <a:rPr lang="en-US" b="0" i="1" smtClean="0">
                        <a:solidFill>
                          <a:srgbClr val="002060"/>
                        </a:solidFill>
                        <a:latin typeface="Cambria Math" panose="02040503050406030204" pitchFamily="18" charset="0"/>
                      </a:rPr>
                      <m:t>,</m:t>
                    </m:r>
                    <m:r>
                      <a:rPr lang="en-US" b="0" i="1" smtClean="0">
                        <a:solidFill>
                          <a:srgbClr val="002060"/>
                        </a:solidFill>
                        <a:latin typeface="Cambria Math" panose="02040503050406030204" pitchFamily="18" charset="0"/>
                      </a:rPr>
                      <m:t>𝑇𝑘</m:t>
                    </m:r>
                    <m:r>
                      <a:rPr lang="en-US" b="0" i="1" smtClean="0">
                        <a:solidFill>
                          <a:srgbClr val="002060"/>
                        </a:solidFill>
                        <a:latin typeface="Cambria Math" panose="02040503050406030204" pitchFamily="18" charset="0"/>
                      </a:rPr>
                      <m:t>) </m:t>
                    </m:r>
                    <m:sSub>
                      <m:sSubPr>
                        <m:ctrlPr>
                          <a:rPr lang="en-US" b="0" i="1" smtClean="0">
                            <a:solidFill>
                              <a:srgbClr val="002060"/>
                            </a:solidFill>
                            <a:latin typeface="Cambria Math" panose="02040503050406030204" pitchFamily="18" charset="0"/>
                          </a:rPr>
                        </m:ctrlPr>
                      </m:sSubPr>
                      <m:e>
                        <m:r>
                          <a:rPr lang="en-US" b="0" i="1" smtClean="0">
                            <a:solidFill>
                              <a:srgbClr val="002060"/>
                            </a:solidFill>
                            <a:latin typeface="Cambria Math" panose="02040503050406030204" pitchFamily="18" charset="0"/>
                          </a:rPr>
                          <m:t>𝑐</m:t>
                        </m:r>
                      </m:e>
                      <m:sub>
                        <m:r>
                          <a:rPr lang="en-US" b="0" i="1" smtClean="0">
                            <a:solidFill>
                              <a:srgbClr val="002060"/>
                            </a:solidFill>
                            <a:latin typeface="Cambria Math" panose="02040503050406030204" pitchFamily="18" charset="0"/>
                          </a:rPr>
                          <m:t>0</m:t>
                        </m:r>
                      </m:sub>
                    </m:sSub>
                  </m:oMath>
                </a14:m>
                <a:r>
                  <a:rPr lang="ru-RU" dirty="0" smtClean="0">
                    <a:solidFill>
                      <a:srgbClr val="002060"/>
                    </a:solidFill>
                  </a:rPr>
                  <a:t> </a:t>
                </a:r>
                <a:r>
                  <a:rPr lang="en-US" dirty="0">
                    <a:solidFill>
                      <a:srgbClr val="002060"/>
                    </a:solidFill>
                    <a:latin typeface="Arial" panose="020B0604020202020204" pitchFamily="34" charset="0"/>
                    <a:cs typeface="Arial" panose="020B0604020202020204" pitchFamily="34" charset="0"/>
                  </a:rPr>
                  <a:t>normalized </a:t>
                </a:r>
                <a:r>
                  <a:rPr lang="en-US" dirty="0" smtClean="0">
                    <a:solidFill>
                      <a:srgbClr val="002060"/>
                    </a:solidFill>
                    <a:latin typeface="Arial" panose="020B0604020202020204" pitchFamily="34" charset="0"/>
                    <a:cs typeface="Arial" panose="020B0604020202020204" pitchFamily="34" charset="0"/>
                  </a:rPr>
                  <a:t>HF</a:t>
                </a:r>
                <a:endParaRPr lang="ru-RU" dirty="0">
                  <a:solidFill>
                    <a:srgbClr val="002060"/>
                  </a:solidFill>
                  <a:latin typeface="Arial" panose="020B0604020202020204" pitchFamily="34" charset="0"/>
                  <a:cs typeface="Arial" panose="020B0604020202020204" pitchFamily="34" charset="0"/>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838199" y="1860722"/>
                <a:ext cx="4099392" cy="276999"/>
              </a:xfrm>
              <a:prstGeom prst="rect">
                <a:avLst/>
              </a:prstGeom>
              <a:blipFill>
                <a:blip r:embed="rId8"/>
                <a:stretch>
                  <a:fillRect l="-1932" t="-30435" r="-3120" b="-47826"/>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838199" y="2235220"/>
                <a:ext cx="2648097"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ru-RU" i="1" smtClean="0">
                              <a:solidFill>
                                <a:srgbClr val="002060"/>
                              </a:solidFill>
                              <a:latin typeface="Cambria Math" panose="02040503050406030204" pitchFamily="18" charset="0"/>
                            </a:rPr>
                          </m:ctrlPr>
                        </m:sSubPr>
                        <m:e>
                          <m:r>
                            <a:rPr lang="en-US" b="0" i="1" smtClean="0">
                              <a:solidFill>
                                <a:srgbClr val="002060"/>
                              </a:solidFill>
                              <a:latin typeface="Cambria Math" panose="02040503050406030204" pitchFamily="18" charset="0"/>
                            </a:rPr>
                            <m:t>𝑐</m:t>
                          </m:r>
                        </m:e>
                        <m:sub>
                          <m:r>
                            <a:rPr lang="en-US" b="0" i="1" smtClean="0">
                              <a:solidFill>
                                <a:srgbClr val="002060"/>
                              </a:solidFill>
                              <a:latin typeface="Cambria Math" panose="02040503050406030204" pitchFamily="18" charset="0"/>
                            </a:rPr>
                            <m:t>0</m:t>
                          </m:r>
                        </m:sub>
                      </m:sSub>
                      <m:r>
                        <a:rPr lang="ru-RU" b="0" i="1" smtClean="0">
                          <a:solidFill>
                            <a:srgbClr val="002060"/>
                          </a:solidFill>
                          <a:latin typeface="Cambria Math" panose="02040503050406030204" pitchFamily="18" charset="0"/>
                        </a:rPr>
                        <m:t>=</m:t>
                      </m:r>
                      <m:r>
                        <a:rPr lang="en-US" b="0" i="1" smtClean="0">
                          <a:solidFill>
                            <a:srgbClr val="002060"/>
                          </a:solidFill>
                          <a:latin typeface="Cambria Math" panose="02040503050406030204" pitchFamily="18" charset="0"/>
                        </a:rPr>
                        <m:t>𝑐𝑜𝑛𝑠𝑡</m:t>
                      </m:r>
                      <m:r>
                        <a:rPr lang="en-US" b="0" i="1" smtClean="0">
                          <a:solidFill>
                            <a:srgbClr val="002060"/>
                          </a:solidFill>
                          <a:latin typeface="Cambria Math" panose="02040503050406030204" pitchFamily="18" charset="0"/>
                        </a:rPr>
                        <m:t>−</m:t>
                      </m:r>
                      <m:r>
                        <m:rPr>
                          <m:sty m:val="p"/>
                        </m:rPr>
                        <a:rPr lang="en-US" i="0">
                          <a:solidFill>
                            <a:srgbClr val="002060"/>
                          </a:solidFill>
                          <a:latin typeface="Cambria Math" panose="02040503050406030204" pitchFamily="18" charset="0"/>
                        </a:rPr>
                        <m:t>M</m:t>
                      </m:r>
                      <m:r>
                        <m:rPr>
                          <m:sty m:val="p"/>
                        </m:rPr>
                        <a:rPr lang="en-US" b="0" i="0" smtClean="0">
                          <a:solidFill>
                            <a:srgbClr val="002060"/>
                          </a:solidFill>
                          <a:latin typeface="Cambria Math" panose="02040503050406030204" pitchFamily="18" charset="0"/>
                        </a:rPr>
                        <m:t>F</m:t>
                      </m:r>
                      <m:r>
                        <a:rPr lang="en-US" i="0">
                          <a:solidFill>
                            <a:srgbClr val="002060"/>
                          </a:solidFill>
                          <a:latin typeface="Cambria Math" panose="02040503050406030204" pitchFamily="18" charset="0"/>
                        </a:rPr>
                        <m:t> </m:t>
                      </m:r>
                      <m:r>
                        <m:rPr>
                          <m:sty m:val="p"/>
                        </m:rPr>
                        <a:rPr lang="en-US" i="0">
                          <a:solidFill>
                            <a:srgbClr val="002060"/>
                          </a:solidFill>
                          <a:latin typeface="Cambria Math" panose="02040503050406030204" pitchFamily="18" charset="0"/>
                        </a:rPr>
                        <m:t>intensity</m:t>
                      </m:r>
                    </m:oMath>
                  </m:oMathPara>
                </a14:m>
                <a:endParaRPr lang="ru-RU" dirty="0">
                  <a:solidFill>
                    <a:srgbClr val="002060"/>
                  </a:solidFill>
                  <a:latin typeface="Arial" panose="020B0604020202020204" pitchFamily="34" charset="0"/>
                  <a:cs typeface="Arial" panose="020B0604020202020204" pitchFamily="34" charset="0"/>
                </a:endParaRPr>
              </a:p>
            </p:txBody>
          </p:sp>
        </mc:Choice>
        <mc:Fallback xmlns="">
          <p:sp>
            <p:nvSpPr>
              <p:cNvPr id="12" name="TextBox 11"/>
              <p:cNvSpPr txBox="1">
                <a:spLocks noRot="1" noChangeAspect="1" noMove="1" noResize="1" noEditPoints="1" noAdjustHandles="1" noChangeArrowheads="1" noChangeShapeType="1" noTextEdit="1"/>
              </p:cNvSpPr>
              <p:nvPr/>
            </p:nvSpPr>
            <p:spPr>
              <a:xfrm>
                <a:off x="838199" y="2235220"/>
                <a:ext cx="2648097" cy="276999"/>
              </a:xfrm>
              <a:prstGeom prst="rect">
                <a:avLst/>
              </a:prstGeom>
              <a:blipFill>
                <a:blip r:embed="rId9"/>
                <a:stretch>
                  <a:fillRect l="-460" r="-2529" b="-35556"/>
                </a:stretch>
              </a:blipFill>
            </p:spPr>
            <p:txBody>
              <a:bodyPr/>
              <a:lstStyle/>
              <a:p>
                <a:r>
                  <a:rPr lang="ru-RU">
                    <a:noFill/>
                  </a:rPr>
                  <a:t> </a:t>
                </a:r>
              </a:p>
            </p:txBody>
          </p:sp>
        </mc:Fallback>
      </mc:AlternateContent>
      <p:sp>
        <p:nvSpPr>
          <p:cNvPr id="15" name="TextBox 14"/>
          <p:cNvSpPr txBox="1"/>
          <p:nvPr/>
        </p:nvSpPr>
        <p:spPr>
          <a:xfrm>
            <a:off x="772612" y="1416523"/>
            <a:ext cx="2302216" cy="371153"/>
          </a:xfrm>
          <a:prstGeom prst="rect">
            <a:avLst/>
          </a:prstGeom>
          <a:noFill/>
        </p:spPr>
        <p:txBody>
          <a:bodyPr wrap="square" rtlCol="0">
            <a:spAutoFit/>
          </a:bodyPr>
          <a:lstStyle/>
          <a:p>
            <a:r>
              <a:rPr lang="en-US" dirty="0">
                <a:solidFill>
                  <a:srgbClr val="002060"/>
                </a:solidFill>
                <a:latin typeface="Arial" panose="020B0604020202020204" pitchFamily="34" charset="0"/>
                <a:cs typeface="Arial" panose="020B0604020202020204" pitchFamily="34" charset="0"/>
              </a:rPr>
              <a:t>Normalized </a:t>
            </a:r>
            <a:r>
              <a:rPr lang="en-US" dirty="0" smtClean="0">
                <a:solidFill>
                  <a:srgbClr val="002060"/>
                </a:solidFill>
                <a:latin typeface="Arial" panose="020B0604020202020204" pitchFamily="34" charset="0"/>
                <a:cs typeface="Arial" panose="020B0604020202020204" pitchFamily="34" charset="0"/>
              </a:rPr>
              <a:t>HF</a:t>
            </a:r>
            <a:endParaRPr lang="ru-RU"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642632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TextBox 3"/>
              <p:cNvSpPr txBox="1"/>
              <p:nvPr/>
            </p:nvSpPr>
            <p:spPr>
              <a:xfrm>
                <a:off x="683300" y="2953551"/>
                <a:ext cx="3854453"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ru-RU" sz="2400" i="1" smtClean="0">
                              <a:solidFill>
                                <a:srgbClr val="002060"/>
                              </a:solidFill>
                              <a:latin typeface="Cambria Math" panose="02040503050406030204" pitchFamily="18" charset="0"/>
                            </a:rPr>
                          </m:ctrlPr>
                        </m:sSubPr>
                        <m:e>
                          <m:r>
                            <a:rPr lang="en-US" sz="2400" b="0" i="1" smtClean="0">
                              <a:solidFill>
                                <a:srgbClr val="002060"/>
                              </a:solidFill>
                              <a:latin typeface="Cambria Math" panose="02040503050406030204" pitchFamily="18" charset="0"/>
                            </a:rPr>
                            <m:t>𝐴</m:t>
                          </m:r>
                        </m:e>
                        <m:sub>
                          <m:r>
                            <a:rPr lang="en-US" sz="2400" b="0" i="1" smtClean="0">
                              <a:solidFill>
                                <a:srgbClr val="002060"/>
                              </a:solidFill>
                              <a:latin typeface="Cambria Math" panose="02040503050406030204" pitchFamily="18" charset="0"/>
                            </a:rPr>
                            <m:t>𝑀</m:t>
                          </m:r>
                          <m:r>
                            <a:rPr lang="en-US" sz="2400" b="0" i="1" smtClean="0">
                              <a:solidFill>
                                <a:srgbClr val="002060"/>
                              </a:solidFill>
                              <a:latin typeface="Cambria Math" panose="02040503050406030204" pitchFamily="18" charset="0"/>
                            </a:rPr>
                            <m:t>1</m:t>
                          </m:r>
                        </m:sub>
                      </m:sSub>
                      <m:r>
                        <a:rPr lang="en-US" sz="2400" b="0" i="1" smtClean="0">
                          <a:solidFill>
                            <a:srgbClr val="002060"/>
                          </a:solidFill>
                          <a:latin typeface="Cambria Math" panose="02040503050406030204" pitchFamily="18" charset="0"/>
                        </a:rPr>
                        <m:t>=</m:t>
                      </m:r>
                      <m:sSub>
                        <m:sSubPr>
                          <m:ctrlPr>
                            <a:rPr lang="en-US" sz="2400" b="0" i="1" smtClean="0">
                              <a:solidFill>
                                <a:srgbClr val="002060"/>
                              </a:solidFill>
                              <a:latin typeface="Cambria Math" panose="02040503050406030204" pitchFamily="18" charset="0"/>
                            </a:rPr>
                          </m:ctrlPr>
                        </m:sSubPr>
                        <m:e>
                          <m:r>
                            <a:rPr lang="en-US" sz="2400" b="0" i="1" smtClean="0">
                              <a:solidFill>
                                <a:srgbClr val="002060"/>
                              </a:solidFill>
                              <a:latin typeface="Cambria Math" panose="02040503050406030204" pitchFamily="18" charset="0"/>
                            </a:rPr>
                            <m:t>𝐴</m:t>
                          </m:r>
                        </m:e>
                        <m:sub>
                          <m:r>
                            <a:rPr lang="en-US" sz="2400" b="0" i="1" smtClean="0">
                              <a:solidFill>
                                <a:srgbClr val="002060"/>
                              </a:solidFill>
                              <a:latin typeface="Cambria Math" panose="02040503050406030204" pitchFamily="18" charset="0"/>
                            </a:rPr>
                            <m:t>0</m:t>
                          </m:r>
                        </m:sub>
                      </m:sSub>
                      <m:r>
                        <a:rPr lang="en-US" sz="2400" b="0" i="1" smtClean="0">
                          <a:solidFill>
                            <a:srgbClr val="002060"/>
                          </a:solidFill>
                          <a:latin typeface="Cambria Math" panose="02040503050406030204" pitchFamily="18" charset="0"/>
                        </a:rPr>
                        <m:t>⁡</m:t>
                      </m:r>
                      <m:sSup>
                        <m:sSupPr>
                          <m:ctrlPr>
                            <a:rPr lang="en-US" sz="2400" b="0" i="1" smtClean="0">
                              <a:solidFill>
                                <a:srgbClr val="002060"/>
                              </a:solidFill>
                              <a:latin typeface="Cambria Math" panose="02040503050406030204" pitchFamily="18" charset="0"/>
                            </a:rPr>
                          </m:ctrlPr>
                        </m:sSupPr>
                        <m:e>
                          <m:r>
                            <m:rPr>
                              <m:sty m:val="p"/>
                            </m:rPr>
                            <a:rPr lang="en-US" sz="2400">
                              <a:solidFill>
                                <a:srgbClr val="002060"/>
                              </a:solidFill>
                              <a:latin typeface="Cambria Math" panose="02040503050406030204" pitchFamily="18" charset="0"/>
                            </a:rPr>
                            <m:t>cos</m:t>
                          </m:r>
                        </m:e>
                        <m:sup>
                          <m:r>
                            <m:rPr>
                              <m:sty m:val="p"/>
                            </m:rPr>
                            <a:rPr lang="el-GR" sz="2400" b="0" i="1" smtClean="0">
                              <a:solidFill>
                                <a:srgbClr val="002060"/>
                              </a:solidFill>
                              <a:latin typeface="Cambria Math" panose="02040503050406030204" pitchFamily="18" charset="0"/>
                            </a:rPr>
                            <m:t>α</m:t>
                          </m:r>
                        </m:sup>
                      </m:sSup>
                      <m:d>
                        <m:dPr>
                          <m:ctrlPr>
                            <a:rPr lang="en-US" sz="2400" b="0" i="1" smtClean="0">
                              <a:solidFill>
                                <a:srgbClr val="002060"/>
                              </a:solidFill>
                              <a:latin typeface="Cambria Math" panose="02040503050406030204" pitchFamily="18" charset="0"/>
                            </a:rPr>
                          </m:ctrlPr>
                        </m:dPr>
                        <m:e>
                          <m:r>
                            <a:rPr lang="el-GR" sz="2400" b="0" i="1" smtClean="0">
                              <a:solidFill>
                                <a:srgbClr val="002060"/>
                              </a:solidFill>
                              <a:latin typeface="Cambria Math" panose="02040503050406030204" pitchFamily="18" charset="0"/>
                              <a:ea typeface="Cambria Math" panose="02040503050406030204" pitchFamily="18" charset="0"/>
                            </a:rPr>
                            <m:t>𝛥𝜃</m:t>
                          </m:r>
                          <m:r>
                            <a:rPr lang="en-US" sz="2400" b="0" i="1" smtClean="0">
                              <a:solidFill>
                                <a:srgbClr val="002060"/>
                              </a:solidFill>
                              <a:latin typeface="Cambria Math" panose="02040503050406030204" pitchFamily="18" charset="0"/>
                              <a:ea typeface="Cambria Math" panose="02040503050406030204" pitchFamily="18" charset="0"/>
                            </a:rPr>
                            <m:t>𝑗</m:t>
                          </m:r>
                        </m:e>
                      </m:d>
                      <m:r>
                        <m:rPr>
                          <m:sty m:val="p"/>
                        </m:rPr>
                        <a:rPr lang="en-US" sz="2400" b="0" i="0" smtClean="0">
                          <a:solidFill>
                            <a:srgbClr val="002060"/>
                          </a:solidFill>
                          <a:latin typeface="Cambria Math" panose="02040503050406030204" pitchFamily="18" charset="0"/>
                        </a:rPr>
                        <m:t>sin</m:t>
                      </m:r>
                      <m:r>
                        <a:rPr lang="en-US" sz="2400" b="0" i="1" smtClean="0">
                          <a:solidFill>
                            <a:srgbClr val="002060"/>
                          </a:solidFill>
                          <a:latin typeface="Cambria Math" panose="02040503050406030204" pitchFamily="18" charset="0"/>
                        </a:rPr>
                        <m:t>⁡(</m:t>
                      </m:r>
                      <m:r>
                        <a:rPr lang="el-GR" sz="2400" i="1">
                          <a:solidFill>
                            <a:srgbClr val="002060"/>
                          </a:solidFill>
                          <a:latin typeface="Cambria Math" panose="02040503050406030204" pitchFamily="18" charset="0"/>
                          <a:ea typeface="Cambria Math" panose="02040503050406030204" pitchFamily="18" charset="0"/>
                        </a:rPr>
                        <m:t>𝛥𝜃</m:t>
                      </m:r>
                      <m:r>
                        <a:rPr lang="en-US" sz="2400" i="1">
                          <a:solidFill>
                            <a:srgbClr val="002060"/>
                          </a:solidFill>
                          <a:latin typeface="Cambria Math" panose="02040503050406030204" pitchFamily="18" charset="0"/>
                          <a:ea typeface="Cambria Math" panose="02040503050406030204" pitchFamily="18" charset="0"/>
                        </a:rPr>
                        <m:t>𝑗</m:t>
                      </m:r>
                      <m:r>
                        <a:rPr lang="en-US" sz="2400" b="0" i="1" smtClean="0">
                          <a:solidFill>
                            <a:srgbClr val="002060"/>
                          </a:solidFill>
                          <a:latin typeface="Cambria Math" panose="02040503050406030204" pitchFamily="18" charset="0"/>
                        </a:rPr>
                        <m:t>)</m:t>
                      </m:r>
                    </m:oMath>
                  </m:oMathPara>
                </a14:m>
                <a:endParaRPr lang="ru-RU" sz="2400" i="1" dirty="0">
                  <a:solidFill>
                    <a:srgbClr val="002060"/>
                  </a:solidFill>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683300" y="2953551"/>
                <a:ext cx="3854453" cy="369332"/>
              </a:xfrm>
              <a:prstGeom prst="rect">
                <a:avLst/>
              </a:prstGeom>
              <a:blipFill>
                <a:blip r:embed="rId3"/>
                <a:stretch>
                  <a:fillRect l="-1266" r="-2532" b="-35000"/>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678619" y="4035596"/>
                <a:ext cx="4701993" cy="104156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ru-RU" sz="2400" i="1" smtClean="0">
                              <a:solidFill>
                                <a:srgbClr val="002060"/>
                              </a:solidFill>
                              <a:latin typeface="Cambria Math" panose="02040503050406030204" pitchFamily="18" charset="0"/>
                            </a:rPr>
                          </m:ctrlPr>
                        </m:sSubPr>
                        <m:e>
                          <m:r>
                            <a:rPr lang="en-US" sz="2400" b="0" i="1" smtClean="0">
                              <a:solidFill>
                                <a:srgbClr val="002060"/>
                              </a:solidFill>
                              <a:latin typeface="Cambria Math" panose="02040503050406030204" pitchFamily="18" charset="0"/>
                            </a:rPr>
                            <m:t>𝐴</m:t>
                          </m:r>
                        </m:e>
                        <m:sub>
                          <m:r>
                            <a:rPr lang="en-US" sz="2400" b="0" i="1" smtClean="0">
                              <a:solidFill>
                                <a:srgbClr val="002060"/>
                              </a:solidFill>
                              <a:latin typeface="Cambria Math" panose="02040503050406030204" pitchFamily="18" charset="0"/>
                            </a:rPr>
                            <m:t>𝑀</m:t>
                          </m:r>
                          <m:r>
                            <a:rPr lang="en-US" sz="2400" b="0" i="1" smtClean="0">
                              <a:solidFill>
                                <a:srgbClr val="002060"/>
                              </a:solidFill>
                              <a:latin typeface="Cambria Math" panose="02040503050406030204" pitchFamily="18" charset="0"/>
                            </a:rPr>
                            <m:t>2</m:t>
                          </m:r>
                        </m:sub>
                      </m:sSub>
                      <m:r>
                        <a:rPr lang="en-US" sz="2400" b="0" i="1" smtClean="0">
                          <a:solidFill>
                            <a:srgbClr val="002060"/>
                          </a:solidFill>
                          <a:latin typeface="Cambria Math" panose="02040503050406030204" pitchFamily="18" charset="0"/>
                        </a:rPr>
                        <m:t>=</m:t>
                      </m:r>
                      <m:sSub>
                        <m:sSubPr>
                          <m:ctrlPr>
                            <a:rPr lang="ru-RU" sz="2400" i="1">
                              <a:solidFill>
                                <a:srgbClr val="002060"/>
                              </a:solidFill>
                              <a:latin typeface="Cambria Math" panose="02040503050406030204" pitchFamily="18" charset="0"/>
                            </a:rPr>
                          </m:ctrlPr>
                        </m:sSubPr>
                        <m:e>
                          <m:r>
                            <a:rPr lang="en-US" sz="2400" i="1">
                              <a:solidFill>
                                <a:srgbClr val="002060"/>
                              </a:solidFill>
                              <a:latin typeface="Cambria Math" panose="02040503050406030204" pitchFamily="18" charset="0"/>
                            </a:rPr>
                            <m:t>𝐴</m:t>
                          </m:r>
                        </m:e>
                        <m:sub>
                          <m:r>
                            <a:rPr lang="en-US" sz="2400" i="1">
                              <a:solidFill>
                                <a:srgbClr val="002060"/>
                              </a:solidFill>
                              <a:latin typeface="Cambria Math" panose="02040503050406030204" pitchFamily="18" charset="0"/>
                            </a:rPr>
                            <m:t>𝑀</m:t>
                          </m:r>
                          <m:r>
                            <a:rPr lang="en-US" sz="2400" i="1">
                              <a:solidFill>
                                <a:srgbClr val="002060"/>
                              </a:solidFill>
                              <a:latin typeface="Cambria Math" panose="02040503050406030204" pitchFamily="18" charset="0"/>
                            </a:rPr>
                            <m:t>1</m:t>
                          </m:r>
                        </m:sub>
                      </m:sSub>
                      <m:nary>
                        <m:naryPr>
                          <m:chr m:val="∑"/>
                          <m:ctrlPr>
                            <a:rPr lang="en-US" sz="2400" i="1" smtClean="0">
                              <a:solidFill>
                                <a:srgbClr val="002060"/>
                              </a:solidFill>
                              <a:latin typeface="Cambria Math" panose="02040503050406030204" pitchFamily="18" charset="0"/>
                            </a:rPr>
                          </m:ctrlPr>
                        </m:naryPr>
                        <m:sub>
                          <m:r>
                            <m:rPr>
                              <m:brk m:alnAt="23"/>
                            </m:rPr>
                            <a:rPr lang="en-US" sz="2400" b="0" i="1" smtClean="0">
                              <a:solidFill>
                                <a:srgbClr val="002060"/>
                              </a:solidFill>
                              <a:latin typeface="Cambria Math" panose="02040503050406030204" pitchFamily="18" charset="0"/>
                            </a:rPr>
                            <m:t>𝑟</m:t>
                          </m:r>
                          <m:r>
                            <a:rPr lang="en-US" sz="2400" b="0" i="1" smtClean="0">
                              <a:solidFill>
                                <a:srgbClr val="002060"/>
                              </a:solidFill>
                              <a:latin typeface="Cambria Math" panose="02040503050406030204" pitchFamily="18" charset="0"/>
                            </a:rPr>
                            <m:t>=1</m:t>
                          </m:r>
                        </m:sub>
                        <m:sup>
                          <m:r>
                            <a:rPr lang="en-US" sz="2400" b="0" i="1" smtClean="0">
                              <a:solidFill>
                                <a:srgbClr val="002060"/>
                              </a:solidFill>
                              <a:latin typeface="Cambria Math" panose="02040503050406030204" pitchFamily="18" charset="0"/>
                            </a:rPr>
                            <m:t>5</m:t>
                          </m:r>
                        </m:sup>
                        <m:e>
                          <m:r>
                            <m:rPr>
                              <m:sty m:val="p"/>
                            </m:rPr>
                            <a:rPr lang="en-US" sz="2400" b="0" i="0" smtClean="0">
                              <a:solidFill>
                                <a:srgbClr val="002060"/>
                              </a:solidFill>
                              <a:latin typeface="Cambria Math" panose="02040503050406030204" pitchFamily="18" charset="0"/>
                            </a:rPr>
                            <m:t>exp</m:t>
                          </m:r>
                          <m:r>
                            <a:rPr lang="en-US" sz="2400" b="0" i="1" smtClean="0">
                              <a:solidFill>
                                <a:srgbClr val="002060"/>
                              </a:solidFill>
                              <a:latin typeface="Cambria Math" panose="02040503050406030204" pitchFamily="18" charset="0"/>
                            </a:rPr>
                            <m:t>⁡(−</m:t>
                          </m:r>
                          <m:sSub>
                            <m:sSubPr>
                              <m:ctrlPr>
                                <a:rPr lang="en-US" sz="2400" b="0" i="1" smtClean="0">
                                  <a:solidFill>
                                    <a:srgbClr val="002060"/>
                                  </a:solidFill>
                                  <a:latin typeface="Cambria Math" panose="02040503050406030204" pitchFamily="18" charset="0"/>
                                </a:rPr>
                              </m:ctrlPr>
                            </m:sSubPr>
                            <m:e>
                              <m:r>
                                <m:rPr>
                                  <m:sty m:val="p"/>
                                </m:rPr>
                                <a:rPr lang="el-GR" sz="2400" i="1">
                                  <a:solidFill>
                                    <a:srgbClr val="002060"/>
                                  </a:solidFill>
                                  <a:latin typeface="Cambria Math" panose="02040503050406030204" pitchFamily="18" charset="0"/>
                                </a:rPr>
                                <m:t>α</m:t>
                              </m:r>
                            </m:e>
                            <m:sub>
                              <m:r>
                                <a:rPr lang="en-US" sz="2400" b="0" i="1" smtClean="0">
                                  <a:solidFill>
                                    <a:srgbClr val="002060"/>
                                  </a:solidFill>
                                  <a:latin typeface="Cambria Math" panose="02040503050406030204" pitchFamily="18" charset="0"/>
                                </a:rPr>
                                <m:t>𝑟</m:t>
                              </m:r>
                            </m:sub>
                          </m:sSub>
                          <m:r>
                            <m:rPr>
                              <m:sty m:val="p"/>
                            </m:rPr>
                            <a:rPr lang="el-GR" sz="2400" b="0" i="1" smtClean="0">
                              <a:solidFill>
                                <a:srgbClr val="002060"/>
                              </a:solidFill>
                              <a:latin typeface="Cambria Math" panose="02040503050406030204" pitchFamily="18" charset="0"/>
                              <a:ea typeface="Cambria Math" panose="02040503050406030204" pitchFamily="18" charset="0"/>
                            </a:rPr>
                            <m:t>Δφ</m:t>
                          </m:r>
                          <m:r>
                            <a:rPr lang="en-US" sz="2400" b="0" i="1" smtClean="0">
                              <a:solidFill>
                                <a:srgbClr val="002060"/>
                              </a:solidFill>
                              <a:latin typeface="Cambria Math" panose="02040503050406030204" pitchFamily="18" charset="0"/>
                              <a:ea typeface="Cambria Math" panose="02040503050406030204" pitchFamily="18" charset="0"/>
                            </a:rPr>
                            <m:t>(</m:t>
                          </m:r>
                          <m:r>
                            <a:rPr lang="en-US" sz="2400" b="0" i="1" smtClean="0">
                              <a:solidFill>
                                <a:srgbClr val="002060"/>
                              </a:solidFill>
                              <a:latin typeface="Cambria Math" panose="02040503050406030204" pitchFamily="18" charset="0"/>
                              <a:ea typeface="Cambria Math" panose="02040503050406030204" pitchFamily="18" charset="0"/>
                            </a:rPr>
                            <m:t>𝑖</m:t>
                          </m:r>
                          <m:r>
                            <a:rPr lang="en-US" sz="2400" b="0" i="1" smtClean="0">
                              <a:solidFill>
                                <a:srgbClr val="002060"/>
                              </a:solidFill>
                              <a:latin typeface="Cambria Math" panose="02040503050406030204" pitchFamily="18" charset="0"/>
                              <a:ea typeface="Cambria Math" panose="02040503050406030204" pitchFamily="18" charset="0"/>
                            </a:rPr>
                            <m:t>−</m:t>
                          </m:r>
                          <m:sSub>
                            <m:sSubPr>
                              <m:ctrlPr>
                                <a:rPr lang="en-US" sz="2400" b="0" i="1" smtClean="0">
                                  <a:solidFill>
                                    <a:srgbClr val="002060"/>
                                  </a:solidFill>
                                  <a:latin typeface="Cambria Math" panose="02040503050406030204" pitchFamily="18" charset="0"/>
                                  <a:ea typeface="Cambria Math" panose="02040503050406030204" pitchFamily="18" charset="0"/>
                                </a:rPr>
                              </m:ctrlPr>
                            </m:sSubPr>
                            <m:e>
                              <m:r>
                                <a:rPr lang="en-US" sz="2400" b="0" i="1" smtClean="0">
                                  <a:solidFill>
                                    <a:srgbClr val="002060"/>
                                  </a:solidFill>
                                  <a:latin typeface="Cambria Math" panose="02040503050406030204" pitchFamily="18" charset="0"/>
                                  <a:ea typeface="Cambria Math" panose="02040503050406030204" pitchFamily="18" charset="0"/>
                                </a:rPr>
                                <m:t>𝑖</m:t>
                              </m:r>
                            </m:e>
                            <m:sub>
                              <m:r>
                                <a:rPr lang="en-US" sz="2400" b="0" i="1" smtClean="0">
                                  <a:solidFill>
                                    <a:srgbClr val="002060"/>
                                  </a:solidFill>
                                  <a:latin typeface="Cambria Math" panose="02040503050406030204" pitchFamily="18" charset="0"/>
                                  <a:ea typeface="Cambria Math" panose="02040503050406030204" pitchFamily="18" charset="0"/>
                                </a:rPr>
                                <m:t>𝑟</m:t>
                              </m:r>
                            </m:sub>
                          </m:sSub>
                          <m:r>
                            <a:rPr lang="en-US" sz="2400" b="0" i="1" smtClean="0">
                              <a:solidFill>
                                <a:srgbClr val="002060"/>
                              </a:solidFill>
                              <a:latin typeface="Cambria Math" panose="02040503050406030204" pitchFamily="18" charset="0"/>
                              <a:ea typeface="Cambria Math" panose="02040503050406030204" pitchFamily="18" charset="0"/>
                            </a:rPr>
                            <m:t>)</m:t>
                          </m:r>
                          <m:r>
                            <a:rPr lang="en-US" sz="2400" b="0" i="1" smtClean="0">
                              <a:solidFill>
                                <a:srgbClr val="002060"/>
                              </a:solidFill>
                              <a:latin typeface="Cambria Math" panose="02040503050406030204" pitchFamily="18" charset="0"/>
                            </a:rPr>
                            <m:t>)</m:t>
                          </m:r>
                        </m:e>
                      </m:nary>
                    </m:oMath>
                  </m:oMathPara>
                </a14:m>
                <a:endParaRPr lang="ru-RU" sz="2400" i="1" dirty="0">
                  <a:solidFill>
                    <a:srgbClr val="002060"/>
                  </a:solidFill>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678619" y="4035596"/>
                <a:ext cx="4701993" cy="1041567"/>
              </a:xfrm>
              <a:prstGeom prst="rect">
                <a:avLst/>
              </a:prstGeom>
              <a:blipFill>
                <a:blip r:embed="rId4"/>
                <a:stretch>
                  <a:fillRect/>
                </a:stretch>
              </a:blipFill>
            </p:spPr>
            <p:txBody>
              <a:bodyPr/>
              <a:lstStyle/>
              <a:p>
                <a:r>
                  <a:rPr lang="ru-RU">
                    <a:noFill/>
                  </a:rPr>
                  <a:t> </a:t>
                </a:r>
              </a:p>
            </p:txBody>
          </p:sp>
        </mc:Fallback>
      </mc:AlternateContent>
      <p:sp>
        <p:nvSpPr>
          <p:cNvPr id="6" name="Прямоугольник 5"/>
          <p:cNvSpPr/>
          <p:nvPr/>
        </p:nvSpPr>
        <p:spPr>
          <a:xfrm>
            <a:off x="683300" y="1474620"/>
            <a:ext cx="2013314" cy="400110"/>
          </a:xfrm>
          <a:prstGeom prst="rect">
            <a:avLst/>
          </a:prstGeom>
        </p:spPr>
        <p:txBody>
          <a:bodyPr wrap="square">
            <a:spAutoFit/>
          </a:bodyPr>
          <a:lstStyle/>
          <a:p>
            <a:pPr algn="just"/>
            <a:r>
              <a:rPr lang="en-US" sz="2000" dirty="0" smtClean="0">
                <a:solidFill>
                  <a:srgbClr val="002060"/>
                </a:solidFill>
                <a:latin typeface="Arial" panose="020B0604020202020204" pitchFamily="34" charset="0"/>
                <a:cs typeface="Arial" panose="020B0604020202020204" pitchFamily="34" charset="0"/>
              </a:rPr>
              <a:t>HF Model</a:t>
            </a:r>
            <a:endParaRPr lang="ru-RU" sz="2000" dirty="0">
              <a:solidFill>
                <a:srgbClr val="002060"/>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7" name="TextBox 6"/>
              <p:cNvSpPr txBox="1"/>
              <p:nvPr/>
            </p:nvSpPr>
            <p:spPr>
              <a:xfrm>
                <a:off x="678619" y="1949183"/>
                <a:ext cx="2316788"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ru-RU" sz="2400" i="1" smtClean="0">
                              <a:solidFill>
                                <a:srgbClr val="002060"/>
                              </a:solidFill>
                              <a:latin typeface="Cambria Math" panose="02040503050406030204" pitchFamily="18" charset="0"/>
                            </a:rPr>
                          </m:ctrlPr>
                        </m:sSubPr>
                        <m:e>
                          <m:r>
                            <a:rPr lang="en-US" sz="2400" b="0" i="1" smtClean="0">
                              <a:solidFill>
                                <a:srgbClr val="002060"/>
                              </a:solidFill>
                              <a:latin typeface="Cambria Math" panose="02040503050406030204" pitchFamily="18" charset="0"/>
                            </a:rPr>
                            <m:t>𝐴</m:t>
                          </m:r>
                        </m:e>
                        <m:sub>
                          <m:r>
                            <a:rPr lang="en-US" sz="2400" b="0" i="1" smtClean="0">
                              <a:solidFill>
                                <a:srgbClr val="002060"/>
                              </a:solidFill>
                              <a:latin typeface="Cambria Math" panose="02040503050406030204" pitchFamily="18" charset="0"/>
                            </a:rPr>
                            <m:t>𝑀</m:t>
                          </m:r>
                        </m:sub>
                      </m:sSub>
                      <m:r>
                        <a:rPr lang="en-US" sz="2400" b="0" i="1" smtClean="0">
                          <a:solidFill>
                            <a:srgbClr val="002060"/>
                          </a:solidFill>
                          <a:latin typeface="Cambria Math" panose="02040503050406030204" pitchFamily="18" charset="0"/>
                        </a:rPr>
                        <m:t>=</m:t>
                      </m:r>
                      <m:sSub>
                        <m:sSubPr>
                          <m:ctrlPr>
                            <a:rPr lang="en-US" sz="2400" b="0" i="1" smtClean="0">
                              <a:solidFill>
                                <a:srgbClr val="002060"/>
                              </a:solidFill>
                              <a:latin typeface="Cambria Math" panose="02040503050406030204" pitchFamily="18" charset="0"/>
                            </a:rPr>
                          </m:ctrlPr>
                        </m:sSubPr>
                        <m:e>
                          <m:r>
                            <a:rPr lang="en-US" sz="2400" b="0" i="1" smtClean="0">
                              <a:solidFill>
                                <a:srgbClr val="002060"/>
                              </a:solidFill>
                              <a:latin typeface="Cambria Math" panose="02040503050406030204" pitchFamily="18" charset="0"/>
                            </a:rPr>
                            <m:t>𝐴</m:t>
                          </m:r>
                        </m:e>
                        <m:sub>
                          <m:r>
                            <a:rPr lang="en-US" sz="2400" b="0" i="1" smtClean="0">
                              <a:solidFill>
                                <a:srgbClr val="002060"/>
                              </a:solidFill>
                              <a:latin typeface="Cambria Math" panose="02040503050406030204" pitchFamily="18" charset="0"/>
                            </a:rPr>
                            <m:t>𝑀</m:t>
                          </m:r>
                          <m:r>
                            <a:rPr lang="en-US" sz="2400" b="0" i="1" smtClean="0">
                              <a:solidFill>
                                <a:srgbClr val="002060"/>
                              </a:solidFill>
                              <a:latin typeface="Cambria Math" panose="02040503050406030204" pitchFamily="18" charset="0"/>
                            </a:rPr>
                            <m:t>1</m:t>
                          </m:r>
                        </m:sub>
                      </m:sSub>
                      <m:r>
                        <a:rPr lang="en-US" sz="2400" b="0" i="1" smtClean="0">
                          <a:solidFill>
                            <a:srgbClr val="002060"/>
                          </a:solidFill>
                          <a:latin typeface="Cambria Math" panose="02040503050406030204" pitchFamily="18" charset="0"/>
                        </a:rPr>
                        <m:t>+</m:t>
                      </m:r>
                      <m:sSub>
                        <m:sSubPr>
                          <m:ctrlPr>
                            <a:rPr lang="en-US" sz="2400" b="0" i="1" smtClean="0">
                              <a:solidFill>
                                <a:srgbClr val="002060"/>
                              </a:solidFill>
                              <a:latin typeface="Cambria Math" panose="02040503050406030204" pitchFamily="18" charset="0"/>
                            </a:rPr>
                          </m:ctrlPr>
                        </m:sSubPr>
                        <m:e>
                          <m:r>
                            <a:rPr lang="en-US" sz="2400" b="0" i="1" smtClean="0">
                              <a:solidFill>
                                <a:srgbClr val="002060"/>
                              </a:solidFill>
                              <a:latin typeface="Cambria Math" panose="02040503050406030204" pitchFamily="18" charset="0"/>
                            </a:rPr>
                            <m:t>𝐴</m:t>
                          </m:r>
                        </m:e>
                        <m:sub>
                          <m:r>
                            <a:rPr lang="en-US" sz="2400" b="0" i="1" smtClean="0">
                              <a:solidFill>
                                <a:srgbClr val="002060"/>
                              </a:solidFill>
                              <a:latin typeface="Cambria Math" panose="02040503050406030204" pitchFamily="18" charset="0"/>
                            </a:rPr>
                            <m:t>𝑀</m:t>
                          </m:r>
                          <m:r>
                            <a:rPr lang="en-US" sz="2400" b="0" i="1" smtClean="0">
                              <a:solidFill>
                                <a:srgbClr val="002060"/>
                              </a:solidFill>
                              <a:latin typeface="Cambria Math" panose="02040503050406030204" pitchFamily="18" charset="0"/>
                            </a:rPr>
                            <m:t>2</m:t>
                          </m:r>
                        </m:sub>
                      </m:sSub>
                    </m:oMath>
                  </m:oMathPara>
                </a14:m>
                <a:endParaRPr lang="ru-RU" sz="2400" dirty="0">
                  <a:solidFill>
                    <a:srgbClr val="002060"/>
                  </a:solidFill>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678619" y="1949183"/>
                <a:ext cx="2316788" cy="369332"/>
              </a:xfrm>
              <a:prstGeom prst="rect">
                <a:avLst/>
              </a:prstGeom>
              <a:blipFill>
                <a:blip r:embed="rId5"/>
                <a:stretch>
                  <a:fillRect l="-2632" r="-789" b="-15000"/>
                </a:stretch>
              </a:blipFill>
            </p:spPr>
            <p:txBody>
              <a:bodyPr/>
              <a:lstStyle/>
              <a:p>
                <a:r>
                  <a:rPr lang="ru-RU">
                    <a:noFill/>
                  </a:rPr>
                  <a:t> </a:t>
                </a:r>
              </a:p>
            </p:txBody>
          </p:sp>
        </mc:Fallback>
      </mc:AlternateContent>
      <p:sp>
        <p:nvSpPr>
          <p:cNvPr id="8" name="Прямоугольник 7"/>
          <p:cNvSpPr/>
          <p:nvPr/>
        </p:nvSpPr>
        <p:spPr>
          <a:xfrm>
            <a:off x="153861" y="217719"/>
            <a:ext cx="2702856" cy="769441"/>
          </a:xfrm>
          <a:prstGeom prst="rect">
            <a:avLst/>
          </a:prstGeom>
        </p:spPr>
        <p:txBody>
          <a:bodyPr wrap="none">
            <a:spAutoFit/>
          </a:bodyPr>
          <a:lstStyle/>
          <a:p>
            <a:r>
              <a:rPr lang="en-US" sz="4400" b="1" dirty="0">
                <a:latin typeface="Arial" panose="020B0604020202020204" pitchFamily="34" charset="0"/>
                <a:cs typeface="Arial" panose="020B0604020202020204" pitchFamily="34" charset="0"/>
              </a:rPr>
              <a:t>Model </a:t>
            </a:r>
            <a:r>
              <a:rPr lang="en-US" sz="4400" b="1" dirty="0" smtClean="0">
                <a:latin typeface="Arial" panose="020B0604020202020204" pitchFamily="34" charset="0"/>
                <a:cs typeface="Arial" panose="020B0604020202020204" pitchFamily="34" charset="0"/>
              </a:rPr>
              <a:t>HF</a:t>
            </a:r>
            <a:endParaRPr lang="ru-RU" sz="4400" b="1" dirty="0"/>
          </a:p>
        </p:txBody>
      </p:sp>
      <p:sp>
        <p:nvSpPr>
          <p:cNvPr id="9" name="Прямоугольник 8"/>
          <p:cNvSpPr/>
          <p:nvPr/>
        </p:nvSpPr>
        <p:spPr>
          <a:xfrm>
            <a:off x="678619" y="2567807"/>
            <a:ext cx="5353924" cy="400110"/>
          </a:xfrm>
          <a:prstGeom prst="rect">
            <a:avLst/>
          </a:prstGeom>
        </p:spPr>
        <p:txBody>
          <a:bodyPr wrap="square">
            <a:spAutoFit/>
          </a:bodyPr>
          <a:lstStyle/>
          <a:p>
            <a:pPr algn="just"/>
            <a:r>
              <a:rPr lang="en-US" sz="2000" dirty="0">
                <a:solidFill>
                  <a:srgbClr val="002060"/>
                </a:solidFill>
                <a:latin typeface="Arial" panose="020B0604020202020204" pitchFamily="34" charset="0"/>
                <a:cs typeface="Arial" panose="020B0604020202020204" pitchFamily="34" charset="0"/>
              </a:rPr>
              <a:t>Atmospheric and structural part</a:t>
            </a:r>
            <a:endParaRPr lang="ru-RU" sz="2000" dirty="0">
              <a:solidFill>
                <a:srgbClr val="002060"/>
              </a:solidFill>
              <a:latin typeface="Arial" panose="020B0604020202020204" pitchFamily="34" charset="0"/>
              <a:cs typeface="Arial" panose="020B0604020202020204" pitchFamily="34" charset="0"/>
            </a:endParaRPr>
          </a:p>
        </p:txBody>
      </p:sp>
      <p:sp>
        <p:nvSpPr>
          <p:cNvPr id="10" name="Прямоугольник 9"/>
          <p:cNvSpPr/>
          <p:nvPr/>
        </p:nvSpPr>
        <p:spPr>
          <a:xfrm>
            <a:off x="678619" y="3562077"/>
            <a:ext cx="3135795" cy="400110"/>
          </a:xfrm>
          <a:prstGeom prst="rect">
            <a:avLst/>
          </a:prstGeom>
        </p:spPr>
        <p:txBody>
          <a:bodyPr wrap="none">
            <a:spAutoFit/>
          </a:bodyPr>
          <a:lstStyle/>
          <a:p>
            <a:r>
              <a:rPr lang="en-US" sz="2000" dirty="0">
                <a:solidFill>
                  <a:srgbClr val="324F71"/>
                </a:solidFill>
                <a:latin typeface="Arial" panose="020B0604020202020204" pitchFamily="34" charset="0"/>
                <a:cs typeface="Arial" panose="020B0604020202020204" pitchFamily="34" charset="0"/>
              </a:rPr>
              <a:t>Additional rib components</a:t>
            </a:r>
            <a:endParaRPr lang="ru-RU" sz="2000" dirty="0">
              <a:solidFill>
                <a:srgbClr val="002060"/>
              </a:solidFill>
              <a:latin typeface="Arial" panose="020B0604020202020204" pitchFamily="34" charset="0"/>
              <a:cs typeface="Arial" panose="020B0604020202020204" pitchFamily="34" charset="0"/>
            </a:endParaRPr>
          </a:p>
        </p:txBody>
      </p:sp>
      <p:pic>
        <p:nvPicPr>
          <p:cNvPr id="11" name="Рисунок 10" descr="D:\Оперативные документы_2020(1)\СТАТЬИ-ТЕЗИСЫ-2020(1)\3_Статья  ЭЧАЯ\Рисунки\рис.2.tif"/>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913120" y="752092"/>
            <a:ext cx="5664676" cy="4604475"/>
          </a:xfrm>
          <a:prstGeom prst="rect">
            <a:avLst/>
          </a:prstGeom>
          <a:noFill/>
          <a:ln>
            <a:noFill/>
          </a:ln>
        </p:spPr>
      </p:pic>
      <p:sp>
        <p:nvSpPr>
          <p:cNvPr id="12" name="Прямоугольник 11"/>
          <p:cNvSpPr/>
          <p:nvPr/>
        </p:nvSpPr>
        <p:spPr>
          <a:xfrm>
            <a:off x="8076354" y="5266680"/>
            <a:ext cx="2802370" cy="461665"/>
          </a:xfrm>
          <a:prstGeom prst="rect">
            <a:avLst/>
          </a:prstGeom>
        </p:spPr>
        <p:txBody>
          <a:bodyPr wrap="none">
            <a:spAutoFit/>
          </a:bodyPr>
          <a:lstStyle/>
          <a:p>
            <a:r>
              <a:rPr lang="en-US" sz="2400" dirty="0" smtClean="0">
                <a:solidFill>
                  <a:srgbClr val="002060"/>
                </a:solidFill>
                <a:latin typeface="Arial" panose="020B0604020202020204" pitchFamily="34" charset="0"/>
                <a:cs typeface="Arial" panose="020B0604020202020204" pitchFamily="34" charset="0"/>
              </a:rPr>
              <a:t>Image of Model </a:t>
            </a:r>
            <a:r>
              <a:rPr lang="en-US" sz="2400" dirty="0">
                <a:solidFill>
                  <a:srgbClr val="002060"/>
                </a:solidFill>
                <a:latin typeface="Arial" panose="020B0604020202020204" pitchFamily="34" charset="0"/>
                <a:cs typeface="Arial" panose="020B0604020202020204" pitchFamily="34" charset="0"/>
              </a:rPr>
              <a:t>HF</a:t>
            </a:r>
            <a:endParaRPr lang="ru-RU" sz="2400" dirty="0">
              <a:solidFill>
                <a:srgbClr val="002060"/>
              </a:solidFill>
            </a:endParaRPr>
          </a:p>
        </p:txBody>
      </p:sp>
      <p:sp>
        <p:nvSpPr>
          <p:cNvPr id="2" name="Номер слайда 1"/>
          <p:cNvSpPr>
            <a:spLocks noGrp="1"/>
          </p:cNvSpPr>
          <p:nvPr>
            <p:ph type="sldNum" sz="quarter" idx="12"/>
          </p:nvPr>
        </p:nvSpPr>
        <p:spPr/>
        <p:txBody>
          <a:bodyPr/>
          <a:lstStyle/>
          <a:p>
            <a:fld id="{05CB8B9A-88BE-409F-9D7E-184CC1A6EAFB}" type="slidenum">
              <a:rPr lang="ru-RU" smtClean="0"/>
              <a:t>4</a:t>
            </a:fld>
            <a:endParaRPr lang="ru-RU"/>
          </a:p>
        </p:txBody>
      </p:sp>
    </p:spTree>
    <p:extLst>
      <p:ext uri="{BB962C8B-B14F-4D97-AF65-F5344CB8AC3E}">
        <p14:creationId xmlns:p14="http://schemas.microsoft.com/office/powerpoint/2010/main" val="89486658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4" name="Прямоугольник 23"/>
              <p:cNvSpPr/>
              <p:nvPr/>
            </p:nvSpPr>
            <p:spPr>
              <a:xfrm>
                <a:off x="274223" y="2821318"/>
                <a:ext cx="3166123"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l-GR" sz="2000" b="1" i="1" dirty="0" smtClean="0">
                          <a:solidFill>
                            <a:srgbClr val="393185"/>
                          </a:solidFill>
                          <a:latin typeface="Cambria Math" panose="02040503050406030204" pitchFamily="18" charset="0"/>
                        </a:rPr>
                        <m:t>𝝁</m:t>
                      </m:r>
                      <m:r>
                        <a:rPr lang="en-US" sz="2000" b="1" i="1" dirty="0">
                          <a:solidFill>
                            <a:srgbClr val="393185"/>
                          </a:solidFill>
                          <a:latin typeface="Cambria Math" panose="02040503050406030204" pitchFamily="18" charset="0"/>
                        </a:rPr>
                        <m:t>(</m:t>
                      </m:r>
                      <m:r>
                        <a:rPr lang="en-US" sz="2000" b="1" i="1" dirty="0">
                          <a:solidFill>
                            <a:srgbClr val="393185"/>
                          </a:solidFill>
                          <a:latin typeface="Cambria Math" panose="02040503050406030204" pitchFamily="18" charset="0"/>
                        </a:rPr>
                        <m:t>𝒊</m:t>
                      </m:r>
                      <m:r>
                        <a:rPr lang="en-US" sz="2000" b="1" i="1" dirty="0">
                          <a:solidFill>
                            <a:srgbClr val="393185"/>
                          </a:solidFill>
                          <a:latin typeface="Cambria Math" panose="02040503050406030204" pitchFamily="18" charset="0"/>
                        </a:rPr>
                        <m:t>,</m:t>
                      </m:r>
                      <m:r>
                        <a:rPr lang="en-US" sz="2000" b="1" i="1" dirty="0">
                          <a:solidFill>
                            <a:srgbClr val="393185"/>
                          </a:solidFill>
                          <a:latin typeface="Cambria Math" panose="02040503050406030204" pitchFamily="18" charset="0"/>
                        </a:rPr>
                        <m:t>𝒋</m:t>
                      </m:r>
                      <m:r>
                        <a:rPr lang="en-US" sz="2000" b="1" i="1" dirty="0">
                          <a:solidFill>
                            <a:srgbClr val="393185"/>
                          </a:solidFill>
                          <a:latin typeface="Cambria Math" panose="02040503050406030204" pitchFamily="18" charset="0"/>
                        </a:rPr>
                        <m:t>,</m:t>
                      </m:r>
                      <m:r>
                        <a:rPr lang="en-US" sz="2000" b="1" i="1" dirty="0">
                          <a:solidFill>
                            <a:srgbClr val="393185"/>
                          </a:solidFill>
                          <a:latin typeface="Cambria Math" panose="02040503050406030204" pitchFamily="18" charset="0"/>
                        </a:rPr>
                        <m:t>𝑻𝒌</m:t>
                      </m:r>
                      <m:r>
                        <a:rPr lang="en-US" sz="2000" b="1" i="1" dirty="0">
                          <a:solidFill>
                            <a:srgbClr val="393185"/>
                          </a:solidFill>
                          <a:latin typeface="Cambria Math" panose="02040503050406030204" pitchFamily="18" charset="0"/>
                        </a:rPr>
                        <m:t>)=</m:t>
                      </m:r>
                      <m:r>
                        <a:rPr lang="en-US" sz="2000" b="1" i="1" dirty="0">
                          <a:solidFill>
                            <a:srgbClr val="393185"/>
                          </a:solidFill>
                          <a:latin typeface="Cambria Math" panose="02040503050406030204" pitchFamily="18" charset="0"/>
                        </a:rPr>
                        <m:t>𝟏</m:t>
                      </m:r>
                      <m:r>
                        <a:rPr lang="en-US" sz="2000" b="1" i="1" dirty="0">
                          <a:solidFill>
                            <a:srgbClr val="393185"/>
                          </a:solidFill>
                          <a:latin typeface="Cambria Math" panose="02040503050406030204" pitchFamily="18" charset="0"/>
                        </a:rPr>
                        <m:t>, </m:t>
                      </m:r>
                      <m:r>
                        <a:rPr lang="en-US" sz="2000" b="1" i="1" dirty="0" smtClean="0">
                          <a:solidFill>
                            <a:srgbClr val="393185"/>
                          </a:solidFill>
                          <a:latin typeface="Cambria Math" panose="02040503050406030204" pitchFamily="18" charset="0"/>
                        </a:rPr>
                        <m:t>𝒐𝒕𝒉𝒆𝒓𝒘𝒊𝒔𝒆</m:t>
                      </m:r>
                    </m:oMath>
                  </m:oMathPara>
                </a14:m>
                <a:endParaRPr lang="ru-RU" sz="2000" b="1" dirty="0"/>
              </a:p>
            </p:txBody>
          </p:sp>
        </mc:Choice>
        <mc:Fallback xmlns="">
          <p:sp>
            <p:nvSpPr>
              <p:cNvPr id="24" name="Прямоугольник 23"/>
              <p:cNvSpPr>
                <a:spLocks noRot="1" noChangeAspect="1" noMove="1" noResize="1" noEditPoints="1" noAdjustHandles="1" noChangeArrowheads="1" noChangeShapeType="1" noTextEdit="1"/>
              </p:cNvSpPr>
              <p:nvPr/>
            </p:nvSpPr>
            <p:spPr>
              <a:xfrm>
                <a:off x="274223" y="2821318"/>
                <a:ext cx="3166123" cy="400110"/>
              </a:xfrm>
              <a:prstGeom prst="rect">
                <a:avLst/>
              </a:prstGeom>
              <a:blipFill>
                <a:blip r:embed="rId4"/>
                <a:stretch>
                  <a:fillRect b="-15385"/>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25" name="Прямоугольник 24"/>
              <p:cNvSpPr/>
              <p:nvPr/>
            </p:nvSpPr>
            <p:spPr>
              <a:xfrm>
                <a:off x="267875" y="2262771"/>
                <a:ext cx="5033108"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l-GR" sz="2000" b="1" i="1" dirty="0" smtClean="0">
                          <a:solidFill>
                            <a:srgbClr val="393185"/>
                          </a:solidFill>
                          <a:latin typeface="Cambria Math" panose="02040503050406030204" pitchFamily="18" charset="0"/>
                        </a:rPr>
                        <m:t>𝝁</m:t>
                      </m:r>
                      <m:d>
                        <m:dPr>
                          <m:ctrlPr>
                            <a:rPr lang="en-US" sz="2000" b="1" i="1" dirty="0" smtClean="0">
                              <a:solidFill>
                                <a:srgbClr val="393185"/>
                              </a:solidFill>
                              <a:latin typeface="Cambria Math" panose="02040503050406030204" pitchFamily="18" charset="0"/>
                            </a:rPr>
                          </m:ctrlPr>
                        </m:dPr>
                        <m:e>
                          <m:r>
                            <a:rPr lang="en-US" sz="2000" b="1" i="1" dirty="0">
                              <a:solidFill>
                                <a:srgbClr val="393185"/>
                              </a:solidFill>
                              <a:latin typeface="Cambria Math" panose="02040503050406030204" pitchFamily="18" charset="0"/>
                            </a:rPr>
                            <m:t>𝒊</m:t>
                          </m:r>
                          <m:r>
                            <a:rPr lang="en-US" sz="2000" b="1" i="1" dirty="0">
                              <a:solidFill>
                                <a:srgbClr val="393185"/>
                              </a:solidFill>
                              <a:latin typeface="Cambria Math" panose="02040503050406030204" pitchFamily="18" charset="0"/>
                            </a:rPr>
                            <m:t>,</m:t>
                          </m:r>
                          <m:r>
                            <a:rPr lang="en-US" sz="2000" b="1" i="1" dirty="0">
                              <a:solidFill>
                                <a:srgbClr val="393185"/>
                              </a:solidFill>
                              <a:latin typeface="Cambria Math" panose="02040503050406030204" pitchFamily="18" charset="0"/>
                            </a:rPr>
                            <m:t>𝒋</m:t>
                          </m:r>
                          <m:r>
                            <a:rPr lang="en-US" sz="2000" b="1" i="1" dirty="0">
                              <a:solidFill>
                                <a:srgbClr val="393185"/>
                              </a:solidFill>
                              <a:latin typeface="Cambria Math" panose="02040503050406030204" pitchFamily="18" charset="0"/>
                            </a:rPr>
                            <m:t>,</m:t>
                          </m:r>
                          <m:r>
                            <a:rPr lang="en-US" sz="2000" b="1" i="1" dirty="0">
                              <a:solidFill>
                                <a:srgbClr val="393185"/>
                              </a:solidFill>
                              <a:latin typeface="Cambria Math" panose="02040503050406030204" pitchFamily="18" charset="0"/>
                            </a:rPr>
                            <m:t>𝑻𝒌</m:t>
                          </m:r>
                        </m:e>
                      </m:d>
                      <m:r>
                        <a:rPr lang="en-US" sz="2000" b="1" i="1" dirty="0">
                          <a:solidFill>
                            <a:srgbClr val="393185"/>
                          </a:solidFill>
                          <a:latin typeface="Cambria Math" panose="02040503050406030204" pitchFamily="18" charset="0"/>
                        </a:rPr>
                        <m:t>=</m:t>
                      </m:r>
                      <m:r>
                        <a:rPr lang="en-US" sz="2000" b="1" i="1" dirty="0">
                          <a:solidFill>
                            <a:srgbClr val="393185"/>
                          </a:solidFill>
                          <a:latin typeface="Cambria Math" panose="02040503050406030204" pitchFamily="18" charset="0"/>
                        </a:rPr>
                        <m:t>𝟏</m:t>
                      </m:r>
                      <m:r>
                        <a:rPr lang="en-US" sz="2000" b="1" i="1" dirty="0">
                          <a:solidFill>
                            <a:srgbClr val="393185"/>
                          </a:solidFill>
                          <a:latin typeface="Cambria Math" panose="02040503050406030204" pitchFamily="18" charset="0"/>
                        </a:rPr>
                        <m:t>−</m:t>
                      </m:r>
                      <m:r>
                        <a:rPr lang="el-GR" sz="2000" b="1" i="1" dirty="0">
                          <a:solidFill>
                            <a:srgbClr val="393185"/>
                          </a:solidFill>
                          <a:latin typeface="Cambria Math" panose="02040503050406030204" pitchFamily="18" charset="0"/>
                        </a:rPr>
                        <m:t>𝜹𝝁</m:t>
                      </m:r>
                      <m:r>
                        <a:rPr lang="en-US" sz="2000" b="1" i="1" dirty="0" smtClean="0">
                          <a:solidFill>
                            <a:srgbClr val="393185"/>
                          </a:solidFill>
                          <a:latin typeface="Cambria Math" panose="02040503050406030204" pitchFamily="18" charset="0"/>
                        </a:rPr>
                        <m:t>, </m:t>
                      </m:r>
                      <m:sSub>
                        <m:sSubPr>
                          <m:ctrlPr>
                            <a:rPr lang="en-US" sz="2000" b="1" i="1" dirty="0" smtClean="0">
                              <a:solidFill>
                                <a:srgbClr val="393185"/>
                              </a:solidFill>
                              <a:latin typeface="Cambria Math" panose="02040503050406030204" pitchFamily="18" charset="0"/>
                            </a:rPr>
                          </m:ctrlPr>
                        </m:sSubPr>
                        <m:e>
                          <m:r>
                            <a:rPr lang="en-US" sz="2000" b="1" i="1" dirty="0" smtClean="0">
                              <a:solidFill>
                                <a:srgbClr val="393185"/>
                              </a:solidFill>
                              <a:latin typeface="Cambria Math" panose="02040503050406030204" pitchFamily="18" charset="0"/>
                            </a:rPr>
                            <m:t>𝒊</m:t>
                          </m:r>
                        </m:e>
                        <m:sub>
                          <m:r>
                            <a:rPr lang="en-US" sz="2000" b="1" i="1" dirty="0" smtClean="0">
                              <a:solidFill>
                                <a:srgbClr val="393185"/>
                              </a:solidFill>
                              <a:latin typeface="Cambria Math" panose="02040503050406030204" pitchFamily="18" charset="0"/>
                            </a:rPr>
                            <m:t>𝟏</m:t>
                          </m:r>
                        </m:sub>
                      </m:sSub>
                      <m:r>
                        <a:rPr lang="en-US" sz="2000" b="1" i="1" dirty="0" smtClean="0">
                          <a:solidFill>
                            <a:srgbClr val="393185"/>
                          </a:solidFill>
                          <a:latin typeface="Cambria Math" panose="02040503050406030204" pitchFamily="18" charset="0"/>
                        </a:rPr>
                        <m:t>&lt;</m:t>
                      </m:r>
                      <m:r>
                        <a:rPr lang="en-US" sz="2000" b="1" i="1" dirty="0" smtClean="0">
                          <a:solidFill>
                            <a:srgbClr val="393185"/>
                          </a:solidFill>
                          <a:latin typeface="Cambria Math" panose="02040503050406030204" pitchFamily="18" charset="0"/>
                        </a:rPr>
                        <m:t>𝒊</m:t>
                      </m:r>
                      <m:r>
                        <a:rPr lang="en-US" sz="2000" b="1" i="1" dirty="0" smtClean="0">
                          <a:solidFill>
                            <a:srgbClr val="393185"/>
                          </a:solidFill>
                          <a:latin typeface="Cambria Math" panose="02040503050406030204" pitchFamily="18" charset="0"/>
                        </a:rPr>
                        <m:t>&lt;</m:t>
                      </m:r>
                      <m:sSub>
                        <m:sSubPr>
                          <m:ctrlPr>
                            <a:rPr lang="en-US" sz="2000" b="1" i="1" dirty="0" smtClean="0">
                              <a:solidFill>
                                <a:srgbClr val="393185"/>
                              </a:solidFill>
                              <a:latin typeface="Cambria Math" panose="02040503050406030204" pitchFamily="18" charset="0"/>
                            </a:rPr>
                          </m:ctrlPr>
                        </m:sSubPr>
                        <m:e>
                          <m:r>
                            <a:rPr lang="en-US" sz="2000" b="1" i="1" dirty="0" smtClean="0">
                              <a:solidFill>
                                <a:srgbClr val="393185"/>
                              </a:solidFill>
                              <a:latin typeface="Cambria Math" panose="02040503050406030204" pitchFamily="18" charset="0"/>
                            </a:rPr>
                            <m:t>𝒊</m:t>
                          </m:r>
                        </m:e>
                        <m:sub>
                          <m:r>
                            <a:rPr lang="en-US" sz="2000" b="1" i="1" dirty="0" smtClean="0">
                              <a:solidFill>
                                <a:srgbClr val="393185"/>
                              </a:solidFill>
                              <a:latin typeface="Cambria Math" panose="02040503050406030204" pitchFamily="18" charset="0"/>
                            </a:rPr>
                            <m:t>𝟐</m:t>
                          </m:r>
                        </m:sub>
                      </m:sSub>
                      <m:r>
                        <a:rPr lang="en-US" sz="2000" b="1" i="1" dirty="0" smtClean="0">
                          <a:solidFill>
                            <a:srgbClr val="393185"/>
                          </a:solidFill>
                          <a:latin typeface="Cambria Math" panose="02040503050406030204" pitchFamily="18" charset="0"/>
                        </a:rPr>
                        <m:t>,</m:t>
                      </m:r>
                      <m:sSub>
                        <m:sSubPr>
                          <m:ctrlPr>
                            <a:rPr lang="en-US" sz="2000" b="1" i="1" dirty="0">
                              <a:solidFill>
                                <a:srgbClr val="393185"/>
                              </a:solidFill>
                              <a:latin typeface="Cambria Math" panose="02040503050406030204" pitchFamily="18" charset="0"/>
                            </a:rPr>
                          </m:ctrlPr>
                        </m:sSubPr>
                        <m:e>
                          <m:r>
                            <a:rPr lang="en-US" sz="2000" b="1" i="1" dirty="0" smtClean="0">
                              <a:solidFill>
                                <a:srgbClr val="393185"/>
                              </a:solidFill>
                              <a:latin typeface="Cambria Math" panose="02040503050406030204" pitchFamily="18" charset="0"/>
                            </a:rPr>
                            <m:t>𝒋</m:t>
                          </m:r>
                        </m:e>
                        <m:sub>
                          <m:r>
                            <a:rPr lang="en-US" sz="2000" b="1" i="1" dirty="0">
                              <a:solidFill>
                                <a:srgbClr val="393185"/>
                              </a:solidFill>
                              <a:latin typeface="Cambria Math" panose="02040503050406030204" pitchFamily="18" charset="0"/>
                            </a:rPr>
                            <m:t>𝟏</m:t>
                          </m:r>
                        </m:sub>
                      </m:sSub>
                      <m:r>
                        <a:rPr lang="en-US" sz="2000" b="1" i="1" dirty="0">
                          <a:solidFill>
                            <a:srgbClr val="393185"/>
                          </a:solidFill>
                          <a:latin typeface="Cambria Math" panose="02040503050406030204" pitchFamily="18" charset="0"/>
                        </a:rPr>
                        <m:t>&lt;</m:t>
                      </m:r>
                      <m:r>
                        <a:rPr lang="en-US" sz="2000" b="1" i="1" dirty="0" smtClean="0">
                          <a:solidFill>
                            <a:srgbClr val="393185"/>
                          </a:solidFill>
                          <a:latin typeface="Cambria Math" panose="02040503050406030204" pitchFamily="18" charset="0"/>
                        </a:rPr>
                        <m:t>𝒋</m:t>
                      </m:r>
                      <m:r>
                        <a:rPr lang="en-US" sz="2000" b="1" i="1" dirty="0">
                          <a:solidFill>
                            <a:srgbClr val="393185"/>
                          </a:solidFill>
                          <a:latin typeface="Cambria Math" panose="02040503050406030204" pitchFamily="18" charset="0"/>
                        </a:rPr>
                        <m:t>&lt;</m:t>
                      </m:r>
                      <m:sSub>
                        <m:sSubPr>
                          <m:ctrlPr>
                            <a:rPr lang="en-US" sz="2000" b="1" i="1" dirty="0">
                              <a:solidFill>
                                <a:srgbClr val="393185"/>
                              </a:solidFill>
                              <a:latin typeface="Cambria Math" panose="02040503050406030204" pitchFamily="18" charset="0"/>
                            </a:rPr>
                          </m:ctrlPr>
                        </m:sSubPr>
                        <m:e>
                          <m:r>
                            <a:rPr lang="en-US" sz="2000" b="1" i="1" dirty="0" smtClean="0">
                              <a:solidFill>
                                <a:srgbClr val="393185"/>
                              </a:solidFill>
                              <a:latin typeface="Cambria Math" panose="02040503050406030204" pitchFamily="18" charset="0"/>
                            </a:rPr>
                            <m:t>𝒋</m:t>
                          </m:r>
                        </m:e>
                        <m:sub>
                          <m:r>
                            <a:rPr lang="en-US" sz="2000" b="1" i="1" dirty="0">
                              <a:solidFill>
                                <a:srgbClr val="393185"/>
                              </a:solidFill>
                              <a:latin typeface="Cambria Math" panose="02040503050406030204" pitchFamily="18" charset="0"/>
                            </a:rPr>
                            <m:t>𝟐</m:t>
                          </m:r>
                        </m:sub>
                      </m:sSub>
                    </m:oMath>
                  </m:oMathPara>
                </a14:m>
                <a:endParaRPr lang="ru-RU" sz="2000" dirty="0"/>
              </a:p>
            </p:txBody>
          </p:sp>
        </mc:Choice>
        <mc:Fallback xmlns="">
          <p:sp>
            <p:nvSpPr>
              <p:cNvPr id="25" name="Прямоугольник 24"/>
              <p:cNvSpPr>
                <a:spLocks noRot="1" noChangeAspect="1" noMove="1" noResize="1" noEditPoints="1" noAdjustHandles="1" noChangeArrowheads="1" noChangeShapeType="1" noTextEdit="1"/>
              </p:cNvSpPr>
              <p:nvPr/>
            </p:nvSpPr>
            <p:spPr>
              <a:xfrm>
                <a:off x="267875" y="2262771"/>
                <a:ext cx="5033108" cy="400110"/>
              </a:xfrm>
              <a:prstGeom prst="rect">
                <a:avLst/>
              </a:prstGeom>
              <a:blipFill>
                <a:blip r:embed="rId5"/>
                <a:stretch>
                  <a:fillRect b="-13636"/>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26" name="Прямоугольник 25"/>
              <p:cNvSpPr/>
              <p:nvPr/>
            </p:nvSpPr>
            <p:spPr>
              <a:xfrm>
                <a:off x="5850363" y="2215687"/>
                <a:ext cx="6148758" cy="413511"/>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2000" b="1" i="1" dirty="0" smtClean="0">
                              <a:solidFill>
                                <a:srgbClr val="393185"/>
                              </a:solidFill>
                              <a:latin typeface="Cambria Math" panose="02040503050406030204" pitchFamily="18" charset="0"/>
                            </a:rPr>
                          </m:ctrlPr>
                        </m:sSubPr>
                        <m:e>
                          <m:r>
                            <a:rPr lang="en-US" sz="2000" b="1" i="1" dirty="0">
                              <a:solidFill>
                                <a:srgbClr val="393185"/>
                              </a:solidFill>
                              <a:latin typeface="Cambria Math" panose="02040503050406030204" pitchFamily="18" charset="0"/>
                            </a:rPr>
                            <m:t>𝒀</m:t>
                          </m:r>
                        </m:e>
                        <m:sub>
                          <m:r>
                            <a:rPr lang="en-US" sz="2000" b="1" i="1" dirty="0" smtClean="0">
                              <a:solidFill>
                                <a:srgbClr val="393185"/>
                              </a:solidFill>
                              <a:latin typeface="Cambria Math" panose="02040503050406030204" pitchFamily="18" charset="0"/>
                            </a:rPr>
                            <m:t>𝑴</m:t>
                          </m:r>
                          <m:r>
                            <a:rPr lang="en-US" sz="2000" b="1" i="1" dirty="0" smtClean="0">
                              <a:solidFill>
                                <a:srgbClr val="393185"/>
                              </a:solidFill>
                              <a:latin typeface="Cambria Math" panose="02040503050406030204" pitchFamily="18" charset="0"/>
                            </a:rPr>
                            <m:t>,</m:t>
                          </m:r>
                          <m:r>
                            <a:rPr lang="en-US" sz="2000" b="1" i="1" dirty="0" smtClean="0">
                              <a:solidFill>
                                <a:srgbClr val="393185"/>
                              </a:solidFill>
                              <a:latin typeface="Cambria Math" panose="02040503050406030204" pitchFamily="18" charset="0"/>
                            </a:rPr>
                            <m:t>𝟎</m:t>
                          </m:r>
                        </m:sub>
                      </m:sSub>
                      <m:d>
                        <m:dPr>
                          <m:ctrlPr>
                            <a:rPr lang="en-US" sz="2000" b="1" i="1" dirty="0" smtClean="0">
                              <a:solidFill>
                                <a:srgbClr val="393185"/>
                              </a:solidFill>
                              <a:latin typeface="Cambria Math" panose="02040503050406030204" pitchFamily="18" charset="0"/>
                            </a:rPr>
                          </m:ctrlPr>
                        </m:dPr>
                        <m:e>
                          <m:r>
                            <a:rPr lang="en-US" sz="2000" b="1" i="1" dirty="0" smtClean="0">
                              <a:solidFill>
                                <a:srgbClr val="393185"/>
                              </a:solidFill>
                              <a:latin typeface="Cambria Math" panose="02040503050406030204" pitchFamily="18" charset="0"/>
                            </a:rPr>
                            <m:t>𝒊</m:t>
                          </m:r>
                          <m:r>
                            <a:rPr lang="en-US" sz="2000" b="1" i="1" dirty="0" smtClean="0">
                              <a:solidFill>
                                <a:srgbClr val="393185"/>
                              </a:solidFill>
                              <a:latin typeface="Cambria Math" panose="02040503050406030204" pitchFamily="18" charset="0"/>
                            </a:rPr>
                            <m:t>,</m:t>
                          </m:r>
                          <m:r>
                            <a:rPr lang="en-US" sz="2000" b="1" i="1" dirty="0" smtClean="0">
                              <a:solidFill>
                                <a:srgbClr val="393185"/>
                              </a:solidFill>
                              <a:latin typeface="Cambria Math" panose="02040503050406030204" pitchFamily="18" charset="0"/>
                            </a:rPr>
                            <m:t>𝒋</m:t>
                          </m:r>
                          <m:r>
                            <a:rPr lang="en-US" sz="2000" b="1" i="1" dirty="0" smtClean="0">
                              <a:solidFill>
                                <a:srgbClr val="393185"/>
                              </a:solidFill>
                              <a:latin typeface="Cambria Math" panose="02040503050406030204" pitchFamily="18" charset="0"/>
                            </a:rPr>
                            <m:t>,</m:t>
                          </m:r>
                          <m:r>
                            <a:rPr lang="en-US" sz="2000" b="1" i="1" dirty="0" smtClean="0">
                              <a:solidFill>
                                <a:srgbClr val="393185"/>
                              </a:solidFill>
                              <a:latin typeface="Cambria Math" panose="02040503050406030204" pitchFamily="18" charset="0"/>
                            </a:rPr>
                            <m:t>𝑻𝒌</m:t>
                          </m:r>
                          <m:r>
                            <a:rPr lang="en-US" sz="2000" b="1" i="1" dirty="0" smtClean="0">
                              <a:solidFill>
                                <a:srgbClr val="393185"/>
                              </a:solidFill>
                              <a:latin typeface="Cambria Math" panose="02040503050406030204" pitchFamily="18" charset="0"/>
                            </a:rPr>
                            <m:t>,</m:t>
                          </m:r>
                          <m:r>
                            <a:rPr lang="el-GR" sz="2000" b="1" i="1" dirty="0" smtClean="0">
                              <a:solidFill>
                                <a:srgbClr val="393185"/>
                              </a:solidFill>
                              <a:latin typeface="Cambria Math" panose="02040503050406030204" pitchFamily="18" charset="0"/>
                            </a:rPr>
                            <m:t>𝝁</m:t>
                          </m:r>
                        </m:e>
                      </m:d>
                      <m:r>
                        <a:rPr lang="en-US" sz="2000" b="1" i="1" dirty="0" smtClean="0">
                          <a:solidFill>
                            <a:srgbClr val="393185"/>
                          </a:solidFill>
                          <a:latin typeface="Cambria Math" panose="02040503050406030204" pitchFamily="18" charset="0"/>
                        </a:rPr>
                        <m:t>=</m:t>
                      </m:r>
                      <m:sSub>
                        <m:sSubPr>
                          <m:ctrlPr>
                            <a:rPr lang="en-US" sz="2000" b="1" i="1" dirty="0" smtClean="0">
                              <a:solidFill>
                                <a:srgbClr val="393185"/>
                              </a:solidFill>
                              <a:latin typeface="Cambria Math" panose="02040503050406030204" pitchFamily="18" charset="0"/>
                            </a:rPr>
                          </m:ctrlPr>
                        </m:sSubPr>
                        <m:e>
                          <m:r>
                            <a:rPr lang="en-US" sz="2000" b="1" i="1" dirty="0" smtClean="0">
                              <a:solidFill>
                                <a:srgbClr val="393185"/>
                              </a:solidFill>
                              <a:latin typeface="Cambria Math" panose="02040503050406030204" pitchFamily="18" charset="0"/>
                            </a:rPr>
                            <m:t>𝑨</m:t>
                          </m:r>
                        </m:e>
                        <m:sub>
                          <m:r>
                            <a:rPr lang="en-US" sz="2000" b="1" i="1" dirty="0" smtClean="0">
                              <a:solidFill>
                                <a:srgbClr val="393185"/>
                              </a:solidFill>
                              <a:latin typeface="Cambria Math" panose="02040503050406030204" pitchFamily="18" charset="0"/>
                            </a:rPr>
                            <m:t>𝑴</m:t>
                          </m:r>
                        </m:sub>
                      </m:sSub>
                      <m:d>
                        <m:dPr>
                          <m:ctrlPr>
                            <a:rPr lang="en-US" sz="2000" b="1" i="1" dirty="0" smtClean="0">
                              <a:solidFill>
                                <a:srgbClr val="393185"/>
                              </a:solidFill>
                              <a:latin typeface="Cambria Math" panose="02040503050406030204" pitchFamily="18" charset="0"/>
                            </a:rPr>
                          </m:ctrlPr>
                        </m:dPr>
                        <m:e>
                          <m:r>
                            <a:rPr lang="en-US" sz="2000" b="1" i="1" dirty="0" smtClean="0">
                              <a:solidFill>
                                <a:srgbClr val="393185"/>
                              </a:solidFill>
                              <a:latin typeface="Cambria Math" panose="02040503050406030204" pitchFamily="18" charset="0"/>
                            </a:rPr>
                            <m:t>𝒊</m:t>
                          </m:r>
                          <m:r>
                            <a:rPr lang="en-US" sz="2000" b="1" i="1" dirty="0" smtClean="0">
                              <a:solidFill>
                                <a:srgbClr val="393185"/>
                              </a:solidFill>
                              <a:latin typeface="Cambria Math" panose="02040503050406030204" pitchFamily="18" charset="0"/>
                            </a:rPr>
                            <m:t>,</m:t>
                          </m:r>
                          <m:r>
                            <a:rPr lang="en-US" sz="2000" b="1" i="1" dirty="0" smtClean="0">
                              <a:solidFill>
                                <a:srgbClr val="393185"/>
                              </a:solidFill>
                              <a:latin typeface="Cambria Math" panose="02040503050406030204" pitchFamily="18" charset="0"/>
                            </a:rPr>
                            <m:t>𝒋</m:t>
                          </m:r>
                        </m:e>
                      </m:d>
                      <m:sSub>
                        <m:sSubPr>
                          <m:ctrlPr>
                            <a:rPr lang="en-US" sz="2000" b="1" i="1" dirty="0" smtClean="0">
                              <a:solidFill>
                                <a:srgbClr val="393185"/>
                              </a:solidFill>
                              <a:latin typeface="Cambria Math" panose="02040503050406030204" pitchFamily="18" charset="0"/>
                            </a:rPr>
                          </m:ctrlPr>
                        </m:sSubPr>
                        <m:e>
                          <m:r>
                            <a:rPr lang="en-US" sz="2000" b="1" i="1" dirty="0" smtClean="0">
                              <a:solidFill>
                                <a:srgbClr val="393185"/>
                              </a:solidFill>
                              <a:latin typeface="Cambria Math" panose="02040503050406030204" pitchFamily="18" charset="0"/>
                            </a:rPr>
                            <m:t>𝒀</m:t>
                          </m:r>
                        </m:e>
                        <m:sub>
                          <m:r>
                            <a:rPr lang="en-US" sz="2000" b="1" i="1" dirty="0" smtClean="0">
                              <a:solidFill>
                                <a:srgbClr val="393185"/>
                              </a:solidFill>
                              <a:latin typeface="Cambria Math" panose="02040503050406030204" pitchFamily="18" charset="0"/>
                            </a:rPr>
                            <m:t>𝑴</m:t>
                          </m:r>
                          <m:r>
                            <a:rPr lang="en-US" sz="2000" b="1" i="1" dirty="0" smtClean="0">
                              <a:solidFill>
                                <a:srgbClr val="393185"/>
                              </a:solidFill>
                              <a:latin typeface="Cambria Math" panose="02040503050406030204" pitchFamily="18" charset="0"/>
                            </a:rPr>
                            <m:t>,</m:t>
                          </m:r>
                          <m:r>
                            <a:rPr lang="en-US" sz="2000" b="1" i="1" dirty="0" smtClean="0">
                              <a:solidFill>
                                <a:srgbClr val="393185"/>
                              </a:solidFill>
                              <a:latin typeface="Cambria Math" panose="02040503050406030204" pitchFamily="18" charset="0"/>
                            </a:rPr>
                            <m:t>𝟎</m:t>
                          </m:r>
                        </m:sub>
                      </m:sSub>
                      <m:r>
                        <a:rPr lang="en-US" sz="2000" b="1" i="1" dirty="0" smtClean="0">
                          <a:solidFill>
                            <a:srgbClr val="393185"/>
                          </a:solidFill>
                          <a:latin typeface="Cambria Math" panose="02040503050406030204" pitchFamily="18" charset="0"/>
                        </a:rPr>
                        <m:t>(</m:t>
                      </m:r>
                      <m:r>
                        <a:rPr lang="en-US" sz="2000" b="1" i="1" dirty="0" smtClean="0">
                          <a:solidFill>
                            <a:srgbClr val="393185"/>
                          </a:solidFill>
                          <a:latin typeface="Cambria Math" panose="02040503050406030204" pitchFamily="18" charset="0"/>
                        </a:rPr>
                        <m:t>𝒊</m:t>
                      </m:r>
                      <m:r>
                        <a:rPr lang="en-US" sz="2000" b="1" i="1" dirty="0" smtClean="0">
                          <a:solidFill>
                            <a:srgbClr val="393185"/>
                          </a:solidFill>
                          <a:latin typeface="Cambria Math" panose="02040503050406030204" pitchFamily="18" charset="0"/>
                        </a:rPr>
                        <m:t>,</m:t>
                      </m:r>
                      <m:r>
                        <a:rPr lang="en-US" sz="2000" b="1" i="1" dirty="0" smtClean="0">
                          <a:solidFill>
                            <a:srgbClr val="393185"/>
                          </a:solidFill>
                          <a:latin typeface="Cambria Math" panose="02040503050406030204" pitchFamily="18" charset="0"/>
                        </a:rPr>
                        <m:t>𝒋</m:t>
                      </m:r>
                      <m:r>
                        <a:rPr lang="en-US" sz="2000" b="1" i="1" dirty="0" smtClean="0">
                          <a:solidFill>
                            <a:srgbClr val="393185"/>
                          </a:solidFill>
                          <a:latin typeface="Cambria Math" panose="02040503050406030204" pitchFamily="18" charset="0"/>
                        </a:rPr>
                        <m:t>,</m:t>
                      </m:r>
                      <m:r>
                        <a:rPr lang="en-US" sz="2000" b="1" i="1" dirty="0" smtClean="0">
                          <a:solidFill>
                            <a:srgbClr val="393185"/>
                          </a:solidFill>
                          <a:latin typeface="Cambria Math" panose="02040503050406030204" pitchFamily="18" charset="0"/>
                        </a:rPr>
                        <m:t>𝑻𝒌</m:t>
                      </m:r>
                      <m:r>
                        <a:rPr lang="en-US" sz="2000" b="1" i="1" dirty="0" smtClean="0">
                          <a:solidFill>
                            <a:srgbClr val="393185"/>
                          </a:solidFill>
                          <a:latin typeface="Cambria Math" panose="02040503050406030204" pitchFamily="18" charset="0"/>
                        </a:rPr>
                        <m:t>)</m:t>
                      </m:r>
                      <m:r>
                        <a:rPr lang="el-GR" sz="2000" b="1" i="1" dirty="0">
                          <a:solidFill>
                            <a:srgbClr val="393185"/>
                          </a:solidFill>
                          <a:latin typeface="Cambria Math" panose="02040503050406030204" pitchFamily="18" charset="0"/>
                        </a:rPr>
                        <m:t>𝝁</m:t>
                      </m:r>
                      <m:r>
                        <a:rPr lang="en-US" sz="2000" b="1" i="1" dirty="0">
                          <a:solidFill>
                            <a:srgbClr val="393185"/>
                          </a:solidFill>
                          <a:latin typeface="Cambria Math" panose="02040503050406030204" pitchFamily="18" charset="0"/>
                        </a:rPr>
                        <m:t>(</m:t>
                      </m:r>
                      <m:r>
                        <a:rPr lang="en-US" sz="2000" b="1" i="1" dirty="0">
                          <a:solidFill>
                            <a:srgbClr val="393185"/>
                          </a:solidFill>
                          <a:latin typeface="Cambria Math" panose="02040503050406030204" pitchFamily="18" charset="0"/>
                        </a:rPr>
                        <m:t>𝒊</m:t>
                      </m:r>
                      <m:r>
                        <a:rPr lang="en-US" sz="2000" b="1" i="1" dirty="0">
                          <a:solidFill>
                            <a:srgbClr val="393185"/>
                          </a:solidFill>
                          <a:latin typeface="Cambria Math" panose="02040503050406030204" pitchFamily="18" charset="0"/>
                        </a:rPr>
                        <m:t>,</m:t>
                      </m:r>
                      <m:r>
                        <a:rPr lang="en-US" sz="2000" b="1" i="1" dirty="0">
                          <a:solidFill>
                            <a:srgbClr val="393185"/>
                          </a:solidFill>
                          <a:latin typeface="Cambria Math" panose="02040503050406030204" pitchFamily="18" charset="0"/>
                        </a:rPr>
                        <m:t>𝒋</m:t>
                      </m:r>
                      <m:r>
                        <a:rPr lang="en-US" sz="2000" b="1" i="1" dirty="0">
                          <a:solidFill>
                            <a:srgbClr val="393185"/>
                          </a:solidFill>
                          <a:latin typeface="Cambria Math" panose="02040503050406030204" pitchFamily="18" charset="0"/>
                        </a:rPr>
                        <m:t>,</m:t>
                      </m:r>
                      <m:r>
                        <a:rPr lang="en-US" sz="2000" b="1" i="1" dirty="0">
                          <a:solidFill>
                            <a:srgbClr val="393185"/>
                          </a:solidFill>
                          <a:latin typeface="Cambria Math" panose="02040503050406030204" pitchFamily="18" charset="0"/>
                        </a:rPr>
                        <m:t>𝑻𝒌</m:t>
                      </m:r>
                      <m:r>
                        <a:rPr lang="en-US" sz="2000" b="1" i="1" dirty="0">
                          <a:solidFill>
                            <a:srgbClr val="393185"/>
                          </a:solidFill>
                          <a:latin typeface="Cambria Math" panose="02040503050406030204" pitchFamily="18" charset="0"/>
                        </a:rPr>
                        <m:t>)</m:t>
                      </m:r>
                    </m:oMath>
                  </m:oMathPara>
                </a14:m>
                <a:endParaRPr lang="ru-RU" sz="2000" b="1" dirty="0"/>
              </a:p>
            </p:txBody>
          </p:sp>
        </mc:Choice>
        <mc:Fallback xmlns="">
          <p:sp>
            <p:nvSpPr>
              <p:cNvPr id="26" name="Прямоугольник 25"/>
              <p:cNvSpPr>
                <a:spLocks noRot="1" noChangeAspect="1" noMove="1" noResize="1" noEditPoints="1" noAdjustHandles="1" noChangeArrowheads="1" noChangeShapeType="1" noTextEdit="1"/>
              </p:cNvSpPr>
              <p:nvPr/>
            </p:nvSpPr>
            <p:spPr>
              <a:xfrm>
                <a:off x="5850363" y="2215687"/>
                <a:ext cx="6148758" cy="413511"/>
              </a:xfrm>
              <a:prstGeom prst="rect">
                <a:avLst/>
              </a:prstGeom>
              <a:blipFill>
                <a:blip r:embed="rId6"/>
                <a:stretch>
                  <a:fillRect b="-13235"/>
                </a:stretch>
              </a:blipFill>
            </p:spPr>
            <p:txBody>
              <a:bodyPr/>
              <a:lstStyle/>
              <a:p>
                <a:r>
                  <a:rPr lang="ru-RU">
                    <a:noFill/>
                  </a:rPr>
                  <a:t> </a:t>
                </a:r>
              </a:p>
            </p:txBody>
          </p:sp>
        </mc:Fallback>
      </mc:AlternateContent>
      <p:sp>
        <p:nvSpPr>
          <p:cNvPr id="27" name="Прямоугольник 26"/>
          <p:cNvSpPr/>
          <p:nvPr/>
        </p:nvSpPr>
        <p:spPr>
          <a:xfrm>
            <a:off x="267875" y="1759924"/>
            <a:ext cx="3148619" cy="400110"/>
          </a:xfrm>
          <a:prstGeom prst="rect">
            <a:avLst/>
          </a:prstGeom>
        </p:spPr>
        <p:txBody>
          <a:bodyPr wrap="none">
            <a:spAutoFit/>
          </a:bodyPr>
          <a:lstStyle/>
          <a:p>
            <a:r>
              <a:rPr lang="en-US" sz="2000" dirty="0">
                <a:solidFill>
                  <a:srgbClr val="393185"/>
                </a:solidFill>
                <a:latin typeface="Arial" panose="020B0604020202020204" pitchFamily="34" charset="0"/>
                <a:cs typeface="Arial" panose="020B0604020202020204" pitchFamily="34" charset="0"/>
              </a:rPr>
              <a:t>Model intensity reductions</a:t>
            </a:r>
            <a:endParaRPr lang="ru-RU" sz="2000" dirty="0">
              <a:solidFill>
                <a:srgbClr val="393185"/>
              </a:solidFill>
              <a:latin typeface="Arial" panose="020B0604020202020204" pitchFamily="34" charset="0"/>
              <a:cs typeface="Arial" panose="020B0604020202020204" pitchFamily="34" charset="0"/>
            </a:endParaRPr>
          </a:p>
        </p:txBody>
      </p:sp>
      <p:sp>
        <p:nvSpPr>
          <p:cNvPr id="28" name="Прямоугольник 27"/>
          <p:cNvSpPr/>
          <p:nvPr/>
        </p:nvSpPr>
        <p:spPr>
          <a:xfrm>
            <a:off x="6252230" y="1759924"/>
            <a:ext cx="3704860" cy="400110"/>
          </a:xfrm>
          <a:prstGeom prst="rect">
            <a:avLst/>
          </a:prstGeom>
        </p:spPr>
        <p:txBody>
          <a:bodyPr wrap="none">
            <a:spAutoFit/>
          </a:bodyPr>
          <a:lstStyle/>
          <a:p>
            <a:r>
              <a:rPr lang="en-US" sz="2000" dirty="0">
                <a:solidFill>
                  <a:srgbClr val="393185"/>
                </a:solidFill>
                <a:latin typeface="Arial" panose="020B0604020202020204" pitchFamily="34" charset="0"/>
                <a:ea typeface="Calibri" panose="020F0502020204030204" pitchFamily="34" charset="0"/>
                <a:cs typeface="Arial" panose="020B0604020202020204" pitchFamily="34" charset="0"/>
              </a:rPr>
              <a:t>Model input normalized MFIDF</a:t>
            </a:r>
            <a:endParaRPr lang="ru-RU" sz="2000" dirty="0">
              <a:solidFill>
                <a:srgbClr val="393185"/>
              </a:solidFill>
              <a:latin typeface="Arial" panose="020B0604020202020204" pitchFamily="34" charset="0"/>
              <a:cs typeface="Arial" panose="020B0604020202020204" pitchFamily="34" charset="0"/>
            </a:endParaRPr>
          </a:p>
        </p:txBody>
      </p:sp>
      <p:sp>
        <p:nvSpPr>
          <p:cNvPr id="29" name="Прямоугольник 28"/>
          <p:cNvSpPr/>
          <p:nvPr/>
        </p:nvSpPr>
        <p:spPr>
          <a:xfrm>
            <a:off x="236742" y="124313"/>
            <a:ext cx="5895332" cy="830997"/>
          </a:xfrm>
          <a:prstGeom prst="rect">
            <a:avLst/>
          </a:prstGeom>
        </p:spPr>
        <p:txBody>
          <a:bodyPr wrap="none">
            <a:spAutoFit/>
          </a:bodyPr>
          <a:lstStyle/>
          <a:p>
            <a:r>
              <a:rPr lang="en-US" sz="4800" b="1" dirty="0">
                <a:latin typeface="Arial" panose="020B0604020202020204" pitchFamily="34" charset="0"/>
                <a:cs typeface="Arial" panose="020B0604020202020204" pitchFamily="34" charset="0"/>
              </a:rPr>
              <a:t>Testing. Model data</a:t>
            </a:r>
            <a:endParaRPr lang="ru-RU" sz="4800" b="1" dirty="0">
              <a:latin typeface="Arial" panose="020B0604020202020204" pitchFamily="34" charset="0"/>
              <a:cs typeface="Arial" panose="020B0604020202020204" pitchFamily="34" charset="0"/>
            </a:endParaRPr>
          </a:p>
        </p:txBody>
      </p:sp>
      <p:graphicFrame>
        <p:nvGraphicFramePr>
          <p:cNvPr id="30" name="Объект 29"/>
          <p:cNvGraphicFramePr>
            <a:graphicFrameLocks noChangeAspect="1"/>
          </p:cNvGraphicFramePr>
          <p:nvPr>
            <p:extLst>
              <p:ext uri="{D42A27DB-BD31-4B8C-83A1-F6EECF244321}">
                <p14:modId xmlns:p14="http://schemas.microsoft.com/office/powerpoint/2010/main" val="1973331710"/>
              </p:ext>
            </p:extLst>
          </p:nvPr>
        </p:nvGraphicFramePr>
        <p:xfrm>
          <a:off x="6870941" y="3946782"/>
          <a:ext cx="4282441" cy="2592130"/>
        </p:xfrm>
        <a:graphic>
          <a:graphicData uri="http://schemas.openxmlformats.org/presentationml/2006/ole">
            <mc:AlternateContent xmlns:mc="http://schemas.openxmlformats.org/markup-compatibility/2006">
              <mc:Choice xmlns:v="urn:schemas-microsoft-com:vml" Requires="v">
                <p:oleObj spid="_x0000_s2190" name="Точечный рисунок" r:id="rId7" imgW="5471634" imgH="3055885" progId="Paint.Picture">
                  <p:embed/>
                </p:oleObj>
              </mc:Choice>
              <mc:Fallback>
                <p:oleObj name="Точечный рисунок" r:id="rId7" imgW="5471634" imgH="3055885" progId="Paint.Picture">
                  <p:embed/>
                  <p:pic>
                    <p:nvPicPr>
                      <p:cNvPr id="30" name="Объект 2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70941" y="3946782"/>
                        <a:ext cx="4282441" cy="2592130"/>
                      </a:xfrm>
                      <a:prstGeom prst="rect">
                        <a:avLst/>
                      </a:prstGeom>
                      <a:noFill/>
                    </p:spPr>
                  </p:pic>
                </p:oleObj>
              </mc:Fallback>
            </mc:AlternateContent>
          </a:graphicData>
        </a:graphic>
      </p:graphicFrame>
      <p:graphicFrame>
        <p:nvGraphicFramePr>
          <p:cNvPr id="31" name="Объект 30"/>
          <p:cNvGraphicFramePr>
            <a:graphicFrameLocks noChangeAspect="1"/>
          </p:cNvGraphicFramePr>
          <p:nvPr>
            <p:extLst>
              <p:ext uri="{D42A27DB-BD31-4B8C-83A1-F6EECF244321}">
                <p14:modId xmlns:p14="http://schemas.microsoft.com/office/powerpoint/2010/main" val="1397593465"/>
              </p:ext>
            </p:extLst>
          </p:nvPr>
        </p:nvGraphicFramePr>
        <p:xfrm>
          <a:off x="1184968" y="3922458"/>
          <a:ext cx="4282441" cy="2727294"/>
        </p:xfrm>
        <a:graphic>
          <a:graphicData uri="http://schemas.openxmlformats.org/presentationml/2006/ole">
            <mc:AlternateContent xmlns:mc="http://schemas.openxmlformats.org/markup-compatibility/2006">
              <mc:Choice xmlns:v="urn:schemas-microsoft-com:vml" Requires="v">
                <p:oleObj spid="_x0000_s2191" name="Точечный рисунок" r:id="rId9" imgW="5363810" imgH="3032381" progId="Paint.Picture">
                  <p:embed/>
                </p:oleObj>
              </mc:Choice>
              <mc:Fallback>
                <p:oleObj name="Точечный рисунок" r:id="rId9" imgW="5363810" imgH="3032381" progId="Paint.Picture">
                  <p:embed/>
                  <p:pic>
                    <p:nvPicPr>
                      <p:cNvPr id="38" name="Объект 3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184968" y="3922458"/>
                        <a:ext cx="4282441" cy="2727294"/>
                      </a:xfrm>
                      <a:prstGeom prst="rect">
                        <a:avLst/>
                      </a:prstGeom>
                      <a:noFill/>
                    </p:spPr>
                  </p:pic>
                </p:oleObj>
              </mc:Fallback>
            </mc:AlternateContent>
          </a:graphicData>
        </a:graphic>
      </p:graphicFrame>
      <p:sp>
        <p:nvSpPr>
          <p:cNvPr id="32" name="Прямоугольник 31"/>
          <p:cNvSpPr/>
          <p:nvPr/>
        </p:nvSpPr>
        <p:spPr>
          <a:xfrm>
            <a:off x="267875" y="3587777"/>
            <a:ext cx="5187539" cy="707886"/>
          </a:xfrm>
          <a:prstGeom prst="rect">
            <a:avLst/>
          </a:prstGeom>
        </p:spPr>
        <p:txBody>
          <a:bodyPr wrap="square">
            <a:spAutoFit/>
          </a:bodyPr>
          <a:lstStyle/>
          <a:p>
            <a:r>
              <a:rPr lang="en-US" sz="2000" b="1" dirty="0">
                <a:solidFill>
                  <a:srgbClr val="324F71"/>
                </a:solidFill>
              </a:rPr>
              <a:t>Estimates of the model input filtered normalized MFIDF</a:t>
            </a:r>
            <a:endParaRPr lang="ru-RU" sz="2000" b="1" dirty="0">
              <a:solidFill>
                <a:srgbClr val="324F71"/>
              </a:solidFill>
            </a:endParaRPr>
          </a:p>
        </p:txBody>
      </p:sp>
      <p:sp>
        <p:nvSpPr>
          <p:cNvPr id="33" name="Прямоугольник 32"/>
          <p:cNvSpPr/>
          <p:nvPr/>
        </p:nvSpPr>
        <p:spPr>
          <a:xfrm>
            <a:off x="6252230" y="3587777"/>
            <a:ext cx="5345024" cy="707886"/>
          </a:xfrm>
          <a:prstGeom prst="rect">
            <a:avLst/>
          </a:prstGeom>
        </p:spPr>
        <p:txBody>
          <a:bodyPr wrap="square">
            <a:spAutoFit/>
          </a:bodyPr>
          <a:lstStyle/>
          <a:p>
            <a:r>
              <a:rPr lang="en-US" sz="2000" b="1" dirty="0">
                <a:solidFill>
                  <a:srgbClr val="324F71"/>
                </a:solidFill>
              </a:rPr>
              <a:t>Averaged estimates of the input filtered normalized MFIDF</a:t>
            </a:r>
            <a:endParaRPr lang="ru-RU" sz="2000" b="1" dirty="0">
              <a:solidFill>
                <a:srgbClr val="324F71"/>
              </a:solidFill>
            </a:endParaRPr>
          </a:p>
        </p:txBody>
      </p:sp>
      <mc:AlternateContent xmlns:mc="http://schemas.openxmlformats.org/markup-compatibility/2006" xmlns:a14="http://schemas.microsoft.com/office/drawing/2010/main">
        <mc:Choice Requires="a14">
          <p:sp>
            <p:nvSpPr>
              <p:cNvPr id="2" name="Прямоугольник 1"/>
              <p:cNvSpPr/>
              <p:nvPr/>
            </p:nvSpPr>
            <p:spPr>
              <a:xfrm>
                <a:off x="6499739" y="6138478"/>
                <a:ext cx="1761636" cy="40549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el-GR" i="1" smtClean="0">
                          <a:solidFill>
                            <a:srgbClr val="002060"/>
                          </a:solidFill>
                          <a:latin typeface="Cambria Math" panose="02040503050406030204" pitchFamily="18" charset="0"/>
                        </a:rPr>
                        <m:t>δ</m:t>
                      </m:r>
                      <m:acc>
                        <m:accPr>
                          <m:chr m:val="̅"/>
                          <m:ctrlPr>
                            <a:rPr lang="el-GR" i="1">
                              <a:solidFill>
                                <a:srgbClr val="002060"/>
                              </a:solidFill>
                              <a:latin typeface="Cambria Math" panose="02040503050406030204" pitchFamily="18" charset="0"/>
                            </a:rPr>
                          </m:ctrlPr>
                        </m:accPr>
                        <m:e>
                          <m:sSubSup>
                            <m:sSubSupPr>
                              <m:ctrlPr>
                                <a:rPr lang="el-GR" i="1">
                                  <a:solidFill>
                                    <a:srgbClr val="002060"/>
                                  </a:solidFill>
                                  <a:latin typeface="Cambria Math" panose="02040503050406030204" pitchFamily="18" charset="0"/>
                                </a:rPr>
                              </m:ctrlPr>
                            </m:sSubSupPr>
                            <m:e>
                              <m:r>
                                <a:rPr lang="en-US" i="1">
                                  <a:solidFill>
                                    <a:srgbClr val="002060"/>
                                  </a:solidFill>
                                  <a:latin typeface="Cambria Math" panose="02040503050406030204" pitchFamily="18" charset="0"/>
                                </a:rPr>
                                <m:t>𝑌</m:t>
                              </m:r>
                            </m:e>
                            <m:sub>
                              <m:r>
                                <a:rPr lang="en-US" b="0" i="1" smtClean="0">
                                  <a:solidFill>
                                    <a:srgbClr val="002060"/>
                                  </a:solidFill>
                                  <a:latin typeface="Cambria Math" panose="02040503050406030204" pitchFamily="18" charset="0"/>
                                </a:rPr>
                                <m:t>𝑀</m:t>
                              </m:r>
                              <m:r>
                                <a:rPr lang="en-US" i="1">
                                  <a:solidFill>
                                    <a:srgbClr val="002060"/>
                                  </a:solidFill>
                                  <a:latin typeface="Cambria Math" panose="02040503050406030204" pitchFamily="18" charset="0"/>
                                </a:rPr>
                                <m:t>𝑁</m:t>
                              </m:r>
                              <m:r>
                                <a:rPr lang="en-US" i="1">
                                  <a:solidFill>
                                    <a:srgbClr val="002060"/>
                                  </a:solidFill>
                                  <a:latin typeface="Cambria Math" panose="02040503050406030204" pitchFamily="18" charset="0"/>
                                </a:rPr>
                                <m:t>,</m:t>
                              </m:r>
                              <m:r>
                                <a:rPr lang="el-GR" i="1">
                                  <a:solidFill>
                                    <a:srgbClr val="002060"/>
                                  </a:solidFill>
                                  <a:latin typeface="Cambria Math" panose="02040503050406030204" pitchFamily="18" charset="0"/>
                                </a:rPr>
                                <m:t>𝛷</m:t>
                              </m:r>
                            </m:sub>
                            <m:sup>
                              <m:r>
                                <a:rPr lang="en-US" i="1">
                                  <a:solidFill>
                                    <a:srgbClr val="002060"/>
                                  </a:solidFill>
                                  <a:latin typeface="Cambria Math" panose="02040503050406030204" pitchFamily="18" charset="0"/>
                                  <a:ea typeface="Cambria Math" panose="02040503050406030204" pitchFamily="18" charset="0"/>
                                </a:rPr>
                                <m:t>∘</m:t>
                              </m:r>
                            </m:sup>
                          </m:sSubSup>
                        </m:e>
                      </m:acc>
                      <m:d>
                        <m:dPr>
                          <m:ctrlPr>
                            <a:rPr lang="en-US" i="1">
                              <a:solidFill>
                                <a:srgbClr val="002060"/>
                              </a:solidFill>
                              <a:latin typeface="Cambria Math" panose="02040503050406030204" pitchFamily="18" charset="0"/>
                            </a:rPr>
                          </m:ctrlPr>
                        </m:dPr>
                        <m:e>
                          <m:r>
                            <a:rPr lang="en-US" i="1">
                              <a:solidFill>
                                <a:srgbClr val="002060"/>
                              </a:solidFill>
                              <a:latin typeface="Cambria Math" panose="02040503050406030204" pitchFamily="18" charset="0"/>
                            </a:rPr>
                            <m:t>𝑖</m:t>
                          </m:r>
                          <m:r>
                            <a:rPr lang="en-US" i="1">
                              <a:solidFill>
                                <a:srgbClr val="002060"/>
                              </a:solidFill>
                              <a:latin typeface="Cambria Math" panose="02040503050406030204" pitchFamily="18" charset="0"/>
                            </a:rPr>
                            <m:t>,</m:t>
                          </m:r>
                          <m:r>
                            <a:rPr lang="en-US" i="1">
                              <a:solidFill>
                                <a:srgbClr val="002060"/>
                              </a:solidFill>
                              <a:latin typeface="Cambria Math" panose="02040503050406030204" pitchFamily="18" charset="0"/>
                            </a:rPr>
                            <m:t>𝑗</m:t>
                          </m:r>
                          <m:r>
                            <a:rPr lang="en-US" i="1">
                              <a:solidFill>
                                <a:srgbClr val="002060"/>
                              </a:solidFill>
                              <a:latin typeface="Cambria Math" panose="02040503050406030204" pitchFamily="18" charset="0"/>
                            </a:rPr>
                            <m:t>,</m:t>
                          </m:r>
                          <m:r>
                            <a:rPr lang="en-US" i="1">
                              <a:solidFill>
                                <a:srgbClr val="002060"/>
                              </a:solidFill>
                              <a:latin typeface="Cambria Math" panose="02040503050406030204" pitchFamily="18" charset="0"/>
                            </a:rPr>
                            <m:t>𝑇𝑘</m:t>
                          </m:r>
                        </m:e>
                      </m:d>
                    </m:oMath>
                  </m:oMathPara>
                </a14:m>
                <a:endParaRPr lang="ru-RU" dirty="0"/>
              </a:p>
            </p:txBody>
          </p:sp>
        </mc:Choice>
        <mc:Fallback xmlns="">
          <p:sp>
            <p:nvSpPr>
              <p:cNvPr id="2" name="Прямоугольник 1"/>
              <p:cNvSpPr>
                <a:spLocks noRot="1" noChangeAspect="1" noMove="1" noResize="1" noEditPoints="1" noAdjustHandles="1" noChangeArrowheads="1" noChangeShapeType="1" noTextEdit="1"/>
              </p:cNvSpPr>
              <p:nvPr/>
            </p:nvSpPr>
            <p:spPr>
              <a:xfrm>
                <a:off x="6499739" y="6138478"/>
                <a:ext cx="1761636" cy="405496"/>
              </a:xfrm>
              <a:prstGeom prst="rect">
                <a:avLst/>
              </a:prstGeom>
              <a:blipFill>
                <a:blip r:embed="rId11"/>
                <a:stretch>
                  <a:fillRect b="-7576"/>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13" name="Прямоугольник 12"/>
              <p:cNvSpPr/>
              <p:nvPr/>
            </p:nvSpPr>
            <p:spPr>
              <a:xfrm>
                <a:off x="741096" y="6138478"/>
                <a:ext cx="1761636" cy="38593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el-GR" i="1" smtClean="0">
                          <a:solidFill>
                            <a:srgbClr val="002060"/>
                          </a:solidFill>
                          <a:latin typeface="Cambria Math" panose="02040503050406030204" pitchFamily="18" charset="0"/>
                        </a:rPr>
                        <m:t>δ</m:t>
                      </m:r>
                      <m:sSubSup>
                        <m:sSubSupPr>
                          <m:ctrlPr>
                            <a:rPr lang="el-GR" i="1">
                              <a:solidFill>
                                <a:srgbClr val="002060"/>
                              </a:solidFill>
                              <a:latin typeface="Cambria Math" panose="02040503050406030204" pitchFamily="18" charset="0"/>
                            </a:rPr>
                          </m:ctrlPr>
                        </m:sSubSupPr>
                        <m:e>
                          <m:r>
                            <a:rPr lang="en-US" i="1">
                              <a:solidFill>
                                <a:srgbClr val="002060"/>
                              </a:solidFill>
                              <a:latin typeface="Cambria Math" panose="02040503050406030204" pitchFamily="18" charset="0"/>
                            </a:rPr>
                            <m:t>𝑌</m:t>
                          </m:r>
                        </m:e>
                        <m:sub>
                          <m:r>
                            <a:rPr lang="en-US" b="0" i="1" smtClean="0">
                              <a:solidFill>
                                <a:srgbClr val="002060"/>
                              </a:solidFill>
                              <a:latin typeface="Cambria Math" panose="02040503050406030204" pitchFamily="18" charset="0"/>
                            </a:rPr>
                            <m:t>𝑀</m:t>
                          </m:r>
                          <m:r>
                            <a:rPr lang="en-US" i="1">
                              <a:solidFill>
                                <a:srgbClr val="002060"/>
                              </a:solidFill>
                              <a:latin typeface="Cambria Math" panose="02040503050406030204" pitchFamily="18" charset="0"/>
                            </a:rPr>
                            <m:t>𝑁</m:t>
                          </m:r>
                          <m:r>
                            <a:rPr lang="en-US" i="1">
                              <a:solidFill>
                                <a:srgbClr val="002060"/>
                              </a:solidFill>
                              <a:latin typeface="Cambria Math" panose="02040503050406030204" pitchFamily="18" charset="0"/>
                            </a:rPr>
                            <m:t>,</m:t>
                          </m:r>
                          <m:r>
                            <a:rPr lang="el-GR" i="1">
                              <a:solidFill>
                                <a:srgbClr val="002060"/>
                              </a:solidFill>
                              <a:latin typeface="Cambria Math" panose="02040503050406030204" pitchFamily="18" charset="0"/>
                            </a:rPr>
                            <m:t>𝛷</m:t>
                          </m:r>
                        </m:sub>
                        <m:sup>
                          <m:r>
                            <a:rPr lang="en-US" i="1">
                              <a:solidFill>
                                <a:srgbClr val="002060"/>
                              </a:solidFill>
                              <a:latin typeface="Cambria Math" panose="02040503050406030204" pitchFamily="18" charset="0"/>
                              <a:ea typeface="Cambria Math" panose="02040503050406030204" pitchFamily="18" charset="0"/>
                            </a:rPr>
                            <m:t>∘</m:t>
                          </m:r>
                        </m:sup>
                      </m:sSubSup>
                      <m:d>
                        <m:dPr>
                          <m:ctrlPr>
                            <a:rPr lang="en-US" i="1">
                              <a:solidFill>
                                <a:srgbClr val="002060"/>
                              </a:solidFill>
                              <a:latin typeface="Cambria Math" panose="02040503050406030204" pitchFamily="18" charset="0"/>
                            </a:rPr>
                          </m:ctrlPr>
                        </m:dPr>
                        <m:e>
                          <m:r>
                            <a:rPr lang="en-US" i="1">
                              <a:solidFill>
                                <a:srgbClr val="002060"/>
                              </a:solidFill>
                              <a:latin typeface="Cambria Math" panose="02040503050406030204" pitchFamily="18" charset="0"/>
                            </a:rPr>
                            <m:t>𝑖</m:t>
                          </m:r>
                          <m:r>
                            <a:rPr lang="en-US" i="1">
                              <a:solidFill>
                                <a:srgbClr val="002060"/>
                              </a:solidFill>
                              <a:latin typeface="Cambria Math" panose="02040503050406030204" pitchFamily="18" charset="0"/>
                            </a:rPr>
                            <m:t>,</m:t>
                          </m:r>
                          <m:r>
                            <a:rPr lang="en-US" i="1">
                              <a:solidFill>
                                <a:srgbClr val="002060"/>
                              </a:solidFill>
                              <a:latin typeface="Cambria Math" panose="02040503050406030204" pitchFamily="18" charset="0"/>
                            </a:rPr>
                            <m:t>𝑗</m:t>
                          </m:r>
                          <m:r>
                            <a:rPr lang="en-US" i="1">
                              <a:solidFill>
                                <a:srgbClr val="002060"/>
                              </a:solidFill>
                              <a:latin typeface="Cambria Math" panose="02040503050406030204" pitchFamily="18" charset="0"/>
                            </a:rPr>
                            <m:t>,</m:t>
                          </m:r>
                          <m:r>
                            <a:rPr lang="en-US" i="1">
                              <a:solidFill>
                                <a:srgbClr val="002060"/>
                              </a:solidFill>
                              <a:latin typeface="Cambria Math" panose="02040503050406030204" pitchFamily="18" charset="0"/>
                            </a:rPr>
                            <m:t>𝑇𝑘</m:t>
                          </m:r>
                        </m:e>
                      </m:d>
                    </m:oMath>
                  </m:oMathPara>
                </a14:m>
                <a:endParaRPr lang="ru-RU" dirty="0"/>
              </a:p>
            </p:txBody>
          </p:sp>
        </mc:Choice>
        <mc:Fallback xmlns="">
          <p:sp>
            <p:nvSpPr>
              <p:cNvPr id="13" name="Прямоугольник 12"/>
              <p:cNvSpPr>
                <a:spLocks noRot="1" noChangeAspect="1" noMove="1" noResize="1" noEditPoints="1" noAdjustHandles="1" noChangeArrowheads="1" noChangeShapeType="1" noTextEdit="1"/>
              </p:cNvSpPr>
              <p:nvPr/>
            </p:nvSpPr>
            <p:spPr>
              <a:xfrm>
                <a:off x="741096" y="6138478"/>
                <a:ext cx="1761636" cy="385939"/>
              </a:xfrm>
              <a:prstGeom prst="rect">
                <a:avLst/>
              </a:prstGeom>
              <a:blipFill>
                <a:blip r:embed="rId12"/>
                <a:stretch>
                  <a:fillRect b="-9524"/>
                </a:stretch>
              </a:blipFill>
            </p:spPr>
            <p:txBody>
              <a:bodyPr/>
              <a:lstStyle/>
              <a:p>
                <a:r>
                  <a:rPr lang="ru-RU">
                    <a:noFill/>
                  </a:rPr>
                  <a:t> </a:t>
                </a:r>
              </a:p>
            </p:txBody>
          </p:sp>
        </mc:Fallback>
      </mc:AlternateContent>
      <p:sp>
        <p:nvSpPr>
          <p:cNvPr id="3" name="Номер слайда 2"/>
          <p:cNvSpPr>
            <a:spLocks noGrp="1"/>
          </p:cNvSpPr>
          <p:nvPr>
            <p:ph type="sldNum" sz="quarter" idx="12"/>
          </p:nvPr>
        </p:nvSpPr>
        <p:spPr/>
        <p:txBody>
          <a:bodyPr/>
          <a:lstStyle/>
          <a:p>
            <a:fld id="{05CB8B9A-88BE-409F-9D7E-184CC1A6EAFB}" type="slidenum">
              <a:rPr lang="ru-RU" smtClean="0"/>
              <a:t>5</a:t>
            </a:fld>
            <a:endParaRPr lang="ru-RU" dirty="0"/>
          </a:p>
        </p:txBody>
      </p:sp>
      <mc:AlternateContent xmlns:mc="http://schemas.openxmlformats.org/markup-compatibility/2006" xmlns:a14="http://schemas.microsoft.com/office/drawing/2010/main">
        <mc:Choice Requires="a14">
          <p:sp>
            <p:nvSpPr>
              <p:cNvPr id="4" name="Прямоугольник 3"/>
              <p:cNvSpPr/>
              <p:nvPr/>
            </p:nvSpPr>
            <p:spPr>
              <a:xfrm>
                <a:off x="6167610" y="2671340"/>
                <a:ext cx="5663475" cy="658514"/>
              </a:xfrm>
              <a:prstGeom prst="rect">
                <a:avLst/>
              </a:prstGeom>
            </p:spPr>
            <p:txBody>
              <a:bodyPr wrap="square">
                <a:spAutoFit/>
              </a:bodyPr>
              <a:lstStyle/>
              <a:p>
                <a14:m>
                  <m:oMath xmlns:m="http://schemas.openxmlformats.org/officeDocument/2006/math">
                    <m:sSub>
                      <m:sSubPr>
                        <m:ctrlPr>
                          <a:rPr lang="en-US" b="1" i="1" dirty="0" smtClean="0">
                            <a:solidFill>
                              <a:srgbClr val="393185"/>
                            </a:solidFill>
                            <a:latin typeface="Cambria Math" panose="02040503050406030204" pitchFamily="18" charset="0"/>
                          </a:rPr>
                        </m:ctrlPr>
                      </m:sSubPr>
                      <m:e>
                        <m:r>
                          <a:rPr lang="en-US" b="1" i="1" dirty="0">
                            <a:solidFill>
                              <a:srgbClr val="393185"/>
                            </a:solidFill>
                            <a:latin typeface="Cambria Math" panose="02040503050406030204" pitchFamily="18" charset="0"/>
                          </a:rPr>
                          <m:t>𝒀</m:t>
                        </m:r>
                      </m:e>
                      <m:sub>
                        <m:r>
                          <a:rPr lang="en-US" b="1" i="1" dirty="0" smtClean="0">
                            <a:solidFill>
                              <a:srgbClr val="393185"/>
                            </a:solidFill>
                            <a:latin typeface="Cambria Math" panose="02040503050406030204" pitchFamily="18" charset="0"/>
                          </a:rPr>
                          <m:t>𝑴</m:t>
                        </m:r>
                        <m:r>
                          <a:rPr lang="en-US" b="1" i="1" dirty="0" smtClean="0">
                            <a:solidFill>
                              <a:srgbClr val="393185"/>
                            </a:solidFill>
                            <a:latin typeface="Cambria Math" panose="02040503050406030204" pitchFamily="18" charset="0"/>
                          </a:rPr>
                          <m:t>,</m:t>
                        </m:r>
                        <m:r>
                          <a:rPr lang="en-US" b="1" i="1" dirty="0">
                            <a:solidFill>
                              <a:srgbClr val="393185"/>
                            </a:solidFill>
                            <a:latin typeface="Cambria Math" panose="02040503050406030204" pitchFamily="18" charset="0"/>
                          </a:rPr>
                          <m:t>𝟎</m:t>
                        </m:r>
                      </m:sub>
                    </m:sSub>
                    <m:d>
                      <m:dPr>
                        <m:ctrlPr>
                          <a:rPr lang="en-US" b="1" i="1" dirty="0">
                            <a:solidFill>
                              <a:srgbClr val="393185"/>
                            </a:solidFill>
                            <a:latin typeface="Cambria Math" panose="02040503050406030204" pitchFamily="18" charset="0"/>
                          </a:rPr>
                        </m:ctrlPr>
                      </m:dPr>
                      <m:e>
                        <m:r>
                          <a:rPr lang="en-US" b="1" i="1" dirty="0">
                            <a:solidFill>
                              <a:srgbClr val="393185"/>
                            </a:solidFill>
                            <a:latin typeface="Cambria Math" panose="02040503050406030204" pitchFamily="18" charset="0"/>
                          </a:rPr>
                          <m:t>𝒊</m:t>
                        </m:r>
                        <m:r>
                          <a:rPr lang="en-US" b="1" i="1" dirty="0">
                            <a:solidFill>
                              <a:srgbClr val="393185"/>
                            </a:solidFill>
                            <a:latin typeface="Cambria Math" panose="02040503050406030204" pitchFamily="18" charset="0"/>
                          </a:rPr>
                          <m:t>,</m:t>
                        </m:r>
                        <m:r>
                          <a:rPr lang="en-US" b="1" i="1" dirty="0">
                            <a:solidFill>
                              <a:srgbClr val="393185"/>
                            </a:solidFill>
                            <a:latin typeface="Cambria Math" panose="02040503050406030204" pitchFamily="18" charset="0"/>
                          </a:rPr>
                          <m:t>𝒋</m:t>
                        </m:r>
                        <m:r>
                          <a:rPr lang="en-US" b="1" i="1" dirty="0">
                            <a:solidFill>
                              <a:srgbClr val="393185"/>
                            </a:solidFill>
                            <a:latin typeface="Cambria Math" panose="02040503050406030204" pitchFamily="18" charset="0"/>
                          </a:rPr>
                          <m:t>,</m:t>
                        </m:r>
                        <m:r>
                          <a:rPr lang="en-US" b="1" i="1" dirty="0">
                            <a:solidFill>
                              <a:srgbClr val="393185"/>
                            </a:solidFill>
                            <a:latin typeface="Cambria Math" panose="02040503050406030204" pitchFamily="18" charset="0"/>
                          </a:rPr>
                          <m:t>𝑻𝒌</m:t>
                        </m:r>
                      </m:e>
                    </m:d>
                    <m:r>
                      <a:rPr lang="ru-RU" b="1" i="1" dirty="0" smtClean="0">
                        <a:solidFill>
                          <a:srgbClr val="393185"/>
                        </a:solidFill>
                        <a:latin typeface="Cambria Math" panose="02040503050406030204" pitchFamily="18" charset="0"/>
                      </a:rPr>
                      <m:t>=</m:t>
                    </m:r>
                    <m:r>
                      <a:rPr lang="en-US" b="1" i="0" dirty="0" smtClean="0">
                        <a:solidFill>
                          <a:srgbClr val="393185"/>
                        </a:solidFill>
                        <a:latin typeface="Cambria Math" panose="02040503050406030204" pitchFamily="18" charset="0"/>
                      </a:rPr>
                      <m:t>𝐰</m:t>
                    </m:r>
                    <m:d>
                      <m:dPr>
                        <m:ctrlPr>
                          <a:rPr lang="en-US" b="1" i="1" dirty="0" smtClean="0">
                            <a:solidFill>
                              <a:srgbClr val="393185"/>
                            </a:solidFill>
                            <a:latin typeface="Cambria Math" panose="02040503050406030204" pitchFamily="18" charset="0"/>
                          </a:rPr>
                        </m:ctrlPr>
                      </m:dPr>
                      <m:e>
                        <m:r>
                          <a:rPr lang="en-US" b="1" i="0" dirty="0" smtClean="0">
                            <a:solidFill>
                              <a:srgbClr val="393185"/>
                            </a:solidFill>
                            <a:latin typeface="Cambria Math" panose="02040503050406030204" pitchFamily="18" charset="0"/>
                          </a:rPr>
                          <m:t>𝐢</m:t>
                        </m:r>
                        <m:r>
                          <a:rPr lang="en-US" b="1" i="0" dirty="0" smtClean="0">
                            <a:solidFill>
                              <a:srgbClr val="393185"/>
                            </a:solidFill>
                            <a:latin typeface="Cambria Math" panose="02040503050406030204" pitchFamily="18" charset="0"/>
                          </a:rPr>
                          <m:t>,</m:t>
                        </m:r>
                        <m:r>
                          <a:rPr lang="en-US" b="1" i="0" dirty="0" smtClean="0">
                            <a:solidFill>
                              <a:srgbClr val="393185"/>
                            </a:solidFill>
                            <a:latin typeface="Cambria Math" panose="02040503050406030204" pitchFamily="18" charset="0"/>
                          </a:rPr>
                          <m:t>𝐣</m:t>
                        </m:r>
                        <m:r>
                          <a:rPr lang="en-US" b="1" i="0" dirty="0" smtClean="0">
                            <a:solidFill>
                              <a:srgbClr val="393185"/>
                            </a:solidFill>
                            <a:latin typeface="Cambria Math" panose="02040503050406030204" pitchFamily="18" charset="0"/>
                          </a:rPr>
                          <m:t>,</m:t>
                        </m:r>
                        <m:r>
                          <a:rPr lang="en-US" b="1" i="0" dirty="0" smtClean="0">
                            <a:solidFill>
                              <a:srgbClr val="393185"/>
                            </a:solidFill>
                            <a:latin typeface="Cambria Math" panose="02040503050406030204" pitchFamily="18" charset="0"/>
                          </a:rPr>
                          <m:t>𝐓𝐤</m:t>
                        </m:r>
                      </m:e>
                    </m:d>
                    <m:r>
                      <a:rPr lang="en-US" b="0" i="0" dirty="0" smtClean="0">
                        <a:solidFill>
                          <a:srgbClr val="393185"/>
                        </a:solidFill>
                        <a:latin typeface="Cambria Math" panose="02040503050406030204" pitchFamily="18" charset="0"/>
                      </a:rPr>
                      <m:t>,</m:t>
                    </m:r>
                  </m:oMath>
                </a14:m>
                <a:r>
                  <a:rPr lang="en-US" dirty="0" smtClean="0"/>
                  <a:t> </a:t>
                </a:r>
                <a14:m>
                  <m:oMath xmlns:m="http://schemas.openxmlformats.org/officeDocument/2006/math">
                    <m:r>
                      <a:rPr lang="en-US" b="1" i="1" dirty="0">
                        <a:solidFill>
                          <a:srgbClr val="393185"/>
                        </a:solidFill>
                        <a:latin typeface="Cambria Math" panose="02040503050406030204" pitchFamily="18" charset="0"/>
                      </a:rPr>
                      <m:t>𝐰</m:t>
                    </m:r>
                    <m:d>
                      <m:dPr>
                        <m:ctrlPr>
                          <a:rPr lang="en-US" b="1" i="1" dirty="0">
                            <a:solidFill>
                              <a:srgbClr val="393185"/>
                            </a:solidFill>
                            <a:latin typeface="Cambria Math" panose="02040503050406030204" pitchFamily="18" charset="0"/>
                          </a:rPr>
                        </m:ctrlPr>
                      </m:dPr>
                      <m:e>
                        <m:r>
                          <a:rPr lang="en-US" b="1" i="1" dirty="0">
                            <a:solidFill>
                              <a:srgbClr val="393185"/>
                            </a:solidFill>
                            <a:latin typeface="Cambria Math" panose="02040503050406030204" pitchFamily="18" charset="0"/>
                          </a:rPr>
                          <m:t>𝐢</m:t>
                        </m:r>
                        <m:r>
                          <a:rPr lang="en-US" b="1" dirty="0">
                            <a:solidFill>
                              <a:srgbClr val="393185"/>
                            </a:solidFill>
                            <a:latin typeface="Cambria Math" panose="02040503050406030204" pitchFamily="18" charset="0"/>
                          </a:rPr>
                          <m:t>,</m:t>
                        </m:r>
                        <m:r>
                          <a:rPr lang="en-US" b="1" i="1" dirty="0">
                            <a:solidFill>
                              <a:srgbClr val="393185"/>
                            </a:solidFill>
                            <a:latin typeface="Cambria Math" panose="02040503050406030204" pitchFamily="18" charset="0"/>
                          </a:rPr>
                          <m:t>𝐣</m:t>
                        </m:r>
                        <m:r>
                          <a:rPr lang="en-US" b="1" dirty="0">
                            <a:solidFill>
                              <a:srgbClr val="393185"/>
                            </a:solidFill>
                            <a:latin typeface="Cambria Math" panose="02040503050406030204" pitchFamily="18" charset="0"/>
                          </a:rPr>
                          <m:t>,</m:t>
                        </m:r>
                        <m:r>
                          <a:rPr lang="en-US" b="1" i="1" dirty="0">
                            <a:solidFill>
                              <a:srgbClr val="393185"/>
                            </a:solidFill>
                            <a:latin typeface="Cambria Math" panose="02040503050406030204" pitchFamily="18" charset="0"/>
                          </a:rPr>
                          <m:t>𝑻𝒌</m:t>
                        </m:r>
                      </m:e>
                    </m:d>
                    <m:r>
                      <a:rPr lang="ru-RU" dirty="0">
                        <a:solidFill>
                          <a:srgbClr val="393185"/>
                        </a:solidFill>
                        <a:latin typeface="Cambria Math" panose="02040503050406030204" pitchFamily="18" charset="0"/>
                      </a:rPr>
                      <m:t>−</m:t>
                    </m:r>
                  </m:oMath>
                </a14:m>
                <a:r>
                  <a:rPr lang="ru-RU" dirty="0">
                    <a:solidFill>
                      <a:srgbClr val="393185"/>
                    </a:solidFill>
                    <a:latin typeface="Cambria Math" panose="02040503050406030204" pitchFamily="18" charset="0"/>
                  </a:rPr>
                  <a:t> </a:t>
                </a:r>
                <a:r>
                  <a:rPr lang="en-US" dirty="0">
                    <a:solidFill>
                      <a:srgbClr val="393185"/>
                    </a:solidFill>
                    <a:latin typeface="Arial" panose="020B0604020202020204" pitchFamily="34" charset="0"/>
                    <a:cs typeface="Arial" panose="020B0604020202020204" pitchFamily="34" charset="0"/>
                  </a:rPr>
                  <a:t>Poisson random numbers with intensity</a:t>
                </a:r>
                <a14:m>
                  <m:oMath xmlns:m="http://schemas.openxmlformats.org/officeDocument/2006/math">
                    <m:r>
                      <a:rPr lang="ru-RU" dirty="0">
                        <a:solidFill>
                          <a:srgbClr val="393185"/>
                        </a:solidFill>
                        <a:latin typeface="Cambria Math" panose="02040503050406030204" pitchFamily="18" charset="0"/>
                      </a:rPr>
                      <m:t> </m:t>
                    </m:r>
                    <m:sSub>
                      <m:sSubPr>
                        <m:ctrlPr>
                          <a:rPr lang="ru-RU" i="1" dirty="0">
                            <a:solidFill>
                              <a:srgbClr val="393185"/>
                            </a:solidFill>
                            <a:latin typeface="Cambria Math" panose="02040503050406030204" pitchFamily="18" charset="0"/>
                          </a:rPr>
                        </m:ctrlPr>
                      </m:sSubPr>
                      <m:e>
                        <m:r>
                          <a:rPr lang="ru-RU" b="0" i="1" dirty="0">
                            <a:solidFill>
                              <a:srgbClr val="393185"/>
                            </a:solidFill>
                            <a:latin typeface="Cambria Math" panose="02040503050406030204" pitchFamily="18" charset="0"/>
                          </a:rPr>
                          <m:t>с</m:t>
                        </m:r>
                      </m:e>
                      <m:sub>
                        <m:r>
                          <a:rPr lang="ru-RU" i="1" dirty="0">
                            <a:solidFill>
                              <a:srgbClr val="393185"/>
                            </a:solidFill>
                            <a:latin typeface="Cambria Math" panose="02040503050406030204" pitchFamily="18" charset="0"/>
                          </a:rPr>
                          <m:t>0</m:t>
                        </m:r>
                      </m:sub>
                    </m:sSub>
                  </m:oMath>
                </a14:m>
                <a:endParaRPr lang="ru-RU" i="1" dirty="0"/>
              </a:p>
            </p:txBody>
          </p:sp>
        </mc:Choice>
        <mc:Fallback xmlns="">
          <p:sp>
            <p:nvSpPr>
              <p:cNvPr id="4" name="Прямоугольник 3"/>
              <p:cNvSpPr>
                <a:spLocks noRot="1" noChangeAspect="1" noMove="1" noResize="1" noEditPoints="1" noAdjustHandles="1" noChangeArrowheads="1" noChangeShapeType="1" noTextEdit="1"/>
              </p:cNvSpPr>
              <p:nvPr/>
            </p:nvSpPr>
            <p:spPr>
              <a:xfrm>
                <a:off x="6167610" y="2671340"/>
                <a:ext cx="5663475" cy="658514"/>
              </a:xfrm>
              <a:prstGeom prst="rect">
                <a:avLst/>
              </a:prstGeom>
              <a:blipFill>
                <a:blip r:embed="rId13"/>
                <a:stretch>
                  <a:fillRect l="-969" t="-4630" b="-12963"/>
                </a:stretch>
              </a:blipFill>
            </p:spPr>
            <p:txBody>
              <a:bodyPr/>
              <a:lstStyle/>
              <a:p>
                <a:r>
                  <a:rPr lang="ru-RU">
                    <a:noFill/>
                  </a:rPr>
                  <a:t> </a:t>
                </a:r>
              </a:p>
            </p:txBody>
          </p:sp>
        </mc:Fallback>
      </mc:AlternateContent>
    </p:spTree>
    <p:extLst>
      <p:ext uri="{BB962C8B-B14F-4D97-AF65-F5344CB8AC3E}">
        <p14:creationId xmlns:p14="http://schemas.microsoft.com/office/powerpoint/2010/main" val="1616273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a:blip r:embed="rId3">
            <a:extLst>
              <a:ext uri="{28A0092B-C50C-407E-A947-70E740481C1C}">
                <a14:useLocalDpi xmlns:a14="http://schemas.microsoft.com/office/drawing/2010/main" val="0"/>
              </a:ext>
            </a:extLst>
          </a:blip>
          <a:srcRect/>
          <a:stretch>
            <a:fillRect/>
          </a:stretch>
        </p:blipFill>
        <p:spPr bwMode="auto">
          <a:xfrm>
            <a:off x="633752" y="3111239"/>
            <a:ext cx="9324064" cy="3190534"/>
          </a:xfrm>
          <a:prstGeom prst="rect">
            <a:avLst/>
          </a:prstGeom>
          <a:noFill/>
          <a:ln>
            <a:noFill/>
          </a:ln>
        </p:spPr>
      </p:pic>
      <mc:AlternateContent xmlns:mc="http://schemas.openxmlformats.org/markup-compatibility/2006" xmlns:a14="http://schemas.microsoft.com/office/drawing/2010/main">
        <mc:Choice Requires="a14">
          <p:sp>
            <p:nvSpPr>
              <p:cNvPr id="5" name="Прямоугольник 4"/>
              <p:cNvSpPr/>
              <p:nvPr/>
            </p:nvSpPr>
            <p:spPr>
              <a:xfrm>
                <a:off x="683680" y="1791718"/>
                <a:ext cx="9324064" cy="1236492"/>
              </a:xfrm>
              <a:prstGeom prst="rect">
                <a:avLst/>
              </a:prstGeom>
            </p:spPr>
            <p:txBody>
              <a:bodyPr wrap="square">
                <a:spAutoFit/>
              </a:bodyPr>
              <a:lstStyle/>
              <a:p>
                <a:pPr algn="just"/>
                <a:r>
                  <a:rPr lang="en-US" dirty="0">
                    <a:solidFill>
                      <a:srgbClr val="002060"/>
                    </a:solidFill>
                    <a:latin typeface="Arial" panose="020B0604020202020204" pitchFamily="34" charset="0"/>
                    <a:cs typeface="Arial" panose="020B0604020202020204" pitchFamily="34" charset="0"/>
                  </a:rPr>
                  <a:t>Estimates of averaged variations of the experimental normalized filtered MFIDF</a:t>
                </a:r>
                <a:r>
                  <a:rPr lang="ru-RU" dirty="0" smtClean="0">
                    <a:solidFill>
                      <a:srgbClr val="002060"/>
                    </a:solidFill>
                    <a:latin typeface="Arial" panose="020B0604020202020204" pitchFamily="34" charset="0"/>
                    <a:cs typeface="Arial" panose="020B0604020202020204" pitchFamily="34" charset="0"/>
                  </a:rPr>
                  <a:t> </a:t>
                </a:r>
                <a14:m>
                  <m:oMath xmlns:m="http://schemas.openxmlformats.org/officeDocument/2006/math">
                    <m:r>
                      <m:rPr>
                        <m:sty m:val="p"/>
                      </m:rPr>
                      <a:rPr lang="el-GR" i="1">
                        <a:solidFill>
                          <a:srgbClr val="002060"/>
                        </a:solidFill>
                        <a:latin typeface="Cambria Math" panose="02040503050406030204" pitchFamily="18" charset="0"/>
                      </a:rPr>
                      <m:t>δ</m:t>
                    </m:r>
                    <m:acc>
                      <m:accPr>
                        <m:chr m:val="̅"/>
                        <m:ctrlPr>
                          <a:rPr lang="el-GR" i="1">
                            <a:solidFill>
                              <a:srgbClr val="002060"/>
                            </a:solidFill>
                            <a:latin typeface="Cambria Math" panose="02040503050406030204" pitchFamily="18" charset="0"/>
                          </a:rPr>
                        </m:ctrlPr>
                      </m:accPr>
                      <m:e>
                        <m:sSubSup>
                          <m:sSubSupPr>
                            <m:ctrlPr>
                              <a:rPr lang="el-GR" i="1">
                                <a:solidFill>
                                  <a:srgbClr val="002060"/>
                                </a:solidFill>
                                <a:latin typeface="Cambria Math" panose="02040503050406030204" pitchFamily="18" charset="0"/>
                              </a:rPr>
                            </m:ctrlPr>
                          </m:sSubSupPr>
                          <m:e>
                            <m:r>
                              <a:rPr lang="en-US" i="1">
                                <a:solidFill>
                                  <a:srgbClr val="002060"/>
                                </a:solidFill>
                                <a:latin typeface="Cambria Math" panose="02040503050406030204" pitchFamily="18" charset="0"/>
                              </a:rPr>
                              <m:t>𝑌</m:t>
                            </m:r>
                          </m:e>
                          <m:sub>
                            <m:r>
                              <a:rPr lang="en-US" i="1">
                                <a:solidFill>
                                  <a:srgbClr val="002060"/>
                                </a:solidFill>
                                <a:latin typeface="Cambria Math" panose="02040503050406030204" pitchFamily="18" charset="0"/>
                              </a:rPr>
                              <m:t>𝐸</m:t>
                            </m:r>
                            <m:r>
                              <a:rPr lang="en-US" i="1">
                                <a:solidFill>
                                  <a:srgbClr val="002060"/>
                                </a:solidFill>
                                <a:latin typeface="Cambria Math" panose="02040503050406030204" pitchFamily="18" charset="0"/>
                              </a:rPr>
                              <m:t>,</m:t>
                            </m:r>
                            <m:r>
                              <a:rPr lang="en-US" i="1">
                                <a:solidFill>
                                  <a:srgbClr val="002060"/>
                                </a:solidFill>
                                <a:latin typeface="Cambria Math" panose="02040503050406030204" pitchFamily="18" charset="0"/>
                              </a:rPr>
                              <m:t>𝑁</m:t>
                            </m:r>
                            <m:r>
                              <a:rPr lang="en-US" i="1">
                                <a:solidFill>
                                  <a:srgbClr val="002060"/>
                                </a:solidFill>
                                <a:latin typeface="Cambria Math" panose="02040503050406030204" pitchFamily="18" charset="0"/>
                              </a:rPr>
                              <m:t>,</m:t>
                            </m:r>
                            <m:r>
                              <a:rPr lang="el-GR" i="1">
                                <a:solidFill>
                                  <a:srgbClr val="002060"/>
                                </a:solidFill>
                                <a:latin typeface="Cambria Math" panose="02040503050406030204" pitchFamily="18" charset="0"/>
                              </a:rPr>
                              <m:t>𝛷</m:t>
                            </m:r>
                          </m:sub>
                          <m:sup>
                            <m:r>
                              <a:rPr lang="en-US" i="1">
                                <a:solidFill>
                                  <a:srgbClr val="002060"/>
                                </a:solidFill>
                                <a:latin typeface="Cambria Math" panose="02040503050406030204" pitchFamily="18" charset="0"/>
                                <a:ea typeface="Cambria Math" panose="02040503050406030204" pitchFamily="18" charset="0"/>
                              </a:rPr>
                              <m:t>∘</m:t>
                            </m:r>
                          </m:sup>
                        </m:sSubSup>
                      </m:e>
                    </m:acc>
                    <m:d>
                      <m:dPr>
                        <m:ctrlPr>
                          <a:rPr lang="en-US" i="1">
                            <a:solidFill>
                              <a:srgbClr val="002060"/>
                            </a:solidFill>
                            <a:latin typeface="Cambria Math" panose="02040503050406030204" pitchFamily="18" charset="0"/>
                          </a:rPr>
                        </m:ctrlPr>
                      </m:dPr>
                      <m:e>
                        <m:r>
                          <a:rPr lang="en-US" i="1">
                            <a:solidFill>
                              <a:srgbClr val="002060"/>
                            </a:solidFill>
                            <a:latin typeface="Cambria Math" panose="02040503050406030204" pitchFamily="18" charset="0"/>
                          </a:rPr>
                          <m:t>𝑖</m:t>
                        </m:r>
                        <m:r>
                          <a:rPr lang="en-US" i="1">
                            <a:solidFill>
                              <a:srgbClr val="002060"/>
                            </a:solidFill>
                            <a:latin typeface="Cambria Math" panose="02040503050406030204" pitchFamily="18" charset="0"/>
                          </a:rPr>
                          <m:t>,</m:t>
                        </m:r>
                        <m:r>
                          <a:rPr lang="en-US" i="1">
                            <a:solidFill>
                              <a:srgbClr val="002060"/>
                            </a:solidFill>
                            <a:latin typeface="Cambria Math" panose="02040503050406030204" pitchFamily="18" charset="0"/>
                          </a:rPr>
                          <m:t>𝑗</m:t>
                        </m:r>
                        <m:r>
                          <a:rPr lang="en-US" i="1">
                            <a:solidFill>
                              <a:srgbClr val="002060"/>
                            </a:solidFill>
                            <a:latin typeface="Cambria Math" panose="02040503050406030204" pitchFamily="18" charset="0"/>
                          </a:rPr>
                          <m:t>,</m:t>
                        </m:r>
                        <m:r>
                          <a:rPr lang="en-US" i="1">
                            <a:solidFill>
                              <a:srgbClr val="002060"/>
                            </a:solidFill>
                            <a:latin typeface="Cambria Math" panose="02040503050406030204" pitchFamily="18" charset="0"/>
                          </a:rPr>
                          <m:t>𝑇𝑘</m:t>
                        </m:r>
                      </m:e>
                    </m:d>
                  </m:oMath>
                </a14:m>
                <a:r>
                  <a:rPr lang="ru-RU" dirty="0" smtClean="0">
                    <a:solidFill>
                      <a:srgbClr val="002060"/>
                    </a:solidFill>
                    <a:latin typeface="Arial" panose="020B0604020202020204" pitchFamily="34" charset="0"/>
                    <a:cs typeface="Arial" panose="020B0604020202020204" pitchFamily="34" charset="0"/>
                  </a:rPr>
                  <a:t> </a:t>
                </a:r>
                <a:r>
                  <a:rPr lang="en-US" dirty="0">
                    <a:solidFill>
                      <a:srgbClr val="002060"/>
                    </a:solidFill>
                    <a:latin typeface="Arial" panose="020B0604020202020204" pitchFamily="34" charset="0"/>
                    <a:cs typeface="Arial" panose="020B0604020202020204" pitchFamily="34" charset="0"/>
                  </a:rPr>
                  <a:t>with time-dependent intensity decrease</a:t>
                </a:r>
                <a:endParaRPr lang="ru-RU" dirty="0">
                  <a:solidFill>
                    <a:srgbClr val="002060"/>
                  </a:solidFill>
                  <a:latin typeface="Arial" panose="020B0604020202020204" pitchFamily="34" charset="0"/>
                  <a:cs typeface="Arial" panose="020B0604020202020204" pitchFamily="34" charset="0"/>
                </a:endParaRPr>
              </a:p>
              <a:p>
                <a:pPr algn="just"/>
                <a14:m>
                  <m:oMathPara xmlns:m="http://schemas.openxmlformats.org/officeDocument/2006/math">
                    <m:oMathParaPr>
                      <m:jc m:val="left"/>
                    </m:oMathParaPr>
                    <m:oMath xmlns:m="http://schemas.openxmlformats.org/officeDocument/2006/math">
                      <m:r>
                        <a:rPr lang="el-GR" b="1" i="1" dirty="0">
                          <a:solidFill>
                            <a:srgbClr val="393185"/>
                          </a:solidFill>
                          <a:latin typeface="Cambria Math" panose="02040503050406030204" pitchFamily="18" charset="0"/>
                        </a:rPr>
                        <m:t>𝜹𝝁</m:t>
                      </m:r>
                      <m:d>
                        <m:dPr>
                          <m:ctrlPr>
                            <a:rPr lang="ru-RU" b="1" i="1" dirty="0" smtClean="0">
                              <a:solidFill>
                                <a:srgbClr val="393185"/>
                              </a:solidFill>
                              <a:latin typeface="Cambria Math" panose="02040503050406030204" pitchFamily="18" charset="0"/>
                            </a:rPr>
                          </m:ctrlPr>
                        </m:dPr>
                        <m:e>
                          <m:r>
                            <a:rPr lang="en-US" b="1" i="1" dirty="0" smtClean="0">
                              <a:solidFill>
                                <a:srgbClr val="393185"/>
                              </a:solidFill>
                              <a:latin typeface="Cambria Math" panose="02040503050406030204" pitchFamily="18" charset="0"/>
                            </a:rPr>
                            <m:t>𝒏</m:t>
                          </m:r>
                        </m:e>
                      </m:d>
                      <m:r>
                        <a:rPr lang="ru-RU" b="1" i="1" dirty="0" smtClean="0">
                          <a:solidFill>
                            <a:srgbClr val="393185"/>
                          </a:solidFill>
                          <a:latin typeface="Cambria Math" panose="02040503050406030204" pitchFamily="18" charset="0"/>
                        </a:rPr>
                        <m:t>=</m:t>
                      </m:r>
                      <m:r>
                        <a:rPr lang="en-US" b="1" i="1" dirty="0" smtClean="0">
                          <a:solidFill>
                            <a:srgbClr val="393185"/>
                          </a:solidFill>
                          <a:latin typeface="Cambria Math" panose="02040503050406030204" pitchFamily="18" charset="0"/>
                        </a:rPr>
                        <m:t>𝟎</m:t>
                      </m:r>
                      <m:r>
                        <a:rPr lang="en-US" b="1" i="1" dirty="0" smtClean="0">
                          <a:solidFill>
                            <a:srgbClr val="393185"/>
                          </a:solidFill>
                          <a:latin typeface="Cambria Math" panose="02040503050406030204" pitchFamily="18" charset="0"/>
                        </a:rPr>
                        <m:t>.</m:t>
                      </m:r>
                      <m:r>
                        <a:rPr lang="en-US" b="1" i="1" dirty="0" smtClean="0">
                          <a:solidFill>
                            <a:srgbClr val="393185"/>
                          </a:solidFill>
                          <a:latin typeface="Cambria Math" panose="02040503050406030204" pitchFamily="18" charset="0"/>
                        </a:rPr>
                        <m:t>𝟎𝟎𝟓</m:t>
                      </m:r>
                      <m:r>
                        <a:rPr lang="en-US" b="1" i="1" dirty="0" smtClean="0">
                          <a:solidFill>
                            <a:srgbClr val="393185"/>
                          </a:solidFill>
                          <a:latin typeface="Cambria Math" panose="02040503050406030204" pitchFamily="18" charset="0"/>
                        </a:rPr>
                        <m:t>+</m:t>
                      </m:r>
                      <m:r>
                        <a:rPr lang="en-US" b="1" i="1" dirty="0" smtClean="0">
                          <a:solidFill>
                            <a:srgbClr val="393185"/>
                          </a:solidFill>
                          <a:latin typeface="Cambria Math" panose="02040503050406030204" pitchFamily="18" charset="0"/>
                        </a:rPr>
                        <m:t>𝟎</m:t>
                      </m:r>
                      <m:r>
                        <a:rPr lang="en-US" b="1" i="1" dirty="0" smtClean="0">
                          <a:solidFill>
                            <a:srgbClr val="393185"/>
                          </a:solidFill>
                          <a:latin typeface="Cambria Math" panose="02040503050406030204" pitchFamily="18" charset="0"/>
                        </a:rPr>
                        <m:t>.</m:t>
                      </m:r>
                      <m:r>
                        <a:rPr lang="en-US" b="1" i="1" dirty="0" smtClean="0">
                          <a:solidFill>
                            <a:srgbClr val="393185"/>
                          </a:solidFill>
                          <a:latin typeface="Cambria Math" panose="02040503050406030204" pitchFamily="18" charset="0"/>
                        </a:rPr>
                        <m:t>𝟎𝟎𝟓</m:t>
                      </m:r>
                      <m:d>
                        <m:dPr>
                          <m:ctrlPr>
                            <a:rPr lang="en-US" b="1" i="1" dirty="0" smtClean="0">
                              <a:solidFill>
                                <a:srgbClr val="393185"/>
                              </a:solidFill>
                              <a:latin typeface="Cambria Math" panose="02040503050406030204" pitchFamily="18" charset="0"/>
                            </a:rPr>
                          </m:ctrlPr>
                        </m:dPr>
                        <m:e>
                          <m:r>
                            <a:rPr lang="en-US" b="1" i="1" dirty="0" smtClean="0">
                              <a:solidFill>
                                <a:srgbClr val="393185"/>
                              </a:solidFill>
                              <a:latin typeface="Cambria Math" panose="02040503050406030204" pitchFamily="18" charset="0"/>
                            </a:rPr>
                            <m:t>𝒏</m:t>
                          </m:r>
                          <m:r>
                            <a:rPr lang="en-US" b="1" i="1" dirty="0" smtClean="0">
                              <a:solidFill>
                                <a:srgbClr val="393185"/>
                              </a:solidFill>
                              <a:latin typeface="Cambria Math" panose="02040503050406030204" pitchFamily="18" charset="0"/>
                            </a:rPr>
                            <m:t>−</m:t>
                          </m:r>
                          <m:r>
                            <a:rPr lang="en-US" b="1" i="1" dirty="0" smtClean="0">
                              <a:solidFill>
                                <a:srgbClr val="393185"/>
                              </a:solidFill>
                              <a:latin typeface="Cambria Math" panose="02040503050406030204" pitchFamily="18" charset="0"/>
                            </a:rPr>
                            <m:t>𝟏</m:t>
                          </m:r>
                        </m:e>
                      </m:d>
                      <m:r>
                        <a:rPr lang="en-US" b="1" i="1" dirty="0" smtClean="0">
                          <a:solidFill>
                            <a:srgbClr val="393185"/>
                          </a:solidFill>
                          <a:latin typeface="Cambria Math" panose="02040503050406030204" pitchFamily="18" charset="0"/>
                        </a:rPr>
                        <m:t>,</m:t>
                      </m:r>
                      <m:r>
                        <a:rPr lang="en-US" b="1" i="1" dirty="0" smtClean="0">
                          <a:solidFill>
                            <a:srgbClr val="393185"/>
                          </a:solidFill>
                          <a:latin typeface="Cambria Math" panose="02040503050406030204" pitchFamily="18" charset="0"/>
                        </a:rPr>
                        <m:t>𝒏</m:t>
                      </m:r>
                      <m:r>
                        <a:rPr lang="en-US" b="1" i="1" dirty="0" smtClean="0">
                          <a:solidFill>
                            <a:srgbClr val="393185"/>
                          </a:solidFill>
                          <a:latin typeface="Cambria Math" panose="02040503050406030204" pitchFamily="18" charset="0"/>
                        </a:rPr>
                        <m:t>=</m:t>
                      </m:r>
                      <m:r>
                        <a:rPr lang="en-US" b="1" i="1" dirty="0" smtClean="0">
                          <a:solidFill>
                            <a:srgbClr val="393185"/>
                          </a:solidFill>
                          <a:latin typeface="Cambria Math" panose="02040503050406030204" pitchFamily="18" charset="0"/>
                        </a:rPr>
                        <m:t>𝟏</m:t>
                      </m:r>
                      <m:r>
                        <a:rPr lang="en-US" b="1" i="1" dirty="0" smtClean="0">
                          <a:solidFill>
                            <a:srgbClr val="393185"/>
                          </a:solidFill>
                          <a:latin typeface="Cambria Math" panose="02040503050406030204" pitchFamily="18" charset="0"/>
                        </a:rPr>
                        <m:t>,…</m:t>
                      </m:r>
                      <m:r>
                        <a:rPr lang="en-US" b="1" i="1" dirty="0" smtClean="0">
                          <a:solidFill>
                            <a:srgbClr val="393185"/>
                          </a:solidFill>
                          <a:latin typeface="Cambria Math" panose="02040503050406030204" pitchFamily="18" charset="0"/>
                        </a:rPr>
                        <m:t>𝟔</m:t>
                      </m:r>
                      <m:r>
                        <a:rPr lang="en-US" b="1" i="1" dirty="0" smtClean="0">
                          <a:solidFill>
                            <a:srgbClr val="393185"/>
                          </a:solidFill>
                          <a:latin typeface="Cambria Math" panose="02040503050406030204" pitchFamily="18" charset="0"/>
                        </a:rPr>
                        <m:t>;</m:t>
                      </m:r>
                    </m:oMath>
                  </m:oMathPara>
                </a14:m>
                <a:endParaRPr lang="ru-RU" b="1" i="1" dirty="0" smtClean="0">
                  <a:solidFill>
                    <a:srgbClr val="393185"/>
                  </a:solidFill>
                  <a:latin typeface="Cambria Math" panose="02040503050406030204" pitchFamily="18" charset="0"/>
                </a:endParaRPr>
              </a:p>
              <a:p>
                <a:pPr algn="just"/>
                <a14:m>
                  <m:oMathPara xmlns:m="http://schemas.openxmlformats.org/officeDocument/2006/math">
                    <m:oMathParaPr>
                      <m:jc m:val="left"/>
                    </m:oMathParaPr>
                    <m:oMath xmlns:m="http://schemas.openxmlformats.org/officeDocument/2006/math">
                      <m:r>
                        <a:rPr lang="el-GR" b="1" i="1" dirty="0">
                          <a:solidFill>
                            <a:srgbClr val="393185"/>
                          </a:solidFill>
                          <a:latin typeface="Cambria Math" panose="02040503050406030204" pitchFamily="18" charset="0"/>
                        </a:rPr>
                        <m:t>𝜹𝝁</m:t>
                      </m:r>
                      <m:d>
                        <m:dPr>
                          <m:ctrlPr>
                            <a:rPr lang="ru-RU" b="1" i="1" dirty="0">
                              <a:solidFill>
                                <a:srgbClr val="393185"/>
                              </a:solidFill>
                              <a:latin typeface="Cambria Math" panose="02040503050406030204" pitchFamily="18" charset="0"/>
                            </a:rPr>
                          </m:ctrlPr>
                        </m:dPr>
                        <m:e>
                          <m:r>
                            <a:rPr lang="en-US" b="1" i="1" dirty="0">
                              <a:solidFill>
                                <a:srgbClr val="393185"/>
                              </a:solidFill>
                              <a:latin typeface="Cambria Math" panose="02040503050406030204" pitchFamily="18" charset="0"/>
                            </a:rPr>
                            <m:t>𝒏</m:t>
                          </m:r>
                        </m:e>
                      </m:d>
                      <m:r>
                        <a:rPr lang="ru-RU" b="1" i="1" dirty="0">
                          <a:solidFill>
                            <a:srgbClr val="393185"/>
                          </a:solidFill>
                          <a:latin typeface="Cambria Math" panose="02040503050406030204" pitchFamily="18" charset="0"/>
                        </a:rPr>
                        <m:t>=</m:t>
                      </m:r>
                      <m:r>
                        <a:rPr lang="en-US" b="1" i="1" dirty="0">
                          <a:solidFill>
                            <a:srgbClr val="393185"/>
                          </a:solidFill>
                          <a:latin typeface="Cambria Math" panose="02040503050406030204" pitchFamily="18" charset="0"/>
                        </a:rPr>
                        <m:t>𝟎</m:t>
                      </m:r>
                      <m:r>
                        <a:rPr lang="en-US" b="1" i="1" dirty="0">
                          <a:solidFill>
                            <a:srgbClr val="393185"/>
                          </a:solidFill>
                          <a:latin typeface="Cambria Math" panose="02040503050406030204" pitchFamily="18" charset="0"/>
                        </a:rPr>
                        <m:t>.</m:t>
                      </m:r>
                      <m:r>
                        <a:rPr lang="en-US" b="1" i="1" dirty="0">
                          <a:solidFill>
                            <a:srgbClr val="393185"/>
                          </a:solidFill>
                          <a:latin typeface="Cambria Math" panose="02040503050406030204" pitchFamily="18" charset="0"/>
                        </a:rPr>
                        <m:t>𝟎𝟑𝟎</m:t>
                      </m:r>
                      <m:r>
                        <a:rPr lang="ru-RU" b="1" i="1" dirty="0" smtClean="0">
                          <a:solidFill>
                            <a:srgbClr val="393185"/>
                          </a:solidFill>
                          <a:latin typeface="Cambria Math" panose="02040503050406030204" pitchFamily="18" charset="0"/>
                        </a:rPr>
                        <m:t>−</m:t>
                      </m:r>
                      <m:r>
                        <a:rPr lang="en-US" b="1" i="1" dirty="0">
                          <a:solidFill>
                            <a:srgbClr val="393185"/>
                          </a:solidFill>
                          <a:latin typeface="Cambria Math" panose="02040503050406030204" pitchFamily="18" charset="0"/>
                        </a:rPr>
                        <m:t>𝟎</m:t>
                      </m:r>
                      <m:r>
                        <a:rPr lang="en-US" b="1" i="1" dirty="0">
                          <a:solidFill>
                            <a:srgbClr val="393185"/>
                          </a:solidFill>
                          <a:latin typeface="Cambria Math" panose="02040503050406030204" pitchFamily="18" charset="0"/>
                        </a:rPr>
                        <m:t>.</m:t>
                      </m:r>
                      <m:r>
                        <a:rPr lang="en-US" b="1" i="1" dirty="0">
                          <a:solidFill>
                            <a:srgbClr val="393185"/>
                          </a:solidFill>
                          <a:latin typeface="Cambria Math" panose="02040503050406030204" pitchFamily="18" charset="0"/>
                        </a:rPr>
                        <m:t>𝟎𝟎𝟓</m:t>
                      </m:r>
                      <m:d>
                        <m:dPr>
                          <m:ctrlPr>
                            <a:rPr lang="en-US" b="1" i="1" dirty="0">
                              <a:solidFill>
                                <a:srgbClr val="393185"/>
                              </a:solidFill>
                              <a:latin typeface="Cambria Math" panose="02040503050406030204" pitchFamily="18" charset="0"/>
                            </a:rPr>
                          </m:ctrlPr>
                        </m:dPr>
                        <m:e>
                          <m:r>
                            <a:rPr lang="en-US" b="1" i="1" dirty="0">
                              <a:solidFill>
                                <a:srgbClr val="393185"/>
                              </a:solidFill>
                              <a:latin typeface="Cambria Math" panose="02040503050406030204" pitchFamily="18" charset="0"/>
                            </a:rPr>
                            <m:t>𝒏</m:t>
                          </m:r>
                          <m:r>
                            <a:rPr lang="en-US" b="1" i="1" dirty="0">
                              <a:solidFill>
                                <a:srgbClr val="393185"/>
                              </a:solidFill>
                              <a:latin typeface="Cambria Math" panose="02040503050406030204" pitchFamily="18" charset="0"/>
                            </a:rPr>
                            <m:t>−</m:t>
                          </m:r>
                          <m:r>
                            <a:rPr lang="ru-RU" b="1" i="1" dirty="0" smtClean="0">
                              <a:solidFill>
                                <a:srgbClr val="393185"/>
                              </a:solidFill>
                              <a:latin typeface="Cambria Math" panose="02040503050406030204" pitchFamily="18" charset="0"/>
                            </a:rPr>
                            <m:t>𝟕</m:t>
                          </m:r>
                        </m:e>
                      </m:d>
                      <m:r>
                        <a:rPr lang="ru-RU" b="1" i="1" dirty="0" smtClean="0">
                          <a:solidFill>
                            <a:srgbClr val="393185"/>
                          </a:solidFill>
                          <a:latin typeface="Cambria Math" panose="02040503050406030204" pitchFamily="18" charset="0"/>
                        </a:rPr>
                        <m:t>, </m:t>
                      </m:r>
                      <m:r>
                        <a:rPr lang="en-US" b="1" i="1" dirty="0" smtClean="0">
                          <a:solidFill>
                            <a:srgbClr val="393185"/>
                          </a:solidFill>
                          <a:latin typeface="Cambria Math" panose="02040503050406030204" pitchFamily="18" charset="0"/>
                        </a:rPr>
                        <m:t>𝒏</m:t>
                      </m:r>
                      <m:r>
                        <a:rPr lang="en-US" b="1" i="1" dirty="0" smtClean="0">
                          <a:solidFill>
                            <a:srgbClr val="393185"/>
                          </a:solidFill>
                          <a:latin typeface="Cambria Math" panose="02040503050406030204" pitchFamily="18" charset="0"/>
                        </a:rPr>
                        <m:t>=</m:t>
                      </m:r>
                      <m:r>
                        <a:rPr lang="en-US" b="1" i="1" dirty="0" smtClean="0">
                          <a:solidFill>
                            <a:srgbClr val="393185"/>
                          </a:solidFill>
                          <a:latin typeface="Cambria Math" panose="02040503050406030204" pitchFamily="18" charset="0"/>
                        </a:rPr>
                        <m:t>𝟕</m:t>
                      </m:r>
                      <m:r>
                        <a:rPr lang="en-US" b="1" i="1" dirty="0" smtClean="0">
                          <a:solidFill>
                            <a:srgbClr val="393185"/>
                          </a:solidFill>
                          <a:latin typeface="Cambria Math" panose="02040503050406030204" pitchFamily="18" charset="0"/>
                        </a:rPr>
                        <m:t>,…,</m:t>
                      </m:r>
                      <m:r>
                        <a:rPr lang="en-US" b="1" i="1" dirty="0" smtClean="0">
                          <a:solidFill>
                            <a:srgbClr val="393185"/>
                          </a:solidFill>
                          <a:latin typeface="Cambria Math" panose="02040503050406030204" pitchFamily="18" charset="0"/>
                        </a:rPr>
                        <m:t>𝟏𝟐</m:t>
                      </m:r>
                    </m:oMath>
                  </m:oMathPara>
                </a14:m>
                <a:endParaRPr lang="ru-RU" dirty="0">
                  <a:solidFill>
                    <a:srgbClr val="002060"/>
                  </a:solidFill>
                  <a:latin typeface="Arial" panose="020B0604020202020204" pitchFamily="34" charset="0"/>
                  <a:cs typeface="Arial" panose="020B0604020202020204" pitchFamily="34" charset="0"/>
                </a:endParaRPr>
              </a:p>
            </p:txBody>
          </p:sp>
        </mc:Choice>
        <mc:Fallback xmlns="">
          <p:sp>
            <p:nvSpPr>
              <p:cNvPr id="5" name="Прямоугольник 4"/>
              <p:cNvSpPr>
                <a:spLocks noRot="1" noChangeAspect="1" noMove="1" noResize="1" noEditPoints="1" noAdjustHandles="1" noChangeArrowheads="1" noChangeShapeType="1" noTextEdit="1"/>
              </p:cNvSpPr>
              <p:nvPr/>
            </p:nvSpPr>
            <p:spPr>
              <a:xfrm>
                <a:off x="683680" y="1791718"/>
                <a:ext cx="9324064" cy="1236492"/>
              </a:xfrm>
              <a:prstGeom prst="rect">
                <a:avLst/>
              </a:prstGeom>
              <a:blipFill>
                <a:blip r:embed="rId4"/>
                <a:stretch>
                  <a:fillRect l="-523" t="-2956" r="-523" b="-2956"/>
                </a:stretch>
              </a:blipFill>
            </p:spPr>
            <p:txBody>
              <a:bodyPr/>
              <a:lstStyle/>
              <a:p>
                <a:r>
                  <a:rPr lang="ru-RU">
                    <a:noFill/>
                  </a:rPr>
                  <a:t> </a:t>
                </a:r>
              </a:p>
            </p:txBody>
          </p:sp>
        </mc:Fallback>
      </mc:AlternateContent>
      <p:sp>
        <p:nvSpPr>
          <p:cNvPr id="8" name="Прямоугольник 7"/>
          <p:cNvSpPr/>
          <p:nvPr/>
        </p:nvSpPr>
        <p:spPr>
          <a:xfrm>
            <a:off x="275690" y="117334"/>
            <a:ext cx="7327455" cy="769441"/>
          </a:xfrm>
          <a:prstGeom prst="rect">
            <a:avLst/>
          </a:prstGeom>
        </p:spPr>
        <p:txBody>
          <a:bodyPr wrap="none">
            <a:spAutoFit/>
          </a:bodyPr>
          <a:lstStyle/>
          <a:p>
            <a:r>
              <a:rPr lang="en-US" sz="4400" b="1" dirty="0">
                <a:latin typeface="Arial" panose="020B0604020202020204" pitchFamily="34" charset="0"/>
                <a:cs typeface="Arial" panose="020B0604020202020204" pitchFamily="34" charset="0"/>
              </a:rPr>
              <a:t>Testing. Experimental data</a:t>
            </a:r>
            <a:endParaRPr lang="ru-RU" sz="4400" b="1" dirty="0"/>
          </a:p>
        </p:txBody>
      </p:sp>
      <p:sp>
        <p:nvSpPr>
          <p:cNvPr id="3" name="Номер слайда 2"/>
          <p:cNvSpPr>
            <a:spLocks noGrp="1"/>
          </p:cNvSpPr>
          <p:nvPr>
            <p:ph type="sldNum" sz="quarter" idx="12"/>
          </p:nvPr>
        </p:nvSpPr>
        <p:spPr/>
        <p:txBody>
          <a:bodyPr/>
          <a:lstStyle/>
          <a:p>
            <a:fld id="{05CB8B9A-88BE-409F-9D7E-184CC1A6EAFB}" type="slidenum">
              <a:rPr lang="ru-RU" smtClean="0"/>
              <a:t>6</a:t>
            </a:fld>
            <a:endParaRPr lang="ru-RU"/>
          </a:p>
        </p:txBody>
      </p:sp>
    </p:spTree>
    <p:extLst>
      <p:ext uri="{BB962C8B-B14F-4D97-AF65-F5344CB8AC3E}">
        <p14:creationId xmlns:p14="http://schemas.microsoft.com/office/powerpoint/2010/main" val="102517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62712" y="170053"/>
            <a:ext cx="3697224" cy="817499"/>
          </a:xfrm>
        </p:spPr>
        <p:txBody>
          <a:bodyPr>
            <a:normAutofit fontScale="90000"/>
          </a:bodyPr>
          <a:lstStyle/>
          <a:p>
            <a:pPr>
              <a:lnSpc>
                <a:spcPct val="110000"/>
              </a:lnSpc>
            </a:pPr>
            <a:r>
              <a:rPr lang="en-US" b="1" dirty="0">
                <a:latin typeface="Arial" panose="020B0604020202020204" pitchFamily="34" charset="0"/>
                <a:cs typeface="Arial" panose="020B0604020202020204" pitchFamily="34" charset="0"/>
              </a:rPr>
              <a:t>Conclusion</a:t>
            </a:r>
            <a:endParaRPr lang="en-US" sz="1800" b="1"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4" name="TextBox 3"/>
              <p:cNvSpPr txBox="1"/>
              <p:nvPr/>
            </p:nvSpPr>
            <p:spPr>
              <a:xfrm>
                <a:off x="362712" y="987552"/>
                <a:ext cx="10991088" cy="1938992"/>
              </a:xfrm>
              <a:prstGeom prst="rect">
                <a:avLst/>
              </a:prstGeom>
              <a:noFill/>
            </p:spPr>
            <p:txBody>
              <a:bodyPr wrap="square" rtlCol="0">
                <a:spAutoFit/>
              </a:bodyPr>
              <a:lstStyle/>
              <a:p>
                <a:pPr algn="just">
                  <a:lnSpc>
                    <a:spcPct val="125000"/>
                  </a:lnSpc>
                  <a:spcBef>
                    <a:spcPts val="483"/>
                  </a:spcBef>
                  <a:spcAft>
                    <a:spcPts val="483"/>
                  </a:spcAft>
                </a:pPr>
                <a:r>
                  <a:rPr lang="en-US" sz="2400" b="1" dirty="0">
                    <a:solidFill>
                      <a:schemeClr val="tx2">
                        <a:lumMod val="75000"/>
                      </a:schemeClr>
                    </a:solidFill>
                    <a:latin typeface="Arial" panose="020B0604020202020204" pitchFamily="34" charset="0"/>
                    <a:cs typeface="Arial" panose="020B0604020202020204" pitchFamily="34" charset="0"/>
                  </a:rPr>
                  <a:t>The obtained results of evaluating the model and experimental normalized variations of the input MFIDF showed the effectiveness of the method, the application of which made it possible to recognize the local anisotropy at the level </a:t>
                </a:r>
                <a14:m>
                  <m:oMath xmlns:m="http://schemas.openxmlformats.org/officeDocument/2006/math">
                    <m:r>
                      <a:rPr lang="el-GR" sz="2400" i="1" dirty="0">
                        <a:solidFill>
                          <a:srgbClr val="002060"/>
                        </a:solidFill>
                        <a:latin typeface="Cambria Math" panose="02040503050406030204" pitchFamily="18" charset="0"/>
                      </a:rPr>
                      <m:t>𝛿𝜇</m:t>
                    </m:r>
                    <m:r>
                      <a:rPr lang="en-US" sz="2400" i="1" dirty="0">
                        <a:solidFill>
                          <a:srgbClr val="002060"/>
                        </a:solidFill>
                        <a:latin typeface="Cambria Math" panose="02040503050406030204" pitchFamily="18" charset="0"/>
                      </a:rPr>
                      <m:t>=0.02÷0.03</m:t>
                    </m:r>
                  </m:oMath>
                </a14:m>
                <a:r>
                  <a:rPr lang="ru-RU" sz="2400" dirty="0">
                    <a:latin typeface="Arial" panose="020B0604020202020204" pitchFamily="34" charset="0"/>
                    <a:cs typeface="Arial" panose="020B0604020202020204" pitchFamily="34" charset="0"/>
                  </a:rPr>
                  <a:t> </a:t>
                </a:r>
                <a:r>
                  <a:rPr lang="ru-RU" sz="2400" b="1" dirty="0">
                    <a:solidFill>
                      <a:srgbClr val="002060"/>
                    </a:solidFill>
                    <a:latin typeface="Arial" panose="020B0604020202020204" pitchFamily="34" charset="0"/>
                    <a:cs typeface="Arial" panose="020B0604020202020204" pitchFamily="34" charset="0"/>
                  </a:rPr>
                  <a:t>(2-3</a:t>
                </a:r>
                <a:r>
                  <a:rPr lang="ru-RU" sz="2400" b="1" dirty="0" smtClean="0">
                    <a:solidFill>
                      <a:srgbClr val="002060"/>
                    </a:solidFill>
                    <a:latin typeface="Arial" panose="020B0604020202020204" pitchFamily="34" charset="0"/>
                    <a:cs typeface="Arial" panose="020B0604020202020204" pitchFamily="34" charset="0"/>
                  </a:rPr>
                  <a:t>%)</a:t>
                </a:r>
                <a:endParaRPr lang="ru-RU" sz="2400" b="1" dirty="0">
                  <a:solidFill>
                    <a:srgbClr val="002060"/>
                  </a:solidFill>
                  <a:latin typeface="Arial" panose="020B0604020202020204" pitchFamily="34" charset="0"/>
                  <a:cs typeface="Arial" panose="020B0604020202020204" pitchFamily="34" charset="0"/>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362712" y="987552"/>
                <a:ext cx="10991088" cy="1938992"/>
              </a:xfrm>
              <a:prstGeom prst="rect">
                <a:avLst/>
              </a:prstGeom>
              <a:blipFill>
                <a:blip r:embed="rId3"/>
                <a:stretch>
                  <a:fillRect l="-887" r="-832" b="-4088"/>
                </a:stretch>
              </a:blipFill>
            </p:spPr>
            <p:txBody>
              <a:bodyPr/>
              <a:lstStyle/>
              <a:p>
                <a:r>
                  <a:rPr lang="ru-RU">
                    <a:noFill/>
                  </a:rPr>
                  <a:t> </a:t>
                </a:r>
              </a:p>
            </p:txBody>
          </p:sp>
        </mc:Fallback>
      </mc:AlternateContent>
      <p:sp>
        <p:nvSpPr>
          <p:cNvPr id="3" name="Номер слайда 2"/>
          <p:cNvSpPr>
            <a:spLocks noGrp="1"/>
          </p:cNvSpPr>
          <p:nvPr>
            <p:ph type="sldNum" sz="quarter" idx="12"/>
          </p:nvPr>
        </p:nvSpPr>
        <p:spPr/>
        <p:txBody>
          <a:bodyPr/>
          <a:lstStyle/>
          <a:p>
            <a:fld id="{05CB8B9A-88BE-409F-9D7E-184CC1A6EAFB}" type="slidenum">
              <a:rPr lang="ru-RU" smtClean="0"/>
              <a:t>7</a:t>
            </a:fld>
            <a:endParaRPr lang="ru-RU"/>
          </a:p>
        </p:txBody>
      </p:sp>
    </p:spTree>
    <p:extLst>
      <p:ext uri="{BB962C8B-B14F-4D97-AF65-F5344CB8AC3E}">
        <p14:creationId xmlns:p14="http://schemas.microsoft.com/office/powerpoint/2010/main" val="1179602270"/>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3924</TotalTime>
  <Words>739</Words>
  <Application>Microsoft Office PowerPoint</Application>
  <PresentationFormat>Широкоэкранный</PresentationFormat>
  <Paragraphs>80</Paragraphs>
  <Slides>7</Slides>
  <Notes>7</Notes>
  <HiddenSlides>0</HiddenSlides>
  <MMClips>0</MMClips>
  <ScaleCrop>false</ScaleCrop>
  <HeadingPairs>
    <vt:vector size="8" baseType="variant">
      <vt:variant>
        <vt:lpstr>Использованные шрифты</vt:lpstr>
      </vt:variant>
      <vt:variant>
        <vt:i4>4</vt:i4>
      </vt:variant>
      <vt:variant>
        <vt:lpstr>Тема</vt:lpstr>
      </vt:variant>
      <vt:variant>
        <vt:i4>1</vt:i4>
      </vt:variant>
      <vt:variant>
        <vt:lpstr>Внедренные серверы OLE</vt:lpstr>
      </vt:variant>
      <vt:variant>
        <vt:i4>1</vt:i4>
      </vt:variant>
      <vt:variant>
        <vt:lpstr>Заголовки слайдов</vt:lpstr>
      </vt:variant>
      <vt:variant>
        <vt:i4>7</vt:i4>
      </vt:variant>
    </vt:vector>
  </HeadingPairs>
  <TitlesOfParts>
    <vt:vector size="13" baseType="lpstr">
      <vt:lpstr>Arial</vt:lpstr>
      <vt:lpstr>Calibri</vt:lpstr>
      <vt:lpstr>Calibri Light</vt:lpstr>
      <vt:lpstr>Cambria Math</vt:lpstr>
      <vt:lpstr>Тема Office</vt:lpstr>
      <vt:lpstr>Точечный рисунок</vt:lpstr>
      <vt:lpstr>Investigation of variations in the intensity of the muon flux in the time series of matrix data of the URAGAN hodoscope</vt:lpstr>
      <vt:lpstr>Презентация PowerPoint</vt:lpstr>
      <vt:lpstr>Estimates of normalized HF and output variations of MFIDF</vt:lpstr>
      <vt:lpstr>Презентация PowerPoint</vt:lpstr>
      <vt:lpstr>Презентация PowerPoint</vt:lpstr>
      <vt:lpstr>Презентация PowerPoint</vt:lpstr>
      <vt:lpstr>Conclusion</vt:lpstr>
    </vt:vector>
  </TitlesOfParts>
  <Company>gypnor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vla chin</dc:creator>
  <cp:lastModifiedBy>vla chin</cp:lastModifiedBy>
  <cp:revision>84</cp:revision>
  <dcterms:created xsi:type="dcterms:W3CDTF">2020-09-15T07:26:08Z</dcterms:created>
  <dcterms:modified xsi:type="dcterms:W3CDTF">2020-10-09T14:01:29Z</dcterms:modified>
</cp:coreProperties>
</file>