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>
        <p:scale>
          <a:sx n="96" d="100"/>
          <a:sy n="96" d="100"/>
        </p:scale>
        <p:origin x="1064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B50D4E-4EDE-5A40-BB6F-14E082438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BE8B89-420E-1D4C-AC1D-11B4F8C8F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3A0B38-794F-0248-A75F-B5BE3F1CF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57EE-A413-FB45-8ADC-A07F40728F71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4C0AF3-0ECB-9048-A496-8C065E51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8765DB-507A-ED4B-AD2C-FFF38B77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AE35-FE96-9347-B281-1E344A743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33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FD15A-E098-F348-98E0-056CBDE70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FCF2BE-0CFC-C444-AF01-DBF02C242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2A1940-9E3F-5C4B-A67A-9222E8F16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57EE-A413-FB45-8ADC-A07F40728F71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ABD4FF-C5A3-6047-BDBA-BE395F60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D353AF-C5F0-D847-BC3E-F40A75A5B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AE35-FE96-9347-B281-1E344A743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67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5F19161-44D2-4D41-953F-3839E588E8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3E8406-10FE-6247-9354-326D51E2B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8C492A-2C74-C74A-BF6C-CB599AC7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57EE-A413-FB45-8ADC-A07F40728F71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999D1E-2C55-1147-B6B4-BE40A9BB7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CB09D-E851-7A46-8D88-B5376549F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AE35-FE96-9347-B281-1E344A743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93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64A92-9F83-F94A-930B-8E6FCA7C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313132-99B5-EA45-B4DA-66289B656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E022AD-1892-EE48-B389-4F06D78A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57EE-A413-FB45-8ADC-A07F40728F71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79D507-3D99-314C-A40C-AB746D3DB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0611A0-AB1A-BD4A-ACE6-EB04BE44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AE35-FE96-9347-B281-1E344A743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2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442A0-CD2F-FF49-A308-563243AF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E9E447-5BD4-564E-A336-3F445D508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D40FFF-7175-054F-9467-9D8EA106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57EE-A413-FB45-8ADC-A07F40728F71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A4A5A0-D1E5-2948-9ADD-089B86CA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50DDC8-D4A4-554B-BC0A-E1550082C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AE35-FE96-9347-B281-1E344A743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50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2EA64-4A8A-1B47-A4C8-D8F0B284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990F6C-7D5C-3043-A7BC-D1EFA197B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0DD10B-7164-C049-A199-E8B896704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309566-AA64-2844-8530-4CB65F04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57EE-A413-FB45-8ADC-A07F40728F71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7D4EB8-0E83-9B4D-9392-3C9A82273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65A31A-3C9C-DB46-80AA-FCED0AD9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AE35-FE96-9347-B281-1E344A743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66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97A29-5075-5A4A-8BE0-9DD379D1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272AA2-F4C4-1949-A63F-0066C9610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578517-AFFA-FA4E-991C-0DB7A674D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80D2A74-8F4F-BD41-83BA-2BC8A25C9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312F178-C67C-5840-828F-EFCD54B26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C707CA-7821-484D-8055-F3DEEF40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57EE-A413-FB45-8ADC-A07F40728F71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8AB2894-A97B-9E41-96CC-365073D4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39A132-749F-AB45-8C11-17E68B23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AE35-FE96-9347-B281-1E344A743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6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CB1928-8691-7C4D-B456-85D82B72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2FDBBD8-2DB2-8C44-B9DB-A859CBBDB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57EE-A413-FB45-8ADC-A07F40728F71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52DFD5-D0F7-E744-9773-DFCE45C35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8E71C84-8428-4144-A02B-69CA8317E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AE35-FE96-9347-B281-1E344A743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60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24B706D-D746-4B4D-A8BC-4C88DAF8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57EE-A413-FB45-8ADC-A07F40728F71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B1A8FBD-2920-5844-8A56-CDE23076B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B36DE2-EFAA-F545-AD92-B795B6537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AE35-FE96-9347-B281-1E344A743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01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23E24-5689-9F4A-ADF1-052A9BC8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1245AF-EE04-7741-A004-C536E2A3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B0D45A-455C-6844-9E44-7E762AC54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386E4D-20C3-C14A-9E3A-30276736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57EE-A413-FB45-8ADC-A07F40728F71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ACC364-54AA-7040-9D4E-C34C8297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F713F9-C4A1-C544-A511-D7506771C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AE35-FE96-9347-B281-1E344A743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79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9D8F9-28E7-C846-B2C6-C780E7A28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2E7AD6A-C9E2-1046-AF5D-1A62B7928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1BFDAB-C1BD-FC49-94C6-C00A77F92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B68D13-BEC9-0441-9E7E-DE3E09DA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57EE-A413-FB45-8ADC-A07F40728F71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5F6270-E72D-2E4F-9653-CD5D2BF41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789237-1C92-EF4E-9FDB-941F76C4F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AE35-FE96-9347-B281-1E344A743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48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328F14-BE70-D941-B607-7BD6A326A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6D5184-4784-D648-AEE9-C40D31074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C6DFC4-5932-A14F-B651-DBBAB78EA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57EE-A413-FB45-8ADC-A07F40728F71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C13BA3-4934-0042-99D0-54A245045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A5658B-91A0-534D-9936-E7F4D766F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DAE35-FE96-9347-B281-1E344A743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5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2C4D9D0-AF15-2A45-9EF5-92D7B983B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850900"/>
            <a:ext cx="3396615" cy="15648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AB938C-37BD-9644-83DD-CC8B4DC342D8}"/>
              </a:ext>
            </a:extLst>
          </p:cNvPr>
          <p:cNvSpPr txBox="1"/>
          <p:nvPr/>
        </p:nvSpPr>
        <p:spPr>
          <a:xfrm>
            <a:off x="3047599" y="0"/>
            <a:ext cx="5696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To do: prototypes and mechanics</a:t>
            </a:r>
            <a:endParaRPr lang="ru-RU" sz="32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B41120A-9334-5847-9F8C-D50336D6B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850900"/>
            <a:ext cx="3396615" cy="15648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8793E9-79AB-C042-94CC-C614897842C2}"/>
              </a:ext>
            </a:extLst>
          </p:cNvPr>
          <p:cNvSpPr txBox="1"/>
          <p:nvPr/>
        </p:nvSpPr>
        <p:spPr>
          <a:xfrm>
            <a:off x="522286" y="2332353"/>
            <a:ext cx="1254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Y11 + </a:t>
            </a:r>
            <a:r>
              <a:rPr lang="ru-RU" dirty="0"/>
              <a:t>СКТН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843135-EA07-C34E-AABB-3374B077EFA3}"/>
              </a:ext>
            </a:extLst>
          </p:cNvPr>
          <p:cNvSpPr txBox="1"/>
          <p:nvPr/>
        </p:nvSpPr>
        <p:spPr>
          <a:xfrm>
            <a:off x="1586527" y="515463"/>
            <a:ext cx="854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Mated 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9D04BD-03A8-5F4C-B42E-FBF3855F1DFA}"/>
              </a:ext>
            </a:extLst>
          </p:cNvPr>
          <p:cNvSpPr txBox="1"/>
          <p:nvPr/>
        </p:nvSpPr>
        <p:spPr>
          <a:xfrm>
            <a:off x="7167871" y="514350"/>
            <a:ext cx="854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Mated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11287E-7F24-7A45-8978-18A315AF861F}"/>
              </a:ext>
            </a:extLst>
          </p:cNvPr>
          <p:cNvSpPr txBox="1"/>
          <p:nvPr/>
        </p:nvSpPr>
        <p:spPr>
          <a:xfrm>
            <a:off x="2023844" y="2350920"/>
            <a:ext cx="1325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Y11 + OK-72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9554F9-269A-7B4E-83A0-6362BC496653}"/>
              </a:ext>
            </a:extLst>
          </p:cNvPr>
          <p:cNvSpPr txBox="1"/>
          <p:nvPr/>
        </p:nvSpPr>
        <p:spPr>
          <a:xfrm>
            <a:off x="6089002" y="2393638"/>
            <a:ext cx="1629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Saint-Gobain-1 </a:t>
            </a:r>
          </a:p>
          <a:p>
            <a:r>
              <a:rPr lang="en-US" dirty="0"/>
              <a:t>+ </a:t>
            </a:r>
            <a:r>
              <a:rPr lang="ru-RU" dirty="0"/>
              <a:t>СКТН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E698C4-39CB-3B48-B631-4D01E99E6383}"/>
              </a:ext>
            </a:extLst>
          </p:cNvPr>
          <p:cNvSpPr txBox="1"/>
          <p:nvPr/>
        </p:nvSpPr>
        <p:spPr>
          <a:xfrm>
            <a:off x="7637769" y="2393638"/>
            <a:ext cx="1629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Saint-Gobain-2 </a:t>
            </a:r>
          </a:p>
          <a:p>
            <a:r>
              <a:rPr lang="en-US" dirty="0"/>
              <a:t>+ </a:t>
            </a:r>
            <a:r>
              <a:rPr lang="ru-RU" dirty="0"/>
              <a:t>СКТН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3AB20C-476D-7F4C-B9D6-1876F417C73B}"/>
              </a:ext>
            </a:extLst>
          </p:cNvPr>
          <p:cNvSpPr txBox="1"/>
          <p:nvPr/>
        </p:nvSpPr>
        <p:spPr>
          <a:xfrm>
            <a:off x="1051273" y="5649987"/>
            <a:ext cx="1254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Y11 + </a:t>
            </a:r>
            <a:r>
              <a:rPr lang="ru-RU" dirty="0"/>
              <a:t>СКТН</a:t>
            </a:r>
            <a:endParaRPr lang="en-US" dirty="0"/>
          </a:p>
          <a:p>
            <a:r>
              <a:rPr lang="en-US" dirty="0"/>
              <a:t>2 outputs</a:t>
            </a:r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9684F5-B658-0044-A6BC-CFDB9D5F842A}"/>
              </a:ext>
            </a:extLst>
          </p:cNvPr>
          <p:cNvSpPr txBox="1"/>
          <p:nvPr/>
        </p:nvSpPr>
        <p:spPr>
          <a:xfrm>
            <a:off x="4673128" y="3548202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AFTER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4" name="Открывающая фигурная скобка 23">
            <a:extLst>
              <a:ext uri="{FF2B5EF4-FFF2-40B4-BE49-F238E27FC236}">
                <a16:creationId xmlns:a16="http://schemas.microsoft.com/office/drawing/2014/main" id="{F158CDBF-BD04-AE4B-95D2-D71AC69ED530}"/>
              </a:ext>
            </a:extLst>
          </p:cNvPr>
          <p:cNvSpPr/>
          <p:nvPr/>
        </p:nvSpPr>
        <p:spPr>
          <a:xfrm rot="16200000">
            <a:off x="4961109" y="-1706212"/>
            <a:ext cx="794779" cy="9619315"/>
          </a:xfrm>
          <a:prstGeom prst="lef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9A55466C-4E81-BB48-ABEC-F7F461369285}"/>
              </a:ext>
            </a:extLst>
          </p:cNvPr>
          <p:cNvGrpSpPr/>
          <p:nvPr/>
        </p:nvGrpSpPr>
        <p:grpSpPr>
          <a:xfrm>
            <a:off x="542103" y="3409627"/>
            <a:ext cx="2272467" cy="2277777"/>
            <a:chOff x="1149349" y="3641091"/>
            <a:chExt cx="2272467" cy="2277777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C62ACA3C-C60E-484B-B5EE-9C5ECD18278F}"/>
                </a:ext>
              </a:extLst>
            </p:cNvPr>
            <p:cNvGrpSpPr/>
            <p:nvPr/>
          </p:nvGrpSpPr>
          <p:grpSpPr>
            <a:xfrm>
              <a:off x="1149349" y="3641091"/>
              <a:ext cx="2272467" cy="2277777"/>
              <a:chOff x="1149349" y="3641091"/>
              <a:chExt cx="2272467" cy="2277777"/>
            </a:xfrm>
          </p:grpSpPr>
          <p:pic>
            <p:nvPicPr>
              <p:cNvPr id="15" name="Рисунок 14">
                <a:extLst>
                  <a:ext uri="{FF2B5EF4-FFF2-40B4-BE49-F238E27FC236}">
                    <a16:creationId xmlns:a16="http://schemas.microsoft.com/office/drawing/2014/main" id="{CE5BBD0A-9071-954E-AA26-667E21D54B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9349" y="3924816"/>
                <a:ext cx="2272467" cy="1994052"/>
              </a:xfrm>
              <a:prstGeom prst="rect">
                <a:avLst/>
              </a:prstGeom>
            </p:spPr>
          </p:pic>
          <p:cxnSp>
            <p:nvCxnSpPr>
              <p:cNvPr id="18" name="Прямая соединительная линия 17">
                <a:extLst>
                  <a:ext uri="{FF2B5EF4-FFF2-40B4-BE49-F238E27FC236}">
                    <a16:creationId xmlns:a16="http://schemas.microsoft.com/office/drawing/2014/main" id="{4704C9B3-3F40-DD40-B323-1BA50BC0C1A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85582" y="3652100"/>
                <a:ext cx="627063" cy="440215"/>
              </a:xfrm>
              <a:prstGeom prst="line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>
                <a:extLst>
                  <a:ext uri="{FF2B5EF4-FFF2-40B4-BE49-F238E27FC236}">
                    <a16:creationId xmlns:a16="http://schemas.microsoft.com/office/drawing/2014/main" id="{504D7196-B405-8044-A0DF-96CA00770B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66795" y="3641091"/>
                <a:ext cx="532205" cy="504049"/>
              </a:xfrm>
              <a:prstGeom prst="line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B2A34941-B0F5-4D41-961B-6BCEFD8E3B16}"/>
                </a:ext>
              </a:extLst>
            </p:cNvPr>
            <p:cNvSpPr/>
            <p:nvPr/>
          </p:nvSpPr>
          <p:spPr>
            <a:xfrm>
              <a:off x="1586527" y="4092610"/>
              <a:ext cx="1446206" cy="1439258"/>
            </a:xfrm>
            <a:prstGeom prst="ellipse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6D3D0501-6E45-2E47-913D-D00B55ECA68E}"/>
              </a:ext>
            </a:extLst>
          </p:cNvPr>
          <p:cNvGrpSpPr/>
          <p:nvPr/>
        </p:nvGrpSpPr>
        <p:grpSpPr>
          <a:xfrm>
            <a:off x="3469885" y="4329806"/>
            <a:ext cx="3396615" cy="1564895"/>
            <a:chOff x="6265831" y="4481143"/>
            <a:chExt cx="3396615" cy="1564895"/>
          </a:xfrm>
        </p:grpSpPr>
        <p:pic>
          <p:nvPicPr>
            <p:cNvPr id="35" name="Рисунок 34">
              <a:extLst>
                <a:ext uri="{FF2B5EF4-FFF2-40B4-BE49-F238E27FC236}">
                  <a16:creationId xmlns:a16="http://schemas.microsoft.com/office/drawing/2014/main" id="{DF98514E-7C99-844A-8B9A-7100314415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65831" y="4481143"/>
              <a:ext cx="3396615" cy="1564895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8FB55F6-E05A-C945-ABCD-73AB2DC63AB3}"/>
                </a:ext>
              </a:extLst>
            </p:cNvPr>
            <p:cNvSpPr txBox="1"/>
            <p:nvPr/>
          </p:nvSpPr>
          <p:spPr>
            <a:xfrm>
              <a:off x="7688721" y="4855892"/>
              <a:ext cx="6431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or</a:t>
              </a:r>
              <a:endParaRPr lang="ru-RU" sz="4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B0DB8E6-19F5-D544-BCAA-69BC717FF84A}"/>
              </a:ext>
            </a:extLst>
          </p:cNvPr>
          <p:cNvSpPr txBox="1"/>
          <p:nvPr/>
        </p:nvSpPr>
        <p:spPr>
          <a:xfrm>
            <a:off x="3749727" y="4020829"/>
            <a:ext cx="2836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Transparent+tyvek</a:t>
            </a:r>
            <a:r>
              <a:rPr lang="en-US" dirty="0"/>
              <a:t> envelope</a:t>
            </a:r>
            <a:endParaRPr lang="ru-RU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E254018-70E8-E749-833A-056508035F38}"/>
              </a:ext>
            </a:extLst>
          </p:cNvPr>
          <p:cNvSpPr txBox="1"/>
          <p:nvPr/>
        </p:nvSpPr>
        <p:spPr>
          <a:xfrm>
            <a:off x="4245724" y="5938659"/>
            <a:ext cx="2095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Chosen fiber + </a:t>
            </a:r>
            <a:r>
              <a:rPr lang="ru-RU" dirty="0"/>
              <a:t>СКТН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72894B-C428-8F44-AD9A-512E1F26FEF7}"/>
              </a:ext>
            </a:extLst>
          </p:cNvPr>
          <p:cNvSpPr txBox="1"/>
          <p:nvPr/>
        </p:nvSpPr>
        <p:spPr>
          <a:xfrm>
            <a:off x="7218441" y="3715852"/>
            <a:ext cx="45734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Other comments and plans:</a:t>
            </a:r>
          </a:p>
          <a:p>
            <a:pPr marL="285750" indent="-285750">
              <a:buFontTx/>
              <a:buChar char="-"/>
            </a:pPr>
            <a:r>
              <a:rPr lang="en-US" dirty="0"/>
              <a:t>Ok-72 is in hands</a:t>
            </a:r>
          </a:p>
          <a:p>
            <a:pPr marL="285750" indent="-285750">
              <a:buFontTx/>
              <a:buChar char="-"/>
            </a:pPr>
            <a:r>
              <a:rPr lang="en-US" dirty="0"/>
              <a:t>7-tyles Sector proto substrate w/holes and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+7-tiles’ connector</a:t>
            </a:r>
          </a:p>
          <a:p>
            <a:pPr marL="285750" indent="-285750">
              <a:buFontTx/>
              <a:buChar char="-"/>
            </a:pPr>
            <a:r>
              <a:rPr lang="en-US" dirty="0"/>
              <a:t>Connectors for JINR</a:t>
            </a:r>
          </a:p>
          <a:p>
            <a:pPr marL="285750" indent="-285750">
              <a:buFontTx/>
              <a:buChar char="-"/>
            </a:pPr>
            <a:r>
              <a:rPr lang="en-US" dirty="0"/>
              <a:t>Connectors for transparent optics for sector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Filipp</a:t>
            </a:r>
            <a:r>
              <a:rPr lang="en-US" dirty="0"/>
              <a:t>: files for </a:t>
            </a:r>
            <a:r>
              <a:rPr lang="en-US" dirty="0" err="1"/>
              <a:t>Dubna</a:t>
            </a:r>
            <a:endParaRPr lang="ru-RU" dirty="0"/>
          </a:p>
          <a:p>
            <a:endParaRPr lang="ru-RU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FD4F059-6D46-214E-A38F-3B570A06BAD0}"/>
              </a:ext>
            </a:extLst>
          </p:cNvPr>
          <p:cNvSpPr txBox="1"/>
          <p:nvPr/>
        </p:nvSpPr>
        <p:spPr>
          <a:xfrm>
            <a:off x="320722" y="432980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+</a:t>
            </a:r>
            <a:endParaRPr lang="ru-RU" sz="4000" dirty="0">
              <a:solidFill>
                <a:srgbClr val="FF0000"/>
              </a:solidFill>
            </a:endParaRP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17699119-6765-D64E-AA25-6F4FDE3C96C0}"/>
              </a:ext>
            </a:extLst>
          </p:cNvPr>
          <p:cNvCxnSpPr>
            <a:cxnSpLocks/>
          </p:cNvCxnSpPr>
          <p:nvPr/>
        </p:nvCxnSpPr>
        <p:spPr>
          <a:xfrm flipH="1">
            <a:off x="2902463" y="3360916"/>
            <a:ext cx="73171" cy="2935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6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1" descr="Изображение выглядит как зарисовка, диаграмма, рисунок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EA0D4109-189C-3945-8303-26010A8F6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0"/>
            <a:ext cx="3730625" cy="682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адпись 2">
            <a:extLst>
              <a:ext uri="{FF2B5EF4-FFF2-40B4-BE49-F238E27FC236}">
                <a16:creationId xmlns:a16="http://schemas.microsoft.com/office/drawing/2014/main" id="{A99DCCEA-279A-8046-8B44-95C5E5875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1110231"/>
            <a:ext cx="9429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Надпись 3">
            <a:extLst>
              <a:ext uri="{FF2B5EF4-FFF2-40B4-BE49-F238E27FC236}">
                <a16:creationId xmlns:a16="http://schemas.microsoft.com/office/drawing/2014/main" id="{C3AE4B0D-B3D2-9849-9BE7-4A3688F3F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1105694"/>
            <a:ext cx="9429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R3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Надпись 4">
            <a:extLst>
              <a:ext uri="{FF2B5EF4-FFF2-40B4-BE49-F238E27FC236}">
                <a16:creationId xmlns:a16="http://schemas.microsoft.com/office/drawing/2014/main" id="{743E95D6-0D9F-254A-961C-38F18EB64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" y="2386581"/>
            <a:ext cx="9429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R2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Надпись 5">
            <a:extLst>
              <a:ext uri="{FF2B5EF4-FFF2-40B4-BE49-F238E27FC236}">
                <a16:creationId xmlns:a16="http://schemas.microsoft.com/office/drawing/2014/main" id="{FDB343D4-B436-3741-871B-C7FF7717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712" y="2386581"/>
            <a:ext cx="9429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L2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Надпись 6">
            <a:extLst>
              <a:ext uri="{FF2B5EF4-FFF2-40B4-BE49-F238E27FC236}">
                <a16:creationId xmlns:a16="http://schemas.microsoft.com/office/drawing/2014/main" id="{D1432AB1-2934-5043-A7DD-102C9572D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2" y="3532756"/>
            <a:ext cx="9429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L1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Надпись 7">
            <a:extLst>
              <a:ext uri="{FF2B5EF4-FFF2-40B4-BE49-F238E27FC236}">
                <a16:creationId xmlns:a16="http://schemas.microsoft.com/office/drawing/2014/main" id="{ECDFC563-AF65-7B49-BF7C-C0A99950B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949" y="3532755"/>
            <a:ext cx="9429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R1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Надпись 8">
            <a:extLst>
              <a:ext uri="{FF2B5EF4-FFF2-40B4-BE49-F238E27FC236}">
                <a16:creationId xmlns:a16="http://schemas.microsoft.com/office/drawing/2014/main" id="{AD287154-CB91-7F4B-8780-C79089ACC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61" y="4983042"/>
            <a:ext cx="9429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C0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1268E9BB-2E1A-F647-B63B-4D320CBA9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CF5D3D41-540D-F04A-AE41-E866853EE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929860BA-8B63-E549-8977-512A8BFC1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372" y="2065562"/>
            <a:ext cx="54841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P7-</a:t>
            </a:r>
            <a:r>
              <a:rPr kumimoji="0" lang="ru-RU" altLang="ru-RU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0-1</a:t>
            </a:r>
            <a:r>
              <a:rPr kumimoji="0" lang="en-US" altLang="ru-RU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-R1-M</a:t>
            </a:r>
            <a:endParaRPr kumimoji="0" lang="en-US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EB0126-31A2-7145-9A70-FE5D350648CC}"/>
              </a:ext>
            </a:extLst>
          </p:cNvPr>
          <p:cNvSpPr txBox="1"/>
          <p:nvPr/>
        </p:nvSpPr>
        <p:spPr>
          <a:xfrm>
            <a:off x="3133725" y="5075615"/>
            <a:ext cx="5287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Индекс прототипа</a:t>
            </a:r>
            <a:r>
              <a:rPr lang="en-US" b="1" dirty="0"/>
              <a:t>/</a:t>
            </a:r>
            <a:r>
              <a:rPr lang="ru-RU" b="1" dirty="0"/>
              <a:t>детектора:</a:t>
            </a:r>
          </a:p>
          <a:p>
            <a:r>
              <a:rPr lang="en-US" i="1" dirty="0"/>
              <a:t>P7 – </a:t>
            </a:r>
            <a:r>
              <a:rPr lang="ru-RU" i="1" dirty="0"/>
              <a:t>прототип сектора из 7 </a:t>
            </a:r>
            <a:r>
              <a:rPr lang="ru-RU" i="1" dirty="0" err="1"/>
              <a:t>тайлов</a:t>
            </a:r>
            <a:endParaRPr lang="ru-RU" i="1" dirty="0"/>
          </a:p>
          <a:p>
            <a:r>
              <a:rPr lang="en-US" i="1" dirty="0"/>
              <a:t>P25 – </a:t>
            </a:r>
            <a:r>
              <a:rPr lang="ru-RU" i="1" dirty="0"/>
              <a:t>прототип сектора из 25 </a:t>
            </a:r>
            <a:r>
              <a:rPr lang="ru-RU" i="1" dirty="0" err="1"/>
              <a:t>тайлов</a:t>
            </a:r>
            <a:endParaRPr lang="ru-RU" i="1" dirty="0"/>
          </a:p>
          <a:p>
            <a:r>
              <a:rPr lang="en-US" i="1" dirty="0"/>
              <a:t>D25 – </a:t>
            </a:r>
            <a:r>
              <a:rPr lang="ru-RU" i="1" dirty="0"/>
              <a:t>сектор «боевого» детектора из 25 </a:t>
            </a:r>
            <a:r>
              <a:rPr lang="ru-RU" i="1" dirty="0" err="1"/>
              <a:t>тайлов</a:t>
            </a:r>
            <a:endParaRPr lang="ru-RU" i="1" dirty="0"/>
          </a:p>
          <a:p>
            <a:r>
              <a:rPr lang="ru-RU" i="1" dirty="0"/>
              <a:t>(</a:t>
            </a:r>
            <a:r>
              <a:rPr lang="en-US" i="1" dirty="0"/>
              <a:t>D</a:t>
            </a:r>
            <a:r>
              <a:rPr lang="ru-RU" i="1" dirty="0"/>
              <a:t>7</a:t>
            </a:r>
            <a:r>
              <a:rPr lang="en-US" i="1" dirty="0"/>
              <a:t> – </a:t>
            </a:r>
            <a:r>
              <a:rPr lang="ru-RU" i="1" dirty="0"/>
              <a:t>сектор «боевого» детектора из 7 </a:t>
            </a:r>
            <a:r>
              <a:rPr lang="ru-RU" i="1" dirty="0" err="1"/>
              <a:t>тайлов</a:t>
            </a:r>
            <a:r>
              <a:rPr lang="ru-RU" i="1" dirty="0"/>
              <a:t>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40D43-BD47-4342-8D90-71120CCDECA5}"/>
              </a:ext>
            </a:extLst>
          </p:cNvPr>
          <p:cNvSpPr txBox="1"/>
          <p:nvPr/>
        </p:nvSpPr>
        <p:spPr>
          <a:xfrm>
            <a:off x="7197244" y="82602"/>
            <a:ext cx="28825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Номер </a:t>
            </a:r>
            <a:r>
              <a:rPr lang="ru-RU" b="1" dirty="0" err="1"/>
              <a:t>тайла</a:t>
            </a:r>
            <a:r>
              <a:rPr lang="ru-RU" b="1" dirty="0"/>
              <a:t>:</a:t>
            </a:r>
          </a:p>
          <a:p>
            <a:r>
              <a:rPr lang="ru-RU" i="1" dirty="0"/>
              <a:t>Для прототипов пишем  0</a:t>
            </a:r>
          </a:p>
          <a:p>
            <a:r>
              <a:rPr lang="ru-RU" i="1" dirty="0"/>
              <a:t>Для «боевых» по схеме: 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8743E654-5778-AB40-91EC-3A79433420AD}"/>
              </a:ext>
            </a:extLst>
          </p:cNvPr>
          <p:cNvGrpSpPr/>
          <p:nvPr/>
        </p:nvGrpSpPr>
        <p:grpSpPr>
          <a:xfrm>
            <a:off x="9982650" y="373764"/>
            <a:ext cx="2161276" cy="2248084"/>
            <a:chOff x="9599924" y="2186938"/>
            <a:chExt cx="2161276" cy="2248084"/>
          </a:xfrm>
        </p:grpSpPr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id="{8E973ECC-0C8F-D14A-A6B2-F07014472791}"/>
                </a:ext>
              </a:extLst>
            </p:cNvPr>
            <p:cNvGrpSpPr/>
            <p:nvPr/>
          </p:nvGrpSpPr>
          <p:grpSpPr>
            <a:xfrm rot="1320000">
              <a:off x="9599924" y="2256708"/>
              <a:ext cx="2160000" cy="2160000"/>
              <a:chOff x="9601200" y="2260600"/>
              <a:chExt cx="2160000" cy="2160000"/>
            </a:xfrm>
          </p:grpSpPr>
          <p:cxnSp>
            <p:nvCxnSpPr>
              <p:cNvPr id="35" name="Прямая соединительная линия 34">
                <a:extLst>
                  <a:ext uri="{FF2B5EF4-FFF2-40B4-BE49-F238E27FC236}">
                    <a16:creationId xmlns:a16="http://schemas.microsoft.com/office/drawing/2014/main" id="{A269ACA4-6613-BE46-83B3-2B7DB7D45750}"/>
                  </a:ext>
                </a:extLst>
              </p:cNvPr>
              <p:cNvCxnSpPr/>
              <p:nvPr/>
            </p:nvCxnSpPr>
            <p:spPr>
              <a:xfrm flipV="1">
                <a:off x="10681200" y="2260600"/>
                <a:ext cx="0" cy="216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>
                <a:extLst>
                  <a:ext uri="{FF2B5EF4-FFF2-40B4-BE49-F238E27FC236}">
                    <a16:creationId xmlns:a16="http://schemas.microsoft.com/office/drawing/2014/main" id="{AD2103D6-75C1-5140-8B46-1B11FCF9E90A}"/>
                  </a:ext>
                </a:extLst>
              </p:cNvPr>
              <p:cNvCxnSpPr/>
              <p:nvPr/>
            </p:nvCxnSpPr>
            <p:spPr>
              <a:xfrm>
                <a:off x="9601200" y="3340600"/>
                <a:ext cx="2160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>
                <a:extLst>
                  <a:ext uri="{FF2B5EF4-FFF2-40B4-BE49-F238E27FC236}">
                    <a16:creationId xmlns:a16="http://schemas.microsoft.com/office/drawing/2014/main" id="{B28AFD8B-AF75-DB47-85B9-4DC4BE746EA9}"/>
                  </a:ext>
                </a:extLst>
              </p:cNvPr>
              <p:cNvCxnSpPr/>
              <p:nvPr/>
            </p:nvCxnSpPr>
            <p:spPr>
              <a:xfrm>
                <a:off x="9917525" y="2576925"/>
                <a:ext cx="1527350" cy="15273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>
                <a:extLst>
                  <a:ext uri="{FF2B5EF4-FFF2-40B4-BE49-F238E27FC236}">
                    <a16:creationId xmlns:a16="http://schemas.microsoft.com/office/drawing/2014/main" id="{859DD0D9-E4CD-5F4A-A1BE-DACF591656C9}"/>
                  </a:ext>
                </a:extLst>
              </p:cNvPr>
              <p:cNvCxnSpPr/>
              <p:nvPr/>
            </p:nvCxnSpPr>
            <p:spPr>
              <a:xfrm flipV="1">
                <a:off x="9917525" y="2576925"/>
                <a:ext cx="1527350" cy="15273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Группа 55">
              <a:extLst>
                <a:ext uri="{FF2B5EF4-FFF2-40B4-BE49-F238E27FC236}">
                  <a16:creationId xmlns:a16="http://schemas.microsoft.com/office/drawing/2014/main" id="{9FDEB8E8-FCDD-4046-95E0-0403E4B6178D}"/>
                </a:ext>
              </a:extLst>
            </p:cNvPr>
            <p:cNvGrpSpPr/>
            <p:nvPr/>
          </p:nvGrpSpPr>
          <p:grpSpPr>
            <a:xfrm>
              <a:off x="9601200" y="2186938"/>
              <a:ext cx="2160000" cy="2248084"/>
              <a:chOff x="9601200" y="2186938"/>
              <a:chExt cx="2160000" cy="2248084"/>
            </a:xfrm>
          </p:grpSpPr>
          <p:grpSp>
            <p:nvGrpSpPr>
              <p:cNvPr id="33" name="Группа 32">
                <a:extLst>
                  <a:ext uri="{FF2B5EF4-FFF2-40B4-BE49-F238E27FC236}">
                    <a16:creationId xmlns:a16="http://schemas.microsoft.com/office/drawing/2014/main" id="{D07A34E9-F484-4545-9963-1A4C15D67B90}"/>
                  </a:ext>
                </a:extLst>
              </p:cNvPr>
              <p:cNvGrpSpPr/>
              <p:nvPr/>
            </p:nvGrpSpPr>
            <p:grpSpPr>
              <a:xfrm>
                <a:off x="9601200" y="2260600"/>
                <a:ext cx="2160000" cy="2160000"/>
                <a:chOff x="9601200" y="2260600"/>
                <a:chExt cx="2160000" cy="2160000"/>
              </a:xfrm>
            </p:grpSpPr>
            <p:sp>
              <p:nvSpPr>
                <p:cNvPr id="20" name="Овал 19">
                  <a:extLst>
                    <a:ext uri="{FF2B5EF4-FFF2-40B4-BE49-F238E27FC236}">
                      <a16:creationId xmlns:a16="http://schemas.microsoft.com/office/drawing/2014/main" id="{8F7DE0FA-F167-AE47-AA2A-0B525ECF19E3}"/>
                    </a:ext>
                  </a:extLst>
                </p:cNvPr>
                <p:cNvSpPr/>
                <p:nvPr/>
              </p:nvSpPr>
              <p:spPr>
                <a:xfrm>
                  <a:off x="9601200" y="2260600"/>
                  <a:ext cx="2160000" cy="2160000"/>
                </a:xfrm>
                <a:prstGeom prst="ellipse">
                  <a:avLst/>
                </a:prstGeom>
                <a:noFill/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32" name="Группа 31">
                  <a:extLst>
                    <a:ext uri="{FF2B5EF4-FFF2-40B4-BE49-F238E27FC236}">
                      <a16:creationId xmlns:a16="http://schemas.microsoft.com/office/drawing/2014/main" id="{DF05CC88-A604-6243-AE1C-0CC03E9125B5}"/>
                    </a:ext>
                  </a:extLst>
                </p:cNvPr>
                <p:cNvGrpSpPr/>
                <p:nvPr/>
              </p:nvGrpSpPr>
              <p:grpSpPr>
                <a:xfrm>
                  <a:off x="9601200" y="2260600"/>
                  <a:ext cx="2160000" cy="2160000"/>
                  <a:chOff x="9601200" y="2260600"/>
                  <a:chExt cx="2160000" cy="2160000"/>
                </a:xfrm>
              </p:grpSpPr>
              <p:cxnSp>
                <p:nvCxnSpPr>
                  <p:cNvPr id="23" name="Прямая соединительная линия 22">
                    <a:extLst>
                      <a:ext uri="{FF2B5EF4-FFF2-40B4-BE49-F238E27FC236}">
                        <a16:creationId xmlns:a16="http://schemas.microsoft.com/office/drawing/2014/main" id="{9A707D96-224E-8348-AC95-E5FDDAA972FC}"/>
                      </a:ext>
                    </a:extLst>
                  </p:cNvPr>
                  <p:cNvCxnSpPr>
                    <a:stCxn id="20" idx="4"/>
                    <a:endCxn id="20" idx="0"/>
                  </p:cNvCxnSpPr>
                  <p:nvPr/>
                </p:nvCxnSpPr>
                <p:spPr>
                  <a:xfrm flipV="1">
                    <a:off x="10681200" y="2260600"/>
                    <a:ext cx="0" cy="216000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>
                    <a:extLst>
                      <a:ext uri="{FF2B5EF4-FFF2-40B4-BE49-F238E27FC236}">
                        <a16:creationId xmlns:a16="http://schemas.microsoft.com/office/drawing/2014/main" id="{D1F944A3-C016-B24A-B09F-0B5AEA546BDC}"/>
                      </a:ext>
                    </a:extLst>
                  </p:cNvPr>
                  <p:cNvCxnSpPr>
                    <a:stCxn id="20" idx="2"/>
                    <a:endCxn id="20" idx="6"/>
                  </p:cNvCxnSpPr>
                  <p:nvPr/>
                </p:nvCxnSpPr>
                <p:spPr>
                  <a:xfrm>
                    <a:off x="9601200" y="3340600"/>
                    <a:ext cx="2160000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Прямая соединительная линия 26">
                    <a:extLst>
                      <a:ext uri="{FF2B5EF4-FFF2-40B4-BE49-F238E27FC236}">
                        <a16:creationId xmlns:a16="http://schemas.microsoft.com/office/drawing/2014/main" id="{28234E19-0EE5-A24E-BDBD-672CC804BFC2}"/>
                      </a:ext>
                    </a:extLst>
                  </p:cNvPr>
                  <p:cNvCxnSpPr>
                    <a:stCxn id="20" idx="1"/>
                    <a:endCxn id="20" idx="5"/>
                  </p:cNvCxnSpPr>
                  <p:nvPr/>
                </p:nvCxnSpPr>
                <p:spPr>
                  <a:xfrm>
                    <a:off x="9917525" y="2576925"/>
                    <a:ext cx="1527350" cy="1527350"/>
                  </a:xfrm>
                  <a:prstGeom prst="line">
                    <a:avLst/>
                  </a:prstGeom>
                  <a:ln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Прямая соединительная линия 28">
                    <a:extLst>
                      <a:ext uri="{FF2B5EF4-FFF2-40B4-BE49-F238E27FC236}">
                        <a16:creationId xmlns:a16="http://schemas.microsoft.com/office/drawing/2014/main" id="{F55294B2-C81E-DC4B-A076-24DD7787DFF1}"/>
                      </a:ext>
                    </a:extLst>
                  </p:cNvPr>
                  <p:cNvCxnSpPr>
                    <a:stCxn id="20" idx="3"/>
                    <a:endCxn id="20" idx="7"/>
                  </p:cNvCxnSpPr>
                  <p:nvPr/>
                </p:nvCxnSpPr>
                <p:spPr>
                  <a:xfrm flipV="1">
                    <a:off x="9917525" y="2576925"/>
                    <a:ext cx="1527350" cy="1527350"/>
                  </a:xfrm>
                  <a:prstGeom prst="line">
                    <a:avLst/>
                  </a:prstGeom>
                  <a:ln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A5721C2-B0BC-DD44-9AB6-BFD694DCE355}"/>
                  </a:ext>
                </a:extLst>
              </p:cNvPr>
              <p:cNvSpPr txBox="1"/>
              <p:nvPr/>
            </p:nvSpPr>
            <p:spPr>
              <a:xfrm>
                <a:off x="10713818" y="227507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1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F478C3D-F77A-4640-8D07-1E2F0A66903A}"/>
                  </a:ext>
                </a:extLst>
              </p:cNvPr>
              <p:cNvSpPr txBox="1"/>
              <p:nvPr/>
            </p:nvSpPr>
            <p:spPr>
              <a:xfrm>
                <a:off x="11048919" y="240065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2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AD203DB-363D-A545-92FD-97FCEBB8D958}"/>
                  </a:ext>
                </a:extLst>
              </p:cNvPr>
              <p:cNvSpPr txBox="1"/>
              <p:nvPr/>
            </p:nvSpPr>
            <p:spPr>
              <a:xfrm>
                <a:off x="11286123" y="263890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3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0D0D87E-D568-814D-85D9-4EE9AA5DE7D7}"/>
                  </a:ext>
                </a:extLst>
              </p:cNvPr>
              <p:cNvSpPr txBox="1"/>
              <p:nvPr/>
            </p:nvSpPr>
            <p:spPr>
              <a:xfrm>
                <a:off x="11375990" y="297487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4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89B5519-3B24-F44C-9AA3-3257517579F1}"/>
                  </a:ext>
                </a:extLst>
              </p:cNvPr>
              <p:cNvSpPr txBox="1"/>
              <p:nvPr/>
            </p:nvSpPr>
            <p:spPr>
              <a:xfrm>
                <a:off x="11423189" y="333586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5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6C43595-E17A-0D4F-BCF0-0D2F0853CEA2}"/>
                  </a:ext>
                </a:extLst>
              </p:cNvPr>
              <p:cNvSpPr txBox="1"/>
              <p:nvPr/>
            </p:nvSpPr>
            <p:spPr>
              <a:xfrm>
                <a:off x="11306592" y="365967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6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C2801DB-2D47-3F41-BD30-872C1A96D6E6}"/>
                  </a:ext>
                </a:extLst>
              </p:cNvPr>
              <p:cNvSpPr txBox="1"/>
              <p:nvPr/>
            </p:nvSpPr>
            <p:spPr>
              <a:xfrm>
                <a:off x="11033897" y="390647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7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FDF0A84-E5D7-E449-8E97-57360893965E}"/>
                  </a:ext>
                </a:extLst>
              </p:cNvPr>
              <p:cNvSpPr txBox="1"/>
              <p:nvPr/>
            </p:nvSpPr>
            <p:spPr>
              <a:xfrm>
                <a:off x="10732007" y="404348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8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1BABF3B-1193-404C-9F98-B5EB470BF558}"/>
                  </a:ext>
                </a:extLst>
              </p:cNvPr>
              <p:cNvSpPr txBox="1"/>
              <p:nvPr/>
            </p:nvSpPr>
            <p:spPr>
              <a:xfrm>
                <a:off x="10362567" y="406569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9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D34C54B-8603-9F44-B081-5DC1F194E874}"/>
                  </a:ext>
                </a:extLst>
              </p:cNvPr>
              <p:cNvSpPr txBox="1"/>
              <p:nvPr/>
            </p:nvSpPr>
            <p:spPr>
              <a:xfrm>
                <a:off x="9966529" y="391270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10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365B92D-6189-6A4C-A580-475F59D329C6}"/>
                  </a:ext>
                </a:extLst>
              </p:cNvPr>
              <p:cNvSpPr txBox="1"/>
              <p:nvPr/>
            </p:nvSpPr>
            <p:spPr>
              <a:xfrm>
                <a:off x="9736985" y="364440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11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E9FBB73-F0F3-164A-8996-CB4A77CCFDD4}"/>
                  </a:ext>
                </a:extLst>
              </p:cNvPr>
              <p:cNvSpPr txBox="1"/>
              <p:nvPr/>
            </p:nvSpPr>
            <p:spPr>
              <a:xfrm>
                <a:off x="9617127" y="333586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12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2FEA451-BD12-524B-870C-BA6AE76AA0E6}"/>
                  </a:ext>
                </a:extLst>
              </p:cNvPr>
              <p:cNvSpPr txBox="1"/>
              <p:nvPr/>
            </p:nvSpPr>
            <p:spPr>
              <a:xfrm>
                <a:off x="9611195" y="297334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13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CA89174-7B9E-E04E-BA6C-21DB19ABD482}"/>
                  </a:ext>
                </a:extLst>
              </p:cNvPr>
              <p:cNvSpPr txBox="1"/>
              <p:nvPr/>
            </p:nvSpPr>
            <p:spPr>
              <a:xfrm>
                <a:off x="9735911" y="268131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14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29B4C89-5881-5A43-80D8-8C5BC66E2D97}"/>
                  </a:ext>
                </a:extLst>
              </p:cNvPr>
              <p:cNvSpPr txBox="1"/>
              <p:nvPr/>
            </p:nvSpPr>
            <p:spPr>
              <a:xfrm>
                <a:off x="9966169" y="241571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15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784223E-B370-8042-8E08-84E09C07A102}"/>
                  </a:ext>
                </a:extLst>
              </p:cNvPr>
              <p:cNvSpPr txBox="1"/>
              <p:nvPr/>
            </p:nvSpPr>
            <p:spPr>
              <a:xfrm>
                <a:off x="10284603" y="227092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16</a:t>
                </a:r>
              </a:p>
            </p:txBody>
          </p:sp>
          <p:sp>
            <p:nvSpPr>
              <p:cNvPr id="40" name="Овал 39">
                <a:extLst>
                  <a:ext uri="{FF2B5EF4-FFF2-40B4-BE49-F238E27FC236}">
                    <a16:creationId xmlns:a16="http://schemas.microsoft.com/office/drawing/2014/main" id="{011A0C19-E475-6447-BF6D-459D406A59EC}"/>
                  </a:ext>
                </a:extLst>
              </p:cNvPr>
              <p:cNvSpPr/>
              <p:nvPr/>
            </p:nvSpPr>
            <p:spPr>
              <a:xfrm>
                <a:off x="10612242" y="2186938"/>
                <a:ext cx="144000" cy="144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81C9AE0D-902A-9747-A5AB-C8C27122D8A7}"/>
              </a:ext>
            </a:extLst>
          </p:cNvPr>
          <p:cNvSpPr txBox="1"/>
          <p:nvPr/>
        </p:nvSpPr>
        <p:spPr>
          <a:xfrm>
            <a:off x="5743574" y="3716815"/>
            <a:ext cx="2677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Вариант </a:t>
            </a:r>
            <a:r>
              <a:rPr lang="ru-RU" b="1" dirty="0" err="1"/>
              <a:t>тайла</a:t>
            </a:r>
            <a:r>
              <a:rPr lang="ru-RU" b="1" dirty="0"/>
              <a:t>:</a:t>
            </a:r>
          </a:p>
          <a:p>
            <a:r>
              <a:rPr lang="ru-RU" i="1" dirty="0"/>
              <a:t>Вариант внутри </a:t>
            </a:r>
            <a:r>
              <a:rPr lang="ru-RU" i="1" dirty="0" err="1"/>
              <a:t>тайла</a:t>
            </a:r>
            <a:r>
              <a:rPr lang="ru-RU" i="1" dirty="0"/>
              <a:t> на случай брака или замены (начинается с 1)</a:t>
            </a:r>
          </a:p>
        </p:txBody>
      </p: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3045283E-F263-A347-BDE4-EE05851F719E}"/>
              </a:ext>
            </a:extLst>
          </p:cNvPr>
          <p:cNvCxnSpPr>
            <a:cxnSpLocks/>
          </p:cNvCxnSpPr>
          <p:nvPr/>
        </p:nvCxnSpPr>
        <p:spPr>
          <a:xfrm>
            <a:off x="4630687" y="3076584"/>
            <a:ext cx="0" cy="1999031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E0BCE648-B287-594C-87B5-80A04710C0EA}"/>
              </a:ext>
            </a:extLst>
          </p:cNvPr>
          <p:cNvCxnSpPr>
            <a:cxnSpLocks/>
          </p:cNvCxnSpPr>
          <p:nvPr/>
        </p:nvCxnSpPr>
        <p:spPr>
          <a:xfrm>
            <a:off x="6716423" y="3132241"/>
            <a:ext cx="0" cy="640231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050EB942-FAE6-5F4D-822C-ECC18D707BE6}"/>
              </a:ext>
            </a:extLst>
          </p:cNvPr>
          <p:cNvGrpSpPr/>
          <p:nvPr/>
        </p:nvGrpSpPr>
        <p:grpSpPr>
          <a:xfrm>
            <a:off x="5861470" y="529389"/>
            <a:ext cx="1335774" cy="1723127"/>
            <a:chOff x="5861470" y="529389"/>
            <a:chExt cx="1335774" cy="1723127"/>
          </a:xfrm>
        </p:grpSpPr>
        <p:cxnSp>
          <p:nvCxnSpPr>
            <p:cNvPr id="63" name="Прямая со стрелкой 62">
              <a:extLst>
                <a:ext uri="{FF2B5EF4-FFF2-40B4-BE49-F238E27FC236}">
                  <a16:creationId xmlns:a16="http://schemas.microsoft.com/office/drawing/2014/main" id="{1B4625B2-324F-0948-8B4D-12B305FCAE71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>
              <a:off x="5861470" y="544267"/>
              <a:ext cx="1335774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>
              <a:extLst>
                <a:ext uri="{FF2B5EF4-FFF2-40B4-BE49-F238E27FC236}">
                  <a16:creationId xmlns:a16="http://schemas.microsoft.com/office/drawing/2014/main" id="{D08A6532-12B1-6F4F-96D5-8AA55F49B213}"/>
                </a:ext>
              </a:extLst>
            </p:cNvPr>
            <p:cNvCxnSpPr>
              <a:cxnSpLocks/>
            </p:cNvCxnSpPr>
            <p:nvPr/>
          </p:nvCxnSpPr>
          <p:spPr>
            <a:xfrm>
              <a:off x="5879518" y="529389"/>
              <a:ext cx="0" cy="1723127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E30BB3FF-8AAD-FD4F-9774-8359190FC658}"/>
              </a:ext>
            </a:extLst>
          </p:cNvPr>
          <p:cNvSpPr txBox="1"/>
          <p:nvPr/>
        </p:nvSpPr>
        <p:spPr>
          <a:xfrm>
            <a:off x="8310707" y="4909472"/>
            <a:ext cx="33664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Индекс </a:t>
            </a:r>
            <a:r>
              <a:rPr lang="ru-RU" b="1" dirty="0" err="1"/>
              <a:t>тайла</a:t>
            </a:r>
            <a:r>
              <a:rPr lang="ru-RU" b="1" dirty="0"/>
              <a:t>:</a:t>
            </a:r>
          </a:p>
          <a:p>
            <a:r>
              <a:rPr lang="en-US" i="1" dirty="0"/>
              <a:t>L</a:t>
            </a:r>
            <a:r>
              <a:rPr lang="ru-RU" i="1" dirty="0"/>
              <a:t> – левый, </a:t>
            </a:r>
            <a:r>
              <a:rPr lang="en-US" i="1" dirty="0"/>
              <a:t>R</a:t>
            </a:r>
            <a:r>
              <a:rPr lang="ru-RU" i="1" dirty="0"/>
              <a:t> – правый</a:t>
            </a:r>
          </a:p>
          <a:p>
            <a:r>
              <a:rPr lang="ru-RU" i="1" dirty="0"/>
              <a:t>всегда смотрим со стороны вклейки.</a:t>
            </a:r>
          </a:p>
          <a:p>
            <a:r>
              <a:rPr lang="ru-RU" i="1" dirty="0"/>
              <a:t>Номер от центра, центральные маркируются </a:t>
            </a:r>
            <a:r>
              <a:rPr lang="en-US" i="1" dirty="0"/>
              <a:t>C0</a:t>
            </a:r>
            <a:endParaRPr lang="ru-RU" i="1" dirty="0"/>
          </a:p>
        </p:txBody>
      </p: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AF752062-C759-CF41-8361-693136DEF9BD}"/>
              </a:ext>
            </a:extLst>
          </p:cNvPr>
          <p:cNvGrpSpPr/>
          <p:nvPr/>
        </p:nvGrpSpPr>
        <p:grpSpPr>
          <a:xfrm>
            <a:off x="7686291" y="3132241"/>
            <a:ext cx="1363764" cy="1784903"/>
            <a:chOff x="7686290" y="3132241"/>
            <a:chExt cx="1770861" cy="1784903"/>
          </a:xfrm>
        </p:grpSpPr>
        <p:cxnSp>
          <p:nvCxnSpPr>
            <p:cNvPr id="76" name="Прямая со стрелкой 75">
              <a:extLst>
                <a:ext uri="{FF2B5EF4-FFF2-40B4-BE49-F238E27FC236}">
                  <a16:creationId xmlns:a16="http://schemas.microsoft.com/office/drawing/2014/main" id="{E82F7C6C-9A39-6549-9455-E4EAEA3F049B}"/>
                </a:ext>
              </a:extLst>
            </p:cNvPr>
            <p:cNvCxnSpPr>
              <a:cxnSpLocks/>
            </p:cNvCxnSpPr>
            <p:nvPr/>
          </p:nvCxnSpPr>
          <p:spPr>
            <a:xfrm>
              <a:off x="7708318" y="3132241"/>
              <a:ext cx="0" cy="584574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>
              <a:extLst>
                <a:ext uri="{FF2B5EF4-FFF2-40B4-BE49-F238E27FC236}">
                  <a16:creationId xmlns:a16="http://schemas.microsoft.com/office/drawing/2014/main" id="{BC303F0B-F586-A146-A3B2-0F04DE9D5687}"/>
                </a:ext>
              </a:extLst>
            </p:cNvPr>
            <p:cNvCxnSpPr>
              <a:cxnSpLocks/>
            </p:cNvCxnSpPr>
            <p:nvPr/>
          </p:nvCxnSpPr>
          <p:spPr>
            <a:xfrm>
              <a:off x="7686290" y="3693072"/>
              <a:ext cx="1770861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>
              <a:extLst>
                <a:ext uri="{FF2B5EF4-FFF2-40B4-BE49-F238E27FC236}">
                  <a16:creationId xmlns:a16="http://schemas.microsoft.com/office/drawing/2014/main" id="{9C8FC468-A6F8-E74C-810C-568FCF0BCCE1}"/>
                </a:ext>
              </a:extLst>
            </p:cNvPr>
            <p:cNvCxnSpPr>
              <a:cxnSpLocks/>
            </p:cNvCxnSpPr>
            <p:nvPr/>
          </p:nvCxnSpPr>
          <p:spPr>
            <a:xfrm>
              <a:off x="9442922" y="3676748"/>
              <a:ext cx="0" cy="1240396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Группа 86">
            <a:extLst>
              <a:ext uri="{FF2B5EF4-FFF2-40B4-BE49-F238E27FC236}">
                <a16:creationId xmlns:a16="http://schemas.microsoft.com/office/drawing/2014/main" id="{F9C6E7A9-4C66-E947-9F1A-D0482F114A73}"/>
              </a:ext>
            </a:extLst>
          </p:cNvPr>
          <p:cNvGrpSpPr/>
          <p:nvPr/>
        </p:nvGrpSpPr>
        <p:grpSpPr>
          <a:xfrm>
            <a:off x="9463464" y="2774497"/>
            <a:ext cx="1203865" cy="640231"/>
            <a:chOff x="9463464" y="2774497"/>
            <a:chExt cx="1203865" cy="640231"/>
          </a:xfrm>
        </p:grpSpPr>
        <p:cxnSp>
          <p:nvCxnSpPr>
            <p:cNvPr id="85" name="Прямая со стрелкой 84">
              <a:extLst>
                <a:ext uri="{FF2B5EF4-FFF2-40B4-BE49-F238E27FC236}">
                  <a16:creationId xmlns:a16="http://schemas.microsoft.com/office/drawing/2014/main" id="{33F62B43-1AFE-2D48-AE4C-697AE5684F28}"/>
                </a:ext>
              </a:extLst>
            </p:cNvPr>
            <p:cNvCxnSpPr>
              <a:cxnSpLocks/>
            </p:cNvCxnSpPr>
            <p:nvPr/>
          </p:nvCxnSpPr>
          <p:spPr>
            <a:xfrm>
              <a:off x="9463464" y="2774497"/>
              <a:ext cx="1203865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 стрелкой 85">
              <a:extLst>
                <a:ext uri="{FF2B5EF4-FFF2-40B4-BE49-F238E27FC236}">
                  <a16:creationId xmlns:a16="http://schemas.microsoft.com/office/drawing/2014/main" id="{021AC517-4849-D044-BA97-33169808F793}"/>
                </a:ext>
              </a:extLst>
            </p:cNvPr>
            <p:cNvCxnSpPr>
              <a:cxnSpLocks/>
            </p:cNvCxnSpPr>
            <p:nvPr/>
          </p:nvCxnSpPr>
          <p:spPr>
            <a:xfrm>
              <a:off x="10658074" y="2774497"/>
              <a:ext cx="0" cy="640231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64BA6D17-EE16-3E45-9CA1-788BA1AAE336}"/>
              </a:ext>
            </a:extLst>
          </p:cNvPr>
          <p:cNvSpPr txBox="1"/>
          <p:nvPr/>
        </p:nvSpPr>
        <p:spPr>
          <a:xfrm>
            <a:off x="9483205" y="3431666"/>
            <a:ext cx="2701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Обработка поверхности:</a:t>
            </a:r>
          </a:p>
          <a:p>
            <a:r>
              <a:rPr lang="en-US" i="1" dirty="0"/>
              <a:t>M – </a:t>
            </a:r>
            <a:r>
              <a:rPr lang="ru-RU" i="1" dirty="0"/>
              <a:t>матирование</a:t>
            </a:r>
          </a:p>
          <a:p>
            <a:r>
              <a:rPr lang="en-US" i="1" dirty="0"/>
              <a:t>P – </a:t>
            </a:r>
            <a:r>
              <a:rPr lang="ru-RU" i="1" dirty="0"/>
              <a:t>полировка</a:t>
            </a:r>
          </a:p>
        </p:txBody>
      </p:sp>
    </p:spTree>
    <p:extLst>
      <p:ext uri="{BB962C8B-B14F-4D97-AF65-F5344CB8AC3E}">
        <p14:creationId xmlns:p14="http://schemas.microsoft.com/office/powerpoint/2010/main" val="686455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5819</TotalTime>
  <Words>201</Words>
  <Application>Microsoft Macintosh PowerPoint</Application>
  <PresentationFormat>Широкоэкранный</PresentationFormat>
  <Paragraphs>66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Petr Teterin</dc:creator>
  <cp:lastModifiedBy>Petr Teterin</cp:lastModifiedBy>
  <cp:revision>4</cp:revision>
  <dcterms:created xsi:type="dcterms:W3CDTF">2023-06-16T13:28:55Z</dcterms:created>
  <dcterms:modified xsi:type="dcterms:W3CDTF">2023-06-20T14:28:02Z</dcterms:modified>
</cp:coreProperties>
</file>