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326" r:id="rId4"/>
    <p:sldId id="319" r:id="rId5"/>
    <p:sldId id="324" r:id="rId6"/>
    <p:sldId id="303" r:id="rId7"/>
    <p:sldId id="327" r:id="rId8"/>
    <p:sldId id="328" r:id="rId9"/>
    <p:sldId id="329" r:id="rId10"/>
    <p:sldId id="330" r:id="rId11"/>
    <p:sldId id="331" r:id="rId12"/>
    <p:sldId id="332" r:id="rId13"/>
    <p:sldId id="25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F2C26-8F2A-4C2E-88D7-26807F348C5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0EEE9-DE23-44B9-8607-B1F3575581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1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4">
            <a:extLst>
              <a:ext uri="{FF2B5EF4-FFF2-40B4-BE49-F238E27FC236}">
                <a16:creationId xmlns:a16="http://schemas.microsoft.com/office/drawing/2014/main" id="{94E684C3-E796-F3C4-220A-1B5BB488C2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EE2F4E-C75C-49ED-9589-6E75CFEEA7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/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C1111AA8-9A40-A2F7-FB81-8E1580CE77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Text Box 2">
            <a:extLst>
              <a:ext uri="{FF2B5EF4-FFF2-40B4-BE49-F238E27FC236}">
                <a16:creationId xmlns:a16="http://schemas.microsoft.com/office/drawing/2014/main" id="{CCFF086C-B460-610A-5502-30B649701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26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4">
            <a:extLst>
              <a:ext uri="{FF2B5EF4-FFF2-40B4-BE49-F238E27FC236}">
                <a16:creationId xmlns:a16="http://schemas.microsoft.com/office/drawing/2014/main" id="{71EFABA9-70E3-72FA-51C2-54DA70DDE1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03A924-AAE8-4C2E-B973-E5C60C7F4193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ru-RU" altLang="ru-RU" sz="1400"/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3ABBC82E-7F4F-219D-D4AB-5C3A93F71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Text Box 2">
            <a:extLst>
              <a:ext uri="{FF2B5EF4-FFF2-40B4-BE49-F238E27FC236}">
                <a16:creationId xmlns:a16="http://schemas.microsoft.com/office/drawing/2014/main" id="{E6D6FF3B-0370-A95E-8A6E-413356F51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4250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829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937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168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1508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4783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118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69DD9-A484-17C2-D769-F26EAE758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A36269-D45F-4A3C-A954-C7C7A3AA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D9040-9381-6818-E18E-54970A5D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228B8B-F97A-A9CB-A692-A042E030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908169-3671-6E79-ED58-5BC981DF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9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099D6-AE4F-94CF-88CF-ADC241A7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8F822C-BD90-6123-DBC3-3E2ECF275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F141F-653E-82A9-A345-2DFFAF439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8B39B5-40C8-E991-56D0-D56A497B8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45E01-24EA-FCA3-AD63-ECED0CC1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5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45776-524C-5B49-D22C-33288AE062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B1B7A7-5BBC-3F2D-D3A2-AACC513E6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46D550-B2BC-DE83-2B50-9D9EDADE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94E02-E69F-1264-BB9E-AEF81C29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95C99-9BF8-45ED-1379-39FC2281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0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2BA5C-9258-6D9A-B317-8DD359CD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5946F8-C9B7-0744-0DB1-2F5CC204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D2F0B-6E8C-10D8-75F1-ADC030EB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0F7DAA-25F1-97C8-9FAB-0B67D3D4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7CA16-D0BF-735E-368F-580ACF60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1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24E3B-D7F3-23B8-C5BF-DA48FD53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60A457-AE97-7730-7545-005B85DC4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B738D-E882-8FF8-2DCD-AFEA129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4E081D-8BCB-1978-7384-D43A8013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07840D-3F17-0D65-2494-1CE55695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9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246E5-5BFE-03CB-D187-6C0FCBFC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71DD28-CC9E-9AA7-BF60-38BFFC8F3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8F12EB-8EB9-6F18-3095-3E184E461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2D466-8A80-3681-A5DD-8AA55E18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B9051-A4AA-D4D8-5902-0FEB157C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A81D16-B093-7B11-B47D-4CD5A17E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0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6C50D-86A4-6E11-1932-5E41BFD0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3EC98A-FEB1-B92E-9658-D88B83A97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08D5B6-89A4-F286-EAF1-E0F1086CB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B284F7-FF12-F839-7D04-1012B089D1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1B2E6D-3778-6716-CF6F-215057D92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76A5A2-E3B8-F2F0-E242-75209F40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36CF12-12F0-3AC7-2D24-526C17F84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B7E706-CF8A-1A64-87E7-98F0DA9E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26D7D-F156-A59B-2972-CA8C0F08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C835DE-F4B7-EA64-FAED-82467CE8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563975-5B7F-5509-02E9-9AF0B866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65F339-0C10-6EB8-2EE8-D70BEA7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7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DCBF8F-B4D8-CE1D-B2A8-5007921DC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5E05B3-A396-2526-C547-38EFB21C6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5A0BA-FF73-8201-3FE8-0CCDFC36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4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DFBCB-F368-9B04-56C9-3AE085B7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71233-4927-4929-4A58-6CE370938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C1BAB0-7F58-D1B3-3AF3-A76DC1722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B7F9F9-1CD8-68E8-49D8-B1010497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D2AA92-20BD-877D-EABC-F394FD6C8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B3D66F-FC08-F65C-EA35-7CFDA3C8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371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C9A4E-2C4E-A52E-E3BF-FC20AC28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A6BAA0-E71E-60E1-818A-537A0D798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3C1EE0-DC29-E438-D2E9-39DF27FD9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2CAB65-AF8E-9A0A-EEE2-866E46C3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3856FF-3803-7142-12B6-010D967A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DEA22A-A911-D1D7-AA11-8F05AD57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2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B71A7-4D9B-FB21-4DCF-F826622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A7569D-4DD2-2E36-CFC6-94AFEB11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49B83-72A3-9010-10B9-9E8CC09A3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7D2E8-5964-4814-9FBB-220ED11BCA6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8B863-4582-C12C-38E1-49D577900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B8FE05-7AC1-2836-BFB7-E8C031961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5B47-1672-485E-81AF-A5BF69E12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5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8FD59-336F-BF98-99D3-17E2618C7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411" y="2235200"/>
            <a:ext cx="10075178" cy="238760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Materials selection of the SPD Beam-Beam Counter scintillation detector prototype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74B2DE-D368-B0C3-9D55-60E2F78BE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484" y="5078500"/>
            <a:ext cx="42672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/>
              <a:t> </a:t>
            </a:r>
            <a:r>
              <a:rPr lang="ru-RU" dirty="0"/>
              <a:t>М22-115</a:t>
            </a:r>
            <a:endParaRPr lang="en-US" dirty="0"/>
          </a:p>
          <a:p>
            <a:pPr algn="r"/>
            <a:r>
              <a:rPr lang="en-US" dirty="0"/>
              <a:t> Zakharov A.M.</a:t>
            </a:r>
          </a:p>
          <a:p>
            <a:pPr algn="r"/>
            <a:r>
              <a:rPr lang="en-US" dirty="0"/>
              <a:t>Preliminary Report</a:t>
            </a:r>
          </a:p>
          <a:p>
            <a:pPr algn="r"/>
            <a:r>
              <a:rPr lang="en-US" dirty="0"/>
              <a:t>SPD </a:t>
            </a:r>
            <a:r>
              <a:rPr lang="en-US" dirty="0" err="1"/>
              <a:t>MEPhI</a:t>
            </a:r>
            <a:r>
              <a:rPr lang="en-US" dirty="0"/>
              <a:t> Group</a:t>
            </a:r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066AC5-FD9F-CA40-6A2E-9FC332B6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1" y="123738"/>
            <a:ext cx="2557463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CC68CB8-E236-B2A9-038D-9D4F81DF9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85" y="123738"/>
            <a:ext cx="2786063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9DCF3E7-B074-C47A-108E-22E18C2FE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78" y="123738"/>
            <a:ext cx="1396314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Новости кафедры - Кафедра №40 &quot;Физика элементарных частиц&quot; НИЯУ МИФИ">
            <a:extLst>
              <a:ext uri="{FF2B5EF4-FFF2-40B4-BE49-F238E27FC236}">
                <a16:creationId xmlns:a16="http://schemas.microsoft.com/office/drawing/2014/main" id="{9095BD7B-8552-154F-2A4E-D92E7C90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023" y="123738"/>
            <a:ext cx="2029977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51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804" y="455544"/>
            <a:ext cx="3819639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Central, line 1 and line 3 comparison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159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37" y="4130354"/>
            <a:ext cx="209771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3" name="Rectangle 12">
            <a:extLst>
              <a:ext uri="{FF2B5EF4-FFF2-40B4-BE49-F238E27FC236}">
                <a16:creationId xmlns:a16="http://schemas.microsoft.com/office/drawing/2014/main" id="{C6620307-EC8A-60C0-6B68-15D69BD5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966380" y="1273094"/>
            <a:ext cx="8230663" cy="961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5831" y="5937943"/>
            <a:ext cx="4011584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Signals from central, line 1 and line 3 tiles seems to be different because of different fiber curvature (see tile system scheme)</a:t>
            </a:r>
            <a:endParaRPr lang="ru-RU" sz="16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E312A3-30A5-2258-CD69-ED93B270D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9" y="1321293"/>
            <a:ext cx="5164169" cy="26807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2F88F8-FF77-C2C5-2C5D-3D94DDB05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29" y="4117851"/>
            <a:ext cx="5175780" cy="27031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E3F055-C6C4-8208-B406-E18217225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93" y="1374624"/>
            <a:ext cx="3644900" cy="4469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A5E22-0FFE-4915-A48C-1F0F70DC6C89}"/>
              </a:ext>
            </a:extLst>
          </p:cNvPr>
          <p:cNvSpPr txBox="1"/>
          <p:nvPr/>
        </p:nvSpPr>
        <p:spPr>
          <a:xfrm>
            <a:off x="11851842" y="64010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25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976" y="454398"/>
            <a:ext cx="3819639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SG BCF92AS light collection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159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37" y="4130354"/>
            <a:ext cx="209771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3" name="Rectangle 12">
            <a:extLst>
              <a:ext uri="{FF2B5EF4-FFF2-40B4-BE49-F238E27FC236}">
                <a16:creationId xmlns:a16="http://schemas.microsoft.com/office/drawing/2014/main" id="{C6620307-EC8A-60C0-6B68-15D69BD5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966380" y="1273094"/>
            <a:ext cx="8230663" cy="961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91F44C-209D-22B3-2539-8E0D33DE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6" y="1457776"/>
            <a:ext cx="5801531" cy="33126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F8DBB0-7A52-2C93-D689-BF61460EE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63" y="4900555"/>
            <a:ext cx="4457700" cy="628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4D97D3-9BAB-57BE-3572-7408992EAF93}"/>
              </a:ext>
            </a:extLst>
          </p:cNvPr>
          <p:cNvSpPr txBox="1"/>
          <p:nvPr/>
        </p:nvSpPr>
        <p:spPr>
          <a:xfrm>
            <a:off x="1447098" y="5584906"/>
            <a:ext cx="339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using pol1 function parameters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BA4F1-D1CA-5F3D-DC04-4AC7BBF50FA7}"/>
              </a:ext>
            </a:extLst>
          </p:cNvPr>
          <p:cNvSpPr txBox="1"/>
          <p:nvPr/>
        </p:nvSpPr>
        <p:spPr>
          <a:xfrm>
            <a:off x="411396" y="5985566"/>
            <a:ext cx="568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between d1 and d4 for SG BCF91AS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5% of light collection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176A128-7B75-3400-D1CF-3B142196C1AC}"/>
              </a:ext>
            </a:extLst>
          </p:cNvPr>
          <p:cNvGrpSpPr/>
          <p:nvPr/>
        </p:nvGrpSpPr>
        <p:grpSpPr>
          <a:xfrm>
            <a:off x="7683249" y="1299365"/>
            <a:ext cx="3651141" cy="3279943"/>
            <a:chOff x="7049744" y="1342968"/>
            <a:chExt cx="4380427" cy="378397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2C37333-6E27-CDE9-4844-037C872F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9744" y="1342968"/>
              <a:ext cx="4380427" cy="378397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754A61-7E38-CDEF-FF8E-0E3EE46F1861}"/>
                </a:ext>
              </a:extLst>
            </p:cNvPr>
            <p:cNvSpPr txBox="1"/>
            <p:nvPr/>
          </p:nvSpPr>
          <p:spPr>
            <a:xfrm>
              <a:off x="11006657" y="2929449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d1</a:t>
              </a:r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32A378-7EE1-593B-BC02-515F3A5DC031}"/>
                </a:ext>
              </a:extLst>
            </p:cNvPr>
            <p:cNvSpPr txBox="1"/>
            <p:nvPr/>
          </p:nvSpPr>
          <p:spPr>
            <a:xfrm>
              <a:off x="7829704" y="2999855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d2</a:t>
              </a:r>
              <a:endParaRPr lang="ru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3FD75-A541-8F50-AAFD-1D591F016555}"/>
                </a:ext>
              </a:extLst>
            </p:cNvPr>
            <p:cNvSpPr txBox="1"/>
            <p:nvPr/>
          </p:nvSpPr>
          <p:spPr>
            <a:xfrm>
              <a:off x="10918304" y="2630523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d3</a:t>
              </a:r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BB8695-0237-506D-5689-1D9E1B376113}"/>
                </a:ext>
              </a:extLst>
            </p:cNvPr>
            <p:cNvSpPr txBox="1"/>
            <p:nvPr/>
          </p:nvSpPr>
          <p:spPr>
            <a:xfrm>
              <a:off x="7645491" y="2470959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d4</a:t>
              </a:r>
              <a:endParaRPr lang="ru-RU" dirty="0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FE772D6-737C-59B9-26CC-EE4644D67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976269" y="3066301"/>
            <a:ext cx="1206838" cy="41303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AD9BF64-5426-E89A-3190-DEF65586A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014991" y="4237429"/>
            <a:ext cx="1129393" cy="41303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71739ED-4F51-CEA7-289F-2BC14950DDC4}"/>
              </a:ext>
            </a:extLst>
          </p:cNvPr>
          <p:cNvSpPr txBox="1"/>
          <p:nvPr/>
        </p:nvSpPr>
        <p:spPr>
          <a:xfrm>
            <a:off x="11696351" y="639556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0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380" y="455544"/>
            <a:ext cx="4286056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3x3 and 1x1 calibration using 2 WLS tile 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159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37" y="4130354"/>
            <a:ext cx="209771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3" name="Rectangle 12">
            <a:extLst>
              <a:ext uri="{FF2B5EF4-FFF2-40B4-BE49-F238E27FC236}">
                <a16:creationId xmlns:a16="http://schemas.microsoft.com/office/drawing/2014/main" id="{C6620307-EC8A-60C0-6B68-15D69BD5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966380" y="1273094"/>
            <a:ext cx="8230663" cy="961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4B918-650A-7CAD-4E09-20FFFF864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13" y="1287040"/>
            <a:ext cx="5421874" cy="29164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3FABD9-7409-7705-5783-32E77035F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4" y="4195212"/>
            <a:ext cx="5102329" cy="2662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E76C2-92BA-57BA-84AC-764A3BCFD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1" t="28395" r="8963" b="11292"/>
          <a:stretch/>
        </p:blipFill>
        <p:spPr>
          <a:xfrm rot="5400000">
            <a:off x="7714545" y="2032189"/>
            <a:ext cx="2759191" cy="2889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AEB755-E4CE-E5C9-589E-6B6A2001D16B}"/>
              </a:ext>
            </a:extLst>
          </p:cNvPr>
          <p:cNvSpPr txBox="1"/>
          <p:nvPr/>
        </p:nvSpPr>
        <p:spPr>
          <a:xfrm>
            <a:off x="7102540" y="5189379"/>
            <a:ext cx="359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 WLS tile, used for calibration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678BF-051E-6E99-7E0F-9ED902666866}"/>
              </a:ext>
            </a:extLst>
          </p:cNvPr>
          <p:cNvSpPr txBox="1"/>
          <p:nvPr/>
        </p:nvSpPr>
        <p:spPr>
          <a:xfrm>
            <a:off x="11696350" y="639556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26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E86B5-2D1A-0DDF-9370-20106843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BC8E6C-F519-6D47-2770-2FA202D8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attention!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1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2444" y="2013764"/>
            <a:ext cx="1078226" cy="6710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5815" y="2498996"/>
            <a:ext cx="5279695" cy="4245566"/>
          </a:xfrm>
          <a:prstGeom prst="rect">
            <a:avLst/>
          </a:prstGeom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0ED2D36C-FF68-9257-6A67-0DE27A1FA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3794" name="Text Box 1">
            <a:extLst>
              <a:ext uri="{FF2B5EF4-FFF2-40B4-BE49-F238E27FC236}">
                <a16:creationId xmlns:a16="http://schemas.microsoft.com/office/drawing/2014/main" id="{8291ED58-B8CA-8692-7DF6-A6353DA99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5510" y="6497460"/>
            <a:ext cx="306488" cy="3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CC7DEB14-D09D-9028-4F7B-BB0FEDFE3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97181936-88A2-61D5-DEEF-562C6D248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39" y="405330"/>
            <a:ext cx="3513383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CAEN FERS-5200 readout system </a:t>
            </a:r>
          </a:p>
        </p:txBody>
      </p:sp>
      <p:sp>
        <p:nvSpPr>
          <p:cNvPr id="33798" name="Text Box 5">
            <a:extLst>
              <a:ext uri="{FF2B5EF4-FFF2-40B4-BE49-F238E27FC236}">
                <a16:creationId xmlns:a16="http://schemas.microsoft.com/office/drawing/2014/main" id="{19E98CF6-699F-B8EA-4663-6D4FB35AF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237" y="37743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3799" name="Rectangle 6">
            <a:extLst>
              <a:ext uri="{FF2B5EF4-FFF2-40B4-BE49-F238E27FC236}">
                <a16:creationId xmlns:a16="http://schemas.microsoft.com/office/drawing/2014/main" id="{C2C81398-A78C-E9EA-9971-C9FBC1AEF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801" name="Rectangle 8">
            <a:extLst>
              <a:ext uri="{FF2B5EF4-FFF2-40B4-BE49-F238E27FC236}">
                <a16:creationId xmlns:a16="http://schemas.microsoft.com/office/drawing/2014/main" id="{039722B2-8524-AD98-D9A3-A16EF42EC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57" y="3894169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802" name="Text Box 9">
            <a:extLst>
              <a:ext uri="{FF2B5EF4-FFF2-40B4-BE49-F238E27FC236}">
                <a16:creationId xmlns:a16="http://schemas.microsoft.com/office/drawing/2014/main" id="{74B751CB-E9E0-8882-EE8B-B632FE712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03" name="Text Box 10">
            <a:extLst>
              <a:ext uri="{FF2B5EF4-FFF2-40B4-BE49-F238E27FC236}">
                <a16:creationId xmlns:a16="http://schemas.microsoft.com/office/drawing/2014/main" id="{8124DEB3-E6DD-1C7A-59E1-95A03A7A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05" name="Rectangle 12">
            <a:extLst>
              <a:ext uri="{FF2B5EF4-FFF2-40B4-BE49-F238E27FC236}">
                <a16:creationId xmlns:a16="http://schemas.microsoft.com/office/drawing/2014/main" id="{8FBC2345-D08C-34B6-3445-86E82BE10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06" name="Rectangle 13">
            <a:extLst>
              <a:ext uri="{FF2B5EF4-FFF2-40B4-BE49-F238E27FC236}">
                <a16:creationId xmlns:a16="http://schemas.microsoft.com/office/drawing/2014/main" id="{796F1245-8ECA-7E9E-D5E8-5851BA785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07" name="Rectangle 14">
            <a:extLst>
              <a:ext uri="{FF2B5EF4-FFF2-40B4-BE49-F238E27FC236}">
                <a16:creationId xmlns:a16="http://schemas.microsoft.com/office/drawing/2014/main" id="{A7A0AB35-F887-1904-A19A-07B758C96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3808" name="Rectangle 15">
            <a:extLst>
              <a:ext uri="{FF2B5EF4-FFF2-40B4-BE49-F238E27FC236}">
                <a16:creationId xmlns:a16="http://schemas.microsoft.com/office/drawing/2014/main" id="{8FF48675-5A43-A10E-CBDF-6E1E2D1ED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09" name="Rectangle 16">
            <a:extLst>
              <a:ext uri="{FF2B5EF4-FFF2-40B4-BE49-F238E27FC236}">
                <a16:creationId xmlns:a16="http://schemas.microsoft.com/office/drawing/2014/main" id="{A28A6CBB-52BC-BAA6-8BA2-07C65C320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10" name="Rectangle 17">
            <a:extLst>
              <a:ext uri="{FF2B5EF4-FFF2-40B4-BE49-F238E27FC236}">
                <a16:creationId xmlns:a16="http://schemas.microsoft.com/office/drawing/2014/main" id="{9D22598D-1D72-7F4B-0B1E-8CDCFE5B0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813" name="Text Box 20">
            <a:extLst>
              <a:ext uri="{FF2B5EF4-FFF2-40B4-BE49-F238E27FC236}">
                <a16:creationId xmlns:a16="http://schemas.microsoft.com/office/drawing/2014/main" id="{5E80BB14-F9D6-90E5-13FA-167069AEE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16" y="1239389"/>
            <a:ext cx="3385750" cy="186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FERS-5200 </a:t>
            </a:r>
            <a:r>
              <a:rPr lang="en-US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extendable high speed front‐end readout system based on the </a:t>
            </a:r>
            <a:r>
              <a:rPr lang="en-US" altLang="ru-RU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DT5202 64-channel module</a:t>
            </a:r>
            <a:r>
              <a:rPr lang="en-US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ru-RU" sz="16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9232" indent="-259232" algn="just">
              <a:lnSpc>
                <a:spcPct val="10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Concentrator DT5215</a:t>
            </a:r>
            <a:r>
              <a:rPr lang="ru-RU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possibility of expanding the number of channels</a:t>
            </a:r>
            <a:r>
              <a:rPr lang="ru-RU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8192.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58647" y="1338205"/>
            <a:ext cx="5082918" cy="109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Citiroc</a:t>
            </a:r>
            <a:r>
              <a:rPr lang="en-US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1A </a:t>
            </a:r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triggering down to 1/3 </a:t>
            </a:r>
            <a:r>
              <a:rPr lang="en-US" sz="16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p.e.</a:t>
            </a:r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provides the charge measurement with a </a:t>
            </a:r>
            <a:r>
              <a:rPr lang="en-US" sz="16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noise rejection</a:t>
            </a:r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Moreover, </a:t>
            </a:r>
            <a:r>
              <a:rPr lang="en-US" sz="16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Citiroc</a:t>
            </a:r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1A outputs the 32-channel triggers with a </a:t>
            </a:r>
            <a:r>
              <a:rPr lang="en-US" sz="16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timing </a:t>
            </a:r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(better than </a:t>
            </a:r>
            <a:r>
              <a:rPr lang="en-US" sz="16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ps</a:t>
            </a:r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/>
          <a:stretch/>
        </p:blipFill>
        <p:spPr>
          <a:xfrm>
            <a:off x="1040834" y="3029415"/>
            <a:ext cx="4035616" cy="2317789"/>
          </a:xfrm>
          <a:prstGeom prst="rect">
            <a:avLst/>
          </a:prstGeom>
        </p:spPr>
      </p:pic>
      <p:sp>
        <p:nvSpPr>
          <p:cNvPr id="25" name="Text Box 20">
            <a:extLst>
              <a:ext uri="{FF2B5EF4-FFF2-40B4-BE49-F238E27FC236}">
                <a16:creationId xmlns:a16="http://schemas.microsoft.com/office/drawing/2014/main" id="{5E80BB14-F9D6-90E5-13FA-167069AEE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642" y="5356546"/>
            <a:ext cx="3791893" cy="3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16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 for </a:t>
            </a:r>
            <a:r>
              <a:rPr lang="en-US" altLang="ru-RU" sz="16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testbeam</a:t>
            </a:r>
            <a:r>
              <a:rPr lang="en-US" altLang="ru-RU" sz="16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Phase0 experiments.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5E80BB14-F9D6-90E5-13FA-167069AEE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980" y="5691771"/>
            <a:ext cx="3923904" cy="1119529"/>
          </a:xfrm>
          <a:prstGeom prst="rect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Acquisition Modes:</a:t>
            </a:r>
          </a:p>
          <a:p>
            <a:pPr algn="just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4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SPECTROSCOPY. </a:t>
            </a:r>
          </a:p>
          <a:p>
            <a:pPr algn="just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14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</a:t>
            </a:r>
            <a:r>
              <a:rPr lang="en-US" altLang="ru-RU" sz="145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TIMING.</a:t>
            </a:r>
            <a:endParaRPr lang="en-US" altLang="ru-RU" sz="127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9232" indent="-259232" algn="just">
              <a:lnSpc>
                <a:spcPct val="10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ru-RU" sz="14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SPECT_TIMING. </a:t>
            </a:r>
            <a:r>
              <a:rPr lang="en-US" altLang="ru-RU" sz="1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Spectroscopy + Timing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5305856C-0280-E2F7-89DA-69C3DE35C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43AAB64-D38C-4B10-9179-AEC55E28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48133" name="Rectangle 4">
            <a:extLst>
              <a:ext uri="{FF2B5EF4-FFF2-40B4-BE49-F238E27FC236}">
                <a16:creationId xmlns:a16="http://schemas.microsoft.com/office/drawing/2014/main" id="{3A3847ED-7B62-2FF3-A626-50641E692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328" y="4457269"/>
            <a:ext cx="1502077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48137" name="Rectangle 8">
            <a:extLst>
              <a:ext uri="{FF2B5EF4-FFF2-40B4-BE49-F238E27FC236}">
                <a16:creationId xmlns:a16="http://schemas.microsoft.com/office/drawing/2014/main" id="{6B6FCD7B-78B8-35DD-4B3E-2981DCF32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513" y="5783648"/>
            <a:ext cx="217786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139" name="Text Box 10">
            <a:extLst>
              <a:ext uri="{FF2B5EF4-FFF2-40B4-BE49-F238E27FC236}">
                <a16:creationId xmlns:a16="http://schemas.microsoft.com/office/drawing/2014/main" id="{D9E49F35-C08D-3356-F898-F4A4F0F44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285" y="1491997"/>
            <a:ext cx="1575525" cy="3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36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141" name="Text Box 14">
            <a:extLst>
              <a:ext uri="{FF2B5EF4-FFF2-40B4-BE49-F238E27FC236}">
                <a16:creationId xmlns:a16="http://schemas.microsoft.com/office/drawing/2014/main" id="{F4E0DAF9-EBE8-7B80-754D-BD185BCE0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49" y="4977163"/>
            <a:ext cx="348517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17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000" y="285573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0603672" y="2703716"/>
            <a:ext cx="1203590" cy="1938547"/>
            <a:chOff x="4176216" y="2151864"/>
            <a:chExt cx="1326735" cy="213688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809" y="2151864"/>
              <a:ext cx="1189731" cy="1295858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176216" y="3448008"/>
              <a:ext cx="1326735" cy="840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52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PMT Hamamatsu H10720-110 </a:t>
              </a:r>
              <a:endParaRPr lang="ru-RU" sz="1452" dirty="0"/>
            </a:p>
          </p:txBody>
        </p:sp>
      </p:grpSp>
      <p:sp>
        <p:nvSpPr>
          <p:cNvPr id="30" name="Text Box 18">
            <a:extLst>
              <a:ext uri="{FF2B5EF4-FFF2-40B4-BE49-F238E27FC236}">
                <a16:creationId xmlns:a16="http://schemas.microsoft.com/office/drawing/2014/main" id="{73BCD6FE-4E9D-AAC8-C9A7-6784104F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90" y="313465"/>
            <a:ext cx="3220939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The stand for BBC tile tests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47" y="1968687"/>
            <a:ext cx="4867569" cy="339731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500131" y="1956274"/>
            <a:ext cx="3623115" cy="3433431"/>
            <a:chOff x="4430875" y="2195662"/>
            <a:chExt cx="3993813" cy="378472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430875" y="2195662"/>
              <a:ext cx="3993813" cy="3784722"/>
              <a:chOff x="206689" y="1448324"/>
              <a:chExt cx="3857625" cy="3693914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529233" y="4772549"/>
                <a:ext cx="3304956" cy="369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33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Trigger time resolution ~650 </a:t>
                </a:r>
                <a:r>
                  <a:rPr lang="en-US" sz="1633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ps</a:t>
                </a:r>
                <a:endParaRPr lang="en-US" sz="16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689" y="1448324"/>
                <a:ext cx="3857625" cy="3371850"/>
              </a:xfrm>
              <a:prstGeom prst="rect">
                <a:avLst/>
              </a:prstGeom>
            </p:spPr>
          </p:pic>
        </p:grpSp>
        <p:sp>
          <p:nvSpPr>
            <p:cNvPr id="38" name="Прямоугольник 37"/>
            <p:cNvSpPr/>
            <p:nvPr/>
          </p:nvSpPr>
          <p:spPr>
            <a:xfrm>
              <a:off x="5827706" y="3203773"/>
              <a:ext cx="944587" cy="378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BC-404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CC08337-374B-2C31-0A3E-72CEE6EE7A2F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57339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63D774-7F56-E7AD-BAEC-F0C4B7D7889C}"/>
              </a:ext>
            </a:extLst>
          </p:cNvPr>
          <p:cNvSpPr txBox="1">
            <a:spLocks/>
          </p:cNvSpPr>
          <p:nvPr/>
        </p:nvSpPr>
        <p:spPr>
          <a:xfrm>
            <a:off x="5542784" y="3959461"/>
            <a:ext cx="5814274" cy="863676"/>
          </a:xfrm>
          <a:prstGeom prst="rect">
            <a:avLst/>
          </a:prstGeom>
        </p:spPr>
        <p:txBody>
          <a:bodyPr vert="horz" lIns="82953" tIns="41476" rIns="82953" bIns="41476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33" b="1" dirty="0">
                <a:cs typeface="Calibri"/>
              </a:rPr>
              <a:t>Materials selection </a:t>
            </a:r>
            <a:r>
              <a:rPr lang="en-US" sz="1633" dirty="0">
                <a:cs typeface="Calibri"/>
              </a:rPr>
              <a:t>(scintillator, optical cement, fibers, </a:t>
            </a:r>
            <a:r>
              <a:rPr lang="en-US" sz="1633" dirty="0" err="1">
                <a:cs typeface="Calibri"/>
              </a:rPr>
              <a:t>etc</a:t>
            </a:r>
            <a:r>
              <a:rPr lang="en-US" sz="1633" dirty="0">
                <a:cs typeface="Calibri"/>
              </a:rPr>
              <a:t>) and prototype tiles testing with material combinations.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972" y="1458027"/>
            <a:ext cx="2251898" cy="240657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663D774-7F56-E7AD-BAEC-F0C4B7D7889C}"/>
              </a:ext>
            </a:extLst>
          </p:cNvPr>
          <p:cNvSpPr txBox="1">
            <a:spLocks/>
          </p:cNvSpPr>
          <p:nvPr/>
        </p:nvSpPr>
        <p:spPr>
          <a:xfrm>
            <a:off x="6003830" y="4768644"/>
            <a:ext cx="4892182" cy="1969300"/>
          </a:xfrm>
          <a:prstGeom prst="rect">
            <a:avLst/>
          </a:prstGeom>
        </p:spPr>
        <p:txBody>
          <a:bodyPr vert="horz" lIns="82953" tIns="41476" rIns="82953" bIns="41476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33" b="1" dirty="0">
                <a:solidFill>
                  <a:srgbClr val="002060"/>
                </a:solidFill>
                <a:cs typeface="Calibri"/>
              </a:rPr>
              <a:t>Scintillator:</a:t>
            </a:r>
            <a:r>
              <a:rPr lang="en-US" sz="1633" dirty="0">
                <a:solidFill>
                  <a:srgbClr val="002060"/>
                </a:solidFill>
                <a:cs typeface="Calibri"/>
              </a:rPr>
              <a:t>           </a:t>
            </a:r>
            <a:r>
              <a:rPr lang="ru-RU" sz="1633" dirty="0">
                <a:solidFill>
                  <a:srgbClr val="002060"/>
                </a:solidFill>
                <a:cs typeface="Calibri"/>
              </a:rPr>
              <a:t>                      </a:t>
            </a:r>
            <a:r>
              <a:rPr lang="en-US" sz="1633" b="1" dirty="0">
                <a:cs typeface="Calibri"/>
              </a:rPr>
              <a:t>Matte vs Tyvek</a:t>
            </a:r>
            <a:r>
              <a:rPr lang="ru-RU" sz="1633" b="1" dirty="0">
                <a:cs typeface="Calibri"/>
              </a:rPr>
              <a:t> </a:t>
            </a:r>
            <a:r>
              <a:rPr lang="en-US" sz="1633" b="1" dirty="0">
                <a:cs typeface="Calibri"/>
              </a:rPr>
              <a:t>covered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33" b="1" dirty="0">
                <a:solidFill>
                  <a:srgbClr val="002060"/>
                </a:solidFill>
                <a:cs typeface="Calibri"/>
              </a:rPr>
              <a:t>Optical cement:   </a:t>
            </a:r>
            <a:r>
              <a:rPr lang="ru-RU" sz="1633" b="1" dirty="0">
                <a:solidFill>
                  <a:srgbClr val="002060"/>
                </a:solidFill>
                <a:cs typeface="Calibri"/>
              </a:rPr>
              <a:t>                            </a:t>
            </a:r>
            <a:r>
              <a:rPr lang="en-US" sz="1633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1633" b="1" dirty="0">
                <a:cs typeface="Calibri"/>
              </a:rPr>
              <a:t>CKTN Med vs OK-72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33" b="1" dirty="0">
                <a:solidFill>
                  <a:srgbClr val="002060"/>
                </a:solidFill>
                <a:cs typeface="Calibri"/>
              </a:rPr>
              <a:t>Fibers: 	</a:t>
            </a:r>
            <a:r>
              <a:rPr lang="en-US" sz="1633" dirty="0">
                <a:cs typeface="Calibri"/>
              </a:rPr>
              <a:t>                </a:t>
            </a:r>
            <a:r>
              <a:rPr lang="en-US" altLang="ru-RU" sz="1633" b="1" dirty="0">
                <a:solidFill>
                  <a:srgbClr val="000000"/>
                </a:solidFill>
                <a:cs typeface="Arial" panose="020B0604020202020204" pitchFamily="34" charset="0"/>
              </a:rPr>
              <a:t>Saint-Gobain Crystals vs KURARAY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33" b="1" dirty="0">
                <a:solidFill>
                  <a:srgbClr val="002060"/>
                </a:solidFill>
                <a:cs typeface="Calibri"/>
              </a:rPr>
              <a:t>SiPMs:	</a:t>
            </a:r>
            <a:r>
              <a:rPr lang="ru-RU" sz="1633" b="1" dirty="0">
                <a:solidFill>
                  <a:srgbClr val="002060"/>
                </a:solidFill>
                <a:cs typeface="Calibri"/>
              </a:rPr>
              <a:t>                                          </a:t>
            </a:r>
            <a:r>
              <a:rPr lang="en-US" altLang="ru-RU" sz="1633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1633" b="1" dirty="0">
                <a:cs typeface="Times New Roman" panose="02020603050405020304" pitchFamily="18" charset="0"/>
              </a:rPr>
              <a:t>3x3</a:t>
            </a:r>
            <a:r>
              <a:rPr lang="en-US" sz="1633" b="1" kern="0" dirty="0">
                <a:cs typeface="Times New Roman" panose="02020603050405020304" pitchFamily="18" charset="0"/>
                <a:sym typeface="Arial"/>
              </a:rPr>
              <a:t> m</a:t>
            </a:r>
            <a:r>
              <a:rPr lang="es" sz="1633" b="1" kern="0" dirty="0">
                <a:cs typeface="Times New Roman" panose="02020603050405020304" pitchFamily="18" charset="0"/>
                <a:sym typeface="Arial"/>
              </a:rPr>
              <a:t>m</a:t>
            </a:r>
            <a:r>
              <a:rPr lang="en-US" altLang="ru-RU" sz="1633" b="1" baseline="33000" dirty="0">
                <a:cs typeface="Times New Roman" panose="02020603050405020304" pitchFamily="18" charset="0"/>
              </a:rPr>
              <a:t>2</a:t>
            </a:r>
            <a:r>
              <a:rPr lang="en-US" altLang="ru-RU" sz="1633" b="1" dirty="0">
                <a:cs typeface="Times New Roman" panose="02020603050405020304" pitchFamily="18" charset="0"/>
              </a:rPr>
              <a:t> ; 1x1</a:t>
            </a:r>
            <a:r>
              <a:rPr lang="en-US" sz="1633" b="1" kern="0" dirty="0">
                <a:cs typeface="Times New Roman" panose="02020603050405020304" pitchFamily="18" charset="0"/>
                <a:sym typeface="Arial"/>
              </a:rPr>
              <a:t> m</a:t>
            </a:r>
            <a:r>
              <a:rPr lang="es" sz="1633" b="1" kern="0" dirty="0">
                <a:cs typeface="Times New Roman" panose="02020603050405020304" pitchFamily="18" charset="0"/>
                <a:sym typeface="Arial"/>
              </a:rPr>
              <a:t>m</a:t>
            </a:r>
            <a:r>
              <a:rPr lang="en-US" altLang="ru-RU" sz="1633" b="1" baseline="33000" dirty="0">
                <a:cs typeface="Times New Roman" panose="02020603050405020304" pitchFamily="18" charset="0"/>
              </a:rPr>
              <a:t>2 </a:t>
            </a:r>
            <a:endParaRPr lang="ru-RU" sz="1633" dirty="0"/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E1DE82EB-A742-49A2-91DB-D938CE1E1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276" y="454087"/>
            <a:ext cx="2659311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 and </a:t>
            </a:r>
            <a:r>
              <a:rPr lang="en-GB" altLang="ru-RU" sz="1814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MEPhI</a:t>
            </a: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Tests  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063" y="466810"/>
            <a:ext cx="4247736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Scintillation detector prototype materials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193815" y="1458027"/>
            <a:ext cx="2988370" cy="2406572"/>
            <a:chOff x="-270037" y="2977085"/>
            <a:chExt cx="3294125" cy="26528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D663D774-7F56-E7AD-BAEC-F0C4B7D7889C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D663D774-7F56-E7AD-BAEC-F0C4B7D7889C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D663D774-7F56-E7AD-BAEC-F0C4B7D7889C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D663D774-7F56-E7AD-BAEC-F0C4B7D7889C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663D774-7F56-E7AD-BAEC-F0C4B7D7889C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Line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741" y="1458027"/>
            <a:ext cx="2196436" cy="24065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3CD826-ACDC-40B6-2052-08C01889C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" y="1793212"/>
            <a:ext cx="3644900" cy="4469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BEF62-40DE-FFB6-054E-C7AA463E358D}"/>
              </a:ext>
            </a:extLst>
          </p:cNvPr>
          <p:cNvSpPr txBox="1"/>
          <p:nvPr/>
        </p:nvSpPr>
        <p:spPr>
          <a:xfrm>
            <a:off x="11854637" y="64010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20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t="9535" r="2384" b="5629"/>
          <a:stretch/>
        </p:blipFill>
        <p:spPr>
          <a:xfrm>
            <a:off x="1246684" y="2293331"/>
            <a:ext cx="3258204" cy="3288392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116" y="4136567"/>
            <a:ext cx="4931627" cy="2579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116" y="1400046"/>
            <a:ext cx="4931627" cy="2647813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396" y="454087"/>
            <a:ext cx="3375069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Calibration method (Led source)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0141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28311" y="1539079"/>
            <a:ext cx="2294949" cy="5724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DT5202 with CAEN </a:t>
            </a:r>
          </a:p>
          <a:p>
            <a:r>
              <a:rPr lang="en-US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Driver (SP5601)</a:t>
            </a:r>
            <a:endParaRPr lang="ru-RU" sz="16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FBA8C-7382-7F0F-CA14-07B596F7BBD1}"/>
              </a:ext>
            </a:extLst>
          </p:cNvPr>
          <p:cNvSpPr txBox="1"/>
          <p:nvPr/>
        </p:nvSpPr>
        <p:spPr>
          <a:xfrm>
            <a:off x="11851841" y="6396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73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765" y="455544"/>
            <a:ext cx="3010029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Matte and Tyvek comparison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159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37" y="4130354"/>
            <a:ext cx="209771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3" name="Rectangle 12">
            <a:extLst>
              <a:ext uri="{FF2B5EF4-FFF2-40B4-BE49-F238E27FC236}">
                <a16:creationId xmlns:a16="http://schemas.microsoft.com/office/drawing/2014/main" id="{C6620307-EC8A-60C0-6B68-15D69BD5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966380" y="1273094"/>
            <a:ext cx="8230663" cy="961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t="8183"/>
          <a:stretch/>
        </p:blipFill>
        <p:spPr>
          <a:xfrm>
            <a:off x="6779710" y="1819426"/>
            <a:ext cx="5154140" cy="29227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t="2956"/>
          <a:stretch/>
        </p:blipFill>
        <p:spPr>
          <a:xfrm>
            <a:off x="404637" y="1819426"/>
            <a:ext cx="5007655" cy="2922794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2962028" y="3004529"/>
            <a:ext cx="1847918" cy="41164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line tiles</a:t>
            </a:r>
            <a:endParaRPr lang="ru-RU" sz="16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901452" y="3004529"/>
            <a:ext cx="1847918" cy="41164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6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line tiles</a:t>
            </a:r>
            <a:endParaRPr lang="ru-RU" sz="16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0111" y="5327318"/>
            <a:ext cx="5939991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33" dirty="0"/>
              <a:t>The result is similar, and due to the fact that the option with Tyvek carries the technological complexity of mass production, the option with matted one is </a:t>
            </a:r>
            <a:r>
              <a:rPr lang="en-US" sz="1633" b="1" dirty="0"/>
              <a:t>more acceptable</a:t>
            </a:r>
            <a:r>
              <a:rPr lang="en-US" sz="1633" dirty="0"/>
              <a:t>. </a:t>
            </a:r>
            <a:endParaRPr lang="ru-RU" sz="1633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D5D725B-EBB4-67CC-BD26-AEEDA3417368}"/>
              </a:ext>
            </a:extLst>
          </p:cNvPr>
          <p:cNvGrpSpPr/>
          <p:nvPr/>
        </p:nvGrpSpPr>
        <p:grpSpPr>
          <a:xfrm>
            <a:off x="1633395" y="4773607"/>
            <a:ext cx="2550137" cy="1885778"/>
            <a:chOff x="-270037" y="2977085"/>
            <a:chExt cx="3294125" cy="26528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B43D005-3F28-421B-1A66-D0BDADD5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F0D115E8-2FFE-D88D-02E5-63A8D91B0494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480E9C6B-65AF-AD03-C6B5-9D8E8790C5FD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677A6956-A4DC-2DA8-A4A0-64385C28DAB0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1D53166-1104-0B10-A51E-A1C5D17D5C0A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DE2AEA4F-25FD-83A2-2231-8EA6A4997E7F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Line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36310E-E0F3-14B5-E8F8-563040BCD0B0}"/>
              </a:ext>
            </a:extLst>
          </p:cNvPr>
          <p:cNvSpPr txBox="1"/>
          <p:nvPr/>
        </p:nvSpPr>
        <p:spPr>
          <a:xfrm>
            <a:off x="11851842" y="63912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245" y="455544"/>
            <a:ext cx="3071069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CKTN and OK-72 comparison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159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37" y="4130354"/>
            <a:ext cx="209771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3" name="Rectangle 12">
            <a:extLst>
              <a:ext uri="{FF2B5EF4-FFF2-40B4-BE49-F238E27FC236}">
                <a16:creationId xmlns:a16="http://schemas.microsoft.com/office/drawing/2014/main" id="{C6620307-EC8A-60C0-6B68-15D69BD5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966380" y="1273094"/>
            <a:ext cx="8230663" cy="961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5218" y="3972406"/>
            <a:ext cx="3222288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33" dirty="0"/>
              <a:t>CKTN and OK-72 Comparison Line 1</a:t>
            </a:r>
            <a:endParaRPr lang="ru-RU" sz="1633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75AC45-E469-D0A8-04E4-60B8898EE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840" y="4406140"/>
            <a:ext cx="3857535" cy="20053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E4952-4D59-5A8C-77F6-00720018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0" y="1318409"/>
            <a:ext cx="5096937" cy="26509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7B065C-0898-2CAA-D9FB-CAB31AE53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408" y="1328342"/>
            <a:ext cx="5208757" cy="27195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519A81-FD63-81D0-AE61-0B0C3EBDA3EA}"/>
              </a:ext>
            </a:extLst>
          </p:cNvPr>
          <p:cNvSpPr/>
          <p:nvPr/>
        </p:nvSpPr>
        <p:spPr>
          <a:xfrm>
            <a:off x="7745463" y="4041494"/>
            <a:ext cx="3222288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33" dirty="0"/>
              <a:t>CKTN and OK-72 Comparison Line 3</a:t>
            </a:r>
            <a:endParaRPr lang="ru-RU" sz="1633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8F91D0-93A4-04D7-7E09-91B2F15D19D1}"/>
              </a:ext>
            </a:extLst>
          </p:cNvPr>
          <p:cNvSpPr/>
          <p:nvPr/>
        </p:nvSpPr>
        <p:spPr>
          <a:xfrm>
            <a:off x="7098049" y="6495462"/>
            <a:ext cx="4517119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33" dirty="0"/>
              <a:t>CKTN and OK-72 Comparison Line 3 (old sample)</a:t>
            </a:r>
            <a:endParaRPr lang="ru-RU" sz="1633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EC7D9C-252E-A22F-991C-59C6E8825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08" y="4543811"/>
            <a:ext cx="4275134" cy="208219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843612A-7AA2-46EF-F16D-EF74005AB9CB}"/>
              </a:ext>
            </a:extLst>
          </p:cNvPr>
          <p:cNvGrpSpPr/>
          <p:nvPr/>
        </p:nvGrpSpPr>
        <p:grpSpPr>
          <a:xfrm>
            <a:off x="4436673" y="4595808"/>
            <a:ext cx="2564116" cy="2071464"/>
            <a:chOff x="-270037" y="2977085"/>
            <a:chExt cx="3294125" cy="26528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656932A-AD35-A635-65E2-A7286617B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2A1EB927-36E0-5C71-5DDE-DE61BD2B0CCC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154098A4-6217-E2C9-7045-DA6AC6F5FAF7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AE31CD-9935-143D-EDAD-AA5F63DA1E68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85922E19-300D-7050-9ABB-DFB7F5FBA0A0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08E8761-200F-7275-5B87-C50487D8CAD1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Line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E596D9C-8992-0090-1772-CBA5025D0617}"/>
              </a:ext>
            </a:extLst>
          </p:cNvPr>
          <p:cNvSpPr txBox="1"/>
          <p:nvPr/>
        </p:nvSpPr>
        <p:spPr>
          <a:xfrm>
            <a:off x="11860165" y="64114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5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380" y="455544"/>
            <a:ext cx="3917989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SG91AS, SG92S and Y-11 comparison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159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37" y="4130354"/>
            <a:ext cx="209771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3" name="Rectangle 12">
            <a:extLst>
              <a:ext uri="{FF2B5EF4-FFF2-40B4-BE49-F238E27FC236}">
                <a16:creationId xmlns:a16="http://schemas.microsoft.com/office/drawing/2014/main" id="{C6620307-EC8A-60C0-6B68-15D69BD5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966380" y="1273094"/>
            <a:ext cx="8230663" cy="961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99F880-6D70-0B61-D0C2-2830E7229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5" y="1445303"/>
            <a:ext cx="7417380" cy="3834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DD98AE-E984-8C93-FD03-A81B8B545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836" y="4038448"/>
            <a:ext cx="4654971" cy="2267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5CDFD9-82F7-9BD9-43C9-18F46021F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385" y="1315811"/>
            <a:ext cx="4387623" cy="2613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9BC26B-4A46-A9AC-BDE7-4589C7D5ABCC}"/>
              </a:ext>
            </a:extLst>
          </p:cNvPr>
          <p:cNvSpPr txBox="1"/>
          <p:nvPr/>
        </p:nvSpPr>
        <p:spPr>
          <a:xfrm>
            <a:off x="2696900" y="5152495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WLS Comparison Line 3</a:t>
            </a: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5566894-CD4C-0D36-7E50-14C542CF1507}"/>
              </a:ext>
            </a:extLst>
          </p:cNvPr>
          <p:cNvGrpSpPr/>
          <p:nvPr/>
        </p:nvGrpSpPr>
        <p:grpSpPr>
          <a:xfrm>
            <a:off x="-48385" y="5172042"/>
            <a:ext cx="2557204" cy="1717576"/>
            <a:chOff x="-270037" y="2977085"/>
            <a:chExt cx="3294125" cy="26528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358F181-9D05-B4A5-E04D-55A120509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D86EC60-27C4-874A-E530-82D88EC913B1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565D2489-F7DA-86B4-7050-1CBB80BFE1CA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297DA96-E612-3EFB-9C07-CCE36E55F7C3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39BAF12-9B12-8E9B-918A-600057F3AE11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E38A454-2E22-8475-486F-F1527419D474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Line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F1409D-05D3-81BF-C289-F60D1CE69326}"/>
              </a:ext>
            </a:extLst>
          </p:cNvPr>
          <p:cNvSpPr txBox="1"/>
          <p:nvPr/>
        </p:nvSpPr>
        <p:spPr>
          <a:xfrm>
            <a:off x="11851841" y="64010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4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0"/>
            <a:ext cx="10668478" cy="127309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6291862" cy="127309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062" y="455544"/>
            <a:ext cx="2525417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 dirty="0">
                <a:solidFill>
                  <a:srgbClr val="FFFFFF"/>
                </a:solidFill>
                <a:cs typeface="Times New Roman" panose="02020603050405020304" pitchFamily="18" charset="0"/>
              </a:rPr>
              <a:t>Signal from central tiles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27" y="441598"/>
            <a:ext cx="2374810" cy="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1814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 studies results 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946" y="3907131"/>
            <a:ext cx="204962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2386332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11" y="5126939"/>
            <a:ext cx="1352302" cy="3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6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37" y="4130354"/>
            <a:ext cx="209771" cy="2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27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3" name="Rectangle 12">
            <a:extLst>
              <a:ext uri="{FF2B5EF4-FFF2-40B4-BE49-F238E27FC236}">
                <a16:creationId xmlns:a16="http://schemas.microsoft.com/office/drawing/2014/main" id="{C6620307-EC8A-60C0-6B68-15D69BD5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639" y="3643583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60" y="3643583"/>
            <a:ext cx="259227" cy="22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366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8" y="663189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89" y="6634777"/>
            <a:ext cx="193741" cy="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2456" rIns="81646" bIns="42456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966380" y="1273094"/>
            <a:ext cx="8230663" cy="961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5240" y="5080810"/>
            <a:ext cx="4011584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from central tiles, using different optical cements and WLS length</a:t>
            </a:r>
            <a:endParaRPr lang="ru-RU" sz="16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D5D725B-EBB4-67CC-BD26-AEEDA3417368}"/>
              </a:ext>
            </a:extLst>
          </p:cNvPr>
          <p:cNvGrpSpPr/>
          <p:nvPr/>
        </p:nvGrpSpPr>
        <p:grpSpPr>
          <a:xfrm>
            <a:off x="8429654" y="2871587"/>
            <a:ext cx="2887959" cy="2071088"/>
            <a:chOff x="-270037" y="2977085"/>
            <a:chExt cx="3294125" cy="26528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B43D005-3F28-421B-1A66-D0BDADD5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F0D115E8-2FFE-D88D-02E5-63A8D91B0494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480E9C6B-65AF-AD03-C6B5-9D8E8790C5FD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677A6956-A4DC-2DA8-A4A0-64385C28DAB0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1D53166-1104-0B10-A51E-A1C5D17D5C0A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DE2AEA4F-25FD-83A2-2231-8EA6A4997E7F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Line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DD4EA7-671F-0F14-EF9B-C64A8A9BB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28" y="1386254"/>
            <a:ext cx="7303609" cy="3777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180608-7868-41A2-07A9-99B48C864B2B}"/>
              </a:ext>
            </a:extLst>
          </p:cNvPr>
          <p:cNvSpPr txBox="1"/>
          <p:nvPr/>
        </p:nvSpPr>
        <p:spPr>
          <a:xfrm>
            <a:off x="11851842" y="64010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88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626</Words>
  <Application>Microsoft Office PowerPoint</Application>
  <PresentationFormat>Широкоэкранный</PresentationFormat>
  <Paragraphs>187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Times New Roman</vt:lpstr>
      <vt:lpstr>Тема Office</vt:lpstr>
      <vt:lpstr>Materials selection of the SPD Beam-Beam Counter scintillation detector prototype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selection of the SPD Beam-Beam Counter scintillation detector prototype</dc:title>
  <dc:creator>Арсений Захаров</dc:creator>
  <cp:lastModifiedBy>Арсений Захаров</cp:lastModifiedBy>
  <cp:revision>15</cp:revision>
  <dcterms:created xsi:type="dcterms:W3CDTF">2023-09-12T18:44:17Z</dcterms:created>
  <dcterms:modified xsi:type="dcterms:W3CDTF">2023-09-14T13:04:50Z</dcterms:modified>
</cp:coreProperties>
</file>