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embeddedFontLst>
    <p:embeddedFont>
      <p:font typeface="PT Sans Narrow"/>
      <p:regular r:id="rId17"/>
      <p:bold r:id="rId18"/>
    </p:embeddedFont>
    <p:embeddedFont>
      <p:font typeface="Open Sans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-bold.fntdata"/><Relationship Id="rId11" Type="http://schemas.openxmlformats.org/officeDocument/2006/relationships/slide" Target="slides/slide6.xml"/><Relationship Id="rId22" Type="http://schemas.openxmlformats.org/officeDocument/2006/relationships/font" Target="fonts/OpenSans-boldItalic.fntdata"/><Relationship Id="rId10" Type="http://schemas.openxmlformats.org/officeDocument/2006/relationships/slide" Target="slides/slide5.xml"/><Relationship Id="rId21" Type="http://schemas.openxmlformats.org/officeDocument/2006/relationships/font" Target="fonts/OpenSans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PTSansNarrow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OpenSans-regular.fntdata"/><Relationship Id="rId6" Type="http://schemas.openxmlformats.org/officeDocument/2006/relationships/slide" Target="slides/slide1.xml"/><Relationship Id="rId18" Type="http://schemas.openxmlformats.org/officeDocument/2006/relationships/font" Target="fonts/PTSansNarrow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1ea853cace2_8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1ea853cace2_8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1ea853cace2_8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1ea853cace2_8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976c878309_0_1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2976c878309_0_1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976c878309_0_1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976c878309_0_1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976c878309_0_1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976c878309_0_1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976c878309_0_1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2976c878309_0_1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976c878309_0_1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2976c878309_0_1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2976c878309_0_1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2976c878309_0_1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1ea853cace2_8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1ea853cace2_8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1ea853cace2_8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1ea853cace2_8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8" name="Google Shape;18;p2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9" name="Google Shape;19;p2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1"/>
          <p:cNvSpPr txBox="1"/>
          <p:nvPr>
            <p:ph hasCustomPrompt="1"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/>
          <p:nvPr>
            <p:ph idx="1" type="body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3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5"/>
          <p:cNvSpPr txBox="1"/>
          <p:nvPr>
            <p:ph idx="2" type="body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6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>
            <p:ph idx="1" type="body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/>
        </p:txBody>
      </p:sp>
      <p:sp>
        <p:nvSpPr>
          <p:cNvPr id="54" name="Google Shape;5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trop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4.png"/><Relationship Id="rId4" Type="http://schemas.openxmlformats.org/officeDocument/2006/relationships/image" Target="../media/image18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png"/><Relationship Id="rId4" Type="http://schemas.openxmlformats.org/officeDocument/2006/relationships/image" Target="../media/image5.png"/><Relationship Id="rId5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3.png"/><Relationship Id="rId4" Type="http://schemas.openxmlformats.org/officeDocument/2006/relationships/image" Target="../media/image12.png"/><Relationship Id="rId5" Type="http://schemas.openxmlformats.org/officeDocument/2006/relationships/image" Target="../media/image4.png"/><Relationship Id="rId6" Type="http://schemas.openxmlformats.org/officeDocument/2006/relationships/image" Target="../media/image21.png"/><Relationship Id="rId7" Type="http://schemas.openxmlformats.org/officeDocument/2006/relationships/image" Target="../media/image3.png"/><Relationship Id="rId8" Type="http://schemas.openxmlformats.org/officeDocument/2006/relationships/image" Target="../media/image6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4.png"/><Relationship Id="rId4" Type="http://schemas.openxmlformats.org/officeDocument/2006/relationships/image" Target="../media/image2.png"/><Relationship Id="rId5" Type="http://schemas.openxmlformats.org/officeDocument/2006/relationships/image" Target="../media/image10.png"/><Relationship Id="rId6" Type="http://schemas.openxmlformats.org/officeDocument/2006/relationships/image" Target="../media/image7.png"/><Relationship Id="rId7" Type="http://schemas.openxmlformats.org/officeDocument/2006/relationships/image" Target="../media/image16.png"/><Relationship Id="rId8" Type="http://schemas.openxmlformats.org/officeDocument/2006/relationships/image" Target="../media/image1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9.png"/><Relationship Id="rId4" Type="http://schemas.openxmlformats.org/officeDocument/2006/relationships/image" Target="../media/image15.png"/><Relationship Id="rId5" Type="http://schemas.openxmlformats.org/officeDocument/2006/relationships/image" Target="../media/image17.png"/><Relationship Id="rId6" Type="http://schemas.openxmlformats.org/officeDocument/2006/relationships/image" Target="../media/image9.png"/><Relationship Id="rId7" Type="http://schemas.openxmlformats.org/officeDocument/2006/relationships/image" Target="../media/image1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2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Предложение концепции кварков</a:t>
            </a:r>
            <a:endParaRPr/>
          </a:p>
        </p:txBody>
      </p:sp>
      <p:sp>
        <p:nvSpPr>
          <p:cNvPr id="67" name="Google Shape;67;p13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55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Бахтин Павел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НИЯУ МИФИ</a:t>
            </a:r>
            <a:br>
              <a:rPr lang="en"/>
            </a:br>
            <a:r>
              <a:rPr lang="en"/>
              <a:t>Физический семинар по физике элементарных частиц</a:t>
            </a:r>
            <a:endParaRPr/>
          </a:p>
        </p:txBody>
      </p:sp>
      <p:sp>
        <p:nvSpPr>
          <p:cNvPr id="68" name="Google Shape;68;p13"/>
          <p:cNvSpPr txBox="1"/>
          <p:nvPr>
            <p:ph idx="1" type="subTitle"/>
          </p:nvPr>
        </p:nvSpPr>
        <p:spPr>
          <a:xfrm>
            <a:off x="2210425" y="42912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 Ноября 2023</a:t>
            </a:r>
            <a:endParaRPr/>
          </a:p>
        </p:txBody>
      </p:sp>
      <p:sp>
        <p:nvSpPr>
          <p:cNvPr id="69" name="Google Shape;69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2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Часть 7: Концепция кварка</a:t>
            </a:r>
            <a:endParaRPr/>
          </a:p>
        </p:txBody>
      </p:sp>
      <p:sp>
        <p:nvSpPr>
          <p:cNvPr id="153" name="Google Shape;153;p22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Очевидное неизящество получающихся состояний, избыточно большое число “ячеек”, слишком большое сходство подтолкнули к тому, чтобы сделать следующее предложение: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Тем самым, модифицируя модель, добавляя </a:t>
            </a:r>
            <a:br>
              <a:rPr lang="en"/>
            </a:br>
            <a:r>
              <a:rPr lang="en"/>
              <a:t>в нее иные, исходно достаточно абстрактные</a:t>
            </a:r>
            <a:br>
              <a:rPr lang="en"/>
            </a:br>
            <a:r>
              <a:rPr lang="en"/>
              <a:t>фундаментальные частицы - и возникла</a:t>
            </a:r>
            <a:br>
              <a:rPr lang="en"/>
            </a:br>
            <a:r>
              <a:rPr lang="en"/>
              <a:t>концепция дробно-зарядных партонов</a:t>
            </a:r>
            <a:endParaRPr/>
          </a:p>
        </p:txBody>
      </p:sp>
      <p:pic>
        <p:nvPicPr>
          <p:cNvPr id="154" name="Google Shape;154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08921" y="1948900"/>
            <a:ext cx="3140425" cy="2046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3625" y="3978475"/>
            <a:ext cx="3619500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3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Заключение</a:t>
            </a:r>
            <a:endParaRPr/>
          </a:p>
        </p:txBody>
      </p:sp>
      <p:sp>
        <p:nvSpPr>
          <p:cNvPr id="162" name="Google Shape;162;p23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A search for  stable  quarks  of  charge 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-⅓ or + ⅔ 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and/or stable di - quarks of charge 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-⅓ or + ⅔ 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at  the highest energy accelerators would help to reassure us of the non - existence of real quarks.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Явно предложена, рассмотрена подробно и применена алгебра группы, в результате используемая в основе КХД. Предложены альтернативные партоны. Построена схема распределения для мезонов и барионов - и гораздо удачнее заполнен барионный октет после того, как устранены “фундаментальные барионы”.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Указанный нейтральный мезон (Состояние хи-0) - эта-мезон, с в основном электромагнитным, но также и распадом в 3 пиона. Предложены механизмы разделения масс барионов и мезонов (для вторых - удалось воспроизвести до некоторой точности массовые соотношения, впрочем, очень посредственно). Любопытно также, что даже при отсутствии явного поля, удалось показать, что можно ввести оператор, его эффективно создающий.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В целом, невозможно не переоценить значимость такой идеи - хотя, конечно, в оригинальном виде - это были лишь математические абстракции, очень удобные для формирования нужных состояний и категоризации барионов.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3" name="Google Shape;163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Введение</a:t>
            </a:r>
            <a:endParaRPr/>
          </a:p>
        </p:txBody>
      </p:sp>
      <p:sp>
        <p:nvSpPr>
          <p:cNvPr id="75" name="Google Shape;75;p14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Кварки - фундаментальные фермионы, участвующие в сильном взаимодействии. Имеют дробный заряд, из них состоят адроны.</a:t>
            </a:r>
            <a:br>
              <a:rPr lang="en"/>
            </a:br>
            <a:r>
              <a:rPr lang="en"/>
              <a:t>Известны, как частицы, обладающие цветовым зарядом - не могут быть напрямую зарегистрированы.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Откуда появилась эта концепция?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76" name="Google Shape;76;p14"/>
          <p:cNvPicPr preferRelativeResize="0"/>
          <p:nvPr/>
        </p:nvPicPr>
        <p:blipFill rotWithShape="1">
          <a:blip r:embed="rId3">
            <a:alphaModFix/>
          </a:blip>
          <a:srcRect b="0" l="-15373" r="22315" t="0"/>
          <a:stretch/>
        </p:blipFill>
        <p:spPr>
          <a:xfrm>
            <a:off x="4358725" y="2436934"/>
            <a:ext cx="3117375" cy="460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28538" y="3084638"/>
            <a:ext cx="2524125" cy="581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202925" y="3665675"/>
            <a:ext cx="1806200" cy="314775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Экспериментально известные факты </a:t>
            </a:r>
            <a:endParaRPr/>
          </a:p>
        </p:txBody>
      </p:sp>
      <p:sp>
        <p:nvSpPr>
          <p:cNvPr id="85" name="Google Shape;85;p15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Лептоны: Электроны, мюоны, нейтрино (2 поколения)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Барионы: Протон, нейтрон, Лямбда, сигма гипероны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Мезоны: легкие аксиальные (Пионы), векторные (Ро) мезоны, К-мезоны.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Нарушение P-четности в слабом взаимодействии.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Соотношения сечений в различных процессах рассеяния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Почему так много частиц участвуют в сильном взаимодействии? Почему у них так сильно отличаются массы? Почему их именно столько с такими квантовыми числами?</a:t>
            </a:r>
            <a:endParaRPr/>
          </a:p>
        </p:txBody>
      </p:sp>
      <p:sp>
        <p:nvSpPr>
          <p:cNvPr id="86" name="Google Shape;86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Предшествующие попытки</a:t>
            </a:r>
            <a:endParaRPr/>
          </a:p>
        </p:txBody>
      </p:sp>
      <p:sp>
        <p:nvSpPr>
          <p:cNvPr id="92" name="Google Shape;92;p16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Первая попытка представить, к примеру, мезоны составными частицами - модель Ферми-Янга, от 1949 года.</a:t>
            </a:r>
            <a:br>
              <a:rPr lang="en"/>
            </a:br>
            <a:r>
              <a:rPr lang="en"/>
              <a:t>Впоследствии появится масса различных теорий. Выделим некоторые из этапов: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Модель Янга-Миллса, для слабого взаимодействия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Модель Саката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Последней удалось качественно описать некоторые свойства барионов и мезонов. Именно опираясь на нее, будет развита подробнее более подробно интересующий нас этап.</a:t>
            </a:r>
            <a:endParaRPr/>
          </a:p>
        </p:txBody>
      </p:sp>
      <p:sp>
        <p:nvSpPr>
          <p:cNvPr id="93" name="Google Shape;93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7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Структура статьи:</a:t>
            </a:r>
            <a:endParaRPr/>
          </a:p>
        </p:txBody>
      </p:sp>
      <p:sp>
        <p:nvSpPr>
          <p:cNvPr id="99" name="Google Shape;99;p17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6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Всего - 9 секций и дополнительный комментарий пост-фактум. 1 секция - введение, 9-ая - обобщение результатов.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Часть 2 посвящена выведению эмпирической формулы Гольдбергера-Треймана из теории рассеяния.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Часть 3 посвящена получению коммутационных соотношений между наблюдаемыми, введению алгебр групп и поиску их фундаментальных представлений.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Часть 4 посвящена замечанию о симметриях и их применению к модели.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Часть 5 явному получению из теории выражений для векторного и аксиального тока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Часть 6 анализу нарушений симметрии в контексте свойств получающихся мезонов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Часть 7 анализу нарушений симметрий в контексте свойств получающихся барионов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Часть 8 - заметке о другой модели, именуемой “восьмеричным путем”.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Наконец, отдельная небольшая статья, опираясь на итоги описанного выше, предлагает концепцию кварков - в ее простейшем виде.</a:t>
            </a:r>
            <a:endParaRPr/>
          </a:p>
        </p:txBody>
      </p:sp>
      <p:sp>
        <p:nvSpPr>
          <p:cNvPr id="100" name="Google Shape;100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8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Часть 3: коммутационные соотношения</a:t>
            </a:r>
            <a:endParaRPr/>
          </a:p>
        </p:txBody>
      </p:sp>
      <p:sp>
        <p:nvSpPr>
          <p:cNvPr id="106" name="Google Shape;106;p18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Компоненты изоспина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Изоспиновый и аксиальный векторный токи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Исходя из требования сохранения изоспина и пользуясь лагранжианом модели модели Ферми-Янга: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07" name="Google Shape;107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14175" y="1266325"/>
            <a:ext cx="1972250" cy="381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14175" y="1859950"/>
            <a:ext cx="3495675" cy="238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732275" y="2305050"/>
            <a:ext cx="3171825" cy="266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382238" y="2778713"/>
            <a:ext cx="3629025" cy="600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022125" y="3724375"/>
            <a:ext cx="3881975" cy="5475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18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45675" y="4271950"/>
            <a:ext cx="3394725" cy="449475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9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Часть 4: Симметричнеая модель Саката</a:t>
            </a:r>
            <a:endParaRPr/>
          </a:p>
        </p:txBody>
      </p:sp>
      <p:sp>
        <p:nvSpPr>
          <p:cNvPr id="119" name="Google Shape;119;p19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Где: L+ L’ - обладает унитарной симметрией U(3), L’’ - отвечает за разницу масс “фундаментальных барионов” модели. Факторизуем группу в U(1)*SU(3). Для последней получен набор матриц генераторов группы - для варьирования.</a:t>
            </a:r>
            <a:endParaRPr/>
          </a:p>
        </p:txBody>
      </p:sp>
      <p:pic>
        <p:nvPicPr>
          <p:cNvPr id="120" name="Google Shape;12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99438" y="1266325"/>
            <a:ext cx="3962400" cy="723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14775" y="1266325"/>
            <a:ext cx="1417522" cy="269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884000" y="1649900"/>
            <a:ext cx="1769150" cy="361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1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522650" y="3316950"/>
            <a:ext cx="3407300" cy="1606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1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561700" y="3621925"/>
            <a:ext cx="2337075" cy="415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1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561700" y="4050100"/>
            <a:ext cx="2337075" cy="308366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0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Часть 5: Векторные и Аксиальные токи</a:t>
            </a:r>
            <a:endParaRPr/>
          </a:p>
        </p:txBody>
      </p:sp>
      <p:sp>
        <p:nvSpPr>
          <p:cNvPr id="132" name="Google Shape;132;p20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 sz="1300"/>
              <a:t>Вводится дополнительная матрица, для объединения описания U(1) и SU(3): </a:t>
            </a:r>
            <a:endParaRPr sz="13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-311150" lvl="0" marL="457200" rtl="0" algn="l">
              <a:spcBef>
                <a:spcPts val="1200"/>
              </a:spcBef>
              <a:spcAft>
                <a:spcPts val="0"/>
              </a:spcAft>
              <a:buSzPts val="1300"/>
              <a:buChar char="-"/>
            </a:pPr>
            <a:r>
              <a:rPr lang="en" sz="1300"/>
              <a:t>Аксиальный векторный ток и коммутационные соотношения:</a:t>
            </a:r>
            <a:endParaRPr sz="13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-311150" lvl="0" marL="457200" rtl="0" algn="l">
              <a:spcBef>
                <a:spcPts val="1200"/>
              </a:spcBef>
              <a:spcAft>
                <a:spcPts val="0"/>
              </a:spcAft>
              <a:buSzPts val="1300"/>
              <a:buChar char="-"/>
            </a:pPr>
            <a:r>
              <a:rPr lang="en" sz="1300"/>
              <a:t>“Потенциальные частицы” при нарушении симметрий:</a:t>
            </a:r>
            <a:endParaRPr sz="1300"/>
          </a:p>
        </p:txBody>
      </p:sp>
      <p:pic>
        <p:nvPicPr>
          <p:cNvPr id="133" name="Google Shape;133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52775" y="1673363"/>
            <a:ext cx="2838450" cy="866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10950" y="2357100"/>
            <a:ext cx="1061625" cy="214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991225" y="2571750"/>
            <a:ext cx="2681340" cy="269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2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730675" y="2873025"/>
            <a:ext cx="2941909" cy="269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2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569573" y="3338598"/>
            <a:ext cx="2377123" cy="1432900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Часть 6: Нарушение симметрий - мезон</a:t>
            </a:r>
            <a:endParaRPr/>
          </a:p>
        </p:txBody>
      </p:sp>
      <p:sp>
        <p:nvSpPr>
          <p:cNvPr id="144" name="Google Shape;144;p21"/>
          <p:cNvSpPr txBox="1"/>
          <p:nvPr>
            <p:ph idx="1" type="body"/>
          </p:nvPr>
        </p:nvSpPr>
        <p:spPr>
          <a:xfrm>
            <a:off x="347450" y="1244850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Октет из фундаментальных полей: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Предсказание: хи-мезон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Таблица для полученной схемы симметрий:</a:t>
            </a:r>
            <a:endParaRPr/>
          </a:p>
        </p:txBody>
      </p:sp>
      <p:pic>
        <p:nvPicPr>
          <p:cNvPr id="145" name="Google Shape;145;p21"/>
          <p:cNvPicPr preferRelativeResize="0"/>
          <p:nvPr/>
        </p:nvPicPr>
        <p:blipFill rotWithShape="1">
          <a:blip r:embed="rId3">
            <a:alphaModFix/>
          </a:blip>
          <a:srcRect b="0" l="0" r="4406" t="0"/>
          <a:stretch/>
        </p:blipFill>
        <p:spPr>
          <a:xfrm>
            <a:off x="5104074" y="1152425"/>
            <a:ext cx="3687800" cy="2390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91994" y="3543200"/>
            <a:ext cx="3476854" cy="1337850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Google Shape;147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CE93D8"/>
      </a:accent2>
      <a:accent3>
        <a:srgbClr val="4DB6AC"/>
      </a:accent3>
      <a:accent4>
        <a:srgbClr val="FF9800"/>
      </a:accent4>
      <a:accent5>
        <a:srgbClr val="009668"/>
      </a:accent5>
      <a:accent6>
        <a:srgbClr val="EEFF41"/>
      </a:accent6>
      <a:hlink>
        <a:srgbClr val="009668"/>
      </a:hlink>
      <a:folHlink>
        <a:srgbClr val="00966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