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817" r:id="rId3"/>
    <p:sldId id="278" r:id="rId4"/>
    <p:sldId id="290" r:id="rId5"/>
    <p:sldId id="305" r:id="rId6"/>
    <p:sldId id="291" r:id="rId7"/>
    <p:sldId id="292" r:id="rId8"/>
    <p:sldId id="304" r:id="rId9"/>
    <p:sldId id="567" r:id="rId10"/>
    <p:sldId id="267" r:id="rId11"/>
    <p:sldId id="819" r:id="rId12"/>
    <p:sldId id="82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FE5"/>
    <a:srgbClr val="ECEA1A"/>
    <a:srgbClr val="EEE4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/>
    <p:restoredTop sz="94600"/>
  </p:normalViewPr>
  <p:slideViewPr>
    <p:cSldViewPr snapToGrid="0" snapToObjects="1">
      <p:cViewPr varScale="1">
        <p:scale>
          <a:sx n="95" d="100"/>
          <a:sy n="95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E58BF-4B0A-7C4B-89D2-61D97FBFBFCA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2EACC-EB6F-FC4F-BEF7-F125E9D98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06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A diagram illustrating the sensors and structural elements in the barrel of the ID: the beryllium beam-pipe, the three cylindrical silicon-pixel layers, the four cylindrical double layers of barrel silicon-microstrip sensors (SCT) and 72 straw layers in the barrel transition radiation tracker modules within their support structure. </a:t>
            </a:r>
          </a:p>
        </p:txBody>
      </p:sp>
    </p:spTree>
    <p:extLst>
      <p:ext uri="{BB962C8B-B14F-4D97-AF65-F5344CB8AC3E}">
        <p14:creationId xmlns:p14="http://schemas.microsoft.com/office/powerpoint/2010/main" val="123995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EC5F7C-4B0A-6A44-ABD4-2F82D4E9B431}" type="slidenum">
              <a:rPr lang="ru-RU" sz="1200">
                <a:latin typeface="Calibri" charset="0"/>
              </a:rPr>
              <a:pPr eaLnBrk="1" hangingPunct="1"/>
              <a:t>6</a:t>
            </a:fld>
            <a:endParaRPr lang="ru-RU" sz="1200">
              <a:latin typeface="Calibri" charset="0"/>
            </a:endParaRPr>
          </a:p>
        </p:txBody>
      </p:sp>
      <p:sp>
        <p:nvSpPr>
          <p:cNvPr id="32771" name="Rectangle 12"/>
          <p:cNvSpPr txBox="1">
            <a:spLocks noGrp="1" noChangeArrowheads="1"/>
          </p:cNvSpPr>
          <p:nvPr/>
        </p:nvSpPr>
        <p:spPr bwMode="auto">
          <a:xfrm>
            <a:off x="3886200" y="8686800"/>
            <a:ext cx="29622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2F9F0BD0-9C9D-8D4B-92CB-F6B9F89CCC33}" type="slidenum">
              <a:rPr lang="ru-RU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SzPct val="100000"/>
              </a:pPr>
              <a:t>6</a:t>
            </a:fld>
            <a:endParaRPr lang="ru-RU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2772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B21DEA79-21CA-6A4C-907F-63A6F956BC66}" type="slidenum">
              <a:rPr lang="ru-RU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SzPct val="100000"/>
              </a:pPr>
              <a:t>6</a:t>
            </a:fld>
            <a:endParaRPr lang="ru-RU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2773" name="Text Box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4" name="Text Box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330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7B4C83-E5BE-254B-A99D-C799E5968B9C}" type="slidenum">
              <a:rPr lang="ru-RU" sz="1200">
                <a:latin typeface="Calibri" charset="0"/>
              </a:rPr>
              <a:pPr eaLnBrk="1" hangingPunct="1"/>
              <a:t>7</a:t>
            </a:fld>
            <a:endParaRPr lang="ru-RU" sz="1200">
              <a:latin typeface="Calibri" charset="0"/>
            </a:endParaRPr>
          </a:p>
        </p:txBody>
      </p:sp>
      <p:sp>
        <p:nvSpPr>
          <p:cNvPr id="34819" name="Rectangle 12"/>
          <p:cNvSpPr txBox="1">
            <a:spLocks noGrp="1" noChangeArrowheads="1"/>
          </p:cNvSpPr>
          <p:nvPr/>
        </p:nvSpPr>
        <p:spPr bwMode="auto">
          <a:xfrm>
            <a:off x="3886200" y="8686800"/>
            <a:ext cx="29622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A4D3078B-5328-7F48-BF1B-D8F54DE33865}" type="slidenum">
              <a:rPr lang="ru-RU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SzPct val="100000"/>
              </a:pPr>
              <a:t>7</a:t>
            </a:fld>
            <a:endParaRPr lang="ru-RU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4820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E3EC9A04-B66E-DD48-8782-C7FC3FCFEF06}" type="slidenum">
              <a:rPr lang="ru-RU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SzPct val="100000"/>
              </a:pPr>
              <a:t>7</a:t>
            </a:fld>
            <a:endParaRPr lang="ru-RU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4821" name="Text Box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22" name="Text Box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55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7002-8A63-8549-8BEF-2E29D2C0D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0A9906-FB1A-BC41-B9B3-8CBCFB1E9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803F2-8D28-EE4C-A210-9EBF252F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8401-5FA4-3746-ACD9-9028807E445F}" type="datetime1">
              <a:rPr lang="en-US" smtClean="0"/>
              <a:t>1/23/24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A3281-C7AD-3248-AA41-4DABF889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CE99F-5776-0646-A251-088D0723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5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E5686-F7D5-EC4B-BF84-54A0C510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D9BEF-6FEF-A045-BD95-A6F222255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1D688-93AB-724D-A148-7E2407901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2304-F58E-6F4A-B034-A0D2B62CFEAD}" type="datetime1">
              <a:rPr lang="en-US" smtClean="0"/>
              <a:t>1/23/24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1C975-1E4F-5440-9333-00963736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ED360-D628-A14D-8D96-EA77AB288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61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7397B-9757-7349-9712-8E5FA72158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DE14D-FA05-374C-B2F8-851E6F484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9F7EF-8E37-6A4B-82DD-5D817AAD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E4278-72A2-D649-93E3-5A390095012F}" type="datetime1">
              <a:rPr lang="en-US" smtClean="0"/>
              <a:t>1/23/24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B4896-075C-CF43-8F50-B55DCC2A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2EA06-DB11-7545-904B-DFEBE9C1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41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DF786-9ADE-FA4B-88FD-D45FD889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FCCDB-844E-2147-A430-4DAA32525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319B-AE5A-3242-9789-2D51B366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8AD1-1F5F-3248-AA4F-210440660BAE}" type="datetime1">
              <a:rPr lang="en-US" smtClean="0"/>
              <a:t>1/23/24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E6FAA-16EA-444C-83F9-A9934219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C6CDC-EA97-8442-ACA5-3F351D4C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34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9D6-C984-E545-818E-8719A764C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FDD08-273F-764C-9276-6299DEA67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3CBDB-935E-0946-A91D-21DE2A08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9BAA5-B587-5D4A-90B3-DEBFFE82F2C7}" type="datetime1">
              <a:rPr lang="en-US" smtClean="0"/>
              <a:t>1/23/24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97E75-D00B-364A-994B-B0BD043EF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7C2C1-CB78-764C-A534-56AA0B36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50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EB2E9-329D-6D4C-AE8F-693B4612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B7E59-976E-1348-9ADF-F8D0460B0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75953-3713-6F4F-A81A-16022A4B6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72548-D2D0-7C47-AA0F-E1A8F2D4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6D72-8E94-4747-BB13-A8345EECEBF0}" type="datetime1">
              <a:rPr lang="en-US" smtClean="0"/>
              <a:t>1/23/24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A8454-0622-014E-92C8-AD89A841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5D426-55BB-D445-B137-E11B9D54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55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97CDE-9255-1E4F-91C7-01CAE22F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9503B-A67A-6E44-BBB9-0276DADAA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56251-2E9B-7545-8AAB-7C355A27F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238A2-8908-724E-BD0F-1A15C7449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804CA-F64A-DA45-92C6-E4582F144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FC6A4-E38E-174E-B5B3-2667A7F3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DBC1-54B4-3348-A7E8-53EFE9D5BDA7}" type="datetime1">
              <a:rPr lang="en-US" smtClean="0"/>
              <a:t>1/23/24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931BE-C865-0E4B-BD5C-7D1153BD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8F154-2843-604D-89CA-5DD19CBE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17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653A1-2D68-FF46-B5A2-F1B797FFB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9E5D3-FE48-C94E-8D6E-2E20B5A7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1B09-C6FA-9A45-B8BC-537F0072A2E6}" type="datetime1">
              <a:rPr lang="en-US" smtClean="0"/>
              <a:t>1/23/24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58AF6-FE39-A54C-A36F-7FFB91F8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91EB0-6C39-3C44-9CBA-F4FC1EFDA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67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ACCFBA-1FFA-DD4C-9DC6-BAC51B526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D479-6EE3-D644-BD4B-BE30EE623470}" type="datetime1">
              <a:rPr lang="en-US" smtClean="0"/>
              <a:t>1/23/24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BEBC4-3ED6-564B-ACB9-3A3637A3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A4948-7685-7649-A771-0009BFB5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58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4DD5-90D0-2340-930C-FE842B08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2B8E-DF0A-804A-BB87-9C1F60FA2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BB16D-E5C0-4645-8A26-7FC2010C8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40A8D-B71F-0645-BAE2-14CC4D506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D4B5-C89B-7945-8B83-CBD73B9727A6}" type="datetime1">
              <a:rPr lang="en-US" smtClean="0"/>
              <a:t>1/23/24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F7683-41DE-DE4E-B7A8-2CAD0356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78BFE-CE11-EE4E-B080-AA114407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96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AFB4-83FB-7F4C-AAAD-81010D75D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6D3955-89A8-644B-BF47-9BF0D4695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6044F-99CB-5342-BAF7-F4C56CDB1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72A10-4C6C-BA4F-A7A3-0C07B456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F0E-F405-D14A-A1B3-75E9F89CF3C2}" type="datetime1">
              <a:rPr lang="en-US" smtClean="0"/>
              <a:t>1/23/24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5E0BE-69DF-874B-A4BF-C93C0794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9B3FC-FE7A-244E-BFEB-AB974D84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80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D61F3-7FAA-2B47-A381-F26323F05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4DBA1-701A-BF4F-9B08-EA7D17917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BEA55-9F4D-5B49-AC3A-BBA2EE7D0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1BBC7-D720-D747-A7C7-5AC4384B31B1}" type="datetime1">
              <a:rPr lang="en-US" smtClean="0"/>
              <a:t>1/23/24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E84C1-4FDF-6449-8B14-20257A19F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5B1B8-D039-E54A-BF54-F5C5CCE59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DC99C-684C-E449-ACD8-2CE4D4393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21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3.168535" TargetMode="External"/><Relationship Id="rId2" Type="http://schemas.openxmlformats.org/officeDocument/2006/relationships/hyperlink" Target="https://doi.org/10.1016/j.physletb.2023.138316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ciencesprings.files.wordpress.com/2013/01/cern-lhc-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1</a:t>
            </a:fld>
            <a:endParaRPr lang="en-GB"/>
          </a:p>
        </p:txBody>
      </p:sp>
      <p:pic>
        <p:nvPicPr>
          <p:cNvPr id="5" name="Picture 27" descr="TRT_ev1.jpg">
            <a:extLst>
              <a:ext uri="{FF2B5EF4-FFF2-40B4-BE49-F238E27FC236}">
                <a16:creationId xmlns:a16="http://schemas.microsoft.com/office/drawing/2014/main" id="{6D0BD740-EDA6-B64E-BBC2-CDA1DF219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452" y="-9018"/>
            <a:ext cx="5796112" cy="453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2588" y="5704728"/>
            <a:ext cx="8664388" cy="495487"/>
          </a:xfrm>
          <a:solidFill>
            <a:srgbClr val="F7FFE5"/>
          </a:solidFill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2060"/>
                </a:solidFill>
                <a:latin typeface="+mn-lt"/>
              </a:rPr>
              <a:t>Группа МИФИ. </a:t>
            </a:r>
            <a:r>
              <a:rPr lang="en-US" sz="2700" dirty="0">
                <a:solidFill>
                  <a:srgbClr val="002060"/>
                </a:solidFill>
                <a:latin typeface="+mn-lt"/>
              </a:rPr>
              <a:t>13 </a:t>
            </a:r>
            <a:r>
              <a:rPr lang="ru-RU" sz="2700" dirty="0">
                <a:solidFill>
                  <a:srgbClr val="002060"/>
                </a:solidFill>
                <a:latin typeface="+mn-lt"/>
              </a:rPr>
              <a:t>сотрудников, 4 аспиранта, 5 студентов</a:t>
            </a:r>
            <a:endParaRPr lang="en-GB" sz="27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653FC2-FB08-1A41-B3BE-82298399CD45}"/>
              </a:ext>
            </a:extLst>
          </p:cNvPr>
          <p:cNvSpPr/>
          <p:nvPr/>
        </p:nvSpPr>
        <p:spPr>
          <a:xfrm>
            <a:off x="3922030" y="4662222"/>
            <a:ext cx="60601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</a:rPr>
              <a:t>Эксперимент</a:t>
            </a:r>
            <a:r>
              <a:rPr lang="en-US" sz="4400" b="1" dirty="0">
                <a:solidFill>
                  <a:srgbClr val="FFFF00"/>
                </a:solidFill>
              </a:rPr>
              <a:t> ATLAS</a:t>
            </a:r>
            <a:r>
              <a:rPr lang="ru-RU" sz="4400" b="1" dirty="0">
                <a:solidFill>
                  <a:srgbClr val="FFFF00"/>
                </a:solidFill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52292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18">
            <a:extLst>
              <a:ext uri="{FF2B5EF4-FFF2-40B4-BE49-F238E27FC236}">
                <a16:creationId xmlns:a16="http://schemas.microsoft.com/office/drawing/2014/main" id="{C842E6E2-6949-9C48-B7F2-AAE5CB0B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31B6DC1-F1CC-DB44-861A-12869A93B29B}" type="slidenum">
              <a:rPr lang="ru-RU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10</a:t>
            </a:fld>
            <a:endParaRPr lang="ru-RU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E29074-405D-CB4B-864D-F2C43113222F}"/>
              </a:ext>
            </a:extLst>
          </p:cNvPr>
          <p:cNvSpPr txBox="1"/>
          <p:nvPr/>
        </p:nvSpPr>
        <p:spPr>
          <a:xfrm>
            <a:off x="215153" y="461964"/>
            <a:ext cx="11443447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79388" indent="-1793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536575" indent="-1825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just" eaLnBrk="1" hangingPunct="1"/>
            <a:r>
              <a:rPr lang="ru-RU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Калибровка эффективности выделения фотонов используя радиационный распад </a:t>
            </a:r>
            <a:r>
              <a:rPr lang="ru-RU" altLang="en-U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Z</a:t>
            </a:r>
            <a:r>
              <a:rPr lang="ru-RU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-бозонов.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Развит и метод  определения эффективности выделения фотонов  на основе калибровочного набора фотонов от радиационного распада 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Z 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бозона. </a:t>
            </a:r>
            <a:r>
              <a:rPr lang="ru-RU" altLang="en-U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Результаты работы были </a:t>
            </a:r>
            <a:r>
              <a:rPr lang="ru-RU" altLang="en-US" sz="1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исполозованы</a:t>
            </a:r>
            <a:r>
              <a:rPr lang="ru-RU" altLang="en-U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для обнаружения 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бозона </a:t>
            </a:r>
            <a:r>
              <a:rPr lang="ru-RU" alt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Хиггса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в фотонном канале распада </a:t>
            </a:r>
            <a:endParaRPr lang="ru-RU" altLang="en-US" sz="1400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marL="0" lvl="1" indent="0" algn="just" eaLnBrk="1" hangingPunct="1"/>
            <a:r>
              <a:rPr lang="ru-RU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Изучение 3х и 4х бозонных взаимодействий и отклонений от Стандартной Модели   в нейтринных распадах </a:t>
            </a:r>
            <a:r>
              <a:rPr lang="ru-RU" altLang="en-U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Z</a:t>
            </a:r>
            <a:r>
              <a:rPr lang="ru-RU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-бозонов. </a:t>
            </a:r>
          </a:p>
          <a:p>
            <a:pPr marL="285750" lvl="1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Впервые в мире было проведено исследование </a:t>
            </a:r>
            <a:r>
              <a:rPr lang="ru-RU" alt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электрослабого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рождения 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Z 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бозона с фотоном с последующим распадом 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Z 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бозона в нейтрино.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получила наилучшие в мире ограничения на существование аномальных вершин 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ZZ</a:t>
            </a:r>
            <a:r>
              <a:rPr lang="el-GR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γ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и 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Z</a:t>
            </a:r>
            <a:r>
              <a:rPr lang="el-GR" alt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γγ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</a:p>
          <a:p>
            <a:pPr marL="285750" lvl="1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Получены первые верхние ограничения на сечение процесса и наилучшие в мире ограничения на параметры аномальных четверных вершин 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ZZZ</a:t>
            </a:r>
            <a:r>
              <a:rPr lang="el-GR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γ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, ZZ</a:t>
            </a:r>
            <a:r>
              <a:rPr lang="el-GR" alt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γγ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, ZZZ</a:t>
            </a:r>
            <a:r>
              <a:rPr lang="el-GR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γ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и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WWZ</a:t>
            </a:r>
            <a:r>
              <a:rPr lang="el-GR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γ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</a:p>
          <a:p>
            <a:pPr marL="285750" lvl="1" indent="-285750" algn="just" eaLnBrk="1" hangingPunct="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Проводится изучение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электрослабого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рождения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бозона и фотона с двумя струями и поиск отклонений от СМ.</a:t>
            </a:r>
            <a:endParaRPr lang="en-US" sz="12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39762" lvl="2" indent="-285750" algn="just" eaLnBrk="1" hangingPunct="1">
              <a:buFont typeface="Arial" panose="020B0604020202020204" pitchFamily="34" charset="0"/>
              <a:buChar char="•"/>
            </a:pPr>
            <a:endParaRPr lang="ru-RU" altLang="en-US" sz="1400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pPr lvl="1" algn="just" eaLnBrk="1" hangingPunct="1"/>
            <a:r>
              <a:rPr lang="ru-RU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Поиск многозарядных частиц как кандидатов в составную скрытую массу. у</a:t>
            </a:r>
            <a:endParaRPr lang="ru-RU" altLang="en-US" sz="1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marL="285750" lvl="1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Получены наилучшие в мире ограничения на массы </a:t>
            </a:r>
            <a:r>
              <a:rPr lang="ru-RU" alt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долгожибущих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частиц с зарядом от 2 до 7 е.</a:t>
            </a:r>
          </a:p>
          <a:p>
            <a:pPr lvl="1" algn="just" eaLnBrk="1" hangingPunct="1"/>
            <a:r>
              <a:rPr lang="ru-RU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Изучение свойств бозона </a:t>
            </a:r>
            <a:r>
              <a:rPr lang="ru-RU" altLang="en-U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Хиггса</a:t>
            </a:r>
            <a:r>
              <a:rPr lang="ru-RU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.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Проведен поиск распада 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  <a:sym typeface="Comic Sans MS" panose="030F0902030302020204" pitchFamily="66" charset="0"/>
              </a:rPr>
              <a:t>H-&gt;</a:t>
            </a:r>
            <a:r>
              <a:rPr lang="en-US" altLang="en-US" sz="1400" dirty="0" err="1">
                <a:solidFill>
                  <a:srgbClr val="002060"/>
                </a:solidFill>
                <a:cs typeface="Arial" panose="020B0604020202020204" pitchFamily="34" charset="0"/>
                <a:sym typeface="Comic Sans MS" panose="030F0902030302020204" pitchFamily="66" charset="0"/>
              </a:rPr>
              <a:t>Zγ</a:t>
            </a:r>
            <a:r>
              <a:rPr lang="en-US" altLang="en-US" sz="1400" dirty="0">
                <a:solidFill>
                  <a:srgbClr val="002060"/>
                </a:solidFill>
                <a:cs typeface="Arial" panose="020B0604020202020204" pitchFamily="34" charset="0"/>
                <a:sym typeface="Comic Sans MS" panose="030F0902030302020204" pitchFamily="66" charset="0"/>
              </a:rPr>
              <a:t>: </a:t>
            </a:r>
            <a:endParaRPr lang="ru-RU" altLang="en-US" sz="1400" dirty="0">
              <a:solidFill>
                <a:srgbClr val="002060"/>
              </a:solidFill>
              <a:cs typeface="Arial" panose="020B0604020202020204" pitchFamily="34" charset="0"/>
              <a:sym typeface="Comic Sans MS" panose="030F0902030302020204" pitchFamily="66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  <a:sym typeface="Comic Sans MS" panose="030F0902030302020204" pitchFamily="66" charset="0"/>
              </a:rPr>
              <a:t>Разработан 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метод в повышения эффективности и проведение анализа экспериментальных данных, направленных на измерение констант связи бозона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Хиггса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с векторными бозонами</a:t>
            </a:r>
            <a:endParaRPr lang="en-US" sz="12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ru-RU" sz="1400" dirty="0">
              <a:solidFill>
                <a:srgbClr val="002060"/>
              </a:solidFill>
              <a:cs typeface="Arial" panose="020B0604020202020204" pitchFamily="34" charset="0"/>
              <a:sym typeface="Comic Sans MS" panose="030F0902030302020204" pitchFamily="66" charset="0"/>
            </a:endParaRPr>
          </a:p>
          <a:p>
            <a:pPr lvl="1" algn="just" eaLnBrk="1" hangingPunct="1"/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Проводится работа по </a:t>
            </a:r>
            <a:r>
              <a:rPr lang="ru-RU" sz="14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Измерение угловых поляризационных коэффициентов в мюонных</a:t>
            </a:r>
            <a:endParaRPr lang="en-US" sz="1400" dirty="0">
              <a:solidFill>
                <a:srgbClr val="C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67995" indent="-144145" algn="just"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распадах </a:t>
            </a:r>
            <a:r>
              <a:rPr lang="ru-RU" sz="1400" dirty="0" err="1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ru-RU" sz="14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-бозонов	</a:t>
            </a:r>
            <a:r>
              <a:rPr lang="ru-RU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	</a:t>
            </a:r>
            <a:endParaRPr lang="ru-RU" altLang="en-US" sz="1400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lvl="1" algn="just" eaLnBrk="1" hangingPunct="1"/>
            <a:endParaRPr lang="ru-RU" altLang="en-US" sz="1400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lvl="1" algn="just" eaLnBrk="1" hangingPunct="1"/>
            <a:r>
              <a:rPr lang="ru-RU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Физика тяжёлых ионов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Проведено  изучение множественности и спектральной плотности частиц в протон-протонных и ион-ионных столкновениях  и поиск сигналов кварк-</a:t>
            </a:r>
            <a:r>
              <a:rPr lang="ru-RU" alt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глюонной</a:t>
            </a: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плазмы.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Изучается о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бразования возбужденного состояния ρ</a:t>
            </a:r>
            <a:r>
              <a:rPr lang="ru-RU" sz="1400" baseline="30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–мезона и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ψ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-мезона в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ультрапериферических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столкновениях релятивистских ядер свинца при энергии 5,02 ГэВ/нуклон	</a:t>
            </a:r>
            <a:endParaRPr lang="en-US" sz="12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ru-RU" altLang="en-US" sz="1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3555" name="TextBox 7">
            <a:extLst>
              <a:ext uri="{FF2B5EF4-FFF2-40B4-BE49-F238E27FC236}">
                <a16:creationId xmlns:a16="http://schemas.microsoft.com/office/drawing/2014/main" id="{F68C582D-91FD-C04B-A17B-335EB5D3F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381750"/>
            <a:ext cx="6265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ru-RU" altLang="en-US">
                <a:solidFill>
                  <a:schemeClr val="bg1"/>
                </a:solidFill>
                <a:latin typeface="Calibri" panose="020F0502020204030204" pitchFamily="34" charset="0"/>
              </a:rPr>
              <a:t>Подробности: </a:t>
            </a:r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http://particle.mephi.ru/science/atlas/</a:t>
            </a:r>
            <a:endParaRPr lang="ru-RU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556" name="Date Placeholder 8">
            <a:extLst>
              <a:ext uri="{FF2B5EF4-FFF2-40B4-BE49-F238E27FC236}">
                <a16:creationId xmlns:a16="http://schemas.microsoft.com/office/drawing/2014/main" id="{53DC84C0-AE29-8545-9EB7-F36D78F2C4D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3D6897-DE4F-0745-8AFF-9280FC49E323}" type="datetime1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1/23/24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EF2309-F280-B647-B1FD-FC63526D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A.Romaniouk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906D5-A003-7C46-9165-6BC3B5C4A0C1}"/>
              </a:ext>
            </a:extLst>
          </p:cNvPr>
          <p:cNvSpPr txBox="1"/>
          <p:nvPr/>
        </p:nvSpPr>
        <p:spPr>
          <a:xfrm>
            <a:off x="1524000" y="1"/>
            <a:ext cx="89154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altLang="en-US" sz="2400" b="1">
                <a:solidFill>
                  <a:srgbClr val="D102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Физический Анализ</a:t>
            </a:r>
            <a:endParaRPr lang="ru-RU" altLang="en-US">
              <a:solidFill>
                <a:srgbClr val="D10202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8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11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4FAD1-6208-0744-904A-765FF9E3CEBF}"/>
              </a:ext>
            </a:extLst>
          </p:cNvPr>
          <p:cNvSpPr/>
          <p:nvPr/>
        </p:nvSpPr>
        <p:spPr>
          <a:xfrm>
            <a:off x="2348995" y="196938"/>
            <a:ext cx="7709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Поиск тяжёлых долгоживущих многозарядных частиц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C8898-BAF6-F648-AA17-79A7CE36CAAE}"/>
              </a:ext>
            </a:extLst>
          </p:cNvPr>
          <p:cNvSpPr/>
          <p:nvPr/>
        </p:nvSpPr>
        <p:spPr>
          <a:xfrm>
            <a:off x="6324600" y="365266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</a:rPr>
              <a:t>Наблюдаемые и ожидаемые нижние пределы масс многозарядных частиц на уровне достоверности 95% в зависимости от величины их заряда. Пределы для 𝑧 = 2 и 𝑧 = 3 показаны раздельно в связи с тем, что для идентификации частиц с этими зарядами были использованы разные критерии отбора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endParaRPr lang="en-US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B28A3BB-2D7D-8A44-B700-9127F36C53C5}"/>
                  </a:ext>
                </a:extLst>
              </p:cNvPr>
              <p:cNvSpPr/>
              <p:nvPr/>
            </p:nvSpPr>
            <p:spPr>
              <a:xfrm>
                <a:off x="980478" y="757554"/>
                <a:ext cx="10062853" cy="1418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rgbClr val="002060"/>
                    </a:solidFill>
                  </a:rPr>
                  <a:t>В 2023 году завершена работа по поиску по поиску многозарядных частиц в данных, набранных экспериментом АТЛАС в 2015-2018 гг.  Получены лучшие в мире ограничения на массу таких частиц. Результаты опубликованы в статье</a:t>
                </a:r>
                <a:r>
                  <a:rPr lang="en-US" dirty="0">
                    <a:solidFill>
                      <a:srgbClr val="002060"/>
                    </a:solidFill>
                  </a:rPr>
                  <a:t>: </a:t>
                </a:r>
                <a:r>
                  <a:rPr lang="en-US" sz="1600" i="1" dirty="0">
                    <a:solidFill>
                      <a:srgbClr val="002060"/>
                    </a:solidFill>
                  </a:rPr>
                  <a:t>The ATLAS Collaboration</a:t>
                </a:r>
                <a:r>
                  <a:rPr lang="en-US" sz="1600" dirty="0">
                    <a:solidFill>
                      <a:srgbClr val="002060"/>
                    </a:solidFill>
                  </a:rPr>
                  <a:t> “Search for heavy long-lived multi-charged particles in the full LHC Run 2 </a:t>
                </a:r>
                <a:r>
                  <a:rPr lang="en-US" sz="1600" i="1" dirty="0">
                    <a:solidFill>
                      <a:srgbClr val="002060"/>
                    </a:solidFill>
                  </a:rPr>
                  <a:t>pp</a:t>
                </a:r>
                <a:r>
                  <a:rPr lang="en-US" sz="1600" dirty="0">
                    <a:solidFill>
                      <a:srgbClr val="002060"/>
                    </a:solidFill>
                  </a:rPr>
                  <a:t> collision data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rgbClr val="002060"/>
                            </a:solidFill>
                          </a:rPr>
                        </m:ctrlPr>
                      </m:radPr>
                      <m:deg/>
                      <m:e>
                        <m:r>
                          <a:rPr lang="ru-RU" sz="1600" i="1">
                            <a:solidFill>
                              <a:srgbClr val="002060"/>
                            </a:solidFill>
                          </a:rPr>
                          <m:t>𝑠</m:t>
                        </m:r>
                      </m:e>
                    </m:rad>
                    <m:r>
                      <a:rPr lang="en-US" sz="1600" i="1">
                        <a:solidFill>
                          <a:srgbClr val="002060"/>
                        </a:solidFill>
                      </a:rPr>
                      <m:t>=13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dirty="0" err="1">
                    <a:solidFill>
                      <a:srgbClr val="002060"/>
                    </a:solidFill>
                  </a:rPr>
                  <a:t>TeV</a:t>
                </a:r>
                <a:r>
                  <a:rPr lang="en-US" sz="1600" dirty="0">
                    <a:solidFill>
                      <a:srgbClr val="002060"/>
                    </a:solidFill>
                  </a:rPr>
                  <a:t> using the ATLAS detector”, Phys. Lett. B 847 (2023) 138316, </a:t>
                </a:r>
                <a:r>
                  <a:rPr lang="en-US" sz="1600" u="sng" dirty="0">
                    <a:solidFill>
                      <a:srgbClr val="002060"/>
                    </a:solidFill>
                  </a:rPr>
                  <a:t>arXiv:2303.13613</a:t>
                </a:r>
                <a:r>
                  <a:rPr lang="en-US" sz="1600" dirty="0">
                    <a:solidFill>
                      <a:srgbClr val="002060"/>
                    </a:solidFill>
                  </a:rPr>
                  <a:t> [hep-ex], </a:t>
                </a:r>
                <a:r>
                  <a:rPr lang="en-US" sz="1600" u="sng" dirty="0">
                    <a:solidFill>
                      <a:srgbClr val="002060"/>
                    </a:solidFill>
                  </a:rPr>
                  <a:t>https://</a:t>
                </a:r>
                <a:r>
                  <a:rPr lang="en-US" sz="1600" u="sng" dirty="0" err="1">
                    <a:solidFill>
                      <a:srgbClr val="002060"/>
                    </a:solidFill>
                  </a:rPr>
                  <a:t>doi.org</a:t>
                </a:r>
                <a:r>
                  <a:rPr lang="en-US" sz="1600" u="sng" dirty="0">
                    <a:solidFill>
                      <a:srgbClr val="002060"/>
                    </a:solidFill>
                  </a:rPr>
                  <a:t>/10.1016/j.physletb.2023.138316</a:t>
                </a:r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B28A3BB-2D7D-8A44-B700-9127F36C53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78" y="757554"/>
                <a:ext cx="10062853" cy="1418465"/>
              </a:xfrm>
              <a:prstGeom prst="rect">
                <a:avLst/>
              </a:prstGeom>
              <a:blipFill>
                <a:blip r:embed="rId2"/>
                <a:stretch>
                  <a:fillRect l="-504" t="-2703" b="-4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BA5D972-B395-0A4C-9428-C58491381FF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980478" y="2585135"/>
            <a:ext cx="5339640" cy="39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62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12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4FAD1-6208-0744-904A-765FF9E3CEBF}"/>
              </a:ext>
            </a:extLst>
          </p:cNvPr>
          <p:cNvSpPr/>
          <p:nvPr/>
        </p:nvSpPr>
        <p:spPr>
          <a:xfrm>
            <a:off x="1639486" y="1234675"/>
            <a:ext cx="8137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rgbClr val="C00000"/>
                </a:solidFill>
              </a:rPr>
              <a:t>Наиболее значимые 10 публикаций за последние 5 лет где сотрудники группы являются основными авторами.</a:t>
            </a:r>
            <a:endParaRPr lang="en-US" sz="2000" u="sng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28A3BB-2D7D-8A44-B700-9127F36C53C5}"/>
              </a:ext>
            </a:extLst>
          </p:cNvPr>
          <p:cNvSpPr/>
          <p:nvPr/>
        </p:nvSpPr>
        <p:spPr>
          <a:xfrm>
            <a:off x="504825" y="1959513"/>
            <a:ext cx="107665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ATLAS Collaboration; "Higgs boson production cross-section measurements and their EFT interpretation in the 4ℓ decay channel at √s=13 </a:t>
            </a:r>
            <a:r>
              <a:rPr lang="en-US" sz="1400" dirty="0" err="1">
                <a:solidFill>
                  <a:srgbClr val="002060"/>
                </a:solidFill>
              </a:rPr>
              <a:t>TeV</a:t>
            </a:r>
            <a:r>
              <a:rPr lang="en-US" sz="1400" dirty="0">
                <a:solidFill>
                  <a:srgbClr val="002060"/>
                </a:solidFill>
              </a:rPr>
              <a:t> with the ATLAS detector"; Eur. Phys. J. C 80 (2020) 957; DOI: https://</a:t>
            </a:r>
            <a:r>
              <a:rPr lang="en-US" sz="1400" dirty="0" err="1">
                <a:solidFill>
                  <a:srgbClr val="002060"/>
                </a:solidFill>
              </a:rPr>
              <a:t>doi.org</a:t>
            </a:r>
            <a:r>
              <a:rPr lang="en-US" sz="1400" dirty="0">
                <a:solidFill>
                  <a:srgbClr val="002060"/>
                </a:solidFill>
              </a:rPr>
              <a:t>/10.1140/</a:t>
            </a:r>
            <a:r>
              <a:rPr lang="en-US" sz="1400" dirty="0" err="1">
                <a:solidFill>
                  <a:srgbClr val="002060"/>
                </a:solidFill>
              </a:rPr>
              <a:t>epjc</a:t>
            </a:r>
            <a:r>
              <a:rPr lang="en-US" sz="1400" dirty="0">
                <a:solidFill>
                  <a:srgbClr val="002060"/>
                </a:solidFill>
              </a:rPr>
              <a:t>/s10052-020-8227-9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ATLAS Collaboration; "A search for the Z</a:t>
            </a:r>
            <a:r>
              <a:rPr lang="el-GR" sz="1400" dirty="0">
                <a:solidFill>
                  <a:srgbClr val="002060"/>
                </a:solidFill>
              </a:rPr>
              <a:t>γ </a:t>
            </a:r>
            <a:r>
              <a:rPr lang="en-US" sz="1400" dirty="0">
                <a:solidFill>
                  <a:srgbClr val="002060"/>
                </a:solidFill>
              </a:rPr>
              <a:t>decay mode of the Higgs boson in pp collisions at s=13 </a:t>
            </a:r>
            <a:r>
              <a:rPr lang="en-US" sz="1400" dirty="0" err="1">
                <a:solidFill>
                  <a:srgbClr val="002060"/>
                </a:solidFill>
              </a:rPr>
              <a:t>TeV</a:t>
            </a:r>
            <a:r>
              <a:rPr lang="en-US" sz="1400" dirty="0">
                <a:solidFill>
                  <a:srgbClr val="002060"/>
                </a:solidFill>
              </a:rPr>
              <a:t> with the ATLAS detector"; Phys. Lett. B 809 (2020) 135754; DOI: https://</a:t>
            </a:r>
            <a:r>
              <a:rPr lang="en-US" sz="1400" dirty="0" err="1">
                <a:solidFill>
                  <a:srgbClr val="002060"/>
                </a:solidFill>
              </a:rPr>
              <a:t>doi.org</a:t>
            </a:r>
            <a:r>
              <a:rPr lang="en-US" sz="1400" dirty="0">
                <a:solidFill>
                  <a:srgbClr val="002060"/>
                </a:solidFill>
              </a:rPr>
              <a:t>/10.1016/j.physletb.2020.135754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  <a:endParaRPr lang="en-US" sz="1400" dirty="0">
              <a:solidFill>
                <a:srgbClr val="00206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The ATLAS Collaboration “Search for heavy long-lived multi-charged particles in the full LHC Run 2 pp collision data at √s=13 </a:t>
            </a:r>
            <a:r>
              <a:rPr lang="en-US" sz="1400" dirty="0" err="1">
                <a:solidFill>
                  <a:srgbClr val="002060"/>
                </a:solidFill>
              </a:rPr>
              <a:t>TeV</a:t>
            </a:r>
            <a:r>
              <a:rPr lang="en-US" sz="1400" dirty="0">
                <a:solidFill>
                  <a:srgbClr val="002060"/>
                </a:solidFill>
              </a:rPr>
              <a:t> using the ATLAS detector”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Phys. Lett. B 847 (2023) 138316, arXiv:2303.13613 [hep-ex] </a:t>
            </a:r>
            <a:r>
              <a:rPr lang="en-US" sz="1400" dirty="0">
                <a:solidFill>
                  <a:srgbClr val="002060"/>
                </a:solidFill>
                <a:hlinkClick r:id="rId2"/>
              </a:rPr>
              <a:t>https://doi.org/10.1016/j.physletb.2023.138316</a:t>
            </a:r>
            <a:endParaRPr lang="ru-RU" sz="1400" dirty="0">
              <a:solidFill>
                <a:srgbClr val="00206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ATLAS Collaboration; "Observation of electroweak production of two jets in association with an isolated photon and missing transverse momentum, and search for a Higgs boson decaying into invisible particles at sqrt(s)=13 </a:t>
            </a:r>
            <a:r>
              <a:rPr lang="en-US" sz="1400" dirty="0" err="1">
                <a:solidFill>
                  <a:srgbClr val="002060"/>
                </a:solidFill>
              </a:rPr>
              <a:t>TeV</a:t>
            </a:r>
            <a:r>
              <a:rPr lang="en-US" sz="1400" dirty="0">
                <a:solidFill>
                  <a:srgbClr val="002060"/>
                </a:solidFill>
              </a:rPr>
              <a:t> with the ATLAS detector" Eur. Phys. J. C 82 (2022) 105; DOI: https://</a:t>
            </a:r>
            <a:r>
              <a:rPr lang="en-US" sz="1400" dirty="0" err="1">
                <a:solidFill>
                  <a:srgbClr val="002060"/>
                </a:solidFill>
              </a:rPr>
              <a:t>doi.org</a:t>
            </a:r>
            <a:r>
              <a:rPr lang="en-US" sz="1400" dirty="0">
                <a:solidFill>
                  <a:srgbClr val="002060"/>
                </a:solidFill>
              </a:rPr>
              <a:t>/10.1140/</a:t>
            </a:r>
            <a:r>
              <a:rPr lang="en-US" sz="1400" dirty="0" err="1">
                <a:solidFill>
                  <a:srgbClr val="002060"/>
                </a:solidFill>
              </a:rPr>
              <a:t>epjc</a:t>
            </a:r>
            <a:r>
              <a:rPr lang="en-US" sz="1400" dirty="0">
                <a:solidFill>
                  <a:srgbClr val="002060"/>
                </a:solidFill>
              </a:rPr>
              <a:t>/s10052-021-09878-z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ATLAS Collaboration; " Measurement of electroweak Z(</a:t>
            </a:r>
            <a:r>
              <a:rPr lang="en-US" sz="1400" dirty="0" err="1">
                <a:solidFill>
                  <a:srgbClr val="002060"/>
                </a:solidFill>
              </a:rPr>
              <a:t>nunu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  <a:r>
              <a:rPr lang="en-US" sz="1400" dirty="0" err="1">
                <a:solidFill>
                  <a:srgbClr val="002060"/>
                </a:solidFill>
              </a:rPr>
              <a:t>gammajj</a:t>
            </a:r>
            <a:r>
              <a:rPr lang="en-US" sz="1400" dirty="0">
                <a:solidFill>
                  <a:srgbClr val="002060"/>
                </a:solidFill>
              </a:rPr>
              <a:t> production and limits on anomalous quartic gauge couplings in pp collisions at sqrt(s) = 13 </a:t>
            </a:r>
            <a:r>
              <a:rPr lang="en-US" sz="1400" dirty="0" err="1">
                <a:solidFill>
                  <a:srgbClr val="002060"/>
                </a:solidFill>
              </a:rPr>
              <a:t>TeV</a:t>
            </a:r>
            <a:r>
              <a:rPr lang="en-US" sz="1400" dirty="0">
                <a:solidFill>
                  <a:srgbClr val="002060"/>
                </a:solidFill>
              </a:rPr>
              <a:t> with the ATLAS detector" JHEP 06 (2023) 082; DOI: https://</a:t>
            </a:r>
            <a:r>
              <a:rPr lang="en-US" sz="1400" dirty="0" err="1">
                <a:solidFill>
                  <a:srgbClr val="002060"/>
                </a:solidFill>
              </a:rPr>
              <a:t>doi.org</a:t>
            </a:r>
            <a:r>
              <a:rPr lang="en-US" sz="1400" dirty="0">
                <a:solidFill>
                  <a:srgbClr val="002060"/>
                </a:solidFill>
              </a:rPr>
              <a:t>/10.1007/JHEP06(2023)082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F. </a:t>
            </a:r>
            <a:r>
              <a:rPr lang="en-US" sz="1400" dirty="0" err="1">
                <a:solidFill>
                  <a:srgbClr val="002060"/>
                </a:solidFill>
              </a:rPr>
              <a:t>Dachs</a:t>
            </a:r>
            <a:r>
              <a:rPr lang="en-US" sz="1400" dirty="0">
                <a:solidFill>
                  <a:srgbClr val="002060"/>
                </a:solidFill>
              </a:rPr>
              <a:t> et al., Transition radiation measurements with a silicon and a gallium arsenide pixel sensor on a timepix3 chip, </a:t>
            </a:r>
            <a:r>
              <a:rPr lang="en-US" sz="1400" dirty="0" err="1">
                <a:solidFill>
                  <a:srgbClr val="002060"/>
                </a:solidFill>
              </a:rPr>
              <a:t>Nucl</a:t>
            </a:r>
            <a:r>
              <a:rPr lang="en-US" sz="1400" dirty="0">
                <a:solidFill>
                  <a:srgbClr val="002060"/>
                </a:solidFill>
              </a:rPr>
              <a:t>. </a:t>
            </a:r>
            <a:r>
              <a:rPr lang="en-US" sz="1400" dirty="0" err="1">
                <a:solidFill>
                  <a:srgbClr val="002060"/>
                </a:solidFill>
              </a:rPr>
              <a:t>Instrum</a:t>
            </a:r>
            <a:r>
              <a:rPr lang="en-US" sz="1400" dirty="0">
                <a:solidFill>
                  <a:srgbClr val="002060"/>
                </a:solidFill>
              </a:rPr>
              <a:t>. Meth. A, 958 (2020), 162037 DOI: https://</a:t>
            </a:r>
            <a:r>
              <a:rPr lang="en-US" sz="1400" dirty="0" err="1">
                <a:solidFill>
                  <a:srgbClr val="002060"/>
                </a:solidFill>
              </a:rPr>
              <a:t>doi.org</a:t>
            </a:r>
            <a:r>
              <a:rPr lang="en-US" sz="1400" dirty="0">
                <a:solidFill>
                  <a:srgbClr val="002060"/>
                </a:solidFill>
              </a:rPr>
              <a:t>/10.1016/j.nima.2019.03.092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J. </a:t>
            </a:r>
            <a:r>
              <a:rPr lang="en-US" sz="1400" dirty="0" err="1">
                <a:solidFill>
                  <a:srgbClr val="002060"/>
                </a:solidFill>
              </a:rPr>
              <a:t>Alozy</a:t>
            </a:r>
            <a:r>
              <a:rPr lang="en-US" sz="1400" dirty="0">
                <a:solidFill>
                  <a:srgbClr val="002060"/>
                </a:solidFill>
              </a:rPr>
              <a:t> et al., Studies of the spectral and angular distributions of transition radiation using a silicon pixel sensor on a Timepix3 chip, Nuclear Inst. and Methods in Physics Research, A 961 (2020) 163681, https://</a:t>
            </a:r>
            <a:r>
              <a:rPr lang="en-US" sz="1400" dirty="0" err="1">
                <a:solidFill>
                  <a:srgbClr val="002060"/>
                </a:solidFill>
              </a:rPr>
              <a:t>doi.org</a:t>
            </a:r>
            <a:r>
              <a:rPr lang="en-US" sz="1400" dirty="0">
                <a:solidFill>
                  <a:srgbClr val="002060"/>
                </a:solidFill>
              </a:rPr>
              <a:t>/10.1016/j.nima.2020.163681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P. </a:t>
            </a:r>
            <a:r>
              <a:rPr lang="en-US" sz="1400" dirty="0" err="1">
                <a:solidFill>
                  <a:srgbClr val="002060"/>
                </a:solidFill>
              </a:rPr>
              <a:t>Teterin</a:t>
            </a:r>
            <a:r>
              <a:rPr lang="en-US" sz="1400" dirty="0">
                <a:solidFill>
                  <a:srgbClr val="002060"/>
                </a:solidFill>
              </a:rPr>
              <a:t> et al,. The X-ray scanning technique application for </a:t>
            </a:r>
            <a:r>
              <a:rPr lang="en-US" sz="1400" dirty="0" err="1">
                <a:solidFill>
                  <a:srgbClr val="002060"/>
                </a:solidFill>
              </a:rPr>
              <a:t>sTGC</a:t>
            </a:r>
            <a:r>
              <a:rPr lang="en-US" sz="1400" dirty="0">
                <a:solidFill>
                  <a:srgbClr val="002060"/>
                </a:solidFill>
              </a:rPr>
              <a:t> detectors quality control. – 2020. – JINST 15 C08008 https://</a:t>
            </a:r>
            <a:r>
              <a:rPr lang="en-US" sz="1400" dirty="0" err="1">
                <a:solidFill>
                  <a:srgbClr val="002060"/>
                </a:solidFill>
              </a:rPr>
              <a:t>doi.org</a:t>
            </a:r>
            <a:r>
              <a:rPr lang="en-US" sz="1400" dirty="0">
                <a:solidFill>
                  <a:srgbClr val="002060"/>
                </a:solidFill>
              </a:rPr>
              <a:t>/10.1088/1748-0221/15/08/C08008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Transition radiation detectors for hadron separation in the forward direction of LHC experiments, Nuclear Inst. and Methods in Physics Research, A 1055 (2023) 168535, </a:t>
            </a:r>
            <a:r>
              <a:rPr lang="en-US" sz="1400" dirty="0">
                <a:solidFill>
                  <a:srgbClr val="002060"/>
                </a:solidFill>
                <a:hlinkClick r:id="rId3"/>
              </a:rPr>
              <a:t>https://doi.org/10.1016/j.nima.2023.168535</a:t>
            </a:r>
            <a:endParaRPr lang="ru-RU" sz="1400" dirty="0">
              <a:solidFill>
                <a:srgbClr val="00206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S.Sun</a:t>
            </a:r>
            <a:r>
              <a:rPr lang="fr-FR" sz="1400" dirty="0">
                <a:solidFill>
                  <a:srgbClr val="002060"/>
                </a:solidFill>
              </a:rPr>
              <a:t>, </a:t>
            </a:r>
            <a:r>
              <a:rPr lang="fr-FR" sz="1400" dirty="0" err="1">
                <a:solidFill>
                  <a:srgbClr val="002060"/>
                </a:solidFill>
              </a:rPr>
              <a:t>L.Moleri</a:t>
            </a:r>
            <a:r>
              <a:rPr lang="fr-FR" sz="1400" dirty="0">
                <a:solidFill>
                  <a:srgbClr val="002060"/>
                </a:solidFill>
              </a:rPr>
              <a:t>, </a:t>
            </a:r>
            <a:r>
              <a:rPr lang="fr-FR" sz="1400" dirty="0" err="1">
                <a:solidFill>
                  <a:srgbClr val="002060"/>
                </a:solidFill>
              </a:rPr>
              <a:t>P.Teterin</a:t>
            </a:r>
            <a:r>
              <a:rPr lang="fr-FR" sz="1400" dirty="0">
                <a:solidFill>
                  <a:srgbClr val="002060"/>
                </a:solidFill>
              </a:rPr>
              <a:t> et al. </a:t>
            </a:r>
            <a:r>
              <a:rPr lang="en-US" sz="1400" dirty="0">
                <a:solidFill>
                  <a:srgbClr val="002060"/>
                </a:solidFill>
              </a:rPr>
              <a:t>“High rate studies of the ATLAS </a:t>
            </a:r>
            <a:r>
              <a:rPr lang="en-US" sz="1400" dirty="0" err="1">
                <a:solidFill>
                  <a:srgbClr val="002060"/>
                </a:solidFill>
              </a:rPr>
              <a:t>sTGC</a:t>
            </a:r>
            <a:r>
              <a:rPr lang="en-US" sz="1400" dirty="0">
                <a:solidFill>
                  <a:srgbClr val="002060"/>
                </a:solidFill>
              </a:rPr>
              <a:t> detector and optimization of the filter circuit on the input of the front-end amplifier”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r>
              <a:rPr lang="en-US" sz="1400" dirty="0">
                <a:solidFill>
                  <a:srgbClr val="002060"/>
                </a:solidFill>
              </a:rPr>
              <a:t>JINST</a:t>
            </a:r>
            <a:r>
              <a:rPr lang="ru-RU" sz="1400" dirty="0">
                <a:solidFill>
                  <a:srgbClr val="002060"/>
                </a:solidFill>
              </a:rPr>
              <a:t> 18 (2023) 05, </a:t>
            </a:r>
            <a:r>
              <a:rPr lang="en-US" sz="1400" dirty="0">
                <a:solidFill>
                  <a:srgbClr val="002060"/>
                </a:solidFill>
              </a:rPr>
              <a:t>P</a:t>
            </a:r>
            <a:r>
              <a:rPr lang="ru-RU" sz="1400" dirty="0">
                <a:solidFill>
                  <a:srgbClr val="002060"/>
                </a:solidFill>
              </a:rPr>
              <a:t>05032, </a:t>
            </a:r>
            <a:r>
              <a:rPr lang="en-US" sz="1400" dirty="0" err="1">
                <a:solidFill>
                  <a:srgbClr val="002060"/>
                </a:solidFill>
              </a:rPr>
              <a:t>arXiv</a:t>
            </a:r>
            <a:r>
              <a:rPr lang="ru-RU" sz="1400" dirty="0">
                <a:solidFill>
                  <a:srgbClr val="002060"/>
                </a:solidFill>
              </a:rPr>
              <a:t>:2212.03110 [</a:t>
            </a:r>
            <a:r>
              <a:rPr lang="en-US" sz="1400" dirty="0">
                <a:solidFill>
                  <a:srgbClr val="002060"/>
                </a:solidFill>
              </a:rPr>
              <a:t>physics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  <a:r>
              <a:rPr lang="en-US" sz="1400" dirty="0">
                <a:solidFill>
                  <a:srgbClr val="002060"/>
                </a:solidFill>
              </a:rPr>
              <a:t>ins</a:t>
            </a:r>
            <a:r>
              <a:rPr lang="ru-RU" sz="1400" dirty="0">
                <a:solidFill>
                  <a:srgbClr val="002060"/>
                </a:solidFill>
              </a:rPr>
              <a:t>-</a:t>
            </a:r>
            <a:r>
              <a:rPr lang="en-US" sz="1400" dirty="0" err="1">
                <a:solidFill>
                  <a:srgbClr val="002060"/>
                </a:solidFill>
              </a:rPr>
              <a:t>det</a:t>
            </a:r>
            <a:r>
              <a:rPr lang="ru-RU" sz="1400" dirty="0">
                <a:solidFill>
                  <a:srgbClr val="002060"/>
                </a:solidFill>
              </a:rPr>
              <a:t>], </a:t>
            </a:r>
            <a:r>
              <a:rPr lang="en-US" sz="1400" dirty="0">
                <a:solidFill>
                  <a:srgbClr val="002060"/>
                </a:solidFill>
              </a:rPr>
              <a:t>https</a:t>
            </a:r>
            <a:r>
              <a:rPr lang="ru-RU" sz="1400" dirty="0">
                <a:solidFill>
                  <a:srgbClr val="002060"/>
                </a:solidFill>
              </a:rPr>
              <a:t>://</a:t>
            </a:r>
            <a:r>
              <a:rPr lang="en-US" sz="1400" dirty="0" err="1">
                <a:solidFill>
                  <a:srgbClr val="002060"/>
                </a:solidFill>
              </a:rPr>
              <a:t>doi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  <a:r>
              <a:rPr lang="en-US" sz="1400" dirty="0">
                <a:solidFill>
                  <a:srgbClr val="002060"/>
                </a:solidFill>
              </a:rPr>
              <a:t>org</a:t>
            </a:r>
            <a:r>
              <a:rPr lang="ru-RU" sz="1400" dirty="0">
                <a:solidFill>
                  <a:srgbClr val="002060"/>
                </a:solidFill>
              </a:rPr>
              <a:t>/10.1088/1748-0221/18/05/</a:t>
            </a:r>
            <a:r>
              <a:rPr lang="en-US" sz="1400" dirty="0">
                <a:solidFill>
                  <a:srgbClr val="002060"/>
                </a:solidFill>
              </a:rPr>
              <a:t>P</a:t>
            </a:r>
            <a:r>
              <a:rPr lang="ru-RU" sz="1400" dirty="0">
                <a:solidFill>
                  <a:srgbClr val="002060"/>
                </a:solidFill>
              </a:rPr>
              <a:t>05032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3" name="Frame1">
            <a:extLst>
              <a:ext uri="{FF2B5EF4-FFF2-40B4-BE49-F238E27FC236}">
                <a16:creationId xmlns:a16="http://schemas.microsoft.com/office/drawing/2014/main" id="{BAC2EF4B-FCE3-2649-B03F-AC1CA3042E41}"/>
              </a:ext>
            </a:extLst>
          </p:cNvPr>
          <p:cNvSpPr/>
          <p:nvPr/>
        </p:nvSpPr>
        <p:spPr>
          <a:xfrm>
            <a:off x="5541010" y="5880100"/>
            <a:ext cx="14605" cy="1752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rame2">
            <a:extLst>
              <a:ext uri="{FF2B5EF4-FFF2-40B4-BE49-F238E27FC236}">
                <a16:creationId xmlns:a16="http://schemas.microsoft.com/office/drawing/2014/main" id="{E405E035-262C-F14C-81B7-2D80CADCB524}"/>
              </a:ext>
            </a:extLst>
          </p:cNvPr>
          <p:cNvSpPr/>
          <p:nvPr/>
        </p:nvSpPr>
        <p:spPr>
          <a:xfrm>
            <a:off x="5084445" y="5880100"/>
            <a:ext cx="14605" cy="1752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ACBBDB3-C91A-1A40-93E6-C62387D8E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endParaRPr kumimoji="0" lang="ru-RU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Frame1">
            <a:extLst>
              <a:ext uri="{FF2B5EF4-FFF2-40B4-BE49-F238E27FC236}">
                <a16:creationId xmlns:a16="http://schemas.microsoft.com/office/drawing/2014/main" id="{FAFEAE3A-4D3E-8342-AF11-7961637C5E7A}"/>
              </a:ext>
            </a:extLst>
          </p:cNvPr>
          <p:cNvSpPr/>
          <p:nvPr/>
        </p:nvSpPr>
        <p:spPr>
          <a:xfrm>
            <a:off x="5693410" y="6032500"/>
            <a:ext cx="14605" cy="1752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Frame2">
            <a:extLst>
              <a:ext uri="{FF2B5EF4-FFF2-40B4-BE49-F238E27FC236}">
                <a16:creationId xmlns:a16="http://schemas.microsoft.com/office/drawing/2014/main" id="{B47FA03D-57F4-0D4C-AC19-FBF72ED2D264}"/>
              </a:ext>
            </a:extLst>
          </p:cNvPr>
          <p:cNvSpPr/>
          <p:nvPr/>
        </p:nvSpPr>
        <p:spPr>
          <a:xfrm>
            <a:off x="5236845" y="6032500"/>
            <a:ext cx="14605" cy="1752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9F3C2938-5270-9645-8EF5-7A6A730D8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endParaRPr kumimoji="0" lang="ru-RU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F6E916-518A-EB44-AEEA-03042D4B3E49}"/>
              </a:ext>
            </a:extLst>
          </p:cNvPr>
          <p:cNvSpPr txBox="1"/>
          <p:nvPr/>
        </p:nvSpPr>
        <p:spPr>
          <a:xfrm>
            <a:off x="1332138" y="245011"/>
            <a:ext cx="941206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По результатам работ эксперимента </a:t>
            </a:r>
            <a:r>
              <a:rPr lang="en-US" dirty="0">
                <a:solidFill>
                  <a:srgbClr val="002060"/>
                </a:solidFill>
              </a:rPr>
              <a:t>ATLAs </a:t>
            </a:r>
            <a:r>
              <a:rPr lang="ru-RU" dirty="0">
                <a:solidFill>
                  <a:srgbClr val="002060"/>
                </a:solidFill>
              </a:rPr>
              <a:t>опубликовано более 1000 статей в высоко</a:t>
            </a:r>
            <a:r>
              <a:rPr lang="en-US" dirty="0">
                <a:solidFill>
                  <a:srgbClr val="002060"/>
                </a:solidFill>
              </a:rPr>
              <a:t>-</a:t>
            </a:r>
            <a:r>
              <a:rPr lang="ru-RU" dirty="0">
                <a:solidFill>
                  <a:srgbClr val="002060"/>
                </a:solidFill>
              </a:rPr>
              <a:t>рейтинговых журналах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ru-RU" dirty="0">
                <a:solidFill>
                  <a:srgbClr val="002060"/>
                </a:solidFill>
              </a:rPr>
              <a:t>Из них 20 ( может больше?) статей где сотрудники МИФИ являются основными авторами.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5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730EF235-684C-C844-AC32-487B059C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r="3235"/>
          <a:stretch>
            <a:fillRect/>
          </a:stretch>
        </p:blipFill>
        <p:spPr bwMode="auto">
          <a:xfrm>
            <a:off x="680882" y="285986"/>
            <a:ext cx="4984376" cy="336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4" name="Picture 2" descr="id 3d.tiff">
            <a:extLst>
              <a:ext uri="{FF2B5EF4-FFF2-40B4-BE49-F238E27FC236}">
                <a16:creationId xmlns:a16="http://schemas.microsoft.com/office/drawing/2014/main" id="{5A86C473-1C85-BC49-ACE0-C0D269CE7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67" y="2800351"/>
            <a:ext cx="5571067" cy="371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43817-CA44-E948-B301-346E68BE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10th  Beam Telescopes and Test Beams Workshop, June 23rd, 2022 </a:t>
            </a:r>
            <a:endParaRPr lang="en-US" dirty="0"/>
          </a:p>
        </p:txBody>
      </p:sp>
      <p:sp>
        <p:nvSpPr>
          <p:cNvPr id="38916" name="Slide Number Placeholder 4">
            <a:extLst>
              <a:ext uri="{FF2B5EF4-FFF2-40B4-BE49-F238E27FC236}">
                <a16:creationId xmlns:a16="http://schemas.microsoft.com/office/drawing/2014/main" id="{AFDB6ADB-7BF3-454C-A53F-7A68233874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990575" indent="-380990"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523962" indent="-304792"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2133547" indent="-304792"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743131" indent="-304792"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C766933-A509-3B4B-9C3D-D8ABE803243E}" type="slidenum">
              <a:rPr lang="en-US" altLang="en-US" sz="120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</a:t>
            </a:fld>
            <a:endParaRPr lang="en-US" altLang="en-US" sz="12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7" name="Content Placeholder 2">
            <a:extLst>
              <a:ext uri="{FF2B5EF4-FFF2-40B4-BE49-F238E27FC236}">
                <a16:creationId xmlns:a16="http://schemas.microsoft.com/office/drawing/2014/main" id="{33E95820-D8EC-CA43-98CB-0D7E2887D648}"/>
              </a:ext>
            </a:extLst>
          </p:cNvPr>
          <p:cNvSpPr txBox="1">
            <a:spLocks/>
          </p:cNvSpPr>
          <p:nvPr/>
        </p:nvSpPr>
        <p:spPr bwMode="auto">
          <a:xfrm>
            <a:off x="6937374" y="1037124"/>
            <a:ext cx="4938183" cy="17473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msgothic"/>
                <a:cs typeface="Arial" panose="020B0604020202020204" pitchFamily="34" charset="0"/>
              </a:rPr>
              <a:t>Transition Radiation Tracker (TRT)</a:t>
            </a:r>
          </a:p>
          <a:p>
            <a:pPr algn="ctr">
              <a:spcBef>
                <a:spcPct val="20000"/>
              </a:spcBef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ea typeface="msgothic"/>
                <a:cs typeface="Arial" panose="020B0604020202020204" pitchFamily="34" charset="0"/>
              </a:rPr>
              <a:t>in the ATLAS inner detector: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ea typeface="msgothic"/>
                <a:cs typeface="Arial" panose="020B0604020202020204" pitchFamily="34" charset="0"/>
              </a:rPr>
              <a:t>Electron identification for particles with  |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|&lt;2 and 0.5 &lt;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6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16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150 GeV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tracking.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 momentum measurements.</a:t>
            </a:r>
            <a:endParaRPr lang="en-US" altLang="en-US" sz="16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16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8" name="Line 4">
            <a:extLst>
              <a:ext uri="{FF2B5EF4-FFF2-40B4-BE49-F238E27FC236}">
                <a16:creationId xmlns:a16="http://schemas.microsoft.com/office/drawing/2014/main" id="{D72AF829-C2D8-4146-B479-F44846D41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2071" y="1921362"/>
            <a:ext cx="6943664" cy="1554205"/>
          </a:xfrm>
          <a:prstGeom prst="line">
            <a:avLst/>
          </a:prstGeom>
          <a:noFill/>
          <a:ln w="255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19" name="Line 5">
            <a:extLst>
              <a:ext uri="{FF2B5EF4-FFF2-40B4-BE49-F238E27FC236}">
                <a16:creationId xmlns:a16="http://schemas.microsoft.com/office/drawing/2014/main" id="{5F2CE82A-4FB6-0B42-B936-084137C387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5553" y="2030506"/>
            <a:ext cx="4087343" cy="3262084"/>
          </a:xfrm>
          <a:prstGeom prst="line">
            <a:avLst/>
          </a:prstGeom>
          <a:noFill/>
          <a:ln w="255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20" name="Rectangle 7">
            <a:extLst>
              <a:ext uri="{FF2B5EF4-FFF2-40B4-BE49-F238E27FC236}">
                <a16:creationId xmlns:a16="http://schemas.microsoft.com/office/drawing/2014/main" id="{5F4BDF47-910C-5246-92A0-C94F87DCE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5215467"/>
            <a:ext cx="1524000" cy="18626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667"/>
          </a:p>
        </p:txBody>
      </p:sp>
      <p:sp>
        <p:nvSpPr>
          <p:cNvPr id="38921" name="Rectangle 8">
            <a:extLst>
              <a:ext uri="{FF2B5EF4-FFF2-40B4-BE49-F238E27FC236}">
                <a16:creationId xmlns:a16="http://schemas.microsoft.com/office/drawing/2014/main" id="{1BE8B319-C21A-7645-B54A-D260CA1CD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467" y="4961467"/>
            <a:ext cx="1524000" cy="18626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667"/>
          </a:p>
        </p:txBody>
      </p:sp>
      <p:sp>
        <p:nvSpPr>
          <p:cNvPr id="38922" name="Rectangle 9">
            <a:extLst>
              <a:ext uri="{FF2B5EF4-FFF2-40B4-BE49-F238E27FC236}">
                <a16:creationId xmlns:a16="http://schemas.microsoft.com/office/drawing/2014/main" id="{7F58CBA3-629B-CD47-9BAD-9113A3019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4555067"/>
            <a:ext cx="1049867" cy="88053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667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DC4827-6E33-D945-B8CC-2D92DEB9CA5C}"/>
              </a:ext>
            </a:extLst>
          </p:cNvPr>
          <p:cNvSpPr txBox="1"/>
          <p:nvPr/>
        </p:nvSpPr>
        <p:spPr>
          <a:xfrm>
            <a:off x="336337" y="3547336"/>
            <a:ext cx="4851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4577" indent="-264577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30</a:t>
            </a:r>
            <a:r>
              <a:rPr lang="ru-RU" sz="1600" dirty="0">
                <a:solidFill>
                  <a:srgbClr val="002060"/>
                </a:solidFill>
              </a:rPr>
              <a:t>00 авторов</a:t>
            </a:r>
          </a:p>
          <a:p>
            <a:pPr marL="603236" lvl="1" indent="-27516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из них 1000 аспирантов</a:t>
            </a:r>
          </a:p>
          <a:p>
            <a:pPr marL="264577" indent="-264577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220 </a:t>
            </a:r>
            <a:r>
              <a:rPr lang="ru-RU" sz="1600" dirty="0">
                <a:solidFill>
                  <a:srgbClr val="002060"/>
                </a:solidFill>
              </a:rPr>
              <a:t>университетов</a:t>
            </a:r>
            <a:endParaRPr lang="en-US" sz="1600" dirty="0">
              <a:solidFill>
                <a:srgbClr val="002060"/>
              </a:solidFill>
            </a:endParaRPr>
          </a:p>
          <a:p>
            <a:pPr marL="264577" indent="-264577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42</a:t>
            </a:r>
            <a:r>
              <a:rPr lang="ru-RU" sz="1600" dirty="0">
                <a:solidFill>
                  <a:srgbClr val="002060"/>
                </a:solidFill>
              </a:rPr>
              <a:t> страны</a:t>
            </a:r>
          </a:p>
          <a:p>
            <a:pPr marL="264577" indent="-264577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высота 26 м</a:t>
            </a:r>
          </a:p>
          <a:p>
            <a:pPr marL="264577" indent="-264577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длина 46 м</a:t>
            </a:r>
          </a:p>
          <a:p>
            <a:pPr marL="241294" indent="-241294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вес 7000 т</a:t>
            </a:r>
          </a:p>
          <a:p>
            <a:pPr marL="264577" indent="-264577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количество датчиков и индивидуальных электронных каналов считывания 88 млн.</a:t>
            </a:r>
          </a:p>
          <a:p>
            <a:pPr marL="264577" indent="-264577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первичный поток информации 10</a:t>
            </a:r>
            <a:r>
              <a:rPr lang="ru-RU" sz="1600" baseline="30000" dirty="0">
                <a:solidFill>
                  <a:srgbClr val="002060"/>
                </a:solidFill>
              </a:rPr>
              <a:t>15</a:t>
            </a:r>
            <a:r>
              <a:rPr lang="ru-RU" sz="1600" dirty="0">
                <a:solidFill>
                  <a:srgbClr val="002060"/>
                </a:solidFill>
              </a:rPr>
              <a:t> бит/сек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ED9377-0ED7-854E-A693-9B538104104A}"/>
              </a:ext>
            </a:extLst>
          </p:cNvPr>
          <p:cNvSpPr/>
          <p:nvPr/>
        </p:nvSpPr>
        <p:spPr>
          <a:xfrm>
            <a:off x="7227951" y="643633"/>
            <a:ext cx="435702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Arial" pitchFamily="-100" charset="0"/>
                <a:ea typeface="Arial" pitchFamily="-100" charset="0"/>
                <a:cs typeface="Arial" pitchFamily="-100" charset="0"/>
              </a:rPr>
              <a:t>Вклад МИФИ</a:t>
            </a:r>
            <a:r>
              <a:rPr lang="en-US" b="1" dirty="0">
                <a:solidFill>
                  <a:srgbClr val="C00000"/>
                </a:solidFill>
                <a:latin typeface="Arial" pitchFamily="-100" charset="0"/>
                <a:ea typeface="Arial" pitchFamily="-100" charset="0"/>
                <a:cs typeface="Arial" pitchFamily="-100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-100" charset="0"/>
                <a:ea typeface="Arial" pitchFamily="-100" charset="0"/>
                <a:cs typeface="Arial" pitchFamily="-100" charset="0"/>
              </a:rPr>
              <a:t>в эксперимент </a:t>
            </a:r>
            <a:r>
              <a:rPr lang="en-US" b="1" dirty="0">
                <a:solidFill>
                  <a:srgbClr val="C00000"/>
                </a:solidFill>
                <a:latin typeface="Arial" pitchFamily="-100" charset="0"/>
                <a:ea typeface="Arial" pitchFamily="-100" charset="0"/>
                <a:cs typeface="Arial" pitchFamily="-100" charset="0"/>
              </a:rPr>
              <a:t>ATLAS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F6CC43-EE12-6C41-830B-D7C370137F39}"/>
              </a:ext>
            </a:extLst>
          </p:cNvPr>
          <p:cNvSpPr txBox="1"/>
          <p:nvPr/>
        </p:nvSpPr>
        <p:spPr>
          <a:xfrm>
            <a:off x="-11643" y="58858"/>
            <a:ext cx="11887200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Проект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TRT</a:t>
            </a:r>
            <a:r>
              <a:rPr lang="ru-RU" sz="3200" b="1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r>
              <a:rPr lang="ru-RU" sz="3200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(Трековый Детектор Переходного Излучения)</a:t>
            </a:r>
            <a:endParaRPr lang="ru-RU" dirty="0">
              <a:solidFill>
                <a:srgbClr val="D1020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79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5"/>
          <a:stretch>
            <a:fillRect/>
          </a:stretch>
        </p:blipFill>
        <p:spPr bwMode="auto">
          <a:xfrm>
            <a:off x="98534" y="1074704"/>
            <a:ext cx="3030754" cy="265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27418E6-B587-6D4E-B5E6-8E13C548D259}" type="slidenum">
              <a:rPr lang="en-US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68B94B-AF47-6C4F-B378-790296F24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4" y="3905982"/>
            <a:ext cx="2904296" cy="2124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5CCC3-F574-244F-B081-8DCCA305C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663" y="3905982"/>
            <a:ext cx="3741994" cy="2124439"/>
          </a:xfrm>
          <a:prstGeom prst="rect">
            <a:avLst/>
          </a:prstGeom>
        </p:spPr>
      </p:pic>
      <p:pic>
        <p:nvPicPr>
          <p:cNvPr id="15" name="Picture 42">
            <a:extLst>
              <a:ext uri="{FF2B5EF4-FFF2-40B4-BE49-F238E27FC236}">
                <a16:creationId xmlns:a16="http://schemas.microsoft.com/office/drawing/2014/main" id="{92B6EA01-BD68-BC4B-BF66-211A14FB3B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7"/>
          <a:stretch>
            <a:fillRect/>
          </a:stretch>
        </p:blipFill>
        <p:spPr bwMode="auto">
          <a:xfrm>
            <a:off x="3385214" y="1156768"/>
            <a:ext cx="3606892" cy="2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8">
            <a:extLst>
              <a:ext uri="{FF2B5EF4-FFF2-40B4-BE49-F238E27FC236}">
                <a16:creationId xmlns:a16="http://schemas.microsoft.com/office/drawing/2014/main" id="{BF44BB6E-FCA6-4548-A0D1-3C7BBA1FD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9591" y="584776"/>
            <a:ext cx="468240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</a:rPr>
              <a:t>Вклад: </a:t>
            </a:r>
          </a:p>
          <a:p>
            <a:pPr algn="just"/>
            <a:r>
              <a:rPr lang="ru-RU" altLang="en-US" sz="1400" dirty="0">
                <a:solidFill>
                  <a:srgbClr val="002060"/>
                </a:solidFill>
                <a:latin typeface="Calibri" panose="020F0502020204030204" pitchFamily="34" charset="0"/>
              </a:rPr>
              <a:t>Начиная с базовых идей,  и разработки новых технологий пропорциональных камер и радиаторов переходного излучения, через серию прототипов и длительного периода их испытаний на пучках частиц до участия в дизайне, производстве, проведении контрольных тестов  запуске в  эксплуатацию детектора и проведение экспериментов в составе установки </a:t>
            </a:r>
            <a:r>
              <a:rPr lang="en-US" altLang="en-US" sz="1400" dirty="0">
                <a:solidFill>
                  <a:srgbClr val="002060"/>
                </a:solidFill>
                <a:latin typeface="Calibri" panose="020F0502020204030204" pitchFamily="34" charset="0"/>
              </a:rPr>
              <a:t>ATLAS</a:t>
            </a:r>
            <a:r>
              <a:rPr lang="ru-RU" altLang="en-US" sz="1400" dirty="0">
                <a:solidFill>
                  <a:srgbClr val="002060"/>
                </a:solidFill>
                <a:latin typeface="Calibri" panose="020F0502020204030204" pitchFamily="34" charset="0"/>
              </a:rPr>
              <a:t> на БАК.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67395-2279-1648-8E96-FB25DE03F89C}"/>
              </a:ext>
            </a:extLst>
          </p:cNvPr>
          <p:cNvSpPr txBox="1"/>
          <p:nvPr/>
        </p:nvSpPr>
        <p:spPr>
          <a:xfrm>
            <a:off x="0" y="52591"/>
            <a:ext cx="11887200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Трековый Детектор Переходного Излучения</a:t>
            </a:r>
            <a:endParaRPr lang="ru-RU" dirty="0">
              <a:solidFill>
                <a:srgbClr val="D1020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8EC86D-5B6A-FC40-B6C4-48AAF01FADF9}"/>
              </a:ext>
            </a:extLst>
          </p:cNvPr>
          <p:cNvSpPr/>
          <p:nvPr/>
        </p:nvSpPr>
        <p:spPr>
          <a:xfrm>
            <a:off x="7509591" y="2501367"/>
            <a:ext cx="4611795" cy="4041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ea typeface="Calibri" charset="0"/>
                <a:cs typeface="Times New Roman" charset="0"/>
              </a:rPr>
              <a:t>Зоны ответственности в настоящее время</a:t>
            </a:r>
            <a:r>
              <a:rPr lang="ru-RU" sz="1400" b="1" dirty="0">
                <a:solidFill>
                  <a:srgbClr val="002060"/>
                </a:solidFill>
                <a:ea typeface="Calibri" charset="0"/>
                <a:cs typeface="Times New Roman" charset="0"/>
              </a:rPr>
              <a:t>:</a:t>
            </a:r>
            <a:endParaRPr lang="ru-RU" sz="1400" b="1" dirty="0">
              <a:solidFill>
                <a:srgbClr val="002060"/>
              </a:solidFill>
              <a:effectLst/>
              <a:ea typeface="Calibri" charset="0"/>
              <a:cs typeface="Times New Roman" charset="0"/>
            </a:endParaRPr>
          </a:p>
          <a:p>
            <a:pPr marL="342900" indent="-342900" algn="just">
              <a:lnSpc>
                <a:spcPct val="115000"/>
              </a:lnSpc>
              <a:buFont typeface="Symbol" charset="2"/>
              <a:buChar char=""/>
            </a:pP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Координация работ </a:t>
            </a:r>
            <a:r>
              <a:rPr lang="en-US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TRT detector group</a:t>
            </a: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ru-RU" sz="1400" dirty="0">
                <a:solidFill>
                  <a:srgbClr val="002060"/>
                </a:solidFill>
                <a:effectLst/>
                <a:ea typeface="Calibri" charset="0"/>
                <a:cs typeface="Times New Roman" charset="0"/>
              </a:rPr>
              <a:t>Системы: Высоковольтная система </a:t>
            </a:r>
            <a:r>
              <a:rPr lang="ru-RU" sz="1400" dirty="0" err="1">
                <a:solidFill>
                  <a:srgbClr val="002060"/>
                </a:solidFill>
                <a:effectLst/>
                <a:ea typeface="Calibri" charset="0"/>
                <a:cs typeface="Times New Roman" charset="0"/>
              </a:rPr>
              <a:t>ситема</a:t>
            </a:r>
            <a:r>
              <a:rPr lang="ru-RU" sz="1400" dirty="0">
                <a:solidFill>
                  <a:srgbClr val="002060"/>
                </a:solidFill>
                <a:effectLst/>
                <a:ea typeface="Calibri" charset="0"/>
                <a:cs typeface="Times New Roman" charset="0"/>
              </a:rPr>
              <a:t>, газового обеспечения и система охлаждения TRT.  </a:t>
            </a:r>
            <a:endParaRPr lang="en-GB" sz="1400" dirty="0">
              <a:solidFill>
                <a:srgbClr val="002060"/>
              </a:solidFill>
              <a:effectLst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n-US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TRT </a:t>
            </a:r>
            <a:r>
              <a:rPr lang="en-US" sz="1400" dirty="0">
                <a:solidFill>
                  <a:srgbClr val="002060"/>
                </a:solidFill>
                <a:effectLst/>
                <a:ea typeface="Calibri" charset="0"/>
                <a:cs typeface="Times New Roman" charset="0"/>
              </a:rPr>
              <a:t>DAQ. </a:t>
            </a:r>
            <a:endParaRPr lang="ru-RU" sz="1400" dirty="0">
              <a:solidFill>
                <a:srgbClr val="002060"/>
              </a:solidFill>
              <a:effectLst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n-US" sz="1400" dirty="0">
                <a:solidFill>
                  <a:srgbClr val="002060"/>
                </a:solidFill>
                <a:effectLst/>
                <a:ea typeface="Calibri" charset="0"/>
                <a:cs typeface="Times New Roman" charset="0"/>
              </a:rPr>
              <a:t>TRT </a:t>
            </a:r>
            <a:r>
              <a:rPr lang="en-US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online </a:t>
            </a:r>
            <a:r>
              <a:rPr lang="en-US" sz="1400" dirty="0">
                <a:solidFill>
                  <a:srgbClr val="002060"/>
                </a:solidFill>
                <a:effectLst/>
                <a:ea typeface="Calibri" charset="0"/>
                <a:cs typeface="Times New Roman" charset="0"/>
              </a:rPr>
              <a:t>monitoring</a:t>
            </a:r>
            <a:endParaRPr lang="ru-RU" sz="1400" dirty="0">
              <a:solidFill>
                <a:srgbClr val="002060"/>
              </a:solidFill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ru-RU" sz="1400" dirty="0">
                <a:solidFill>
                  <a:srgbClr val="002060"/>
                </a:solidFill>
                <a:effectLst/>
                <a:ea typeface="Calibri" charset="0"/>
                <a:cs typeface="Times New Roman" charset="0"/>
              </a:rPr>
              <a:t>Обеспечение бесперебой</a:t>
            </a: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ной работы </a:t>
            </a:r>
            <a:r>
              <a:rPr lang="en-US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TRT </a:t>
            </a: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в процессе набора данных (</a:t>
            </a:r>
            <a:r>
              <a:rPr lang="ru-RU" sz="1400" dirty="0" err="1">
                <a:solidFill>
                  <a:srgbClr val="002060"/>
                </a:solidFill>
                <a:ea typeface="Calibri" charset="0"/>
                <a:cs typeface="Times New Roman" charset="0"/>
              </a:rPr>
              <a:t>шифты</a:t>
            </a: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, эксперты, тесты и своевременное обслуживание).</a:t>
            </a:r>
            <a:endParaRPr lang="ru-RU" sz="1400" dirty="0">
              <a:solidFill>
                <a:srgbClr val="C00000"/>
              </a:solidFill>
              <a:effectLst/>
              <a:ea typeface="Calibri" charset="0"/>
              <a:cs typeface="Times New Roman" charset="0"/>
            </a:endParaRPr>
          </a:p>
          <a:p>
            <a:pPr marL="342900" indent="-342900" algn="just">
              <a:lnSpc>
                <a:spcPct val="115000"/>
              </a:lnSpc>
              <a:buFont typeface="Symbol" charset="2"/>
              <a:buChar char=""/>
            </a:pP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Оптимизация трекинга при сверхвысоких загрузках (&lt;</a:t>
            </a:r>
            <a:r>
              <a:rPr lang="en-US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mu&gt;</a:t>
            </a: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 в 3м ране </a:t>
            </a:r>
            <a:r>
              <a:rPr lang="en-US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~65 </a:t>
            </a: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в</a:t>
            </a:r>
            <a:r>
              <a:rPr lang="en-US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 2.5</a:t>
            </a: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 раза больше чем рассчитывалось при разработке детектора).</a:t>
            </a:r>
          </a:p>
          <a:p>
            <a:pPr marL="342900" indent="-342900" algn="just">
              <a:lnSpc>
                <a:spcPct val="115000"/>
              </a:lnSpc>
              <a:buFont typeface="Symbol" charset="2"/>
              <a:buChar char=""/>
            </a:pP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Нейронные сети для идентификации электронов.</a:t>
            </a:r>
          </a:p>
          <a:p>
            <a:pPr marL="342900" indent="-342900" algn="just">
              <a:lnSpc>
                <a:spcPct val="115000"/>
              </a:lnSpc>
              <a:buFont typeface="Symbol" charset="2"/>
              <a:buChar char=""/>
            </a:pPr>
            <a:r>
              <a:rPr lang="ru-RU" sz="1400" dirty="0">
                <a:solidFill>
                  <a:srgbClr val="002060"/>
                </a:solidFill>
                <a:ea typeface="Calibri" charset="0"/>
                <a:cs typeface="Times New Roman" charset="0"/>
              </a:rPr>
              <a:t>Работа над большой итоговой статьей «</a:t>
            </a:r>
            <a:r>
              <a:rPr lang="en-US" sz="1400" dirty="0">
                <a:solidFill>
                  <a:srgbClr val="002060"/>
                </a:solidFill>
              </a:rPr>
              <a:t>The ATLAS Transition Radiation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Tracker: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Operation and Performance at the LHC</a:t>
            </a:r>
            <a:r>
              <a:rPr lang="ru-RU" sz="1400" dirty="0">
                <a:solidFill>
                  <a:srgbClr val="002060"/>
                </a:solidFill>
              </a:rPr>
              <a:t>». </a:t>
            </a:r>
            <a:endParaRPr lang="ru-RU" sz="1400" dirty="0">
              <a:solidFill>
                <a:srgbClr val="002060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C9C28-97DC-DB41-980A-F0A9CF2DADB7}"/>
              </a:ext>
            </a:extLst>
          </p:cNvPr>
          <p:cNvSpPr txBox="1"/>
          <p:nvPr/>
        </p:nvSpPr>
        <p:spPr>
          <a:xfrm>
            <a:off x="1327656" y="747126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Barrel TRT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457147-D514-4A44-9E89-C68F5C476E13}"/>
              </a:ext>
            </a:extLst>
          </p:cNvPr>
          <p:cNvSpPr txBox="1"/>
          <p:nvPr/>
        </p:nvSpPr>
        <p:spPr>
          <a:xfrm>
            <a:off x="4497926" y="705372"/>
            <a:ext cx="138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End-Cap TRT</a:t>
            </a:r>
          </a:p>
        </p:txBody>
      </p:sp>
    </p:spTree>
    <p:extLst>
      <p:ext uri="{BB962C8B-B14F-4D97-AF65-F5344CB8AC3E}">
        <p14:creationId xmlns:p14="http://schemas.microsoft.com/office/powerpoint/2010/main" val="49161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2" descr="TRT_ID_2ATLA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4" y="584776"/>
            <a:ext cx="7820240" cy="413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3" descr="TRT_in_hartATLA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71" y="3943349"/>
            <a:ext cx="4094923" cy="291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5" descr="TRT_ID_2ATLAS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0" y="3980028"/>
            <a:ext cx="3713261" cy="283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DFE562-A907-7C47-9E2F-AEA602310C29}" type="slidenum">
              <a:rPr lang="ru-RU" sz="16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ru-RU" sz="16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1"/>
            <a:ext cx="11887200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Трековый Детектор Переходного Излучения: проект </a:t>
            </a:r>
            <a:r>
              <a:rPr lang="en-US" sz="3200" b="1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TRT</a:t>
            </a:r>
            <a:endParaRPr lang="ru-RU" dirty="0">
              <a:solidFill>
                <a:srgbClr val="D1020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28678" name="Rectangle 28"/>
          <p:cNvSpPr>
            <a:spLocks noChangeArrowheads="1"/>
          </p:cNvSpPr>
          <p:nvPr/>
        </p:nvSpPr>
        <p:spPr bwMode="auto">
          <a:xfrm>
            <a:off x="8281459" y="2157499"/>
            <a:ext cx="3072341" cy="3129383"/>
          </a:xfrm>
          <a:prstGeom prst="rect">
            <a:avLst/>
          </a:prstGeom>
          <a:solidFill>
            <a:srgbClr val="FFFFC2">
              <a:alpha val="38039"/>
            </a:srgb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24881" algn="ctr"/>
            <a:endParaRPr lang="ru-RU" sz="3200" dirty="0">
              <a:solidFill>
                <a:srgbClr val="000090"/>
              </a:solidFill>
            </a:endParaRPr>
          </a:p>
          <a:p>
            <a:pPr marL="124881" algn="ctr"/>
            <a:r>
              <a:rPr lang="ru-RU" sz="2667" b="1" dirty="0">
                <a:solidFill>
                  <a:srgbClr val="000090"/>
                </a:solidFill>
              </a:rPr>
              <a:t>Установка Т</a:t>
            </a:r>
            <a:r>
              <a:rPr lang="en-US" sz="2667" b="1" dirty="0">
                <a:solidFill>
                  <a:srgbClr val="000090"/>
                </a:solidFill>
              </a:rPr>
              <a:t>R</a:t>
            </a:r>
            <a:r>
              <a:rPr lang="ru-RU" sz="2667" b="1" dirty="0">
                <a:solidFill>
                  <a:srgbClr val="000090"/>
                </a:solidFill>
              </a:rPr>
              <a:t>Т в </a:t>
            </a:r>
            <a:r>
              <a:rPr lang="en-US" sz="2667" b="1" dirty="0">
                <a:solidFill>
                  <a:srgbClr val="000090"/>
                </a:solidFill>
              </a:rPr>
              <a:t>ATLAS </a:t>
            </a:r>
            <a:r>
              <a:rPr lang="ru-RU" sz="2667" b="1" dirty="0">
                <a:solidFill>
                  <a:srgbClr val="000090"/>
                </a:solidFill>
              </a:rPr>
              <a:t>эксперимент, тестирование </a:t>
            </a:r>
            <a:endParaRPr lang="en-US" sz="2667" b="1" dirty="0">
              <a:solidFill>
                <a:srgbClr val="000090"/>
              </a:solidFill>
            </a:endParaRPr>
          </a:p>
          <a:p>
            <a:pPr marL="124881" algn="ctr"/>
            <a:r>
              <a:rPr lang="ru-RU" sz="2667" b="1" dirty="0">
                <a:solidFill>
                  <a:srgbClr val="000090"/>
                </a:solidFill>
              </a:rPr>
              <a:t>и запуск в работу</a:t>
            </a:r>
            <a:r>
              <a:rPr lang="en-US" sz="2667" b="1" dirty="0">
                <a:solidFill>
                  <a:srgbClr val="000090"/>
                </a:solidFill>
              </a:rPr>
              <a:t>.</a:t>
            </a:r>
            <a:endParaRPr lang="ru-RU" sz="2667" b="1" dirty="0">
              <a:solidFill>
                <a:srgbClr val="000090"/>
              </a:solidFill>
            </a:endParaRPr>
          </a:p>
          <a:p>
            <a:pPr marL="124881" algn="ctr"/>
            <a:endParaRPr lang="ru-RU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0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5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4FAD1-6208-0744-904A-765FF9E3CEBF}"/>
              </a:ext>
            </a:extLst>
          </p:cNvPr>
          <p:cNvSpPr/>
          <p:nvPr/>
        </p:nvSpPr>
        <p:spPr>
          <a:xfrm>
            <a:off x="1752934" y="397726"/>
            <a:ext cx="9460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2023 году была модернизирована система триггера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FastOR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ТРТ.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0543F-75BB-0A45-87B7-C977FECC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92" y="2688473"/>
            <a:ext cx="4962338" cy="2469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D0DCDA-58C3-DA4E-9271-AC08B8D0DC97}"/>
              </a:ext>
            </a:extLst>
          </p:cNvPr>
          <p:cNvPicPr/>
          <p:nvPr/>
        </p:nvPicPr>
        <p:blipFill>
          <a:blip r:embed="rId3"/>
          <a:srcRect b="377"/>
          <a:stretch>
            <a:fillRect/>
          </a:stretch>
        </p:blipFill>
        <p:spPr bwMode="auto">
          <a:xfrm>
            <a:off x="5193030" y="2720673"/>
            <a:ext cx="3417570" cy="2453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84812-3C3E-E649-9A24-8E8FB74B347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8610600" y="2748910"/>
            <a:ext cx="3387725" cy="25761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8C8898-BAF6-F648-AA17-79A7CE36CAAE}"/>
              </a:ext>
            </a:extLst>
          </p:cNvPr>
          <p:cNvSpPr/>
          <p:nvPr/>
        </p:nvSpPr>
        <p:spPr>
          <a:xfrm>
            <a:off x="5523153" y="5201915"/>
            <a:ext cx="3087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Измеренная эффективность триггера TRT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Fast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эксклюзивных событий с двумя треками в зависимости от поперечного импульса ведущего трека.</a:t>
            </a:r>
            <a:endParaRPr lang="en-US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EB3192-84D3-8E4F-9CBB-5665E89ED02D}"/>
              </a:ext>
            </a:extLst>
          </p:cNvPr>
          <p:cNvSpPr/>
          <p:nvPr/>
        </p:nvSpPr>
        <p:spPr>
          <a:xfrm>
            <a:off x="8986650" y="5294247"/>
            <a:ext cx="2850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Спектр инвариантной массы двухтрековых событий в области массы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ψ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событий, вызванных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FastOR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28A3BB-2D7D-8A44-B700-9127F36C53C5}"/>
              </a:ext>
            </a:extLst>
          </p:cNvPr>
          <p:cNvSpPr/>
          <p:nvPr/>
        </p:nvSpPr>
        <p:spPr>
          <a:xfrm>
            <a:off x="1465759" y="1013268"/>
            <a:ext cx="94756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100 раз увеличивает эффективность работы эксперимента АТЛАС в ультра-периферических столкновениях тяжелых ионов и позволяет снизить порог триггера первого уровня  по поперечному импульсу до 200 МэВ/с.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89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6"/>
          <p:cNvSpPr txBox="1">
            <a:spLocks noChangeArrowheads="1"/>
          </p:cNvSpPr>
          <p:nvPr/>
        </p:nvSpPr>
        <p:spPr bwMode="auto">
          <a:xfrm>
            <a:off x="9448800" y="6400806"/>
            <a:ext cx="2641600" cy="4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62400" rIns="120000" bIns="624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500"/>
              </a:spcBef>
              <a:buSzPct val="100000"/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20.03.201</a:t>
            </a:r>
            <a:r>
              <a:rPr lang="ru-RU">
                <a:solidFill>
                  <a:srgbClr val="FFFFFF"/>
                </a:solidFill>
                <a:latin typeface="Comic Sans MS" charset="0"/>
              </a:rPr>
              <a:t>5</a:t>
            </a:r>
            <a:endParaRPr lang="en-US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3727"/>
            <a:ext cx="1209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Проект: 1я фаза </a:t>
            </a:r>
            <a:r>
              <a:rPr lang="en-US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“NSW”</a:t>
            </a:r>
            <a:r>
              <a:rPr lang="ru-RU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: </a:t>
            </a:r>
            <a:r>
              <a:rPr lang="en-US" sz="3200" b="1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r>
              <a:rPr lang="ru-RU" b="1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модернизация  мюонной системы эксперимента </a:t>
            </a:r>
            <a:r>
              <a:rPr lang="en-US" b="1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ATLAS</a:t>
            </a:r>
            <a:endParaRPr lang="ru-RU" dirty="0">
              <a:solidFill>
                <a:srgbClr val="D1020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pic>
        <p:nvPicPr>
          <p:cNvPr id="31748" name="Picture 6" descr="NSW_scanner2.JPG"/>
          <p:cNvPicPr>
            <a:picLocks noChangeAspect="1"/>
          </p:cNvPicPr>
          <p:nvPr/>
        </p:nvPicPr>
        <p:blipFill>
          <a:blip r:embed="rId3" cstate="print">
            <a:lum bright="1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629" y="987195"/>
            <a:ext cx="3521845" cy="243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9"/>
          <p:cNvSpPr txBox="1">
            <a:spLocks noChangeArrowheads="1"/>
          </p:cNvSpPr>
          <p:nvPr/>
        </p:nvSpPr>
        <p:spPr bwMode="auto">
          <a:xfrm>
            <a:off x="8211013" y="3075292"/>
            <a:ext cx="3142787" cy="338554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600" b="1" dirty="0">
                <a:solidFill>
                  <a:srgbClr val="FFFF00"/>
                </a:solidFill>
              </a:rPr>
              <a:t>Настройка сканеров в МИФИ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31751" name="Slide Number Placeholder 3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175D8D-4A37-DA49-A998-2DAE155AAFD4}" type="slidenum">
              <a:rPr lang="ru-RU" sz="16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ru-RU" sz="16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52679" y="2897987"/>
            <a:ext cx="2742207" cy="2761255"/>
            <a:chOff x="304800" y="3505200"/>
            <a:chExt cx="2558553" cy="3005253"/>
          </a:xfrm>
        </p:grpSpPr>
        <p:pic>
          <p:nvPicPr>
            <p:cNvPr id="31761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505200"/>
              <a:ext cx="2514600" cy="3005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34" descr="AA04453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5943600"/>
              <a:ext cx="27255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3" name="TextBox 36"/>
          <p:cNvSpPr txBox="1">
            <a:spLocks noChangeArrowheads="1"/>
          </p:cNvSpPr>
          <p:nvPr/>
        </p:nvSpPr>
        <p:spPr bwMode="auto">
          <a:xfrm>
            <a:off x="1135693" y="4907579"/>
            <a:ext cx="9028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NSW</a:t>
            </a:r>
          </a:p>
        </p:txBody>
      </p:sp>
      <p:sp>
        <p:nvSpPr>
          <p:cNvPr id="31754" name="TextBox 37"/>
          <p:cNvSpPr txBox="1">
            <a:spLocks noChangeArrowheads="1"/>
          </p:cNvSpPr>
          <p:nvPr/>
        </p:nvSpPr>
        <p:spPr bwMode="auto">
          <a:xfrm>
            <a:off x="179037" y="686939"/>
            <a:ext cx="7485046" cy="14054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2133" b="1" dirty="0">
                <a:solidFill>
                  <a:srgbClr val="D10202"/>
                </a:solidFill>
              </a:rPr>
              <a:t>Вклад МИФИ: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90"/>
                </a:solidFill>
              </a:rPr>
              <a:t>Разработка и изготовление систем контроля качества и работоспособности камер </a:t>
            </a:r>
            <a:r>
              <a:rPr lang="en-US" sz="1600" dirty="0" err="1">
                <a:solidFill>
                  <a:srgbClr val="000090"/>
                </a:solidFill>
              </a:rPr>
              <a:t>sTGC</a:t>
            </a:r>
            <a:r>
              <a:rPr lang="en-US" sz="1600" dirty="0">
                <a:solidFill>
                  <a:srgbClr val="000090"/>
                </a:solidFill>
              </a:rPr>
              <a:t>) </a:t>
            </a:r>
            <a:r>
              <a:rPr lang="ru-RU" sz="1600" dirty="0">
                <a:solidFill>
                  <a:srgbClr val="000090"/>
                </a:solidFill>
              </a:rPr>
              <a:t>на основе рентгеновских сканеров.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90"/>
                </a:solidFill>
              </a:rPr>
              <a:t>Участие в тестировании и подготовки камер к работе в составе установки </a:t>
            </a:r>
            <a:r>
              <a:rPr lang="en-US" sz="1600" dirty="0">
                <a:solidFill>
                  <a:srgbClr val="000090"/>
                </a:solidFill>
              </a:rPr>
              <a:t>ATLAS</a:t>
            </a:r>
          </a:p>
        </p:txBody>
      </p:sp>
      <p:pic>
        <p:nvPicPr>
          <p:cNvPr id="31755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24" y="2178636"/>
            <a:ext cx="534848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TextBox 39"/>
          <p:cNvSpPr txBox="1">
            <a:spLocks noChangeArrowheads="1"/>
          </p:cNvSpPr>
          <p:nvPr/>
        </p:nvSpPr>
        <p:spPr bwMode="auto">
          <a:xfrm>
            <a:off x="445583" y="5864992"/>
            <a:ext cx="5994400" cy="584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1600">
                <a:solidFill>
                  <a:srgbClr val="000090"/>
                </a:solidFill>
              </a:rPr>
              <a:t>Более 3</a:t>
            </a:r>
            <a:r>
              <a:rPr lang="en-US" sz="1600">
                <a:solidFill>
                  <a:srgbClr val="000090"/>
                </a:solidFill>
              </a:rPr>
              <a:t>000</a:t>
            </a:r>
            <a:r>
              <a:rPr lang="ru-RU" sz="1600">
                <a:solidFill>
                  <a:srgbClr val="000090"/>
                </a:solidFill>
              </a:rPr>
              <a:t> камер</a:t>
            </a:r>
            <a:r>
              <a:rPr lang="en-US" sz="1600">
                <a:solidFill>
                  <a:srgbClr val="000090"/>
                </a:solidFill>
              </a:rPr>
              <a:t>, </a:t>
            </a:r>
            <a:r>
              <a:rPr lang="ru-RU" sz="1600">
                <a:solidFill>
                  <a:srgbClr val="000090"/>
                </a:solidFill>
              </a:rPr>
              <a:t>с размерами от </a:t>
            </a:r>
            <a:r>
              <a:rPr lang="en-US" sz="1600">
                <a:solidFill>
                  <a:srgbClr val="000090"/>
                </a:solidFill>
              </a:rPr>
              <a:t>1.3x1.3 </a:t>
            </a:r>
            <a:r>
              <a:rPr lang="ru-RU" sz="1600">
                <a:solidFill>
                  <a:srgbClr val="000090"/>
                </a:solidFill>
              </a:rPr>
              <a:t>м</a:t>
            </a:r>
            <a:r>
              <a:rPr lang="ru-RU" sz="1600" baseline="30000">
                <a:solidFill>
                  <a:srgbClr val="000090"/>
                </a:solidFill>
              </a:rPr>
              <a:t>2</a:t>
            </a:r>
            <a:r>
              <a:rPr lang="en-US" sz="1600">
                <a:solidFill>
                  <a:srgbClr val="000090"/>
                </a:solidFill>
              </a:rPr>
              <a:t> </a:t>
            </a:r>
            <a:r>
              <a:rPr lang="ru-RU" sz="1600">
                <a:solidFill>
                  <a:srgbClr val="000090"/>
                </a:solidFill>
              </a:rPr>
              <a:t>до</a:t>
            </a:r>
            <a:r>
              <a:rPr lang="en-US" sz="1600">
                <a:solidFill>
                  <a:srgbClr val="000090"/>
                </a:solidFill>
              </a:rPr>
              <a:t> 2.5</a:t>
            </a:r>
            <a:r>
              <a:rPr lang="ru-RU" sz="1600">
                <a:solidFill>
                  <a:srgbClr val="000090"/>
                </a:solidFill>
              </a:rPr>
              <a:t>х</a:t>
            </a:r>
            <a:r>
              <a:rPr lang="en-US" sz="1600">
                <a:solidFill>
                  <a:srgbClr val="000090"/>
                </a:solidFill>
              </a:rPr>
              <a:t>1.6 </a:t>
            </a:r>
            <a:r>
              <a:rPr lang="ru-RU" sz="1600">
                <a:solidFill>
                  <a:srgbClr val="000090"/>
                </a:solidFill>
              </a:rPr>
              <a:t>м</a:t>
            </a:r>
            <a:r>
              <a:rPr lang="ru-RU" sz="1600" baseline="30000">
                <a:solidFill>
                  <a:srgbClr val="000090"/>
                </a:solidFill>
              </a:rPr>
              <a:t>2</a:t>
            </a:r>
            <a:r>
              <a:rPr lang="ru-RU" sz="1600">
                <a:solidFill>
                  <a:srgbClr val="000090"/>
                </a:solidFill>
              </a:rPr>
              <a:t>, &gt;</a:t>
            </a:r>
            <a:r>
              <a:rPr lang="en-US" sz="1600">
                <a:solidFill>
                  <a:srgbClr val="000090"/>
                </a:solidFill>
              </a:rPr>
              <a:t>2 000 000 </a:t>
            </a:r>
            <a:r>
              <a:rPr lang="ru-RU" sz="1600">
                <a:solidFill>
                  <a:srgbClr val="000090"/>
                </a:solidFill>
              </a:rPr>
              <a:t>каналов. </a:t>
            </a:r>
          </a:p>
        </p:txBody>
      </p:sp>
      <p:sp>
        <p:nvSpPr>
          <p:cNvPr id="31757" name="TextBox 40"/>
          <p:cNvSpPr txBox="1">
            <a:spLocks noChangeArrowheads="1"/>
          </p:cNvSpPr>
          <p:nvPr/>
        </p:nvSpPr>
        <p:spPr bwMode="auto">
          <a:xfrm>
            <a:off x="4929830" y="1923538"/>
            <a:ext cx="822661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67" b="1" dirty="0" err="1">
                <a:solidFill>
                  <a:srgbClr val="D10202"/>
                </a:solidFill>
              </a:rPr>
              <a:t>sTGC</a:t>
            </a:r>
            <a:endParaRPr lang="en-US" sz="1867" b="1" dirty="0">
              <a:solidFill>
                <a:srgbClr val="D10202"/>
              </a:solidFill>
            </a:endParaRPr>
          </a:p>
        </p:txBody>
      </p:sp>
      <p:pic>
        <p:nvPicPr>
          <p:cNvPr id="31759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26" y="4017577"/>
            <a:ext cx="4311836" cy="154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41"/>
          <p:cNvSpPr txBox="1">
            <a:spLocks noChangeArrowheads="1"/>
          </p:cNvSpPr>
          <p:nvPr/>
        </p:nvSpPr>
        <p:spPr bwMode="auto">
          <a:xfrm>
            <a:off x="4527967" y="3603586"/>
            <a:ext cx="1564852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67" b="1" dirty="0" err="1">
                <a:solidFill>
                  <a:srgbClr val="D10202"/>
                </a:solidFill>
              </a:rPr>
              <a:t>MicroMegas</a:t>
            </a:r>
            <a:endParaRPr lang="en-US" sz="1867" b="1" dirty="0">
              <a:solidFill>
                <a:srgbClr val="D10202"/>
              </a:solidFill>
            </a:endParaRPr>
          </a:p>
        </p:txBody>
      </p:sp>
      <p:pic>
        <p:nvPicPr>
          <p:cNvPr id="21" name="Picture 8" descr="20170205_130701.jpg">
            <a:extLst>
              <a:ext uri="{FF2B5EF4-FFF2-40B4-BE49-F238E27FC236}">
                <a16:creationId xmlns:a16="http://schemas.microsoft.com/office/drawing/2014/main" id="{4F7B4E5F-0F9B-D14F-A96F-4E42B1BF7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629" y="3386090"/>
            <a:ext cx="3504181" cy="26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4">
            <a:extLst>
              <a:ext uri="{FF2B5EF4-FFF2-40B4-BE49-F238E27FC236}">
                <a16:creationId xmlns:a16="http://schemas.microsoft.com/office/drawing/2014/main" id="{7ECAD143-0FC1-3141-92D8-DC9E6812C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009" y="5659242"/>
            <a:ext cx="4055165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rgbClr val="000090"/>
                </a:solidFill>
              </a:rPr>
              <a:t>Сканеры поставлены и успешно отработали  в  местах сборки камер (Россия, Израиль, Канада, Китай, Чили).</a:t>
            </a:r>
          </a:p>
        </p:txBody>
      </p:sp>
    </p:spTree>
    <p:extLst>
      <p:ext uri="{BB962C8B-B14F-4D97-AF65-F5344CB8AC3E}">
        <p14:creationId xmlns:p14="http://schemas.microsoft.com/office/powerpoint/2010/main" val="1975979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609600" y="6400806"/>
            <a:ext cx="3352800" cy="4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62400" rIns="120000" bIns="624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500"/>
              </a:spcBef>
              <a:buSzPct val="100000"/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E. Soldatov</a:t>
            </a:r>
          </a:p>
        </p:txBody>
      </p:sp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9448800" y="6400806"/>
            <a:ext cx="2641600" cy="4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62400" rIns="120000" bIns="624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500"/>
              </a:spcBef>
              <a:buSzPct val="100000"/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20.03.201</a:t>
            </a:r>
            <a:r>
              <a:rPr lang="ru-RU">
                <a:solidFill>
                  <a:srgbClr val="FFFFFF"/>
                </a:solidFill>
                <a:latin typeface="Comic Sans MS" charset="0"/>
              </a:rPr>
              <a:t>5</a:t>
            </a:r>
            <a:endParaRPr lang="en-US">
              <a:solidFill>
                <a:srgbClr val="FFFFFF"/>
              </a:solidFill>
              <a:latin typeface="Comic Sans MS" charset="0"/>
            </a:endParaRPr>
          </a:p>
        </p:txBody>
      </p:sp>
      <p:pic>
        <p:nvPicPr>
          <p:cNvPr id="3379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5" y="2553048"/>
            <a:ext cx="4378705" cy="3511313"/>
          </a:xfrm>
          <a:prstGeom prst="rect">
            <a:avLst/>
          </a:prstGeom>
          <a:solidFill>
            <a:srgbClr val="FFFFC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Slide Number Placehold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48F5E2-7860-9147-BE57-208991DA27C8}" type="slidenum">
              <a:rPr lang="ru-RU" sz="16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ru-RU" sz="16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773" y="1184496"/>
            <a:ext cx="4609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90"/>
                </a:solidFill>
              </a:rPr>
              <a:t>Разработанная методика и прибор позволяют детально изучать рабочие характеристики камер и обнаружить дефекты конструкции или производства</a:t>
            </a:r>
            <a:r>
              <a:rPr lang="en-US" dirty="0">
                <a:solidFill>
                  <a:srgbClr val="00009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D66D1-D366-254E-B3F4-507E378E6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994" y="1757856"/>
            <a:ext cx="2763980" cy="410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4202BE-3715-734F-893B-3F584D71BD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83" r="17380"/>
          <a:stretch/>
        </p:blipFill>
        <p:spPr>
          <a:xfrm>
            <a:off x="5239613" y="1757856"/>
            <a:ext cx="3420601" cy="4106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F56C1D-AA4B-9E4C-A462-04F1DA3AD038}"/>
              </a:ext>
            </a:extLst>
          </p:cNvPr>
          <p:cNvSpPr txBox="1"/>
          <p:nvPr/>
        </p:nvSpPr>
        <p:spPr>
          <a:xfrm>
            <a:off x="6949913" y="1232873"/>
            <a:ext cx="374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Доставка </a:t>
            </a:r>
            <a:r>
              <a:rPr lang="en-US" dirty="0">
                <a:solidFill>
                  <a:srgbClr val="002060"/>
                </a:solidFill>
              </a:rPr>
              <a:t>NSW</a:t>
            </a:r>
            <a:r>
              <a:rPr lang="ru-RU" dirty="0">
                <a:solidFill>
                  <a:srgbClr val="002060"/>
                </a:solidFill>
              </a:rPr>
              <a:t> и установка в </a:t>
            </a:r>
            <a:r>
              <a:rPr lang="en-US" dirty="0">
                <a:solidFill>
                  <a:srgbClr val="002060"/>
                </a:solidFill>
              </a:rPr>
              <a:t>ATLAS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0C4CE4-D902-EC4E-A324-85CAD5C87065}"/>
              </a:ext>
            </a:extLst>
          </p:cNvPr>
          <p:cNvSpPr txBox="1"/>
          <p:nvPr/>
        </p:nvSpPr>
        <p:spPr>
          <a:xfrm>
            <a:off x="0" y="425039"/>
            <a:ext cx="1209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Проект: 1я фаза </a:t>
            </a:r>
            <a:r>
              <a:rPr lang="en-US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“NSW”</a:t>
            </a:r>
            <a:r>
              <a:rPr lang="ru-RU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: </a:t>
            </a:r>
            <a:r>
              <a:rPr lang="en-US" sz="3200" b="1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r>
              <a:rPr lang="ru-RU" b="1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модернизация  мюонной системы эксперимента </a:t>
            </a:r>
            <a:r>
              <a:rPr lang="en-US" b="1" dirty="0">
                <a:solidFill>
                  <a:srgbClr val="D1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ATLAS</a:t>
            </a:r>
            <a:endParaRPr lang="ru-RU" dirty="0">
              <a:solidFill>
                <a:srgbClr val="D1020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92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C99C-684C-E449-ACD8-2CE4D4393CB0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1202"/>
            <a:ext cx="5121273" cy="25642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2028" y="1059986"/>
            <a:ext cx="4137213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HGTD </a:t>
            </a:r>
            <a:r>
              <a:rPr lang="ru-RU" sz="2000" b="1" dirty="0">
                <a:solidFill>
                  <a:srgbClr val="002060"/>
                </a:solidFill>
              </a:rPr>
              <a:t>проект</a:t>
            </a:r>
            <a:r>
              <a:rPr lang="ru-RU" sz="2000" dirty="0">
                <a:solidFill>
                  <a:srgbClr val="C00000"/>
                </a:solidFill>
              </a:rPr>
              <a:t>: Высоко</a:t>
            </a:r>
            <a:r>
              <a:rPr lang="en-US" sz="2000" dirty="0">
                <a:solidFill>
                  <a:srgbClr val="C00000"/>
                </a:solidFill>
              </a:rPr>
              <a:t>-</a:t>
            </a:r>
            <a:r>
              <a:rPr lang="ru-RU" sz="2000" dirty="0">
                <a:solidFill>
                  <a:srgbClr val="C00000"/>
                </a:solidFill>
              </a:rPr>
              <a:t>гранулярный полупроводниковый детектор для измерения времени пролета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для 2й фазы модернизации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эксперимента </a:t>
            </a:r>
            <a:r>
              <a:rPr lang="en-US" sz="2000" dirty="0">
                <a:solidFill>
                  <a:srgbClr val="C00000"/>
                </a:solidFill>
              </a:rPr>
              <a:t>ATLAS (HGTD)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6" name="Picture 8" descr="ttps://atlas.web.cern.ch/Atlas/GROUPS/PHYSICS/UPGRADE/CERN-LHCC-2017-021/ch02_fig_010.png">
            <a:extLst>
              <a:ext uri="{FF2B5EF4-FFF2-40B4-BE49-F238E27FC236}">
                <a16:creationId xmlns:a16="http://schemas.microsoft.com/office/drawing/2014/main" id="{7897904F-BBE3-B043-B802-AB7BB471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92" y="2151771"/>
            <a:ext cx="4172091" cy="262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D02ECF-E897-F048-BD7C-0A491818F529}"/>
              </a:ext>
            </a:extLst>
          </p:cNvPr>
          <p:cNvSpPr txBox="1"/>
          <p:nvPr/>
        </p:nvSpPr>
        <p:spPr>
          <a:xfrm>
            <a:off x="6435386" y="918797"/>
            <a:ext cx="47468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002060"/>
                </a:solidFill>
                <a:ea typeface="Calibri" charset="0"/>
                <a:cs typeface="Times New Roman" charset="0"/>
              </a:rPr>
              <a:t>ITk</a:t>
            </a:r>
            <a:r>
              <a:rPr lang="en-US" sz="2000" b="1" i="1" dirty="0">
                <a:solidFill>
                  <a:srgbClr val="002060"/>
                </a:solidFill>
                <a:ea typeface="Calibri" charset="0"/>
                <a:cs typeface="Times New Roman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ea typeface="Calibri" charset="0"/>
                <a:cs typeface="Times New Roman" charset="0"/>
              </a:rPr>
              <a:t>проект</a:t>
            </a:r>
            <a:r>
              <a:rPr lang="en-US" sz="2000" b="1" i="1" dirty="0">
                <a:solidFill>
                  <a:srgbClr val="002060"/>
                </a:solidFill>
                <a:ea typeface="Calibri" charset="0"/>
                <a:cs typeface="Times New Roman" charset="0"/>
              </a:rPr>
              <a:t>: </a:t>
            </a:r>
            <a:r>
              <a:rPr lang="ru-RU" sz="2000" dirty="0">
                <a:solidFill>
                  <a:srgbClr val="C00000"/>
                </a:solidFill>
              </a:rPr>
              <a:t>Новый  пиксельный  детектор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для 2й фазы модернизации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эксперимента </a:t>
            </a:r>
            <a:r>
              <a:rPr lang="en-US" sz="2000" dirty="0">
                <a:solidFill>
                  <a:srgbClr val="C00000"/>
                </a:solidFill>
              </a:rPr>
              <a:t>ATLAS</a:t>
            </a:r>
            <a:endParaRPr lang="ru-RU" sz="2000" dirty="0">
              <a:solidFill>
                <a:srgbClr val="C00000"/>
              </a:solidFill>
            </a:endParaRPr>
          </a:p>
          <a:p>
            <a:pPr algn="ctr"/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D6B73F-90C3-704C-A750-8B083D45D6C2}"/>
              </a:ext>
            </a:extLst>
          </p:cNvPr>
          <p:cNvSpPr/>
          <p:nvPr/>
        </p:nvSpPr>
        <p:spPr>
          <a:xfrm>
            <a:off x="1566721" y="307782"/>
            <a:ext cx="8793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a typeface="Calibri" charset="0"/>
                <a:cs typeface="Times New Roman" charset="0"/>
              </a:rPr>
              <a:t>Проекты 2й фазы модернизации эксперимента </a:t>
            </a:r>
            <a:r>
              <a:rPr lang="en-US" sz="2800" b="1" dirty="0">
                <a:solidFill>
                  <a:srgbClr val="C00000"/>
                </a:solidFill>
                <a:ea typeface="Calibri" charset="0"/>
                <a:cs typeface="Times New Roman" charset="0"/>
              </a:rPr>
              <a:t>ATLAS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71887-92FF-AD41-9CC3-3AAF5DDBBF12}"/>
              </a:ext>
            </a:extLst>
          </p:cNvPr>
          <p:cNvSpPr txBox="1"/>
          <p:nvPr/>
        </p:nvSpPr>
        <p:spPr>
          <a:xfrm>
            <a:off x="1566721" y="5536815"/>
            <a:ext cx="813387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Работа в этих проектах практически остановлена в связи с решением </a:t>
            </a:r>
            <a:r>
              <a:rPr lang="ru-RU" sz="2000" dirty="0" err="1">
                <a:solidFill>
                  <a:srgbClr val="002060"/>
                </a:solidFill>
              </a:rPr>
              <a:t>ЦЕРНа</a:t>
            </a:r>
            <a:r>
              <a:rPr lang="ru-RU" sz="2000" dirty="0">
                <a:solidFill>
                  <a:srgbClr val="002060"/>
                </a:solidFill>
              </a:rPr>
              <a:t> о прекращении сотрудничества.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2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604FB4E-92A1-5B4D-8576-2E6FAB53D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785" y="69847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 sz="2000">
              <a:latin typeface="Arial" charset="0"/>
              <a:ea typeface="ＭＳ Ｐゴシック" charset="-128"/>
            </a:endParaRPr>
          </a:p>
        </p:txBody>
      </p:sp>
      <p:sp>
        <p:nvSpPr>
          <p:cNvPr id="15362" name="Rectangle 6">
            <a:extLst>
              <a:ext uri="{FF2B5EF4-FFF2-40B4-BE49-F238E27FC236}">
                <a16:creationId xmlns:a16="http://schemas.microsoft.com/office/drawing/2014/main" id="{FE727B94-08F8-A945-A04C-9FA3A2E7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785" y="1079501"/>
            <a:ext cx="2764367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333">
                <a:solidFill>
                  <a:srgbClr val="002060"/>
                </a:solidFill>
                <a:latin typeface="Helvetica" pitchFamily="2" charset="0"/>
              </a:rPr>
              <a:t>Timepix3 attached to 500 </a:t>
            </a:r>
            <a:r>
              <a:rPr lang="en-US" altLang="en-US" sz="1333">
                <a:solidFill>
                  <a:srgbClr val="002060"/>
                </a:solidFill>
                <a:latin typeface="Symbol" pitchFamily="2" charset="2"/>
              </a:rPr>
              <a:t>m</a:t>
            </a:r>
            <a:r>
              <a:rPr lang="en-US" altLang="en-US" sz="1333">
                <a:solidFill>
                  <a:srgbClr val="002060"/>
                </a:solidFill>
                <a:latin typeface="Helvetica" pitchFamily="2" charset="0"/>
              </a:rPr>
              <a:t>m GaAs sensor</a:t>
            </a:r>
          </a:p>
        </p:txBody>
      </p:sp>
      <p:pic>
        <p:nvPicPr>
          <p:cNvPr id="15363" name="Picture 7">
            <a:extLst>
              <a:ext uri="{FF2B5EF4-FFF2-40B4-BE49-F238E27FC236}">
                <a16:creationId xmlns:a16="http://schemas.microsoft.com/office/drawing/2014/main" id="{50755AB4-6E41-0A48-BB01-6718135AD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612901"/>
            <a:ext cx="2101851" cy="93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>
            <a:extLst>
              <a:ext uri="{FF2B5EF4-FFF2-40B4-BE49-F238E27FC236}">
                <a16:creationId xmlns:a16="http://schemas.microsoft.com/office/drawing/2014/main" id="{C25865B9-8E94-4848-B61F-C2BF272B6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75" y="222381"/>
            <a:ext cx="12735063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ru-RU" altLang="en-US" sz="1867" b="1" dirty="0">
                <a:solidFill>
                  <a:srgbClr val="C00000"/>
                </a:solidFill>
                <a:latin typeface="Arial" panose="020B0604020202020204" pitchFamily="34" charset="0"/>
              </a:rPr>
              <a:t>Разработка детекторов нового типа объединяющего свойства прецизионного </a:t>
            </a:r>
            <a:r>
              <a:rPr lang="ru-RU" altLang="en-US" sz="1867" b="1" dirty="0" err="1">
                <a:solidFill>
                  <a:srgbClr val="C00000"/>
                </a:solidFill>
                <a:latin typeface="Arial" panose="020B0604020202020204" pitchFamily="34" charset="0"/>
              </a:rPr>
              <a:t>трекера</a:t>
            </a:r>
            <a:r>
              <a:rPr lang="ru-RU" altLang="en-US" sz="1867" b="1" dirty="0">
                <a:solidFill>
                  <a:srgbClr val="C00000"/>
                </a:solidFill>
                <a:latin typeface="Arial" panose="020B0604020202020204" pitchFamily="34" charset="0"/>
              </a:rPr>
              <a:t> и высоко эффективного детектора переходного излучения на основе </a:t>
            </a:r>
            <a:r>
              <a:rPr lang="en-US" altLang="en-US" sz="1867" b="1" dirty="0">
                <a:solidFill>
                  <a:srgbClr val="C00000"/>
                </a:solidFill>
                <a:latin typeface="Arial" panose="020B0604020202020204" pitchFamily="34" charset="0"/>
              </a:rPr>
              <a:t>GaAs </a:t>
            </a:r>
            <a:r>
              <a:rPr lang="ru-RU" altLang="en-US" sz="1867" b="1" dirty="0">
                <a:solidFill>
                  <a:srgbClr val="C00000"/>
                </a:solidFill>
                <a:latin typeface="Arial" panose="020B0604020202020204" pitchFamily="34" charset="0"/>
              </a:rPr>
              <a:t>пиксельной технологии. </a:t>
            </a:r>
            <a:endParaRPr lang="en-US" altLang="en-US" sz="1067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Slide Number Placeholder 2">
            <a:extLst>
              <a:ext uri="{FF2B5EF4-FFF2-40B4-BE49-F238E27FC236}">
                <a16:creationId xmlns:a16="http://schemas.microsoft.com/office/drawing/2014/main" id="{6EF64AB5-5E3F-6749-8B2C-5D435EA80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990575" indent="-380990"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523962" indent="-304792"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2133547" indent="-304792"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743131" indent="-304792"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0A83F5D-70FC-8D41-BD3E-3A55B40FEBBF}" type="slidenum">
              <a:rPr lang="en-US" altLang="en-US" sz="120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9</a:t>
            </a:fld>
            <a:endParaRPr lang="en-US" altLang="en-US" sz="12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43">
            <a:extLst>
              <a:ext uri="{FF2B5EF4-FFF2-40B4-BE49-F238E27FC236}">
                <a16:creationId xmlns:a16="http://schemas.microsoft.com/office/drawing/2014/main" id="{4B0481E1-BF69-4B4D-A412-18B2C4DD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5"/>
          <a:stretch>
            <a:fillRect/>
          </a:stretch>
        </p:blipFill>
        <p:spPr bwMode="auto">
          <a:xfrm>
            <a:off x="2133971" y="1259199"/>
            <a:ext cx="2823925" cy="65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3">
            <a:extLst>
              <a:ext uri="{FF2B5EF4-FFF2-40B4-BE49-F238E27FC236}">
                <a16:creationId xmlns:a16="http://schemas.microsoft.com/office/drawing/2014/main" id="{69405594-74C7-E246-9B62-4C2BDCB45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-3960" b="3960"/>
          <a:stretch>
            <a:fillRect/>
          </a:stretch>
        </p:blipFill>
        <p:spPr bwMode="auto">
          <a:xfrm>
            <a:off x="2621949" y="2620909"/>
            <a:ext cx="2004484" cy="239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4">
            <a:extLst>
              <a:ext uri="{FF2B5EF4-FFF2-40B4-BE49-F238E27FC236}">
                <a16:creationId xmlns:a16="http://schemas.microsoft.com/office/drawing/2014/main" id="{50E5BA7A-F67B-6B4A-857C-27EDFA8E2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t="30545" r="25348" b="10857"/>
          <a:stretch>
            <a:fillRect/>
          </a:stretch>
        </p:blipFill>
        <p:spPr bwMode="auto">
          <a:xfrm>
            <a:off x="289382" y="2730975"/>
            <a:ext cx="2055284" cy="228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2">
            <a:extLst>
              <a:ext uri="{FF2B5EF4-FFF2-40B4-BE49-F238E27FC236}">
                <a16:creationId xmlns:a16="http://schemas.microsoft.com/office/drawing/2014/main" id="{64229FA1-5AC5-9146-906A-17265ED9A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30" y="1293066"/>
            <a:ext cx="950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Symbol" pitchFamily="2" charset="2"/>
              </a:rPr>
              <a:t>q</a:t>
            </a:r>
            <a:r>
              <a:rPr lang="en-US" altLang="en-US" sz="2400">
                <a:solidFill>
                  <a:srgbClr val="002060"/>
                </a:solidFill>
              </a:rPr>
              <a:t>~1/</a:t>
            </a:r>
            <a:r>
              <a:rPr lang="en-US" altLang="en-US" sz="2400">
                <a:solidFill>
                  <a:srgbClr val="002060"/>
                </a:solidFill>
                <a:latin typeface="Symbol" pitchFamily="2" charset="2"/>
              </a:rPr>
              <a:t>g</a:t>
            </a:r>
            <a:endParaRPr lang="en-US" altLang="en-US" sz="2400"/>
          </a:p>
        </p:txBody>
      </p:sp>
      <p:sp>
        <p:nvSpPr>
          <p:cNvPr id="15371" name="Cross 4">
            <a:extLst>
              <a:ext uri="{FF2B5EF4-FFF2-40B4-BE49-F238E27FC236}">
                <a16:creationId xmlns:a16="http://schemas.microsoft.com/office/drawing/2014/main" id="{3B8A5C2D-C91D-D54C-8925-0EFC855A4D71}"/>
              </a:ext>
            </a:extLst>
          </p:cNvPr>
          <p:cNvSpPr>
            <a:spLocks noChangeArrowheads="1"/>
          </p:cNvSpPr>
          <p:nvPr/>
        </p:nvSpPr>
        <p:spPr bwMode="auto">
          <a:xfrm rot="2406803">
            <a:off x="388144" y="1134315"/>
            <a:ext cx="857251" cy="838200"/>
          </a:xfrm>
          <a:prstGeom prst="plus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667"/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D75E4811-9B58-5548-B03C-71AC33430B34}"/>
              </a:ext>
            </a:extLst>
          </p:cNvPr>
          <p:cNvSpPr/>
          <p:nvPr/>
        </p:nvSpPr>
        <p:spPr bwMode="auto">
          <a:xfrm>
            <a:off x="1520430" y="1377732"/>
            <a:ext cx="402167" cy="351367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Comic Sans MS" charset="0"/>
            </a:endParaRPr>
          </a:p>
        </p:txBody>
      </p:sp>
      <p:sp>
        <p:nvSpPr>
          <p:cNvPr id="15373" name="TextBox 4">
            <a:extLst>
              <a:ext uri="{FF2B5EF4-FFF2-40B4-BE49-F238E27FC236}">
                <a16:creationId xmlns:a16="http://schemas.microsoft.com/office/drawing/2014/main" id="{B45070E1-AB25-0F4F-A0EA-08FC8B28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90" y="2263150"/>
            <a:ext cx="3797300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67" u="sng" dirty="0">
                <a:solidFill>
                  <a:srgbClr val="002060"/>
                </a:solidFill>
                <a:latin typeface="Arial" panose="020B0604020202020204" pitchFamily="34" charset="0"/>
              </a:rPr>
              <a:t>Beam test 2021</a:t>
            </a:r>
          </a:p>
        </p:txBody>
      </p:sp>
      <p:pic>
        <p:nvPicPr>
          <p:cNvPr id="15374" name="Picture 9">
            <a:extLst>
              <a:ext uri="{FF2B5EF4-FFF2-40B4-BE49-F238E27FC236}">
                <a16:creationId xmlns:a16="http://schemas.microsoft.com/office/drawing/2014/main" id="{32E38E5E-205A-B141-93EE-98419376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634" y="1267884"/>
            <a:ext cx="2186517" cy="159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0">
            <a:extLst>
              <a:ext uri="{FF2B5EF4-FFF2-40B4-BE49-F238E27FC236}">
                <a16:creationId xmlns:a16="http://schemas.microsoft.com/office/drawing/2014/main" id="{03FEE4C3-D532-FA42-A183-D766DC454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34" y="3399368"/>
            <a:ext cx="3257551" cy="240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5">
            <a:extLst>
              <a:ext uri="{FF2B5EF4-FFF2-40B4-BE49-F238E27FC236}">
                <a16:creationId xmlns:a16="http://schemas.microsoft.com/office/drawing/2014/main" id="{85445E30-4AD1-504B-B9B5-577DE852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985" y="3399368"/>
            <a:ext cx="3450167" cy="25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7">
            <a:extLst>
              <a:ext uri="{FF2B5EF4-FFF2-40B4-BE49-F238E27FC236}">
                <a16:creationId xmlns:a16="http://schemas.microsoft.com/office/drawing/2014/main" id="{F325CA20-72C5-4646-AAA3-9AC8188E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384" y="1291167"/>
            <a:ext cx="223308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Rectangle 26">
            <a:extLst>
              <a:ext uri="{FF2B5EF4-FFF2-40B4-BE49-F238E27FC236}">
                <a16:creationId xmlns:a16="http://schemas.microsoft.com/office/drawing/2014/main" id="{7B46FB32-EE1E-B340-964F-A44D01146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1" y="929217"/>
            <a:ext cx="1911349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067">
                <a:solidFill>
                  <a:srgbClr val="002060"/>
                </a:solidFill>
                <a:latin typeface="Helvetica" pitchFamily="2" charset="0"/>
              </a:rPr>
              <a:t>TR photon energy VS production angle</a:t>
            </a:r>
          </a:p>
        </p:txBody>
      </p:sp>
      <p:sp>
        <p:nvSpPr>
          <p:cNvPr id="15379" name="Rectangle 27">
            <a:extLst>
              <a:ext uri="{FF2B5EF4-FFF2-40B4-BE49-F238E27FC236}">
                <a16:creationId xmlns:a16="http://schemas.microsoft.com/office/drawing/2014/main" id="{A04DBFD9-950C-CA41-BF23-083F150CD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5734" y="882651"/>
            <a:ext cx="1911351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067">
                <a:solidFill>
                  <a:srgbClr val="002060"/>
                </a:solidFill>
                <a:latin typeface="Helvetica" pitchFamily="2" charset="0"/>
              </a:rPr>
              <a:t>TR photon distrubution around particle track</a:t>
            </a:r>
          </a:p>
        </p:txBody>
      </p:sp>
      <p:sp>
        <p:nvSpPr>
          <p:cNvPr id="15380" name="Rectangle 28">
            <a:extLst>
              <a:ext uri="{FF2B5EF4-FFF2-40B4-BE49-F238E27FC236}">
                <a16:creationId xmlns:a16="http://schemas.microsoft.com/office/drawing/2014/main" id="{26C02440-F4D9-7E41-B62C-439D14F38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767" y="2988734"/>
            <a:ext cx="2347384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067">
                <a:solidFill>
                  <a:srgbClr val="002060"/>
                </a:solidFill>
                <a:latin typeface="Helvetica" pitchFamily="2" charset="0"/>
              </a:rPr>
              <a:t>Number of registered TR photons  for 20 GeV electrons</a:t>
            </a:r>
          </a:p>
        </p:txBody>
      </p:sp>
      <p:sp>
        <p:nvSpPr>
          <p:cNvPr id="15381" name="Rectangle 29">
            <a:extLst>
              <a:ext uri="{FF2B5EF4-FFF2-40B4-BE49-F238E27FC236}">
                <a16:creationId xmlns:a16="http://schemas.microsoft.com/office/drawing/2014/main" id="{567BCBCD-6E70-404E-958D-E02356AD3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700" y="2965451"/>
            <a:ext cx="2347384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067">
                <a:solidFill>
                  <a:srgbClr val="002060"/>
                </a:solidFill>
                <a:latin typeface="Helvetica" pitchFamily="2" charset="0"/>
              </a:rPr>
              <a:t>Number of registered TR photons  for 20 GeV pions</a:t>
            </a:r>
          </a:p>
        </p:txBody>
      </p:sp>
      <p:sp>
        <p:nvSpPr>
          <p:cNvPr id="15382" name="Rectangle 30">
            <a:extLst>
              <a:ext uri="{FF2B5EF4-FFF2-40B4-BE49-F238E27FC236}">
                <a16:creationId xmlns:a16="http://schemas.microsoft.com/office/drawing/2014/main" id="{1086D438-3F78-0244-A842-2C62D5684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1" y="5998634"/>
            <a:ext cx="4963583" cy="420756"/>
          </a:xfrm>
          <a:prstGeom prst="rect">
            <a:avLst/>
          </a:prstGeom>
          <a:solidFill>
            <a:srgbClr val="FFFF00">
              <a:alpha val="24706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067">
                <a:solidFill>
                  <a:srgbClr val="002060"/>
                </a:solidFill>
                <a:latin typeface="Helvetica" pitchFamily="2" charset="0"/>
              </a:rPr>
              <a:t>Requiring a presence of at least one TR photon cluster allows to get rejection power ~100 ar 99% electron efficiency.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2C7CBB9-ECB8-4A4F-B680-81D878345F44}"/>
              </a:ext>
            </a:extLst>
          </p:cNvPr>
          <p:cNvCxnSpPr>
            <a:cxnSpLocks noChangeShapeType="1"/>
            <a:stCxn id="15382" idx="0"/>
          </p:cNvCxnSpPr>
          <p:nvPr/>
        </p:nvCxnSpPr>
        <p:spPr bwMode="auto">
          <a:xfrm flipH="1" flipV="1">
            <a:off x="5590119" y="5323417"/>
            <a:ext cx="2701924" cy="675217"/>
          </a:xfrm>
          <a:prstGeom prst="straightConnector1">
            <a:avLst/>
          </a:prstGeom>
          <a:noFill/>
          <a:ln w="15875">
            <a:solidFill>
              <a:srgbClr val="B505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5D420BA-D6AE-8947-A90E-EE4777E621C0}"/>
              </a:ext>
            </a:extLst>
          </p:cNvPr>
          <p:cNvCxnSpPr>
            <a:cxnSpLocks noChangeShapeType="1"/>
            <a:stCxn id="15382" idx="0"/>
          </p:cNvCxnSpPr>
          <p:nvPr/>
        </p:nvCxnSpPr>
        <p:spPr bwMode="auto">
          <a:xfrm flipV="1">
            <a:off x="8292043" y="5543552"/>
            <a:ext cx="919691" cy="455082"/>
          </a:xfrm>
          <a:prstGeom prst="straightConnector1">
            <a:avLst/>
          </a:prstGeom>
          <a:noFill/>
          <a:ln w="15875">
            <a:solidFill>
              <a:srgbClr val="B505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15A7F74-F6CE-6B4D-975B-B7A748D80D59}"/>
              </a:ext>
            </a:extLst>
          </p:cNvPr>
          <p:cNvSpPr txBox="1"/>
          <p:nvPr/>
        </p:nvSpPr>
        <p:spPr>
          <a:xfrm>
            <a:off x="6825876" y="4707101"/>
            <a:ext cx="1098378" cy="25654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15000" endPos="65000" dist="50800" dir="5400000" sy="-100000" algn="bl" rotWithShape="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67" i="1" dirty="0"/>
              <a:t>Very preliminary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7A596E-36FD-EC4C-AC3A-428616E84805}"/>
              </a:ext>
            </a:extLst>
          </p:cNvPr>
          <p:cNvSpPr txBox="1"/>
          <p:nvPr/>
        </p:nvSpPr>
        <p:spPr>
          <a:xfrm>
            <a:off x="9211733" y="4757742"/>
            <a:ext cx="1101584" cy="25654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15000" endPos="65000" dist="50800" dir="5400000" sy="-100000" algn="bl" rotWithShape="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67" i="1" dirty="0"/>
              <a:t>Very preliminary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B5C19-472A-BA4B-9AFC-6FF11F64C0F1}"/>
              </a:ext>
            </a:extLst>
          </p:cNvPr>
          <p:cNvSpPr txBox="1"/>
          <p:nvPr/>
        </p:nvSpPr>
        <p:spPr>
          <a:xfrm>
            <a:off x="2987275" y="917934"/>
            <a:ext cx="97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TR </a:t>
            </a:r>
            <a:r>
              <a:rPr lang="ru-RU" b="1" dirty="0">
                <a:solidFill>
                  <a:srgbClr val="002060"/>
                </a:solidFill>
              </a:rPr>
              <a:t>угол: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0" name="TextBox 4">
            <a:extLst>
              <a:ext uri="{FF2B5EF4-FFF2-40B4-BE49-F238E27FC236}">
                <a16:creationId xmlns:a16="http://schemas.microsoft.com/office/drawing/2014/main" id="{15AD5E8C-7DF9-8F48-9679-28A6F1A69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30" y="5456403"/>
            <a:ext cx="491604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регистрации ПИ также содержит возможность одновременного  измерения координаты частицы с точностью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ru-RU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09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1835</TotalTime>
  <Words>1765</Words>
  <Application>Microsoft Macintosh PowerPoint</Application>
  <PresentationFormat>Widescreen</PresentationFormat>
  <Paragraphs>137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Century Gothic</vt:lpstr>
      <vt:lpstr>Comic Sans MS</vt:lpstr>
      <vt:lpstr>Helvetica</vt:lpstr>
      <vt:lpstr>msgothic</vt:lpstr>
      <vt:lpstr>Symbol</vt:lpstr>
      <vt:lpstr>Times New Roman</vt:lpstr>
      <vt:lpstr>Office Theme</vt:lpstr>
      <vt:lpstr>Группа МИФИ. 13 сотрудников, 4 аспиранта, 5 студентов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ATLAS experiment and MEPhI involvement</dc:title>
  <dc:creator>Microsoft Office User</dc:creator>
  <cp:lastModifiedBy>Anatoli Romaniouk</cp:lastModifiedBy>
  <cp:revision>47</cp:revision>
  <dcterms:created xsi:type="dcterms:W3CDTF">2019-12-12T08:44:28Z</dcterms:created>
  <dcterms:modified xsi:type="dcterms:W3CDTF">2024-01-23T15:40:15Z</dcterms:modified>
</cp:coreProperties>
</file>