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8" r:id="rId5"/>
    <p:sldId id="259" r:id="rId6"/>
    <p:sldId id="260" r:id="rId7"/>
    <p:sldId id="268" r:id="rId8"/>
    <p:sldId id="269" r:id="rId9"/>
    <p:sldId id="261" r:id="rId10"/>
    <p:sldId id="262" r:id="rId11"/>
    <p:sldId id="270" r:id="rId12"/>
    <p:sldId id="271" r:id="rId13"/>
    <p:sldId id="272" r:id="rId14"/>
    <p:sldId id="265" r:id="rId15"/>
    <p:sldId id="267" r:id="rId16"/>
    <p:sldId id="273" r:id="rId17"/>
    <p:sldId id="257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32B57-AA92-4B22-B519-09A6537A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C01AE4-514F-4E65-B354-E64F2447F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9900F9-53F6-4022-8C5A-82BDFD80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EC04B-5F08-4294-ADBF-49EDAF38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F1ECE-4203-4232-B269-0A3C6226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61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114AF-429E-4649-A749-F0F0C039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4C64B6-1714-4EEA-AB95-F6AA5A96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18324-B841-465F-A5D1-5EF38FAF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58844F-C128-44DD-BAA2-EA92B7BC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22FEF-493F-4DCA-B36E-7E3147BA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0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A3297E-0457-4082-85D1-61E6AB43B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A7E73-689A-4C00-879C-C850EC44E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5241C-F5B7-4189-B694-ADD5EC58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E0DF46-7367-4FB5-90FF-A18E94A1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E3C289-22C9-4DCF-8897-77E3846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3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AE5EB-092E-4BF3-87C3-40C7FE34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5A398-A2E7-4666-BC43-97A9FDD88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EB9DE-723C-47AD-ABD1-15BCE860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7B035-9262-4D7E-A41E-4397CCF4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ABFD3-70B4-411C-95A8-ADD104F5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7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1CB3E-9DFA-43A8-96C9-C2D000E1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ABC6C5-02C9-4B3F-9E99-E2001954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911C7-EB52-4A08-B9E4-B88F9F9A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322EE-CCF8-47AB-8C85-2140BE6F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714D0-0D91-4240-9218-0840DBDF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5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5CDDA-75E0-4973-AC34-5D508B78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DA2F4A-B910-49FF-9EB2-15816EBC7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A54AC5-0F6D-4999-A712-0C147AC43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F75B03-F70E-4C53-91B4-CE63B3DA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6B5033-33EA-4D98-B5A5-5D1BFC0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91EA7E-6492-4129-96CC-2F297681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4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CE88-9E68-4214-8497-2451E73E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A31AD-FC83-45C2-9801-A77BB6194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706E50-2CC6-4653-8BB5-6D13483F2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D6D91E-9588-4B57-B635-EAA4363D7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9A34E8-D78A-4851-94DD-66439A6F0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E6ED78-F93E-47C7-BD3F-A3159F67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F99F47-7C97-4B90-BF37-896E5757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E1A8BC-391A-46D5-B069-289E50E9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2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B667B-43EE-46AB-B79C-5984DC2C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F78040-3893-4067-B7AA-3267D0D3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29FF9-2BAA-49F3-B662-337B0ED8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A78E29-2B12-43F3-BA00-5259BF37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4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32D604-0D1D-46B1-96A7-FA309BE1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A63D83-4171-4DE1-B2B5-314FE5FE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368090-EB8F-410D-AB7D-9604E8FE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58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7C601-FA2F-4433-A7A8-C130B582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6E3A1-2523-46E7-AD92-777C98C5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26B42A-2ED2-405D-BB2F-1BA8B48F8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50B9EC-F7DC-44D6-A100-6026F817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8074C2-6E95-4EFE-911B-DFDF65F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8EC3C6-9326-4D77-9AF5-B7247A83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3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22BA4-0643-4EF7-ADFE-5A72152B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CD3479-82FE-42C8-A019-7076FF4D7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82BEDB-1F7B-4022-B474-32D0D7FF8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971BE2-0ED5-40D5-9951-29FCD4A3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E1762E-203A-444E-9449-F48402FA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DEC79B-264B-43C5-AD9A-13366C35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5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05EBE-9C02-47F7-BE20-5E513F23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79E631-0762-403E-BA03-082E732E6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A8CA7-F5EA-4AE4-9881-C16C188E6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5752-D800-4F15-91CF-2A4B338DA99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B912E-0060-49E7-8D55-BC2739359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8CF43-C7FB-4AEA-A348-508B9C3CF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CFA07-DB02-4D99-9A18-CF10AC0B9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elnp.jinr.ru/ishepp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Новости кафедры - Кафедра №40 &quot;Физика элементарных частиц&quot; НИЯУ МИФИ">
            <a:extLst>
              <a:ext uri="{FF2B5EF4-FFF2-40B4-BE49-F238E27FC236}">
                <a16:creationId xmlns:a16="http://schemas.microsoft.com/office/drawing/2014/main" id="{0D312845-9127-4B47-8890-8092D9FA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103" y="3104135"/>
            <a:ext cx="2005134" cy="1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9E47-94FB-4ACA-A6BD-38CADD94E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600" y="1109645"/>
            <a:ext cx="10224642" cy="1741802"/>
          </a:xfrm>
        </p:spPr>
        <p:txBody>
          <a:bodyPr>
            <a:noAutofit/>
          </a:bodyPr>
          <a:lstStyle/>
          <a:p>
            <a:pPr algn="l"/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материалов для прототипа сцинтилляционного детектора локальной </a:t>
            </a:r>
            <a:r>
              <a:rPr lang="ru-RU" sz="4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поляриметрии</a:t>
            </a:r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SPD </a:t>
            </a:r>
            <a:r>
              <a:rPr lang="ru-RU" sz="4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Beam-Beam</a:t>
            </a:r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Counter</a:t>
            </a:r>
            <a:endParaRPr lang="ru-RU" sz="4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D7D36-89DF-4F39-B5BC-C2B1411B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0327" y="2860405"/>
            <a:ext cx="1905001" cy="1905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58E61B-20C1-41D5-916C-1668902AC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721" y="3188468"/>
            <a:ext cx="1248878" cy="124887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D8A4C43F-B545-4FA0-8594-ECFC96D6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56" y="3188468"/>
            <a:ext cx="2209579" cy="1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DD069A8-E296-4232-AE64-32B74BDF5DD5}"/>
              </a:ext>
            </a:extLst>
          </p:cNvPr>
          <p:cNvCxnSpPr>
            <a:cxnSpLocks/>
          </p:cNvCxnSpPr>
          <p:nvPr/>
        </p:nvCxnSpPr>
        <p:spPr>
          <a:xfrm flipV="1">
            <a:off x="563600" y="2955837"/>
            <a:ext cx="1014914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41094E-5A43-4CD6-94C5-A44F38C539DC}"/>
              </a:ext>
            </a:extLst>
          </p:cNvPr>
          <p:cNvSpPr txBox="1"/>
          <p:nvPr/>
        </p:nvSpPr>
        <p:spPr>
          <a:xfrm>
            <a:off x="563600" y="459282"/>
            <a:ext cx="134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</p:txBody>
      </p:sp>
      <p:pic>
        <p:nvPicPr>
          <p:cNvPr id="2052" name="Picture 4" descr="Partners">
            <a:extLst>
              <a:ext uri="{FF2B5EF4-FFF2-40B4-BE49-F238E27FC236}">
                <a16:creationId xmlns:a16="http://schemas.microsoft.com/office/drawing/2014/main" id="{D3D77DEF-4990-4D25-B3EE-10C7C1EA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63" y="3044070"/>
            <a:ext cx="1905001" cy="15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7408BEA-1CFC-43C5-BDC8-65967B835C2E}"/>
              </a:ext>
            </a:extLst>
          </p:cNvPr>
          <p:cNvCxnSpPr>
            <a:cxnSpLocks/>
          </p:cNvCxnSpPr>
          <p:nvPr/>
        </p:nvCxnSpPr>
        <p:spPr>
          <a:xfrm flipV="1">
            <a:off x="563600" y="1021412"/>
            <a:ext cx="1014914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7D63BDB-A6B7-4C36-805C-AC3B276E698B}"/>
              </a:ext>
            </a:extLst>
          </p:cNvPr>
          <p:cNvSpPr txBox="1"/>
          <p:nvPr/>
        </p:nvSpPr>
        <p:spPr>
          <a:xfrm>
            <a:off x="563600" y="4567638"/>
            <a:ext cx="25240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Научный руководитель:</a:t>
            </a:r>
          </a:p>
          <a:p>
            <a:r>
              <a:rPr lang="ru-RU" dirty="0"/>
              <a:t>Тетерин П. Е.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Студент М22-115</a:t>
            </a:r>
          </a:p>
          <a:p>
            <a:r>
              <a:rPr lang="ru-RU" dirty="0"/>
              <a:t>Захаров А. М.</a:t>
            </a:r>
          </a:p>
          <a:p>
            <a:r>
              <a:rPr lang="ru-RU" dirty="0" err="1"/>
              <a:t>ИЯФиТ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49907-8465-4AD5-BCB5-7AEDC097F4B1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г. Москва, 2024</a:t>
            </a:r>
          </a:p>
        </p:txBody>
      </p:sp>
    </p:spTree>
    <p:extLst>
      <p:ext uri="{BB962C8B-B14F-4D97-AF65-F5344CB8AC3E}">
        <p14:creationId xmlns:p14="http://schemas.microsoft.com/office/powerpoint/2010/main" val="362024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4C93CE-0C5A-4697-A4E0-8AAAFEEFC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7" y="902796"/>
            <a:ext cx="4509499" cy="23373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F6E28-2A18-42B3-B3EA-446149994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83" y="870541"/>
            <a:ext cx="4562993" cy="2360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0BFBBF-F85F-4308-A634-E1170777BDA4}"/>
              </a:ext>
            </a:extLst>
          </p:cNvPr>
          <p:cNvSpPr txBox="1"/>
          <p:nvPr/>
        </p:nvSpPr>
        <p:spPr>
          <a:xfrm>
            <a:off x="364251" y="3402221"/>
            <a:ext cx="92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Сигнал от центральных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различной длиной волокна и клеем, b) Сравнение ряда 1, 3 и центральных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СКТН и BCF92S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F8AF0-46C3-4FCD-89D5-845CE7838B45}"/>
              </a:ext>
            </a:extLst>
          </p:cNvPr>
          <p:cNvSpPr txBox="1"/>
          <p:nvPr/>
        </p:nvSpPr>
        <p:spPr>
          <a:xfrm>
            <a:off x="2515622" y="3184259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521D5-3C7A-49DE-99BE-7986F2B9AC13}"/>
              </a:ext>
            </a:extLst>
          </p:cNvPr>
          <p:cNvSpPr txBox="1"/>
          <p:nvPr/>
        </p:nvSpPr>
        <p:spPr>
          <a:xfrm>
            <a:off x="7134385" y="317242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3AC794-D327-4C5B-A3C5-CAAB80716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28" y="4278235"/>
            <a:ext cx="6877051" cy="1858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12F60-4E56-4A38-8BC4-B9B6522FC937}"/>
              </a:ext>
            </a:extLst>
          </p:cNvPr>
          <p:cNvSpPr txBox="1"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4F10356-163B-4D4E-8446-4DA4230CCF22}"/>
              </a:ext>
            </a:extLst>
          </p:cNvPr>
          <p:cNvGrpSpPr/>
          <p:nvPr/>
        </p:nvGrpSpPr>
        <p:grpSpPr>
          <a:xfrm>
            <a:off x="9259663" y="1401441"/>
            <a:ext cx="2772029" cy="2207711"/>
            <a:chOff x="-270037" y="2977085"/>
            <a:chExt cx="3294125" cy="26528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B0539AC-0EDE-4569-A59E-2F4FD827E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14233461-D2D6-479F-8A59-A2C5FE3969E8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8849FE8-B8D9-4C54-99BE-16ABC6194D2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E3552D7-B2A2-4AE5-A51F-82C69B3AF222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DFD6354B-A890-4552-A7CF-56C3F9475C1E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C7A432D-4373-4805-BFC9-F86FD67AFC6C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B84FCA-4C07-46A8-A1A3-A50F7DEE2EE8}"/>
              </a:ext>
            </a:extLst>
          </p:cNvPr>
          <p:cNvSpPr/>
          <p:nvPr/>
        </p:nvSpPr>
        <p:spPr>
          <a:xfrm>
            <a:off x="7508256" y="3980013"/>
            <a:ext cx="4515535" cy="2420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 наблюдаем ослабление амплитуды сигнала с увеличением длины оптоволокна.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Амплитудные спектры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разной геометрии имеют разное положение пика. Необходимо провести исследование зависимости положения пика от искривления волокна внутри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BBC12E6-6104-493A-80DA-0CA0F6871A64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755772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длины волокон и геометрия</a:t>
            </a:r>
          </a:p>
        </p:txBody>
      </p:sp>
    </p:spTree>
    <p:extLst>
      <p:ext uri="{BB962C8B-B14F-4D97-AF65-F5344CB8AC3E}">
        <p14:creationId xmlns:p14="http://schemas.microsoft.com/office/powerpoint/2010/main" val="41107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1393F92-92A6-42E8-A822-E440345CF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7" y="946811"/>
            <a:ext cx="3090114" cy="2583375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3AE8332-56E5-4FBF-91F1-FDCD9ABF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7" y="3688431"/>
            <a:ext cx="3437055" cy="14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9B8E0C-9EF1-4695-862B-93E10EE4C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50298" y="3642293"/>
            <a:ext cx="1360163" cy="46105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9F84-474A-45A6-ACDC-08D4DB636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834" y="903951"/>
            <a:ext cx="5595406" cy="2899809"/>
          </a:xfrm>
          <a:prstGeom prst="rect">
            <a:avLst/>
          </a:prstGeom>
        </p:spPr>
      </p:pic>
      <p:graphicFrame>
        <p:nvGraphicFramePr>
          <p:cNvPr id="14" name="Таблица 84">
            <a:extLst>
              <a:ext uri="{FF2B5EF4-FFF2-40B4-BE49-F238E27FC236}">
                <a16:creationId xmlns:a16="http://schemas.microsoft.com/office/drawing/2014/main" id="{76A506AA-7DA1-4E4C-9082-DF4BB0C1F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91940"/>
              </p:ext>
            </p:extLst>
          </p:nvPr>
        </p:nvGraphicFramePr>
        <p:xfrm>
          <a:off x="4902834" y="3925509"/>
          <a:ext cx="3311092" cy="211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694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560398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</a:tblGrid>
              <a:tr h="10134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WLS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Difference in peak position between d1 and d4, %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31850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SG BCF91A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331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SG BCF92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  <a:tr h="3748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Kuraray Y-11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8755715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30F7D7-1E1B-493C-8E63-D666537E0091}"/>
              </a:ext>
            </a:extLst>
          </p:cNvPr>
          <p:cNvSpPr/>
          <p:nvPr/>
        </p:nvSpPr>
        <p:spPr>
          <a:xfrm>
            <a:off x="8381128" y="3925509"/>
            <a:ext cx="3506072" cy="253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потерь на изгиб не соответствует экспериментальным данным из технического паспорта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волокна Y-11, однако подтверждает существование зависимости и оценивает приблизительные потери при одном обороте волокна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2C7F7-6C11-41E5-8591-F32AF2F4E312}"/>
              </a:ext>
            </a:extLst>
          </p:cNvPr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199790-0726-4E33-B155-A791CCCC0CC4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755772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длины волокон и геометрия</a:t>
            </a:r>
          </a:p>
        </p:txBody>
      </p:sp>
    </p:spTree>
    <p:extLst>
      <p:ext uri="{BB962C8B-B14F-4D97-AF65-F5344CB8AC3E}">
        <p14:creationId xmlns:p14="http://schemas.microsoft.com/office/powerpoint/2010/main" val="386730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233075-EE6E-4A6E-97F4-000166A1B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8566"/>
            <a:ext cx="10515600" cy="6051178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работе приводятся результаты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сцинтилляторного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детектора 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системы считывания CAEN FERS-5200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сравнение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матовым покрытием и покрытием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Матированные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оказались более эффективны по обоим параметрам: количеству отраженного света и практичности в терминах массового производства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сравнение оптических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клеёв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СКТН МЕД и ОК-72. Исследование влияния разных составов A/B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светосбор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показало, что разница в соотношении A к B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влияет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светосбор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доказало, что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76.24/23.66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указанное в техническом паспорте,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наиболее эффективным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сравнение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WLS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 SG BCF91A, BCF92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Y-11.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Оптоволокно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Y-11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более подходящими для наших целей во всех исследованиях, в том числе при использовании различных оптических клеев.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проведено исследование потерь на изгибе волокна. Исследование не соответствует экспериментальным данным из технического паспорта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волокна Y-11. Также экспериментально наблюдалось ослабление амплитуды сигнала в исследованиях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различной длиной волокна.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Baldin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ISHEPP 18-23 Sep 2023: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selection of the SPD Beam-Beam Counter scintillation detector prototype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Author, paper is accepted for the contribution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AYSS-2023 30 Oct – 3 Nov 2023: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Tile detector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congurations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testing for the SPD Beam-Beam Counter prototype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Author, paper is accepted for the contribution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AYSS-2023 30 Oct – 3 Nov 2023: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SPD Beam-Beam Counter scintillation detector prototype tests with FERS-5200 Front-End readout system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Co-author, paper is accepted for the contribution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Workshop on HESP, DSPIN-23: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SPD Beam-Beam Counter scintillation detector prototype with FERS 5200 front-end readout system</a:t>
            </a:r>
            <a:r>
              <a:rPr lang="ru-RU" sz="1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Co-author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5FF744-2BD1-4A6F-97DC-7B151527BD21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755772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5567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B1DD7-FF3B-4C06-ACEB-B7DE44EB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60665-AF24-483F-8E35-F9977AE2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028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853C7-814F-487D-A1AD-7EF0BF7DC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7AD082-AC1D-4D64-8ECB-6B183D51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UP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61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8A186-D8EB-4A0E-954C-5F7C5008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8482"/>
            <a:ext cx="10515600" cy="1325563"/>
          </a:xfrm>
        </p:spPr>
        <p:txBody>
          <a:bodyPr/>
          <a:lstStyle/>
          <a:p>
            <a:r>
              <a:rPr lang="en-US" b="1" dirty="0" err="1"/>
              <a:t>SensL</a:t>
            </a:r>
            <a:r>
              <a:rPr lang="en-US" b="1" dirty="0"/>
              <a:t> 1x1 </a:t>
            </a:r>
            <a:r>
              <a:rPr lang="en-US" b="1" dirty="0" err="1"/>
              <a:t>SiPM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with factory pin adapter and mounted in connector</a:t>
            </a:r>
            <a:endParaRPr lang="ru-RU" b="1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6CD46467-CC6A-4C25-BFF6-40E9EDC322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41BB342B-D62D-4421-A2DE-875E402324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899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94DF9-FB41-43A6-9813-2A1DAA1D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92" y="1178210"/>
            <a:ext cx="3540738" cy="26364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C2E962-FA26-47E9-A1B9-19AA0687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56" y="1178210"/>
            <a:ext cx="7227632" cy="3143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D668B8-091E-49FB-9D03-450BB344E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68" y="3911868"/>
            <a:ext cx="5176032" cy="2788587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2E26177-66CC-4574-8404-E894A138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98" y="3907363"/>
            <a:ext cx="3453865" cy="279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7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3EB70-71A1-4C62-92BA-CF16229F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Calibration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A7FDBB4-E550-4B0A-A726-C1F61AFC6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978" y="1253331"/>
            <a:ext cx="3926251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76E11-A31A-4077-B129-D0A2B778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3" y="1436558"/>
            <a:ext cx="4055117" cy="4444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7361C-AF8B-41A5-801C-D034E2BB8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390" y="2167101"/>
            <a:ext cx="4061081" cy="2144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1AA044-8FEC-438A-962A-AC969554EC7E}"/>
              </a:ext>
            </a:extLst>
          </p:cNvPr>
          <p:cNvSpPr txBox="1"/>
          <p:nvPr/>
        </p:nvSpPr>
        <p:spPr>
          <a:xfrm>
            <a:off x="1066885" y="6157519"/>
            <a:ext cx="246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Led Driver CAEN SP5601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ECD1E-0F4A-4AEA-BE09-CE780DA2A436}"/>
              </a:ext>
            </a:extLst>
          </p:cNvPr>
          <p:cNvSpPr txBox="1"/>
          <p:nvPr/>
        </p:nvSpPr>
        <p:spPr>
          <a:xfrm>
            <a:off x="5142451" y="4504888"/>
            <a:ext cx="261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CAEN Fix channel amplify </a:t>
            </a:r>
          </a:p>
          <a:p>
            <a:r>
              <a:rPr lang="en-US" dirty="0"/>
              <a:t>difference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79545-E0AB-4B3B-90E6-C0B47F17CF85}"/>
              </a:ext>
            </a:extLst>
          </p:cNvPr>
          <p:cNvSpPr txBox="1"/>
          <p:nvPr/>
        </p:nvSpPr>
        <p:spPr>
          <a:xfrm>
            <a:off x="9471171" y="5880683"/>
            <a:ext cx="18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beta-source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19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7828-573D-4E8D-AD6C-26236A82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18256"/>
            <a:ext cx="4806891" cy="770310"/>
          </a:xfrm>
        </p:spPr>
        <p:txBody>
          <a:bodyPr>
            <a:normAutofit/>
          </a:bodyPr>
          <a:lstStyle/>
          <a:p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setup</a:t>
            </a:r>
            <a:endParaRPr lang="ru-R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5205D-BFFC-4A9A-971B-6C932BDF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788566"/>
            <a:ext cx="4882391" cy="1694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Spin Physics Detector collaboration proposes to install a universal detector in the second interaction point of the NICA collider under construction (JINR,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study the spin structure of the proton and deuteron and the other spin-related phenomena with polarized proton and deuteron beams at a collision energy up to 27 GeV and a luminosity up to 10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6DDAE-A7EE-4220-AB4A-129E52CF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8" y="2030134"/>
            <a:ext cx="4516949" cy="266872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946060A-5EBC-481D-A8A4-64105907E203}"/>
              </a:ext>
            </a:extLst>
          </p:cNvPr>
          <p:cNvSpPr txBox="1">
            <a:spLocks/>
          </p:cNvSpPr>
          <p:nvPr/>
        </p:nvSpPr>
        <p:spPr>
          <a:xfrm>
            <a:off x="7991215" y="2389004"/>
            <a:ext cx="4219048" cy="1698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goals of the Beam-Beam Counters are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local polarimetry at SPD basing on the measurements of the azimuthal asymmetries of polarized proton beams;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monitoring of beam collisions;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F3D98-7663-4C7D-B8BF-A8DD9FFBE505}"/>
              </a:ext>
            </a:extLst>
          </p:cNvPr>
          <p:cNvSpPr txBox="1"/>
          <p:nvPr/>
        </p:nvSpPr>
        <p:spPr>
          <a:xfrm>
            <a:off x="7991215" y="788566"/>
            <a:ext cx="4055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SPD BBC is designed to have 16 sectors with 25 tiles in each sector in one wheel. Each tile is a separate signal source that should be read using silicon photomultiplier (</a:t>
            </a:r>
            <a:r>
              <a:rPr lang="en-US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connected to WLS fiber. The amount of readout channels leads us to use CAEN FERS-5200 front-end readout system, that was designed for large detector arrays.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1FC628-8FE7-47D5-AE4E-9A80DCD3F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28" y="886130"/>
            <a:ext cx="2540744" cy="3568218"/>
          </a:xfrm>
          <a:prstGeom prst="rect">
            <a:avLst/>
          </a:prstGeom>
        </p:spPr>
      </p:pic>
      <p:pic>
        <p:nvPicPr>
          <p:cNvPr id="3076" name="Picture 4" descr="DT5202 - Desktop 64 Channel Citiroc unit for FERS-5200 - CAEN - Tools for  Discovery">
            <a:extLst>
              <a:ext uri="{FF2B5EF4-FFF2-40B4-BE49-F238E27FC236}">
                <a16:creationId xmlns:a16="http://schemas.microsoft.com/office/drawing/2014/main" id="{96B999E6-62B9-48AB-9BFF-AF111C2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18" y="4333670"/>
            <a:ext cx="2506074" cy="2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8B6E0E-79EA-406D-A33A-33502D499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062" y="3868503"/>
            <a:ext cx="3834981" cy="2676622"/>
          </a:xfrm>
          <a:prstGeom prst="rect">
            <a:avLst/>
          </a:prstGeom>
        </p:spPr>
      </p:pic>
      <p:pic>
        <p:nvPicPr>
          <p:cNvPr id="3078" name="Picture 6" descr="NICA — Википедия">
            <a:extLst>
              <a:ext uri="{FF2B5EF4-FFF2-40B4-BE49-F238E27FC236}">
                <a16:creationId xmlns:a16="http://schemas.microsoft.com/office/drawing/2014/main" id="{143671FB-3855-46D3-8076-7AD5349A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4698855"/>
            <a:ext cx="4077051" cy="21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5B87A-8BAD-43D4-B687-D7F9FBCB32B8}"/>
              </a:ext>
            </a:extLst>
          </p:cNvPr>
          <p:cNvSpPr txBox="1"/>
          <p:nvPr/>
        </p:nvSpPr>
        <p:spPr>
          <a:xfrm>
            <a:off x="11895047" y="64901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7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353C2CE-0D69-493C-8582-C9E9EB2374BA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9647809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selection: CKTN E VS OK-72</a:t>
            </a:r>
            <a:endParaRPr lang="ru-R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id="{8A9CA407-A1DF-4C2D-A3D6-6BF9E760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7" y="852735"/>
            <a:ext cx="4533237" cy="22692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F7DE6-D117-422F-A480-04FC104CC7F3}"/>
              </a:ext>
            </a:extLst>
          </p:cNvPr>
          <p:cNvSpPr txBox="1"/>
          <p:nvPr/>
        </p:nvSpPr>
        <p:spPr>
          <a:xfrm>
            <a:off x="2367217" y="2968999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AF61B-CDBD-40F9-8BB4-1F16A6087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20" y="847446"/>
            <a:ext cx="4533236" cy="2274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3ACCBE-7CFB-4765-9F6C-B75B286F9D51}"/>
              </a:ext>
            </a:extLst>
          </p:cNvPr>
          <p:cNvSpPr txBox="1"/>
          <p:nvPr/>
        </p:nvSpPr>
        <p:spPr>
          <a:xfrm>
            <a:off x="6879265" y="296811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F79A0D9-CF03-45CF-ACA2-C87DBD0ED696}"/>
              </a:ext>
            </a:extLst>
          </p:cNvPr>
          <p:cNvGrpSpPr/>
          <p:nvPr/>
        </p:nvGrpSpPr>
        <p:grpSpPr>
          <a:xfrm>
            <a:off x="9334369" y="852736"/>
            <a:ext cx="2819614" cy="2214898"/>
            <a:chOff x="-270037" y="2977085"/>
            <a:chExt cx="3294125" cy="26528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A80E817-C3EB-4283-A465-3434C0C0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9E87CC4-EA7E-43FA-9E7B-0DAB7D180E9F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7F85D07-6BBF-4C89-957D-94A17F1EE31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9F22FD0-747D-4B05-9B85-CA47726043F5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D946B97-AF27-40A3-AE9A-1EB1C11B5326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8DA4FF4-9BC1-482F-9111-0155FD3F7188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Line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41838-6C65-4701-AFF4-3A88FC071DA7}"/>
              </a:ext>
            </a:extLst>
          </p:cNvPr>
          <p:cNvSpPr txBox="1"/>
          <p:nvPr/>
        </p:nvSpPr>
        <p:spPr>
          <a:xfrm>
            <a:off x="32217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215FF28F-DDEC-4300-970D-92C21E55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888" y="3244694"/>
            <a:ext cx="7002152" cy="3686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OK-72 (green) and CKTN (purple) for a) line 1 (76.24% of A and 23.66% of B) and b) line 3 (70% of A and 30% of B) tiles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83">
            <a:extLst>
              <a:ext uri="{FF2B5EF4-FFF2-40B4-BE49-F238E27FC236}">
                <a16:creationId xmlns:a16="http://schemas.microsoft.com/office/drawing/2014/main" id="{F0D908B1-0CD7-4AE7-B669-4A43597AB9CD}"/>
              </a:ext>
            </a:extLst>
          </p:cNvPr>
          <p:cNvGraphicFramePr>
            <a:graphicFrameLocks noGrp="1"/>
          </p:cNvGraphicFramePr>
          <p:nvPr/>
        </p:nvGraphicFramePr>
        <p:xfrm>
          <a:off x="263726" y="3674802"/>
          <a:ext cx="6822874" cy="1306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708">
                  <a:extLst>
                    <a:ext uri="{9D8B030D-6E8A-4147-A177-3AD203B41FA5}">
                      <a16:colId xmlns:a16="http://schemas.microsoft.com/office/drawing/2014/main" val="1811587548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2315458468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55132819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480626947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880484984"/>
                    </a:ext>
                  </a:extLst>
                </a:gridCol>
              </a:tblGrid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Brand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Range, </a:t>
                      </a:r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Refractive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633934"/>
                  </a:ext>
                </a:extLst>
              </a:tr>
              <a:tr h="3855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 MED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· 10</a:t>
                      </a:r>
                      <a:r>
                        <a:rPr lang="en-US" sz="1600" b="0" i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92-96% at 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1.606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4172711"/>
                  </a:ext>
                </a:extLst>
              </a:tr>
              <a:tr h="342056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ОК-72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-60 to +60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99% at 400-2700 nm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1.587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002513"/>
                  </a:ext>
                </a:extLst>
              </a:tr>
            </a:tbl>
          </a:graphicData>
        </a:graphic>
      </p:graphicFrame>
      <p:graphicFrame>
        <p:nvGraphicFramePr>
          <p:cNvPr id="24" name="Таблица 84">
            <a:extLst>
              <a:ext uri="{FF2B5EF4-FFF2-40B4-BE49-F238E27FC236}">
                <a16:creationId xmlns:a16="http://schemas.microsoft.com/office/drawing/2014/main" id="{7FE7705E-27DB-4077-9755-0396B88781B0}"/>
              </a:ext>
            </a:extLst>
          </p:cNvPr>
          <p:cNvGraphicFramePr>
            <a:graphicFrameLocks noGrp="1"/>
          </p:cNvGraphicFramePr>
          <p:nvPr/>
        </p:nvGraphicFramePr>
        <p:xfrm>
          <a:off x="263726" y="5043072"/>
          <a:ext cx="5812173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98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81427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2410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6F49C7-941A-429F-A612-9ADB6B4AB060}"/>
              </a:ext>
            </a:extLst>
          </p:cNvPr>
          <p:cNvSpPr txBox="1"/>
          <p:nvPr/>
        </p:nvSpPr>
        <p:spPr>
          <a:xfrm>
            <a:off x="7213011" y="3683483"/>
            <a:ext cx="473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study we used matted tiles and different compositions of A to B components for OK-72 cement. As for CKTN, in both cases and for all comparisons we used the same 100 of A to 3.2 of B ratio, as it is written in data sheet.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B395B55-BAFF-4803-9D29-43E67C997298}"/>
              </a:ext>
            </a:extLst>
          </p:cNvPr>
          <p:cNvSpPr/>
          <p:nvPr/>
        </p:nvSpPr>
        <p:spPr>
          <a:xfrm>
            <a:off x="6182778" y="5041017"/>
            <a:ext cx="581217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OK-72 is easier to apply due to its low viscosity and extended curing time (compared to CKTN mark E), but in view of the fact that such a slight difference in ratio of the cement's components affects on light collection, the deeper research should be conducted in future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D42AEB-F07E-47D3-BD95-16B3124D36C0}"/>
              </a:ext>
            </a:extLst>
          </p:cNvPr>
          <p:cNvSpPr txBox="1"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1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7828-573D-4E8D-AD6C-26236A82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18256"/>
            <a:ext cx="8649049" cy="62769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установка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5205D-BFFC-4A9A-971B-6C932BDF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645952"/>
            <a:ext cx="5033393" cy="6061426"/>
          </a:xfrm>
        </p:spPr>
        <p:txBody>
          <a:bodyPr>
            <a:normAutofit/>
          </a:bodyPr>
          <a:lstStyle/>
          <a:p>
            <a:pPr algn="jus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Physics Detector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SPD)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в NICA (ОИЯИ, Дубна), предназначенный для изучения спиновой структуры протона и дейтрона и других спиновых явлений, используя уникальную возможность работы с поляризованными пучками протонов и дейтронов при энергии столкновений до 27 ГэВ и светимости до 10</a:t>
            </a:r>
            <a:r>
              <a:rPr lang="ru-RU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</a:t>
            </a:r>
            <a:r>
              <a:rPr lang="ru-RU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поляризованных протон-протонных столкновениях данный эксперимент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покроет кинематический разрыв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низкоэнергетическими измерениями в экспериментах ANKE-COSY и SATURNE, и высокоэнергетическими измерениями, полученными на БАК</a:t>
            </a:r>
            <a:endParaRPr lang="ru-RU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6DDAE-A7EE-4220-AB4A-129E52CF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2" y="2341054"/>
            <a:ext cx="4739779" cy="280037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946060A-5EBC-481D-A8A4-64105907E203}"/>
              </a:ext>
            </a:extLst>
          </p:cNvPr>
          <p:cNvSpPr txBox="1">
            <a:spLocks/>
          </p:cNvSpPr>
          <p:nvPr/>
        </p:nvSpPr>
        <p:spPr>
          <a:xfrm>
            <a:off x="6864287" y="778318"/>
            <a:ext cx="4806891" cy="5186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торцевых детекторных колеса сцинтилляционных счетчиков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Counters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(BBCs)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установить перед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TOF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установки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симметрично относительно точки взаимодействия.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 будет состоять из внутренней и внешней частей: внутренние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внешняя часть из быстрых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сцинтилляционных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Counters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  <a:p>
            <a:pPr marL="285750" indent="-285750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Локальная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поляриметрия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основанная на измерениях азимутальных асимметрий поляризованных протонных пучков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столкновений пучков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5B87A-8BAD-43D4-B687-D7F9FBCB32B8}"/>
              </a:ext>
            </a:extLst>
          </p:cNvPr>
          <p:cNvSpPr txBox="1"/>
          <p:nvPr/>
        </p:nvSpPr>
        <p:spPr>
          <a:xfrm>
            <a:off x="11895047" y="64901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97A785-7F69-44D0-838E-531419D180B6}"/>
              </a:ext>
            </a:extLst>
          </p:cNvPr>
          <p:cNvSpPr/>
          <p:nvPr/>
        </p:nvSpPr>
        <p:spPr>
          <a:xfrm>
            <a:off x="3842159" y="4132436"/>
            <a:ext cx="864065" cy="179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4F7D4F-A759-4947-9BD8-B5111B6D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36" y="2680616"/>
            <a:ext cx="2369279" cy="22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4F3D98-7663-4C7D-B8BF-A8DD9FFBE505}"/>
              </a:ext>
            </a:extLst>
          </p:cNvPr>
          <p:cNvSpPr txBox="1"/>
          <p:nvPr/>
        </p:nvSpPr>
        <p:spPr>
          <a:xfrm>
            <a:off x="3503758" y="788566"/>
            <a:ext cx="40553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SPD BBC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состоять из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секторов с 25 </a:t>
            </a:r>
            <a:r>
              <a:rPr lang="ru-RU" sz="1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тайлами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секторе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колесе. Каждый </a:t>
            </a:r>
            <a:r>
              <a:rPr lang="ru-RU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тайл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отдельный источник сигнала,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считыва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ющийся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кремниевого фотоумножителя (</a:t>
            </a:r>
            <a:r>
              <a:rPr lang="ru-RU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подключенного к оптоволокну WLS.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каналов считывания наводит нас на использование 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считывания </a:t>
            </a:r>
            <a:r>
              <a:rPr lang="ru-RU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CAEN FERS-5200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разработанной специально для больших массивов детекторов.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плата вмещает 64 канала и включает в себя 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электронику, АЦП, триггерную логику, синхронизацию, локальную память и интерфейс считывания.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1FC628-8FE7-47D5-AE4E-9A80DCD3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8" y="788566"/>
            <a:ext cx="2659310" cy="3734732"/>
          </a:xfrm>
          <a:prstGeom prst="rect">
            <a:avLst/>
          </a:prstGeom>
        </p:spPr>
      </p:pic>
      <p:pic>
        <p:nvPicPr>
          <p:cNvPr id="3076" name="Picture 4" descr="DT5202 - Desktop 64 Channel Citiroc unit for FERS-5200 - CAEN - Tools for  Discovery">
            <a:extLst>
              <a:ext uri="{FF2B5EF4-FFF2-40B4-BE49-F238E27FC236}">
                <a16:creationId xmlns:a16="http://schemas.microsoft.com/office/drawing/2014/main" id="{96B999E6-62B9-48AB-9BFF-AF111C2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7" y="4626528"/>
            <a:ext cx="2231472" cy="22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8B6E0E-79EA-406D-A33A-33502D499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42" y="3935553"/>
            <a:ext cx="3849192" cy="2686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5B87A-8BAD-43D4-B687-D7F9FBCB32B8}"/>
              </a:ext>
            </a:extLst>
          </p:cNvPr>
          <p:cNvSpPr txBox="1"/>
          <p:nvPr/>
        </p:nvSpPr>
        <p:spPr>
          <a:xfrm>
            <a:off x="11895047" y="64901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pic>
        <p:nvPicPr>
          <p:cNvPr id="1026" name="Picture 2" descr="DT5215 - Concentrator Board for FERS-5200 - CAEN - Tools for Discovery">
            <a:extLst>
              <a:ext uri="{FF2B5EF4-FFF2-40B4-BE49-F238E27FC236}">
                <a16:creationId xmlns:a16="http://schemas.microsoft.com/office/drawing/2014/main" id="{9574EE0E-9236-4809-B825-313AD8FC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55" y="3805940"/>
            <a:ext cx="3927692" cy="294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DDED2C-506F-460E-96EF-4FBB236725A8}"/>
              </a:ext>
            </a:extLst>
          </p:cNvPr>
          <p:cNvSpPr txBox="1"/>
          <p:nvPr/>
        </p:nvSpPr>
        <p:spPr>
          <a:xfrm>
            <a:off x="7902430" y="807787"/>
            <a:ext cx="39276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исследований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космическом излучении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используется внешняя триггерная система, основанную на двух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сцинтилляторах 10×10 см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считывающими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Hamamatsu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H10720-110 и временным разрешением ∼650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Концентратор DT5215 используется для возможности расширения количества каналов до 8192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43FBAEC-FBB1-4839-A569-4BD39941964B}"/>
              </a:ext>
            </a:extLst>
          </p:cNvPr>
          <p:cNvSpPr txBox="1">
            <a:spLocks/>
          </p:cNvSpPr>
          <p:nvPr/>
        </p:nvSpPr>
        <p:spPr>
          <a:xfrm>
            <a:off x="436228" y="18256"/>
            <a:ext cx="8649049" cy="627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установка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0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23B4FA5-3CF9-4AEA-AFFE-E3BF493385E9}"/>
              </a:ext>
            </a:extLst>
          </p:cNvPr>
          <p:cNvSpPr txBox="1">
            <a:spLocks/>
          </p:cNvSpPr>
          <p:nvPr/>
        </p:nvSpPr>
        <p:spPr>
          <a:xfrm>
            <a:off x="0" y="5295716"/>
            <a:ext cx="4580389" cy="1465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семи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прототипа, используемого в данной работе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FD20481-D50A-4062-96CF-36D081AA07F7}"/>
              </a:ext>
            </a:extLst>
          </p:cNvPr>
          <p:cNvSpPr txBox="1">
            <a:spLocks/>
          </p:cNvSpPr>
          <p:nvPr/>
        </p:nvSpPr>
        <p:spPr>
          <a:xfrm>
            <a:off x="5243119" y="4002778"/>
            <a:ext cx="6773384" cy="2402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тестирование различных композиций для прототипа сцинтилляционного детектора включает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сцинтиллятора: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Матированный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покрытый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клей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СКТН МЕД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ОК-72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Оптоволокно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Saint-Gobain Crystals VS Kuraray</a:t>
            </a:r>
          </a:p>
          <a:p>
            <a:pPr marL="0" indent="0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3x3 VS 1x1 mm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A9C6B4-47F3-4CA1-B22B-6351A7A8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5" y="815894"/>
            <a:ext cx="3644900" cy="446927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A3785E5-B10A-418A-A218-4B84214290C4}"/>
              </a:ext>
            </a:extLst>
          </p:cNvPr>
          <p:cNvGrpSpPr/>
          <p:nvPr/>
        </p:nvGrpSpPr>
        <p:grpSpPr>
          <a:xfrm>
            <a:off x="4706007" y="815894"/>
            <a:ext cx="2884178" cy="2406572"/>
            <a:chOff x="-155185" y="2977085"/>
            <a:chExt cx="3179273" cy="26528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A954905-B021-4538-AC5F-1FC65D4C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A50C9261-72F7-4DEB-8B71-3AEA8348C56D}"/>
                </a:ext>
              </a:extLst>
            </p:cNvPr>
            <p:cNvSpPr txBox="1">
              <a:spLocks/>
            </p:cNvSpPr>
            <p:nvPr/>
          </p:nvSpPr>
          <p:spPr>
            <a:xfrm>
              <a:off x="-75837" y="500172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AB18670-F202-4D50-A3C6-430D3971A5AE}"/>
                </a:ext>
              </a:extLst>
            </p:cNvPr>
            <p:cNvSpPr txBox="1">
              <a:spLocks/>
            </p:cNvSpPr>
            <p:nvPr/>
          </p:nvSpPr>
          <p:spPr>
            <a:xfrm>
              <a:off x="-46113" y="451007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97DED4-BCFE-4DF9-9A97-CB6F0227BE11}"/>
                </a:ext>
              </a:extLst>
            </p:cNvPr>
            <p:cNvSpPr txBox="1">
              <a:spLocks/>
            </p:cNvSpPr>
            <p:nvPr/>
          </p:nvSpPr>
          <p:spPr>
            <a:xfrm>
              <a:off x="-46111" y="401174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5D380B-7320-4278-97B8-BCEC13F520DC}"/>
                </a:ext>
              </a:extLst>
            </p:cNvPr>
            <p:cNvSpPr txBox="1">
              <a:spLocks/>
            </p:cNvSpPr>
            <p:nvPr/>
          </p:nvSpPr>
          <p:spPr>
            <a:xfrm>
              <a:off x="-46111" y="3513407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4AAC87C-1A72-4575-AAAF-4DAB19039F97}"/>
                </a:ext>
              </a:extLst>
            </p:cNvPr>
            <p:cNvSpPr txBox="1">
              <a:spLocks/>
            </p:cNvSpPr>
            <p:nvPr/>
          </p:nvSpPr>
          <p:spPr>
            <a:xfrm>
              <a:off x="-155185" y="3119106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86CCB3-A002-4A44-96F6-8F3E887D4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391" y="815894"/>
            <a:ext cx="2196436" cy="24065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80A240-B9C5-4371-9E07-BA849D658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185" y="815894"/>
            <a:ext cx="2184206" cy="2402349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82014E8-0C4B-4A74-B4DA-55BC045DD4B0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8816829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общее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8733E7-FFFE-4081-8317-4479B90D6B92}"/>
              </a:ext>
            </a:extLst>
          </p:cNvPr>
          <p:cNvSpPr txBox="1"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548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DCA9A6-2A47-40F0-8A35-F69B5B955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09" y="3249630"/>
            <a:ext cx="8324937" cy="3686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матированных (фиолетовый) и покрытых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(зеленый)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a) ряда 1 b) ряда 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F21833-E7C3-4699-B11D-F5ED16547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8" y="807654"/>
            <a:ext cx="4521666" cy="22964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1A87A7-232F-4046-882D-CA7E8621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4" y="812967"/>
            <a:ext cx="4521666" cy="2284632"/>
          </a:xfrm>
          <a:prstGeom prst="rect">
            <a:avLst/>
          </a:prstGeom>
        </p:spPr>
      </p:pic>
      <p:graphicFrame>
        <p:nvGraphicFramePr>
          <p:cNvPr id="11" name="Таблица 84">
            <a:extLst>
              <a:ext uri="{FF2B5EF4-FFF2-40B4-BE49-F238E27FC236}">
                <a16:creationId xmlns:a16="http://schemas.microsoft.com/office/drawing/2014/main" id="{19797C20-4464-4D3E-94C9-7FB2AB7C4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00591"/>
              </p:ext>
            </p:extLst>
          </p:nvPr>
        </p:nvGraphicFramePr>
        <p:xfrm>
          <a:off x="5482568" y="3800237"/>
          <a:ext cx="6040659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959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581427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Matted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Tyvek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Matted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Tyvek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2410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47F2C67-6FAA-474F-AFD5-41840D656795}"/>
              </a:ext>
            </a:extLst>
          </p:cNvPr>
          <p:cNvSpPr txBox="1"/>
          <p:nvPr/>
        </p:nvSpPr>
        <p:spPr>
          <a:xfrm>
            <a:off x="2367217" y="2968999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1C7EC-4D43-4376-92D2-027F12997181}"/>
              </a:ext>
            </a:extLst>
          </p:cNvPr>
          <p:cNvSpPr txBox="1"/>
          <p:nvPr/>
        </p:nvSpPr>
        <p:spPr>
          <a:xfrm>
            <a:off x="6879265" y="296811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666AD3-238E-40B1-BC06-0C793C25E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28" y="3787747"/>
            <a:ext cx="4133125" cy="20837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C162F-2D7F-4B5C-8C37-53E6574EB43E}"/>
              </a:ext>
            </a:extLst>
          </p:cNvPr>
          <p:cNvSpPr txBox="1"/>
          <p:nvPr/>
        </p:nvSpPr>
        <p:spPr>
          <a:xfrm>
            <a:off x="726527" y="5871511"/>
            <a:ext cx="360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конволюции функций Гаусса и Ландау в качестве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фитирующей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DB221D6-F90B-45CB-8C52-B62580D10A14}"/>
              </a:ext>
            </a:extLst>
          </p:cNvPr>
          <p:cNvGrpSpPr/>
          <p:nvPr/>
        </p:nvGrpSpPr>
        <p:grpSpPr>
          <a:xfrm>
            <a:off x="9334369" y="852736"/>
            <a:ext cx="2819614" cy="2214898"/>
            <a:chOff x="-270037" y="2977085"/>
            <a:chExt cx="3294125" cy="26528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6B03AAC-73A2-4C3A-85F9-21CD79CA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0740F589-435D-4B97-8098-59B86D0E1409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EB2610A9-9F33-4E2F-9FF0-37B2AEE45669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C7B105EB-25D0-4FB9-A491-6C8337CB42A7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649EF9D6-6C19-408F-A3F8-5399C1AEAF4E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B40B5E0E-C8BE-403F-90DD-818BFBAB8BAF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2C26718-5314-4E79-B5FA-E7F9A7C9930E}"/>
              </a:ext>
            </a:extLst>
          </p:cNvPr>
          <p:cNvSpPr/>
          <p:nvPr/>
        </p:nvSpPr>
        <p:spPr>
          <a:xfrm>
            <a:off x="5390148" y="5254784"/>
            <a:ext cx="6227544" cy="1358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более высокого значения положения пика (разница в положениях от 7% и до 15%), а также сравнительной простоты в условиях массового производства матированных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сравнению с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покрытием, вариант с матированными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тайлами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более предпочтительным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32A582-626D-4C7C-9E90-9CA8C2DB7646}"/>
              </a:ext>
            </a:extLst>
          </p:cNvPr>
          <p:cNvSpPr txBox="1"/>
          <p:nvPr/>
        </p:nvSpPr>
        <p:spPr>
          <a:xfrm>
            <a:off x="11890314" y="64919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DE51B-E815-4596-8EEE-B3DE14BC9425}"/>
              </a:ext>
            </a:extLst>
          </p:cNvPr>
          <p:cNvSpPr txBox="1"/>
          <p:nvPr/>
        </p:nvSpPr>
        <p:spPr>
          <a:xfrm>
            <a:off x="10231655" y="3249630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64FE8288-54A5-4703-882D-F45CDA818440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536033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матированный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Tyvek</a:t>
            </a:r>
            <a:endParaRPr lang="ru-R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8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5">
            <a:extLst>
              <a:ext uri="{FF2B5EF4-FFF2-40B4-BE49-F238E27FC236}">
                <a16:creationId xmlns:a16="http://schemas.microsoft.com/office/drawing/2014/main" id="{8A9CA407-A1DF-4C2D-A3D6-6BF9E760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7" y="852735"/>
            <a:ext cx="4533237" cy="22692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F7DE6-D117-422F-A480-04FC104CC7F3}"/>
              </a:ext>
            </a:extLst>
          </p:cNvPr>
          <p:cNvSpPr txBox="1"/>
          <p:nvPr/>
        </p:nvSpPr>
        <p:spPr>
          <a:xfrm>
            <a:off x="2367217" y="2968999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AF61B-CDBD-40F9-8BB4-1F16A6087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20" y="847446"/>
            <a:ext cx="4533236" cy="2274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3ACCBE-7CFB-4765-9F6C-B75B286F9D51}"/>
              </a:ext>
            </a:extLst>
          </p:cNvPr>
          <p:cNvSpPr txBox="1"/>
          <p:nvPr/>
        </p:nvSpPr>
        <p:spPr>
          <a:xfrm>
            <a:off x="6879265" y="296811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F79A0D9-CF03-45CF-ACA2-C87DBD0ED696}"/>
              </a:ext>
            </a:extLst>
          </p:cNvPr>
          <p:cNvGrpSpPr/>
          <p:nvPr/>
        </p:nvGrpSpPr>
        <p:grpSpPr>
          <a:xfrm>
            <a:off x="9334369" y="852736"/>
            <a:ext cx="2819614" cy="2214898"/>
            <a:chOff x="-270037" y="2977085"/>
            <a:chExt cx="3294125" cy="26528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A80E817-C3EB-4283-A465-3434C0C0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9E87CC4-EA7E-43FA-9E7B-0DAB7D180E9F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7F85D07-6BBF-4C89-957D-94A17F1EE31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9F22FD0-747D-4B05-9B85-CA47726043F5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D946B97-AF27-40A3-AE9A-1EB1C11B5326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8DA4FF4-9BC1-482F-9111-0155FD3F7188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41838-6C65-4701-AFF4-3A88FC071DA7}"/>
              </a:ext>
            </a:extLst>
          </p:cNvPr>
          <p:cNvSpPr txBox="1"/>
          <p:nvPr/>
        </p:nvSpPr>
        <p:spPr>
          <a:xfrm>
            <a:off x="32217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215FF28F-DDEC-4300-970D-92C21E55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64" y="3227906"/>
            <a:ext cx="8794399" cy="3686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оптических клеев СКТН (фиолетовый) и ОК-72 (зеленый) 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тайлах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ряда 1, 76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24/23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(а) и ряда 3, 70/30 в соотношении А и В (б)</a:t>
            </a:r>
          </a:p>
        </p:txBody>
      </p:sp>
      <p:graphicFrame>
        <p:nvGraphicFramePr>
          <p:cNvPr id="24" name="Таблица 84">
            <a:extLst>
              <a:ext uri="{FF2B5EF4-FFF2-40B4-BE49-F238E27FC236}">
                <a16:creationId xmlns:a16="http://schemas.microsoft.com/office/drawing/2014/main" id="{7FE7705E-27DB-4077-9755-0396B8878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75786"/>
              </p:ext>
            </p:extLst>
          </p:nvPr>
        </p:nvGraphicFramePr>
        <p:xfrm>
          <a:off x="5596822" y="3975008"/>
          <a:ext cx="5812173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98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81427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1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Row 3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2410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6F49C7-941A-429F-A612-9ADB6B4AB060}"/>
              </a:ext>
            </a:extLst>
          </p:cNvPr>
          <p:cNvSpPr txBox="1"/>
          <p:nvPr/>
        </p:nvSpPr>
        <p:spPr>
          <a:xfrm>
            <a:off x="524386" y="3899405"/>
            <a:ext cx="4735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исследования мы использовали матированные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различные составы компонентов 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для клея OK-72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76.24/23.66 (datasheet)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70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Что касается СКТН, то в обоих случаях и для всех сравнений мы использовали одинаковое соотношение 100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(datasheet)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D42AEB-F07E-47D3-BD95-16B3124D36C0}"/>
              </a:ext>
            </a:extLst>
          </p:cNvPr>
          <p:cNvSpPr txBox="1"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8B8038-9493-4BEB-A696-991C00EA21B2}"/>
              </a:ext>
            </a:extLst>
          </p:cNvPr>
          <p:cNvSpPr txBox="1"/>
          <p:nvPr/>
        </p:nvSpPr>
        <p:spPr>
          <a:xfrm>
            <a:off x="10231655" y="3249630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C986DBF-E230-4E97-988A-FD21285691EC}"/>
              </a:ext>
            </a:extLst>
          </p:cNvPr>
          <p:cNvGrpSpPr/>
          <p:nvPr/>
        </p:nvGrpSpPr>
        <p:grpSpPr>
          <a:xfrm>
            <a:off x="1239252" y="5792411"/>
            <a:ext cx="9713495" cy="923330"/>
            <a:chOff x="1413309" y="5824881"/>
            <a:chExt cx="9365382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4C5A3C-C682-4B2F-92B2-03DA2BA31867}"/>
                </a:ext>
              </a:extLst>
            </p:cNvPr>
            <p:cNvSpPr txBox="1"/>
            <p:nvPr/>
          </p:nvSpPr>
          <p:spPr>
            <a:xfrm>
              <a:off x="1413309" y="5824881"/>
              <a:ext cx="9365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Небольшое различие в соотношении составов клея может критически влиять на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светосбор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Для подтверждения гипотезы испытали составы 70/30, 76.24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/23.66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80/20 ОК-72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709767B-8517-42B6-8727-473AAF602484}"/>
                </a:ext>
              </a:extLst>
            </p:cNvPr>
            <p:cNvSpPr/>
            <p:nvPr/>
          </p:nvSpPr>
          <p:spPr>
            <a:xfrm>
              <a:off x="1413309" y="5824881"/>
              <a:ext cx="9365382" cy="7224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4857F65-7AE5-4678-9000-9FC5F00A8E61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536033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СКТН МЕД Е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ОК-72</a:t>
            </a:r>
          </a:p>
        </p:txBody>
      </p:sp>
    </p:spTree>
    <p:extLst>
      <p:ext uri="{BB962C8B-B14F-4D97-AF65-F5344CB8AC3E}">
        <p14:creationId xmlns:p14="http://schemas.microsoft.com/office/powerpoint/2010/main" val="4160204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2F5E21-2E8B-4D63-A1EE-156BE54B8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3" y="855368"/>
            <a:ext cx="4533236" cy="23318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70D31F-BE58-40F0-9382-2358E2B32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1" y="852736"/>
            <a:ext cx="4533236" cy="2337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F7DE6-D117-422F-A480-04FC104CC7F3}"/>
              </a:ext>
            </a:extLst>
          </p:cNvPr>
          <p:cNvSpPr txBox="1"/>
          <p:nvPr/>
        </p:nvSpPr>
        <p:spPr>
          <a:xfrm>
            <a:off x="2329225" y="3055767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ACCBE-7CFB-4765-9F6C-B75B286F9D51}"/>
              </a:ext>
            </a:extLst>
          </p:cNvPr>
          <p:cNvSpPr txBox="1"/>
          <p:nvPr/>
        </p:nvSpPr>
        <p:spPr>
          <a:xfrm>
            <a:off x="6900878" y="3055766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F79A0D9-CF03-45CF-ACA2-C87DBD0ED696}"/>
              </a:ext>
            </a:extLst>
          </p:cNvPr>
          <p:cNvGrpSpPr/>
          <p:nvPr/>
        </p:nvGrpSpPr>
        <p:grpSpPr>
          <a:xfrm>
            <a:off x="9334369" y="852736"/>
            <a:ext cx="2819614" cy="2214898"/>
            <a:chOff x="-270037" y="2977085"/>
            <a:chExt cx="3294125" cy="26528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A80E817-C3EB-4283-A465-3434C0C0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9E87CC4-EA7E-43FA-9E7B-0DAB7D180E9F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E7F85D07-6BBF-4C89-957D-94A17F1EE31D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9F22FD0-747D-4B05-9B85-CA47726043F5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D946B97-AF27-40A3-AE9A-1EB1C11B5326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8DA4FF4-9BC1-482F-9111-0155FD3F7188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41838-6C65-4701-AFF4-3A88FC071DA7}"/>
              </a:ext>
            </a:extLst>
          </p:cNvPr>
          <p:cNvSpPr txBox="1"/>
          <p:nvPr/>
        </p:nvSpPr>
        <p:spPr>
          <a:xfrm>
            <a:off x="322176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215FF28F-DDEC-4300-970D-92C21E55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46" y="3353548"/>
            <a:ext cx="8794399" cy="5776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составов ОК-72 А/В: 70/30 (синий), 76,24/23,66 (желтый) и 80/20 (красный); 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Зависимость средней амплитуды от процентного содержания компонента 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6F49C7-941A-429F-A612-9ADB6B4AB060}"/>
              </a:ext>
            </a:extLst>
          </p:cNvPr>
          <p:cNvSpPr txBox="1"/>
          <p:nvPr/>
        </p:nvSpPr>
        <p:spPr>
          <a:xfrm>
            <a:off x="659646" y="4146868"/>
            <a:ext cx="4735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исследования стало ясно, что среди протестированных смесей OK-72 наилучший результат показывает состав 76,24/23,66 (в соответствии с паспортными данными), однако соотношение компонентов не оказывает существенного влияния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светосбор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D42AEB-F07E-47D3-BD95-16B3124D36C0}"/>
              </a:ext>
            </a:extLst>
          </p:cNvPr>
          <p:cNvSpPr txBox="1"/>
          <p:nvPr/>
        </p:nvSpPr>
        <p:spPr>
          <a:xfrm>
            <a:off x="11890314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8B8038-9493-4BEB-A696-991C00EA21B2}"/>
              </a:ext>
            </a:extLst>
          </p:cNvPr>
          <p:cNvSpPr txBox="1"/>
          <p:nvPr/>
        </p:nvSpPr>
        <p:spPr>
          <a:xfrm>
            <a:off x="10231655" y="3249630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1x1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Таблица 84">
            <a:extLst>
              <a:ext uri="{FF2B5EF4-FFF2-40B4-BE49-F238E27FC236}">
                <a16:creationId xmlns:a16="http://schemas.microsoft.com/office/drawing/2014/main" id="{9383DD5F-E797-4676-BE4D-07026634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906651"/>
              </p:ext>
            </p:extLst>
          </p:nvPr>
        </p:nvGraphicFramePr>
        <p:xfrm>
          <a:off x="6732301" y="4212849"/>
          <a:ext cx="495276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98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059732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70/30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76.24/23.66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2410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0F1E442-2395-4127-959E-221198731CA1}"/>
              </a:ext>
            </a:extLst>
          </p:cNvPr>
          <p:cNvGrpSpPr/>
          <p:nvPr/>
        </p:nvGrpSpPr>
        <p:grpSpPr>
          <a:xfrm>
            <a:off x="1948545" y="5807954"/>
            <a:ext cx="8152598" cy="672686"/>
            <a:chOff x="1848050" y="5823536"/>
            <a:chExt cx="8152598" cy="6726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4C5A3C-C682-4B2F-92B2-03DA2BA31867}"/>
                </a:ext>
              </a:extLst>
            </p:cNvPr>
            <p:cNvSpPr txBox="1"/>
            <p:nvPr/>
          </p:nvSpPr>
          <p:spPr>
            <a:xfrm>
              <a:off x="1848050" y="5823536"/>
              <a:ext cx="8152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Лучшее соотношение компонентов клея – 76.24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/23.66 (datasheet)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Выбор оптического клея требует более детального исследования в будущем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E40DED6-F477-4DE9-B96B-9C7A295C0089}"/>
                </a:ext>
              </a:extLst>
            </p:cNvPr>
            <p:cNvSpPr/>
            <p:nvPr/>
          </p:nvSpPr>
          <p:spPr>
            <a:xfrm>
              <a:off x="1848051" y="5824881"/>
              <a:ext cx="8152597" cy="6713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56719F0-298E-4B68-97C3-36DF17989B2C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536033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СКТН МЕД Е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ОК-72</a:t>
            </a:r>
          </a:p>
        </p:txBody>
      </p:sp>
    </p:spTree>
    <p:extLst>
      <p:ext uri="{BB962C8B-B14F-4D97-AF65-F5344CB8AC3E}">
        <p14:creationId xmlns:p14="http://schemas.microsoft.com/office/powerpoint/2010/main" val="45080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3B7D60-7600-4528-AEE8-04E1830A0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7" y="841606"/>
            <a:ext cx="5147773" cy="258739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0B1FE-3857-4B93-8EF5-F35ABF5139F5}"/>
              </a:ext>
            </a:extLst>
          </p:cNvPr>
          <p:cNvSpPr txBox="1"/>
          <p:nvPr/>
        </p:nvSpPr>
        <p:spPr>
          <a:xfrm>
            <a:off x="8490896" y="1003448"/>
            <a:ext cx="35502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сравнили волокна Saint-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Gobain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BCF91A, BCF92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Y-11. Все образцы были изготовлены с использованием СКТН МЕД. Исследование проводилось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третьего ряда.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0E0CBF-3121-482D-9BE8-F16E19ED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7" y="4071914"/>
            <a:ext cx="5147774" cy="228984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265F2A3-2A8C-4A3D-A8B3-A8023F879D97}"/>
              </a:ext>
            </a:extLst>
          </p:cNvPr>
          <p:cNvGrpSpPr/>
          <p:nvPr/>
        </p:nvGrpSpPr>
        <p:grpSpPr>
          <a:xfrm>
            <a:off x="5584000" y="969541"/>
            <a:ext cx="2819614" cy="2214898"/>
            <a:chOff x="-270037" y="2977085"/>
            <a:chExt cx="3294125" cy="26528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646DB96-CFA2-44EE-BD32-70A18895C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18F623B-D54F-4EFD-85B5-3B640467F59D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19317EAC-A4D0-435F-9082-1B42EA01994B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2A5391B7-9011-45A3-9930-2EA63247D1D4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6BC0B54-6E63-483A-9545-AE1EEB1829AB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8685BFC1-5153-4CF0-BC05-D7389C5A0691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graphicFrame>
        <p:nvGraphicFramePr>
          <p:cNvPr id="19" name="Таблица 84">
            <a:extLst>
              <a:ext uri="{FF2B5EF4-FFF2-40B4-BE49-F238E27FC236}">
                <a16:creationId xmlns:a16="http://schemas.microsoft.com/office/drawing/2014/main" id="{439056FE-4F45-40F3-B68E-588F8A652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843737"/>
              </p:ext>
            </p:extLst>
          </p:nvPr>
        </p:nvGraphicFramePr>
        <p:xfrm>
          <a:off x="6271439" y="4071914"/>
          <a:ext cx="545547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78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383771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</a:tblGrid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Saint-Gobain BCF92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Saint-Gobain BCF91A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Kuraray Y-11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35.2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sp>
        <p:nvSpPr>
          <p:cNvPr id="20" name="Объект 2">
            <a:extLst>
              <a:ext uri="{FF2B5EF4-FFF2-40B4-BE49-F238E27FC236}">
                <a16:creationId xmlns:a16="http://schemas.microsoft.com/office/drawing/2014/main" id="{202FD685-C2E3-44E1-83F6-06B4C9ACC68A}"/>
              </a:ext>
            </a:extLst>
          </p:cNvPr>
          <p:cNvSpPr txBox="1">
            <a:spLocks/>
          </p:cNvSpPr>
          <p:nvPr/>
        </p:nvSpPr>
        <p:spPr>
          <a:xfrm>
            <a:off x="761251" y="3486862"/>
            <a:ext cx="4497724" cy="368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BCF91AS (фиолетовый), BCF92S (желтый) и Y-11 (зеленый)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5B273-BBDD-4119-85CD-AF1BCB0DCD76}"/>
              </a:ext>
            </a:extLst>
          </p:cNvPr>
          <p:cNvSpPr txBox="1"/>
          <p:nvPr/>
        </p:nvSpPr>
        <p:spPr>
          <a:xfrm>
            <a:off x="11890314" y="64830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5F767F-6D27-4141-8F67-5C44C97A5522}"/>
              </a:ext>
            </a:extLst>
          </p:cNvPr>
          <p:cNvSpPr txBox="1"/>
          <p:nvPr/>
        </p:nvSpPr>
        <p:spPr>
          <a:xfrm>
            <a:off x="10231655" y="3249630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E04BA1-E8A1-44BA-B5A6-2D2E319EB64A}"/>
              </a:ext>
            </a:extLst>
          </p:cNvPr>
          <p:cNvSpPr/>
          <p:nvPr/>
        </p:nvSpPr>
        <p:spPr>
          <a:xfrm>
            <a:off x="6271439" y="5854552"/>
            <a:ext cx="5455474" cy="858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Kuraray Y-11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 на 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b="1" i="0" dirty="0">
                <a:solidFill>
                  <a:srgbClr val="E2EE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 больше света, чем BCF92, и на 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 больше, чем BCF91A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СКТН МЕД Е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C1B57244-94AF-484B-B095-800C914A68C0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536033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сравнение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WLS 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</a:t>
            </a:r>
          </a:p>
        </p:txBody>
      </p:sp>
    </p:spTree>
    <p:extLst>
      <p:ext uri="{BB962C8B-B14F-4D97-AF65-F5344CB8AC3E}">
        <p14:creationId xmlns:p14="http://schemas.microsoft.com/office/powerpoint/2010/main" val="55272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90070E-C244-4C36-A5FD-41B865D8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6" y="969541"/>
            <a:ext cx="5147772" cy="2612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0B1FE-3857-4B93-8EF5-F35ABF5139F5}"/>
              </a:ext>
            </a:extLst>
          </p:cNvPr>
          <p:cNvSpPr txBox="1"/>
          <p:nvPr/>
        </p:nvSpPr>
        <p:spPr>
          <a:xfrm>
            <a:off x="8490896" y="1003448"/>
            <a:ext cx="3550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сравнили волокна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 BCF92 (красным)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Y-11 (сини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тайлов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и 3 ряда, а также: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СКТН МЕД марки 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100/3.2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OK-72 с составом 76.24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23.66 В.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265F2A3-2A8C-4A3D-A8B3-A8023F879D97}"/>
              </a:ext>
            </a:extLst>
          </p:cNvPr>
          <p:cNvGrpSpPr/>
          <p:nvPr/>
        </p:nvGrpSpPr>
        <p:grpSpPr>
          <a:xfrm>
            <a:off x="5584000" y="969541"/>
            <a:ext cx="2819614" cy="2214898"/>
            <a:chOff x="-270037" y="2977085"/>
            <a:chExt cx="3294125" cy="26528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646DB96-CFA2-44EE-BD32-70A18895C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96" y="2977085"/>
              <a:ext cx="2378392" cy="2652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18F623B-D54F-4EFD-85B5-3B640467F59D}"/>
                </a:ext>
              </a:extLst>
            </p:cNvPr>
            <p:cNvSpPr txBox="1">
              <a:spLocks/>
            </p:cNvSpPr>
            <p:nvPr/>
          </p:nvSpPr>
          <p:spPr>
            <a:xfrm>
              <a:off x="-236319" y="5118388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central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19317EAC-A4D0-435F-9082-1B42EA01994B}"/>
                </a:ext>
              </a:extLst>
            </p:cNvPr>
            <p:cNvSpPr txBox="1">
              <a:spLocks/>
            </p:cNvSpPr>
            <p:nvPr/>
          </p:nvSpPr>
          <p:spPr>
            <a:xfrm>
              <a:off x="-249374" y="4639520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1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2A5391B7-9011-45A3-9930-2EA63247D1D4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4133432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2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6BC0B54-6E63-483A-9545-AE1EEB1829AB}"/>
                </a:ext>
              </a:extLst>
            </p:cNvPr>
            <p:cNvSpPr txBox="1">
              <a:spLocks/>
            </p:cNvSpPr>
            <p:nvPr/>
          </p:nvSpPr>
          <p:spPr>
            <a:xfrm>
              <a:off x="-261809" y="3627344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3 </a:t>
              </a:r>
              <a:r>
                <a:rPr lang="en-US" sz="1633" dirty="0">
                  <a:cs typeface="Calibri"/>
                </a:rPr>
                <a:t>(L;R)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8685BFC1-5153-4CF0-BC05-D7389C5A0691}"/>
                </a:ext>
              </a:extLst>
            </p:cNvPr>
            <p:cNvSpPr txBox="1">
              <a:spLocks/>
            </p:cNvSpPr>
            <p:nvPr/>
          </p:nvSpPr>
          <p:spPr>
            <a:xfrm>
              <a:off x="-270037" y="3193131"/>
              <a:ext cx="927628" cy="306868"/>
            </a:xfrm>
            <a:prstGeom prst="rect">
              <a:avLst/>
            </a:prstGeom>
          </p:spPr>
          <p:txBody>
            <a:bodyPr vert="horz" lIns="82953" tIns="41476" rIns="82953" bIns="41476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33" b="1" dirty="0">
                  <a:cs typeface="Calibri"/>
                </a:rPr>
                <a:t>Row</a:t>
              </a:r>
            </a:p>
          </p:txBody>
        </p:sp>
      </p:grpSp>
      <p:graphicFrame>
        <p:nvGraphicFramePr>
          <p:cNvPr id="19" name="Таблица 84">
            <a:extLst>
              <a:ext uri="{FF2B5EF4-FFF2-40B4-BE49-F238E27FC236}">
                <a16:creationId xmlns:a16="http://schemas.microsoft.com/office/drawing/2014/main" id="{439056FE-4F45-40F3-B68E-588F8A652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2728"/>
              </p:ext>
            </p:extLst>
          </p:nvPr>
        </p:nvGraphicFramePr>
        <p:xfrm>
          <a:off x="5798801" y="3877162"/>
          <a:ext cx="613213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022">
                  <a:extLst>
                    <a:ext uri="{9D8B030D-6E8A-4147-A177-3AD203B41FA5}">
                      <a16:colId xmlns:a16="http://schemas.microsoft.com/office/drawing/2014/main" val="1187204319"/>
                    </a:ext>
                  </a:extLst>
                </a:gridCol>
                <a:gridCol w="1241182">
                  <a:extLst>
                    <a:ext uri="{9D8B030D-6E8A-4147-A177-3AD203B41FA5}">
                      <a16:colId xmlns:a16="http://schemas.microsoft.com/office/drawing/2014/main" val="2251735871"/>
                    </a:ext>
                  </a:extLst>
                </a:gridCol>
                <a:gridCol w="1435310">
                  <a:extLst>
                    <a:ext uri="{9D8B030D-6E8A-4147-A177-3AD203B41FA5}">
                      <a16:colId xmlns:a16="http://schemas.microsoft.com/office/drawing/2014/main" val="174744892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024125583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77181546"/>
                    </a:ext>
                  </a:extLst>
                </a:gridCol>
              </a:tblGrid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Param-s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BCF92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 R3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Y-11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CKTN R3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BCF92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 R2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Y-11</a:t>
                      </a:r>
                    </a:p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OK-72 R2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011051"/>
                  </a:ext>
                </a:extLst>
              </a:tr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07041"/>
                  </a:ext>
                </a:extLst>
              </a:tr>
              <a:tr h="525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Width, Channels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334030"/>
                  </a:ext>
                </a:extLst>
              </a:tr>
            </a:tbl>
          </a:graphicData>
        </a:graphic>
      </p:graphicFrame>
      <p:sp>
        <p:nvSpPr>
          <p:cNvPr id="20" name="Объект 2">
            <a:extLst>
              <a:ext uri="{FF2B5EF4-FFF2-40B4-BE49-F238E27FC236}">
                <a16:creationId xmlns:a16="http://schemas.microsoft.com/office/drawing/2014/main" id="{202FD685-C2E3-44E1-83F6-06B4C9ACC68A}"/>
              </a:ext>
            </a:extLst>
          </p:cNvPr>
          <p:cNvSpPr txBox="1">
            <a:spLocks/>
          </p:cNvSpPr>
          <p:nvPr/>
        </p:nvSpPr>
        <p:spPr>
          <a:xfrm>
            <a:off x="761251" y="3486862"/>
            <a:ext cx="4497724" cy="368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757B493-B15D-40FE-A054-42B5EF47212B}"/>
              </a:ext>
            </a:extLst>
          </p:cNvPr>
          <p:cNvSpPr/>
          <p:nvPr/>
        </p:nvSpPr>
        <p:spPr>
          <a:xfrm>
            <a:off x="5798800" y="5751659"/>
            <a:ext cx="6132131" cy="928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волокно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Kuraray Y-11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собирает больше света во всех исследуемых случаях, выбор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Y-11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наиболее целесообразным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5B273-BBDD-4119-85CD-AF1BCB0DCD76}"/>
              </a:ext>
            </a:extLst>
          </p:cNvPr>
          <p:cNvSpPr txBox="1"/>
          <p:nvPr/>
        </p:nvSpPr>
        <p:spPr>
          <a:xfrm>
            <a:off x="11890314" y="64830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CA32A-4A73-4014-A119-03F78DAFA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7" y="3855473"/>
            <a:ext cx="5069592" cy="26129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3CF378-49ED-4B3E-B74A-DC7DE622C876}"/>
              </a:ext>
            </a:extLst>
          </p:cNvPr>
          <p:cNvSpPr txBox="1"/>
          <p:nvPr/>
        </p:nvSpPr>
        <p:spPr>
          <a:xfrm>
            <a:off x="2848049" y="3429000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330A77-368A-4DBF-B862-D7A0F8FBBD37}"/>
              </a:ext>
            </a:extLst>
          </p:cNvPr>
          <p:cNvSpPr txBox="1"/>
          <p:nvPr/>
        </p:nvSpPr>
        <p:spPr>
          <a:xfrm>
            <a:off x="2843240" y="637279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D7F68D-E832-4038-AD97-CAD64130CB12}"/>
              </a:ext>
            </a:extLst>
          </p:cNvPr>
          <p:cNvSpPr txBox="1"/>
          <p:nvPr/>
        </p:nvSpPr>
        <p:spPr>
          <a:xfrm>
            <a:off x="10231655" y="3249630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1x1 </a:t>
            </a:r>
            <a:r>
              <a:rPr lang="en-US" dirty="0" err="1"/>
              <a:t>SensL</a:t>
            </a:r>
            <a:r>
              <a:rPr lang="en-US" dirty="0"/>
              <a:t> </a:t>
            </a:r>
            <a:r>
              <a:rPr lang="en-US" dirty="0" err="1"/>
              <a:t>SiPM</a:t>
            </a:r>
            <a:endParaRPr lang="ru-RU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4A018DE-5909-4A6E-8AF1-9825AA9C4140}"/>
              </a:ext>
            </a:extLst>
          </p:cNvPr>
          <p:cNvSpPr txBox="1">
            <a:spLocks/>
          </p:cNvSpPr>
          <p:nvPr/>
        </p:nvSpPr>
        <p:spPr>
          <a:xfrm>
            <a:off x="436227" y="18256"/>
            <a:ext cx="11536033" cy="770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материала: сравнение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WLS 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</a:t>
            </a:r>
          </a:p>
        </p:txBody>
      </p:sp>
    </p:spTree>
    <p:extLst>
      <p:ext uri="{BB962C8B-B14F-4D97-AF65-F5344CB8AC3E}">
        <p14:creationId xmlns:p14="http://schemas.microsoft.com/office/powerpoint/2010/main" val="140370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1939</Words>
  <Application>Microsoft Office PowerPoint</Application>
  <PresentationFormat>Широкоэкранный</PresentationFormat>
  <Paragraphs>311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Выбор материалов для прототипа сцинтилляционного детектора локальной поляриметрии SPD Beam-Beam Counter</vt:lpstr>
      <vt:lpstr>Экспериментальная установка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SensL 1x1 SiPM with factory pin adapter and mounted in connector</vt:lpstr>
      <vt:lpstr>SiPM Calibration </vt:lpstr>
      <vt:lpstr>Experiment setup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selection of the SPD Beam-Beam Counter scintillation detector prototype</dc:title>
  <dc:creator>Арсений Захаров</dc:creator>
  <cp:lastModifiedBy>Арсений Захаров</cp:lastModifiedBy>
  <cp:revision>59</cp:revision>
  <dcterms:created xsi:type="dcterms:W3CDTF">2023-11-08T17:06:08Z</dcterms:created>
  <dcterms:modified xsi:type="dcterms:W3CDTF">2024-01-28T19:08:28Z</dcterms:modified>
</cp:coreProperties>
</file>