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58" r:id="rId12"/>
    <p:sldId id="259" r:id="rId13"/>
    <p:sldId id="264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3CFA7-B052-B2C4-2B2B-B321BFB2D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912BC-5BE5-431D-147B-BCDCC6854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D45E3-88E5-EA3F-3F24-FBDBD5AE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BC957-D569-6BDC-6453-78F09281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18C42-CCE1-0FD2-DEB7-CF5006A1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1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74522-88F5-16F4-612D-BD715495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EA06DD-28C8-473D-FF77-90C700CEC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65DAD-BEDF-E791-8361-9C064B2A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2A316-CD6A-1C7B-459B-6852527B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59E77-B1BB-9265-C6C5-6653154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2808AE-AA2B-A0E7-AA54-CF88C1B53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E80C50-8EBB-F2D0-AEED-D899E663D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4F53D-A364-CB69-D6A4-83D5A063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A959D-3B17-82DC-24C5-0FF2DF98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3750E-1C79-4883-6B7E-E6BB109D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EEBD9-AA63-4695-7202-630E2AB5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853F3-CE76-E970-83FB-33DBC9D3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B9DF96-801A-070D-AFE5-62F82C1D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89264-1C08-726D-D546-D8D1721E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240F2-E637-A6EC-C310-B23E93A8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BF6D7-D17D-EE84-A216-3266D265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3A77B4-89E1-EF91-D9E1-F37FFD932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461DF-1827-B86F-0247-9D84269B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F1ED3-2F6D-A6BF-1BEB-88AF33BE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6A01A-3104-7243-1E6F-2FA13874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6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A6ADC-6AAE-19B5-ECF4-42CD46FE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C176C-8F93-4D3C-B877-3D138944D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6C0370-F954-8CEF-B657-FE9AB21B2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CE18D-1BCA-2366-76BD-E5441CA1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226E55-29AF-DEF1-0F3E-B3EDF0E55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A7C3B-5627-47C2-8199-920CBD35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23A56-2116-EDFB-E05C-A3D50E4E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D01E1-7BB2-FB0B-D44F-83FB7E31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4FD46-3FD4-9B1B-036B-6138E9562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5DE47A-0DCE-7CA9-EEC0-7DDB3ABB4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49A0D3-73E4-1C63-7850-A07CE06AE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78F4C6-C7D5-36F2-6558-A4F44179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7B9515-0C95-D520-BCC2-15C5C17E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1C304F-0F0F-92B5-D405-E6090077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0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EA102-E5EF-7469-6C59-96135DA6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92E51B-CBF2-4E6D-298E-82437BE9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830F-5995-AC02-CE15-EC2B8A49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F63914-254A-195D-7AC5-49191480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3B485A-3650-C3B0-D59C-39883766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E4B59F-8618-1720-E758-F448A7D7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57652-7709-60F8-4E40-B6554D9F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6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78436-197F-8675-BE4D-3A0B4B02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E329B-DD69-2856-E733-54AEB7D57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789428-C658-E9DD-E551-594103DBB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34EF61-E369-B7C4-0A25-D5881036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B9C370-2792-949A-4BF3-D162D9B1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9C9EE4-FA85-0F34-F497-BF214360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6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6C083-0EC0-A0E1-DD71-5E4E9FFC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C81068-7FE8-6540-B71B-BC11316E8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F0BEFE-6C0A-9A77-C7DA-8F80C70ED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2CB2CF-523E-1B25-CA74-85906F03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14206F-8A81-17BD-B08D-DDCCDA70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8E756C-1CAF-5731-B1AA-705DDE4C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1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B47A-BA91-60A0-EEC6-6238F849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C486C1-D23B-3D4B-28A5-A52545AB3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C6E4C-5333-A3EC-5FB3-D5C09CE7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EDCB1-81FF-4622-AC33-09346095899B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C1C59-4C4E-3437-14DE-21A0A02BC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4DA5B-E4D8-7C99-AD5D-D5827D03A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E4981-53FF-4613-910F-2A9083C5C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19.png"/><Relationship Id="rId9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55D58-8C5F-41B4-8755-80CD7D7E5ED4}"/>
              </a:ext>
            </a:extLst>
          </p:cNvPr>
          <p:cNvSpPr txBox="1"/>
          <p:nvPr/>
        </p:nvSpPr>
        <p:spPr>
          <a:xfrm>
            <a:off x="713446" y="217517"/>
            <a:ext cx="107651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cs typeface="Arial" panose="020B0604020202020204" pitchFamily="34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2000" dirty="0">
                <a:cs typeface="Arial" panose="020B0604020202020204" pitchFamily="34" charset="0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 algn="ctr"/>
            <a:r>
              <a:rPr lang="ru-RU" sz="2000" dirty="0">
                <a:cs typeface="Arial" panose="020B0604020202020204" pitchFamily="34" charset="0"/>
              </a:rPr>
              <a:t>Национальный исследовательский ядерный университет «МИФИ» </a:t>
            </a:r>
          </a:p>
          <a:p>
            <a:pPr algn="ctr"/>
            <a:endParaRPr lang="ru-RU" sz="2000" dirty="0"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cs typeface="Arial" panose="020B0604020202020204" pitchFamily="34" charset="0"/>
              </a:rPr>
              <a:t>Институт ядерной физики и технологий</a:t>
            </a:r>
          </a:p>
          <a:p>
            <a:pPr algn="ctr"/>
            <a:r>
              <a:rPr lang="ru-RU" sz="2000" dirty="0">
                <a:cs typeface="Arial" panose="020B0604020202020204" pitchFamily="34" charset="0"/>
              </a:rPr>
              <a:t>Кафедра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№40 «Физика элементарных частиц»</a:t>
            </a:r>
          </a:p>
          <a:p>
            <a:pPr algn="ctr"/>
            <a:r>
              <a:rPr lang="ru-RU" sz="2000" dirty="0">
                <a:cs typeface="Arial" panose="020B0604020202020204" pitchFamily="34" charset="0"/>
              </a:rPr>
              <a:t>Научно-образовательный центр НЕВОД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B04D8-F7BF-49C0-AA6D-C643EA4ADC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5973" y="1397563"/>
            <a:ext cx="1614895" cy="11997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989F9D-3D46-4ACB-823A-D3342F9D8B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1" y="1378114"/>
            <a:ext cx="1285549" cy="125074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FCD898-AFFF-4C26-8047-E01198437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2584938"/>
            <a:ext cx="11170508" cy="175978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  <a:cs typeface="Arial" panose="020B0604020202020204" pitchFamily="34" charset="0"/>
              </a:rPr>
              <a:t>Моделирование фрагментации начально-протяжённых релятивистских струн </a:t>
            </a:r>
            <a:r>
              <a:rPr lang="ru-RU" sz="4000" dirty="0" err="1">
                <a:latin typeface="+mn-lt"/>
                <a:cs typeface="Arial" panose="020B0604020202020204" pitchFamily="34" charset="0"/>
              </a:rPr>
              <a:t>Намбу</a:t>
            </a:r>
            <a:r>
              <a:rPr lang="ru-RU" sz="4000" dirty="0">
                <a:latin typeface="+mn-lt"/>
                <a:cs typeface="Arial" panose="020B0604020202020204" pitchFamily="34" charset="0"/>
              </a:rPr>
              <a:t>-Гото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CD4FB-A38B-4212-9776-99CC807233B8}"/>
              </a:ext>
            </a:extLst>
          </p:cNvPr>
          <p:cNvSpPr txBox="1"/>
          <p:nvPr/>
        </p:nvSpPr>
        <p:spPr>
          <a:xfrm>
            <a:off x="4887630" y="6359081"/>
            <a:ext cx="241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Москва,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 январь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B9CC2-F268-47E3-A448-1B9C467819E8}"/>
              </a:ext>
            </a:extLst>
          </p:cNvPr>
          <p:cNvSpPr txBox="1"/>
          <p:nvPr/>
        </p:nvSpPr>
        <p:spPr>
          <a:xfrm>
            <a:off x="7976937" y="4661811"/>
            <a:ext cx="4096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Научный руководитель: </a:t>
            </a:r>
          </a:p>
          <a:p>
            <a:r>
              <a:rPr lang="ru-RU" dirty="0">
                <a:cs typeface="Arial" panose="020B0604020202020204" pitchFamily="34" charset="0"/>
              </a:rPr>
              <a:t>проф., д.ф.-м.н.              </a:t>
            </a:r>
            <a:r>
              <a:rPr lang="en-US" dirty="0">
                <a:cs typeface="Arial" panose="020B0604020202020204" pitchFamily="34" charset="0"/>
              </a:rPr>
              <a:t>     </a:t>
            </a:r>
            <a:r>
              <a:rPr lang="ru-RU" dirty="0">
                <a:cs typeface="Arial" panose="020B0604020202020204" pitchFamily="34" charset="0"/>
              </a:rPr>
              <a:t>Петрухин А. А.</a:t>
            </a:r>
          </a:p>
          <a:p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Студент:                       </a:t>
            </a:r>
            <a:r>
              <a:rPr lang="en-US" dirty="0">
                <a:cs typeface="Arial" panose="020B0604020202020204" pitchFamily="34" charset="0"/>
              </a:rPr>
              <a:t>     </a:t>
            </a:r>
            <a:r>
              <a:rPr lang="ru-RU" dirty="0">
                <a:cs typeface="Arial" panose="020B0604020202020204" pitchFamily="34" charset="0"/>
              </a:rPr>
              <a:t>Николаенко Р. 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3B0A1E-E42F-2009-BAB0-691D95D03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309" y="1399579"/>
            <a:ext cx="1195754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161B3-B18C-6B90-D362-BF9DF8D67D52}"/>
              </a:ext>
            </a:extLst>
          </p:cNvPr>
          <p:cNvSpPr txBox="1">
            <a:spLocks/>
          </p:cNvSpPr>
          <p:nvPr/>
        </p:nvSpPr>
        <p:spPr>
          <a:xfrm>
            <a:off x="1046389" y="2430661"/>
            <a:ext cx="10099222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BACKUP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3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44050-C5B4-4F40-0CB8-B24313F6B216}"/>
              </a:ext>
            </a:extLst>
          </p:cNvPr>
          <p:cNvSpPr txBox="1">
            <a:spLocks/>
          </p:cNvSpPr>
          <p:nvPr/>
        </p:nvSpPr>
        <p:spPr>
          <a:xfrm>
            <a:off x="334736" y="52524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Problems with hadronization </a:t>
            </a:r>
            <a:endParaRPr lang="ru-RU" sz="32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FFFEA1E-E5A1-B580-093E-07BB2CAE5749}"/>
              </a:ext>
            </a:extLst>
          </p:cNvPr>
          <p:cNvCxnSpPr/>
          <p:nvPr/>
        </p:nvCxnSpPr>
        <p:spPr>
          <a:xfrm>
            <a:off x="-149" y="53397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C2E9EB-51C7-F9F5-D0FD-B70C6892733A}"/>
              </a:ext>
            </a:extLst>
          </p:cNvPr>
          <p:cNvSpPr txBox="1"/>
          <p:nvPr/>
        </p:nvSpPr>
        <p:spPr>
          <a:xfrm>
            <a:off x="30085" y="563425"/>
            <a:ext cx="1016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Hadronization is a process of final state hadron production from quarks and gluons (</a:t>
            </a:r>
            <a:r>
              <a:rPr lang="en-US" dirty="0" err="1"/>
              <a:t>partons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 mistake is to believe that there is a complete and consistent way of hadronization description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5804ED-A515-0AC4-CB49-CCD3BBB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4" y="4340594"/>
            <a:ext cx="7349440" cy="2530343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0ED348A0-E14A-26AB-1882-EFF96286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60F836-B1D6-D3F9-3199-890C22A4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34" y="1599739"/>
            <a:ext cx="4432030" cy="3534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7D176-5718-EE2D-79C9-BEFC84D23CFA}"/>
              </a:ext>
            </a:extLst>
          </p:cNvPr>
          <p:cNvSpPr txBox="1"/>
          <p:nvPr/>
        </p:nvSpPr>
        <p:spPr>
          <a:xfrm>
            <a:off x="9279450" y="1889289"/>
            <a:ext cx="26661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arXiv:2105.06148v2 [astro-ph.HE] 4 Apr 2022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B68F7DF-ACAB-4D8E-6A1F-ED15D55F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122" y="1271570"/>
            <a:ext cx="3778689" cy="3170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4FF3FF-FB7D-CCFF-6871-04DDBA616819}"/>
                  </a:ext>
                </a:extLst>
              </p:cNvPr>
              <p:cNvSpPr txBox="1"/>
              <p:nvPr/>
            </p:nvSpPr>
            <p:spPr>
              <a:xfrm>
                <a:off x="196299" y="2286071"/>
                <a:ext cx="23599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Same quark composition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/>
                  <a:t>, so only hadronization scheme matters</a:t>
                </a:r>
                <a:endParaRPr lang="ru-RU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4FF3FF-FB7D-CCFF-6871-04DDBA616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" y="2286071"/>
                <a:ext cx="2359912" cy="1077218"/>
              </a:xfrm>
              <a:prstGeom prst="rect">
                <a:avLst/>
              </a:prstGeom>
              <a:blipFill>
                <a:blip r:embed="rId5"/>
                <a:stretch>
                  <a:fillRect l="-1292" t="-1695" b="-62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88A9267-E13A-39F7-5E87-FA0B3F0A2869}"/>
              </a:ext>
            </a:extLst>
          </p:cNvPr>
          <p:cNvSpPr txBox="1"/>
          <p:nvPr/>
        </p:nvSpPr>
        <p:spPr>
          <a:xfrm>
            <a:off x="5648240" y="294145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29A966-086E-5240-373D-E7288E2B75FB}"/>
                  </a:ext>
                </a:extLst>
              </p:cNvPr>
              <p:cNvSpPr txBox="1"/>
              <p:nvPr/>
            </p:nvSpPr>
            <p:spPr>
              <a:xfrm>
                <a:off x="1950180" y="4155928"/>
                <a:ext cx="2345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Forward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production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29A966-086E-5240-373D-E7288E2B7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180" y="4155928"/>
                <a:ext cx="2345579" cy="369332"/>
              </a:xfrm>
              <a:prstGeom prst="rect">
                <a:avLst/>
              </a:prstGeom>
              <a:blipFill>
                <a:blip r:embed="rId6"/>
                <a:stretch>
                  <a:fillRect l="-2338" t="-10000" r="-155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FB2A326-8C38-BBEF-0146-05020BE9C18F}"/>
              </a:ext>
            </a:extLst>
          </p:cNvPr>
          <p:cNvSpPr txBox="1"/>
          <p:nvPr/>
        </p:nvSpPr>
        <p:spPr>
          <a:xfrm>
            <a:off x="9175019" y="126813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Muon Puzzle</a:t>
            </a:r>
            <a:endParaRPr lang="ru-RU" dirty="0">
              <a:solidFill>
                <a:srgbClr val="0070C0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D23AEA9D-F92B-A4D5-FAA9-2BCC02EF2E4F}"/>
              </a:ext>
            </a:extLst>
          </p:cNvPr>
          <p:cNvCxnSpPr/>
          <p:nvPr/>
        </p:nvCxnSpPr>
        <p:spPr>
          <a:xfrm>
            <a:off x="6651653" y="2735108"/>
            <a:ext cx="861881" cy="2063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546103C-A9EE-888E-EE59-72EEC3586E63}"/>
              </a:ext>
            </a:extLst>
          </p:cNvPr>
          <p:cNvCxnSpPr>
            <a:cxnSpLocks/>
          </p:cNvCxnSpPr>
          <p:nvPr/>
        </p:nvCxnSpPr>
        <p:spPr>
          <a:xfrm flipV="1">
            <a:off x="7489373" y="4755633"/>
            <a:ext cx="621357" cy="850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Вопросительный знак">
            <a:extLst>
              <a:ext uri="{FF2B5EF4-FFF2-40B4-BE49-F238E27FC236}">
                <a16:creationId xmlns:a16="http://schemas.microsoft.com/office/drawing/2014/main" id="{446CA7DB-D937-7A21-DE55-BC6775A53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25011" y="4627940"/>
            <a:ext cx="552759" cy="552759"/>
          </a:xfrm>
          <a:prstGeom prst="rect">
            <a:avLst/>
          </a:prstGeom>
        </p:spPr>
      </p:pic>
      <p:pic>
        <p:nvPicPr>
          <p:cNvPr id="26" name="Рисунок 25" descr="Вопросительный знак">
            <a:extLst>
              <a:ext uri="{FF2B5EF4-FFF2-40B4-BE49-F238E27FC236}">
                <a16:creationId xmlns:a16="http://schemas.microsoft.com/office/drawing/2014/main" id="{DA5D40AE-288B-9828-5136-D3A3D7AD1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6213" y="2187061"/>
            <a:ext cx="552759" cy="552759"/>
          </a:xfrm>
          <a:prstGeom prst="rect">
            <a:avLst/>
          </a:prstGeom>
        </p:spPr>
      </p:pic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2BF2DB3-8E0F-9728-E589-2CB4593240A5}"/>
              </a:ext>
            </a:extLst>
          </p:cNvPr>
          <p:cNvCxnSpPr>
            <a:cxnSpLocks/>
          </p:cNvCxnSpPr>
          <p:nvPr/>
        </p:nvCxnSpPr>
        <p:spPr>
          <a:xfrm flipV="1">
            <a:off x="2249586" y="2454675"/>
            <a:ext cx="616185" cy="231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4F611CB-1110-4A4B-787B-96FCF542205D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376255" y="3363289"/>
            <a:ext cx="881423" cy="868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6966D69-884F-0E11-9103-BE4E1B8E28F3}"/>
              </a:ext>
            </a:extLst>
          </p:cNvPr>
          <p:cNvSpPr txBox="1"/>
          <p:nvPr/>
        </p:nvSpPr>
        <p:spPr>
          <a:xfrm>
            <a:off x="8175092" y="5424084"/>
            <a:ext cx="3351227" cy="1138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collective and non-collective effects matter!</a:t>
            </a:r>
          </a:p>
          <a:p>
            <a:r>
              <a:rPr lang="it-IT" sz="1200" dirty="0"/>
              <a:t>T. Pierog, K. Werner, DOI: 10.22323/1.444.02300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40BBF3-FC6F-FBDC-CAB3-D416E3C10F42}"/>
                  </a:ext>
                </a:extLst>
              </p:cNvPr>
              <p:cNvSpPr txBox="1"/>
              <p:nvPr/>
            </p:nvSpPr>
            <p:spPr>
              <a:xfrm>
                <a:off x="2626574" y="1094376"/>
                <a:ext cx="488574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Cross-sections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production at LHC energies</a:t>
                </a:r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40BBF3-FC6F-FBDC-CAB3-D416E3C1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574" y="1094376"/>
                <a:ext cx="4885746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64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6DFBC-E362-F866-7879-76246D540EB7}"/>
              </a:ext>
            </a:extLst>
          </p:cNvPr>
          <p:cNvSpPr txBox="1">
            <a:spLocks/>
          </p:cNvSpPr>
          <p:nvPr/>
        </p:nvSpPr>
        <p:spPr>
          <a:xfrm>
            <a:off x="334736" y="52524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Струнные модели </a:t>
            </a:r>
            <a:r>
              <a:rPr lang="ru-RU" sz="3200" dirty="0" err="1"/>
              <a:t>адронизации</a:t>
            </a:r>
            <a:endParaRPr lang="ru-RU" sz="32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604214B-572D-E0AC-592A-695A8A2C1F00}"/>
              </a:ext>
            </a:extLst>
          </p:cNvPr>
          <p:cNvCxnSpPr/>
          <p:nvPr/>
        </p:nvCxnSpPr>
        <p:spPr>
          <a:xfrm>
            <a:off x="-149" y="53397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96BF77-DDAC-1C22-D264-96EE61C9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14" y="1317630"/>
            <a:ext cx="3067820" cy="2564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C9B36-E737-34FC-64AF-5E4E9358C320}"/>
              </a:ext>
            </a:extLst>
          </p:cNvPr>
          <p:cNvSpPr txBox="1"/>
          <p:nvPr/>
        </p:nvSpPr>
        <p:spPr>
          <a:xfrm>
            <a:off x="128459" y="682495"/>
            <a:ext cx="5350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ru-RU" dirty="0"/>
              <a:t>Схема</a:t>
            </a:r>
            <a:r>
              <a:rPr lang="en-US" dirty="0"/>
              <a:t> LUND</a:t>
            </a:r>
          </a:p>
          <a:p>
            <a:r>
              <a:rPr lang="ru-RU" dirty="0"/>
              <a:t>Воплощена в </a:t>
            </a:r>
            <a:r>
              <a:rPr lang="en-US" dirty="0"/>
              <a:t>PYTHIA, </a:t>
            </a:r>
            <a:r>
              <a:rPr lang="ru-RU" dirty="0"/>
              <a:t>используется и в модели</a:t>
            </a:r>
            <a:r>
              <a:rPr lang="en-US" dirty="0"/>
              <a:t> </a:t>
            </a:r>
            <a:r>
              <a:rPr lang="en-US" dirty="0" err="1"/>
              <a:t>Sibyll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A61A5-CA9B-D4AB-E72F-25D4B650CEE3}"/>
              </a:ext>
            </a:extLst>
          </p:cNvPr>
          <p:cNvSpPr txBox="1"/>
          <p:nvPr/>
        </p:nvSpPr>
        <p:spPr>
          <a:xfrm>
            <a:off x="6222188" y="671299"/>
            <a:ext cx="563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Caltech-II (</a:t>
            </a:r>
            <a:r>
              <a:rPr lang="ru-RU" dirty="0"/>
              <a:t>Закон площади</a:t>
            </a:r>
            <a:r>
              <a:rPr lang="en-US" dirty="0"/>
              <a:t>)</a:t>
            </a:r>
          </a:p>
          <a:p>
            <a:r>
              <a:rPr lang="ru-RU" dirty="0"/>
              <a:t>Используется в </a:t>
            </a:r>
            <a:r>
              <a:rPr lang="en-US" dirty="0" err="1"/>
              <a:t>NeXus</a:t>
            </a:r>
            <a:r>
              <a:rPr lang="en-US" dirty="0"/>
              <a:t> 2.0, EPOS 1.99, EPOS LHC (</a:t>
            </a:r>
            <a:r>
              <a:rPr lang="ru-RU" dirty="0"/>
              <a:t>корона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222585-C555-D5E0-6013-96122D18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968" y="1328826"/>
            <a:ext cx="2693977" cy="2564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A7A6A-DF23-CDC1-6433-4D6E28185ED8}"/>
                  </a:ext>
                </a:extLst>
              </p:cNvPr>
              <p:cNvSpPr txBox="1"/>
              <p:nvPr/>
            </p:nvSpPr>
            <p:spPr>
              <a:xfrm>
                <a:off x="117455" y="3824062"/>
                <a:ext cx="5656875" cy="2941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800" b="0" dirty="0">
                    <a:cs typeface="Calibri" panose="020F0502020204030204" pitchFamily="34" charset="0"/>
                  </a:rPr>
                  <a:t>Используются функции фрагментации струн</a:t>
                </a:r>
                <a:r>
                  <a:rPr lang="en-US" sz="1800" b="0" dirty="0">
                    <a:cs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dirty="0" err="1"/>
                  <a:t>Скейлинг</a:t>
                </a:r>
                <a:r>
                  <a:rPr lang="ru-RU" dirty="0"/>
                  <a:t>-инвариантный подход</a:t>
                </a:r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dirty="0"/>
                  <a:t>Не зависит от начальной конфигурации струны</a:t>
                </a:r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dirty="0"/>
                  <a:t>Относительное большое количество свободных параметров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EA7A6A-DF23-CDC1-6433-4D6E28185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55" y="3824062"/>
                <a:ext cx="5656875" cy="2941831"/>
              </a:xfrm>
              <a:prstGeom prst="rect">
                <a:avLst/>
              </a:prstGeom>
              <a:blipFill>
                <a:blip r:embed="rId4"/>
                <a:stretch>
                  <a:fillRect l="-862" b="-2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BDBDAA-3C93-F6FD-D850-9C0F835F26B8}"/>
                  </a:ext>
                </a:extLst>
              </p:cNvPr>
              <p:cNvSpPr txBox="1"/>
              <p:nvPr/>
            </p:nvSpPr>
            <p:spPr>
              <a:xfrm>
                <a:off x="6092921" y="3813723"/>
                <a:ext cx="6081032" cy="265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Используется действие </a:t>
                </a:r>
                <a:r>
                  <a:rPr lang="ru-RU" dirty="0" err="1"/>
                  <a:t>Намбу</a:t>
                </a:r>
                <a:r>
                  <a:rPr lang="ru-RU" dirty="0"/>
                  <a:t>-Гото для вывода динамики релятивистских струн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 i="0">
                            <a:latin typeface="Cambria Math" panose="02040503050406030204" pitchFamily="18" charset="0"/>
                          </a:rPr>
                          <m:t>string</m:t>
                        </m:r>
                      </m:sub>
                    </m:sSub>
                    <m:r>
                      <a:rPr lang="ru-RU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nary>
                      <m:naryPr>
                        <m:limLoc m:val="undOvr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ru-RU" sz="18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ru-RU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sub>
                      <m:sup>
                        <m:sSub>
                          <m:sSubPr>
                            <m:ctrlPr>
                              <a:rPr lang="ru-RU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ru-RU" sz="18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ru-RU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sup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  <m:rad>
                      <m:radPr>
                        <m:degHide m:val="on"/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8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1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ru-RU" sz="1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1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ru-RU" sz="1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r>
                  <a:rPr lang="ru-RU" dirty="0"/>
                  <a:t>Фрагментация струн по </a:t>
                </a:r>
                <a:r>
                  <a:rPr lang="ru-RU" dirty="0" err="1"/>
                  <a:t>законоу</a:t>
                </a:r>
                <a:r>
                  <a:rPr lang="ru-RU" dirty="0"/>
                  <a:t> площади</a:t>
                </a:r>
                <a:r>
                  <a:rPr lang="en-US" dirty="0"/>
                  <a:t> </a:t>
                </a:r>
                <a:r>
                  <a:rPr lang="ru-RU" dirty="0" err="1"/>
                  <a:t>Артру-Меннесье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diff m:val="on"/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1600" i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break</m:t>
                                  </m:r>
                                </m:sub>
                              </m:sSub>
                            </m:e>
                          </m:box>
                        </m:num>
                        <m:den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const</m:t>
                      </m:r>
                    </m:oMath>
                  </m:oMathPara>
                </a14:m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Подход обладает большим потенциалом: позволяет вычислять все характеристики струны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BDBDAA-3C93-F6FD-D850-9C0F835F2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21" y="3813723"/>
                <a:ext cx="6081032" cy="2650021"/>
              </a:xfrm>
              <a:prstGeom prst="rect">
                <a:avLst/>
              </a:prstGeom>
              <a:blipFill>
                <a:blip r:embed="rId5"/>
                <a:stretch>
                  <a:fillRect l="-802" t="-1382" b="-2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523F871-ECA1-DEB3-3F94-ED6B09CF9A1F}"/>
              </a:ext>
            </a:extLst>
          </p:cNvPr>
          <p:cNvCxnSpPr/>
          <p:nvPr/>
        </p:nvCxnSpPr>
        <p:spPr>
          <a:xfrm flipH="1" flipV="1">
            <a:off x="8410832" y="2799155"/>
            <a:ext cx="980302" cy="123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1C1BAA-B21D-1A9B-12D1-532806181659}"/>
              </a:ext>
            </a:extLst>
          </p:cNvPr>
          <p:cNvSpPr txBox="1"/>
          <p:nvPr/>
        </p:nvSpPr>
        <p:spPr>
          <a:xfrm>
            <a:off x="8783915" y="2936392"/>
            <a:ext cx="3005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Фрагментация струн </a:t>
            </a:r>
            <a:r>
              <a:rPr lang="ru-RU" sz="1600" dirty="0" err="1"/>
              <a:t>Намбу</a:t>
            </a:r>
            <a:r>
              <a:rPr lang="ru-RU" sz="1600" dirty="0"/>
              <a:t>-Гото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D32062B-18E9-7CEE-EAA1-7550C9EA2E66}"/>
              </a:ext>
            </a:extLst>
          </p:cNvPr>
          <p:cNvCxnSpPr/>
          <p:nvPr/>
        </p:nvCxnSpPr>
        <p:spPr>
          <a:xfrm flipH="1">
            <a:off x="8542637" y="1902724"/>
            <a:ext cx="716692" cy="1977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36F3CE-7AF4-6F36-37DB-6001F6488C4C}"/>
              </a:ext>
            </a:extLst>
          </p:cNvPr>
          <p:cNvSpPr txBox="1"/>
          <p:nvPr/>
        </p:nvSpPr>
        <p:spPr>
          <a:xfrm>
            <a:off x="9259329" y="1545825"/>
            <a:ext cx="2627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Распады кластеров </a:t>
            </a:r>
            <a:r>
              <a:rPr lang="en-US" sz="1600" dirty="0"/>
              <a:t>(</a:t>
            </a:r>
            <a:r>
              <a:rPr lang="ru-RU" sz="1600" dirty="0"/>
              <a:t>но</a:t>
            </a:r>
            <a:r>
              <a:rPr lang="en-US" sz="1600" dirty="0"/>
              <a:t> </a:t>
            </a:r>
            <a:r>
              <a:rPr lang="ru-RU" sz="1600" dirty="0"/>
              <a:t>отличные механизмы используются в других моделях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33101-90F3-0429-644B-DCF18AC4464E}"/>
              </a:ext>
            </a:extLst>
          </p:cNvPr>
          <p:cNvSpPr txBox="1"/>
          <p:nvPr/>
        </p:nvSpPr>
        <p:spPr>
          <a:xfrm>
            <a:off x="117455" y="2520894"/>
            <a:ext cx="2900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Итеративные распады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ru-RU" sz="1600" dirty="0"/>
              <a:t>струна</a:t>
            </a:r>
            <a:r>
              <a:rPr lang="en-US" sz="1600" dirty="0"/>
              <a:t> -&gt; </a:t>
            </a:r>
            <a:r>
              <a:rPr lang="ru-RU" sz="1600" dirty="0"/>
              <a:t>струна</a:t>
            </a:r>
            <a:r>
              <a:rPr lang="en-US" sz="1600" dirty="0"/>
              <a:t> +</a:t>
            </a:r>
            <a:r>
              <a:rPr lang="ru-RU" sz="1600" dirty="0"/>
              <a:t> адрон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29B9256-032B-F5F6-A230-8AFC853BCBEA}"/>
              </a:ext>
            </a:extLst>
          </p:cNvPr>
          <p:cNvCxnSpPr/>
          <p:nvPr/>
        </p:nvCxnSpPr>
        <p:spPr>
          <a:xfrm flipV="1">
            <a:off x="1499286" y="2290119"/>
            <a:ext cx="1375719" cy="205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5">
            <a:extLst>
              <a:ext uri="{FF2B5EF4-FFF2-40B4-BE49-F238E27FC236}">
                <a16:creationId xmlns:a16="http://schemas.microsoft.com/office/drawing/2014/main" id="{F0AEBD9F-66A2-206F-16BE-D2C8A7A6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8E2DC-D57B-5266-B0D0-883EEB2A9C58}"/>
              </a:ext>
            </a:extLst>
          </p:cNvPr>
          <p:cNvSpPr txBox="1"/>
          <p:nvPr/>
        </p:nvSpPr>
        <p:spPr>
          <a:xfrm>
            <a:off x="5105377" y="2330797"/>
            <a:ext cx="155679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Оба подхода используют приближение точечных струн!</a:t>
            </a:r>
          </a:p>
        </p:txBody>
      </p:sp>
    </p:spTree>
    <p:extLst>
      <p:ext uri="{BB962C8B-B14F-4D97-AF65-F5344CB8AC3E}">
        <p14:creationId xmlns:p14="http://schemas.microsoft.com/office/powerpoint/2010/main" val="167762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707A3-819D-C04A-ACC4-D3C2088E4DE2}"/>
              </a:ext>
            </a:extLst>
          </p:cNvPr>
          <p:cNvSpPr txBox="1">
            <a:spLocks/>
          </p:cNvSpPr>
          <p:nvPr/>
        </p:nvSpPr>
        <p:spPr>
          <a:xfrm>
            <a:off x="294368" y="136525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Релятивистская струна </a:t>
            </a:r>
            <a:r>
              <a:rPr lang="ru-RU" sz="3200" dirty="0" err="1"/>
              <a:t>Намбу</a:t>
            </a:r>
            <a:r>
              <a:rPr lang="ru-RU" sz="3200" dirty="0"/>
              <a:t>-Гото</a:t>
            </a:r>
            <a:r>
              <a:rPr lang="en-US" sz="3200" dirty="0"/>
              <a:t>. </a:t>
            </a:r>
            <a:r>
              <a:rPr lang="ru-RU" sz="3200" dirty="0"/>
              <a:t>Закон площади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3A3679A-763D-63B7-72F4-1A77E7264162}"/>
              </a:ext>
            </a:extLst>
          </p:cNvPr>
          <p:cNvCxnSpPr/>
          <p:nvPr/>
        </p:nvCxnSpPr>
        <p:spPr>
          <a:xfrm>
            <a:off x="47977" y="686660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4F69C-EA30-C6A3-A15B-6FEFAA7A8D26}"/>
                  </a:ext>
                </a:extLst>
              </p:cNvPr>
              <p:cNvSpPr txBox="1"/>
              <p:nvPr/>
            </p:nvSpPr>
            <p:spPr>
              <a:xfrm>
                <a:off x="168442" y="954524"/>
                <a:ext cx="5842000" cy="5330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ru-RU" sz="1600" dirty="0"/>
                  <a:t>Действие релятивистской струны:</a:t>
                </a:r>
                <a:endParaRPr lang="en-US" sz="1600" dirty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𝑠𝑡𝑟𝑖𝑛𝑔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nary>
                        <m:naryPr>
                          <m:limLoc m:val="undOvr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sup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ad>
                        <m:radPr>
                          <m:degHide m:val="on"/>
                          <m:ctrlPr>
                            <a:rPr lang="ru-RU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ru-RU" sz="16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ru-RU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6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ru-RU" sz="16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ru-RU" sz="16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  <a:p>
                <a:pPr>
                  <a:spcBef>
                    <a:spcPts val="600"/>
                  </a:spcBef>
                </a:pPr>
                <a:r>
                  <a:rPr lang="ru-RU" sz="16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– </a:t>
                </a:r>
                <a:r>
                  <a:rPr lang="ru-RU" sz="1600" dirty="0"/>
                  <a:t>параметрическое задание мирового листа струны</a:t>
                </a:r>
                <a:r>
                  <a:rPr lang="en-US" sz="1600" dirty="0"/>
                  <a:t>. </a:t>
                </a:r>
                <a:endParaRPr lang="ru-RU" sz="1600" dirty="0"/>
              </a:p>
              <a:p>
                <a:pPr>
                  <a:spcBef>
                    <a:spcPts val="600"/>
                  </a:spcBef>
                </a:pPr>
                <a:r>
                  <a:rPr lang="ru-RU" sz="1600" dirty="0"/>
                  <a:t>Уравнения движения и граничные условия:</a:t>
                </a:r>
                <a:endParaRPr lang="en-US" sz="1600" dirty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′′</m:t>
                              </m:r>
                            </m:sup>
                          </m:sSup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ru-RU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6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,0</m:t>
                          </m:r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ru-RU" sz="1600" dirty="0"/>
                  <a:t>Можем найти решение методом Фурье: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𝜅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𝜅𝜋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=−∞</m:t>
                              </m:r>
                            </m:e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≠0</m:t>
                              </m:r>
                            </m:e>
                          </m:eqAr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sup>
                          </m:sSup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ru-RU" sz="1600" dirty="0"/>
                  <a:t>Площадь мирового листа </a:t>
                </a:r>
                <a14:m>
                  <m:oMath xmlns:m="http://schemas.openxmlformats.org/officeDocument/2006/math">
                    <m:r>
                      <a:rPr lang="ru-RU" sz="1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А</m:t>
                    </m:r>
                    <m:r>
                      <a:rPr lang="ru-RU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ru-R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sup>
                      <m:e>
                        <m:r>
                          <a:rPr lang="ru-R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ru-RU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ru-R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nary>
                    <m:rad>
                      <m:radPr>
                        <m:degHide m:val="on"/>
                        <m:ctrlPr>
                          <a:rPr lang="ru-RU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ru-RU" sz="1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ru-RU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ru-RU" sz="1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1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ru-RU" sz="1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/>
                  <a:t> </a:t>
                </a:r>
                <a:r>
                  <a:rPr lang="ru-RU" sz="1600" dirty="0"/>
                  <a:t>есть аналог собственного времени для материальной точки</a:t>
                </a:r>
                <a:endParaRPr lang="en-US" sz="1600" dirty="0"/>
              </a:p>
              <a:p>
                <a:r>
                  <a:rPr lang="ru-RU" sz="1600" dirty="0"/>
                  <a:t>Постулируется: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diff m:val="on"/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𝑏𝑟𝑒𝑎𝑘</m:t>
                                  </m:r>
                                </m:sub>
                              </m:sSub>
                            </m:e>
                          </m:box>
                        </m:num>
                        <m:den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const</m:t>
                      </m:r>
                      <m:r>
                        <a:rPr lang="ru-RU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  <a:p>
                <a:pPr>
                  <a:spcBef>
                    <a:spcPts val="600"/>
                  </a:spcBef>
                </a:pPr>
                <a:endParaRPr lang="en-US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14F69C-EA30-C6A3-A15B-6FEFAA7A8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2" y="954524"/>
                <a:ext cx="5842000" cy="5330370"/>
              </a:xfrm>
              <a:prstGeom prst="rect">
                <a:avLst/>
              </a:prstGeom>
              <a:blipFill>
                <a:blip r:embed="rId2"/>
                <a:stretch>
                  <a:fillRect l="-626" t="-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6D533FC-FF03-E4D5-FDC3-DA680901E18E}"/>
              </a:ext>
            </a:extLst>
          </p:cNvPr>
          <p:cNvCxnSpPr>
            <a:cxnSpLocks/>
          </p:cNvCxnSpPr>
          <p:nvPr/>
        </p:nvCxnSpPr>
        <p:spPr>
          <a:xfrm>
            <a:off x="6096000" y="6718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639CE182-CF7E-49F9-D839-E7489D46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0398" y="6356350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6425C-5B3F-CE67-E0D7-ACDE6CA7D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89" y="765243"/>
            <a:ext cx="4396019" cy="29812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2F88A0-9D9B-B964-CF88-F36E4202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89" y="3660796"/>
            <a:ext cx="4396019" cy="28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9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BD34E-7E57-2F49-EC6A-77A9E4C37E8A}"/>
              </a:ext>
            </a:extLst>
          </p:cNvPr>
          <p:cNvSpPr txBox="1">
            <a:spLocks/>
          </p:cNvSpPr>
          <p:nvPr/>
        </p:nvSpPr>
        <p:spPr>
          <a:xfrm>
            <a:off x="334736" y="52524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Gauge and initial conditions</a:t>
            </a:r>
            <a:endParaRPr lang="ru-RU" sz="32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94F61C-8528-FF8D-453A-1769F963F399}"/>
              </a:ext>
            </a:extLst>
          </p:cNvPr>
          <p:cNvCxnSpPr/>
          <p:nvPr/>
        </p:nvCxnSpPr>
        <p:spPr>
          <a:xfrm>
            <a:off x="-149" y="53397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7DD2A0-F7D5-6DE0-B683-FBBB74B6E94B}"/>
              </a:ext>
            </a:extLst>
          </p:cNvPr>
          <p:cNvSpPr txBox="1"/>
          <p:nvPr/>
        </p:nvSpPr>
        <p:spPr>
          <a:xfrm>
            <a:off x="245724" y="743988"/>
            <a:ext cx="1161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answer the question, the development of the </a:t>
            </a:r>
            <a:r>
              <a:rPr lang="en-US" b="1" dirty="0">
                <a:solidFill>
                  <a:srgbClr val="0070C0"/>
                </a:solidFill>
              </a:rPr>
              <a:t>Framework for Generalized Application of Relativistic String Model for Hadronization Description</a:t>
            </a:r>
            <a:r>
              <a:rPr lang="en-US" b="1" dirty="0"/>
              <a:t> </a:t>
            </a:r>
            <a:r>
              <a:rPr lang="en-US" dirty="0"/>
              <a:t>was proposed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introduce new ansatz for numerical simulation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AF79BB-C3D4-B28D-484E-573B9EF5A1EB}"/>
                  </a:ext>
                </a:extLst>
              </p:cNvPr>
              <p:cNvSpPr txBox="1"/>
              <p:nvPr/>
            </p:nvSpPr>
            <p:spPr>
              <a:xfrm>
                <a:off x="245724" y="1944317"/>
                <a:ext cx="11455360" cy="447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Use static gauge: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𝜆𝜏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1, 0, 0, 0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string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Initial momentum of the string (per unit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is constructed from </a:t>
                </a:r>
                <a:r>
                  <a:rPr lang="en-US" dirty="0" err="1"/>
                  <a:t>partons</a:t>
                </a:r>
                <a:r>
                  <a:rPr lang="en-US" dirty="0"/>
                  <a:t> momentums as piecewise-linear functions:</a:t>
                </a:r>
              </a:p>
              <a:p>
                <a:pPr>
                  <a:lnSpc>
                    <a:spcPct val="150000"/>
                  </a:lnSpc>
                </a:pPr>
                <a:endParaRPr lang="en-US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But for energy the initial extension must be taken into account: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d>
                      <m:r>
                        <a:rPr lang="ru-RU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ru-RU" sz="1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𝜅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ru-RU" sz="1600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6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ru-RU" sz="1600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ru-RU" sz="16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ru-RU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const</m:t>
                      </m:r>
                      <m:r>
                        <a:rPr lang="en-US" sz="16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string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AF79BB-C3D4-B28D-484E-573B9EF5A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4" y="1944317"/>
                <a:ext cx="11455360" cy="4478405"/>
              </a:xfrm>
              <a:prstGeom prst="rect">
                <a:avLst/>
              </a:prstGeom>
              <a:blipFill>
                <a:blip r:embed="rId2"/>
                <a:stretch>
                  <a:fillRect l="-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E4DFA0-0928-7713-F85D-1D27D0E10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918" y="3674876"/>
            <a:ext cx="3722336" cy="2964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9C7B25-9123-0289-AFFB-3A3C07EE9CB3}"/>
              </a:ext>
            </a:extLst>
          </p:cNvPr>
          <p:cNvSpPr txBox="1"/>
          <p:nvPr/>
        </p:nvSpPr>
        <p:spPr>
          <a:xfrm>
            <a:off x="8666571" y="3396632"/>
            <a:ext cx="1287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Main interval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47C3C17-B805-C837-67E7-2334668AAC30}"/>
              </a:ext>
            </a:extLst>
          </p:cNvPr>
          <p:cNvCxnSpPr/>
          <p:nvPr/>
        </p:nvCxnSpPr>
        <p:spPr>
          <a:xfrm flipH="1">
            <a:off x="8359074" y="3674876"/>
            <a:ext cx="388417" cy="411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44B301-B344-3BE0-2BC6-6F2D17E7586D}"/>
              </a:ext>
            </a:extLst>
          </p:cNvPr>
          <p:cNvSpPr/>
          <p:nvPr/>
        </p:nvSpPr>
        <p:spPr>
          <a:xfrm>
            <a:off x="2233402" y="5800853"/>
            <a:ext cx="1092425" cy="3733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D7EB6-C442-8F84-832F-C85FDF1AD93A}"/>
              </a:ext>
            </a:extLst>
          </p:cNvPr>
          <p:cNvSpPr txBox="1"/>
          <p:nvPr/>
        </p:nvSpPr>
        <p:spPr>
          <a:xfrm>
            <a:off x="2886026" y="5282395"/>
            <a:ext cx="236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Energy stored in QCD field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35E26B9-D5D6-A8B8-C7AB-6BC7DA9B81B7}"/>
              </a:ext>
            </a:extLst>
          </p:cNvPr>
          <p:cNvCxnSpPr>
            <a:cxnSpLocks/>
          </p:cNvCxnSpPr>
          <p:nvPr/>
        </p:nvCxnSpPr>
        <p:spPr>
          <a:xfrm flipH="1">
            <a:off x="2654188" y="5536311"/>
            <a:ext cx="339865" cy="2807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F77F6E-F909-287D-98F2-36D25B421E12}"/>
                  </a:ext>
                </a:extLst>
              </p:cNvPr>
              <p:cNvSpPr txBox="1"/>
              <p:nvPr/>
            </p:nvSpPr>
            <p:spPr>
              <a:xfrm>
                <a:off x="10361171" y="3749696"/>
                <a:ext cx="17130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GeV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GeV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dirty="0"/>
                  <a:t> GeV</a:t>
                </a:r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F77F6E-F909-287D-98F2-36D25B421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171" y="3749696"/>
                <a:ext cx="1713098" cy="923330"/>
              </a:xfrm>
              <a:prstGeom prst="rect">
                <a:avLst/>
              </a:prstGeom>
              <a:blipFill>
                <a:blip r:embed="rId4"/>
                <a:stretch>
                  <a:fillRect t="-3289" r="-2135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2F8F194-EB6D-55DE-A8D7-F48E5A69D03D}"/>
              </a:ext>
            </a:extLst>
          </p:cNvPr>
          <p:cNvSpPr txBox="1"/>
          <p:nvPr/>
        </p:nvSpPr>
        <p:spPr>
          <a:xfrm>
            <a:off x="334736" y="3494542"/>
            <a:ext cx="6491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=1 for quarks and 0.5 for gluons as they loose energy for two pieces of string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63927D5-C36A-4708-820D-FE7C2C2C38F6}"/>
              </a:ext>
            </a:extLst>
          </p:cNvPr>
          <p:cNvCxnSpPr>
            <a:cxnSpLocks/>
          </p:cNvCxnSpPr>
          <p:nvPr/>
        </p:nvCxnSpPr>
        <p:spPr>
          <a:xfrm flipH="1">
            <a:off x="2443735" y="3797935"/>
            <a:ext cx="380385" cy="3377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402BF92-27B5-4EBB-1AD9-D4ED075E9C21}"/>
              </a:ext>
            </a:extLst>
          </p:cNvPr>
          <p:cNvCxnSpPr>
            <a:cxnSpLocks/>
          </p:cNvCxnSpPr>
          <p:nvPr/>
        </p:nvCxnSpPr>
        <p:spPr>
          <a:xfrm>
            <a:off x="2837823" y="3791589"/>
            <a:ext cx="471011" cy="3385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C06B662-2181-5DC7-0267-C34BE5955FC9}"/>
              </a:ext>
            </a:extLst>
          </p:cNvPr>
          <p:cNvCxnSpPr>
            <a:cxnSpLocks/>
          </p:cNvCxnSpPr>
          <p:nvPr/>
        </p:nvCxnSpPr>
        <p:spPr>
          <a:xfrm>
            <a:off x="2837823" y="3791589"/>
            <a:ext cx="1831281" cy="471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9B5F61-2277-82CD-DF17-2D58817B1E31}"/>
                  </a:ext>
                </a:extLst>
              </p:cNvPr>
              <p:cNvSpPr txBox="1"/>
              <p:nvPr/>
            </p:nvSpPr>
            <p:spPr>
              <a:xfrm>
                <a:off x="10408772" y="4832293"/>
                <a:ext cx="171309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Extended evenly over the [0,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] interval to use </a:t>
                </a:r>
                <a:r>
                  <a:rPr lang="en-US" sz="1600" dirty="0" err="1">
                    <a:solidFill>
                      <a:srgbClr val="0070C0"/>
                    </a:solidFill>
                  </a:rPr>
                  <a:t>D’Alamber</a:t>
                </a:r>
                <a:r>
                  <a:rPr lang="en-US" sz="1600" dirty="0">
                    <a:solidFill>
                      <a:srgbClr val="0070C0"/>
                    </a:solidFill>
                  </a:rPr>
                  <a:t> solution</a:t>
                </a:r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9B5F61-2277-82CD-DF17-2D58817B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772" y="4832293"/>
                <a:ext cx="1713098" cy="1323439"/>
              </a:xfrm>
              <a:prstGeom prst="rect">
                <a:avLst/>
              </a:prstGeom>
              <a:blipFill>
                <a:blip r:embed="rId5"/>
                <a:stretch>
                  <a:fillRect l="-1779" t="-1382" b="-5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89225346-2CDF-864F-62B6-A63B1BD2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D50D3D-9477-F3A4-7F17-EC4223CA07FC}"/>
                  </a:ext>
                </a:extLst>
              </p:cNvPr>
              <p:cNvSpPr txBox="1"/>
              <p:nvPr/>
            </p:nvSpPr>
            <p:spPr>
              <a:xfrm>
                <a:off x="4456147" y="2045666"/>
                <a:ext cx="56681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The gauge fixes relation between time and evolution parameter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solidFill>
                      <a:srgbClr val="0070C0"/>
                    </a:solidFill>
                  </a:rPr>
                  <a:t> </a:t>
                </a:r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D50D3D-9477-F3A4-7F17-EC4223CA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47" y="2045666"/>
                <a:ext cx="5668155" cy="338554"/>
              </a:xfrm>
              <a:prstGeom prst="rect">
                <a:avLst/>
              </a:prstGeom>
              <a:blipFill>
                <a:blip r:embed="rId6"/>
                <a:stretch>
                  <a:fillRect l="-645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07EB9DA-53ED-3CBD-E9C6-303430F14110}"/>
              </a:ext>
            </a:extLst>
          </p:cNvPr>
          <p:cNvCxnSpPr>
            <a:cxnSpLocks/>
          </p:cNvCxnSpPr>
          <p:nvPr/>
        </p:nvCxnSpPr>
        <p:spPr>
          <a:xfrm flipH="1">
            <a:off x="4179830" y="2282429"/>
            <a:ext cx="372234" cy="430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5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5E5BB-51FD-0720-E5FF-F09A56826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0" y="3483734"/>
            <a:ext cx="5280488" cy="33960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B98A5-8CCB-A9A5-8EB3-1EDA05DE8A26}"/>
              </a:ext>
            </a:extLst>
          </p:cNvPr>
          <p:cNvSpPr txBox="1">
            <a:spLocks/>
          </p:cNvSpPr>
          <p:nvPr/>
        </p:nvSpPr>
        <p:spPr>
          <a:xfrm>
            <a:off x="334736" y="52524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Введение. Начально-протяжённые струны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D3E1B76-75A1-EA1C-A1E8-07FFF8B3DC53}"/>
              </a:ext>
            </a:extLst>
          </p:cNvPr>
          <p:cNvCxnSpPr/>
          <p:nvPr/>
        </p:nvCxnSpPr>
        <p:spPr>
          <a:xfrm>
            <a:off x="-149" y="53397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6F01E15D-84DA-FB69-DBE8-1900B8BA7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55413"/>
            <a:ext cx="5385918" cy="2842725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39B6EE19-FAC1-2AFF-F59F-0D44CF3F7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54" y="697767"/>
            <a:ext cx="6657232" cy="3744693"/>
          </a:xfrm>
          <a:prstGeom prst="rect">
            <a:avLst/>
          </a:prstGeom>
        </p:spPr>
      </p:pic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9EF126F5-B03B-3F5E-03CB-BD942578F254}"/>
              </a:ext>
            </a:extLst>
          </p:cNvPr>
          <p:cNvCxnSpPr>
            <a:cxnSpLocks/>
            <a:stCxn id="139" idx="0"/>
          </p:cNvCxnSpPr>
          <p:nvPr/>
        </p:nvCxnSpPr>
        <p:spPr>
          <a:xfrm flipV="1">
            <a:off x="1354006" y="2166075"/>
            <a:ext cx="966964" cy="1142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>
            <a:extLst>
              <a:ext uri="{FF2B5EF4-FFF2-40B4-BE49-F238E27FC236}">
                <a16:creationId xmlns:a16="http://schemas.microsoft.com/office/drawing/2014/main" id="{9FF0871C-E54A-6408-66E1-B6426BBBD0C2}"/>
              </a:ext>
            </a:extLst>
          </p:cNvPr>
          <p:cNvCxnSpPr>
            <a:cxnSpLocks/>
            <a:stCxn id="139" idx="3"/>
          </p:cNvCxnSpPr>
          <p:nvPr/>
        </p:nvCxnSpPr>
        <p:spPr>
          <a:xfrm flipV="1">
            <a:off x="2433147" y="3429000"/>
            <a:ext cx="564612" cy="491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F5B57601-EA4C-6048-2951-EC687C1A8302}"/>
              </a:ext>
            </a:extLst>
          </p:cNvPr>
          <p:cNvSpPr txBox="1"/>
          <p:nvPr/>
        </p:nvSpPr>
        <p:spPr>
          <a:xfrm>
            <a:off x="274864" y="3308832"/>
            <a:ext cx="215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Не струнная динамика</a:t>
            </a: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7DE0AC24-5D4C-C0D3-6966-8869A2A54C2F}"/>
              </a:ext>
            </a:extLst>
          </p:cNvPr>
          <p:cNvSpPr/>
          <p:nvPr/>
        </p:nvSpPr>
        <p:spPr>
          <a:xfrm>
            <a:off x="9809092" y="1879165"/>
            <a:ext cx="985981" cy="985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4" name="Прямая со стрелкой 143">
            <a:extLst>
              <a:ext uri="{FF2B5EF4-FFF2-40B4-BE49-F238E27FC236}">
                <a16:creationId xmlns:a16="http://schemas.microsoft.com/office/drawing/2014/main" id="{B694A09C-395B-97CD-30BB-6B0F45662E82}"/>
              </a:ext>
            </a:extLst>
          </p:cNvPr>
          <p:cNvCxnSpPr>
            <a:cxnSpLocks/>
          </p:cNvCxnSpPr>
          <p:nvPr/>
        </p:nvCxnSpPr>
        <p:spPr>
          <a:xfrm>
            <a:off x="8656320" y="1097280"/>
            <a:ext cx="1152772" cy="10687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BEFD2BB3-43FA-BEFF-2FBD-EB635684D3F8}"/>
              </a:ext>
            </a:extLst>
          </p:cNvPr>
          <p:cNvSpPr txBox="1"/>
          <p:nvPr/>
        </p:nvSpPr>
        <p:spPr>
          <a:xfrm>
            <a:off x="6543658" y="697767"/>
            <a:ext cx="5375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Плотная среда </a:t>
            </a:r>
            <a:r>
              <a:rPr lang="en-US" sz="1600" dirty="0">
                <a:solidFill>
                  <a:srgbClr val="0070C0"/>
                </a:solidFill>
              </a:rPr>
              <a:t>(core) -&gt; </a:t>
            </a:r>
            <a:r>
              <a:rPr lang="ru-RU" sz="1600" dirty="0">
                <a:solidFill>
                  <a:srgbClr val="0070C0"/>
                </a:solidFill>
              </a:rPr>
              <a:t>быстрое коллективное расширение</a:t>
            </a:r>
          </a:p>
        </p:txBody>
      </p:sp>
      <p:sp>
        <p:nvSpPr>
          <p:cNvPr id="148" name="Номер слайда 5">
            <a:extLst>
              <a:ext uri="{FF2B5EF4-FFF2-40B4-BE49-F238E27FC236}">
                <a16:creationId xmlns:a16="http://schemas.microsoft.com/office/drawing/2014/main" id="{9B60651D-27A0-28EA-57B6-17B5717E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4B4ABB8-7B41-9F29-1662-7E9879A91EA1}"/>
              </a:ext>
            </a:extLst>
          </p:cNvPr>
          <p:cNvSpPr txBox="1"/>
          <p:nvPr/>
        </p:nvSpPr>
        <p:spPr>
          <a:xfrm>
            <a:off x="7242371" y="4391203"/>
            <a:ext cx="4151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Возникает вопрос учёта свойств начально-протяжённых струн.</a:t>
            </a:r>
            <a:endParaRPr lang="en-US" dirty="0"/>
          </a:p>
          <a:p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На какие характеристики рождения адронов это может повлиять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03FE51B-D6A0-9B5E-7A9D-EE946B8F545E}"/>
              </a:ext>
            </a:extLst>
          </p:cNvPr>
          <p:cNvSpPr txBox="1"/>
          <p:nvPr/>
        </p:nvSpPr>
        <p:spPr>
          <a:xfrm>
            <a:off x="2225040" y="3767780"/>
            <a:ext cx="248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Фрагменты струн изначально протяжённые</a:t>
            </a:r>
          </a:p>
        </p:txBody>
      </p:sp>
    </p:spTree>
    <p:extLst>
      <p:ext uri="{BB962C8B-B14F-4D97-AF65-F5344CB8AC3E}">
        <p14:creationId xmlns:p14="http://schemas.microsoft.com/office/powerpoint/2010/main" val="78349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908CF-5D3B-325D-2482-943A6C7B9AEC}"/>
              </a:ext>
            </a:extLst>
          </p:cNvPr>
          <p:cNvSpPr txBox="1">
            <a:spLocks/>
          </p:cNvSpPr>
          <p:nvPr/>
        </p:nvSpPr>
        <p:spPr>
          <a:xfrm>
            <a:off x="334736" y="316140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Цель работы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65E9677-52E4-A389-D8CF-489A75FF9BDD}"/>
              </a:ext>
            </a:extLst>
          </p:cNvPr>
          <p:cNvCxnSpPr/>
          <p:nvPr/>
        </p:nvCxnSpPr>
        <p:spPr>
          <a:xfrm>
            <a:off x="-149" y="1077686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82B294-9516-A23F-E1DE-BE9DE4EA618B}"/>
              </a:ext>
            </a:extLst>
          </p:cNvPr>
          <p:cNvSpPr txBox="1"/>
          <p:nvPr/>
        </p:nvSpPr>
        <p:spPr>
          <a:xfrm>
            <a:off x="761851" y="1565190"/>
            <a:ext cx="10668000" cy="426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Цель</a:t>
            </a:r>
            <a:r>
              <a:rPr lang="ru-RU" sz="2000" dirty="0"/>
              <a:t>: разработать Монте-Карло генератор для моделирования фрагментации релятивистских кварк-</a:t>
            </a:r>
            <a:r>
              <a:rPr lang="ru-RU" sz="2000" dirty="0" err="1"/>
              <a:t>глюонных</a:t>
            </a:r>
            <a:r>
              <a:rPr lang="ru-RU" sz="2000" dirty="0"/>
              <a:t> струн </a:t>
            </a:r>
            <a:r>
              <a:rPr lang="ru-RU" sz="2000" dirty="0" err="1"/>
              <a:t>Намбу</a:t>
            </a:r>
            <a:r>
              <a:rPr lang="ru-RU" sz="2000" dirty="0"/>
              <a:t>-Гото с обобщёнными начальными условиями</a:t>
            </a:r>
            <a:r>
              <a:rPr lang="en-US" sz="2000" dirty="0"/>
              <a:t>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Для достижения цели необходимо решить следующие задачи: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Вывод начальных условий для задачи Коши о движении релятивистских струн, сформированных их произвольных партонов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Выбор калибровки, фиксирующей параметры теории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Разработка программного решения для расчёта всех необходимых характеристик струн</a:t>
            </a:r>
            <a:r>
              <a:rPr lang="en-US" dirty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Разработка алгоритма фрагментации релятивистских струн и алгоритма перехода струна-адрон</a:t>
            </a:r>
            <a:r>
              <a:rPr lang="en-US" dirty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Отладка и оптимизация программы;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Подгонка свободных параметров модели в соответствии с экспериментальными данными.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6C951-FB9D-1B7B-0ACC-D513C40D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6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D5084-262C-3D6E-500B-C04837A6622F}"/>
              </a:ext>
            </a:extLst>
          </p:cNvPr>
          <p:cNvSpPr txBox="1">
            <a:spLocks/>
          </p:cNvSpPr>
          <p:nvPr/>
        </p:nvSpPr>
        <p:spPr>
          <a:xfrm>
            <a:off x="334736" y="316140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Генератор </a:t>
            </a:r>
            <a:r>
              <a:rPr lang="en-US" sz="4000" dirty="0"/>
              <a:t>ATROPOS</a:t>
            </a:r>
            <a:endParaRPr lang="ru-RU" sz="4000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5AC5053-3C29-E6BC-5670-8ACF9AD66BDB}"/>
              </a:ext>
            </a:extLst>
          </p:cNvPr>
          <p:cNvCxnSpPr/>
          <p:nvPr/>
        </p:nvCxnSpPr>
        <p:spPr>
          <a:xfrm>
            <a:off x="-149" y="1077686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4AABBD-E865-00E0-D354-F04AEC62A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9" y="2142820"/>
            <a:ext cx="4655951" cy="3555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CA14F-EF24-DB4A-8ED3-21FBF692F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78" y="1921305"/>
            <a:ext cx="7077553" cy="3998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95FD4-C003-E3DC-AEC5-4BA1577DF0B5}"/>
              </a:ext>
            </a:extLst>
          </p:cNvPr>
          <p:cNvSpPr txBox="1"/>
          <p:nvPr/>
        </p:nvSpPr>
        <p:spPr>
          <a:xfrm>
            <a:off x="1155032" y="1478655"/>
            <a:ext cx="21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Цикл фрагментации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78A1C-1815-4331-0873-17E8A740532B}"/>
              </a:ext>
            </a:extLst>
          </p:cNvPr>
          <p:cNvSpPr txBox="1"/>
          <p:nvPr/>
        </p:nvSpPr>
        <p:spPr>
          <a:xfrm>
            <a:off x="6737227" y="1484245"/>
            <a:ext cx="34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Алгоритм перехода струна-адрон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57E8D5DD-158A-E8CF-0CB9-C4553C64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6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9EA67C-CE72-F92B-7E21-A90CFB65F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82" y="2816803"/>
            <a:ext cx="9110328" cy="39202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8EDB72-3869-6FCB-DEF6-A891085EB519}"/>
              </a:ext>
            </a:extLst>
          </p:cNvPr>
          <p:cNvSpPr/>
          <p:nvPr/>
        </p:nvSpPr>
        <p:spPr>
          <a:xfrm>
            <a:off x="2306214" y="2848406"/>
            <a:ext cx="372071" cy="3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4B42D8-6D9D-47F6-6047-73C29CD84587}"/>
              </a:ext>
            </a:extLst>
          </p:cNvPr>
          <p:cNvSpPr/>
          <p:nvPr/>
        </p:nvSpPr>
        <p:spPr>
          <a:xfrm>
            <a:off x="6194521" y="2741708"/>
            <a:ext cx="372071" cy="3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035692B-9E66-1286-8C9B-5D9D2842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99D26FC-996C-DFC5-1EE5-D6CAFE850B6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566592" y="3034095"/>
            <a:ext cx="400094" cy="3123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3B85B69-7F42-2771-F0E8-7AC1666FBB8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60617" y="3034095"/>
            <a:ext cx="306069" cy="30418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C9286AA-608D-171D-6FF7-D4D2FF9BD323}"/>
              </a:ext>
            </a:extLst>
          </p:cNvPr>
          <p:cNvCxnSpPr>
            <a:cxnSpLocks/>
          </p:cNvCxnSpPr>
          <p:nvPr/>
        </p:nvCxnSpPr>
        <p:spPr>
          <a:xfrm>
            <a:off x="6966686" y="3034095"/>
            <a:ext cx="785736" cy="8434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A6AC130-6A3D-68B6-1146-C9181A9BA88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966686" y="3034095"/>
            <a:ext cx="828193" cy="2440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DCEE4C-278E-ABDE-A73D-4256B3F9A6C8}"/>
              </a:ext>
            </a:extLst>
          </p:cNvPr>
          <p:cNvSpPr txBox="1"/>
          <p:nvPr/>
        </p:nvSpPr>
        <p:spPr>
          <a:xfrm>
            <a:off x="1050121" y="5184189"/>
            <a:ext cx="1663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В светло-серой области сохраняется спин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FB64BA3-14A4-2610-5B7E-E12B1C660B0F}"/>
              </a:ext>
            </a:extLst>
          </p:cNvPr>
          <p:cNvCxnSpPr>
            <a:cxnSpLocks/>
          </p:cNvCxnSpPr>
          <p:nvPr/>
        </p:nvCxnSpPr>
        <p:spPr>
          <a:xfrm flipV="1">
            <a:off x="2573891" y="5328744"/>
            <a:ext cx="819896" cy="197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618EFE8-D118-143D-2EC4-0DCE54151AF8}"/>
              </a:ext>
            </a:extLst>
          </p:cNvPr>
          <p:cNvSpPr/>
          <p:nvPr/>
        </p:nvSpPr>
        <p:spPr>
          <a:xfrm>
            <a:off x="7143373" y="2816803"/>
            <a:ext cx="372071" cy="354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0A28C-A030-681B-A270-4360D0DB63FD}"/>
              </a:ext>
            </a:extLst>
          </p:cNvPr>
          <p:cNvSpPr txBox="1"/>
          <p:nvPr/>
        </p:nvSpPr>
        <p:spPr>
          <a:xfrm>
            <a:off x="5020929" y="2449320"/>
            <a:ext cx="3891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Тёмно-серые области показывают, 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когда масса струны близка к массе адрона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F4A904-D12A-0301-3925-C1ADC73BF270}"/>
              </a:ext>
            </a:extLst>
          </p:cNvPr>
          <p:cNvCxnSpPr/>
          <p:nvPr/>
        </p:nvCxnSpPr>
        <p:spPr>
          <a:xfrm>
            <a:off x="1647881" y="2851138"/>
            <a:ext cx="0" cy="1016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141C4B1-1D63-6043-9C3A-14711A9618DB}"/>
              </a:ext>
            </a:extLst>
          </p:cNvPr>
          <p:cNvCxnSpPr/>
          <p:nvPr/>
        </p:nvCxnSpPr>
        <p:spPr>
          <a:xfrm>
            <a:off x="1647881" y="2851138"/>
            <a:ext cx="5535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E32FDE9-FFB9-F19E-389C-C7E909F5CD5C}"/>
              </a:ext>
            </a:extLst>
          </p:cNvPr>
          <p:cNvCxnSpPr>
            <a:cxnSpLocks/>
          </p:cNvCxnSpPr>
          <p:nvPr/>
        </p:nvCxnSpPr>
        <p:spPr>
          <a:xfrm flipH="1">
            <a:off x="1094324" y="3867997"/>
            <a:ext cx="55355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7564B93-B2FB-34B3-CE56-A62CA8181F1F}"/>
              </a:ext>
            </a:extLst>
          </p:cNvPr>
          <p:cNvCxnSpPr>
            <a:cxnSpLocks/>
          </p:cNvCxnSpPr>
          <p:nvPr/>
        </p:nvCxnSpPr>
        <p:spPr>
          <a:xfrm>
            <a:off x="1050803" y="2851139"/>
            <a:ext cx="0" cy="10168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4DE35F-2AD7-35BD-CD94-CA6053D15B13}"/>
              </a:ext>
            </a:extLst>
          </p:cNvPr>
          <p:cNvSpPr txBox="1"/>
          <p:nvPr/>
        </p:nvSpPr>
        <p:spPr>
          <a:xfrm>
            <a:off x="1687500" y="244178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GeV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93F5A-8882-04D8-93FB-D97E65BFB596}"/>
              </a:ext>
            </a:extLst>
          </p:cNvPr>
          <p:cNvSpPr txBox="1"/>
          <p:nvPr/>
        </p:nvSpPr>
        <p:spPr>
          <a:xfrm>
            <a:off x="1053919" y="384413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GeV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3B6762-6C75-2F45-1FED-5E3571A6BD05}"/>
              </a:ext>
            </a:extLst>
          </p:cNvPr>
          <p:cNvSpPr txBox="1"/>
          <p:nvPr/>
        </p:nvSpPr>
        <p:spPr>
          <a:xfrm>
            <a:off x="249393" y="3174901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GeV</a:t>
            </a:r>
            <a:r>
              <a:rPr lang="en-US" baseline="30000" dirty="0"/>
              <a:t>-1</a:t>
            </a:r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D955F95-D62B-B730-670D-2AAD8925FE3B}"/>
              </a:ext>
            </a:extLst>
          </p:cNvPr>
          <p:cNvSpPr/>
          <p:nvPr/>
        </p:nvSpPr>
        <p:spPr>
          <a:xfrm>
            <a:off x="1583421" y="2800621"/>
            <a:ext cx="129689" cy="1296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326DDB2-F33A-D36B-27D5-7A3115D815F7}"/>
              </a:ext>
            </a:extLst>
          </p:cNvPr>
          <p:cNvSpPr/>
          <p:nvPr/>
        </p:nvSpPr>
        <p:spPr>
          <a:xfrm>
            <a:off x="1586987" y="3788825"/>
            <a:ext cx="129689" cy="12968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DF4B483-2985-D298-FFB1-442391F3B477}"/>
              </a:ext>
            </a:extLst>
          </p:cNvPr>
          <p:cNvSpPr txBox="1">
            <a:spLocks/>
          </p:cNvSpPr>
          <p:nvPr/>
        </p:nvSpPr>
        <p:spPr>
          <a:xfrm>
            <a:off x="334736" y="52524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Угловой момент релятивистской струны. Сохранение спина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7BEAEB6-878B-33A7-94C2-5524A577C862}"/>
              </a:ext>
            </a:extLst>
          </p:cNvPr>
          <p:cNvCxnSpPr/>
          <p:nvPr/>
        </p:nvCxnSpPr>
        <p:spPr>
          <a:xfrm>
            <a:off x="-149" y="53397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867AAD-4420-2EF9-F8E9-FE9629C62F0C}"/>
                  </a:ext>
                </a:extLst>
              </p:cNvPr>
              <p:cNvSpPr txBox="1"/>
              <p:nvPr/>
            </p:nvSpPr>
            <p:spPr>
              <a:xfrm>
                <a:off x="304800" y="836195"/>
                <a:ext cx="11552464" cy="17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Классический спин струны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𝜈𝜌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𝜎𝜌</m:t>
                            </m:r>
                          </m:sub>
                        </m:sSub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</a:t>
                </a:r>
                <a:r>
                  <a:rPr lang="ru-RU" dirty="0"/>
                  <a:t>где</a:t>
                </a:r>
                <a:r>
                  <a:rPr lang="en-US" dirty="0"/>
                  <a:t>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=−∞</m:t>
                            </m:r>
                          </m: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</m:eqAr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sup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sub>
                            </m:s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𝜈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dirty="0"/>
                  <a:t>.</a:t>
                </a:r>
                <a:endParaRPr lang="en-US" dirty="0"/>
              </a:p>
              <a:p>
                <a:r>
                  <a:rPr lang="ru-RU" dirty="0"/>
                  <a:t>Спин системы </a:t>
                </a:r>
                <a:r>
                  <a:rPr lang="ru-RU" i="1" dirty="0"/>
                  <a:t>может </a:t>
                </a:r>
                <a:r>
                  <a:rPr lang="ru-RU" dirty="0"/>
                  <a:t>сохраниться, если при попытке образовать адрон из одной из струн-фрагментов выполняется условие: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frag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hadr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1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867AAD-4420-2EF9-F8E9-FE9629C62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36195"/>
                <a:ext cx="11552464" cy="1745414"/>
              </a:xfrm>
              <a:prstGeom prst="rect">
                <a:avLst/>
              </a:prstGeom>
              <a:blipFill>
                <a:blip r:embed="rId3"/>
                <a:stretch>
                  <a:fillRect l="-422" t="-21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64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FFDFFE-6DC0-A22E-EF7D-3E1916FCC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1" y="1495335"/>
            <a:ext cx="5923823" cy="4328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4AA0B-3478-88E0-D695-38DD5F83D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37" y="1495335"/>
            <a:ext cx="5886909" cy="432860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5ADAB33-1A1A-7537-3B38-85C4AA475B32}"/>
              </a:ext>
            </a:extLst>
          </p:cNvPr>
          <p:cNvSpPr txBox="1">
            <a:spLocks/>
          </p:cNvSpPr>
          <p:nvPr/>
        </p:nvSpPr>
        <p:spPr>
          <a:xfrm>
            <a:off x="334736" y="100652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Пробное моделирование </a:t>
            </a:r>
            <a:r>
              <a:rPr lang="ru-RU" sz="3200" dirty="0" err="1"/>
              <a:t>адронизации</a:t>
            </a:r>
            <a:endParaRPr lang="ru-RU" sz="32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02FA5CE-AD5E-A159-E52E-5D30D4B4E98A}"/>
              </a:ext>
            </a:extLst>
          </p:cNvPr>
          <p:cNvCxnSpPr/>
          <p:nvPr/>
        </p:nvCxnSpPr>
        <p:spPr>
          <a:xfrm>
            <a:off x="-149" y="6182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368613-D259-3D5C-C2AC-4A78E2338EDC}"/>
              </a:ext>
            </a:extLst>
          </p:cNvPr>
          <p:cNvSpPr txBox="1"/>
          <p:nvPr/>
        </p:nvSpPr>
        <p:spPr>
          <a:xfrm>
            <a:off x="1070811" y="2009273"/>
            <a:ext cx="16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PYTHIA </a:t>
            </a:r>
            <a:r>
              <a:rPr lang="en-US" sz="1400" dirty="0" err="1"/>
              <a:t>parton</a:t>
            </a:r>
            <a:r>
              <a:rPr lang="en-US" sz="1400" dirty="0"/>
              <a:t> level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2BB62-72B4-868C-944C-ABD3A5BAC211}"/>
              </a:ext>
            </a:extLst>
          </p:cNvPr>
          <p:cNvSpPr txBox="1"/>
          <p:nvPr/>
        </p:nvSpPr>
        <p:spPr>
          <a:xfrm>
            <a:off x="7124700" y="2009272"/>
            <a:ext cx="16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PYTHIA </a:t>
            </a:r>
            <a:r>
              <a:rPr lang="en-US" sz="1400" dirty="0" err="1"/>
              <a:t>parton</a:t>
            </a:r>
            <a:r>
              <a:rPr lang="en-US" sz="1400" dirty="0"/>
              <a:t> level</a:t>
            </a:r>
            <a:endParaRPr lang="ru-RU" sz="140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B06EE7DD-EC25-B4F1-3F15-6B624DFC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70F30-4D46-5BD7-8D41-D0620D236ECE}"/>
              </a:ext>
            </a:extLst>
          </p:cNvPr>
          <p:cNvSpPr txBox="1"/>
          <p:nvPr/>
        </p:nvSpPr>
        <p:spPr>
          <a:xfrm>
            <a:off x="4130857" y="1003216"/>
            <a:ext cx="392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Свободные параметры </a:t>
            </a:r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ru-RU" dirty="0">
                <a:solidFill>
                  <a:srgbClr val="FF0000"/>
                </a:solidFill>
              </a:rPr>
              <a:t> настроены!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52750-8438-910B-2276-CA54D4A75864}"/>
                  </a:ext>
                </a:extLst>
              </p:cNvPr>
              <p:cNvSpPr txBox="1"/>
              <p:nvPr/>
            </p:nvSpPr>
            <p:spPr>
              <a:xfrm>
                <a:off x="2749216" y="4794583"/>
                <a:ext cx="3008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70C0"/>
                    </a:solidFill>
                  </a:rPr>
                  <a:t>Необходима настройка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852750-8438-910B-2276-CA54D4A75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16" y="4794583"/>
                <a:ext cx="3008965" cy="369332"/>
              </a:xfrm>
              <a:prstGeom prst="rect">
                <a:avLst/>
              </a:prstGeom>
              <a:blipFill>
                <a:blip r:embed="rId4"/>
                <a:stretch>
                  <a:fillRect l="-1417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D3AC268-50D0-9E26-AD70-3CF1CE6F5300}"/>
              </a:ext>
            </a:extLst>
          </p:cNvPr>
          <p:cNvSpPr txBox="1"/>
          <p:nvPr/>
        </p:nvSpPr>
        <p:spPr>
          <a:xfrm>
            <a:off x="7543449" y="2755185"/>
            <a:ext cx="207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Хорошее описание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выхода легких барионов</a:t>
            </a:r>
          </a:p>
        </p:txBody>
      </p:sp>
    </p:spTree>
    <p:extLst>
      <p:ext uri="{BB962C8B-B14F-4D97-AF65-F5344CB8AC3E}">
        <p14:creationId xmlns:p14="http://schemas.microsoft.com/office/powerpoint/2010/main" val="16215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20F3D-5FF6-49BA-DC70-2245B1617B0C}"/>
              </a:ext>
            </a:extLst>
          </p:cNvPr>
          <p:cNvSpPr txBox="1">
            <a:spLocks/>
          </p:cNvSpPr>
          <p:nvPr/>
        </p:nvSpPr>
        <p:spPr>
          <a:xfrm>
            <a:off x="334736" y="100652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Сохранение спина. Запрещенные переходы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71F4346-3CC8-3AC5-0694-F0F8C5647CD7}"/>
              </a:ext>
            </a:extLst>
          </p:cNvPr>
          <p:cNvCxnSpPr/>
          <p:nvPr/>
        </p:nvCxnSpPr>
        <p:spPr>
          <a:xfrm>
            <a:off x="-149" y="6182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43597-2DF1-085B-82D3-7A4B70958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703846"/>
            <a:ext cx="3688178" cy="29741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C7F458-9C42-18AC-2B0B-98AFF782C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1" y="3753249"/>
            <a:ext cx="3642776" cy="29980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0F31F5-15E6-1FDE-3357-380F1DC63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7" y="1272208"/>
            <a:ext cx="6158138" cy="4811619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25DADD1-5ACD-B600-374E-B2B9BEE1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9B3B87-AAC4-96BE-851D-EDC1F67F21D0}"/>
                  </a:ext>
                </a:extLst>
              </p:cNvPr>
              <p:cNvSpPr txBox="1"/>
              <p:nvPr/>
            </p:nvSpPr>
            <p:spPr>
              <a:xfrm>
                <a:off x="9086850" y="2174137"/>
                <a:ext cx="2058320" cy="186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ru-R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hadronic</m:t>
                    </m:r>
                    <m:r>
                      <a:rPr lang="en-US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=91</m:t>
                    </m:r>
                  </m:oMath>
                </a14:m>
                <a:r>
                  <a:rPr lang="en-US" sz="1200" dirty="0"/>
                  <a:t> GeV</a:t>
                </a:r>
                <a:endParaRPr lang="ru-RU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9B3B87-AAC4-96BE-851D-EDC1F67F2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850" y="2174137"/>
                <a:ext cx="2058320" cy="186654"/>
              </a:xfrm>
              <a:prstGeom prst="rect">
                <a:avLst/>
              </a:prstGeom>
              <a:blipFill>
                <a:blip r:embed="rId5"/>
                <a:stretch>
                  <a:fillRect l="-2077" t="-23333" r="-3561" b="-5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2B272DD-4DF5-83F3-CB46-7AE33E27B0CA}"/>
              </a:ext>
            </a:extLst>
          </p:cNvPr>
          <p:cNvSpPr txBox="1"/>
          <p:nvPr/>
        </p:nvSpPr>
        <p:spPr>
          <a:xfrm>
            <a:off x="9001139" y="2356888"/>
            <a:ext cx="1419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PYTHIA </a:t>
            </a:r>
            <a:r>
              <a:rPr lang="en-US" sz="1200" dirty="0" err="1"/>
              <a:t>parton</a:t>
            </a:r>
            <a:r>
              <a:rPr lang="en-US" sz="1200" dirty="0"/>
              <a:t> level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8517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1FBA3-7DE1-AF2F-D0F2-077A95ABE142}"/>
              </a:ext>
            </a:extLst>
          </p:cNvPr>
          <p:cNvSpPr txBox="1">
            <a:spLocks/>
          </p:cNvSpPr>
          <p:nvPr/>
        </p:nvSpPr>
        <p:spPr>
          <a:xfrm>
            <a:off x="334736" y="123633"/>
            <a:ext cx="11552464" cy="8676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Заключение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0771B2-6244-5DE4-8596-43DA40647F44}"/>
              </a:ext>
            </a:extLst>
          </p:cNvPr>
          <p:cNvCxnSpPr/>
          <p:nvPr/>
        </p:nvCxnSpPr>
        <p:spPr>
          <a:xfrm>
            <a:off x="-149" y="782906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D63CBA-58C0-0DBA-4D96-FE2622BF595B}"/>
                  </a:ext>
                </a:extLst>
              </p:cNvPr>
              <p:cNvSpPr txBox="1"/>
              <p:nvPr/>
            </p:nvSpPr>
            <p:spPr>
              <a:xfrm>
                <a:off x="304800" y="1077686"/>
                <a:ext cx="11552464" cy="5358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Разработан и протестирован генератор </a:t>
                </a:r>
                <a:r>
                  <a:rPr lang="ru-RU" dirty="0" err="1"/>
                  <a:t>адронизации</a:t>
                </a:r>
                <a:r>
                  <a:rPr lang="ru-RU" dirty="0"/>
                  <a:t> по схеме фрагментации релятивистских кварк-</a:t>
                </a:r>
                <a:r>
                  <a:rPr lang="ru-RU" dirty="0" err="1"/>
                  <a:t>глюонных</a:t>
                </a:r>
                <a:r>
                  <a:rPr lang="ru-RU" dirty="0"/>
                  <a:t> струн </a:t>
                </a:r>
                <a:r>
                  <a:rPr lang="ru-RU" dirty="0" err="1"/>
                  <a:t>Намбу</a:t>
                </a:r>
                <a:r>
                  <a:rPr lang="ru-RU" dirty="0"/>
                  <a:t>-Гото ATROPOS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Разработан алгоритм генерации точек разрыва струны с учётом необходимости рождения пары партон-</a:t>
                </a:r>
                <a:r>
                  <a:rPr lang="ru-RU" dirty="0" err="1"/>
                  <a:t>антипартон</a:t>
                </a:r>
                <a:r>
                  <a:rPr lang="ru-RU" dirty="0"/>
                  <a:t>. Создан алгоритм для осуществления перехода струна-адрон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Впервые в модель </a:t>
                </a:r>
                <a:r>
                  <a:rPr lang="ru-RU" dirty="0" err="1"/>
                  <a:t>адронизации</a:t>
                </a:r>
                <a:r>
                  <a:rPr lang="ru-RU" dirty="0"/>
                  <a:t> введён механизм сохранения полного углового момента системы, благодаря чему возможно определение запрещённых переходов струна-адрон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Проведён пуск и первичная отладка программы. Проведена тестовая серия моделирования </a:t>
                </a:r>
                <a:r>
                  <a:rPr lang="ru-RU" dirty="0" err="1"/>
                  <a:t>адронизации</a:t>
                </a:r>
                <a:r>
                  <a:rPr lang="ru-RU" dirty="0"/>
                  <a:t> в адронных событиях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/>
                  <a:t>аннигиляции при энергии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=91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ГэВ. Определены требования к величине некоторых свободных параметров модели.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Несмотря на использование ненастроенных значений параметров, результаты моделирования показывают хорошее соответствие выходов легких адронов экспериментальным данным.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Продемонстрирован эффект появления запрещённых переходов струна-адрон из-за сохранения спина системы. Определено, что доля запрещённых переходов составляет до 20% всех потенциальных случаев рождения адрона из струны.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D63CBA-58C0-0DBA-4D96-FE2622BF5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77686"/>
                <a:ext cx="11552464" cy="5358326"/>
              </a:xfrm>
              <a:prstGeom prst="rect">
                <a:avLst/>
              </a:prstGeom>
              <a:blipFill>
                <a:blip r:embed="rId2"/>
                <a:stretch>
                  <a:fillRect l="-317" t="-683" r="-106" b="-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E0EF98E-50D5-141A-63D5-DB6495D5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6850" y="6359297"/>
            <a:ext cx="2743200" cy="365125"/>
          </a:xfrm>
        </p:spPr>
        <p:txBody>
          <a:bodyPr/>
          <a:lstStyle/>
          <a:p>
            <a:fld id="{1D785DD5-2F6F-440B-9BD4-3D9BD4A1941F}" type="slidenum">
              <a:rPr lang="ru-RU" sz="1600" smtClean="0">
                <a:solidFill>
                  <a:schemeClr val="tx1"/>
                </a:solidFill>
              </a:r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6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5909B-F4FC-0A92-A48A-F5382F1E59C5}"/>
              </a:ext>
            </a:extLst>
          </p:cNvPr>
          <p:cNvSpPr txBox="1">
            <a:spLocks/>
          </p:cNvSpPr>
          <p:nvPr/>
        </p:nvSpPr>
        <p:spPr>
          <a:xfrm>
            <a:off x="1046389" y="2430661"/>
            <a:ext cx="10099222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21011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932</Words>
  <Application>Microsoft Office PowerPoint</Application>
  <PresentationFormat>Широкоэкранный</PresentationFormat>
  <Paragraphs>140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Моделирование фрагментации начально-протяжённых релятивистских струн Намбу-Гото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фрагментации начально-протяжённых релятивистских струн Намбу-Гото</dc:title>
  <dc:creator>Роман Николаенко</dc:creator>
  <cp:lastModifiedBy>Роман Николаенко</cp:lastModifiedBy>
  <cp:revision>3</cp:revision>
  <dcterms:created xsi:type="dcterms:W3CDTF">2024-01-26T08:39:36Z</dcterms:created>
  <dcterms:modified xsi:type="dcterms:W3CDTF">2024-01-28T20:43:08Z</dcterms:modified>
</cp:coreProperties>
</file>