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2" r:id="rId5"/>
    <p:sldId id="270" r:id="rId6"/>
    <p:sldId id="271" r:id="rId7"/>
    <p:sldId id="263" r:id="rId8"/>
    <p:sldId id="268" r:id="rId9"/>
    <p:sldId id="257" r:id="rId10"/>
    <p:sldId id="258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85545"/>
            <a:ext cx="9144000" cy="1729105"/>
          </a:xfrm>
        </p:spPr>
        <p:txBody>
          <a:bodyPr>
            <a:normAutofit fontScale="90000"/>
          </a:bodyPr>
          <a:lstStyle/>
          <a:p>
            <a:r>
              <a:rPr lang="en-US" dirty="0"/>
              <a:t>Динамика двойных первичных черных дыр в кластерах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2367915"/>
          </a:xfrm>
        </p:spPr>
        <p:txBody>
          <a:bodyPr>
            <a:normAutofit/>
          </a:bodyPr>
          <a:lstStyle/>
          <a:p>
            <a:r>
              <a:rPr lang="en-US"/>
              <a:t>Выполнил: К. М. Гордильо </a:t>
            </a:r>
            <a:endParaRPr lang="en-US"/>
          </a:p>
          <a:p>
            <a:r>
              <a:rPr lang="ru-RU"/>
              <a:t>Группа</a:t>
            </a:r>
            <a:r>
              <a:rPr lang="en-US"/>
              <a:t>: </a:t>
            </a:r>
            <a:r>
              <a:rPr lang="ru-RU"/>
              <a:t>Б21-102</a:t>
            </a:r>
            <a:endParaRPr lang="ru-RU"/>
          </a:p>
          <a:p>
            <a:r>
              <a:rPr lang="en-US">
                <a:sym typeface="+mn-ea"/>
              </a:rPr>
              <a:t>Научный руководитель :</a:t>
            </a:r>
            <a:r>
              <a:rPr lang="ru-RU" altLang="en-US">
                <a:sym typeface="+mn-ea"/>
              </a:rPr>
              <a:t> </a:t>
            </a:r>
            <a:r>
              <a:rPr lang="en-US">
                <a:sym typeface="+mn-ea"/>
              </a:rPr>
              <a:t>В. Д. Стасенко</a:t>
            </a:r>
            <a:endParaRPr lang="en-US">
              <a:sym typeface="+mn-ea"/>
            </a:endParaRPr>
          </a:p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452120" y="946785"/>
            <a:ext cx="10939145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sz="3600"/>
              <a:t>Заключение</a:t>
            </a:r>
            <a:endParaRPr lang="ru-RU" altLang="en-US" sz="3600"/>
          </a:p>
          <a:p>
            <a:pPr algn="just"/>
            <a:endParaRPr lang="ru-RU" altLang="en-US" sz="2800"/>
          </a:p>
          <a:p>
            <a:pPr algn="just"/>
            <a:r>
              <a:rPr lang="en-US" sz="2800"/>
              <a:t>Можно ожидать, что к современному моменту регистрации событий слияний ПЧД, двойная ус</a:t>
            </a:r>
            <a:r>
              <a:rPr lang="ru-RU" altLang="en-US" sz="2800"/>
              <a:t>п</a:t>
            </a:r>
            <a:r>
              <a:rPr lang="en-US" sz="2800"/>
              <a:t>еет много раз возмутиться, что</a:t>
            </a:r>
            <a:r>
              <a:rPr lang="ru-RU" altLang="en-US" sz="2800"/>
              <a:t> </a:t>
            </a:r>
            <a:r>
              <a:rPr lang="en-US" sz="2800"/>
              <a:t>приведет к сильному времени жизни и ослаблению ограничений. Далее в</a:t>
            </a:r>
            <a:r>
              <a:rPr lang="ru-RU" altLang="en-US" sz="2800"/>
              <a:t> </a:t>
            </a:r>
            <a:r>
              <a:rPr lang="en-US" sz="2800"/>
              <a:t>работе планируется моделировать последовательность рассеяний каждое</a:t>
            </a:r>
            <a:r>
              <a:rPr lang="ru-RU" altLang="en-US" sz="2800"/>
              <a:t> </a:t>
            </a:r>
            <a:r>
              <a:rPr lang="en-US" sz="2800"/>
              <a:t>из которых будет случайным образом разыграно для того чтобы получить</a:t>
            </a:r>
            <a:r>
              <a:rPr lang="ru-RU" altLang="en-US" sz="2800"/>
              <a:t> </a:t>
            </a:r>
            <a:r>
              <a:rPr lang="en-US" sz="2800"/>
              <a:t>параметры двойных в современную эпоху.</a:t>
            </a:r>
            <a:endParaRPr lang="en-US" sz="2800"/>
          </a:p>
          <a:p>
            <a:pPr algn="just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635" y="541020"/>
            <a:ext cx="10515600" cy="1325563"/>
          </a:xfrm>
        </p:spPr>
        <p:txBody>
          <a:bodyPr/>
          <a:p>
            <a:r>
              <a:rPr lang="ru-RU"/>
              <a:t>Введение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635" y="1727200"/>
            <a:ext cx="10515600" cy="4924425"/>
          </a:xfrm>
        </p:spPr>
        <p:txBody>
          <a:bodyPr>
            <a:normAutofit lnSpcReduction="10000"/>
          </a:bodyPr>
          <a:p>
            <a:pPr marL="0" indent="0" algn="just">
              <a:buNone/>
            </a:pPr>
            <a:r>
              <a:rPr lang="ru-RU" altLang="en-US"/>
              <a:t>В контексте данной работы, вклад ПЧД с массами</a:t>
            </a:r>
            <a:r>
              <a:rPr lang="en-US" altLang="ru-RU"/>
              <a:t>  </a:t>
            </a:r>
            <a:r>
              <a:rPr lang="ru-RU" altLang="en-US"/>
              <a:t>∼ 10 M⊙ ограничен на уровне f ≲ 10</a:t>
            </a:r>
            <a:r>
              <a:rPr lang="en-US" altLang="en-US"/>
              <a:t>^(</a:t>
            </a:r>
            <a:r>
              <a:rPr lang="ru-RU" altLang="en-US"/>
              <a:t>−3</a:t>
            </a:r>
            <a:r>
              <a:rPr lang="en-US" altLang="ru-RU"/>
              <a:t>)</a:t>
            </a:r>
            <a:r>
              <a:rPr lang="ru-RU" altLang="en-US"/>
              <a:t> по наблюдению темпа слияний черных дыр таких масс коллабарацией LIGO-Virgo-KAGRA (LVK). В кластерах ПЧД активно рассеиваются друг на друге в результате чего возможно разрушение или возмущение параметров двойной системы, что ведет к ослаблению ограничений до f </a:t>
            </a:r>
            <a:r>
              <a:rPr lang="en-US" altLang="ru-RU"/>
              <a:t> </a:t>
            </a:r>
            <a:r>
              <a:rPr lang="ru-RU" altLang="en-US"/>
              <a:t>∼ 0.1.</a:t>
            </a:r>
            <a:r>
              <a:rPr lang="es-ES" altLang="ru-RU"/>
              <a:t> </a:t>
            </a:r>
            <a:r>
              <a:rPr lang="en-US" altLang="ru-RU">
                <a:sym typeface="+mn-ea"/>
              </a:rPr>
              <a:t>B</a:t>
            </a:r>
            <a:r>
              <a:rPr lang="ru-RU" altLang="en-US">
                <a:sym typeface="+mn-ea"/>
              </a:rPr>
              <a:t> данной работе моделируется задача трех тел — рассеяние двойной системы ПЧД на третьей ПЧД в кластере.</a:t>
            </a:r>
            <a:endParaRPr lang="ru-RU" altLang="en-US">
              <a:sym typeface="+mn-ea"/>
            </a:endParaRPr>
          </a:p>
          <a:p>
            <a:pPr marL="0" indent="0" algn="just">
              <a:buNone/>
            </a:pPr>
            <a:endParaRPr lang="es-ES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Content Placeholder 6" descr="пэнэ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31875" y="322580"/>
            <a:ext cx="10526395" cy="6182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зшзшзл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87120" y="215265"/>
            <a:ext cx="10543540" cy="6364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2-dfuwy0gj-zrtuypsk_q3sGGtG1">
            <a:hlinkClick r:id="" action="ppaction://media"/>
          </p:cNvPr>
          <p:cNvPicPr>
            <a:picLocks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2970" y="271780"/>
            <a:ext cx="10664825" cy="601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1">
            <a:hlinkClick r:id="" action="ppaction://media"/>
          </p:cNvPr>
          <p:cNvPicPr>
            <a:picLocks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5640" y="252730"/>
            <a:ext cx="10763885" cy="597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3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/>
              <a:t>Вероятность того, что в результате рассеяния </a:t>
            </a:r>
            <a:br>
              <a:rPr lang="ru-RU"/>
            </a:br>
            <a:r>
              <a:rPr lang="ru-RU"/>
              <a:t>t/t0 ≥ 10</a:t>
            </a:r>
            <a:endParaRPr lang="ru-RU"/>
          </a:p>
        </p:txBody>
      </p:sp>
      <p:pic>
        <p:nvPicPr>
          <p:cNvPr id="4" name="Content Placeholder 3" descr="verga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700" y="1549400"/>
            <a:ext cx="10138410" cy="5191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754380"/>
            <a:ext cx="9961245" cy="1325880"/>
          </a:xfrm>
        </p:spPr>
        <p:txBody>
          <a:bodyPr>
            <a:normAutofit fontScale="90000"/>
          </a:bodyPr>
          <a:p>
            <a:r>
              <a:rPr lang="ru-RU" altLang="en-US"/>
              <a:t>Вероятность того, что в результате рассеяния </a:t>
            </a:r>
            <a:r>
              <a:rPr lang="en-US"/>
              <a:t>t</a:t>
            </a:r>
            <a:r>
              <a:rPr lang="ru-RU">
                <a:sym typeface="+mn-ea"/>
              </a:rPr>
              <a:t>/</a:t>
            </a:r>
            <a:r>
              <a:rPr lang="en-US"/>
              <a:t>t0 ≥ 100</a:t>
            </a:r>
            <a:r>
              <a:rPr lang="ru-RU" altLang="en-US"/>
              <a:t> </a:t>
            </a:r>
            <a:br>
              <a:rPr lang="ru-RU"/>
            </a:br>
            <a:endParaRPr lang="ru-RU" altLang="en-US"/>
          </a:p>
        </p:txBody>
      </p:sp>
      <p:pic>
        <p:nvPicPr>
          <p:cNvPr id="4" name="Content Placeholder 3" descr="verga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21360" y="1622425"/>
            <a:ext cx="9843135" cy="51288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985" y="508635"/>
            <a:ext cx="11415395" cy="434721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ru-RU" altLang="en-US" sz="3110">
                <a:sym typeface="+mn-ea"/>
              </a:rPr>
              <a:t>Темп таких рассеяний</a:t>
            </a:r>
            <a:r>
              <a:rPr lang="en-US" altLang="en-US" sz="3110">
                <a:sym typeface="+mn-ea"/>
              </a:rPr>
              <a:t>:</a:t>
            </a:r>
            <a:r>
              <a:rPr lang="ru-RU" altLang="en-US" sz="3110">
                <a:sym typeface="+mn-ea"/>
              </a:rPr>
              <a:t> </a:t>
            </a:r>
            <a:endParaRPr lang="ru-RU" altLang="en-US" sz="3110">
              <a:sym typeface="+mn-ea"/>
            </a:endParaRPr>
          </a:p>
          <a:p>
            <a:pPr marL="0" indent="0">
              <a:buNone/>
            </a:pPr>
            <a:r>
              <a:rPr lang="ru-RU" altLang="en-US" sz="3110">
                <a:sym typeface="+mn-ea"/>
              </a:rPr>
              <a:t>				</a:t>
            </a:r>
            <a:r>
              <a:rPr lang="en-US" sz="3110"/>
              <a:t>Γ</a:t>
            </a:r>
            <a:r>
              <a:rPr lang="ru-RU" altLang="en-US" sz="3110"/>
              <a:t>  </a:t>
            </a:r>
            <a:r>
              <a:rPr lang="en-US" sz="3110"/>
              <a:t>∼nσv</a:t>
            </a:r>
            <a:r>
              <a:rPr lang="ru-RU" altLang="en-US" sz="3110"/>
              <a:t> </a:t>
            </a:r>
            <a:endParaRPr lang="ru-RU" altLang="en-US" sz="3110"/>
          </a:p>
          <a:p>
            <a:pPr marL="0" indent="0">
              <a:buNone/>
            </a:pPr>
            <a:r>
              <a:rPr lang="ru-RU" altLang="en-US" sz="3110"/>
              <a:t>где n — концентрация ПЧД в кластере, </a:t>
            </a:r>
            <a:endParaRPr lang="ru-RU" altLang="en-US" sz="3110"/>
          </a:p>
          <a:p>
            <a:pPr marL="0" indent="0">
              <a:buNone/>
            </a:pPr>
            <a:r>
              <a:rPr lang="ru-RU" altLang="en-US" sz="3110"/>
              <a:t>σ = π(b</a:t>
            </a:r>
            <a:r>
              <a:rPr lang="en-US" altLang="en-US" sz="3110"/>
              <a:t>^</a:t>
            </a:r>
            <a:r>
              <a:rPr lang="ru-RU" altLang="en-US" sz="3110"/>
              <a:t>2) — сечение рассеяния</a:t>
            </a:r>
            <a:r>
              <a:rPr lang="en-US" altLang="ru-RU" sz="3110"/>
              <a:t>,</a:t>
            </a:r>
            <a:r>
              <a:rPr lang="ru-RU" altLang="en-US" sz="3110"/>
              <a:t> </a:t>
            </a:r>
            <a:endParaRPr lang="ru-RU" altLang="en-US" sz="3110"/>
          </a:p>
          <a:p>
            <a:pPr marL="0" indent="0">
              <a:buNone/>
            </a:pPr>
            <a:r>
              <a:rPr lang="en-US" sz="3110"/>
              <a:t>v — относительная скорость на бесконечности.</a:t>
            </a:r>
            <a:endParaRPr lang="en-US" sz="3110"/>
          </a:p>
          <a:p>
            <a:pPr marL="0" indent="0">
              <a:buNone/>
            </a:pPr>
            <a:endParaRPr lang="en-US" sz="3110"/>
          </a:p>
          <a:p>
            <a:pPr marL="0" indent="0">
              <a:buNone/>
            </a:pPr>
            <a:r>
              <a:rPr lang="en-US" sz="3110"/>
              <a:t>Характерное время между рассеяниями оценивается как τ  ∼1/Γ</a:t>
            </a:r>
            <a:endParaRPr lang="en-US" sz="311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/>
          </a:p>
        </p:txBody>
      </p:sp>
      <p:pic>
        <p:nvPicPr>
          <p:cNvPr id="7" name="Content Placeholder 6" descr="зшзш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912745" y="4855845"/>
            <a:ext cx="5374640" cy="11303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WPS Presentation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Динамика двойных первичных черных дыр в кластерах</vt:lpstr>
      <vt:lpstr>Введение</vt:lpstr>
      <vt:lpstr>PowerPoint 演示文稿</vt:lpstr>
      <vt:lpstr>PowerPoint 演示文稿</vt:lpstr>
      <vt:lpstr>PowerPoint 演示文稿</vt:lpstr>
      <vt:lpstr>PowerPoint 演示文稿</vt:lpstr>
      <vt:lpstr>Вероятность того, что в результате рассеяния  t/t0 ≥ 10</vt:lpstr>
      <vt:lpstr>Вероятность того, что в результате рассеяния t/t ≥ 100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двойных первичных черных дыр в кластерах</dc:title>
  <dc:creator/>
  <cp:lastModifiedBy>Acer</cp:lastModifiedBy>
  <cp:revision>6</cp:revision>
  <dcterms:created xsi:type="dcterms:W3CDTF">2023-12-27T14:49:00Z</dcterms:created>
  <dcterms:modified xsi:type="dcterms:W3CDTF">2023-12-28T06:24:27Z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45625844BEA64B219CEE177BEE6A3D48</vt:lpwstr>
  </property>
  <property fmtid="{D5CDD505-2E9C-101B-9397-08002B2CF9AE}" pid="3" name="KSOProductBuildVer">
    <vt:lpwstr>1033-11.2.0.11225</vt:lpwstr>
  </property>
</Properties>
</file>