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0262EC-2CBD-4725-AD1F-431082500AD1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EEAAC5-E9B2-4EAC-BEC9-CD4DF14DCB1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Разработка </a:t>
            </a:r>
            <a:r>
              <a:rPr lang="ru-RU" dirty="0" err="1" smtClean="0"/>
              <a:t>коннекторов</a:t>
            </a:r>
            <a:r>
              <a:rPr lang="ru-RU" dirty="0" smtClean="0"/>
              <a:t> для оптического волокна для прототипа детектора BBC в эксперименте SPD@NICA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студента группы </a:t>
            </a:r>
            <a:r>
              <a:rPr lang="ru-RU" dirty="0" smtClean="0"/>
              <a:t>Б</a:t>
            </a:r>
            <a:r>
              <a:rPr lang="ru-RU" dirty="0" smtClean="0"/>
              <a:t>21-102 Торохова А. 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NICA (</a:t>
            </a:r>
            <a:r>
              <a:rPr lang="ru-RU" sz="1400" dirty="0" err="1" smtClean="0"/>
              <a:t>Nuclotron-based</a:t>
            </a:r>
            <a:r>
              <a:rPr lang="ru-RU" sz="1400" dirty="0" smtClean="0"/>
              <a:t> </a:t>
            </a:r>
            <a:r>
              <a:rPr lang="ru-RU" sz="1400" dirty="0" err="1" smtClean="0"/>
              <a:t>Ion</a:t>
            </a:r>
            <a:r>
              <a:rPr lang="ru-RU" sz="1400" dirty="0" smtClean="0"/>
              <a:t> </a:t>
            </a:r>
            <a:r>
              <a:rPr lang="ru-RU" sz="1400" dirty="0" err="1" smtClean="0"/>
              <a:t>facility</a:t>
            </a:r>
            <a:r>
              <a:rPr lang="ru-RU" sz="1400" dirty="0" smtClean="0"/>
              <a:t>) – это новый ускорительный комплекс, который создается в ОИЯИ (Объединённом институте ядерных исследований) (Дубна, Россия). Любой детектор в физике высоких энергий — большой и </a:t>
            </a:r>
            <a:r>
              <a:rPr lang="ru-RU" sz="1400" dirty="0" err="1" smtClean="0"/>
              <a:t>сверхсложныйобъект</a:t>
            </a:r>
            <a:r>
              <a:rPr lang="ru-RU" sz="1400" dirty="0" smtClean="0"/>
              <a:t>. Его работу обеспечивают три основные системы: сбора данных, синхронизации и медленного контроля. </a:t>
            </a:r>
          </a:p>
          <a:p>
            <a:endParaRPr lang="ru-RU" sz="1400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000372"/>
            <a:ext cx="5939790" cy="268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    Исследование фазовой диаграммы сильно сжатой барионной материи в лабораторных условиях</a:t>
            </a:r>
          </a:p>
          <a:p>
            <a:pPr>
              <a:buFontTx/>
              <a:buChar char="-"/>
            </a:pPr>
            <a:r>
              <a:rPr lang="ru-RU" sz="2400" dirty="0" smtClean="0"/>
              <a:t>Исследование фазовой диаграммы ядерной материи, </a:t>
            </a:r>
            <a:r>
              <a:rPr lang="ru-RU" sz="2400" dirty="0" err="1" smtClean="0"/>
              <a:t>кварк-глюонной</a:t>
            </a:r>
            <a:r>
              <a:rPr lang="ru-RU" sz="2400" dirty="0" smtClean="0"/>
              <a:t> плазмы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</a:t>
            </a:r>
            <a:r>
              <a:rPr lang="en-US" dirty="0" smtClean="0"/>
              <a:t>SPD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Основным объектом является кольцевой ускоритель частиц, на котором будут расположены два детектора: MPD (</a:t>
            </a:r>
            <a:r>
              <a:rPr lang="ru-RU" sz="1800" dirty="0" err="1" smtClean="0"/>
              <a:t>Multi-Purpose</a:t>
            </a:r>
            <a:r>
              <a:rPr lang="ru-RU" sz="1800" dirty="0" smtClean="0"/>
              <a:t> </a:t>
            </a:r>
            <a:r>
              <a:rPr lang="ru-RU" sz="1800" dirty="0" err="1" smtClean="0"/>
              <a:t>Detector</a:t>
            </a:r>
            <a:r>
              <a:rPr lang="ru-RU" sz="1800" dirty="0" smtClean="0"/>
              <a:t>) и SPD (</a:t>
            </a:r>
            <a:r>
              <a:rPr lang="ru-RU" sz="1800" dirty="0" err="1" smtClean="0"/>
              <a:t>Spin</a:t>
            </a:r>
            <a:r>
              <a:rPr lang="ru-RU" sz="1800" dirty="0" smtClean="0"/>
              <a:t> </a:t>
            </a:r>
            <a:r>
              <a:rPr lang="ru-RU" sz="1800" dirty="0" err="1" smtClean="0"/>
              <a:t>Physics</a:t>
            </a:r>
            <a:r>
              <a:rPr lang="ru-RU" sz="1800" dirty="0" smtClean="0"/>
              <a:t> </a:t>
            </a:r>
            <a:r>
              <a:rPr lang="ru-RU" sz="1800" dirty="0" err="1" smtClean="0"/>
              <a:t>Detector</a:t>
            </a:r>
            <a:r>
              <a:rPr lang="ru-RU" sz="1800" dirty="0" smtClean="0"/>
              <a:t>). В систему строящегося детектора SPD планируется установить счетчик столкновений пучков - </a:t>
            </a:r>
            <a:r>
              <a:rPr lang="ru-RU" sz="1800" dirty="0" err="1" smtClean="0"/>
              <a:t>Beam-Beam</a:t>
            </a:r>
            <a:r>
              <a:rPr lang="ru-RU" sz="1800" dirty="0" smtClean="0"/>
              <a:t> </a:t>
            </a:r>
            <a:r>
              <a:rPr lang="ru-RU" sz="1800" dirty="0" err="1" smtClean="0"/>
              <a:t>Counter</a:t>
            </a:r>
            <a:r>
              <a:rPr lang="ru-RU" sz="1800" dirty="0" smtClean="0"/>
              <a:t> (BBC). Перед проектируемым детектором ставятся следующие задачи: </a:t>
            </a:r>
            <a:endParaRPr lang="en-US" sz="1800" dirty="0" smtClean="0"/>
          </a:p>
          <a:p>
            <a:r>
              <a:rPr lang="ru-RU" sz="1800" dirty="0"/>
              <a:t>И</a:t>
            </a:r>
            <a:r>
              <a:rPr lang="ru-RU" sz="1800" dirty="0" smtClean="0"/>
              <a:t>змерения локальной </a:t>
            </a:r>
            <a:r>
              <a:rPr lang="ru-RU" sz="1800" dirty="0" err="1" smtClean="0"/>
              <a:t>поляриметрии</a:t>
            </a:r>
            <a:r>
              <a:rPr lang="ru-RU" sz="1800" dirty="0" smtClean="0"/>
              <a:t>, на основе измерений азимутальных асимметрий инклюзивного рождения заряженных частиц в </a:t>
            </a:r>
            <a:r>
              <a:rPr lang="ru-RU" sz="1800" dirty="0" err="1" smtClean="0"/>
              <a:t>протонпротонных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поялризованных</a:t>
            </a:r>
            <a:r>
              <a:rPr lang="ru-RU" sz="1800" dirty="0" smtClean="0"/>
              <a:t> столкновениях </a:t>
            </a:r>
            <a:endParaRPr lang="en-US" sz="1800" dirty="0" smtClean="0"/>
          </a:p>
          <a:p>
            <a:r>
              <a:rPr lang="ru-RU" sz="1800" dirty="0"/>
              <a:t>М</a:t>
            </a:r>
            <a:r>
              <a:rPr lang="ru-RU" sz="1800" dirty="0" smtClean="0"/>
              <a:t>ониторинг столкновений. </a:t>
            </a:r>
            <a:endParaRPr lang="en-US" sz="1800" dirty="0" smtClean="0"/>
          </a:p>
          <a:p>
            <a:r>
              <a:rPr lang="ru-RU" sz="1800" dirty="0" smtClean="0"/>
              <a:t>Дополнение к системе TOF. </a:t>
            </a:r>
            <a:endParaRPr lang="en-US" sz="1800" dirty="0" smtClean="0"/>
          </a:p>
          <a:p>
            <a:r>
              <a:rPr lang="ru-RU" sz="1800" dirty="0"/>
              <a:t>О</a:t>
            </a:r>
            <a:r>
              <a:rPr lang="ru-RU" sz="1800" dirty="0" smtClean="0"/>
              <a:t>пределение момента столкновения.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В основные системы </a:t>
            </a:r>
            <a:r>
              <a:rPr lang="ru-RU" sz="1400" dirty="0" err="1" smtClean="0"/>
              <a:t>детектрирования</a:t>
            </a:r>
            <a:r>
              <a:rPr lang="ru-RU" sz="1400" dirty="0" smtClean="0"/>
              <a:t> входят: </a:t>
            </a:r>
            <a:endParaRPr lang="en-US" sz="1400" dirty="0" smtClean="0"/>
          </a:p>
          <a:p>
            <a:r>
              <a:rPr lang="ru-RU" sz="1400" dirty="0" err="1" smtClean="0"/>
              <a:t>мюонный</a:t>
            </a:r>
            <a:r>
              <a:rPr lang="ru-RU" sz="1400" dirty="0" smtClean="0"/>
              <a:t> детектор (RS)</a:t>
            </a:r>
            <a:endParaRPr lang="en-US" sz="1400" dirty="0" smtClean="0"/>
          </a:p>
          <a:p>
            <a:r>
              <a:rPr lang="ru-RU" sz="1400" dirty="0" smtClean="0"/>
              <a:t>электромагнитный калориметр (</a:t>
            </a:r>
            <a:r>
              <a:rPr lang="ru-RU" sz="1400" dirty="0" err="1" smtClean="0"/>
              <a:t>ECal</a:t>
            </a:r>
            <a:r>
              <a:rPr lang="ru-RU" sz="1400" dirty="0" smtClean="0"/>
              <a:t>)</a:t>
            </a:r>
            <a:endParaRPr lang="en-US" sz="1400" dirty="0" smtClean="0"/>
          </a:p>
          <a:p>
            <a:r>
              <a:rPr lang="ru-RU" sz="1400" dirty="0" smtClean="0"/>
              <a:t>времяпролетный детектор (TOF)</a:t>
            </a:r>
            <a:endParaRPr lang="en-US" sz="1400" dirty="0" smtClean="0"/>
          </a:p>
          <a:p>
            <a:r>
              <a:rPr lang="ru-RU" sz="1400" dirty="0" smtClean="0"/>
              <a:t>трековый детектор (TR)</a:t>
            </a:r>
            <a:endParaRPr lang="en-US" sz="1400" dirty="0" smtClean="0"/>
          </a:p>
          <a:p>
            <a:r>
              <a:rPr lang="ru-RU" sz="1400" dirty="0" smtClean="0"/>
              <a:t>вершинный детектор (VD) - счетчик столкновений (BBC)</a:t>
            </a:r>
            <a:endParaRPr lang="en-US" sz="1400" dirty="0" smtClean="0"/>
          </a:p>
          <a:p>
            <a:r>
              <a:rPr lang="ru-RU" sz="1400" dirty="0" smtClean="0"/>
              <a:t>калориметр нулевых углов (ZDC)</a:t>
            </a:r>
            <a:endParaRPr lang="ru-RU" sz="14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00438"/>
            <a:ext cx="47967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BBC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Основными целями счетчика пучков являются: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- Локальная </a:t>
            </a:r>
            <a:r>
              <a:rPr lang="ru-RU" sz="1800" dirty="0" err="1" smtClean="0"/>
              <a:t>поляриметрия</a:t>
            </a:r>
            <a:r>
              <a:rPr lang="ru-RU" sz="1800" dirty="0" smtClean="0"/>
              <a:t> в SPD на основе измерений азимутальных</a:t>
            </a:r>
            <a:r>
              <a:rPr lang="en-US" sz="1800" dirty="0" smtClean="0"/>
              <a:t> </a:t>
            </a:r>
            <a:r>
              <a:rPr lang="ru-RU" sz="1800" dirty="0" smtClean="0"/>
              <a:t>асимметрий в инклюзивном производстве заряженных частиц в</a:t>
            </a:r>
            <a:r>
              <a:rPr lang="en-US" sz="1800" dirty="0" smtClean="0"/>
              <a:t> </a:t>
            </a:r>
            <a:r>
              <a:rPr lang="ru-RU" sz="1800" dirty="0" smtClean="0"/>
              <a:t>столкновениях поперечно поляризованных пучков протонов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- Мониторинг столкновений пучков 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- Участие в точном определении времени столкновения t0 для событий, в которых другие детекторы не могут быть использованы</a:t>
            </a:r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857628"/>
            <a:ext cx="4305309" cy="243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Далее приведена информация об аналоге </a:t>
            </a:r>
            <a:r>
              <a:rPr lang="en-US" sz="1600" dirty="0" smtClean="0"/>
              <a:t>BBC </a:t>
            </a:r>
            <a:r>
              <a:rPr lang="ru-RU" sz="1600" dirty="0" smtClean="0"/>
              <a:t>в эксперименте </a:t>
            </a:r>
            <a:r>
              <a:rPr lang="en-US" sz="1600" dirty="0" smtClean="0"/>
              <a:t>STAR</a:t>
            </a:r>
            <a:r>
              <a:rPr lang="ru-RU" sz="1600" dirty="0" smtClean="0"/>
              <a:t>, который называется </a:t>
            </a:r>
            <a:r>
              <a:rPr lang="en-US" sz="1600" dirty="0" smtClean="0"/>
              <a:t>STAR EPD</a:t>
            </a:r>
          </a:p>
          <a:p>
            <a:pPr>
              <a:buNone/>
            </a:pPr>
            <a:endParaRPr lang="ru-RU" sz="1400" dirty="0" smtClean="0"/>
          </a:p>
          <a:p>
            <a:r>
              <a:rPr lang="ru-RU" sz="1400" dirty="0" smtClean="0"/>
              <a:t>Детектор плоскости событий (EPD) - это модернизированный детектор для эксперимента STAR в RHIC, предназначенный для измерения картины пролетающих вперед заряженных частиц, испускаемых при высокоэнергетических столкновениях между тяжелыми ядрами. Он состоит из двух </a:t>
            </a:r>
            <a:r>
              <a:rPr lang="ru-RU" sz="1400" dirty="0" err="1" smtClean="0"/>
              <a:t>высокосегментированных</a:t>
            </a:r>
            <a:r>
              <a:rPr lang="ru-RU" sz="1400" dirty="0" smtClean="0"/>
              <a:t> дисков сцинтиллятора толщиной 1,2 см, встроенных в оптоволокно со сдвигом длины волны, соединенных с кремниевыми </a:t>
            </a:r>
            <a:r>
              <a:rPr lang="ru-RU" sz="1400" dirty="0" err="1" smtClean="0"/>
              <a:t>фотоумножителями</a:t>
            </a:r>
            <a:r>
              <a:rPr lang="ru-RU" sz="1400" dirty="0" smtClean="0"/>
              <a:t> и заказной электроникой. Мы описываем общий дизайн прибора, его конструкцию и работу на стенде и в эксперименте.</a:t>
            </a:r>
            <a:endParaRPr lang="en-US" sz="1400" dirty="0" smtClean="0"/>
          </a:p>
          <a:p>
            <a:endParaRPr lang="ru-RU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00438"/>
            <a:ext cx="4929222" cy="277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данной работе был проведен литературный обзор на эксперимент SPD. Была подробно изучена информация о составе эксперимента и о конкретной подсистеме BBC. Так же был рассмотрен детектор STAR EPD, и было проведено сравнение двух основных подсистем BBC и EPD. 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430</TotalTime>
  <Words>408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Разработка коннекторов для оптического волокна для прототипа детектора BBC в эксперименте SPD@NICA</vt:lpstr>
      <vt:lpstr>Введение</vt:lpstr>
      <vt:lpstr>Цели и задачи эксперимента</vt:lpstr>
      <vt:lpstr>Цели SPD</vt:lpstr>
      <vt:lpstr>SPD</vt:lpstr>
      <vt:lpstr>BBC</vt:lpstr>
      <vt:lpstr>EPD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Senya</dc:creator>
  <cp:lastModifiedBy>Senya</cp:lastModifiedBy>
  <cp:revision>7</cp:revision>
  <dcterms:created xsi:type="dcterms:W3CDTF">2024-01-08T23:31:07Z</dcterms:created>
  <dcterms:modified xsi:type="dcterms:W3CDTF">2024-01-09T06:41:37Z</dcterms:modified>
</cp:coreProperties>
</file>