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0"/>
  </p:notesMasterIdLst>
  <p:sldIdLst>
    <p:sldId id="260" r:id="rId2"/>
    <p:sldId id="262" r:id="rId3"/>
    <p:sldId id="263" r:id="rId4"/>
    <p:sldId id="257" r:id="rId5"/>
    <p:sldId id="264" r:id="rId6"/>
    <p:sldId id="277" r:id="rId7"/>
    <p:sldId id="276" r:id="rId8"/>
    <p:sldId id="265" r:id="rId9"/>
    <p:sldId id="259" r:id="rId10"/>
    <p:sldId id="266" r:id="rId11"/>
    <p:sldId id="267" r:id="rId12"/>
    <p:sldId id="268" r:id="rId13"/>
    <p:sldId id="274"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239" rtl="0" eaLnBrk="1" latinLnBrk="0" hangingPunct="1">
      <a:defRPr sz="1800" kern="1200">
        <a:solidFill>
          <a:schemeClr val="tx1"/>
        </a:solidFill>
        <a:latin typeface="+mn-lt"/>
        <a:ea typeface="+mn-ea"/>
        <a:cs typeface="+mn-cs"/>
      </a:defRPr>
    </a:lvl1pPr>
    <a:lvl2pPr marL="457119" algn="l" defTabSz="914239" rtl="0" eaLnBrk="1" latinLnBrk="0" hangingPunct="1">
      <a:defRPr sz="1800" kern="1200">
        <a:solidFill>
          <a:schemeClr val="tx1"/>
        </a:solidFill>
        <a:latin typeface="+mn-lt"/>
        <a:ea typeface="+mn-ea"/>
        <a:cs typeface="+mn-cs"/>
      </a:defRPr>
    </a:lvl2pPr>
    <a:lvl3pPr marL="914239" algn="l" defTabSz="914239" rtl="0" eaLnBrk="1" latinLnBrk="0" hangingPunct="1">
      <a:defRPr sz="1800" kern="1200">
        <a:solidFill>
          <a:schemeClr val="tx1"/>
        </a:solidFill>
        <a:latin typeface="+mn-lt"/>
        <a:ea typeface="+mn-ea"/>
        <a:cs typeface="+mn-cs"/>
      </a:defRPr>
    </a:lvl3pPr>
    <a:lvl4pPr marL="1371358" algn="l" defTabSz="914239" rtl="0" eaLnBrk="1" latinLnBrk="0" hangingPunct="1">
      <a:defRPr sz="1800" kern="1200">
        <a:solidFill>
          <a:schemeClr val="tx1"/>
        </a:solidFill>
        <a:latin typeface="+mn-lt"/>
        <a:ea typeface="+mn-ea"/>
        <a:cs typeface="+mn-cs"/>
      </a:defRPr>
    </a:lvl4pPr>
    <a:lvl5pPr marL="1828477" algn="l" defTabSz="914239" rtl="0" eaLnBrk="1" latinLnBrk="0" hangingPunct="1">
      <a:defRPr sz="1800" kern="1200">
        <a:solidFill>
          <a:schemeClr val="tx1"/>
        </a:solidFill>
        <a:latin typeface="+mn-lt"/>
        <a:ea typeface="+mn-ea"/>
        <a:cs typeface="+mn-cs"/>
      </a:defRPr>
    </a:lvl5pPr>
    <a:lvl6pPr marL="2285596" algn="l" defTabSz="914239" rtl="0" eaLnBrk="1" latinLnBrk="0" hangingPunct="1">
      <a:defRPr sz="1800" kern="1200">
        <a:solidFill>
          <a:schemeClr val="tx1"/>
        </a:solidFill>
        <a:latin typeface="+mn-lt"/>
        <a:ea typeface="+mn-ea"/>
        <a:cs typeface="+mn-cs"/>
      </a:defRPr>
    </a:lvl6pPr>
    <a:lvl7pPr marL="2742716" algn="l" defTabSz="914239" rtl="0" eaLnBrk="1" latinLnBrk="0" hangingPunct="1">
      <a:defRPr sz="1800" kern="1200">
        <a:solidFill>
          <a:schemeClr val="tx1"/>
        </a:solidFill>
        <a:latin typeface="+mn-lt"/>
        <a:ea typeface="+mn-ea"/>
        <a:cs typeface="+mn-cs"/>
      </a:defRPr>
    </a:lvl7pPr>
    <a:lvl8pPr marL="3199835" algn="l" defTabSz="914239" rtl="0" eaLnBrk="1" latinLnBrk="0" hangingPunct="1">
      <a:defRPr sz="1800" kern="1200">
        <a:solidFill>
          <a:schemeClr val="tx1"/>
        </a:solidFill>
        <a:latin typeface="+mn-lt"/>
        <a:ea typeface="+mn-ea"/>
        <a:cs typeface="+mn-cs"/>
      </a:defRPr>
    </a:lvl8pPr>
    <a:lvl9pPr marL="3656954" algn="l" defTabSz="914239"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6" d="100"/>
          <a:sy n="76" d="100"/>
        </p:scale>
        <p:origin x="-1206"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 Id="rId4" Type="http://schemas.openxmlformats.org/officeDocument/2006/relationships/image" Target="../media/image1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0CCE02-025C-4AD3-BCF2-67254A5AFD68}" type="datetimeFigureOut">
              <a:rPr lang="en-US" smtClean="0"/>
              <a:t>10/13/2016</a:t>
            </a:fld>
            <a:endParaRPr lang="en-US"/>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24E234-1FD6-4D11-9CDB-878905C82A4B}" type="slidenum">
              <a:rPr lang="en-US" smtClean="0"/>
              <a:t>‹#›</a:t>
            </a:fld>
            <a:endParaRPr lang="en-US"/>
          </a:p>
        </p:txBody>
      </p:sp>
    </p:spTree>
    <p:extLst>
      <p:ext uri="{BB962C8B-B14F-4D97-AF65-F5344CB8AC3E}">
        <p14:creationId xmlns:p14="http://schemas.microsoft.com/office/powerpoint/2010/main" val="827634083"/>
      </p:ext>
    </p:extLst>
  </p:cSld>
  <p:clrMap bg1="lt1" tx1="dk1" bg2="lt2" tx2="dk2" accent1="accent1" accent2="accent2" accent3="accent3" accent4="accent4" accent5="accent5" accent6="accent6" hlink="hlink" folHlink="folHlink"/>
  <p:notesStyle>
    <a:lvl1pPr marL="0" algn="l" defTabSz="914239" rtl="0" eaLnBrk="1" latinLnBrk="0" hangingPunct="1">
      <a:defRPr sz="1200" kern="1200">
        <a:solidFill>
          <a:schemeClr val="tx1"/>
        </a:solidFill>
        <a:latin typeface="+mn-lt"/>
        <a:ea typeface="+mn-ea"/>
        <a:cs typeface="+mn-cs"/>
      </a:defRPr>
    </a:lvl1pPr>
    <a:lvl2pPr marL="457119" algn="l" defTabSz="914239" rtl="0" eaLnBrk="1" latinLnBrk="0" hangingPunct="1">
      <a:defRPr sz="1200" kern="1200">
        <a:solidFill>
          <a:schemeClr val="tx1"/>
        </a:solidFill>
        <a:latin typeface="+mn-lt"/>
        <a:ea typeface="+mn-ea"/>
        <a:cs typeface="+mn-cs"/>
      </a:defRPr>
    </a:lvl2pPr>
    <a:lvl3pPr marL="914239" algn="l" defTabSz="914239" rtl="0" eaLnBrk="1" latinLnBrk="0" hangingPunct="1">
      <a:defRPr sz="1200" kern="1200">
        <a:solidFill>
          <a:schemeClr val="tx1"/>
        </a:solidFill>
        <a:latin typeface="+mn-lt"/>
        <a:ea typeface="+mn-ea"/>
        <a:cs typeface="+mn-cs"/>
      </a:defRPr>
    </a:lvl3pPr>
    <a:lvl4pPr marL="1371358" algn="l" defTabSz="914239" rtl="0" eaLnBrk="1" latinLnBrk="0" hangingPunct="1">
      <a:defRPr sz="1200" kern="1200">
        <a:solidFill>
          <a:schemeClr val="tx1"/>
        </a:solidFill>
        <a:latin typeface="+mn-lt"/>
        <a:ea typeface="+mn-ea"/>
        <a:cs typeface="+mn-cs"/>
      </a:defRPr>
    </a:lvl4pPr>
    <a:lvl5pPr marL="1828477" algn="l" defTabSz="914239" rtl="0" eaLnBrk="1" latinLnBrk="0" hangingPunct="1">
      <a:defRPr sz="1200" kern="1200">
        <a:solidFill>
          <a:schemeClr val="tx1"/>
        </a:solidFill>
        <a:latin typeface="+mn-lt"/>
        <a:ea typeface="+mn-ea"/>
        <a:cs typeface="+mn-cs"/>
      </a:defRPr>
    </a:lvl5pPr>
    <a:lvl6pPr marL="2285596" algn="l" defTabSz="914239" rtl="0" eaLnBrk="1" latinLnBrk="0" hangingPunct="1">
      <a:defRPr sz="1200" kern="1200">
        <a:solidFill>
          <a:schemeClr val="tx1"/>
        </a:solidFill>
        <a:latin typeface="+mn-lt"/>
        <a:ea typeface="+mn-ea"/>
        <a:cs typeface="+mn-cs"/>
      </a:defRPr>
    </a:lvl6pPr>
    <a:lvl7pPr marL="2742716" algn="l" defTabSz="914239" rtl="0" eaLnBrk="1" latinLnBrk="0" hangingPunct="1">
      <a:defRPr sz="1200" kern="1200">
        <a:solidFill>
          <a:schemeClr val="tx1"/>
        </a:solidFill>
        <a:latin typeface="+mn-lt"/>
        <a:ea typeface="+mn-ea"/>
        <a:cs typeface="+mn-cs"/>
      </a:defRPr>
    </a:lvl7pPr>
    <a:lvl8pPr marL="3199835" algn="l" defTabSz="914239" rtl="0" eaLnBrk="1" latinLnBrk="0" hangingPunct="1">
      <a:defRPr sz="1200" kern="1200">
        <a:solidFill>
          <a:schemeClr val="tx1"/>
        </a:solidFill>
        <a:latin typeface="+mn-lt"/>
        <a:ea typeface="+mn-ea"/>
        <a:cs typeface="+mn-cs"/>
      </a:defRPr>
    </a:lvl8pPr>
    <a:lvl9pPr marL="3656954" algn="l" defTabSz="914239"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6"/>
            <a:ext cx="7772400" cy="1470025"/>
          </a:xfrm>
        </p:spPr>
        <p:txBody>
          <a:bodyPr/>
          <a:lstStyle/>
          <a:p>
            <a:r>
              <a:rPr lang="ru-RU" smtClean="0"/>
              <a:t>Образец заголовка</a:t>
            </a:r>
            <a:endParaRPr lang="en-US"/>
          </a:p>
        </p:txBody>
      </p:sp>
      <p:sp>
        <p:nvSpPr>
          <p:cNvPr id="3" name="Подзаголовок 2"/>
          <p:cNvSpPr>
            <a:spLocks noGrp="1"/>
          </p:cNvSpPr>
          <p:nvPr>
            <p:ph type="subTitle" idx="1"/>
          </p:nvPr>
        </p:nvSpPr>
        <p:spPr>
          <a:xfrm>
            <a:off x="1371600" y="3886201"/>
            <a:ext cx="6400800" cy="1752600"/>
          </a:xfrm>
        </p:spPr>
        <p:txBody>
          <a:bodyPr/>
          <a:lstStyle>
            <a:lvl1pPr marL="0" indent="0" algn="ctr">
              <a:buNone/>
              <a:defRPr>
                <a:solidFill>
                  <a:schemeClr val="tx1">
                    <a:tint val="75000"/>
                  </a:schemeClr>
                </a:solidFill>
              </a:defRPr>
            </a:lvl1pPr>
            <a:lvl2pPr marL="457119" indent="0" algn="ctr">
              <a:buNone/>
              <a:defRPr>
                <a:solidFill>
                  <a:schemeClr val="tx1">
                    <a:tint val="75000"/>
                  </a:schemeClr>
                </a:solidFill>
              </a:defRPr>
            </a:lvl2pPr>
            <a:lvl3pPr marL="914239" indent="0" algn="ctr">
              <a:buNone/>
              <a:defRPr>
                <a:solidFill>
                  <a:schemeClr val="tx1">
                    <a:tint val="75000"/>
                  </a:schemeClr>
                </a:solidFill>
              </a:defRPr>
            </a:lvl3pPr>
            <a:lvl4pPr marL="1371358" indent="0" algn="ctr">
              <a:buNone/>
              <a:defRPr>
                <a:solidFill>
                  <a:schemeClr val="tx1">
                    <a:tint val="75000"/>
                  </a:schemeClr>
                </a:solidFill>
              </a:defRPr>
            </a:lvl4pPr>
            <a:lvl5pPr marL="1828477" indent="0" algn="ctr">
              <a:buNone/>
              <a:defRPr>
                <a:solidFill>
                  <a:schemeClr val="tx1">
                    <a:tint val="75000"/>
                  </a:schemeClr>
                </a:solidFill>
              </a:defRPr>
            </a:lvl5pPr>
            <a:lvl6pPr marL="2285596" indent="0" algn="ctr">
              <a:buNone/>
              <a:defRPr>
                <a:solidFill>
                  <a:schemeClr val="tx1">
                    <a:tint val="75000"/>
                  </a:schemeClr>
                </a:solidFill>
              </a:defRPr>
            </a:lvl6pPr>
            <a:lvl7pPr marL="2742716" indent="0" algn="ctr">
              <a:buNone/>
              <a:defRPr>
                <a:solidFill>
                  <a:schemeClr val="tx1">
                    <a:tint val="75000"/>
                  </a:schemeClr>
                </a:solidFill>
              </a:defRPr>
            </a:lvl7pPr>
            <a:lvl8pPr marL="3199835" indent="0" algn="ctr">
              <a:buNone/>
              <a:defRPr>
                <a:solidFill>
                  <a:schemeClr val="tx1">
                    <a:tint val="75000"/>
                  </a:schemeClr>
                </a:solidFill>
              </a:defRPr>
            </a:lvl8pPr>
            <a:lvl9pPr marL="3656954" indent="0" algn="ctr">
              <a:buNone/>
              <a:defRPr>
                <a:solidFill>
                  <a:schemeClr val="tx1">
                    <a:tint val="75000"/>
                  </a:schemeClr>
                </a:solidFill>
              </a:defRPr>
            </a:lvl9pPr>
          </a:lstStyle>
          <a:p>
            <a:r>
              <a:rPr lang="ru-RU" smtClean="0"/>
              <a:t>Образец подзаголовка</a:t>
            </a:r>
            <a:endParaRPr lang="en-US"/>
          </a:p>
        </p:txBody>
      </p:sp>
      <p:sp>
        <p:nvSpPr>
          <p:cNvPr id="4" name="Дата 3"/>
          <p:cNvSpPr>
            <a:spLocks noGrp="1"/>
          </p:cNvSpPr>
          <p:nvPr>
            <p:ph type="dt" sz="half" idx="10"/>
          </p:nvPr>
        </p:nvSpPr>
        <p:spPr/>
        <p:txBody>
          <a:bodyPr/>
          <a:lstStyle/>
          <a:p>
            <a:fld id="{019449AD-6C46-49B0-8912-C79FDA66B3C5}" type="datetime1">
              <a:rPr lang="en-US" smtClean="0"/>
              <a:t>10/13/2016</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F9A477EE-4560-4DF8-B362-4346488ECD8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D45DFF34-4399-4C9E-9F7D-58784302111D}" type="datetime1">
              <a:rPr lang="en-US" smtClean="0"/>
              <a:t>10/13/2016</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F9A477EE-4560-4DF8-B362-4346488ECD8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2057400" cy="585152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39"/>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DE32813D-49A2-4EC0-9B67-6817BA8830AD}" type="datetime1">
              <a:rPr lang="en-US" smtClean="0"/>
              <a:t>10/13/2016</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F9A477EE-4560-4DF8-B362-4346488ECD8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0261A4CA-7E1C-4AD1-9BCC-5334B432ED8C}" type="datetime1">
              <a:rPr lang="en-US" smtClean="0"/>
              <a:t>10/13/2016</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F9A477EE-4560-4DF8-B362-4346488ECD8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1"/>
            <a:ext cx="7772400" cy="1362075"/>
          </a:xfrm>
        </p:spPr>
        <p:txBody>
          <a:bodyPr anchor="t"/>
          <a:lstStyle>
            <a:lvl1pPr algn="l">
              <a:defRPr sz="4000" b="1" cap="all"/>
            </a:lvl1pPr>
          </a:lstStyle>
          <a:p>
            <a:r>
              <a:rPr lang="ru-RU" smtClean="0"/>
              <a:t>Образец заголовка</a:t>
            </a:r>
            <a:endParaRPr lang="en-US"/>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119" indent="0">
              <a:buNone/>
              <a:defRPr sz="1800">
                <a:solidFill>
                  <a:schemeClr val="tx1">
                    <a:tint val="75000"/>
                  </a:schemeClr>
                </a:solidFill>
              </a:defRPr>
            </a:lvl2pPr>
            <a:lvl3pPr marL="914239" indent="0">
              <a:buNone/>
              <a:defRPr sz="1600">
                <a:solidFill>
                  <a:schemeClr val="tx1">
                    <a:tint val="75000"/>
                  </a:schemeClr>
                </a:solidFill>
              </a:defRPr>
            </a:lvl3pPr>
            <a:lvl4pPr marL="1371358" indent="0">
              <a:buNone/>
              <a:defRPr sz="1400">
                <a:solidFill>
                  <a:schemeClr val="tx1">
                    <a:tint val="75000"/>
                  </a:schemeClr>
                </a:solidFill>
              </a:defRPr>
            </a:lvl4pPr>
            <a:lvl5pPr marL="1828477" indent="0">
              <a:buNone/>
              <a:defRPr sz="1400">
                <a:solidFill>
                  <a:schemeClr val="tx1">
                    <a:tint val="75000"/>
                  </a:schemeClr>
                </a:solidFill>
              </a:defRPr>
            </a:lvl5pPr>
            <a:lvl6pPr marL="2285596" indent="0">
              <a:buNone/>
              <a:defRPr sz="1400">
                <a:solidFill>
                  <a:schemeClr val="tx1">
                    <a:tint val="75000"/>
                  </a:schemeClr>
                </a:solidFill>
              </a:defRPr>
            </a:lvl6pPr>
            <a:lvl7pPr marL="2742716" indent="0">
              <a:buNone/>
              <a:defRPr sz="1400">
                <a:solidFill>
                  <a:schemeClr val="tx1">
                    <a:tint val="75000"/>
                  </a:schemeClr>
                </a:solidFill>
              </a:defRPr>
            </a:lvl7pPr>
            <a:lvl8pPr marL="3199835" indent="0">
              <a:buNone/>
              <a:defRPr sz="1400">
                <a:solidFill>
                  <a:schemeClr val="tx1">
                    <a:tint val="75000"/>
                  </a:schemeClr>
                </a:solidFill>
              </a:defRPr>
            </a:lvl8pPr>
            <a:lvl9pPr marL="3656954"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28B1132-24FF-4C87-A8CC-B309D6975370}" type="datetime1">
              <a:rPr lang="en-US" smtClean="0"/>
              <a:t>10/13/2016</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F9A477EE-4560-4DF8-B362-4346488ECD8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p:txBody>
          <a:bodyPr/>
          <a:lstStyle/>
          <a:p>
            <a:fld id="{7C50A51B-AAB1-482E-8375-A0A3AE0D2ACD}" type="datetime1">
              <a:rPr lang="en-US" smtClean="0"/>
              <a:t>10/13/2016</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F9A477EE-4560-4DF8-B362-4346488ECD8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en-US"/>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119" indent="0">
              <a:buNone/>
              <a:defRPr sz="2000" b="1"/>
            </a:lvl2pPr>
            <a:lvl3pPr marL="914239" indent="0">
              <a:buNone/>
              <a:defRPr sz="1800" b="1"/>
            </a:lvl3pPr>
            <a:lvl4pPr marL="1371358" indent="0">
              <a:buNone/>
              <a:defRPr sz="1600" b="1"/>
            </a:lvl4pPr>
            <a:lvl5pPr marL="1828477" indent="0">
              <a:buNone/>
              <a:defRPr sz="1600" b="1"/>
            </a:lvl5pPr>
            <a:lvl6pPr marL="2285596" indent="0">
              <a:buNone/>
              <a:defRPr sz="1600" b="1"/>
            </a:lvl6pPr>
            <a:lvl7pPr marL="2742716" indent="0">
              <a:buNone/>
              <a:defRPr sz="1600" b="1"/>
            </a:lvl7pPr>
            <a:lvl8pPr marL="3199835" indent="0">
              <a:buNone/>
              <a:defRPr sz="1600" b="1"/>
            </a:lvl8pPr>
            <a:lvl9pPr marL="3656954"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Текст 4"/>
          <p:cNvSpPr>
            <a:spLocks noGrp="1"/>
          </p:cNvSpPr>
          <p:nvPr>
            <p:ph type="body" sz="quarter" idx="3"/>
          </p:nvPr>
        </p:nvSpPr>
        <p:spPr>
          <a:xfrm>
            <a:off x="4645026" y="1535113"/>
            <a:ext cx="4041775" cy="639762"/>
          </a:xfrm>
        </p:spPr>
        <p:txBody>
          <a:bodyPr anchor="b"/>
          <a:lstStyle>
            <a:lvl1pPr marL="0" indent="0">
              <a:buNone/>
              <a:defRPr sz="2400" b="1"/>
            </a:lvl1pPr>
            <a:lvl2pPr marL="457119" indent="0">
              <a:buNone/>
              <a:defRPr sz="2000" b="1"/>
            </a:lvl2pPr>
            <a:lvl3pPr marL="914239" indent="0">
              <a:buNone/>
              <a:defRPr sz="1800" b="1"/>
            </a:lvl3pPr>
            <a:lvl4pPr marL="1371358" indent="0">
              <a:buNone/>
              <a:defRPr sz="1600" b="1"/>
            </a:lvl4pPr>
            <a:lvl5pPr marL="1828477" indent="0">
              <a:buNone/>
              <a:defRPr sz="1600" b="1"/>
            </a:lvl5pPr>
            <a:lvl6pPr marL="2285596" indent="0">
              <a:buNone/>
              <a:defRPr sz="1600" b="1"/>
            </a:lvl6pPr>
            <a:lvl7pPr marL="2742716" indent="0">
              <a:buNone/>
              <a:defRPr sz="1600" b="1"/>
            </a:lvl7pPr>
            <a:lvl8pPr marL="3199835" indent="0">
              <a:buNone/>
              <a:defRPr sz="1600" b="1"/>
            </a:lvl8pPr>
            <a:lvl9pPr marL="3656954"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6"/>
          <p:cNvSpPr>
            <a:spLocks noGrp="1"/>
          </p:cNvSpPr>
          <p:nvPr>
            <p:ph type="dt" sz="half" idx="10"/>
          </p:nvPr>
        </p:nvSpPr>
        <p:spPr/>
        <p:txBody>
          <a:bodyPr/>
          <a:lstStyle/>
          <a:p>
            <a:fld id="{D1389637-FFE6-48E6-B0EF-A9C1B603B49C}" type="datetime1">
              <a:rPr lang="en-US" smtClean="0"/>
              <a:t>10/13/2016</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F9A477EE-4560-4DF8-B362-4346488ECD8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2"/>
          <p:cNvSpPr>
            <a:spLocks noGrp="1"/>
          </p:cNvSpPr>
          <p:nvPr>
            <p:ph type="dt" sz="half" idx="10"/>
          </p:nvPr>
        </p:nvSpPr>
        <p:spPr/>
        <p:txBody>
          <a:bodyPr/>
          <a:lstStyle/>
          <a:p>
            <a:fld id="{C1877BF1-3760-4826-81F6-699907B61CE2}" type="datetime1">
              <a:rPr lang="en-US" smtClean="0"/>
              <a:t>10/13/2016</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F9A477EE-4560-4DF8-B362-4346488ECD8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6C3327F-6F65-4CE5-B61E-281E0044121B}" type="datetime1">
              <a:rPr lang="en-US" smtClean="0"/>
              <a:t>10/13/2016</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F9A477EE-4560-4DF8-B362-4346488ECD8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1" y="273050"/>
            <a:ext cx="3008313" cy="1162050"/>
          </a:xfrm>
        </p:spPr>
        <p:txBody>
          <a:bodyPr anchor="b"/>
          <a:lstStyle>
            <a:lvl1pPr algn="l">
              <a:defRPr sz="2000" b="1"/>
            </a:lvl1pPr>
          </a:lstStyle>
          <a:p>
            <a:r>
              <a:rPr lang="ru-RU" smtClean="0"/>
              <a:t>Образец заголовка</a:t>
            </a:r>
            <a:endParaRPr lang="en-US"/>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Текст 3"/>
          <p:cNvSpPr>
            <a:spLocks noGrp="1"/>
          </p:cNvSpPr>
          <p:nvPr>
            <p:ph type="body" sz="half" idx="2"/>
          </p:nvPr>
        </p:nvSpPr>
        <p:spPr>
          <a:xfrm>
            <a:off x="457201" y="1435100"/>
            <a:ext cx="3008313" cy="4691063"/>
          </a:xfrm>
        </p:spPr>
        <p:txBody>
          <a:bodyPr/>
          <a:lstStyle>
            <a:lvl1pPr marL="0" indent="0">
              <a:buNone/>
              <a:defRPr sz="1400"/>
            </a:lvl1pPr>
            <a:lvl2pPr marL="457119" indent="0">
              <a:buNone/>
              <a:defRPr sz="1200"/>
            </a:lvl2pPr>
            <a:lvl3pPr marL="914239" indent="0">
              <a:buNone/>
              <a:defRPr sz="1000"/>
            </a:lvl3pPr>
            <a:lvl4pPr marL="1371358" indent="0">
              <a:buNone/>
              <a:defRPr sz="900"/>
            </a:lvl4pPr>
            <a:lvl5pPr marL="1828477" indent="0">
              <a:buNone/>
              <a:defRPr sz="900"/>
            </a:lvl5pPr>
            <a:lvl6pPr marL="2285596" indent="0">
              <a:buNone/>
              <a:defRPr sz="900"/>
            </a:lvl6pPr>
            <a:lvl7pPr marL="2742716" indent="0">
              <a:buNone/>
              <a:defRPr sz="900"/>
            </a:lvl7pPr>
            <a:lvl8pPr marL="3199835" indent="0">
              <a:buNone/>
              <a:defRPr sz="900"/>
            </a:lvl8pPr>
            <a:lvl9pPr marL="3656954"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3FCE435-9D89-4E82-910E-F24529809438}" type="datetime1">
              <a:rPr lang="en-US" smtClean="0"/>
              <a:t>10/13/2016</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F9A477EE-4560-4DF8-B362-4346488ECD8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en-US"/>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119" indent="0">
              <a:buNone/>
              <a:defRPr sz="2800"/>
            </a:lvl2pPr>
            <a:lvl3pPr marL="914239" indent="0">
              <a:buNone/>
              <a:defRPr sz="2400"/>
            </a:lvl3pPr>
            <a:lvl4pPr marL="1371358" indent="0">
              <a:buNone/>
              <a:defRPr sz="2000"/>
            </a:lvl4pPr>
            <a:lvl5pPr marL="1828477" indent="0">
              <a:buNone/>
              <a:defRPr sz="2000"/>
            </a:lvl5pPr>
            <a:lvl6pPr marL="2285596" indent="0">
              <a:buNone/>
              <a:defRPr sz="2000"/>
            </a:lvl6pPr>
            <a:lvl7pPr marL="2742716" indent="0">
              <a:buNone/>
              <a:defRPr sz="2000"/>
            </a:lvl7pPr>
            <a:lvl8pPr marL="3199835" indent="0">
              <a:buNone/>
              <a:defRPr sz="2000"/>
            </a:lvl8pPr>
            <a:lvl9pPr marL="3656954" indent="0">
              <a:buNone/>
              <a:defRPr sz="2000"/>
            </a:lvl9pPr>
          </a:lstStyle>
          <a:p>
            <a:endParaRPr lang="en-US"/>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119" indent="0">
              <a:buNone/>
              <a:defRPr sz="1200"/>
            </a:lvl2pPr>
            <a:lvl3pPr marL="914239" indent="0">
              <a:buNone/>
              <a:defRPr sz="1000"/>
            </a:lvl3pPr>
            <a:lvl4pPr marL="1371358" indent="0">
              <a:buNone/>
              <a:defRPr sz="900"/>
            </a:lvl4pPr>
            <a:lvl5pPr marL="1828477" indent="0">
              <a:buNone/>
              <a:defRPr sz="900"/>
            </a:lvl5pPr>
            <a:lvl6pPr marL="2285596" indent="0">
              <a:buNone/>
              <a:defRPr sz="900"/>
            </a:lvl6pPr>
            <a:lvl7pPr marL="2742716" indent="0">
              <a:buNone/>
              <a:defRPr sz="900"/>
            </a:lvl7pPr>
            <a:lvl8pPr marL="3199835" indent="0">
              <a:buNone/>
              <a:defRPr sz="900"/>
            </a:lvl8pPr>
            <a:lvl9pPr marL="3656954"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3C3ECBC-DF7C-4C3C-9789-1AC79C197CDD}" type="datetime1">
              <a:rPr lang="en-US" smtClean="0"/>
              <a:t>10/13/2016</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F9A477EE-4560-4DF8-B362-4346488ECD8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9"/>
            <a:ext cx="8229600" cy="1143000"/>
          </a:xfrm>
          <a:prstGeom prst="rect">
            <a:avLst/>
          </a:prstGeom>
        </p:spPr>
        <p:txBody>
          <a:bodyPr vert="horz" lIns="91424" tIns="45712" rIns="91424" bIns="45712" rtlCol="0" anchor="ctr">
            <a:normAutofit/>
          </a:bodyPr>
          <a:lstStyle/>
          <a:p>
            <a:r>
              <a:rPr lang="ru-RU" smtClean="0"/>
              <a:t>Образец заголовка</a:t>
            </a:r>
            <a:endParaRPr lang="en-US"/>
          </a:p>
        </p:txBody>
      </p:sp>
      <p:sp>
        <p:nvSpPr>
          <p:cNvPr id="3" name="Текст 2"/>
          <p:cNvSpPr>
            <a:spLocks noGrp="1"/>
          </p:cNvSpPr>
          <p:nvPr>
            <p:ph type="body" idx="1"/>
          </p:nvPr>
        </p:nvSpPr>
        <p:spPr>
          <a:xfrm>
            <a:off x="457200" y="1600200"/>
            <a:ext cx="8229600" cy="4525963"/>
          </a:xfrm>
          <a:prstGeom prst="rect">
            <a:avLst/>
          </a:prstGeom>
        </p:spPr>
        <p:txBody>
          <a:bodyPr vert="horz" lIns="91424" tIns="45712" rIns="91424" bIns="45712"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2"/>
          </p:nvPr>
        </p:nvSpPr>
        <p:spPr>
          <a:xfrm>
            <a:off x="457201" y="6356351"/>
            <a:ext cx="2133600" cy="365125"/>
          </a:xfrm>
          <a:prstGeom prst="rect">
            <a:avLst/>
          </a:prstGeom>
        </p:spPr>
        <p:txBody>
          <a:bodyPr vert="horz" lIns="91424" tIns="45712" rIns="91424" bIns="45712" rtlCol="0" anchor="ctr"/>
          <a:lstStyle>
            <a:lvl1pPr algn="l">
              <a:defRPr sz="1200">
                <a:solidFill>
                  <a:schemeClr val="tx1">
                    <a:tint val="75000"/>
                  </a:schemeClr>
                </a:solidFill>
              </a:defRPr>
            </a:lvl1pPr>
          </a:lstStyle>
          <a:p>
            <a:fld id="{2EA5BCE8-F4ED-475C-8321-DAD427DE9A3E}" type="datetime1">
              <a:rPr lang="en-US" smtClean="0"/>
              <a:t>10/13/2016</a:t>
            </a:fld>
            <a:endParaRPr lang="en-US"/>
          </a:p>
        </p:txBody>
      </p:sp>
      <p:sp>
        <p:nvSpPr>
          <p:cNvPr id="5" name="Нижний колонтитул 4"/>
          <p:cNvSpPr>
            <a:spLocks noGrp="1"/>
          </p:cNvSpPr>
          <p:nvPr>
            <p:ph type="ftr" sz="quarter" idx="3"/>
          </p:nvPr>
        </p:nvSpPr>
        <p:spPr>
          <a:xfrm>
            <a:off x="3124201" y="6356351"/>
            <a:ext cx="2895600" cy="365125"/>
          </a:xfrm>
          <a:prstGeom prst="rect">
            <a:avLst/>
          </a:prstGeom>
        </p:spPr>
        <p:txBody>
          <a:bodyPr vert="horz" lIns="91424" tIns="45712" rIns="91424" bIns="45712" rtlCol="0" anchor="ctr"/>
          <a:lstStyle>
            <a:lvl1pPr algn="ctr">
              <a:defRPr sz="1200">
                <a:solidFill>
                  <a:schemeClr val="tx1">
                    <a:tint val="75000"/>
                  </a:schemeClr>
                </a:solidFill>
              </a:defRPr>
            </a:lvl1pPr>
          </a:lstStyle>
          <a:p>
            <a:endParaRPr lang="en-US"/>
          </a:p>
        </p:txBody>
      </p:sp>
      <p:sp>
        <p:nvSpPr>
          <p:cNvPr id="6" name="Номер слайда 5"/>
          <p:cNvSpPr>
            <a:spLocks noGrp="1"/>
          </p:cNvSpPr>
          <p:nvPr>
            <p:ph type="sldNum" sz="quarter" idx="4"/>
          </p:nvPr>
        </p:nvSpPr>
        <p:spPr>
          <a:xfrm>
            <a:off x="6553200" y="6356351"/>
            <a:ext cx="2133600" cy="365125"/>
          </a:xfrm>
          <a:prstGeom prst="rect">
            <a:avLst/>
          </a:prstGeom>
        </p:spPr>
        <p:txBody>
          <a:bodyPr vert="horz" lIns="91424" tIns="45712" rIns="91424" bIns="45712" rtlCol="0" anchor="ctr"/>
          <a:lstStyle>
            <a:lvl1pPr algn="r">
              <a:defRPr sz="1200">
                <a:solidFill>
                  <a:schemeClr val="tx1">
                    <a:tint val="75000"/>
                  </a:schemeClr>
                </a:solidFill>
              </a:defRPr>
            </a:lvl1pPr>
          </a:lstStyle>
          <a:p>
            <a:fld id="{F9A477EE-4560-4DF8-B362-4346488ECD8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239" rtl="0" eaLnBrk="1" latinLnBrk="0" hangingPunct="1">
        <a:spcBef>
          <a:spcPct val="0"/>
        </a:spcBef>
        <a:buNone/>
        <a:defRPr sz="4400" kern="1200">
          <a:solidFill>
            <a:schemeClr val="tx1"/>
          </a:solidFill>
          <a:latin typeface="+mj-lt"/>
          <a:ea typeface="+mj-ea"/>
          <a:cs typeface="+mj-cs"/>
        </a:defRPr>
      </a:lvl1pPr>
    </p:titleStyle>
    <p:bodyStyle>
      <a:lvl1pPr marL="342839" indent="-342839" algn="l" defTabSz="914239"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819" indent="-285700" algn="l" defTabSz="914239"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798" indent="-228560" algn="l" defTabSz="914239"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599918" indent="-228560" algn="l" defTabSz="914239"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037" indent="-228560" algn="l" defTabSz="914239"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156" indent="-228560" algn="l" defTabSz="914239"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275" indent="-228560" algn="l" defTabSz="914239"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395" indent="-228560" algn="l" defTabSz="914239"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514" indent="-228560" algn="l" defTabSz="914239"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239" rtl="0" eaLnBrk="1" latinLnBrk="0" hangingPunct="1">
        <a:defRPr sz="1800" kern="1200">
          <a:solidFill>
            <a:schemeClr val="tx1"/>
          </a:solidFill>
          <a:latin typeface="+mn-lt"/>
          <a:ea typeface="+mn-ea"/>
          <a:cs typeface="+mn-cs"/>
        </a:defRPr>
      </a:lvl1pPr>
      <a:lvl2pPr marL="457119" algn="l" defTabSz="914239" rtl="0" eaLnBrk="1" latinLnBrk="0" hangingPunct="1">
        <a:defRPr sz="1800" kern="1200">
          <a:solidFill>
            <a:schemeClr val="tx1"/>
          </a:solidFill>
          <a:latin typeface="+mn-lt"/>
          <a:ea typeface="+mn-ea"/>
          <a:cs typeface="+mn-cs"/>
        </a:defRPr>
      </a:lvl2pPr>
      <a:lvl3pPr marL="914239" algn="l" defTabSz="914239" rtl="0" eaLnBrk="1" latinLnBrk="0" hangingPunct="1">
        <a:defRPr sz="1800" kern="1200">
          <a:solidFill>
            <a:schemeClr val="tx1"/>
          </a:solidFill>
          <a:latin typeface="+mn-lt"/>
          <a:ea typeface="+mn-ea"/>
          <a:cs typeface="+mn-cs"/>
        </a:defRPr>
      </a:lvl3pPr>
      <a:lvl4pPr marL="1371358" algn="l" defTabSz="914239" rtl="0" eaLnBrk="1" latinLnBrk="0" hangingPunct="1">
        <a:defRPr sz="1800" kern="1200">
          <a:solidFill>
            <a:schemeClr val="tx1"/>
          </a:solidFill>
          <a:latin typeface="+mn-lt"/>
          <a:ea typeface="+mn-ea"/>
          <a:cs typeface="+mn-cs"/>
        </a:defRPr>
      </a:lvl4pPr>
      <a:lvl5pPr marL="1828477" algn="l" defTabSz="914239" rtl="0" eaLnBrk="1" latinLnBrk="0" hangingPunct="1">
        <a:defRPr sz="1800" kern="1200">
          <a:solidFill>
            <a:schemeClr val="tx1"/>
          </a:solidFill>
          <a:latin typeface="+mn-lt"/>
          <a:ea typeface="+mn-ea"/>
          <a:cs typeface="+mn-cs"/>
        </a:defRPr>
      </a:lvl5pPr>
      <a:lvl6pPr marL="2285596" algn="l" defTabSz="914239" rtl="0" eaLnBrk="1" latinLnBrk="0" hangingPunct="1">
        <a:defRPr sz="1800" kern="1200">
          <a:solidFill>
            <a:schemeClr val="tx1"/>
          </a:solidFill>
          <a:latin typeface="+mn-lt"/>
          <a:ea typeface="+mn-ea"/>
          <a:cs typeface="+mn-cs"/>
        </a:defRPr>
      </a:lvl6pPr>
      <a:lvl7pPr marL="2742716" algn="l" defTabSz="914239" rtl="0" eaLnBrk="1" latinLnBrk="0" hangingPunct="1">
        <a:defRPr sz="1800" kern="1200">
          <a:solidFill>
            <a:schemeClr val="tx1"/>
          </a:solidFill>
          <a:latin typeface="+mn-lt"/>
          <a:ea typeface="+mn-ea"/>
          <a:cs typeface="+mn-cs"/>
        </a:defRPr>
      </a:lvl7pPr>
      <a:lvl8pPr marL="3199835" algn="l" defTabSz="914239" rtl="0" eaLnBrk="1" latinLnBrk="0" hangingPunct="1">
        <a:defRPr sz="1800" kern="1200">
          <a:solidFill>
            <a:schemeClr val="tx1"/>
          </a:solidFill>
          <a:latin typeface="+mn-lt"/>
          <a:ea typeface="+mn-ea"/>
          <a:cs typeface="+mn-cs"/>
        </a:defRPr>
      </a:lvl8pPr>
      <a:lvl9pPr marL="3656954" algn="l" defTabSz="91423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image" Target="../media/image11.png"/><Relationship Id="rId7" Type="http://schemas.openxmlformats.org/officeDocument/2006/relationships/image" Target="../media/image8.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10.wmf"/><Relationship Id="rId5" Type="http://schemas.openxmlformats.org/officeDocument/2006/relationships/image" Target="../media/image7.w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9.wmf"/></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45160" y="1287146"/>
            <a:ext cx="7772400" cy="1470025"/>
          </a:xfrm>
        </p:spPr>
        <p:txBody>
          <a:bodyPr>
            <a:normAutofit/>
          </a:bodyPr>
          <a:lstStyle/>
          <a:p>
            <a:r>
              <a:rPr lang="en-US" sz="3600" b="1" dirty="0" smtClean="0"/>
              <a:t>Silicon-Gas Pixel Detector</a:t>
            </a:r>
            <a:endParaRPr lang="en-US" sz="3600" b="1" dirty="0"/>
          </a:p>
        </p:txBody>
      </p:sp>
      <p:sp>
        <p:nvSpPr>
          <p:cNvPr id="3" name="Подзаголовок 2"/>
          <p:cNvSpPr>
            <a:spLocks noGrp="1"/>
          </p:cNvSpPr>
          <p:nvPr>
            <p:ph type="subTitle" idx="1"/>
          </p:nvPr>
        </p:nvSpPr>
        <p:spPr>
          <a:xfrm>
            <a:off x="1005840" y="2870201"/>
            <a:ext cx="7741920" cy="2677160"/>
          </a:xfrm>
        </p:spPr>
        <p:txBody>
          <a:bodyPr>
            <a:noAutofit/>
          </a:bodyPr>
          <a:lstStyle/>
          <a:p>
            <a:pPr algn="l"/>
            <a:r>
              <a:rPr lang="en-US" sz="1800" dirty="0" smtClean="0">
                <a:solidFill>
                  <a:schemeClr val="tx1"/>
                </a:solidFill>
              </a:rPr>
              <a:t>G. Bashindzhagyan</a:t>
            </a:r>
            <a:r>
              <a:rPr lang="en-US" sz="1800" baseline="30000" dirty="0" smtClean="0">
                <a:solidFill>
                  <a:schemeClr val="tx1"/>
                </a:solidFill>
              </a:rPr>
              <a:t>1</a:t>
            </a:r>
            <a:r>
              <a:rPr lang="en-US" sz="1800" dirty="0" smtClean="0">
                <a:solidFill>
                  <a:schemeClr val="tx1"/>
                </a:solidFill>
              </a:rPr>
              <a:t>, N. Korotkova</a:t>
            </a:r>
            <a:r>
              <a:rPr lang="en-US" sz="1800" baseline="30000" dirty="0" smtClean="0">
                <a:solidFill>
                  <a:schemeClr val="tx1"/>
                </a:solidFill>
              </a:rPr>
              <a:t>1</a:t>
            </a:r>
            <a:r>
              <a:rPr lang="en-US" sz="1800" dirty="0" smtClean="0">
                <a:solidFill>
                  <a:schemeClr val="tx1"/>
                </a:solidFill>
              </a:rPr>
              <a:t>, A. Romaniouk</a:t>
            </a:r>
            <a:r>
              <a:rPr lang="en-US" sz="1800" baseline="30000" dirty="0" smtClean="0">
                <a:solidFill>
                  <a:schemeClr val="tx1"/>
                </a:solidFill>
              </a:rPr>
              <a:t>2</a:t>
            </a:r>
            <a:r>
              <a:rPr lang="en-US" sz="1800" dirty="0" smtClean="0">
                <a:solidFill>
                  <a:schemeClr val="tx1"/>
                </a:solidFill>
              </a:rPr>
              <a:t>, N. Sinev</a:t>
            </a:r>
            <a:r>
              <a:rPr lang="en-US" sz="1800" baseline="30000" dirty="0" smtClean="0">
                <a:solidFill>
                  <a:schemeClr val="tx1"/>
                </a:solidFill>
              </a:rPr>
              <a:t>3</a:t>
            </a:r>
            <a:r>
              <a:rPr lang="en-US" sz="1800" dirty="0" smtClean="0">
                <a:solidFill>
                  <a:schemeClr val="tx1"/>
                </a:solidFill>
              </a:rPr>
              <a:t>, V. Tikhomirov</a:t>
            </a:r>
            <a:r>
              <a:rPr lang="en-US" sz="1800" baseline="30000" dirty="0" smtClean="0">
                <a:solidFill>
                  <a:schemeClr val="tx1"/>
                </a:solidFill>
              </a:rPr>
              <a:t>2;4</a:t>
            </a:r>
          </a:p>
          <a:p>
            <a:pPr algn="l"/>
            <a:endParaRPr lang="en-US" sz="1800" dirty="0" smtClean="0">
              <a:solidFill>
                <a:schemeClr val="tx1"/>
              </a:solidFill>
            </a:endParaRPr>
          </a:p>
          <a:p>
            <a:pPr algn="l"/>
            <a:r>
              <a:rPr lang="en-US" sz="1500" baseline="30000" dirty="0" smtClean="0">
                <a:solidFill>
                  <a:schemeClr val="tx1"/>
                </a:solidFill>
              </a:rPr>
              <a:t>1</a:t>
            </a:r>
            <a:r>
              <a:rPr lang="en-US" sz="1500" dirty="0" smtClean="0">
                <a:solidFill>
                  <a:schemeClr val="tx1"/>
                </a:solidFill>
              </a:rPr>
              <a:t> </a:t>
            </a:r>
            <a:r>
              <a:rPr lang="en-US" sz="1500" dirty="0" err="1" smtClean="0">
                <a:solidFill>
                  <a:schemeClr val="tx1"/>
                </a:solidFill>
              </a:rPr>
              <a:t>M.V.Lomonosov</a:t>
            </a:r>
            <a:r>
              <a:rPr lang="en-US" sz="1500" dirty="0" smtClean="0">
                <a:solidFill>
                  <a:schemeClr val="tx1"/>
                </a:solidFill>
              </a:rPr>
              <a:t> Moscow State University, Russia</a:t>
            </a:r>
          </a:p>
          <a:p>
            <a:pPr algn="l"/>
            <a:r>
              <a:rPr lang="en-US" sz="1500" baseline="30000" dirty="0" smtClean="0">
                <a:solidFill>
                  <a:schemeClr val="tx1"/>
                </a:solidFill>
              </a:rPr>
              <a:t>2</a:t>
            </a:r>
            <a:r>
              <a:rPr lang="en-US" sz="1500" dirty="0" smtClean="0">
                <a:solidFill>
                  <a:schemeClr val="tx1"/>
                </a:solidFill>
              </a:rPr>
              <a:t> National Research Nuclear University </a:t>
            </a:r>
            <a:r>
              <a:rPr lang="en-US" sz="1500" dirty="0" err="1" smtClean="0">
                <a:solidFill>
                  <a:schemeClr val="tx1"/>
                </a:solidFill>
              </a:rPr>
              <a:t>MEPhI</a:t>
            </a:r>
            <a:r>
              <a:rPr lang="en-US" sz="1500" dirty="0" smtClean="0">
                <a:solidFill>
                  <a:schemeClr val="tx1"/>
                </a:solidFill>
              </a:rPr>
              <a:t>, Russia</a:t>
            </a:r>
          </a:p>
          <a:p>
            <a:pPr algn="l"/>
            <a:r>
              <a:rPr lang="en-US" sz="1500" baseline="30000" dirty="0" smtClean="0">
                <a:solidFill>
                  <a:schemeClr val="tx1"/>
                </a:solidFill>
              </a:rPr>
              <a:t>3</a:t>
            </a:r>
            <a:r>
              <a:rPr lang="en-US" sz="1500" dirty="0" smtClean="0">
                <a:solidFill>
                  <a:schemeClr val="tx1"/>
                </a:solidFill>
              </a:rPr>
              <a:t> University of Oregon, Eugene, USA</a:t>
            </a:r>
          </a:p>
          <a:p>
            <a:pPr algn="l"/>
            <a:r>
              <a:rPr lang="en-US" sz="1500" baseline="30000" dirty="0" smtClean="0">
                <a:solidFill>
                  <a:schemeClr val="tx1"/>
                </a:solidFill>
              </a:rPr>
              <a:t>4</a:t>
            </a:r>
            <a:r>
              <a:rPr lang="en-US" sz="1500" dirty="0" smtClean="0">
                <a:solidFill>
                  <a:schemeClr val="tx1"/>
                </a:solidFill>
              </a:rPr>
              <a:t> P. N. </a:t>
            </a:r>
            <a:r>
              <a:rPr lang="en-US" sz="1500" dirty="0" err="1" smtClean="0">
                <a:solidFill>
                  <a:schemeClr val="tx1"/>
                </a:solidFill>
              </a:rPr>
              <a:t>Lebedev</a:t>
            </a:r>
            <a:r>
              <a:rPr lang="en-US" sz="1500" dirty="0" smtClean="0">
                <a:solidFill>
                  <a:schemeClr val="tx1"/>
                </a:solidFill>
              </a:rPr>
              <a:t> Physical Institute of the Russian Academy of Sciences, Russia</a:t>
            </a:r>
          </a:p>
          <a:p>
            <a:pPr algn="l"/>
            <a:endParaRPr lang="en-US" sz="1500" dirty="0" smtClean="0">
              <a:solidFill>
                <a:schemeClr val="tx1"/>
              </a:solidFill>
            </a:endParaRPr>
          </a:p>
          <a:p>
            <a:pPr algn="l"/>
            <a:r>
              <a:rPr lang="en-US" sz="1500" dirty="0" smtClean="0">
                <a:solidFill>
                  <a:schemeClr val="tx1"/>
                </a:solidFill>
              </a:rPr>
              <a:t>e-mail: george.bashindzhagyan@cern.ch</a:t>
            </a:r>
          </a:p>
          <a:p>
            <a:endParaRPr lang="en-US" sz="1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28849" y="965910"/>
            <a:ext cx="8087831" cy="5339907"/>
          </a:xfrm>
          <a:prstGeom prst="rect">
            <a:avLst/>
          </a:prstGeom>
          <a:noFill/>
        </p:spPr>
        <p:txBody>
          <a:bodyPr wrap="square" lIns="91424" tIns="45712" rIns="91424" bIns="45712" rtlCol="0">
            <a:spAutoFit/>
          </a:bodyPr>
          <a:lstStyle/>
          <a:p>
            <a:pPr>
              <a:spcBef>
                <a:spcPts val="1200"/>
              </a:spcBef>
            </a:pPr>
            <a:r>
              <a:rPr lang="en-US" dirty="0" smtClean="0"/>
              <a:t>As shown on the figure, chip electronics consists of blocks under each gas pixel pad, peripheral processing blocks  (X-coordinate processing and Y-coordinate processing blocks) and some communication logic to transfer data to host computer. </a:t>
            </a:r>
          </a:p>
          <a:p>
            <a:pPr>
              <a:spcBef>
                <a:spcPts val="1200"/>
              </a:spcBef>
            </a:pPr>
            <a:r>
              <a:rPr lang="en-US" dirty="0" smtClean="0"/>
              <a:t>We assume the size of gas pixel pads to be 100 x 200µm</a:t>
            </a:r>
            <a:r>
              <a:rPr lang="en-US" baseline="30000" dirty="0" smtClean="0"/>
              <a:t>2</a:t>
            </a:r>
            <a:r>
              <a:rPr lang="en-US" dirty="0" smtClean="0"/>
              <a:t> , while for silicon sensors suggested area covered by 1 sensor is 50x50 µm</a:t>
            </a:r>
            <a:r>
              <a:rPr lang="en-US" baseline="30000" dirty="0" smtClean="0"/>
              <a:t>2</a:t>
            </a:r>
            <a:r>
              <a:rPr lang="en-US" dirty="0" smtClean="0"/>
              <a:t> . So, in each “in pixel electronics” block we will have 1 block of gas pixel registration and 8 blocks of silicon sensor registration. </a:t>
            </a:r>
          </a:p>
          <a:p>
            <a:pPr>
              <a:spcBef>
                <a:spcPts val="1200"/>
              </a:spcBef>
            </a:pPr>
            <a:r>
              <a:rPr lang="en-US" dirty="0" smtClean="0"/>
              <a:t>As described in [1], all signals from the pixels in 1 row are combined on 1 wire, making the row of pixels similar to strip in micro strip detector, and the same is done for each column. So, each pixel generate 2 outputs – one for “x-strip” another for “y-strip”. </a:t>
            </a:r>
          </a:p>
          <a:p>
            <a:pPr>
              <a:spcBef>
                <a:spcPts val="1200"/>
              </a:spcBef>
            </a:pPr>
            <a:r>
              <a:rPr lang="en-US" dirty="0" smtClean="0"/>
              <a:t>Same procedure will be employed for silicon sensor outputs, with some difference, though – for gas pixels we add signals from pixels, each pixel contributing fixed amount of current, so by the signal amplitude we can say how many pixels in the given strip had generated signal, we are not doing this for silicon sensors – every strip has the logical OR of all signals generated .</a:t>
            </a:r>
          </a:p>
          <a:p>
            <a:endParaRPr lang="en-US" dirty="0"/>
          </a:p>
        </p:txBody>
      </p:sp>
      <p:sp>
        <p:nvSpPr>
          <p:cNvPr id="6" name="TextBox 5"/>
          <p:cNvSpPr txBox="1"/>
          <p:nvPr/>
        </p:nvSpPr>
        <p:spPr>
          <a:xfrm>
            <a:off x="508001" y="204449"/>
            <a:ext cx="8138361" cy="542169"/>
          </a:xfrm>
          <a:prstGeom prst="rect">
            <a:avLst/>
          </a:prstGeom>
          <a:noFill/>
        </p:spPr>
        <p:txBody>
          <a:bodyPr wrap="square" lIns="91424" tIns="45712" rIns="91424" bIns="45712" rtlCol="0">
            <a:spAutoFit/>
          </a:bodyPr>
          <a:lstStyle/>
          <a:p>
            <a:pPr algn="ctr"/>
            <a:r>
              <a:rPr lang="en-US" sz="2800" b="1" dirty="0" smtClean="0"/>
              <a:t>SGPD chip layout</a:t>
            </a:r>
            <a:endParaRPr lang="en-US" sz="2800" b="1" dirty="0"/>
          </a:p>
        </p:txBody>
      </p:sp>
      <p:sp>
        <p:nvSpPr>
          <p:cNvPr id="4" name="Номер слайда 3"/>
          <p:cNvSpPr>
            <a:spLocks noGrp="1"/>
          </p:cNvSpPr>
          <p:nvPr>
            <p:ph type="sldNum" sz="quarter" idx="12"/>
          </p:nvPr>
        </p:nvSpPr>
        <p:spPr/>
        <p:txBody>
          <a:bodyPr/>
          <a:lstStyle/>
          <a:p>
            <a:fld id="{F9A477EE-4560-4DF8-B362-4346488ECD81}"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28849" y="965909"/>
            <a:ext cx="8087831" cy="3046972"/>
          </a:xfrm>
          <a:prstGeom prst="rect">
            <a:avLst/>
          </a:prstGeom>
          <a:noFill/>
        </p:spPr>
        <p:txBody>
          <a:bodyPr wrap="square" lIns="91424" tIns="45712" rIns="91424" bIns="45712" rtlCol="0">
            <a:spAutoFit/>
          </a:bodyPr>
          <a:lstStyle/>
          <a:p>
            <a:pPr marL="182531" indent="-182531">
              <a:spcBef>
                <a:spcPts val="1200"/>
              </a:spcBef>
              <a:buFont typeface="Arial" pitchFamily="34" charset="0"/>
              <a:buChar char="•"/>
            </a:pPr>
            <a:r>
              <a:rPr lang="en-US" dirty="0" smtClean="0"/>
              <a:t>With implemented silicon pixels SGPD becomes even more convenient and useful device. </a:t>
            </a:r>
          </a:p>
          <a:p>
            <a:pPr marL="182531" indent="-182531">
              <a:spcBef>
                <a:spcPts val="1200"/>
              </a:spcBef>
              <a:buFont typeface="Arial" pitchFamily="34" charset="0"/>
              <a:buChar char="•"/>
            </a:pPr>
            <a:r>
              <a:rPr lang="en-US" dirty="0" smtClean="0"/>
              <a:t> Very low material and relatively cheap structure combined with a good coordinate measurements and particle trajectory reconstruction in 10 mm thick box. </a:t>
            </a:r>
          </a:p>
          <a:p>
            <a:pPr marL="182531" indent="-182531">
              <a:spcBef>
                <a:spcPts val="1200"/>
              </a:spcBef>
              <a:buFont typeface="Arial" pitchFamily="34" charset="0"/>
              <a:buChar char="•"/>
            </a:pPr>
            <a:r>
              <a:rPr lang="en-US" dirty="0" smtClean="0"/>
              <a:t>Ability to work as self-triggered system allows to apply it practically everywhere. </a:t>
            </a:r>
          </a:p>
          <a:p>
            <a:pPr marL="182531" indent="-182531">
              <a:spcBef>
                <a:spcPts val="1200"/>
              </a:spcBef>
              <a:buFont typeface="Arial" pitchFamily="34" charset="0"/>
              <a:buChar char="•"/>
            </a:pPr>
            <a:r>
              <a:rPr lang="en-US" dirty="0" smtClean="0"/>
              <a:t>Fast on-line data processing and ability to present the full information about charged particle trajectory in 0.5 µs may be very useful for a fast trigger generation. </a:t>
            </a:r>
          </a:p>
          <a:p>
            <a:endParaRPr lang="en-US" dirty="0"/>
          </a:p>
        </p:txBody>
      </p:sp>
      <p:sp>
        <p:nvSpPr>
          <p:cNvPr id="6" name="TextBox 5"/>
          <p:cNvSpPr txBox="1"/>
          <p:nvPr/>
        </p:nvSpPr>
        <p:spPr>
          <a:xfrm>
            <a:off x="508001" y="204449"/>
            <a:ext cx="8138361" cy="542169"/>
          </a:xfrm>
          <a:prstGeom prst="rect">
            <a:avLst/>
          </a:prstGeom>
          <a:noFill/>
        </p:spPr>
        <p:txBody>
          <a:bodyPr wrap="square" lIns="91424" tIns="45712" rIns="91424" bIns="45712" rtlCol="0">
            <a:spAutoFit/>
          </a:bodyPr>
          <a:lstStyle/>
          <a:p>
            <a:pPr algn="ctr"/>
            <a:r>
              <a:rPr lang="en-US" sz="2800" b="1" dirty="0" smtClean="0"/>
              <a:t>Conclusion</a:t>
            </a:r>
            <a:endParaRPr lang="en-US" sz="2800" b="1" dirty="0"/>
          </a:p>
        </p:txBody>
      </p:sp>
      <p:sp>
        <p:nvSpPr>
          <p:cNvPr id="4" name="Номер слайда 3"/>
          <p:cNvSpPr>
            <a:spLocks noGrp="1"/>
          </p:cNvSpPr>
          <p:nvPr>
            <p:ph type="sldNum" sz="quarter" idx="12"/>
          </p:nvPr>
        </p:nvSpPr>
        <p:spPr/>
        <p:txBody>
          <a:bodyPr/>
          <a:lstStyle/>
          <a:p>
            <a:fld id="{F9A477EE-4560-4DF8-B362-4346488ECD81}"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64129" y="874470"/>
            <a:ext cx="8087831" cy="646315"/>
          </a:xfrm>
          <a:prstGeom prst="rect">
            <a:avLst/>
          </a:prstGeom>
          <a:noFill/>
        </p:spPr>
        <p:txBody>
          <a:bodyPr wrap="square" lIns="91424" tIns="45712" rIns="91424" bIns="45712" rtlCol="0">
            <a:spAutoFit/>
          </a:bodyPr>
          <a:lstStyle/>
          <a:p>
            <a:r>
              <a:rPr lang="en-US" dirty="0" smtClean="0"/>
              <a:t>This work was partially supported by Russian Foundation for Basic Research. </a:t>
            </a:r>
          </a:p>
          <a:p>
            <a:r>
              <a:rPr lang="en-US" dirty="0" smtClean="0"/>
              <a:t>Grant 14-22-0353.</a:t>
            </a:r>
          </a:p>
        </p:txBody>
      </p:sp>
      <p:sp>
        <p:nvSpPr>
          <p:cNvPr id="6" name="TextBox 5"/>
          <p:cNvSpPr txBox="1"/>
          <p:nvPr/>
        </p:nvSpPr>
        <p:spPr>
          <a:xfrm>
            <a:off x="508001" y="204449"/>
            <a:ext cx="8138361" cy="542169"/>
          </a:xfrm>
          <a:prstGeom prst="rect">
            <a:avLst/>
          </a:prstGeom>
          <a:noFill/>
        </p:spPr>
        <p:txBody>
          <a:bodyPr wrap="square" lIns="91424" tIns="45712" rIns="91424" bIns="45712" rtlCol="0">
            <a:spAutoFit/>
          </a:bodyPr>
          <a:lstStyle/>
          <a:p>
            <a:pPr algn="ctr"/>
            <a:r>
              <a:rPr lang="en-US" sz="2800" b="1" dirty="0" smtClean="0"/>
              <a:t>Acknowledgments</a:t>
            </a:r>
            <a:endParaRPr lang="en-US" sz="2800" dirty="0" smtClean="0"/>
          </a:p>
        </p:txBody>
      </p:sp>
      <p:sp>
        <p:nvSpPr>
          <p:cNvPr id="4" name="TextBox 3"/>
          <p:cNvSpPr txBox="1"/>
          <p:nvPr/>
        </p:nvSpPr>
        <p:spPr>
          <a:xfrm>
            <a:off x="477048" y="1683319"/>
            <a:ext cx="8138361" cy="542169"/>
          </a:xfrm>
          <a:prstGeom prst="rect">
            <a:avLst/>
          </a:prstGeom>
          <a:noFill/>
        </p:spPr>
        <p:txBody>
          <a:bodyPr wrap="square" lIns="91424" tIns="45712" rIns="91424" bIns="45712" rtlCol="0">
            <a:spAutoFit/>
          </a:bodyPr>
          <a:lstStyle/>
          <a:p>
            <a:pPr algn="ctr"/>
            <a:r>
              <a:rPr lang="en-US" sz="2800" b="1" dirty="0" smtClean="0"/>
              <a:t>References</a:t>
            </a:r>
            <a:endParaRPr lang="en-US" sz="2800" dirty="0" smtClean="0"/>
          </a:p>
        </p:txBody>
      </p:sp>
      <p:sp>
        <p:nvSpPr>
          <p:cNvPr id="8" name="TextBox 7"/>
          <p:cNvSpPr txBox="1"/>
          <p:nvPr/>
        </p:nvSpPr>
        <p:spPr>
          <a:xfrm>
            <a:off x="440191" y="2252685"/>
            <a:ext cx="8087831" cy="3318841"/>
          </a:xfrm>
          <a:prstGeom prst="rect">
            <a:avLst/>
          </a:prstGeom>
          <a:noFill/>
        </p:spPr>
        <p:txBody>
          <a:bodyPr wrap="square" lIns="91424" tIns="45712" rIns="91424" bIns="45712" rtlCol="0">
            <a:spAutoFit/>
          </a:bodyPr>
          <a:lstStyle/>
          <a:p>
            <a:pPr marL="355537" indent="-355537"/>
            <a:r>
              <a:rPr lang="en-US" dirty="0" smtClean="0"/>
              <a:t>[1]  </a:t>
            </a:r>
            <a:r>
              <a:rPr lang="en-US" dirty="0" err="1" smtClean="0"/>
              <a:t>N.Sinev</a:t>
            </a:r>
            <a:r>
              <a:rPr lang="en-US" dirty="0" smtClean="0"/>
              <a:t>, </a:t>
            </a:r>
            <a:r>
              <a:rPr lang="en-US" dirty="0" err="1" smtClean="0"/>
              <a:t>G.Bashindzhagyan</a:t>
            </a:r>
            <a:r>
              <a:rPr lang="en-US" dirty="0" smtClean="0"/>
              <a:t>, </a:t>
            </a:r>
            <a:r>
              <a:rPr lang="en-US" dirty="0" err="1" smtClean="0"/>
              <a:t>N.Korotkova</a:t>
            </a:r>
            <a:r>
              <a:rPr lang="en-US" dirty="0" smtClean="0"/>
              <a:t>, </a:t>
            </a:r>
            <a:r>
              <a:rPr lang="en-US" dirty="0" err="1" smtClean="0"/>
              <a:t>A.Romaniouk</a:t>
            </a:r>
            <a:r>
              <a:rPr lang="en-US" dirty="0" smtClean="0"/>
              <a:t>, </a:t>
            </a:r>
            <a:r>
              <a:rPr lang="en-US" dirty="0" err="1" smtClean="0"/>
              <a:t>V.Tikhomirov</a:t>
            </a:r>
            <a:r>
              <a:rPr lang="en-US" dirty="0" smtClean="0"/>
              <a:t>. Studies of the possibility to use Gas Pixel Detector as a fast trigger tracking device. Journal of Physics: Conference Series, Volume 675 (2016), Particle physics</a:t>
            </a:r>
          </a:p>
          <a:p>
            <a:pPr marL="355537" indent="-355537">
              <a:spcBef>
                <a:spcPts val="600"/>
              </a:spcBef>
            </a:pPr>
            <a:r>
              <a:rPr lang="en-US" dirty="0" smtClean="0"/>
              <a:t>[2]  </a:t>
            </a:r>
            <a:r>
              <a:rPr lang="en-US" dirty="0" err="1" smtClean="0"/>
              <a:t>G.Bashindzhagyan</a:t>
            </a:r>
            <a:r>
              <a:rPr lang="en-US" dirty="0" smtClean="0"/>
              <a:t>, </a:t>
            </a:r>
            <a:r>
              <a:rPr lang="en-US" dirty="0" err="1" smtClean="0"/>
              <a:t>N.Sinev</a:t>
            </a:r>
            <a:r>
              <a:rPr lang="en-US" dirty="0" smtClean="0"/>
              <a:t>. Digital Active Pixel Array for LC Tracker.2005 International Linear Collider Workshop : LCWS 2005 : Stanford, California, USA, 18-22 March, 2005</a:t>
            </a:r>
          </a:p>
          <a:p>
            <a:pPr marL="355537" indent="-355537">
              <a:spcBef>
                <a:spcPts val="600"/>
              </a:spcBef>
            </a:pPr>
            <a:r>
              <a:rPr lang="en-US" dirty="0" smtClean="0"/>
              <a:t>[3]  G. </a:t>
            </a:r>
            <a:r>
              <a:rPr lang="en-US" dirty="0" err="1" smtClean="0"/>
              <a:t>Bashindzhagyan</a:t>
            </a:r>
            <a:r>
              <a:rPr lang="en-US" dirty="0" smtClean="0"/>
              <a:t>, N. </a:t>
            </a:r>
            <a:r>
              <a:rPr lang="en-US" dirty="0" err="1" smtClean="0"/>
              <a:t>Korotkova</a:t>
            </a:r>
            <a:r>
              <a:rPr lang="en-US" dirty="0" smtClean="0"/>
              <a:t>, R. Roeder, Chr. Schmidt and N. </a:t>
            </a:r>
            <a:r>
              <a:rPr lang="en-US" dirty="0" err="1" smtClean="0"/>
              <a:t>Sinev</a:t>
            </a:r>
            <a:r>
              <a:rPr lang="en-US" dirty="0" smtClean="0"/>
              <a:t>. Digital Active Pixel Array (DAPA) for Vertex and Tracking Silicon Systems. International Linear Collider Workshop (LCWS07 and ILC07) : Hamburg , Germany, May 30-June 3, 2007, Vol.1-2</a:t>
            </a:r>
          </a:p>
          <a:p>
            <a:endParaRPr lang="en-US" dirty="0"/>
          </a:p>
        </p:txBody>
      </p:sp>
      <p:sp>
        <p:nvSpPr>
          <p:cNvPr id="9" name="Номер слайда 8"/>
          <p:cNvSpPr>
            <a:spLocks noGrp="1"/>
          </p:cNvSpPr>
          <p:nvPr>
            <p:ph type="sldNum" sz="quarter" idx="12"/>
          </p:nvPr>
        </p:nvSpPr>
        <p:spPr/>
        <p:txBody>
          <a:bodyPr/>
          <a:lstStyle/>
          <a:p>
            <a:fld id="{F9A477EE-4560-4DF8-B362-4346488ECD81}"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F9A477EE-4560-4DF8-B362-4346488ECD81}" type="slidenum">
              <a:rPr lang="en-US" smtClean="0"/>
              <a:pPr/>
              <a:t>13</a:t>
            </a:fld>
            <a:endParaRPr lang="en-US"/>
          </a:p>
        </p:txBody>
      </p:sp>
      <p:sp>
        <p:nvSpPr>
          <p:cNvPr id="3" name="TextBox 2"/>
          <p:cNvSpPr txBox="1"/>
          <p:nvPr/>
        </p:nvSpPr>
        <p:spPr>
          <a:xfrm>
            <a:off x="568961" y="2002769"/>
            <a:ext cx="8138361" cy="707870"/>
          </a:xfrm>
          <a:prstGeom prst="rect">
            <a:avLst/>
          </a:prstGeom>
          <a:noFill/>
        </p:spPr>
        <p:txBody>
          <a:bodyPr wrap="square" lIns="91424" tIns="45712" rIns="91424" bIns="45712" rtlCol="0">
            <a:spAutoFit/>
          </a:bodyPr>
          <a:lstStyle/>
          <a:p>
            <a:pPr algn="ctr"/>
            <a:r>
              <a:rPr lang="en-US" sz="4000" b="1" dirty="0" smtClean="0"/>
              <a:t>BACK-UPS</a:t>
            </a:r>
            <a:endParaRPr lang="en-US" sz="4000"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71778"/>
            <a:ext cx="8686800" cy="1143000"/>
          </a:xfrm>
        </p:spPr>
        <p:txBody>
          <a:bodyPr>
            <a:normAutofit/>
          </a:bodyPr>
          <a:lstStyle/>
          <a:p>
            <a:pPr algn="l"/>
            <a:r>
              <a:rPr lang="en-US" sz="3200" dirty="0" smtClean="0"/>
              <a:t>3. Front-end electronics and readout algorithm</a:t>
            </a:r>
            <a:endParaRPr lang="en-US" sz="3200" dirty="0"/>
          </a:p>
        </p:txBody>
      </p:sp>
      <p:sp>
        <p:nvSpPr>
          <p:cNvPr id="3" name="Содержимое 2"/>
          <p:cNvSpPr>
            <a:spLocks noGrp="1"/>
          </p:cNvSpPr>
          <p:nvPr>
            <p:ph idx="1"/>
          </p:nvPr>
        </p:nvSpPr>
        <p:spPr>
          <a:xfrm>
            <a:off x="479163" y="1420396"/>
            <a:ext cx="8246762" cy="4989111"/>
          </a:xfrm>
        </p:spPr>
        <p:txBody>
          <a:bodyPr>
            <a:noAutofit/>
          </a:bodyPr>
          <a:lstStyle/>
          <a:p>
            <a:pPr marL="0" indent="0">
              <a:lnSpc>
                <a:spcPct val="114000"/>
              </a:lnSpc>
              <a:spcBef>
                <a:spcPts val="1052"/>
              </a:spcBef>
              <a:buNone/>
            </a:pPr>
            <a:r>
              <a:rPr lang="en-US" sz="1600" dirty="0" smtClean="0"/>
              <a:t>The process of transverse diffusion creates a cloud of electrons during their up to 200 ns drift through the gas volume. Therefore up to 50 pixels can be fired during 25 ns readout cycle. It allows that this improves the accuracy of the measurements with relatively large pixels, but creates a real problem to transmit and analyze the coordinate of every fired pixel online. </a:t>
            </a:r>
          </a:p>
          <a:p>
            <a:pPr marL="0" indent="0">
              <a:lnSpc>
                <a:spcPct val="114000"/>
              </a:lnSpc>
              <a:spcBef>
                <a:spcPts val="1052"/>
              </a:spcBef>
              <a:buNone/>
            </a:pPr>
            <a:r>
              <a:rPr lang="en-US" sz="1600" dirty="0" smtClean="0"/>
              <a:t>Therefore another method of data acquisition and analysis has been used. </a:t>
            </a:r>
          </a:p>
        </p:txBody>
      </p:sp>
      <p:sp>
        <p:nvSpPr>
          <p:cNvPr id="4" name="Номер слайда 3"/>
          <p:cNvSpPr>
            <a:spLocks noGrp="1"/>
          </p:cNvSpPr>
          <p:nvPr>
            <p:ph type="sldNum" sz="quarter" idx="12"/>
          </p:nvPr>
        </p:nvSpPr>
        <p:spPr/>
        <p:txBody>
          <a:bodyPr/>
          <a:lstStyle/>
          <a:p>
            <a:fld id="{C1F40DE0-E853-4A31-9CD1-5C41437FF450}" type="slidenum">
              <a:rPr lang="en-US" smtClean="0"/>
              <a:pPr/>
              <a:t>14</a:t>
            </a:fld>
            <a:endParaRPr lang="en-US"/>
          </a:p>
        </p:txBody>
      </p:sp>
      <p:sp>
        <p:nvSpPr>
          <p:cNvPr id="9" name="Нижний колонтитул 7"/>
          <p:cNvSpPr>
            <a:spLocks noGrp="1"/>
          </p:cNvSpPr>
          <p:nvPr>
            <p:ph type="ftr" sz="quarter" idx="11"/>
          </p:nvPr>
        </p:nvSpPr>
        <p:spPr>
          <a:xfrm>
            <a:off x="0" y="124523"/>
            <a:ext cx="9144000" cy="365126"/>
          </a:xfrm>
          <a:solidFill>
            <a:srgbClr val="002B82"/>
          </a:solidFill>
        </p:spPr>
        <p:txBody>
          <a:bodyPr/>
          <a:lstStyle/>
          <a:p>
            <a:pPr marL="720725" indent="620713" algn="l"/>
            <a:r>
              <a:rPr lang="en-US" sz="2800" dirty="0" smtClean="0">
                <a:solidFill>
                  <a:schemeClr val="bg1"/>
                </a:solidFill>
              </a:rPr>
              <a:t>SLIDES   PRESENTED   AT   THE   ICPPA-2015</a:t>
            </a:r>
            <a:endParaRPr lang="en-US" sz="2800" dirty="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79163" y="1355603"/>
            <a:ext cx="8246762" cy="1101492"/>
          </a:xfrm>
        </p:spPr>
        <p:txBody>
          <a:bodyPr>
            <a:noAutofit/>
          </a:bodyPr>
          <a:lstStyle/>
          <a:p>
            <a:pPr marL="0" indent="0">
              <a:lnSpc>
                <a:spcPct val="114000"/>
              </a:lnSpc>
              <a:spcBef>
                <a:spcPts val="1052"/>
              </a:spcBef>
              <a:buNone/>
            </a:pPr>
            <a:r>
              <a:rPr lang="en-US" sz="1600" dirty="0" smtClean="0"/>
              <a:t>Every pixel has an integrated fast preamplifier, discriminator and flip-flop (FF) with two fixed current outputs connected to common X and Y lines going along the particular X</a:t>
            </a:r>
            <a:r>
              <a:rPr lang="en-US" sz="1600" baseline="-25000" dirty="0" smtClean="0"/>
              <a:t>i</a:t>
            </a:r>
            <a:r>
              <a:rPr lang="en-US" sz="1600" dirty="0" smtClean="0"/>
              <a:t> and </a:t>
            </a:r>
            <a:r>
              <a:rPr lang="en-US" sz="1600" dirty="0" err="1" smtClean="0"/>
              <a:t>Y</a:t>
            </a:r>
            <a:r>
              <a:rPr lang="en-US" sz="1600" baseline="-25000" dirty="0" err="1" smtClean="0"/>
              <a:t>j</a:t>
            </a:r>
            <a:r>
              <a:rPr lang="en-US" sz="1600" dirty="0" smtClean="0"/>
              <a:t> rows correspondingly. If a pixel is fired during a cycle, FF turns ON and current flows along the line. </a:t>
            </a:r>
            <a:endParaRPr lang="en-US" sz="1600" dirty="0"/>
          </a:p>
        </p:txBody>
      </p:sp>
      <p:sp>
        <p:nvSpPr>
          <p:cNvPr id="4" name="Номер слайда 3"/>
          <p:cNvSpPr>
            <a:spLocks noGrp="1"/>
          </p:cNvSpPr>
          <p:nvPr>
            <p:ph type="sldNum" sz="quarter" idx="12"/>
          </p:nvPr>
        </p:nvSpPr>
        <p:spPr/>
        <p:txBody>
          <a:bodyPr/>
          <a:lstStyle/>
          <a:p>
            <a:fld id="{C1F40DE0-E853-4A31-9CD1-5C41437FF450}" type="slidenum">
              <a:rPr lang="en-US" smtClean="0"/>
              <a:pPr/>
              <a:t>15</a:t>
            </a:fld>
            <a:endParaRPr lang="en-US"/>
          </a:p>
        </p:txBody>
      </p:sp>
      <p:pic>
        <p:nvPicPr>
          <p:cNvPr id="7" name="Рисунок 6" descr="processing_blocks.png"/>
          <p:cNvPicPr>
            <a:picLocks noChangeAspect="1"/>
          </p:cNvPicPr>
          <p:nvPr/>
        </p:nvPicPr>
        <p:blipFill>
          <a:blip r:embed="rId2"/>
          <a:stretch>
            <a:fillRect/>
          </a:stretch>
        </p:blipFill>
        <p:spPr>
          <a:xfrm>
            <a:off x="1945253" y="2392301"/>
            <a:ext cx="5961342" cy="4276381"/>
          </a:xfrm>
          <a:prstGeom prst="rect">
            <a:avLst/>
          </a:prstGeom>
        </p:spPr>
      </p:pic>
      <p:sp>
        <p:nvSpPr>
          <p:cNvPr id="8" name="Заголовок 1"/>
          <p:cNvSpPr>
            <a:spLocks noGrp="1"/>
          </p:cNvSpPr>
          <p:nvPr>
            <p:ph type="title"/>
          </p:nvPr>
        </p:nvSpPr>
        <p:spPr>
          <a:xfrm>
            <a:off x="101600" y="471778"/>
            <a:ext cx="9144000" cy="1143000"/>
          </a:xfrm>
        </p:spPr>
        <p:txBody>
          <a:bodyPr>
            <a:normAutofit/>
          </a:bodyPr>
          <a:lstStyle/>
          <a:p>
            <a:pPr algn="l"/>
            <a:r>
              <a:rPr lang="en-US" sz="3200" dirty="0" smtClean="0"/>
              <a:t>3. Front-end electronics and readout algorithm </a:t>
            </a:r>
            <a:r>
              <a:rPr lang="en-US" sz="3200" dirty="0" smtClean="0">
                <a:latin typeface="Arial Narrow" pitchFamily="34" charset="0"/>
              </a:rPr>
              <a:t>(cont.)</a:t>
            </a:r>
            <a:endParaRPr lang="en-US" sz="3200" dirty="0">
              <a:latin typeface="Arial Narrow" pitchFamily="34" charset="0"/>
            </a:endParaRPr>
          </a:p>
        </p:txBody>
      </p:sp>
      <p:sp>
        <p:nvSpPr>
          <p:cNvPr id="10" name="Нижний колонтитул 7"/>
          <p:cNvSpPr>
            <a:spLocks noGrp="1"/>
          </p:cNvSpPr>
          <p:nvPr>
            <p:ph type="ftr" sz="quarter" idx="11"/>
          </p:nvPr>
        </p:nvSpPr>
        <p:spPr>
          <a:xfrm>
            <a:off x="0" y="123825"/>
            <a:ext cx="9144000" cy="365125"/>
          </a:xfrm>
          <a:solidFill>
            <a:srgbClr val="002B82"/>
          </a:solidFill>
        </p:spPr>
        <p:txBody>
          <a:bodyPr/>
          <a:lstStyle/>
          <a:p>
            <a:pPr marL="720725" indent="1879600" algn="l"/>
            <a:r>
              <a:rPr lang="en-US" sz="1400" dirty="0" smtClean="0">
                <a:solidFill>
                  <a:schemeClr val="bg1"/>
                </a:solidFill>
              </a:rPr>
              <a:t>SLIDES   PRESENTED   AT   THE   ICPPA-2015</a:t>
            </a:r>
            <a:endParaRPr lang="en-US" sz="1400" dirty="0">
              <a:solidFill>
                <a:schemeClr val="bg1"/>
              </a:solidFill>
            </a:endParaRPr>
          </a:p>
        </p:txBody>
      </p:sp>
      <p:sp>
        <p:nvSpPr>
          <p:cNvPr id="11" name="Нижний колонтитул 7"/>
          <p:cNvSpPr txBox="1">
            <a:spLocks/>
          </p:cNvSpPr>
          <p:nvPr/>
        </p:nvSpPr>
        <p:spPr>
          <a:xfrm>
            <a:off x="0" y="124523"/>
            <a:ext cx="9144000" cy="365126"/>
          </a:xfrm>
          <a:prstGeom prst="rect">
            <a:avLst/>
          </a:prstGeom>
          <a:solidFill>
            <a:srgbClr val="002B82"/>
          </a:solidFill>
        </p:spPr>
        <p:txBody>
          <a:bodyPr vert="horz" lIns="91424" tIns="45712" rIns="91424" bIns="45712" rtlCol="0" anchor="ctr"/>
          <a:lstStyle/>
          <a:p>
            <a:pPr marL="720725" marR="0" lvl="0" indent="620713" algn="l" defTabSz="914239"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smtClean="0">
                <a:ln>
                  <a:noFill/>
                </a:ln>
                <a:solidFill>
                  <a:schemeClr val="bg1"/>
                </a:solidFill>
                <a:effectLst/>
                <a:uLnTx/>
                <a:uFillTx/>
                <a:latin typeface="+mn-lt"/>
                <a:ea typeface="+mn-ea"/>
                <a:cs typeface="+mn-cs"/>
              </a:rPr>
              <a:t>SLIDES   PRESENTED   AT   THE   ICPPA-2015</a:t>
            </a:r>
            <a:endParaRPr kumimoji="0" lang="en-US" sz="2800" b="0"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79163" y="1355603"/>
            <a:ext cx="8246762" cy="5248285"/>
          </a:xfrm>
        </p:spPr>
        <p:txBody>
          <a:bodyPr>
            <a:noAutofit/>
          </a:bodyPr>
          <a:lstStyle/>
          <a:p>
            <a:pPr marL="0" indent="0">
              <a:lnSpc>
                <a:spcPct val="114000"/>
              </a:lnSpc>
              <a:spcBef>
                <a:spcPts val="1052"/>
              </a:spcBef>
              <a:buNone/>
            </a:pPr>
            <a:r>
              <a:rPr lang="en-US" sz="1600" dirty="0" smtClean="0"/>
              <a:t>If a few (up to 15) pixels have been fired in the same row in the same readout circle, the sum of their currents appears in the corresponding line as shown in the Figure . </a:t>
            </a:r>
          </a:p>
          <a:p>
            <a:pPr marL="0" indent="0">
              <a:lnSpc>
                <a:spcPct val="114000"/>
              </a:lnSpc>
              <a:spcBef>
                <a:spcPts val="1052"/>
              </a:spcBef>
              <a:buNone/>
            </a:pPr>
            <a:endParaRPr lang="en-US" sz="1600" dirty="0" smtClean="0"/>
          </a:p>
          <a:p>
            <a:pPr marL="0" indent="0">
              <a:lnSpc>
                <a:spcPct val="114000"/>
              </a:lnSpc>
              <a:spcBef>
                <a:spcPts val="1052"/>
              </a:spcBef>
              <a:buNone/>
            </a:pPr>
            <a:endParaRPr lang="en-US" sz="1600" dirty="0" smtClean="0"/>
          </a:p>
          <a:p>
            <a:pPr marL="0" indent="0">
              <a:lnSpc>
                <a:spcPct val="114000"/>
              </a:lnSpc>
              <a:spcBef>
                <a:spcPts val="1052"/>
              </a:spcBef>
              <a:buNone/>
            </a:pPr>
            <a:endParaRPr lang="en-US" sz="1600" dirty="0" smtClean="0"/>
          </a:p>
          <a:p>
            <a:pPr marL="0" indent="0">
              <a:lnSpc>
                <a:spcPct val="114000"/>
              </a:lnSpc>
              <a:spcBef>
                <a:spcPts val="1052"/>
              </a:spcBef>
              <a:buNone/>
            </a:pPr>
            <a:endParaRPr lang="en-US" sz="1600" dirty="0" smtClean="0"/>
          </a:p>
          <a:p>
            <a:pPr marL="0" indent="0">
              <a:lnSpc>
                <a:spcPct val="114000"/>
              </a:lnSpc>
              <a:spcBef>
                <a:spcPts val="1052"/>
              </a:spcBef>
              <a:buNone/>
            </a:pPr>
            <a:endParaRPr lang="en-US" sz="1600" dirty="0" smtClean="0"/>
          </a:p>
          <a:p>
            <a:pPr marL="0" indent="0">
              <a:lnSpc>
                <a:spcPct val="114000"/>
              </a:lnSpc>
              <a:spcBef>
                <a:spcPts val="1052"/>
              </a:spcBef>
              <a:buNone/>
            </a:pPr>
            <a:endParaRPr lang="en-US" sz="1600" dirty="0" smtClean="0"/>
          </a:p>
          <a:p>
            <a:pPr marL="0" indent="0">
              <a:lnSpc>
                <a:spcPct val="114000"/>
              </a:lnSpc>
              <a:spcBef>
                <a:spcPts val="0"/>
              </a:spcBef>
              <a:buNone/>
            </a:pPr>
            <a:r>
              <a:rPr lang="en-US" sz="1600" dirty="0" smtClean="0"/>
              <a:t>Because all the pixels generate equal currents the sum is linearly proportional to the number or fired pixels. The end of each line is connected to a 4-bit flash ADC integrated in the X and Y processing blocks PBX and PBY positioned on the two edges of the chip. At the end of each cycle a special command is generated and all the ADCs convert the current into the number of fired in this row pixels. The same command returns all the FFs into starting position preparing the channel to next readout cycle. This method allows us transmit the information from the row to the ADC using only one wire.</a:t>
            </a:r>
            <a:endParaRPr lang="en-US" sz="1600" dirty="0"/>
          </a:p>
        </p:txBody>
      </p:sp>
      <p:sp>
        <p:nvSpPr>
          <p:cNvPr id="4" name="Номер слайда 3"/>
          <p:cNvSpPr>
            <a:spLocks noGrp="1"/>
          </p:cNvSpPr>
          <p:nvPr>
            <p:ph type="sldNum" sz="quarter" idx="12"/>
          </p:nvPr>
        </p:nvSpPr>
        <p:spPr/>
        <p:txBody>
          <a:bodyPr/>
          <a:lstStyle/>
          <a:p>
            <a:fld id="{C1F40DE0-E853-4A31-9CD1-5C41437FF450}" type="slidenum">
              <a:rPr lang="en-US" smtClean="0"/>
              <a:pPr/>
              <a:t>16</a:t>
            </a:fld>
            <a:endParaRPr lang="en-US"/>
          </a:p>
        </p:txBody>
      </p:sp>
      <p:pic>
        <p:nvPicPr>
          <p:cNvPr id="6" name="Рисунок 5" descr="current.png"/>
          <p:cNvPicPr>
            <a:picLocks noChangeAspect="1"/>
          </p:cNvPicPr>
          <p:nvPr/>
        </p:nvPicPr>
        <p:blipFill>
          <a:blip r:embed="rId2"/>
          <a:stretch>
            <a:fillRect/>
          </a:stretch>
        </p:blipFill>
        <p:spPr>
          <a:xfrm>
            <a:off x="601337" y="2068333"/>
            <a:ext cx="4457272" cy="2108122"/>
          </a:xfrm>
          <a:prstGeom prst="rect">
            <a:avLst/>
          </a:prstGeom>
        </p:spPr>
      </p:pic>
      <p:sp>
        <p:nvSpPr>
          <p:cNvPr id="8" name="Заголовок 1"/>
          <p:cNvSpPr>
            <a:spLocks noGrp="1"/>
          </p:cNvSpPr>
          <p:nvPr>
            <p:ph type="title"/>
          </p:nvPr>
        </p:nvSpPr>
        <p:spPr>
          <a:xfrm>
            <a:off x="0" y="471778"/>
            <a:ext cx="9144000" cy="1143000"/>
          </a:xfrm>
        </p:spPr>
        <p:txBody>
          <a:bodyPr>
            <a:normAutofit/>
          </a:bodyPr>
          <a:lstStyle/>
          <a:p>
            <a:pPr algn="l"/>
            <a:r>
              <a:rPr lang="en-US" sz="3200" dirty="0" smtClean="0"/>
              <a:t>3. Front-end electronics and readout algorithm </a:t>
            </a:r>
            <a:r>
              <a:rPr lang="en-US" sz="3200" dirty="0" smtClean="0">
                <a:latin typeface="Arial Narrow" pitchFamily="34" charset="0"/>
              </a:rPr>
              <a:t>(cont.)</a:t>
            </a:r>
            <a:endParaRPr lang="en-US" sz="3200" dirty="0">
              <a:latin typeface="Arial Narrow" pitchFamily="34" charset="0"/>
            </a:endParaRPr>
          </a:p>
        </p:txBody>
      </p:sp>
      <p:sp>
        <p:nvSpPr>
          <p:cNvPr id="10" name="TextBox 9"/>
          <p:cNvSpPr txBox="1"/>
          <p:nvPr/>
        </p:nvSpPr>
        <p:spPr>
          <a:xfrm>
            <a:off x="5243959" y="3239484"/>
            <a:ext cx="3604140" cy="837452"/>
          </a:xfrm>
          <a:prstGeom prst="rect">
            <a:avLst/>
          </a:prstGeom>
          <a:noFill/>
        </p:spPr>
        <p:txBody>
          <a:bodyPr wrap="square" lIns="80147" tIns="40074" rIns="80147" bIns="40074" rtlCol="0">
            <a:spAutoFit/>
          </a:bodyPr>
          <a:lstStyle/>
          <a:p>
            <a:r>
              <a:rPr lang="en-US" sz="1600" i="1" dirty="0" smtClean="0"/>
              <a:t>Fig.:  An example of the current in a row line if 7 pixels are fired during one 25 ns cycle.</a:t>
            </a:r>
            <a:endParaRPr lang="en-US" sz="1600" dirty="0"/>
          </a:p>
        </p:txBody>
      </p:sp>
      <p:sp>
        <p:nvSpPr>
          <p:cNvPr id="11" name="Нижний колонтитул 7"/>
          <p:cNvSpPr>
            <a:spLocks noGrp="1"/>
          </p:cNvSpPr>
          <p:nvPr>
            <p:ph type="ftr" sz="quarter" idx="11"/>
          </p:nvPr>
        </p:nvSpPr>
        <p:spPr>
          <a:xfrm>
            <a:off x="0" y="123825"/>
            <a:ext cx="9144000" cy="365125"/>
          </a:xfrm>
          <a:solidFill>
            <a:srgbClr val="002B82"/>
          </a:solidFill>
        </p:spPr>
        <p:txBody>
          <a:bodyPr/>
          <a:lstStyle/>
          <a:p>
            <a:pPr marL="720725" indent="1879600" algn="l"/>
            <a:r>
              <a:rPr lang="en-US" sz="1400" dirty="0" smtClean="0">
                <a:solidFill>
                  <a:schemeClr val="bg1"/>
                </a:solidFill>
              </a:rPr>
              <a:t>SLIDES   PRESENTED   AT   THE   ICPPA-2015</a:t>
            </a:r>
            <a:endParaRPr lang="en-US" sz="1400" dirty="0">
              <a:solidFill>
                <a:schemeClr val="bg1"/>
              </a:solidFill>
            </a:endParaRPr>
          </a:p>
        </p:txBody>
      </p:sp>
      <p:sp>
        <p:nvSpPr>
          <p:cNvPr id="12" name="Нижний колонтитул 7"/>
          <p:cNvSpPr txBox="1">
            <a:spLocks/>
          </p:cNvSpPr>
          <p:nvPr/>
        </p:nvSpPr>
        <p:spPr>
          <a:xfrm>
            <a:off x="0" y="124523"/>
            <a:ext cx="9144000" cy="365126"/>
          </a:xfrm>
          <a:prstGeom prst="rect">
            <a:avLst/>
          </a:prstGeom>
          <a:solidFill>
            <a:srgbClr val="002B82"/>
          </a:solidFill>
        </p:spPr>
        <p:txBody>
          <a:bodyPr vert="horz" lIns="91424" tIns="45712" rIns="91424" bIns="45712" rtlCol="0" anchor="ctr"/>
          <a:lstStyle/>
          <a:p>
            <a:pPr marL="720725" marR="0" lvl="0" indent="620713" algn="l" defTabSz="914239"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smtClean="0">
                <a:ln>
                  <a:noFill/>
                </a:ln>
                <a:solidFill>
                  <a:schemeClr val="bg1"/>
                </a:solidFill>
                <a:effectLst/>
                <a:uLnTx/>
                <a:uFillTx/>
                <a:latin typeface="+mn-lt"/>
                <a:ea typeface="+mn-ea"/>
                <a:cs typeface="+mn-cs"/>
              </a:rPr>
              <a:t>SLIDES   PRESENTED   AT   THE   ICPPA-2015</a:t>
            </a:r>
            <a:endParaRPr kumimoji="0" lang="en-US" sz="2800" b="0"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71778"/>
            <a:ext cx="8686800" cy="1143000"/>
          </a:xfrm>
        </p:spPr>
        <p:txBody>
          <a:bodyPr>
            <a:normAutofit/>
          </a:bodyPr>
          <a:lstStyle/>
          <a:p>
            <a:pPr algn="l"/>
            <a:r>
              <a:rPr lang="en-US" sz="3200" dirty="0" smtClean="0"/>
              <a:t>4. Reconstruction algorithm</a:t>
            </a:r>
            <a:endParaRPr lang="en-US" sz="3200" dirty="0"/>
          </a:p>
        </p:txBody>
      </p:sp>
      <p:sp>
        <p:nvSpPr>
          <p:cNvPr id="3" name="Содержимое 2"/>
          <p:cNvSpPr>
            <a:spLocks noGrp="1"/>
          </p:cNvSpPr>
          <p:nvPr>
            <p:ph idx="1"/>
          </p:nvPr>
        </p:nvSpPr>
        <p:spPr>
          <a:xfrm>
            <a:off x="479163" y="1420396"/>
            <a:ext cx="8246762" cy="971905"/>
          </a:xfrm>
        </p:spPr>
        <p:txBody>
          <a:bodyPr>
            <a:noAutofit/>
          </a:bodyPr>
          <a:lstStyle/>
          <a:p>
            <a:pPr marL="0" indent="0">
              <a:lnSpc>
                <a:spcPct val="114000"/>
              </a:lnSpc>
              <a:spcBef>
                <a:spcPts val="1052"/>
              </a:spcBef>
              <a:buNone/>
            </a:pPr>
            <a:r>
              <a:rPr lang="en-US" sz="1600" dirty="0" smtClean="0"/>
              <a:t>If particle crossed the detector perpendicularly to the chip surface, both angles </a:t>
            </a:r>
            <a:r>
              <a:rPr lang="el-GR" sz="1600" dirty="0" smtClean="0"/>
              <a:t>θ</a:t>
            </a:r>
            <a:r>
              <a:rPr lang="ru-RU" sz="1600" dirty="0" smtClean="0"/>
              <a:t> </a:t>
            </a:r>
            <a:r>
              <a:rPr lang="en-US" sz="1600" dirty="0" smtClean="0"/>
              <a:t>and </a:t>
            </a:r>
            <a:r>
              <a:rPr lang="el-GR" sz="1600" dirty="0" smtClean="0"/>
              <a:t>φ</a:t>
            </a:r>
            <a:r>
              <a:rPr lang="en-US" sz="1600" dirty="0" smtClean="0"/>
              <a:t> are zero and the mean position of fired pixels cluster in XY coordinates is the same for all 8 cycles. </a:t>
            </a:r>
          </a:p>
        </p:txBody>
      </p:sp>
      <p:sp>
        <p:nvSpPr>
          <p:cNvPr id="4" name="Номер слайда 3"/>
          <p:cNvSpPr>
            <a:spLocks noGrp="1"/>
          </p:cNvSpPr>
          <p:nvPr>
            <p:ph type="sldNum" sz="quarter" idx="12"/>
          </p:nvPr>
        </p:nvSpPr>
        <p:spPr/>
        <p:txBody>
          <a:bodyPr/>
          <a:lstStyle/>
          <a:p>
            <a:fld id="{C1F40DE0-E853-4A31-9CD1-5C41437FF450}" type="slidenum">
              <a:rPr lang="en-US" smtClean="0"/>
              <a:pPr/>
              <a:t>17</a:t>
            </a:fld>
            <a:endParaRPr lang="en-US"/>
          </a:p>
        </p:txBody>
      </p:sp>
      <p:pic>
        <p:nvPicPr>
          <p:cNvPr id="6" name="Рисунок 5" descr="fired_pixels.png"/>
          <p:cNvPicPr>
            <a:picLocks noChangeAspect="1"/>
          </p:cNvPicPr>
          <p:nvPr/>
        </p:nvPicPr>
        <p:blipFill>
          <a:blip r:embed="rId3"/>
          <a:stretch>
            <a:fillRect/>
          </a:stretch>
        </p:blipFill>
        <p:spPr>
          <a:xfrm>
            <a:off x="5321884" y="2197921"/>
            <a:ext cx="3342954" cy="4029622"/>
          </a:xfrm>
          <a:prstGeom prst="rect">
            <a:avLst/>
          </a:prstGeom>
        </p:spPr>
      </p:pic>
      <p:sp>
        <p:nvSpPr>
          <p:cNvPr id="7" name="Содержимое 2"/>
          <p:cNvSpPr txBox="1">
            <a:spLocks/>
          </p:cNvSpPr>
          <p:nvPr/>
        </p:nvSpPr>
        <p:spPr>
          <a:xfrm>
            <a:off x="479163" y="2133126"/>
            <a:ext cx="4459360" cy="4470762"/>
          </a:xfrm>
          <a:prstGeom prst="rect">
            <a:avLst/>
          </a:prstGeom>
        </p:spPr>
        <p:txBody>
          <a:bodyPr vert="horz" lIns="91392" tIns="45696" rIns="91392" bIns="45696" rtlCol="0">
            <a:noAutofit/>
          </a:bodyPr>
          <a:lstStyle/>
          <a:p>
            <a:pPr defTabSz="913916">
              <a:lnSpc>
                <a:spcPct val="114000"/>
              </a:lnSpc>
              <a:spcBef>
                <a:spcPts val="1052"/>
              </a:spcBef>
            </a:pPr>
            <a:r>
              <a:rPr lang="en-US" sz="1600" dirty="0" smtClean="0"/>
              <a:t>Only the number of fired pixels increases from 1-st to 8-th cycle because of transverse diffusion. If one or both angles are not zero the cluster moves along axis X or Y or both of them reflecting particle trajectory within the detector.</a:t>
            </a:r>
          </a:p>
          <a:p>
            <a:pPr defTabSz="913916">
              <a:lnSpc>
                <a:spcPct val="114000"/>
              </a:lnSpc>
              <a:spcBef>
                <a:spcPts val="1052"/>
              </a:spcBef>
            </a:pPr>
            <a:r>
              <a:rPr lang="en-US" sz="1600" dirty="0" smtClean="0"/>
              <a:t>The figure illustrates a typical cluster structure in XY plane and its projections on both axes for the 3-rd of 8 cycles. To calculate particle position in row number units we use center of mass approach. In each projection the row number or is multiplied by the number of fired pixels in this row,       or      , and the sum of the products is divided by the total number of fired pixels in the cluster </a:t>
            </a:r>
            <a:r>
              <a:rPr lang="en-US" sz="1600" i="1" dirty="0" smtClean="0"/>
              <a:t>N</a:t>
            </a:r>
            <a:r>
              <a:rPr lang="en-US" sz="1600" i="1" baseline="-25000" dirty="0" smtClean="0"/>
              <a:t>P</a:t>
            </a:r>
            <a:r>
              <a:rPr lang="en-US" sz="1600" dirty="0" smtClean="0"/>
              <a:t> :</a:t>
            </a:r>
          </a:p>
          <a:p>
            <a:pPr defTabSz="913916">
              <a:lnSpc>
                <a:spcPct val="114000"/>
              </a:lnSpc>
              <a:spcBef>
                <a:spcPts val="526"/>
              </a:spcBef>
            </a:pPr>
            <a:r>
              <a:rPr lang="en-US" sz="1600" dirty="0" smtClean="0"/>
              <a:t>                                     ,                                    . </a:t>
            </a:r>
          </a:p>
        </p:txBody>
      </p:sp>
      <p:graphicFrame>
        <p:nvGraphicFramePr>
          <p:cNvPr id="8" name="Объект 7"/>
          <p:cNvGraphicFramePr>
            <a:graphicFrameLocks noChangeAspect="1"/>
          </p:cNvGraphicFramePr>
          <p:nvPr/>
        </p:nvGraphicFramePr>
        <p:xfrm>
          <a:off x="601336" y="6020746"/>
          <a:ext cx="1588266" cy="378570"/>
        </p:xfrm>
        <a:graphic>
          <a:graphicData uri="http://schemas.openxmlformats.org/presentationml/2006/ole">
            <mc:AlternateContent xmlns:mc="http://schemas.openxmlformats.org/markup-compatibility/2006">
              <mc:Choice xmlns:v="urn:schemas-microsoft-com:vml" Requires="v">
                <p:oleObj spid="_x0000_s1030" name="Формула" r:id="rId4" imgW="1130040" imgH="253800" progId="Equation.3">
                  <p:embed/>
                </p:oleObj>
              </mc:Choice>
              <mc:Fallback>
                <p:oleObj name="Формула" r:id="rId4" imgW="1130040" imgH="25380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1336" y="6020746"/>
                        <a:ext cx="1588266" cy="37857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7" name="Object 3"/>
          <p:cNvGraphicFramePr>
            <a:graphicFrameLocks noChangeAspect="1"/>
          </p:cNvGraphicFramePr>
          <p:nvPr/>
        </p:nvGraphicFramePr>
        <p:xfrm>
          <a:off x="2372863" y="6032967"/>
          <a:ext cx="1481013" cy="377240"/>
        </p:xfrm>
        <a:graphic>
          <a:graphicData uri="http://schemas.openxmlformats.org/presentationml/2006/ole">
            <mc:AlternateContent xmlns:mc="http://schemas.openxmlformats.org/markup-compatibility/2006">
              <mc:Choice xmlns:v="urn:schemas-microsoft-com:vml" Requires="v">
                <p:oleObj spid="_x0000_s1031" name="Формула" r:id="rId6" imgW="1054080" imgH="253800" progId="Equation.3">
                  <p:embed/>
                </p:oleObj>
              </mc:Choice>
              <mc:Fallback>
                <p:oleObj name="Формула" r:id="rId6" imgW="1054080" imgH="253800" progId="Equation.3">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372863" y="6032967"/>
                        <a:ext cx="1481013" cy="37724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8" name="Object 4"/>
          <p:cNvGraphicFramePr>
            <a:graphicFrameLocks noChangeAspect="1"/>
          </p:cNvGraphicFramePr>
          <p:nvPr/>
        </p:nvGraphicFramePr>
        <p:xfrm>
          <a:off x="3248448" y="5113635"/>
          <a:ext cx="285071" cy="339804"/>
        </p:xfrm>
        <a:graphic>
          <a:graphicData uri="http://schemas.openxmlformats.org/presentationml/2006/ole">
            <mc:AlternateContent xmlns:mc="http://schemas.openxmlformats.org/markup-compatibility/2006">
              <mc:Choice xmlns:v="urn:schemas-microsoft-com:vml" Requires="v">
                <p:oleObj spid="_x0000_s1032" name="Формула" r:id="rId8" imgW="203040" imgH="228600" progId="Equation.3">
                  <p:embed/>
                </p:oleObj>
              </mc:Choice>
              <mc:Fallback>
                <p:oleObj name="Формула" r:id="rId8" imgW="203040" imgH="228600" progId="Equation.3">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248448" y="5113635"/>
                        <a:ext cx="285071" cy="33980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9" name="Object 5"/>
          <p:cNvGraphicFramePr>
            <a:graphicFrameLocks noChangeAspect="1"/>
          </p:cNvGraphicFramePr>
          <p:nvPr/>
        </p:nvGraphicFramePr>
        <p:xfrm>
          <a:off x="3716780" y="5113635"/>
          <a:ext cx="249777" cy="339804"/>
        </p:xfrm>
        <a:graphic>
          <a:graphicData uri="http://schemas.openxmlformats.org/presentationml/2006/ole">
            <mc:AlternateContent xmlns:mc="http://schemas.openxmlformats.org/markup-compatibility/2006">
              <mc:Choice xmlns:v="urn:schemas-microsoft-com:vml" Requires="v">
                <p:oleObj spid="_x0000_s1033" name="Формула" r:id="rId10" imgW="177480" imgH="228600" progId="Equation.3">
                  <p:embed/>
                </p:oleObj>
              </mc:Choice>
              <mc:Fallback>
                <p:oleObj name="Формула" r:id="rId10" imgW="177480" imgH="228600" progId="Equation.3">
                  <p:embed/>
                  <p:pic>
                    <p:nvPicPr>
                      <p:cNvPr id="0" name="Picture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716780" y="5113635"/>
                        <a:ext cx="249777" cy="33980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Нижний колонтитул 7"/>
          <p:cNvSpPr>
            <a:spLocks noGrp="1"/>
          </p:cNvSpPr>
          <p:nvPr>
            <p:ph type="ftr" sz="quarter" idx="11"/>
          </p:nvPr>
        </p:nvSpPr>
        <p:spPr>
          <a:xfrm>
            <a:off x="0" y="123825"/>
            <a:ext cx="9144000" cy="365125"/>
          </a:xfrm>
          <a:solidFill>
            <a:srgbClr val="002B82"/>
          </a:solidFill>
        </p:spPr>
        <p:txBody>
          <a:bodyPr/>
          <a:lstStyle/>
          <a:p>
            <a:pPr marL="720725" indent="1879600" algn="l"/>
            <a:r>
              <a:rPr lang="en-US" sz="1400" dirty="0" smtClean="0">
                <a:solidFill>
                  <a:schemeClr val="bg1"/>
                </a:solidFill>
              </a:rPr>
              <a:t>SLIDES   PRESENTED   AT   THE   ICPPA-2015</a:t>
            </a:r>
            <a:endParaRPr lang="en-US" sz="1400" dirty="0">
              <a:solidFill>
                <a:schemeClr val="bg1"/>
              </a:solidFill>
            </a:endParaRPr>
          </a:p>
        </p:txBody>
      </p:sp>
      <p:sp>
        <p:nvSpPr>
          <p:cNvPr id="13" name="Нижний колонтитул 7"/>
          <p:cNvSpPr txBox="1">
            <a:spLocks/>
          </p:cNvSpPr>
          <p:nvPr/>
        </p:nvSpPr>
        <p:spPr>
          <a:xfrm>
            <a:off x="0" y="124523"/>
            <a:ext cx="9144000" cy="365126"/>
          </a:xfrm>
          <a:prstGeom prst="rect">
            <a:avLst/>
          </a:prstGeom>
          <a:solidFill>
            <a:srgbClr val="002B82"/>
          </a:solidFill>
        </p:spPr>
        <p:txBody>
          <a:bodyPr vert="horz" lIns="91424" tIns="45712" rIns="91424" bIns="45712" rtlCol="0" anchor="ctr"/>
          <a:lstStyle/>
          <a:p>
            <a:pPr marL="720725" marR="0" lvl="0" indent="620713" algn="l" defTabSz="914239"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smtClean="0">
                <a:ln>
                  <a:noFill/>
                </a:ln>
                <a:solidFill>
                  <a:schemeClr val="bg1"/>
                </a:solidFill>
                <a:effectLst/>
                <a:uLnTx/>
                <a:uFillTx/>
                <a:latin typeface="+mn-lt"/>
                <a:ea typeface="+mn-ea"/>
                <a:cs typeface="+mn-cs"/>
              </a:rPr>
              <a:t>SLIDES   PRESENTED   AT   THE   ICPPA-2015</a:t>
            </a:r>
            <a:endParaRPr kumimoji="0" lang="en-US" sz="2800" b="0"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C1F40DE0-E853-4A31-9CD1-5C41437FF450}" type="slidenum">
              <a:rPr lang="en-US" smtClean="0"/>
              <a:pPr/>
              <a:t>18</a:t>
            </a:fld>
            <a:endParaRPr lang="en-US"/>
          </a:p>
        </p:txBody>
      </p:sp>
      <p:pic>
        <p:nvPicPr>
          <p:cNvPr id="5" name="Рисунок 4" descr="linear_fit.png"/>
          <p:cNvPicPr>
            <a:picLocks noChangeAspect="1"/>
          </p:cNvPicPr>
          <p:nvPr/>
        </p:nvPicPr>
        <p:blipFill>
          <a:blip r:embed="rId2"/>
          <a:stretch>
            <a:fillRect/>
          </a:stretch>
        </p:blipFill>
        <p:spPr>
          <a:xfrm>
            <a:off x="5305045" y="1335468"/>
            <a:ext cx="3344944" cy="4490897"/>
          </a:xfrm>
          <a:prstGeom prst="rect">
            <a:avLst/>
          </a:prstGeom>
        </p:spPr>
      </p:pic>
      <p:sp>
        <p:nvSpPr>
          <p:cNvPr id="6" name="Прямоугольник 5"/>
          <p:cNvSpPr/>
          <p:nvPr/>
        </p:nvSpPr>
        <p:spPr>
          <a:xfrm>
            <a:off x="479162" y="1396061"/>
            <a:ext cx="4642622" cy="4262075"/>
          </a:xfrm>
          <a:prstGeom prst="rect">
            <a:avLst/>
          </a:prstGeom>
        </p:spPr>
        <p:txBody>
          <a:bodyPr wrap="square" lIns="80147" tIns="40074" rIns="80147" bIns="40074">
            <a:spAutoFit/>
          </a:bodyPr>
          <a:lstStyle/>
          <a:p>
            <a:pPr>
              <a:lnSpc>
                <a:spcPct val="114000"/>
              </a:lnSpc>
              <a:spcBef>
                <a:spcPts val="1052"/>
              </a:spcBef>
            </a:pPr>
            <a:r>
              <a:rPr lang="en-US" sz="1600" dirty="0" smtClean="0"/>
              <a:t>This procedure is performed for each of 8 cycles. And the cycle number indicates the corresponding Z coordinate. </a:t>
            </a:r>
          </a:p>
          <a:p>
            <a:pPr>
              <a:lnSpc>
                <a:spcPct val="114000"/>
              </a:lnSpc>
              <a:spcBef>
                <a:spcPts val="1052"/>
              </a:spcBef>
            </a:pPr>
            <a:r>
              <a:rPr lang="en-US" sz="1600" dirty="0" smtClean="0"/>
              <a:t>Thus we can create two plots representing the XZ and YZ projections of the particle trajectory with 8 sets of found coordinates shown as dots in each plot. </a:t>
            </a:r>
          </a:p>
          <a:p>
            <a:pPr>
              <a:lnSpc>
                <a:spcPct val="114000"/>
              </a:lnSpc>
              <a:spcBef>
                <a:spcPts val="1052"/>
              </a:spcBef>
            </a:pPr>
            <a:r>
              <a:rPr lang="en-US" sz="1600" dirty="0" smtClean="0"/>
              <a:t>An example of one simulated event is presented in the Figure, where a straight line is drawn through 8 points using the least-squares method. </a:t>
            </a:r>
          </a:p>
          <a:p>
            <a:pPr>
              <a:lnSpc>
                <a:spcPct val="114000"/>
              </a:lnSpc>
              <a:spcBef>
                <a:spcPts val="1052"/>
              </a:spcBef>
            </a:pPr>
            <a:r>
              <a:rPr lang="en-US" sz="1600" dirty="0" smtClean="0"/>
              <a:t>From there we can determine the particle trajectory, i.e. XY coordinates where the particle crossed the cathode and anode planes as well as both angles:  </a:t>
            </a:r>
            <a:r>
              <a:rPr lang="el-GR" sz="1600" dirty="0" smtClean="0"/>
              <a:t>θ</a:t>
            </a:r>
            <a:r>
              <a:rPr lang="en-US" sz="1600" dirty="0" smtClean="0"/>
              <a:t> in the XZ plane and </a:t>
            </a:r>
            <a:r>
              <a:rPr lang="el-GR" sz="1600" dirty="0" smtClean="0"/>
              <a:t>φ</a:t>
            </a:r>
            <a:r>
              <a:rPr lang="en-US" sz="1600" dirty="0" smtClean="0"/>
              <a:t> in the YZ plane. </a:t>
            </a:r>
            <a:endParaRPr lang="en-US" sz="1600" dirty="0"/>
          </a:p>
        </p:txBody>
      </p:sp>
      <p:sp>
        <p:nvSpPr>
          <p:cNvPr id="8" name="Заголовок 1"/>
          <p:cNvSpPr>
            <a:spLocks noGrp="1"/>
          </p:cNvSpPr>
          <p:nvPr>
            <p:ph type="title"/>
          </p:nvPr>
        </p:nvSpPr>
        <p:spPr>
          <a:xfrm>
            <a:off x="457200" y="471778"/>
            <a:ext cx="8686800" cy="1143000"/>
          </a:xfrm>
        </p:spPr>
        <p:txBody>
          <a:bodyPr>
            <a:normAutofit/>
          </a:bodyPr>
          <a:lstStyle/>
          <a:p>
            <a:pPr algn="l"/>
            <a:r>
              <a:rPr lang="en-US" sz="3200" dirty="0" smtClean="0"/>
              <a:t>4. Reconstruction algorithm (continued)</a:t>
            </a:r>
            <a:endParaRPr lang="en-US" sz="3200" dirty="0"/>
          </a:p>
        </p:txBody>
      </p:sp>
      <p:sp>
        <p:nvSpPr>
          <p:cNvPr id="7" name="Нижний колонтитул 7"/>
          <p:cNvSpPr>
            <a:spLocks noGrp="1"/>
          </p:cNvSpPr>
          <p:nvPr>
            <p:ph type="ftr" sz="quarter" idx="11"/>
          </p:nvPr>
        </p:nvSpPr>
        <p:spPr>
          <a:xfrm>
            <a:off x="0" y="123825"/>
            <a:ext cx="9144000" cy="365125"/>
          </a:xfrm>
          <a:solidFill>
            <a:srgbClr val="002B82"/>
          </a:solidFill>
        </p:spPr>
        <p:txBody>
          <a:bodyPr/>
          <a:lstStyle/>
          <a:p>
            <a:pPr marL="720725" indent="1879600" algn="l"/>
            <a:r>
              <a:rPr lang="en-US" sz="1400" dirty="0" smtClean="0">
                <a:solidFill>
                  <a:schemeClr val="bg1"/>
                </a:solidFill>
              </a:rPr>
              <a:t>SLIDES   PRESENTED   AT   THE   ICPPA-2015</a:t>
            </a:r>
            <a:endParaRPr lang="en-US" sz="1400" dirty="0">
              <a:solidFill>
                <a:schemeClr val="bg1"/>
              </a:solidFill>
            </a:endParaRPr>
          </a:p>
        </p:txBody>
      </p:sp>
      <p:sp>
        <p:nvSpPr>
          <p:cNvPr id="10" name="Нижний колонтитул 7"/>
          <p:cNvSpPr txBox="1">
            <a:spLocks/>
          </p:cNvSpPr>
          <p:nvPr/>
        </p:nvSpPr>
        <p:spPr>
          <a:xfrm>
            <a:off x="0" y="124523"/>
            <a:ext cx="9144000" cy="365126"/>
          </a:xfrm>
          <a:prstGeom prst="rect">
            <a:avLst/>
          </a:prstGeom>
          <a:solidFill>
            <a:srgbClr val="002B82"/>
          </a:solidFill>
        </p:spPr>
        <p:txBody>
          <a:bodyPr vert="horz" lIns="91424" tIns="45712" rIns="91424" bIns="45712" rtlCol="0" anchor="ctr"/>
          <a:lstStyle/>
          <a:p>
            <a:pPr marL="720725" marR="0" lvl="0" indent="620713" algn="l" defTabSz="914239"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smtClean="0">
                <a:ln>
                  <a:noFill/>
                </a:ln>
                <a:solidFill>
                  <a:schemeClr val="bg1"/>
                </a:solidFill>
                <a:effectLst/>
                <a:uLnTx/>
                <a:uFillTx/>
                <a:latin typeface="+mn-lt"/>
                <a:ea typeface="+mn-ea"/>
                <a:cs typeface="+mn-cs"/>
              </a:rPr>
              <a:t>SLIDES   PRESENTED   AT   THE   ICPPA-2015</a:t>
            </a:r>
            <a:endParaRPr kumimoji="0" lang="en-US" sz="2800" b="0"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84440" y="367008"/>
            <a:ext cx="7180267" cy="523204"/>
          </a:xfrm>
          <a:prstGeom prst="rect">
            <a:avLst/>
          </a:prstGeom>
          <a:noFill/>
        </p:spPr>
        <p:txBody>
          <a:bodyPr wrap="none" lIns="91424" tIns="45712" rIns="91424" bIns="45712" rtlCol="0">
            <a:spAutoFit/>
          </a:bodyPr>
          <a:lstStyle/>
          <a:p>
            <a:pPr algn="ctr"/>
            <a:r>
              <a:rPr lang="en-US" sz="2800" b="1" dirty="0" smtClean="0"/>
              <a:t>Overview from ICPPA-2015: Gas Pixel Detector </a:t>
            </a:r>
            <a:endParaRPr lang="en-US" sz="2800" b="1" dirty="0"/>
          </a:p>
        </p:txBody>
      </p:sp>
      <p:sp>
        <p:nvSpPr>
          <p:cNvPr id="5" name="TextBox 4"/>
          <p:cNvSpPr txBox="1"/>
          <p:nvPr/>
        </p:nvSpPr>
        <p:spPr>
          <a:xfrm>
            <a:off x="540609" y="996390"/>
            <a:ext cx="8087831" cy="1200312"/>
          </a:xfrm>
          <a:prstGeom prst="rect">
            <a:avLst/>
          </a:prstGeom>
          <a:noFill/>
        </p:spPr>
        <p:txBody>
          <a:bodyPr wrap="square" lIns="91424" tIns="45712" rIns="91424" bIns="45712" rtlCol="0">
            <a:spAutoFit/>
          </a:bodyPr>
          <a:lstStyle/>
          <a:p>
            <a:r>
              <a:rPr lang="en-US" dirty="0" smtClean="0"/>
              <a:t>At ICPPA-2015 we presented a version of Gas Pixel Detector (GPD), which can be used as a fast trigger tracking device due to time-projection method of data acquisition and advanced methods of data transmission and online analysis [1].</a:t>
            </a:r>
          </a:p>
          <a:p>
            <a:endParaRPr lang="en-US" dirty="0"/>
          </a:p>
        </p:txBody>
      </p:sp>
      <p:grpSp>
        <p:nvGrpSpPr>
          <p:cNvPr id="6" name="Группа 5"/>
          <p:cNvGrpSpPr/>
          <p:nvPr/>
        </p:nvGrpSpPr>
        <p:grpSpPr>
          <a:xfrm>
            <a:off x="622590" y="2295288"/>
            <a:ext cx="7984884" cy="4057900"/>
            <a:chOff x="642910" y="1228488"/>
            <a:chExt cx="7984884" cy="4057900"/>
          </a:xfrm>
        </p:grpSpPr>
        <p:pic>
          <p:nvPicPr>
            <p:cNvPr id="7" name="Рисунок 6" descr="GPD Structure-v2.png"/>
            <p:cNvPicPr>
              <a:picLocks noChangeAspect="1"/>
            </p:cNvPicPr>
            <p:nvPr/>
          </p:nvPicPr>
          <p:blipFill>
            <a:blip r:embed="rId2"/>
            <a:srcRect l="8649" b="7394"/>
            <a:stretch>
              <a:fillRect/>
            </a:stretch>
          </p:blipFill>
          <p:spPr>
            <a:xfrm>
              <a:off x="642910" y="1228488"/>
              <a:ext cx="7984884" cy="4057900"/>
            </a:xfrm>
            <a:prstGeom prst="rect">
              <a:avLst/>
            </a:prstGeom>
          </p:spPr>
        </p:pic>
        <p:cxnSp>
          <p:nvCxnSpPr>
            <p:cNvPr id="8" name="Прямая со стрелкой 7"/>
            <p:cNvCxnSpPr/>
            <p:nvPr/>
          </p:nvCxnSpPr>
          <p:spPr>
            <a:xfrm>
              <a:off x="1766870" y="3349942"/>
              <a:ext cx="357190" cy="142876"/>
            </a:xfrm>
            <a:prstGeom prst="straightConnector1">
              <a:avLst/>
            </a:prstGeom>
            <a:ln>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9" name="Прямая со стрелкой 8"/>
            <p:cNvCxnSpPr/>
            <p:nvPr/>
          </p:nvCxnSpPr>
          <p:spPr>
            <a:xfrm>
              <a:off x="1766870" y="3492818"/>
              <a:ext cx="500066" cy="71438"/>
            </a:xfrm>
            <a:prstGeom prst="straightConnector1">
              <a:avLst/>
            </a:prstGeom>
            <a:ln>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10" name="Прямая со стрелкой 9"/>
            <p:cNvCxnSpPr/>
            <p:nvPr/>
          </p:nvCxnSpPr>
          <p:spPr>
            <a:xfrm flipV="1">
              <a:off x="1766870" y="3635694"/>
              <a:ext cx="357190" cy="71438"/>
            </a:xfrm>
            <a:prstGeom prst="straightConnector1">
              <a:avLst/>
            </a:prstGeom>
            <a:ln>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11" name="Прямая со стрелкой 10"/>
            <p:cNvCxnSpPr/>
            <p:nvPr/>
          </p:nvCxnSpPr>
          <p:spPr>
            <a:xfrm flipV="1">
              <a:off x="1766870" y="3707132"/>
              <a:ext cx="357190" cy="214314"/>
            </a:xfrm>
            <a:prstGeom prst="straightConnector1">
              <a:avLst/>
            </a:prstGeom>
            <a:ln>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cxnSp>
      </p:grpSp>
      <p:sp>
        <p:nvSpPr>
          <p:cNvPr id="12" name="Номер слайда 11"/>
          <p:cNvSpPr>
            <a:spLocks noGrp="1"/>
          </p:cNvSpPr>
          <p:nvPr>
            <p:ph type="sldNum" sz="quarter" idx="12"/>
          </p:nvPr>
        </p:nvSpPr>
        <p:spPr/>
        <p:txBody>
          <a:bodyPr/>
          <a:lstStyle/>
          <a:p>
            <a:fld id="{F9A477EE-4560-4DF8-B362-4346488ECD81}"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39008" y="1026869"/>
            <a:ext cx="8390032" cy="5810805"/>
          </a:xfrm>
          <a:prstGeom prst="rect">
            <a:avLst/>
          </a:prstGeom>
          <a:noFill/>
        </p:spPr>
        <p:txBody>
          <a:bodyPr wrap="square" lIns="91424" tIns="45712" rIns="91424" bIns="45712" rtlCol="0">
            <a:spAutoFit/>
          </a:bodyPr>
          <a:lstStyle/>
          <a:p>
            <a:pPr>
              <a:lnSpc>
                <a:spcPct val="110000"/>
              </a:lnSpc>
              <a:spcBef>
                <a:spcPts val="1200"/>
              </a:spcBef>
            </a:pPr>
            <a:r>
              <a:rPr lang="en-US" dirty="0" smtClean="0"/>
              <a:t>GPD assumes permanent data collection and processing with 25 ns cycles corresponding collider beam crossing cycle.  With 10 mm thick gas volume and maximum drift time of the elections generated by charged particles in gas about 200 ns, we can obtain 8 points with X and Y coordinates along the particle track and Z coordinate, which corresponds the number of the cycle when the coordinates were measured. It allows particle trajectory reconstruction and angle determination in both XZ and YZ planes with down to 0.2° accuracy and particle entry point measurements with ±37 µm accuracy.</a:t>
            </a:r>
          </a:p>
          <a:p>
            <a:pPr>
              <a:lnSpc>
                <a:spcPct val="110000"/>
              </a:lnSpc>
              <a:spcBef>
                <a:spcPts val="1200"/>
              </a:spcBef>
            </a:pPr>
            <a:r>
              <a:rPr lang="en-US" dirty="0" smtClean="0"/>
              <a:t>The only real disadvantage of the device is the absence of exact time knowledge when the particle crossed the detector. It becomes more essential if a few particles arrived during 200 ns drift time needed to collect the data. </a:t>
            </a:r>
          </a:p>
          <a:p>
            <a:pPr>
              <a:lnSpc>
                <a:spcPct val="110000"/>
              </a:lnSpc>
              <a:spcBef>
                <a:spcPts val="1200"/>
              </a:spcBef>
            </a:pPr>
            <a:r>
              <a:rPr lang="en-US" dirty="0" smtClean="0"/>
              <a:t>The simple way to obtain time coordinate is to add a layer of silicon pad or strip detector to existed GPD structure. But it means additional layer of silicon, a lot of interconnections and essential increase of production cost. Therefore we decided to use a charged particle detection in epitaxial layer created during regular chip production technology. This method has been proposed by the authors in 2005-2007 [2, 3] and successfully used now.</a:t>
            </a:r>
          </a:p>
          <a:p>
            <a:pPr>
              <a:lnSpc>
                <a:spcPct val="110000"/>
              </a:lnSpc>
              <a:spcBef>
                <a:spcPts val="1200"/>
              </a:spcBef>
            </a:pPr>
            <a:endParaRPr lang="en-US" dirty="0"/>
          </a:p>
        </p:txBody>
      </p:sp>
      <p:sp>
        <p:nvSpPr>
          <p:cNvPr id="6" name="TextBox 5"/>
          <p:cNvSpPr txBox="1"/>
          <p:nvPr/>
        </p:nvSpPr>
        <p:spPr>
          <a:xfrm>
            <a:off x="1036839" y="387329"/>
            <a:ext cx="7180267" cy="523204"/>
          </a:xfrm>
          <a:prstGeom prst="rect">
            <a:avLst/>
          </a:prstGeom>
          <a:noFill/>
        </p:spPr>
        <p:txBody>
          <a:bodyPr wrap="none" lIns="91424" tIns="45712" rIns="91424" bIns="45712" rtlCol="0">
            <a:spAutoFit/>
          </a:bodyPr>
          <a:lstStyle/>
          <a:p>
            <a:r>
              <a:rPr lang="en-US" sz="2800" b="1" dirty="0" smtClean="0"/>
              <a:t>Overview from ICPPA-2015: Gas Pixel Detector </a:t>
            </a:r>
            <a:endParaRPr lang="en-US" sz="2800" b="1" dirty="0"/>
          </a:p>
        </p:txBody>
      </p:sp>
      <p:sp>
        <p:nvSpPr>
          <p:cNvPr id="7" name="Номер слайда 6"/>
          <p:cNvSpPr>
            <a:spLocks noGrp="1"/>
          </p:cNvSpPr>
          <p:nvPr>
            <p:ph type="sldNum" sz="quarter" idx="12"/>
          </p:nvPr>
        </p:nvSpPr>
        <p:spPr/>
        <p:txBody>
          <a:bodyPr/>
          <a:lstStyle/>
          <a:p>
            <a:fld id="{F9A477EE-4560-4DF8-B362-4346488ECD81}"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SGPD Structure-v2.png"/>
          <p:cNvPicPr>
            <a:picLocks noChangeAspect="1"/>
          </p:cNvPicPr>
          <p:nvPr/>
        </p:nvPicPr>
        <p:blipFill>
          <a:blip r:embed="rId2"/>
          <a:srcRect l="8649" b="7394"/>
          <a:stretch>
            <a:fillRect/>
          </a:stretch>
        </p:blipFill>
        <p:spPr>
          <a:xfrm>
            <a:off x="659150" y="1214422"/>
            <a:ext cx="7984817" cy="4057880"/>
          </a:xfrm>
          <a:prstGeom prst="rect">
            <a:avLst/>
          </a:prstGeom>
        </p:spPr>
      </p:pic>
      <p:cxnSp>
        <p:nvCxnSpPr>
          <p:cNvPr id="3" name="Прямая со стрелкой 2"/>
          <p:cNvCxnSpPr/>
          <p:nvPr/>
        </p:nvCxnSpPr>
        <p:spPr>
          <a:xfrm>
            <a:off x="1785918" y="3342322"/>
            <a:ext cx="357190" cy="142876"/>
          </a:xfrm>
          <a:prstGeom prst="straightConnector1">
            <a:avLst/>
          </a:prstGeom>
          <a:ln>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4" name="Прямая со стрелкой 3"/>
          <p:cNvCxnSpPr/>
          <p:nvPr/>
        </p:nvCxnSpPr>
        <p:spPr>
          <a:xfrm>
            <a:off x="1785918" y="3485198"/>
            <a:ext cx="500066" cy="71438"/>
          </a:xfrm>
          <a:prstGeom prst="straightConnector1">
            <a:avLst/>
          </a:prstGeom>
          <a:ln>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5" name="Прямая со стрелкой 4"/>
          <p:cNvCxnSpPr/>
          <p:nvPr/>
        </p:nvCxnSpPr>
        <p:spPr>
          <a:xfrm flipV="1">
            <a:off x="1785918" y="3628074"/>
            <a:ext cx="357190" cy="71438"/>
          </a:xfrm>
          <a:prstGeom prst="straightConnector1">
            <a:avLst/>
          </a:prstGeom>
          <a:ln>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6" name="Прямая со стрелкой 5"/>
          <p:cNvCxnSpPr/>
          <p:nvPr/>
        </p:nvCxnSpPr>
        <p:spPr>
          <a:xfrm flipV="1">
            <a:off x="1785918" y="3699513"/>
            <a:ext cx="357190" cy="214314"/>
          </a:xfrm>
          <a:prstGeom prst="straightConnector1">
            <a:avLst/>
          </a:prstGeom>
          <a:ln>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7" name="Прямая со стрелкой 6"/>
          <p:cNvCxnSpPr/>
          <p:nvPr/>
        </p:nvCxnSpPr>
        <p:spPr>
          <a:xfrm flipV="1">
            <a:off x="1785919" y="3770950"/>
            <a:ext cx="642942" cy="428628"/>
          </a:xfrm>
          <a:prstGeom prst="straightConnector1">
            <a:avLst/>
          </a:prstGeom>
          <a:ln>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296161" y="204449"/>
            <a:ext cx="6350201" cy="542169"/>
          </a:xfrm>
          <a:prstGeom prst="rect">
            <a:avLst/>
          </a:prstGeom>
          <a:noFill/>
        </p:spPr>
        <p:txBody>
          <a:bodyPr wrap="square" lIns="91424" tIns="45712" rIns="91424" bIns="45712" rtlCol="0">
            <a:spAutoFit/>
          </a:bodyPr>
          <a:lstStyle/>
          <a:p>
            <a:r>
              <a:rPr lang="en-US" sz="2800" b="1" dirty="0" smtClean="0"/>
              <a:t>Silicon-Gas Pixel Detector (SGPD) </a:t>
            </a:r>
            <a:endParaRPr lang="en-US" sz="2800" b="1" dirty="0"/>
          </a:p>
        </p:txBody>
      </p:sp>
      <p:sp>
        <p:nvSpPr>
          <p:cNvPr id="10" name="Номер слайда 9"/>
          <p:cNvSpPr>
            <a:spLocks noGrp="1"/>
          </p:cNvSpPr>
          <p:nvPr>
            <p:ph type="sldNum" sz="quarter" idx="12"/>
          </p:nvPr>
        </p:nvSpPr>
        <p:spPr/>
        <p:txBody>
          <a:bodyPr/>
          <a:lstStyle/>
          <a:p>
            <a:fld id="{F9A477EE-4560-4DF8-B362-4346488ECD81}"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40609" y="996389"/>
            <a:ext cx="8196991" cy="3124044"/>
          </a:xfrm>
          <a:prstGeom prst="rect">
            <a:avLst/>
          </a:prstGeom>
          <a:noFill/>
        </p:spPr>
        <p:txBody>
          <a:bodyPr wrap="square" lIns="91424" tIns="45712" rIns="91424" bIns="45712" rtlCol="0">
            <a:spAutoFit/>
          </a:bodyPr>
          <a:lstStyle/>
          <a:p>
            <a:pPr>
              <a:lnSpc>
                <a:spcPct val="110000"/>
              </a:lnSpc>
            </a:pPr>
            <a:r>
              <a:rPr lang="en-US" dirty="0" smtClean="0"/>
              <a:t>In GPD 100×200 µm pixels are the metal layers on the 2×2 cm</a:t>
            </a:r>
            <a:r>
              <a:rPr lang="en-US" baseline="30000" dirty="0" smtClean="0"/>
              <a:t>2</a:t>
            </a:r>
            <a:r>
              <a:rPr lang="en-US" dirty="0" smtClean="0"/>
              <a:t> electronic chip surface. Each pixel electronics is positioned near the pixel. Data acquisition and processing electronics is at two chip edges for X and Y coordinates determination correspondingly.</a:t>
            </a:r>
            <a:endParaRPr lang="ru-RU" dirty="0" smtClean="0"/>
          </a:p>
          <a:p>
            <a:pPr>
              <a:lnSpc>
                <a:spcPct val="110000"/>
              </a:lnSpc>
            </a:pPr>
            <a:endParaRPr lang="ru-RU" dirty="0" smtClean="0"/>
          </a:p>
          <a:p>
            <a:pPr>
              <a:lnSpc>
                <a:spcPct val="110000"/>
              </a:lnSpc>
            </a:pPr>
            <a:r>
              <a:rPr lang="en-US" dirty="0" smtClean="0"/>
              <a:t>Adding about 25×25 µm silicon sensors below chip electronics within epitaxial layer we can collect electrons generated by the charged particle in the epitaxial layer in very short time about 1 ns and  we can obtain exact information about the particle arrival very soon. </a:t>
            </a:r>
          </a:p>
          <a:p>
            <a:pPr>
              <a:lnSpc>
                <a:spcPct val="110000"/>
              </a:lnSpc>
            </a:pPr>
            <a:r>
              <a:rPr lang="en-US" dirty="0" smtClean="0"/>
              <a:t> </a:t>
            </a:r>
          </a:p>
        </p:txBody>
      </p:sp>
      <p:sp>
        <p:nvSpPr>
          <p:cNvPr id="6" name="TextBox 5"/>
          <p:cNvSpPr txBox="1"/>
          <p:nvPr/>
        </p:nvSpPr>
        <p:spPr>
          <a:xfrm>
            <a:off x="2296161" y="204449"/>
            <a:ext cx="6350201" cy="542169"/>
          </a:xfrm>
          <a:prstGeom prst="rect">
            <a:avLst/>
          </a:prstGeom>
          <a:noFill/>
        </p:spPr>
        <p:txBody>
          <a:bodyPr wrap="square" lIns="91424" tIns="45712" rIns="91424" bIns="45712" rtlCol="0">
            <a:spAutoFit/>
          </a:bodyPr>
          <a:lstStyle/>
          <a:p>
            <a:r>
              <a:rPr lang="en-US" sz="2800" b="1" dirty="0" smtClean="0"/>
              <a:t>Silicon Pixels Implementation </a:t>
            </a:r>
            <a:endParaRPr lang="en-US" sz="2800" b="1" dirty="0"/>
          </a:p>
        </p:txBody>
      </p:sp>
      <p:sp>
        <p:nvSpPr>
          <p:cNvPr id="7" name="Номер слайда 6"/>
          <p:cNvSpPr>
            <a:spLocks noGrp="1"/>
          </p:cNvSpPr>
          <p:nvPr>
            <p:ph type="sldNum" sz="quarter" idx="12"/>
          </p:nvPr>
        </p:nvSpPr>
        <p:spPr/>
        <p:txBody>
          <a:bodyPr/>
          <a:lstStyle/>
          <a:p>
            <a:fld id="{F9A477EE-4560-4DF8-B362-4346488ECD81}"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96161" y="204449"/>
            <a:ext cx="6350201" cy="542169"/>
          </a:xfrm>
          <a:prstGeom prst="rect">
            <a:avLst/>
          </a:prstGeom>
          <a:noFill/>
        </p:spPr>
        <p:txBody>
          <a:bodyPr wrap="square" lIns="91424" tIns="45712" rIns="91424" bIns="45712" rtlCol="0">
            <a:spAutoFit/>
          </a:bodyPr>
          <a:lstStyle/>
          <a:p>
            <a:r>
              <a:rPr lang="en-US" sz="2800" b="1" dirty="0" smtClean="0"/>
              <a:t>Silicon Pixels Implementation </a:t>
            </a:r>
            <a:endParaRPr lang="en-US" sz="2800" b="1" dirty="0"/>
          </a:p>
        </p:txBody>
      </p:sp>
      <p:sp>
        <p:nvSpPr>
          <p:cNvPr id="7" name="Номер слайда 6"/>
          <p:cNvSpPr>
            <a:spLocks noGrp="1"/>
          </p:cNvSpPr>
          <p:nvPr>
            <p:ph type="sldNum" sz="quarter" idx="12"/>
          </p:nvPr>
        </p:nvSpPr>
        <p:spPr/>
        <p:txBody>
          <a:bodyPr/>
          <a:lstStyle/>
          <a:p>
            <a:fld id="{F9A477EE-4560-4DF8-B362-4346488ECD81}" type="slidenum">
              <a:rPr lang="en-US" smtClean="0"/>
              <a:pPr/>
              <a:t>6</a:t>
            </a:fld>
            <a:endParaRPr lang="en-US"/>
          </a:p>
        </p:txBody>
      </p:sp>
      <p:pic>
        <p:nvPicPr>
          <p:cNvPr id="8" name="Рисунок 7" descr="silicon_sensor_electronics_v2.png"/>
          <p:cNvPicPr>
            <a:picLocks noChangeAspect="1"/>
          </p:cNvPicPr>
          <p:nvPr/>
        </p:nvPicPr>
        <p:blipFill>
          <a:blip r:embed="rId2"/>
          <a:stretch>
            <a:fillRect/>
          </a:stretch>
        </p:blipFill>
        <p:spPr>
          <a:xfrm>
            <a:off x="456820" y="1076791"/>
            <a:ext cx="8060064" cy="5130969"/>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21889" y="1087829"/>
            <a:ext cx="8087831" cy="5272196"/>
          </a:xfrm>
          <a:prstGeom prst="rect">
            <a:avLst/>
          </a:prstGeom>
          <a:noFill/>
        </p:spPr>
        <p:txBody>
          <a:bodyPr wrap="square" lIns="91424" tIns="45712" rIns="91424" bIns="45712" rtlCol="0">
            <a:spAutoFit/>
          </a:bodyPr>
          <a:lstStyle/>
          <a:p>
            <a:pPr>
              <a:lnSpc>
                <a:spcPct val="110000"/>
              </a:lnSpc>
            </a:pPr>
            <a:r>
              <a:rPr lang="en-US" smtClean="0"/>
              <a:t>Every </a:t>
            </a:r>
            <a:r>
              <a:rPr lang="en-US" dirty="0" smtClean="0"/>
              <a:t>silicon sensor has an amplifier and two outputs. One output is connected to  the common wire going along X row, the second output is connected to the wire going along the Y row. It means that all the outputs of the same row are connected together creating something like a strip in </a:t>
            </a:r>
            <a:r>
              <a:rPr lang="en-US" dirty="0" err="1" smtClean="0"/>
              <a:t>microstrip</a:t>
            </a:r>
            <a:r>
              <a:rPr lang="en-US" dirty="0" smtClean="0"/>
              <a:t> detector. And the whole system works like two layers of </a:t>
            </a:r>
            <a:r>
              <a:rPr lang="en-US" dirty="0" err="1" smtClean="0"/>
              <a:t>microstrip</a:t>
            </a:r>
            <a:r>
              <a:rPr lang="en-US" dirty="0" smtClean="0"/>
              <a:t> detectors positioned perpendicularly. It seriously simplified and speeds up readout procedure.  If  particle density is high and a few particles can appear at the same clock we can avoid ambiguity adding one more interconnecting system of wires. For example under 45 degree relative X and Y.</a:t>
            </a:r>
            <a:endParaRPr lang="ru-RU" dirty="0" smtClean="0"/>
          </a:p>
          <a:p>
            <a:pPr>
              <a:lnSpc>
                <a:spcPct val="110000"/>
              </a:lnSpc>
            </a:pPr>
            <a:endParaRPr lang="en-US" dirty="0" smtClean="0"/>
          </a:p>
          <a:p>
            <a:pPr>
              <a:lnSpc>
                <a:spcPct val="110000"/>
              </a:lnSpc>
            </a:pPr>
            <a:r>
              <a:rPr lang="en-US" dirty="0" smtClean="0"/>
              <a:t>With binary silicon pixel readout we can determine XY coordinate of the particle arrival with 7 µm accuracy. If power consumption/dissipation is a critical point, the silicon pixel size can be increased to 50×50 µm. This case XY accuracy is still 15 µm but power dissipation is four times less.</a:t>
            </a:r>
          </a:p>
          <a:p>
            <a:pPr>
              <a:lnSpc>
                <a:spcPct val="110000"/>
              </a:lnSpc>
            </a:pPr>
            <a:endParaRPr lang="en-US" dirty="0" smtClean="0"/>
          </a:p>
          <a:p>
            <a:pPr>
              <a:lnSpc>
                <a:spcPct val="110000"/>
              </a:lnSpc>
            </a:pPr>
            <a:endParaRPr lang="en-US" dirty="0" smtClean="0"/>
          </a:p>
          <a:p>
            <a:pPr>
              <a:lnSpc>
                <a:spcPct val="110000"/>
              </a:lnSpc>
            </a:pPr>
            <a:r>
              <a:rPr lang="en-US" dirty="0" smtClean="0"/>
              <a:t> </a:t>
            </a:r>
          </a:p>
          <a:p>
            <a:pPr>
              <a:lnSpc>
                <a:spcPct val="110000"/>
              </a:lnSpc>
            </a:pPr>
            <a:endParaRPr lang="en-US" dirty="0"/>
          </a:p>
        </p:txBody>
      </p:sp>
      <p:sp>
        <p:nvSpPr>
          <p:cNvPr id="6" name="TextBox 5"/>
          <p:cNvSpPr txBox="1"/>
          <p:nvPr/>
        </p:nvSpPr>
        <p:spPr>
          <a:xfrm>
            <a:off x="2296161" y="204449"/>
            <a:ext cx="6350201" cy="542169"/>
          </a:xfrm>
          <a:prstGeom prst="rect">
            <a:avLst/>
          </a:prstGeom>
          <a:noFill/>
        </p:spPr>
        <p:txBody>
          <a:bodyPr wrap="square" lIns="91424" tIns="45712" rIns="91424" bIns="45712" rtlCol="0">
            <a:spAutoFit/>
          </a:bodyPr>
          <a:lstStyle/>
          <a:p>
            <a:r>
              <a:rPr lang="en-US" sz="2800" b="1" dirty="0" smtClean="0"/>
              <a:t>Silicon Pixels Implementation </a:t>
            </a:r>
            <a:endParaRPr lang="en-US" sz="2800" b="1" dirty="0"/>
          </a:p>
        </p:txBody>
      </p:sp>
      <p:sp>
        <p:nvSpPr>
          <p:cNvPr id="7" name="Номер слайда 6"/>
          <p:cNvSpPr>
            <a:spLocks noGrp="1"/>
          </p:cNvSpPr>
          <p:nvPr>
            <p:ph type="sldNum" sz="quarter" idx="12"/>
          </p:nvPr>
        </p:nvSpPr>
        <p:spPr/>
        <p:txBody>
          <a:bodyPr/>
          <a:lstStyle/>
          <a:p>
            <a:fld id="{F9A477EE-4560-4DF8-B362-4346488ECD81}"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28849" y="965909"/>
            <a:ext cx="8087831" cy="5609212"/>
          </a:xfrm>
          <a:prstGeom prst="rect">
            <a:avLst/>
          </a:prstGeom>
          <a:noFill/>
        </p:spPr>
        <p:txBody>
          <a:bodyPr wrap="square" lIns="91424" tIns="45712" rIns="91424" bIns="45712" rtlCol="0">
            <a:spAutoFit/>
          </a:bodyPr>
          <a:lstStyle/>
          <a:p>
            <a:pPr marL="182531" indent="-182531">
              <a:spcBef>
                <a:spcPts val="1200"/>
              </a:spcBef>
              <a:buFont typeface="Arial" pitchFamily="34" charset="0"/>
              <a:buChar char="•"/>
            </a:pPr>
            <a:r>
              <a:rPr lang="en-US" dirty="0" smtClean="0"/>
              <a:t>With implemented silicon pixel layer we exactly know the time when particle crossed the detector and can use SGPD as a completely self-triggered device.</a:t>
            </a:r>
          </a:p>
          <a:p>
            <a:pPr marL="182531" indent="-182531">
              <a:spcBef>
                <a:spcPts val="1200"/>
              </a:spcBef>
              <a:buFont typeface="Arial" pitchFamily="34" charset="0"/>
              <a:buChar char="•"/>
            </a:pPr>
            <a:r>
              <a:rPr lang="en-US" dirty="0" smtClean="0"/>
              <a:t>SGPD can be used to generate fast trigger.</a:t>
            </a:r>
          </a:p>
          <a:p>
            <a:pPr marL="182531">
              <a:spcBef>
                <a:spcPts val="1799"/>
              </a:spcBef>
            </a:pPr>
            <a:r>
              <a:rPr lang="en-US" dirty="0" smtClean="0"/>
              <a:t>There is internal generator which starts readout process when particle crossed detector volume. </a:t>
            </a:r>
          </a:p>
          <a:p>
            <a:pPr marL="182531" indent="-182531">
              <a:spcBef>
                <a:spcPts val="1200"/>
              </a:spcBef>
            </a:pPr>
            <a:r>
              <a:rPr lang="en-US" dirty="0" smtClean="0"/>
              <a:t>    If SGPD works in accelerator environment its clocks must be synchronized with beam crossings.   For example LHC cycle is 25 ns (40 MHz frequency). This case the internal generator frequency   has be also 40 or 80, 120,160 </a:t>
            </a:r>
            <a:r>
              <a:rPr lang="en-US" dirty="0" err="1" smtClean="0"/>
              <a:t>MHz.</a:t>
            </a:r>
            <a:r>
              <a:rPr lang="en-US" dirty="0" smtClean="0"/>
              <a:t> Higher frequency is useful if we need to increase the speed of data processing in chip electronics. </a:t>
            </a:r>
          </a:p>
          <a:p>
            <a:pPr marL="182531">
              <a:spcBef>
                <a:spcPts val="1200"/>
              </a:spcBef>
            </a:pPr>
            <a:r>
              <a:rPr lang="en-US" dirty="0" smtClean="0"/>
              <a:t>Suggested electronics can generate output signal for use in the level 1 trigger system. The latency of this signal is about 40 clock periods. With 40 MHz frequency, it is 1 µs. If smaller latency is required we can increase frequency to 80 MHz and decrease latency to about 0.5 µs. If  we use 0.25 µm technology for electronics production, 80 MHz looks like reasonable clock speed. Higher frequency can be a challenge.</a:t>
            </a:r>
          </a:p>
          <a:p>
            <a:endParaRPr lang="en-US" dirty="0"/>
          </a:p>
        </p:txBody>
      </p:sp>
      <p:sp>
        <p:nvSpPr>
          <p:cNvPr id="6" name="TextBox 5"/>
          <p:cNvSpPr txBox="1"/>
          <p:nvPr/>
        </p:nvSpPr>
        <p:spPr>
          <a:xfrm>
            <a:off x="508001" y="204449"/>
            <a:ext cx="8138361" cy="542169"/>
          </a:xfrm>
          <a:prstGeom prst="rect">
            <a:avLst/>
          </a:prstGeom>
          <a:noFill/>
        </p:spPr>
        <p:txBody>
          <a:bodyPr wrap="square" lIns="91424" tIns="45712" rIns="91424" bIns="45712" rtlCol="0">
            <a:spAutoFit/>
          </a:bodyPr>
          <a:lstStyle/>
          <a:p>
            <a:pPr algn="ctr"/>
            <a:r>
              <a:rPr lang="en-US" sz="2800" b="1" dirty="0" smtClean="0"/>
              <a:t>SGPD advantages and properties</a:t>
            </a:r>
            <a:endParaRPr lang="en-US" sz="2800" b="1" dirty="0"/>
          </a:p>
        </p:txBody>
      </p:sp>
      <p:sp>
        <p:nvSpPr>
          <p:cNvPr id="4" name="Номер слайда 3"/>
          <p:cNvSpPr>
            <a:spLocks noGrp="1"/>
          </p:cNvSpPr>
          <p:nvPr>
            <p:ph type="sldNum" sz="quarter" idx="12"/>
          </p:nvPr>
        </p:nvSpPr>
        <p:spPr/>
        <p:txBody>
          <a:bodyPr/>
          <a:lstStyle/>
          <a:p>
            <a:fld id="{F9A477EE-4560-4DF8-B362-4346488ECD81}"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gpixel_block (2).jpg"/>
          <p:cNvPicPr>
            <a:picLocks noChangeAspect="1"/>
          </p:cNvPicPr>
          <p:nvPr/>
        </p:nvPicPr>
        <p:blipFill>
          <a:blip r:embed="rId2"/>
          <a:stretch>
            <a:fillRect/>
          </a:stretch>
        </p:blipFill>
        <p:spPr>
          <a:xfrm>
            <a:off x="1214415" y="1000108"/>
            <a:ext cx="7365237" cy="5643602"/>
          </a:xfrm>
          <a:prstGeom prst="rect">
            <a:avLst/>
          </a:prstGeom>
        </p:spPr>
      </p:pic>
      <p:sp>
        <p:nvSpPr>
          <p:cNvPr id="5" name="Номер слайда 4"/>
          <p:cNvSpPr>
            <a:spLocks noGrp="1"/>
          </p:cNvSpPr>
          <p:nvPr>
            <p:ph type="sldNum" sz="quarter" idx="12"/>
          </p:nvPr>
        </p:nvSpPr>
        <p:spPr/>
        <p:txBody>
          <a:bodyPr/>
          <a:lstStyle/>
          <a:p>
            <a:fld id="{F9A477EE-4560-4DF8-B362-4346488ECD81}" type="slidenum">
              <a:rPr lang="en-US" smtClean="0"/>
              <a:pPr/>
              <a:t>9</a:t>
            </a:fld>
            <a:endParaRPr lang="en-US"/>
          </a:p>
        </p:txBody>
      </p:sp>
      <p:sp>
        <p:nvSpPr>
          <p:cNvPr id="6" name="TextBox 5"/>
          <p:cNvSpPr txBox="1"/>
          <p:nvPr/>
        </p:nvSpPr>
        <p:spPr>
          <a:xfrm>
            <a:off x="508001" y="204449"/>
            <a:ext cx="8138361" cy="542169"/>
          </a:xfrm>
          <a:prstGeom prst="rect">
            <a:avLst/>
          </a:prstGeom>
          <a:noFill/>
        </p:spPr>
        <p:txBody>
          <a:bodyPr wrap="square" lIns="91424" tIns="45712" rIns="91424" bIns="45712" rtlCol="0">
            <a:spAutoFit/>
          </a:bodyPr>
          <a:lstStyle/>
          <a:p>
            <a:pPr algn="ctr"/>
            <a:r>
              <a:rPr lang="en-US" sz="2800" b="1" dirty="0" smtClean="0"/>
              <a:t>SGPD chip layout</a:t>
            </a:r>
            <a:endParaRPr lang="en-US" sz="2800" b="1"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761</TotalTime>
  <Words>1849</Words>
  <Application>Microsoft Office PowerPoint</Application>
  <PresentationFormat>Экран (4:3)</PresentationFormat>
  <Paragraphs>105</Paragraphs>
  <Slides>18</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18</vt:i4>
      </vt:variant>
    </vt:vector>
  </HeadingPairs>
  <TitlesOfParts>
    <vt:vector size="20" baseType="lpstr">
      <vt:lpstr>Тема Office</vt:lpstr>
      <vt:lpstr>Формула</vt:lpstr>
      <vt:lpstr>Silicon-Gas Pixel Detector</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3. Front-end electronics and readout algorithm</vt:lpstr>
      <vt:lpstr>3. Front-end electronics and readout algorithm (cont.)</vt:lpstr>
      <vt:lpstr>3. Front-end electronics and readout algorithm (cont.)</vt:lpstr>
      <vt:lpstr>4. Reconstruction algorithm</vt:lpstr>
      <vt:lpstr>4. Reconstruction algorithm (continued)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Korona</dc:creator>
  <cp:lastModifiedBy>robotcomop.ru</cp:lastModifiedBy>
  <cp:revision>18</cp:revision>
  <cp:lastPrinted>2016-10-12T21:32:03Z</cp:lastPrinted>
  <dcterms:created xsi:type="dcterms:W3CDTF">2016-10-11T13:04:38Z</dcterms:created>
  <dcterms:modified xsi:type="dcterms:W3CDTF">2016-10-12T21:38:06Z</dcterms:modified>
</cp:coreProperties>
</file>