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3969" r:id="rId2"/>
  </p:sldMasterIdLst>
  <p:notesMasterIdLst>
    <p:notesMasterId r:id="rId25"/>
  </p:notesMasterIdLst>
  <p:sldIdLst>
    <p:sldId id="256" r:id="rId3"/>
    <p:sldId id="260" r:id="rId4"/>
    <p:sldId id="283" r:id="rId5"/>
    <p:sldId id="313" r:id="rId6"/>
    <p:sldId id="320" r:id="rId7"/>
    <p:sldId id="321" r:id="rId8"/>
    <p:sldId id="263" r:id="rId9"/>
    <p:sldId id="272" r:id="rId10"/>
    <p:sldId id="305" r:id="rId11"/>
    <p:sldId id="319" r:id="rId12"/>
    <p:sldId id="268" r:id="rId13"/>
    <p:sldId id="322" r:id="rId14"/>
    <p:sldId id="316" r:id="rId15"/>
    <p:sldId id="277" r:id="rId16"/>
    <p:sldId id="317" r:id="rId17"/>
    <p:sldId id="308" r:id="rId18"/>
    <p:sldId id="273" r:id="rId19"/>
    <p:sldId id="275" r:id="rId20"/>
    <p:sldId id="309" r:id="rId21"/>
    <p:sldId id="310" r:id="rId22"/>
    <p:sldId id="312" r:id="rId23"/>
    <p:sldId id="314" r:id="rId24"/>
  </p:sldIdLst>
  <p:sldSz cx="20162838" cy="972185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538163" indent="-80963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1079500" indent="-165100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620838" indent="-249238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2162175" indent="-333375" algn="l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63">
          <p15:clr>
            <a:srgbClr val="A4A3A4"/>
          </p15:clr>
        </p15:guide>
        <p15:guide id="2" pos="6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4596" autoAdjust="0"/>
    <p:restoredTop sz="85077" autoAdjust="0"/>
  </p:normalViewPr>
  <p:slideViewPr>
    <p:cSldViewPr>
      <p:cViewPr>
        <p:scale>
          <a:sx n="57" d="100"/>
          <a:sy n="57" d="100"/>
        </p:scale>
        <p:origin x="-1818" y="-984"/>
      </p:cViewPr>
      <p:guideLst>
        <p:guide orient="horz" pos="3063"/>
        <p:guide pos="6353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5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20FB0-19F9-41A8-BFAC-3BC96E5754FD}" type="datetimeFigureOut">
              <a:rPr lang="de-DE" smtClean="0"/>
              <a:t>22.11.2016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25413" y="685800"/>
            <a:ext cx="710882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2335-9541-4F6A-9497-13223B8AA1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454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Скругленный прямоугольник 10"/>
          <p:cNvSpPr/>
          <p:nvPr/>
        </p:nvSpPr>
        <p:spPr>
          <a:xfrm>
            <a:off x="923020" y="615465"/>
            <a:ext cx="18316803" cy="4407239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92864" y="2580311"/>
            <a:ext cx="17138412" cy="2592493"/>
          </a:xfrm>
        </p:spPr>
        <p:txBody>
          <a:bodyPr lIns="85382" rIns="85382"/>
          <a:lstStyle>
            <a:lvl1pPr algn="r">
              <a:defRPr sz="8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592864" y="5223874"/>
            <a:ext cx="17138412" cy="1296247"/>
          </a:xfrm>
        </p:spPr>
        <p:txBody>
          <a:bodyPr tIns="0"/>
          <a:lstStyle>
            <a:lvl1pPr marL="68306" indent="0" algn="r">
              <a:spcBef>
                <a:spcPts val="0"/>
              </a:spcBef>
              <a:buNone/>
              <a:defRPr sz="3700">
                <a:solidFill>
                  <a:schemeClr val="bg2">
                    <a:shade val="25000"/>
                  </a:schemeClr>
                </a:solidFill>
              </a:defRPr>
            </a:lvl1pPr>
            <a:lvl2pPr marL="853821" indent="0" algn="ctr">
              <a:buNone/>
            </a:lvl2pPr>
            <a:lvl3pPr marL="1707642" indent="0" algn="ctr">
              <a:buNone/>
            </a:lvl3pPr>
            <a:lvl4pPr marL="2561463" indent="0" algn="ctr">
              <a:buNone/>
            </a:lvl4pPr>
            <a:lvl5pPr marL="3415284" indent="0" algn="ctr">
              <a:buNone/>
            </a:lvl5pPr>
            <a:lvl6pPr marL="4269105" indent="0" algn="ctr">
              <a:buNone/>
            </a:lvl6pPr>
            <a:lvl7pPr marL="5122926" indent="0" algn="ctr">
              <a:buNone/>
            </a:lvl7pPr>
            <a:lvl8pPr marL="5976747" indent="0" algn="ctr">
              <a:buNone/>
            </a:lvl8pPr>
            <a:lvl9pPr marL="6830568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3318-4906-4749-B775-F660E2DB18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285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6" y="7064544"/>
            <a:ext cx="18045740" cy="1490684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8956" y="751823"/>
            <a:ext cx="18045740" cy="593681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CA16B-EFF0-41CA-BA56-6F071993B3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889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618058" y="756150"/>
            <a:ext cx="4368615" cy="7453417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165" y="756147"/>
            <a:ext cx="13105845" cy="745342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0A996-EE0D-4F61-991C-B03473C6E2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6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10"/>
          <p:cNvSpPr/>
          <p:nvPr/>
        </p:nvSpPr>
        <p:spPr>
          <a:xfrm>
            <a:off x="923020" y="615465"/>
            <a:ext cx="18316803" cy="4407239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92864" y="2580311"/>
            <a:ext cx="17138412" cy="2592493"/>
          </a:xfrm>
        </p:spPr>
        <p:txBody>
          <a:bodyPr lIns="85382" rIns="85382"/>
          <a:lstStyle>
            <a:lvl1pPr algn="r">
              <a:defRPr sz="8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592864" y="5223874"/>
            <a:ext cx="17138412" cy="1296247"/>
          </a:xfrm>
        </p:spPr>
        <p:txBody>
          <a:bodyPr tIns="0"/>
          <a:lstStyle>
            <a:lvl1pPr marL="68306" indent="0" algn="r">
              <a:spcBef>
                <a:spcPts val="0"/>
              </a:spcBef>
              <a:buNone/>
              <a:defRPr sz="3700">
                <a:solidFill>
                  <a:schemeClr val="bg2">
                    <a:shade val="25000"/>
                  </a:schemeClr>
                </a:solidFill>
              </a:defRPr>
            </a:lvl1pPr>
            <a:lvl2pPr marL="853821" indent="0" algn="ctr">
              <a:buNone/>
            </a:lvl2pPr>
            <a:lvl3pPr marL="1707642" indent="0" algn="ctr">
              <a:buNone/>
            </a:lvl3pPr>
            <a:lvl4pPr marL="2561463" indent="0" algn="ctr">
              <a:buNone/>
            </a:lvl4pPr>
            <a:lvl5pPr marL="3415284" indent="0" algn="ctr">
              <a:buNone/>
            </a:lvl5pPr>
            <a:lvl6pPr marL="4269105" indent="0" algn="ctr">
              <a:buNone/>
            </a:lvl6pPr>
            <a:lvl7pPr marL="5122926" indent="0" algn="ctr">
              <a:buNone/>
            </a:lvl7pPr>
            <a:lvl8pPr marL="5976747" indent="0" algn="ctr">
              <a:buNone/>
            </a:lvl8pPr>
            <a:lvl9pPr marL="6830568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B4C467-4E38-4016-BA83-1FE322CF6D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86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6" y="7064544"/>
            <a:ext cx="18045740" cy="1490684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956" y="751823"/>
            <a:ext cx="18045740" cy="593681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50EFB-99CB-41A2-B82A-50DB0CA61A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612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923020" y="615465"/>
            <a:ext cx="18316803" cy="6154236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715" y="6986769"/>
            <a:ext cx="18045740" cy="959223"/>
          </a:xfrm>
        </p:spPr>
        <p:txBody>
          <a:bodyPr bIns="0"/>
          <a:lstStyle>
            <a:lvl1pPr algn="l">
              <a:buNone/>
              <a:defRPr sz="6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2715" y="7973227"/>
            <a:ext cx="18045740" cy="596273"/>
          </a:xfrm>
        </p:spPr>
        <p:txBody>
          <a:bodyPr lIns="221993" tIns="0"/>
          <a:lstStyle>
            <a:lvl1pPr marL="0" marR="68306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1490D6-5D71-4E1E-86B6-13B10A9B55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759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4164" y="751823"/>
            <a:ext cx="8670020" cy="6221984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85734" y="751823"/>
            <a:ext cx="8670020" cy="6221984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E7CD-9A76-4839-8A48-E4F286CE9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6116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6" y="7064544"/>
            <a:ext cx="18045740" cy="1490684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8950" y="821407"/>
            <a:ext cx="8670020" cy="1122963"/>
          </a:xfrm>
        </p:spPr>
        <p:txBody>
          <a:bodyPr lIns="273223" anchor="ctr"/>
          <a:lstStyle>
            <a:lvl1pPr marL="0" indent="0" algn="l">
              <a:buNone/>
              <a:defRPr sz="4500" b="1">
                <a:solidFill>
                  <a:schemeClr val="tx1"/>
                </a:solidFill>
              </a:defRPr>
            </a:lvl1pPr>
            <a:lvl2pPr>
              <a:buNone/>
              <a:defRPr sz="3700" b="1"/>
            </a:lvl2pPr>
            <a:lvl3pPr>
              <a:buNone/>
              <a:defRPr sz="3400" b="1"/>
            </a:lvl3pPr>
            <a:lvl4pPr>
              <a:buNone/>
              <a:defRPr sz="3000" b="1"/>
            </a:lvl4pPr>
            <a:lvl5pPr>
              <a:buNone/>
              <a:defRPr sz="30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258195" y="821407"/>
            <a:ext cx="8670020" cy="1122963"/>
          </a:xfrm>
        </p:spPr>
        <p:txBody>
          <a:bodyPr lIns="256146" anchor="ctr"/>
          <a:lstStyle>
            <a:lvl1pPr marL="0" indent="0" algn="l">
              <a:buNone/>
              <a:defRPr sz="4500" b="1">
                <a:solidFill>
                  <a:schemeClr val="tx1"/>
                </a:solidFill>
              </a:defRPr>
            </a:lvl1pPr>
            <a:lvl2pPr>
              <a:buNone/>
              <a:defRPr sz="3700" b="1"/>
            </a:lvl2pPr>
            <a:lvl3pPr>
              <a:buNone/>
              <a:defRPr sz="3400" b="1"/>
            </a:lvl3pPr>
            <a:lvl4pPr>
              <a:buNone/>
              <a:defRPr sz="3000" b="1"/>
            </a:lvl4pPr>
            <a:lvl5pPr>
              <a:buNone/>
              <a:defRPr sz="30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338950" y="2052391"/>
            <a:ext cx="8670020" cy="4947341"/>
          </a:xfrm>
        </p:spPr>
        <p:txBody>
          <a:bodyPr/>
          <a:lstStyle>
            <a:lvl1pPr algn="l">
              <a:defRPr sz="4500"/>
            </a:lvl1pPr>
            <a:lvl2pPr algn="l">
              <a:defRPr sz="3700"/>
            </a:lvl2pPr>
            <a:lvl3pPr algn="l">
              <a:defRPr sz="3400"/>
            </a:lvl3pPr>
            <a:lvl4pPr algn="l">
              <a:defRPr sz="3000"/>
            </a:lvl4pPr>
            <a:lvl5pPr algn="l">
              <a:defRPr sz="3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58195" y="2052391"/>
            <a:ext cx="8670020" cy="4947341"/>
          </a:xfrm>
        </p:spPr>
        <p:txBody>
          <a:bodyPr/>
          <a:lstStyle>
            <a:lvl1pPr algn="l">
              <a:defRPr sz="4500"/>
            </a:lvl1pPr>
            <a:lvl2pPr algn="l">
              <a:defRPr sz="3700"/>
            </a:lvl2pPr>
            <a:lvl3pPr algn="l">
              <a:defRPr sz="3400"/>
            </a:lvl3pPr>
            <a:lvl4pPr algn="l">
              <a:defRPr sz="3000"/>
            </a:lvl4pPr>
            <a:lvl5pPr algn="l">
              <a:defRPr sz="3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9C0F4-DDB9-44C1-AF7C-92220A0B3D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321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12FD0-5CDF-4934-A218-3D432EA3C5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497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9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BA34C5-664A-45C6-8B08-420BA484C4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107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3212" y="756144"/>
            <a:ext cx="6552922" cy="1296247"/>
          </a:xfrm>
        </p:spPr>
        <p:txBody>
          <a:bodyPr/>
          <a:lstStyle>
            <a:lvl1pPr algn="l">
              <a:buNone/>
              <a:defRPr sz="41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213350" y="2052393"/>
            <a:ext cx="6552922" cy="5962553"/>
          </a:xfrm>
        </p:spPr>
        <p:txBody>
          <a:bodyPr lIns="170764"/>
          <a:lstStyle>
            <a:lvl1pPr marL="34153" marR="34153" indent="0"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/>
                </a:solidFill>
              </a:defRPr>
            </a:lvl2pPr>
            <a:lvl3pPr>
              <a:buNone/>
              <a:defRPr sz="1900">
                <a:solidFill>
                  <a:schemeClr val="tx1"/>
                </a:solidFill>
              </a:defRPr>
            </a:lvl3pPr>
            <a:lvl4pPr>
              <a:buNone/>
              <a:defRPr sz="1700">
                <a:solidFill>
                  <a:schemeClr val="tx1"/>
                </a:solidFill>
              </a:defRPr>
            </a:lvl4pPr>
            <a:lvl5pPr>
              <a:buNone/>
              <a:defRPr sz="17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678853" y="1318565"/>
            <a:ext cx="10200841" cy="6697277"/>
          </a:xfrm>
        </p:spPr>
        <p:txBody>
          <a:bodyPr/>
          <a:lstStyle>
            <a:lvl1pPr>
              <a:defRPr sz="5200">
                <a:solidFill>
                  <a:schemeClr val="tx1"/>
                </a:solidFill>
              </a:defRPr>
            </a:lvl1pPr>
            <a:lvl2pPr>
              <a:defRPr sz="4900">
                <a:solidFill>
                  <a:schemeClr val="tx1"/>
                </a:solidFill>
              </a:defRPr>
            </a:lvl2pPr>
            <a:lvl3pPr>
              <a:defRPr sz="4500">
                <a:solidFill>
                  <a:schemeClr val="tx1"/>
                </a:solidFill>
              </a:defRPr>
            </a:lvl3pPr>
            <a:lvl4pPr>
              <a:defRPr sz="3700">
                <a:solidFill>
                  <a:schemeClr val="tx1"/>
                </a:solidFill>
              </a:defRPr>
            </a:lvl4pPr>
            <a:lvl5pPr>
              <a:defRPr sz="37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4239-375A-4E4A-BF0C-8E977512BA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92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6" y="7064544"/>
            <a:ext cx="18045740" cy="1490684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956" y="751823"/>
            <a:ext cx="18045740" cy="5936810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4F3A-5847-4B42-997A-99B979E837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794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9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14114463" y="615950"/>
            <a:ext cx="5126037" cy="6156325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42" y="7105053"/>
            <a:ext cx="18146554" cy="1490684"/>
          </a:xfrm>
        </p:spPr>
        <p:txBody>
          <a:bodyPr anchor="t"/>
          <a:lstStyle>
            <a:lvl1pPr algn="l">
              <a:buNone/>
              <a:defRPr sz="6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4250505" y="756144"/>
            <a:ext cx="4939895" cy="5970163"/>
          </a:xfrm>
        </p:spPr>
        <p:txBody>
          <a:bodyPr lIns="170764"/>
          <a:lstStyle>
            <a:lvl1pPr marL="85382" indent="0" algn="l"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1pPr>
            <a:lvl2pPr>
              <a:defRPr sz="2200">
                <a:solidFill>
                  <a:srgbClr val="FFFFFF"/>
                </a:solidFill>
              </a:defRPr>
            </a:lvl2pPr>
            <a:lvl3pPr>
              <a:defRPr sz="1900">
                <a:solidFill>
                  <a:srgbClr val="FFFFFF"/>
                </a:solidFill>
              </a:defRPr>
            </a:lvl3pPr>
            <a:lvl4pPr>
              <a:defRPr sz="1700">
                <a:solidFill>
                  <a:srgbClr val="FFFFFF"/>
                </a:solidFill>
              </a:defRPr>
            </a:lvl4pPr>
            <a:lvl5pPr>
              <a:defRPr sz="17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29378" y="617741"/>
            <a:ext cx="13065519" cy="6157172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60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CB5687-B1D8-4F85-BDB3-0DC7D6B409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883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6" y="7064544"/>
            <a:ext cx="18045740" cy="1490684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8956" y="751823"/>
            <a:ext cx="18045740" cy="593681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C16BE-9759-4023-ADAC-61E554356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381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618058" y="756150"/>
            <a:ext cx="4368615" cy="7453417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165" y="756147"/>
            <a:ext cx="13105845" cy="745342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C516-F8D9-4DEC-B699-2362FFCA54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45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9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923020" y="615465"/>
            <a:ext cx="18316803" cy="6154236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2715" y="6986769"/>
            <a:ext cx="18045740" cy="959223"/>
          </a:xfrm>
        </p:spPr>
        <p:txBody>
          <a:bodyPr bIns="0"/>
          <a:lstStyle>
            <a:lvl1pPr algn="l">
              <a:buNone/>
              <a:defRPr sz="67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32715" y="7973227"/>
            <a:ext cx="18045740" cy="596273"/>
          </a:xfrm>
        </p:spPr>
        <p:txBody>
          <a:bodyPr lIns="221993" tIns="0"/>
          <a:lstStyle>
            <a:lvl1pPr marL="0" marR="68306" indent="0" algn="l">
              <a:spcBef>
                <a:spcPts val="0"/>
              </a:spcBef>
              <a:spcAft>
                <a:spcPts val="0"/>
              </a:spcAft>
              <a:buNone/>
              <a:defRPr sz="34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0B0215-9AF1-4BBC-BBB7-AFF873B99B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62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4164" y="751823"/>
            <a:ext cx="8670020" cy="6221984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485734" y="751823"/>
            <a:ext cx="8670020" cy="6221984"/>
          </a:xfrm>
        </p:spPr>
        <p:txBody>
          <a:bodyPr/>
          <a:lstStyle>
            <a:lvl1pPr>
              <a:defRPr sz="4900"/>
            </a:lvl1pPr>
            <a:lvl2pPr>
              <a:defRPr sz="41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4B168-17E7-437A-8449-9B7F7B4E27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78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956" y="7064544"/>
            <a:ext cx="18045740" cy="1490684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8950" y="821407"/>
            <a:ext cx="8670020" cy="1122963"/>
          </a:xfrm>
        </p:spPr>
        <p:txBody>
          <a:bodyPr lIns="273223" anchor="ctr"/>
          <a:lstStyle>
            <a:lvl1pPr marL="0" indent="0" algn="l">
              <a:buNone/>
              <a:defRPr sz="4500" b="1">
                <a:solidFill>
                  <a:schemeClr val="tx1"/>
                </a:solidFill>
              </a:defRPr>
            </a:lvl1pPr>
            <a:lvl2pPr>
              <a:buNone/>
              <a:defRPr sz="3700" b="1"/>
            </a:lvl2pPr>
            <a:lvl3pPr>
              <a:buNone/>
              <a:defRPr sz="3400" b="1"/>
            </a:lvl3pPr>
            <a:lvl4pPr>
              <a:buNone/>
              <a:defRPr sz="3000" b="1"/>
            </a:lvl4pPr>
            <a:lvl5pPr>
              <a:buNone/>
              <a:defRPr sz="30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258195" y="821407"/>
            <a:ext cx="8670020" cy="1122963"/>
          </a:xfrm>
        </p:spPr>
        <p:txBody>
          <a:bodyPr lIns="256146" anchor="ctr"/>
          <a:lstStyle>
            <a:lvl1pPr marL="0" indent="0" algn="l">
              <a:buNone/>
              <a:defRPr sz="4500" b="1">
                <a:solidFill>
                  <a:schemeClr val="tx1"/>
                </a:solidFill>
              </a:defRPr>
            </a:lvl1pPr>
            <a:lvl2pPr>
              <a:buNone/>
              <a:defRPr sz="3700" b="1"/>
            </a:lvl2pPr>
            <a:lvl3pPr>
              <a:buNone/>
              <a:defRPr sz="3400" b="1"/>
            </a:lvl3pPr>
            <a:lvl4pPr>
              <a:buNone/>
              <a:defRPr sz="3000" b="1"/>
            </a:lvl4pPr>
            <a:lvl5pPr>
              <a:buNone/>
              <a:defRPr sz="30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338950" y="2052391"/>
            <a:ext cx="8670020" cy="4947341"/>
          </a:xfrm>
        </p:spPr>
        <p:txBody>
          <a:bodyPr/>
          <a:lstStyle>
            <a:lvl1pPr algn="l">
              <a:defRPr sz="4500"/>
            </a:lvl1pPr>
            <a:lvl2pPr algn="l">
              <a:defRPr sz="3700"/>
            </a:lvl2pPr>
            <a:lvl3pPr algn="l">
              <a:defRPr sz="3400"/>
            </a:lvl3pPr>
            <a:lvl4pPr algn="l">
              <a:defRPr sz="3000"/>
            </a:lvl4pPr>
            <a:lvl5pPr algn="l">
              <a:defRPr sz="3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258195" y="2052391"/>
            <a:ext cx="8670020" cy="4947341"/>
          </a:xfrm>
        </p:spPr>
        <p:txBody>
          <a:bodyPr/>
          <a:lstStyle>
            <a:lvl1pPr algn="l">
              <a:defRPr sz="4500"/>
            </a:lvl1pPr>
            <a:lvl2pPr algn="l">
              <a:defRPr sz="3700"/>
            </a:lvl2pPr>
            <a:lvl3pPr algn="l">
              <a:defRPr sz="3400"/>
            </a:lvl3pPr>
            <a:lvl4pPr algn="l">
              <a:defRPr sz="3000"/>
            </a:lvl4pPr>
            <a:lvl5pPr algn="l">
              <a:defRPr sz="3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3FD07-D223-4A9D-990B-EC10163188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5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5AD8-D124-4CBF-AC18-9333927B30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87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9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EECA97-4A09-4A39-B5C6-DAB13A9013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5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3212" y="756144"/>
            <a:ext cx="6552922" cy="1296247"/>
          </a:xfrm>
        </p:spPr>
        <p:txBody>
          <a:bodyPr/>
          <a:lstStyle>
            <a:lvl1pPr algn="l">
              <a:buNone/>
              <a:defRPr sz="41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213350" y="2052393"/>
            <a:ext cx="6552922" cy="5962553"/>
          </a:xfrm>
        </p:spPr>
        <p:txBody>
          <a:bodyPr lIns="170764"/>
          <a:lstStyle>
            <a:lvl1pPr marL="34153" marR="34153" indent="0"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200">
                <a:solidFill>
                  <a:schemeClr val="tx1"/>
                </a:solidFill>
              </a:defRPr>
            </a:lvl2pPr>
            <a:lvl3pPr>
              <a:buNone/>
              <a:defRPr sz="1900">
                <a:solidFill>
                  <a:schemeClr val="tx1"/>
                </a:solidFill>
              </a:defRPr>
            </a:lvl3pPr>
            <a:lvl4pPr>
              <a:buNone/>
              <a:defRPr sz="1700">
                <a:solidFill>
                  <a:schemeClr val="tx1"/>
                </a:solidFill>
              </a:defRPr>
            </a:lvl4pPr>
            <a:lvl5pPr>
              <a:buNone/>
              <a:defRPr sz="17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678853" y="1318565"/>
            <a:ext cx="10200841" cy="6697277"/>
          </a:xfrm>
        </p:spPr>
        <p:txBody>
          <a:bodyPr/>
          <a:lstStyle>
            <a:lvl1pPr>
              <a:defRPr sz="5200">
                <a:solidFill>
                  <a:schemeClr val="tx1"/>
                </a:solidFill>
              </a:defRPr>
            </a:lvl1pPr>
            <a:lvl2pPr>
              <a:defRPr sz="4900">
                <a:solidFill>
                  <a:schemeClr val="tx1"/>
                </a:solidFill>
              </a:defRPr>
            </a:lvl2pPr>
            <a:lvl3pPr>
              <a:defRPr sz="4500">
                <a:solidFill>
                  <a:schemeClr val="tx1"/>
                </a:solidFill>
              </a:defRPr>
            </a:lvl3pPr>
            <a:lvl4pPr>
              <a:defRPr sz="3700">
                <a:solidFill>
                  <a:schemeClr val="tx1"/>
                </a:solidFill>
              </a:defRPr>
            </a:lvl4pPr>
            <a:lvl5pPr>
              <a:defRPr sz="37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F7D1-A696-4225-81B6-22FCDA2E69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00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9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14114463" y="615950"/>
            <a:ext cx="5126037" cy="6156325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142" y="7105053"/>
            <a:ext cx="18146554" cy="1490684"/>
          </a:xfrm>
        </p:spPr>
        <p:txBody>
          <a:bodyPr anchor="t"/>
          <a:lstStyle>
            <a:lvl1pPr algn="l">
              <a:buNone/>
              <a:defRPr sz="67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4250505" y="756144"/>
            <a:ext cx="4939895" cy="5970163"/>
          </a:xfrm>
        </p:spPr>
        <p:txBody>
          <a:bodyPr lIns="170764"/>
          <a:lstStyle>
            <a:lvl1pPr marL="85382" indent="0" algn="l">
              <a:spcBef>
                <a:spcPts val="0"/>
              </a:spcBef>
              <a:buNone/>
              <a:defRPr sz="2600">
                <a:solidFill>
                  <a:srgbClr val="FFFFFF"/>
                </a:solidFill>
              </a:defRPr>
            </a:lvl1pPr>
            <a:lvl2pPr>
              <a:defRPr sz="2200">
                <a:solidFill>
                  <a:srgbClr val="FFFFFF"/>
                </a:solidFill>
              </a:defRPr>
            </a:lvl2pPr>
            <a:lvl3pPr>
              <a:defRPr sz="1900">
                <a:solidFill>
                  <a:srgbClr val="FFFFFF"/>
                </a:solidFill>
              </a:defRPr>
            </a:lvl3pPr>
            <a:lvl4pPr>
              <a:defRPr sz="1700">
                <a:solidFill>
                  <a:srgbClr val="FFFFFF"/>
                </a:solidFill>
              </a:defRPr>
            </a:lvl4pPr>
            <a:lvl5pPr>
              <a:defRPr sz="17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29378" y="617741"/>
            <a:ext cx="13065519" cy="6157172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60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E4FC8-C386-4903-B597-0E92085101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09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75000">
              <a:srgbClr val="E0E7F6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3020" y="615465"/>
            <a:ext cx="18316803" cy="77774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9663" y="7067550"/>
            <a:ext cx="18045112" cy="1490663"/>
          </a:xfrm>
          <a:prstGeom prst="rect">
            <a:avLst/>
          </a:prstGeom>
        </p:spPr>
        <p:txBody>
          <a:bodyPr vert="horz" lIns="170764" tIns="85382" rIns="170764" bIns="85382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1109663" y="752475"/>
            <a:ext cx="18045112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1528" tIns="170764" rIns="170764" bIns="8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Образец текста</a:t>
            </a:r>
          </a:p>
          <a:p>
            <a:pPr lvl="1"/>
            <a:r>
              <a:rPr lang="ru-RU" altLang="de-DE" smtClean="0"/>
              <a:t>Второй уровень</a:t>
            </a:r>
          </a:p>
          <a:p>
            <a:pPr lvl="2"/>
            <a:r>
              <a:rPr lang="ru-RU" altLang="de-DE" smtClean="0"/>
              <a:t>Третий уровень</a:t>
            </a:r>
          </a:p>
          <a:p>
            <a:pPr lvl="3"/>
            <a:r>
              <a:rPr lang="ru-RU" altLang="de-DE" smtClean="0"/>
              <a:t>Четвертый уровень</a:t>
            </a:r>
          </a:p>
          <a:p>
            <a:pPr lvl="4"/>
            <a:r>
              <a:rPr lang="ru-RU" altLang="de-DE" smtClean="0"/>
              <a:t>Пятый уровень</a:t>
            </a:r>
            <a:endParaRPr lang="en-US" altLang="de-DE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8326438" y="8664575"/>
            <a:ext cx="5041900" cy="517525"/>
          </a:xfrm>
          <a:prstGeom prst="rect">
            <a:avLst/>
          </a:prstGeom>
        </p:spPr>
        <p:txBody>
          <a:bodyPr vert="horz" lIns="170764" tIns="85382" rIns="170764" bIns="85382" anchor="b"/>
          <a:lstStyle>
            <a:lvl1pPr algn="r" eaLnBrk="1" latinLnBrk="0" hangingPunct="1">
              <a:defRPr kumimoji="0" sz="19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13368338" y="8664575"/>
            <a:ext cx="5040312" cy="517525"/>
          </a:xfrm>
          <a:prstGeom prst="rect">
            <a:avLst/>
          </a:prstGeom>
        </p:spPr>
        <p:txBody>
          <a:bodyPr vert="horz" lIns="170764" tIns="85382" rIns="170764" bIns="85382" anchor="b"/>
          <a:lstStyle>
            <a:lvl1pPr algn="l" eaLnBrk="1" latinLnBrk="0" hangingPunct="1">
              <a:defRPr kumimoji="0" sz="19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8408650" y="8664575"/>
            <a:ext cx="1008063" cy="517525"/>
          </a:xfrm>
          <a:prstGeom prst="rect">
            <a:avLst/>
          </a:prstGeom>
        </p:spPr>
        <p:txBody>
          <a:bodyPr vert="horz" lIns="170764" tIns="85382" rIns="170764" bIns="85382" anchor="b"/>
          <a:lstStyle>
            <a:lvl1pPr algn="r" eaLnBrk="1" latinLnBrk="0" hangingPunct="1">
              <a:defRPr kumimoji="0" sz="19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647499-1FC6-4666-8BCB-9C54E66850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81" r:id="rId1"/>
    <p:sldLayoutId id="2147486582" r:id="rId2"/>
    <p:sldLayoutId id="2147486583" r:id="rId3"/>
    <p:sldLayoutId id="2147486584" r:id="rId4"/>
    <p:sldLayoutId id="2147486585" r:id="rId5"/>
    <p:sldLayoutId id="2147486586" r:id="rId6"/>
    <p:sldLayoutId id="2147486587" r:id="rId7"/>
    <p:sldLayoutId id="2147486588" r:id="rId8"/>
    <p:sldLayoutId id="2147486589" r:id="rId9"/>
    <p:sldLayoutId id="2147486590" r:id="rId10"/>
    <p:sldLayoutId id="21474865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7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493713" indent="-493713" algn="l" rtl="0" eaLnBrk="0" fontAlgn="base" hangingPunct="0">
        <a:spcBef>
          <a:spcPts val="463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3938" indent="-374650" algn="l" rtl="0" eaLnBrk="0" fontAlgn="base" hangingPunct="0">
        <a:spcBef>
          <a:spcPts val="463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468438" indent="-341313" algn="l" rtl="0" eaLnBrk="0" fontAlgn="base" hangingPunct="0">
        <a:spcBef>
          <a:spcPts val="463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1911350" indent="-341313" algn="l" rtl="0" eaLnBrk="0" fontAlgn="base" hangingPunct="0">
        <a:spcBef>
          <a:spcPts val="4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89188" indent="-341313" algn="l" rtl="0" eaLnBrk="0" fontAlgn="base" hangingPunct="0">
        <a:spcBef>
          <a:spcPts val="463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2783456" indent="-341528" algn="l" rtl="0" eaLnBrk="1" latinLnBrk="0" hangingPunct="1">
        <a:spcBef>
          <a:spcPts val="46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76214" indent="-341528" algn="l" rtl="0" eaLnBrk="1" latinLnBrk="0" hangingPunct="1">
        <a:spcBef>
          <a:spcPts val="4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586048" indent="-341528" algn="l" rtl="0" eaLnBrk="1" latinLnBrk="0" hangingPunct="1">
        <a:spcBef>
          <a:spcPts val="48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012959" indent="-341528" algn="l" rtl="0" eaLnBrk="1" latinLnBrk="0" hangingPunct="1">
        <a:spcBef>
          <a:spcPts val="4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538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707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561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4152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2691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122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9767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8305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75000">
              <a:srgbClr val="E0E7F6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71513" y="466725"/>
            <a:ext cx="18813462" cy="878522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3020" y="615465"/>
            <a:ext cx="18316803" cy="77774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70764" tIns="85382" rIns="170764" bIns="85382"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9663" y="7067550"/>
            <a:ext cx="18045112" cy="1490663"/>
          </a:xfrm>
          <a:prstGeom prst="rect">
            <a:avLst/>
          </a:prstGeom>
        </p:spPr>
        <p:txBody>
          <a:bodyPr vert="horz" lIns="170764" tIns="85382" rIns="170764" bIns="85382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5" name="Текст 3"/>
          <p:cNvSpPr>
            <a:spLocks noGrp="1"/>
          </p:cNvSpPr>
          <p:nvPr>
            <p:ph type="body" idx="1"/>
          </p:nvPr>
        </p:nvSpPr>
        <p:spPr bwMode="auto">
          <a:xfrm>
            <a:off x="1109663" y="752475"/>
            <a:ext cx="18045112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1528" tIns="170764" rIns="170764" bIns="8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de-DE" smtClean="0"/>
              <a:t>Образец текста</a:t>
            </a:r>
          </a:p>
          <a:p>
            <a:pPr lvl="1"/>
            <a:r>
              <a:rPr lang="ru-RU" altLang="de-DE" smtClean="0"/>
              <a:t>Второй уровень</a:t>
            </a:r>
          </a:p>
          <a:p>
            <a:pPr lvl="2"/>
            <a:r>
              <a:rPr lang="ru-RU" altLang="de-DE" smtClean="0"/>
              <a:t>Третий уровень</a:t>
            </a:r>
          </a:p>
          <a:p>
            <a:pPr lvl="3"/>
            <a:r>
              <a:rPr lang="ru-RU" altLang="de-DE" smtClean="0"/>
              <a:t>Четвертый уровень</a:t>
            </a:r>
          </a:p>
          <a:p>
            <a:pPr lvl="4"/>
            <a:r>
              <a:rPr lang="ru-RU" altLang="de-DE" smtClean="0"/>
              <a:t>Пятый уровень</a:t>
            </a:r>
            <a:endParaRPr lang="en-US" altLang="de-DE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8326438" y="8664575"/>
            <a:ext cx="5041900" cy="517525"/>
          </a:xfrm>
          <a:prstGeom prst="rect">
            <a:avLst/>
          </a:prstGeom>
        </p:spPr>
        <p:txBody>
          <a:bodyPr vert="horz" lIns="170764" tIns="85382" rIns="170764" bIns="85382" anchor="b"/>
          <a:lstStyle>
            <a:lvl1pPr algn="r" eaLnBrk="1" latinLnBrk="0" hangingPunct="1">
              <a:defRPr kumimoji="0" sz="1900">
                <a:solidFill>
                  <a:srgbClr val="EEECE1">
                    <a:shade val="5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13368338" y="8664575"/>
            <a:ext cx="5040312" cy="517525"/>
          </a:xfrm>
          <a:prstGeom prst="rect">
            <a:avLst/>
          </a:prstGeom>
        </p:spPr>
        <p:txBody>
          <a:bodyPr vert="horz" lIns="170764" tIns="85382" rIns="170764" bIns="85382" anchor="b"/>
          <a:lstStyle>
            <a:lvl1pPr algn="l" eaLnBrk="1" latinLnBrk="0" hangingPunct="1">
              <a:defRPr kumimoji="0" sz="1900">
                <a:solidFill>
                  <a:srgbClr val="EEECE1">
                    <a:shade val="5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8408650" y="8664575"/>
            <a:ext cx="1008063" cy="517525"/>
          </a:xfrm>
          <a:prstGeom prst="rect">
            <a:avLst/>
          </a:prstGeom>
        </p:spPr>
        <p:txBody>
          <a:bodyPr vert="horz" lIns="170764" tIns="85382" rIns="170764" bIns="85382" anchor="b"/>
          <a:lstStyle>
            <a:lvl1pPr algn="r" eaLnBrk="1" latinLnBrk="0" hangingPunct="1">
              <a:defRPr kumimoji="0" sz="1900">
                <a:solidFill>
                  <a:srgbClr val="EEECE1">
                    <a:shade val="50000"/>
                  </a:srgbClr>
                </a:solidFill>
              </a:defRPr>
            </a:lvl1pPr>
            <a:extLst/>
          </a:lstStyle>
          <a:p>
            <a:pPr>
              <a:defRPr/>
            </a:pPr>
            <a:fld id="{C88AA010-4355-4DA4-BAF6-33E6C2F85B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2" r:id="rId1"/>
    <p:sldLayoutId id="2147486593" r:id="rId2"/>
    <p:sldLayoutId id="2147486594" r:id="rId3"/>
    <p:sldLayoutId id="2147486595" r:id="rId4"/>
    <p:sldLayoutId id="2147486596" r:id="rId5"/>
    <p:sldLayoutId id="2147486597" r:id="rId6"/>
    <p:sldLayoutId id="2147486598" r:id="rId7"/>
    <p:sldLayoutId id="2147486599" r:id="rId8"/>
    <p:sldLayoutId id="2147486600" r:id="rId9"/>
    <p:sldLayoutId id="2147486601" r:id="rId10"/>
    <p:sldLayoutId id="214748660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700" b="1" kern="1200">
          <a:solidFill>
            <a:srgbClr val="6594DA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700" b="1">
          <a:solidFill>
            <a:srgbClr val="6594DA"/>
          </a:solidFill>
          <a:latin typeface="Verdana" pitchFamily="34" charset="0"/>
        </a:defRPr>
      </a:lvl9pPr>
      <a:extLst/>
    </p:titleStyle>
    <p:bodyStyle>
      <a:lvl1pPr marL="493713" indent="-493713" algn="l" rtl="0" eaLnBrk="0" fontAlgn="base" hangingPunct="0">
        <a:spcBef>
          <a:spcPts val="463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3938" indent="-374650" algn="l" rtl="0" eaLnBrk="0" fontAlgn="base" hangingPunct="0">
        <a:spcBef>
          <a:spcPts val="463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468438" indent="-341313" algn="l" rtl="0" eaLnBrk="0" fontAlgn="base" hangingPunct="0">
        <a:spcBef>
          <a:spcPts val="463"/>
        </a:spcBef>
        <a:spcAft>
          <a:spcPct val="0"/>
        </a:spcAft>
        <a:buClr>
          <a:srgbClr val="FF3D39"/>
        </a:buClr>
        <a:buSzPct val="100000"/>
        <a:buFont typeface="Wingdings 2" pitchFamily="18" charset="2"/>
        <a:buChar char="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1911350" indent="-341313" algn="l" rtl="0" eaLnBrk="0" fontAlgn="base" hangingPunct="0">
        <a:spcBef>
          <a:spcPts val="425"/>
        </a:spcBef>
        <a:spcAft>
          <a:spcPct val="0"/>
        </a:spcAft>
        <a:buClr>
          <a:srgbClr val="FF3D39"/>
        </a:buClr>
        <a:buSzPct val="112000"/>
        <a:buFont typeface="Verdana" pitchFamily="34" charset="0"/>
        <a:buChar char="◦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89188" indent="-341313" algn="l" rtl="0" eaLnBrk="0" fontAlgn="base" hangingPunct="0">
        <a:spcBef>
          <a:spcPts val="463"/>
        </a:spcBef>
        <a:spcAft>
          <a:spcPct val="0"/>
        </a:spcAft>
        <a:buClr>
          <a:srgbClr val="BEFF4B"/>
        </a:buClr>
        <a:buSzPct val="100000"/>
        <a:buFont typeface="Wingdings 2" pitchFamily="18" charset="2"/>
        <a:buChar char="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2783456" indent="-341528" algn="l" rtl="0" eaLnBrk="1" latinLnBrk="0" hangingPunct="1">
        <a:spcBef>
          <a:spcPts val="46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176214" indent="-341528" algn="l" rtl="0" eaLnBrk="1" latinLnBrk="0" hangingPunct="1">
        <a:spcBef>
          <a:spcPts val="4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586048" indent="-341528" algn="l" rtl="0" eaLnBrk="1" latinLnBrk="0" hangingPunct="1">
        <a:spcBef>
          <a:spcPts val="48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012959" indent="-341528" algn="l" rtl="0" eaLnBrk="1" latinLnBrk="0" hangingPunct="1">
        <a:spcBef>
          <a:spcPts val="476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538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7076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561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4152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2691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5122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9767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8305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8925" y="935038"/>
            <a:ext cx="19658013" cy="17287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1081088" y="1473200"/>
            <a:ext cx="178577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dirty="0">
                <a:solidFill>
                  <a:srgbClr val="0000CC"/>
                </a:solidFill>
              </a:rPr>
              <a:t>Universal Main Magnetic Focus Ion Source: A New Tool for Laboratory Astrophysics and Tokamak </a:t>
            </a:r>
            <a:r>
              <a:rPr lang="en-US" sz="4000" b="1" dirty="0" err="1">
                <a:solidFill>
                  <a:srgbClr val="0000CC"/>
                </a:solidFill>
              </a:rPr>
              <a:t>Microplasma</a:t>
            </a:r>
            <a:r>
              <a:rPr lang="en-US" sz="4000" b="1" dirty="0">
                <a:solidFill>
                  <a:srgbClr val="0000CC"/>
                </a:solidFill>
              </a:rPr>
              <a:t> Research</a:t>
            </a:r>
            <a:endParaRPr lang="de-DE" sz="4000" dirty="0">
              <a:solidFill>
                <a:srgbClr val="0000CC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320779" y="6408738"/>
            <a:ext cx="117649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kern="0" baseline="30000" dirty="0" smtClean="0">
                <a:latin typeface="Times New Roman" pitchFamily="18" charset="0"/>
              </a:rPr>
              <a:t>a </a:t>
            </a:r>
            <a:r>
              <a:rPr lang="de-DE" sz="3200" kern="0" dirty="0" smtClean="0">
                <a:latin typeface="Times New Roman" pitchFamily="18" charset="0"/>
              </a:rPr>
              <a:t>MaMFIS group, Hochchulstr. 13, D-01069 Dresden, Germany</a:t>
            </a:r>
            <a:endParaRPr lang="de-DE" sz="4000" kern="0" baseline="30000" dirty="0" smtClean="0"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000" kern="0" baseline="30000" dirty="0" smtClean="0">
                <a:latin typeface="Times New Roman" pitchFamily="18" charset="0"/>
              </a:rPr>
              <a:t>b</a:t>
            </a:r>
            <a:r>
              <a:rPr lang="de-DE" sz="3200" kern="0" baseline="30000" dirty="0" smtClean="0">
                <a:latin typeface="Times New Roman" pitchFamily="18" charset="0"/>
              </a:rPr>
              <a:t> </a:t>
            </a:r>
            <a:r>
              <a:rPr lang="de-DE" sz="3200" kern="0" dirty="0" smtClean="0">
                <a:latin typeface="Times New Roman" pitchFamily="18" charset="0"/>
              </a:rPr>
              <a:t>Petersburg Nuclear Physics Institute, 188300 Gatchina, Russia 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816723" y="3853302"/>
            <a:ext cx="1310545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u="sng" kern="0" dirty="0" smtClean="0">
                <a:solidFill>
                  <a:srgbClr val="0000CC"/>
                </a:solidFill>
                <a:latin typeface="Times New Roman" pitchFamily="18" charset="0"/>
              </a:rPr>
              <a:t>Vladimir </a:t>
            </a:r>
            <a:r>
              <a:rPr lang="de-DE" sz="3200" b="1" u="sng" kern="0" dirty="0">
                <a:solidFill>
                  <a:srgbClr val="0000CC"/>
                </a:solidFill>
                <a:latin typeface="Times New Roman" pitchFamily="18" charset="0"/>
              </a:rPr>
              <a:t>P</a:t>
            </a:r>
            <a:r>
              <a:rPr lang="de-DE" sz="3200" b="1" u="sng" kern="0" dirty="0" smtClean="0">
                <a:solidFill>
                  <a:srgbClr val="0000CC"/>
                </a:solidFill>
                <a:latin typeface="Times New Roman" pitchFamily="18" charset="0"/>
              </a:rPr>
              <a:t>. Ovsyannikov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</a:t>
            </a:r>
            <a:r>
              <a:rPr lang="de-DE" sz="4000" b="1" kern="0" baseline="30000" dirty="0" smtClean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ru-RU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Andrei V.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Nefiodov,</a:t>
            </a:r>
            <a:r>
              <a:rPr lang="de-DE" sz="4000" b="1" kern="0" baseline="30000" dirty="0" smtClean="0">
                <a:solidFill>
                  <a:srgbClr val="0000CC"/>
                </a:solidFill>
                <a:latin typeface="Times New Roman" pitchFamily="18" charset="0"/>
              </a:rPr>
              <a:t>b</a:t>
            </a:r>
            <a:r>
              <a:rPr lang="de-DE" sz="3200" b="1" kern="0" baseline="300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Aleksandr A. Levin</a:t>
            </a:r>
            <a:r>
              <a:rPr lang="de-DE" sz="4000" b="1" kern="0" baseline="30000" dirty="0" smtClean="0">
                <a:solidFill>
                  <a:srgbClr val="0000CC"/>
                </a:solidFill>
                <a:latin typeface="Times New Roman" pitchFamily="18" charset="0"/>
              </a:rPr>
              <a:t>a</a:t>
            </a:r>
            <a:endParaRPr lang="de-DE" sz="4000" b="1" kern="0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b="1" u="sng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53318-4906-4749-B775-F660E2DB180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177526" y="8631576"/>
            <a:ext cx="1008063" cy="517525"/>
          </a:xfrm>
        </p:spPr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9" y="1250954"/>
            <a:ext cx="3938480" cy="525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4435" y="217093"/>
            <a:ext cx="93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kern="0" dirty="0" smtClean="0">
                <a:solidFill>
                  <a:srgbClr val="0000CC"/>
                </a:solidFill>
              </a:rPr>
              <a:t>CoBIT (</a:t>
            </a:r>
            <a:r>
              <a:rPr lang="de-DE" sz="2800" b="1" dirty="0">
                <a:solidFill>
                  <a:srgbClr val="0000CC"/>
                </a:solidFill>
              </a:rPr>
              <a:t>N.Nakamura et al., RSI 79 (2008) </a:t>
            </a:r>
            <a:r>
              <a:rPr lang="de-DE" sz="2800" b="1" dirty="0" smtClean="0">
                <a:solidFill>
                  <a:srgbClr val="0000CC"/>
                </a:solidFill>
              </a:rPr>
              <a:t>063104)</a:t>
            </a:r>
            <a:endParaRPr lang="de-DE" sz="2800" dirty="0">
              <a:solidFill>
                <a:srgbClr val="0000CC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29379" y="6950051"/>
            <a:ext cx="348734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i="1" kern="0" dirty="0" smtClean="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de-DE" sz="3200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e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=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20 mA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i="1" kern="0" dirty="0" smtClean="0">
                <a:solidFill>
                  <a:srgbClr val="0000CC"/>
                </a:solidFill>
                <a:latin typeface="Times New Roman" pitchFamily="18" charset="0"/>
              </a:rPr>
              <a:t>U </a:t>
            </a:r>
            <a:r>
              <a:rPr lang="de-DE" sz="2800" b="1" kern="0" dirty="0" smtClean="0">
                <a:solidFill>
                  <a:srgbClr val="0000CC"/>
                </a:solidFill>
                <a:latin typeface="Mathematica3" pitchFamily="2" charset="2"/>
              </a:rPr>
              <a:t>b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0.1 - 2.5 kV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i="1" kern="0" dirty="0" smtClean="0">
                <a:solidFill>
                  <a:srgbClr val="0000CC"/>
                </a:solidFill>
                <a:latin typeface="Times New Roman" pitchFamily="18" charset="0"/>
              </a:rPr>
              <a:t>T </a:t>
            </a:r>
            <a:r>
              <a:rPr lang="de-DE" sz="2800" kern="0" dirty="0" smtClean="0">
                <a:solidFill>
                  <a:srgbClr val="0000CC"/>
                </a:solidFill>
                <a:latin typeface="Times New Roman" pitchFamily="18" charset="0"/>
              </a:rPr>
              <a:t>= 77 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627" y="324745"/>
            <a:ext cx="4896544" cy="380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364" y="4341483"/>
            <a:ext cx="5883751" cy="445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81149" y="7009303"/>
            <a:ext cx="7058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kern="0" dirty="0" smtClean="0">
                <a:solidFill>
                  <a:srgbClr val="0000CC"/>
                </a:solidFill>
              </a:rPr>
              <a:t>EUV spectra of Fe ions obtained with CoBIT</a:t>
            </a:r>
            <a:endParaRPr lang="de-DE" dirty="0"/>
          </a:p>
        </p:txBody>
      </p:sp>
      <p:sp>
        <p:nvSpPr>
          <p:cNvPr id="18" name="Rectangle 17"/>
          <p:cNvSpPr/>
          <p:nvPr/>
        </p:nvSpPr>
        <p:spPr>
          <a:xfrm>
            <a:off x="17066195" y="864887"/>
            <a:ext cx="286488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kern="0" dirty="0" smtClean="0">
                <a:solidFill>
                  <a:srgbClr val="0000CC"/>
                </a:solidFill>
              </a:rPr>
              <a:t>Solar satellite </a:t>
            </a:r>
          </a:p>
          <a:p>
            <a:r>
              <a:rPr lang="de-DE" sz="2800" b="1" kern="0" dirty="0" smtClean="0">
                <a:solidFill>
                  <a:srgbClr val="0000CC"/>
                </a:solidFill>
              </a:rPr>
              <a:t>HINODE with </a:t>
            </a:r>
          </a:p>
          <a:p>
            <a:r>
              <a:rPr lang="de-DE" sz="2800" b="1" kern="0" dirty="0" smtClean="0">
                <a:solidFill>
                  <a:srgbClr val="0000CC"/>
                </a:solidFill>
              </a:rPr>
              <a:t>spectrometer EIS</a:t>
            </a:r>
            <a:endParaRPr lang="de-DE" dirty="0"/>
          </a:p>
        </p:txBody>
      </p:sp>
      <p:sp>
        <p:nvSpPr>
          <p:cNvPr id="19" name="Rectangle 18"/>
          <p:cNvSpPr/>
          <p:nvPr/>
        </p:nvSpPr>
        <p:spPr>
          <a:xfrm>
            <a:off x="17825115" y="4572893"/>
            <a:ext cx="246574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kern="0" dirty="0" smtClean="0">
                <a:solidFill>
                  <a:srgbClr val="0000CC"/>
                </a:solidFill>
              </a:rPr>
              <a:t>Fe</a:t>
            </a:r>
            <a:r>
              <a:rPr lang="de-DE" sz="2800" b="1" kern="0" baseline="30000" dirty="0" smtClean="0">
                <a:solidFill>
                  <a:srgbClr val="0000CC"/>
                </a:solidFill>
              </a:rPr>
              <a:t>13+</a:t>
            </a:r>
            <a:r>
              <a:rPr lang="de-DE" sz="2800" b="1" kern="0" dirty="0" smtClean="0">
                <a:solidFill>
                  <a:srgbClr val="0000CC"/>
                </a:solidFill>
              </a:rPr>
              <a:t>spectrum </a:t>
            </a:r>
          </a:p>
          <a:p>
            <a:r>
              <a:rPr lang="de-DE" sz="2800" b="1" kern="0" dirty="0" smtClean="0">
                <a:solidFill>
                  <a:srgbClr val="0000CC"/>
                </a:solidFill>
              </a:rPr>
              <a:t>by </a:t>
            </a:r>
          </a:p>
          <a:p>
            <a:r>
              <a:rPr lang="de-DE" sz="2800" b="1" kern="0" dirty="0" smtClean="0">
                <a:solidFill>
                  <a:srgbClr val="0000CC"/>
                </a:solidFill>
              </a:rPr>
              <a:t>HINODE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11982473" y="9037389"/>
            <a:ext cx="7387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kern="0" dirty="0" smtClean="0">
                <a:solidFill>
                  <a:srgbClr val="0000CC"/>
                </a:solidFill>
              </a:rPr>
              <a:t>T. Watanabe et al. Ap. J. (2009) 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83" y="1235009"/>
            <a:ext cx="5940552" cy="526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7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377" y="1269756"/>
            <a:ext cx="5728126" cy="42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625035" y="324421"/>
            <a:ext cx="13776325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MaMFIS-4 with radial extraction of ions  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2810703" y="8201342"/>
            <a:ext cx="68056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Principal scheme of ion source</a:t>
            </a:r>
          </a:p>
        </p:txBody>
      </p:sp>
      <p:pic>
        <p:nvPicPr>
          <p:cNvPr id="8704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503" y="1134140"/>
            <a:ext cx="7466012" cy="678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752377" y="7385268"/>
            <a:ext cx="5728126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i="1" kern="0" dirty="0" smtClean="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de-DE" sz="3200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e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=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50 mA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 </a:t>
            </a:r>
            <a:r>
              <a:rPr lang="de-DE" sz="3200" i="1" kern="0" dirty="0" smtClean="0">
                <a:solidFill>
                  <a:srgbClr val="0000CC"/>
                </a:solidFill>
                <a:latin typeface="Times New Roman" pitchFamily="18" charset="0"/>
              </a:rPr>
              <a:t>U</a:t>
            </a:r>
            <a:r>
              <a:rPr lang="de-DE" sz="3200" b="1" kern="0" dirty="0" smtClean="0">
                <a:solidFill>
                  <a:srgbClr val="0000CC"/>
                </a:solidFill>
                <a:latin typeface="Mathematica3" pitchFamily="2" charset="2"/>
              </a:rPr>
              <a:t> </a:t>
            </a:r>
            <a:r>
              <a:rPr lang="de-DE" sz="2800" b="1" kern="0" dirty="0">
                <a:solidFill>
                  <a:srgbClr val="0000CC"/>
                </a:solidFill>
                <a:latin typeface="Mathematica3" pitchFamily="2" charset="2"/>
              </a:rPr>
              <a:t>b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0.1 - 4 kV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i="1" kern="0" dirty="0" smtClean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de-DE" sz="3200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~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10 kA/cm</a:t>
            </a:r>
            <a:r>
              <a:rPr lang="de-DE" sz="2800" b="1" kern="0" baseline="30000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i="1" kern="0" dirty="0" smtClean="0">
                <a:solidFill>
                  <a:srgbClr val="0000CC"/>
                </a:solidFill>
                <a:latin typeface="Times New Roman" pitchFamily="18" charset="0"/>
              </a:rPr>
              <a:t>T </a:t>
            </a:r>
            <a:r>
              <a:rPr lang="de-DE" sz="2800" kern="0" dirty="0" smtClean="0">
                <a:solidFill>
                  <a:srgbClr val="0000CC"/>
                </a:solidFill>
                <a:latin typeface="Times New Roman" pitchFamily="18" charset="0"/>
              </a:rPr>
              <a:t>= 300 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177526" y="8631576"/>
            <a:ext cx="1008063" cy="517525"/>
          </a:xfrm>
        </p:spPr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8" y="1695110"/>
            <a:ext cx="456247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9379" y="191674"/>
            <a:ext cx="65530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kern="0" dirty="0" smtClean="0">
                <a:solidFill>
                  <a:srgbClr val="0000CC"/>
                </a:solidFill>
              </a:rPr>
              <a:t>CoBIT (</a:t>
            </a:r>
            <a:r>
              <a:rPr lang="de-DE" sz="2800" b="1" dirty="0">
                <a:solidFill>
                  <a:srgbClr val="0000CC"/>
                </a:solidFill>
              </a:rPr>
              <a:t>N.Nakamura et al., RSI 79 (2008) </a:t>
            </a:r>
            <a:r>
              <a:rPr lang="de-DE" sz="2800" b="1" dirty="0" smtClean="0">
                <a:solidFill>
                  <a:srgbClr val="0000CC"/>
                </a:solidFill>
              </a:rPr>
              <a:t>063104)</a:t>
            </a:r>
            <a:endParaRPr lang="de-DE" sz="2800" dirty="0">
              <a:solidFill>
                <a:srgbClr val="0000CC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47804" y="7914777"/>
            <a:ext cx="51662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i="1" kern="0" dirty="0" smtClean="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de-DE" sz="3200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e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=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20 mA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 </a:t>
            </a:r>
            <a:r>
              <a:rPr lang="de-DE" sz="3200" i="1" kern="0" dirty="0" smtClean="0">
                <a:solidFill>
                  <a:srgbClr val="0000CC"/>
                </a:solidFill>
                <a:latin typeface="Times New Roman" pitchFamily="18" charset="0"/>
              </a:rPr>
              <a:t>U </a:t>
            </a:r>
            <a:r>
              <a:rPr lang="de-DE" sz="2800" b="1" kern="0" dirty="0" smtClean="0">
                <a:solidFill>
                  <a:srgbClr val="0000CC"/>
                </a:solidFill>
                <a:latin typeface="Mathematica3" pitchFamily="2" charset="2"/>
              </a:rPr>
              <a:t>b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0.1 - 2.5 kV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i="1" kern="0" dirty="0" smtClean="0">
                <a:solidFill>
                  <a:srgbClr val="0000CC"/>
                </a:solidFill>
                <a:latin typeface="Times New Roman" pitchFamily="18" charset="0"/>
              </a:rPr>
              <a:t>T </a:t>
            </a:r>
            <a:r>
              <a:rPr lang="de-DE" sz="2800" kern="0" dirty="0" smtClean="0">
                <a:solidFill>
                  <a:srgbClr val="0000CC"/>
                </a:solidFill>
                <a:latin typeface="Times New Roman" pitchFamily="18" charset="0"/>
              </a:rPr>
              <a:t>= 77 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47813"/>
            <a:ext cx="88773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135563" y="327025"/>
            <a:ext cx="99377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MaMFIS-4: x-ray emission measurements  </a:t>
            </a:r>
          </a:p>
        </p:txBody>
      </p:sp>
      <p:pic>
        <p:nvPicPr>
          <p:cNvPr id="88068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325" y="1547813"/>
            <a:ext cx="9421813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79463" y="8782050"/>
            <a:ext cx="8712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0000CC"/>
                </a:solidFill>
                <a:latin typeface="Times New Roman" pitchFamily="18" charset="0"/>
              </a:rPr>
              <a:t>B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asic x-ray spectrum of Ir and Ce ions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0066338" y="8756650"/>
            <a:ext cx="87137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Emission due to radiative recombintion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6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740400" y="366713"/>
            <a:ext cx="79930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UniMaMFIS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9794769" y="1466091"/>
            <a:ext cx="87122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de-DE" sz="3000" b="1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altLang="de-DE" sz="3000" b="1" dirty="0">
                <a:solidFill>
                  <a:srgbClr val="0000FF"/>
                </a:solidFill>
                <a:latin typeface="Times New Roman" pitchFamily="18" charset="0"/>
              </a:rPr>
              <a:t>.  </a:t>
            </a:r>
            <a:r>
              <a:rPr lang="en-US" altLang="de-DE" sz="3000" b="1" dirty="0" err="1">
                <a:solidFill>
                  <a:srgbClr val="0000FF"/>
                </a:solidFill>
                <a:latin typeface="Times New Roman" pitchFamily="18" charset="0"/>
              </a:rPr>
              <a:t>MaMFIS</a:t>
            </a:r>
            <a:r>
              <a:rPr lang="en-US" altLang="de-DE" sz="3000" b="1" dirty="0">
                <a:solidFill>
                  <a:srgbClr val="0000FF"/>
                </a:solidFill>
                <a:latin typeface="Times New Roman" pitchFamily="18" charset="0"/>
              </a:rPr>
              <a:t> running mode</a:t>
            </a:r>
          </a:p>
          <a:p>
            <a:pPr algn="just"/>
            <a:endParaRPr lang="en-US" altLang="de-DE" sz="3000" b="1" dirty="0">
              <a:latin typeface="Times New Roman" pitchFamily="18" charset="0"/>
            </a:endParaRPr>
          </a:p>
          <a:p>
            <a:pPr algn="just"/>
            <a:r>
              <a:rPr lang="en-US" altLang="de-DE" sz="3000" dirty="0">
                <a:latin typeface="Times New Roman" pitchFamily="18" charset="0"/>
              </a:rPr>
              <a:t>Magnetic field at the cathode </a:t>
            </a:r>
            <a:r>
              <a:rPr lang="en-US" altLang="de-DE" sz="3000" i="1" dirty="0" err="1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en-US" altLang="de-DE" sz="3000" i="1" baseline="-25000" dirty="0" err="1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en-US" altLang="de-DE" sz="3000" i="1" baseline="-250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de-DE" sz="3000" dirty="0">
                <a:latin typeface="Times New Roman" pitchFamily="18" charset="0"/>
              </a:rPr>
              <a:t>is zero.</a:t>
            </a:r>
          </a:p>
          <a:p>
            <a:pPr algn="just"/>
            <a:endParaRPr lang="en-US" altLang="de-DE" sz="3000" dirty="0">
              <a:latin typeface="Times New Roman" pitchFamily="18" charset="0"/>
            </a:endParaRPr>
          </a:p>
          <a:p>
            <a:pPr algn="just"/>
            <a:r>
              <a:rPr lang="en-US" altLang="de-DE" sz="3000" dirty="0">
                <a:latin typeface="Times New Roman" pitchFamily="18" charset="0"/>
              </a:rPr>
              <a:t>The cathode-anode </a:t>
            </a:r>
            <a:r>
              <a:rPr lang="en-US" altLang="de-DE" sz="3000" dirty="0">
                <a:solidFill>
                  <a:srgbClr val="000000"/>
                </a:solidFill>
                <a:latin typeface="Times New Roman" pitchFamily="18" charset="0"/>
              </a:rPr>
              <a:t>distance </a:t>
            </a:r>
            <a:r>
              <a:rPr lang="en-US" altLang="de-DE" sz="3000" dirty="0">
                <a:latin typeface="Times New Roman" pitchFamily="18" charset="0"/>
              </a:rPr>
              <a:t>is equal to </a:t>
            </a:r>
            <a:r>
              <a:rPr lang="en-US" altLang="de-DE" sz="3000" i="1" dirty="0">
                <a:latin typeface="Times New Roman" pitchFamily="18" charset="0"/>
              </a:rPr>
              <a:t>d</a:t>
            </a:r>
            <a:r>
              <a:rPr lang="en-US" altLang="de-DE" sz="3000" baseline="-25000" dirty="0">
                <a:latin typeface="Times New Roman" pitchFamily="18" charset="0"/>
              </a:rPr>
              <a:t>1</a:t>
            </a:r>
            <a:r>
              <a:rPr lang="en-US" altLang="de-DE" sz="3000" dirty="0">
                <a:latin typeface="Times New Roman" pitchFamily="18" charset="0"/>
              </a:rPr>
              <a:t> for high-voltage ionization in a local ion trap with extremely</a:t>
            </a:r>
            <a:r>
              <a:rPr lang="ru-RU" altLang="de-DE" sz="3000" dirty="0">
                <a:latin typeface="Times New Roman" pitchFamily="18" charset="0"/>
              </a:rPr>
              <a:t> </a:t>
            </a:r>
            <a:r>
              <a:rPr lang="en-US" altLang="de-DE" sz="3000" dirty="0">
                <a:latin typeface="Times New Roman" pitchFamily="18" charset="0"/>
              </a:rPr>
              <a:t>high electron current density </a:t>
            </a:r>
            <a:r>
              <a:rPr lang="en-US" altLang="de-DE" sz="3000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de-DE" sz="3000" i="1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altLang="de-DE" sz="3000" i="1" baseline="-25000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r>
              <a:rPr lang="en-US" altLang="de-DE" sz="3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de-DE" sz="3000" dirty="0" smtClean="0">
                <a:solidFill>
                  <a:srgbClr val="000000"/>
                </a:solidFill>
                <a:latin typeface="Times New Roman" pitchFamily="18" charset="0"/>
              </a:rPr>
              <a:t>&gt;= </a:t>
            </a:r>
            <a:r>
              <a:rPr lang="en-US" altLang="de-DE" sz="3000" dirty="0">
                <a:solidFill>
                  <a:srgbClr val="000000"/>
                </a:solidFill>
                <a:latin typeface="Times New Roman" pitchFamily="18" charset="0"/>
              </a:rPr>
              <a:t>10 kA/cm</a:t>
            </a:r>
            <a:r>
              <a:rPr lang="en-US" altLang="de-DE" sz="3000" baseline="30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de-DE" sz="3000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de-DE" altLang="de-DE" sz="3000" dirty="0">
                <a:latin typeface="Times New Roman" pitchFamily="18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8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96" y="1610374"/>
            <a:ext cx="8961437" cy="658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37898" y="5353362"/>
            <a:ext cx="94325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B.  EBIT running mode</a:t>
            </a:r>
          </a:p>
          <a:p>
            <a:endParaRPr lang="en-US" dirty="0"/>
          </a:p>
          <a:p>
            <a:r>
              <a:rPr lang="en-US" dirty="0"/>
              <a:t>Magnetic field at the cathode </a:t>
            </a:r>
            <a:r>
              <a:rPr lang="en-US" dirty="0" err="1"/>
              <a:t>Bc</a:t>
            </a:r>
            <a:r>
              <a:rPr lang="en-US" dirty="0"/>
              <a:t>  is of a significant value.</a:t>
            </a:r>
          </a:p>
          <a:p>
            <a:endParaRPr lang="en-US" dirty="0"/>
          </a:p>
          <a:p>
            <a:r>
              <a:rPr lang="en-US" dirty="0"/>
              <a:t>The cathode-anode distance is equal to d2 for low-voltage ionization in the potential ion trap with relatively low current density (10 A/cm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smtClean="0"/>
              <a:t>&lt;</a:t>
            </a:r>
            <a:r>
              <a:rPr lang="ru-RU" dirty="0" smtClean="0"/>
              <a:t>=</a:t>
            </a:r>
            <a:r>
              <a:rPr lang="en-US" dirty="0" smtClean="0"/>
              <a:t> </a:t>
            </a:r>
            <a:r>
              <a:rPr lang="en-US" i="1" dirty="0"/>
              <a:t>j</a:t>
            </a:r>
            <a:r>
              <a:rPr lang="en-US" i="1" baseline="-25000" dirty="0"/>
              <a:t>e</a:t>
            </a:r>
            <a:r>
              <a:rPr lang="en-US" dirty="0"/>
              <a:t> </a:t>
            </a:r>
            <a:r>
              <a:rPr lang="de-DE" dirty="0" smtClean="0"/>
              <a:t>&lt;=</a:t>
            </a:r>
            <a:r>
              <a:rPr lang="en-US" dirty="0" smtClean="0"/>
              <a:t> </a:t>
            </a:r>
            <a:r>
              <a:rPr lang="en-US" dirty="0"/>
              <a:t>100 A/cm</a:t>
            </a:r>
            <a:r>
              <a:rPr lang="en-US" baseline="30000" dirty="0"/>
              <a:t>2</a:t>
            </a:r>
            <a:endParaRPr lang="de-DE" baseline="30000" dirty="0"/>
          </a:p>
        </p:txBody>
      </p:sp>
    </p:spTree>
    <p:extLst>
      <p:ext uri="{BB962C8B-B14F-4D97-AF65-F5344CB8AC3E}">
        <p14:creationId xmlns:p14="http://schemas.microsoft.com/office/powerpoint/2010/main" val="15769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389063"/>
            <a:ext cx="5235575" cy="722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184775" y="354013"/>
            <a:ext cx="102028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Universal MaMFIS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713788" y="1497013"/>
            <a:ext cx="75628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Project </a:t>
            </a:r>
            <a:r>
              <a:rPr lang="en-US" sz="3000" b="1" kern="0" dirty="0">
                <a:solidFill>
                  <a:srgbClr val="0000CC"/>
                </a:solidFill>
                <a:latin typeface="Times New Roman" pitchFamily="18" charset="0"/>
              </a:rPr>
              <a:t>parameters</a:t>
            </a:r>
            <a:r>
              <a:rPr lang="en-US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823701"/>
              </p:ext>
            </p:extLst>
          </p:nvPr>
        </p:nvGraphicFramePr>
        <p:xfrm>
          <a:off x="6613525" y="2519363"/>
          <a:ext cx="12960349" cy="496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967"/>
                <a:gridCol w="4878534"/>
                <a:gridCol w="4307848"/>
              </a:tblGrid>
              <a:tr h="1031059"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rgbClr val="FFC000"/>
                          </a:solidFill>
                        </a:rPr>
                        <a:t>Operational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smtClean="0">
                          <a:solidFill>
                            <a:srgbClr val="FFC000"/>
                          </a:solidFill>
                        </a:rPr>
                        <a:t>regime</a:t>
                      </a:r>
                      <a:r>
                        <a:rPr lang="en-US" sz="2800" baseline="0" dirty="0" smtClean="0"/>
                        <a:t>    </a:t>
                      </a:r>
                      <a:r>
                        <a:rPr lang="en-US" sz="2800" dirty="0" smtClean="0"/>
                        <a:t>                   </a:t>
                      </a:r>
                      <a:r>
                        <a:rPr lang="en-US" sz="2800" baseline="0" dirty="0" smtClean="0"/>
                        <a:t> </a:t>
                      </a:r>
                      <a:endParaRPr lang="ru-RU" sz="2800" dirty="0"/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aseline="0" dirty="0" smtClean="0">
                          <a:solidFill>
                            <a:srgbClr val="FFC000"/>
                          </a:solidFill>
                        </a:rPr>
                        <a:t>EBIS</a:t>
                      </a:r>
                      <a:endParaRPr lang="ru-RU" sz="2800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32" marR="91432" marT="45715" marB="4571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>
                          <a:solidFill>
                            <a:srgbClr val="FFC000"/>
                          </a:solidFill>
                        </a:rPr>
                        <a:t>MaMFIS</a:t>
                      </a:r>
                      <a:r>
                        <a:rPr lang="en-US" sz="3200" baseline="0" dirty="0" smtClean="0"/>
                        <a:t> </a:t>
                      </a:r>
                      <a:endParaRPr lang="ru-RU" sz="3200" baseline="0" dirty="0"/>
                    </a:p>
                  </a:txBody>
                  <a:tcPr marL="91432" marR="91432" marT="45715" marB="45715"/>
                </a:tc>
              </a:tr>
              <a:tr h="984057">
                <a:tc>
                  <a:txBody>
                    <a:bodyPr/>
                    <a:lstStyle/>
                    <a:p>
                      <a:r>
                        <a:rPr lang="en-US" sz="2800" b="1" i="1" baseline="0" dirty="0" smtClean="0">
                          <a:latin typeface="Times New Roman" pitchFamily="18" charset="0"/>
                        </a:rPr>
                        <a:t>E</a:t>
                      </a:r>
                      <a:r>
                        <a:rPr lang="en-US" sz="2800" b="1" i="1" baseline="-25000" dirty="0" smtClean="0">
                          <a:latin typeface="Times New Roman" pitchFamily="18" charset="0"/>
                        </a:rPr>
                        <a:t>e  </a:t>
                      </a:r>
                      <a:r>
                        <a:rPr lang="en-US" sz="2800" b="1" i="0" baseline="0" dirty="0" smtClean="0">
                          <a:latin typeface="Times New Roman" pitchFamily="18" charset="0"/>
                        </a:rPr>
                        <a:t>(eV)</a:t>
                      </a:r>
                      <a:endParaRPr lang="ru-RU" sz="2800" b="1" i="0" baseline="0" dirty="0">
                        <a:latin typeface="Times New Roman" pitchFamily="18" charset="0"/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Times New Roman" pitchFamily="18" charset="0"/>
                        </a:rPr>
                        <a:t>200 </a:t>
                      </a:r>
                      <a:r>
                        <a:rPr lang="en-US" sz="2800" b="1" i="0" baseline="0" dirty="0" smtClean="0">
                          <a:latin typeface="Times New Roman" pitchFamily="18" charset="0"/>
                        </a:rPr>
                        <a:t>–</a:t>
                      </a:r>
                      <a:r>
                        <a:rPr lang="en-US" sz="2800" b="1" i="0" dirty="0" smtClean="0">
                          <a:latin typeface="Times New Roman" pitchFamily="18" charset="0"/>
                        </a:rPr>
                        <a:t> 12 000</a:t>
                      </a:r>
                      <a:endParaRPr lang="ru-RU" sz="2800" b="1" i="0" dirty="0">
                        <a:latin typeface="Times New Roman" pitchFamily="18" charset="0"/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r>
                        <a:rPr lang="en-US" sz="2800" b="1" i="0" dirty="0" smtClean="0">
                          <a:latin typeface="Times New Roman" pitchFamily="18" charset="0"/>
                        </a:rPr>
                        <a:t>Up to 60 000</a:t>
                      </a:r>
                      <a:endParaRPr lang="ru-RU" sz="2800" b="1" i="0" dirty="0">
                        <a:latin typeface="Times New Roman" pitchFamily="18" charset="0"/>
                      </a:endParaRPr>
                    </a:p>
                  </a:txBody>
                  <a:tcPr marL="91432" marR="91432" marT="45715" marB="45715"/>
                </a:tc>
              </a:tr>
              <a:tr h="984057">
                <a:tc>
                  <a:txBody>
                    <a:bodyPr/>
                    <a:lstStyle/>
                    <a:p>
                      <a:r>
                        <a:rPr kumimoji="0" lang="de-DE" sz="2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</a:t>
                      </a:r>
                      <a:r>
                        <a:rPr kumimoji="0" lang="de-DE" sz="2800" b="1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kumimoji="0" lang="de-DE" sz="28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(mA)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r>
                        <a:rPr kumimoji="0" lang="de-DE" sz="2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de-DE" sz="2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 </a:t>
                      </a:r>
                      <a:endParaRPr lang="ru-RU" sz="2800" baseline="0" dirty="0"/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r>
                        <a:rPr kumimoji="0" lang="de-DE" sz="2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</a:t>
                      </a:r>
                      <a:endParaRPr lang="ru-RU" sz="2800" dirty="0"/>
                    </a:p>
                  </a:txBody>
                  <a:tcPr marL="91432" marR="91432" marT="45715" marB="45715"/>
                </a:tc>
              </a:tr>
              <a:tr h="984057">
                <a:tc>
                  <a:txBody>
                    <a:bodyPr/>
                    <a:lstStyle/>
                    <a:p>
                      <a:r>
                        <a:rPr kumimoji="0" lang="de-DE" sz="2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</a:t>
                      </a:r>
                      <a:r>
                        <a:rPr kumimoji="0" lang="de-DE" sz="2800" b="1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</a:t>
                      </a:r>
                      <a:r>
                        <a:rPr kumimoji="0" lang="de-DE" sz="28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de-DE" sz="2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(A/cm</a:t>
                      </a:r>
                      <a:r>
                        <a:rPr kumimoji="0" lang="de-DE" sz="2800" b="1" i="0" u="none" strike="noStrike" kern="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de-DE" sz="2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r>
                        <a:rPr kumimoji="0" lang="de-DE" sz="2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kumimoji="0" lang="de-DE" sz="2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  <a:endParaRPr lang="ru-RU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r>
                        <a:rPr kumimoji="0" lang="de-DE" sz="2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20 000</a:t>
                      </a:r>
                      <a:endParaRPr lang="ru-RU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5" marB="45715"/>
                </a:tc>
              </a:tr>
              <a:tr h="984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kumimoji="0" lang="de-DE" sz="2800" b="1" i="0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trap</a:t>
                      </a:r>
                      <a:r>
                        <a:rPr kumimoji="0" lang="de-DE" sz="2800" b="0" i="1" u="none" strike="noStrike" kern="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de-DE" sz="2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(cm)</a:t>
                      </a:r>
                      <a:endParaRPr kumimoji="0" lang="ru-RU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5" marB="4571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0.1</a:t>
                      </a:r>
                      <a:endParaRPr kumimoji="0" lang="ru-RU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5715" marB="45715"/>
                </a:tc>
              </a:tr>
            </a:tbl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105650" y="8120063"/>
            <a:ext cx="119761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xpected 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</a:rPr>
              <a:t>yield of Xe</a:t>
            </a:r>
            <a:r>
              <a:rPr lang="en-US" sz="2800" b="1" kern="0" baseline="30000" dirty="0">
                <a:solidFill>
                  <a:srgbClr val="FF0000"/>
                </a:solidFill>
                <a:latin typeface="Times New Roman" pitchFamily="18" charset="0"/>
              </a:rPr>
              <a:t>52+ 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</a:rPr>
              <a:t>~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kern="0" dirty="0">
                <a:solidFill>
                  <a:srgbClr val="FF0000"/>
                </a:solidFill>
                <a:latin typeface="Times New Roman" pitchFamily="18" charset="0"/>
              </a:rPr>
              <a:t>300 ions per </a:t>
            </a:r>
            <a:r>
              <a:rPr lang="en-US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second</a:t>
            </a:r>
            <a:endParaRPr lang="de-DE" sz="2800" b="1" kern="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120979" y="265704"/>
            <a:ext cx="799306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Pilot exemplar of UniMaMFIS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952627" y="1620565"/>
            <a:ext cx="14833648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3200" dirty="0">
                <a:latin typeface="Times New Roman" pitchFamily="18" charset="0"/>
              </a:rPr>
              <a:t>Pilot example of the device has been designed for two positions of cathode at 8.5 kV and 30 kV voltages of electron gun. The first measurements of  X-ray emission spectra from cathode material were performed at the Institute for Atomic and Molecular Physics of the Justus-Liebig-University Giessen in Germany.</a:t>
            </a:r>
            <a:endParaRPr lang="de-DE" altLang="de-DE" sz="3200" dirty="0"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28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667" y="4428877"/>
            <a:ext cx="128397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59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013200" y="393700"/>
            <a:ext cx="152894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UniMaMFIS in mode of MaMFIS-10 versus LLNL superconducting EBIT</a:t>
            </a:r>
          </a:p>
        </p:txBody>
      </p:sp>
      <p:pic>
        <p:nvPicPr>
          <p:cNvPr id="86019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917575"/>
            <a:ext cx="4308475" cy="75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1854200"/>
            <a:ext cx="5010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1854200"/>
            <a:ext cx="57118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Прямоугольник 8"/>
          <p:cNvSpPr>
            <a:spLocks noChangeArrowheads="1"/>
          </p:cNvSpPr>
          <p:nvPr/>
        </p:nvSpPr>
        <p:spPr bwMode="auto">
          <a:xfrm>
            <a:off x="4973638" y="6580188"/>
            <a:ext cx="51800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de-DE" sz="2800" b="1">
                <a:solidFill>
                  <a:srgbClr val="0000CC"/>
                </a:solidFill>
              </a:rPr>
              <a:t>M.A. Levine, R.E. Marrs, </a:t>
            </a:r>
          </a:p>
          <a:p>
            <a:pPr eaLnBrk="1" hangingPunct="1"/>
            <a:r>
              <a:rPr lang="en-US" altLang="de-DE" sz="2800" b="1">
                <a:solidFill>
                  <a:srgbClr val="0000CC"/>
                </a:solidFill>
              </a:rPr>
              <a:t>J.R. Henderson, D.A. Knapp, </a:t>
            </a:r>
          </a:p>
          <a:p>
            <a:pPr eaLnBrk="1" hangingPunct="1"/>
            <a:r>
              <a:rPr lang="en-US" altLang="de-DE" sz="2800" b="1">
                <a:solidFill>
                  <a:srgbClr val="0000CC"/>
                </a:solidFill>
              </a:rPr>
              <a:t>M.B. Schneider,</a:t>
            </a:r>
          </a:p>
          <a:p>
            <a:pPr eaLnBrk="1" hangingPunct="1"/>
            <a:r>
              <a:rPr lang="en-US" altLang="de-DE" sz="2800" b="1">
                <a:solidFill>
                  <a:srgbClr val="0000CC"/>
                </a:solidFill>
              </a:rPr>
              <a:t>Phys. Scripta T22, 157 (1988)</a:t>
            </a:r>
            <a:endParaRPr lang="ru-RU" altLang="de-DE" sz="2800"/>
          </a:p>
        </p:txBody>
      </p:sp>
      <p:sp>
        <p:nvSpPr>
          <p:cNvPr id="86023" name="Прямоугольник 12"/>
          <p:cNvSpPr>
            <a:spLocks noChangeArrowheads="1"/>
          </p:cNvSpPr>
          <p:nvPr/>
        </p:nvSpPr>
        <p:spPr bwMode="auto">
          <a:xfrm>
            <a:off x="1069975" y="8743950"/>
            <a:ext cx="2952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de-DE" sz="2800" b="1">
                <a:solidFill>
                  <a:srgbClr val="0000CC"/>
                </a:solidFill>
              </a:rPr>
              <a:t>LLNL EBIT</a:t>
            </a:r>
            <a:endParaRPr lang="ru-RU" altLang="de-DE" sz="2800"/>
          </a:p>
        </p:txBody>
      </p:sp>
      <p:sp>
        <p:nvSpPr>
          <p:cNvPr id="86024" name="Прямоугольник 13"/>
          <p:cNvSpPr>
            <a:spLocks noChangeArrowheads="1"/>
          </p:cNvSpPr>
          <p:nvPr/>
        </p:nvSpPr>
        <p:spPr bwMode="auto">
          <a:xfrm>
            <a:off x="10377488" y="6599238"/>
            <a:ext cx="54721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de-DE" sz="2800" b="1" dirty="0">
                <a:solidFill>
                  <a:srgbClr val="0000CC"/>
                </a:solidFill>
              </a:rPr>
              <a:t>V.P. </a:t>
            </a:r>
            <a:r>
              <a:rPr lang="en-US" altLang="de-DE" sz="2800" b="1" dirty="0" err="1">
                <a:solidFill>
                  <a:srgbClr val="0000CC"/>
                </a:solidFill>
              </a:rPr>
              <a:t>Ovsyannikov</a:t>
            </a:r>
            <a:r>
              <a:rPr lang="en-US" altLang="de-DE" sz="2800" b="1" dirty="0">
                <a:solidFill>
                  <a:srgbClr val="0000CC"/>
                </a:solidFill>
              </a:rPr>
              <a:t>, A.V. </a:t>
            </a:r>
            <a:r>
              <a:rPr lang="en-US" altLang="de-DE" sz="2800" b="1" dirty="0" err="1">
                <a:solidFill>
                  <a:srgbClr val="0000CC"/>
                </a:solidFill>
              </a:rPr>
              <a:t>Nefiodov</a:t>
            </a:r>
            <a:r>
              <a:rPr lang="en-US" altLang="de-DE" sz="2800" b="1" dirty="0">
                <a:solidFill>
                  <a:srgbClr val="0000CC"/>
                </a:solidFill>
              </a:rPr>
              <a:t>,</a:t>
            </a:r>
          </a:p>
          <a:p>
            <a:pPr eaLnBrk="1" hangingPunct="1"/>
            <a:r>
              <a:rPr lang="en-US" altLang="de-DE" sz="2800" b="1" dirty="0">
                <a:solidFill>
                  <a:srgbClr val="0000CC"/>
                </a:solidFill>
              </a:rPr>
              <a:t>NIMB 370, 32 (2016)</a:t>
            </a:r>
          </a:p>
        </p:txBody>
      </p:sp>
      <p:pic>
        <p:nvPicPr>
          <p:cNvPr id="86025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463" y="1854200"/>
            <a:ext cx="3679825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6" name="Прямоугольник 2"/>
          <p:cNvSpPr>
            <a:spLocks noChangeArrowheads="1"/>
          </p:cNvSpPr>
          <p:nvPr/>
        </p:nvSpPr>
        <p:spPr bwMode="auto">
          <a:xfrm>
            <a:off x="17005300" y="6707188"/>
            <a:ext cx="2079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de-DE" sz="2800" b="1" dirty="0">
                <a:solidFill>
                  <a:srgbClr val="0000CC"/>
                </a:solidFill>
              </a:rPr>
              <a:t>MaMFIS-10</a:t>
            </a:r>
            <a:endParaRPr lang="ru-RU" altLang="de-DE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4329891" y="7853799"/>
            <a:ext cx="49727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altLang="de-DE" sz="2800" b="1" dirty="0">
                <a:solidFill>
                  <a:srgbClr val="FF3300"/>
                </a:solidFill>
              </a:rPr>
              <a:t>First run: Giessen, March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736850" y="427038"/>
            <a:ext cx="15265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UniMaMFIS running as MaMFIS-10: determination of electron beam current density </a:t>
            </a:r>
          </a:p>
        </p:txBody>
      </p:sp>
      <p:pic>
        <p:nvPicPr>
          <p:cNvPr id="8294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1765300"/>
            <a:ext cx="8294687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0" y="1765300"/>
            <a:ext cx="75469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9955213" y="8255000"/>
            <a:ext cx="86264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Electron current density </a:t>
            </a:r>
            <a:r>
              <a:rPr lang="de-DE" sz="3200" b="1" i="1" kern="0" dirty="0" smtClean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de-DE" sz="3200" b="1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~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20 kA/cm</a:t>
            </a:r>
            <a:r>
              <a:rPr lang="de-DE" sz="2800" b="1" kern="0" baseline="30000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670050" y="8255000"/>
            <a:ext cx="7602538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X-ray emission due to radiative recombination into M-shell of Ir 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679949" y="617538"/>
            <a:ext cx="123862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UniMaMFIS running as MaMFIS-10: control of local ion trap  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9648825" y="4297363"/>
            <a:ext cx="1032192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Axial extraction </a:t>
            </a:r>
            <a:r>
              <a:rPr lang="de-DE" sz="2800" b="1" kern="0" dirty="0" err="1" smtClean="0">
                <a:solidFill>
                  <a:srgbClr val="FF0000"/>
                </a:solidFill>
                <a:latin typeface="Times New Roman" pitchFamily="18" charset="0"/>
              </a:rPr>
              <a:t>of</a:t>
            </a:r>
            <a:r>
              <a:rPr lang="de-DE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sz="2800" b="1" kern="0" dirty="0" err="1" smtClean="0">
                <a:solidFill>
                  <a:srgbClr val="FF0000"/>
                </a:solidFill>
                <a:latin typeface="Times New Roman" pitchFamily="18" charset="0"/>
              </a:rPr>
              <a:t>highly</a:t>
            </a:r>
            <a:r>
              <a:rPr lang="de-DE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sz="2800" b="1" kern="0" dirty="0" err="1" smtClean="0">
                <a:solidFill>
                  <a:srgbClr val="FF0000"/>
                </a:solidFill>
                <a:latin typeface="Times New Roman" pitchFamily="18" charset="0"/>
              </a:rPr>
              <a:t>charged</a:t>
            </a:r>
            <a:r>
              <a:rPr lang="de-DE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sz="2800" b="1" kern="0" dirty="0" err="1" smtClean="0">
                <a:solidFill>
                  <a:srgbClr val="FF0000"/>
                </a:solidFill>
                <a:latin typeface="Times New Roman" pitchFamily="18" charset="0"/>
              </a:rPr>
              <a:t>ions</a:t>
            </a:r>
            <a:r>
              <a:rPr lang="de-DE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from </a:t>
            </a:r>
            <a:r>
              <a:rPr lang="de-DE" sz="2800" b="1" kern="0" dirty="0" err="1" smtClean="0">
                <a:solidFill>
                  <a:srgbClr val="FF0000"/>
                </a:solidFill>
                <a:latin typeface="Times New Roman" pitchFamily="18" charset="0"/>
              </a:rPr>
              <a:t>local</a:t>
            </a:r>
            <a:r>
              <a:rPr lang="de-DE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sz="2800" b="1" kern="0" dirty="0" err="1" smtClean="0">
                <a:solidFill>
                  <a:srgbClr val="FF0000"/>
                </a:solidFill>
                <a:latin typeface="Times New Roman" pitchFamily="18" charset="0"/>
              </a:rPr>
              <a:t>ion</a:t>
            </a:r>
            <a:r>
              <a:rPr lang="de-DE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sz="2800" b="1" kern="0" dirty="0" err="1" smtClean="0">
                <a:solidFill>
                  <a:srgbClr val="FF0000"/>
                </a:solidFill>
                <a:latin typeface="Times New Roman" pitchFamily="18" charset="0"/>
              </a:rPr>
              <a:t>trap</a:t>
            </a:r>
            <a:r>
              <a:rPr lang="de-DE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sz="2800" b="1" kern="0" dirty="0" err="1" smtClean="0">
                <a:solidFill>
                  <a:srgbClr val="FF0000"/>
                </a:solidFill>
                <a:latin typeface="Times New Roman" pitchFamily="18" charset="0"/>
              </a:rPr>
              <a:t>is</a:t>
            </a:r>
            <a:r>
              <a:rPr lang="de-DE" sz="2800" b="1" kern="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de-DE" sz="2800" b="1" kern="0" dirty="0" err="1" smtClean="0">
                <a:solidFill>
                  <a:srgbClr val="FF0000"/>
                </a:solidFill>
                <a:latin typeface="Times New Roman" pitchFamily="18" charset="0"/>
              </a:rPr>
              <a:t>feasible</a:t>
            </a:r>
            <a:endParaRPr lang="de-DE" sz="2800" b="1" kern="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4996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692275"/>
            <a:ext cx="8659812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73113" y="8245475"/>
            <a:ext cx="1032033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X-ray spectra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measured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 in trapping and extraction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modes</a:t>
            </a:r>
            <a:endParaRPr lang="de-DE" sz="28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473700" y="404813"/>
            <a:ext cx="99377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Applications of highly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charged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ions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792163" y="1476375"/>
            <a:ext cx="18002250" cy="797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b="1" kern="0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ccelerators (charge breeding, nuclear physics, cancer therapy)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Atomic physics (ion-atom collisions and x-ray spectroscopy)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X-ray</a:t>
            </a:r>
            <a:r>
              <a:rPr lang="de-DE" sz="28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astrophysics and solar physics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Extreme ultraviolet lithography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Plasma physics (magnetic </a:t>
            </a:r>
            <a:r>
              <a:rPr lang="de-DE" sz="2800" b="1" kern="0" dirty="0">
                <a:solidFill>
                  <a:srgbClr val="0000CC"/>
                </a:solidFill>
                <a:latin typeface="Times New Roman" pitchFamily="18" charset="0"/>
              </a:rPr>
              <a:t>fusion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diagnostics)</a:t>
            </a:r>
            <a:endParaRPr lang="de-DE" sz="2800" b="1" kern="0" dirty="0">
              <a:solidFill>
                <a:srgbClr val="0000CC"/>
              </a:solidFill>
              <a:latin typeface="Times New Roman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Interaction of ions with surface (secondary electron and ion emission</a:t>
            </a:r>
            <a:r>
              <a:rPr lang="de-DE" sz="2800" b="1" kern="0" dirty="0">
                <a:solidFill>
                  <a:srgbClr val="0000CC"/>
                </a:solidFill>
                <a:latin typeface="Times New Roman" pitchFamily="18" charset="0"/>
              </a:rPr>
              <a:t>)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b="1" kern="0" dirty="0">
                <a:solidFill>
                  <a:srgbClr val="0000CC"/>
                </a:solidFill>
                <a:latin typeface="Times New Roman" pitchFamily="18" charset="0"/>
              </a:rPr>
              <a:t>S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econdary </a:t>
            </a:r>
            <a:r>
              <a:rPr lang="de-DE" sz="2800" b="1" kern="0" dirty="0">
                <a:solidFill>
                  <a:srgbClr val="0000CC"/>
                </a:solidFill>
                <a:latin typeface="Times New Roman" pitchFamily="18" charset="0"/>
              </a:rPr>
              <a:t>i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on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mass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spectrometry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Nanostructuring</a:t>
            </a:r>
            <a:endParaRPr lang="de-DE" sz="2800" b="1" kern="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http</a:t>
            </a:r>
            <a:r>
              <a:rPr lang="de-DE" sz="2800" b="1" kern="0" dirty="0">
                <a:solidFill>
                  <a:srgbClr val="0000CC"/>
                </a:solidFill>
                <a:latin typeface="Times New Roman" pitchFamily="18" charset="0"/>
              </a:rPr>
              <a:t>://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yebisu.ils.uec.ac.jp/surface.html</a:t>
            </a:r>
          </a:p>
        </p:txBody>
      </p:sp>
      <p:pic>
        <p:nvPicPr>
          <p:cNvPr id="9216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5292725"/>
            <a:ext cx="59182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938" y="4098925"/>
            <a:ext cx="4427537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30138" y="8602663"/>
            <a:ext cx="604837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kern="0" dirty="0">
                <a:solidFill>
                  <a:srgbClr val="0000CC"/>
                </a:solidFill>
              </a:rPr>
              <a:t>E. Akcoeltekin et al., </a:t>
            </a:r>
          </a:p>
          <a:p>
            <a:pPr>
              <a:defRPr/>
            </a:pPr>
            <a:r>
              <a:rPr lang="de-DE" sz="2800" b="1" kern="0" dirty="0">
                <a:solidFill>
                  <a:srgbClr val="0000CC"/>
                </a:solidFill>
              </a:rPr>
              <a:t>Nature Nanotechnology 2, 290 (2007)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2288"/>
            <a:ext cx="137541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032250" y="477838"/>
            <a:ext cx="107997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History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Production of highly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charged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ions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081088" y="2128838"/>
            <a:ext cx="1087253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Electron Beam Ion Source (EBIS), E.D</a:t>
            </a:r>
            <a:r>
              <a:rPr lang="de-DE" sz="3000" b="1" kern="0" dirty="0">
                <a:solidFill>
                  <a:srgbClr val="0000CC"/>
                </a:solidFill>
                <a:latin typeface="Times New Roman" pitchFamily="18" charset="0"/>
              </a:rPr>
              <a:t>. Donets, 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Dubna, 1967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3636963" y="7885113"/>
            <a:ext cx="611981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de-DE" sz="3000" b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trap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= 0.7 – 1.5 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000" i="1" kern="0" dirty="0" smtClean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de-DE" sz="3000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 ~ 500 A/cm</a:t>
            </a:r>
            <a:r>
              <a:rPr lang="de-DE" sz="3000" b="1" kern="0" baseline="30000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966825" y="2952750"/>
            <a:ext cx="6192838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>
                <a:solidFill>
                  <a:srgbClr val="0000CC"/>
                </a:solidFill>
                <a:latin typeface="Times New Roman" pitchFamily="18" charset="0"/>
              </a:rPr>
              <a:t>K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cathode</a:t>
            </a:r>
            <a:endParaRPr lang="de-DE" sz="2800" b="1" kern="0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W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focusing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 (Wehnelt) electrode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anode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S</a:t>
            </a:r>
            <a:r>
              <a:rPr lang="de-DE" sz="3000" b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S</a:t>
            </a:r>
            <a:r>
              <a:rPr lang="de-DE" sz="3000" b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,…, </a:t>
            </a:r>
            <a:r>
              <a:rPr lang="de-DE" sz="3000" b="1" i="1" kern="0" dirty="0" err="1" smtClean="0">
                <a:solidFill>
                  <a:srgbClr val="0000CC"/>
                </a:solidFill>
                <a:latin typeface="Times New Roman" pitchFamily="18" charset="0"/>
              </a:rPr>
              <a:t>S</a:t>
            </a:r>
            <a:r>
              <a:rPr lang="de-DE" sz="3000" b="1" kern="0" baseline="-25000" dirty="0" err="1" smtClean="0">
                <a:solidFill>
                  <a:srgbClr val="0000CC"/>
                </a:solidFill>
                <a:latin typeface="Times New Roman" pitchFamily="18" charset="0"/>
              </a:rPr>
              <a:t>n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sections of drift tube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collector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extractor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i="1" kern="0" dirty="0" smtClean="0">
                <a:solidFill>
                  <a:srgbClr val="0000CC"/>
                </a:solidFill>
                <a:latin typeface="Times New Roman" pitchFamily="18" charset="0"/>
              </a:rPr>
              <a:t>z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axis of electron beam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i="1" kern="0" dirty="0" smtClean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de-DE" sz="3000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200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effective electron current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density</a:t>
            </a: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de-DE" sz="3000" b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trap</a:t>
            </a:r>
            <a:r>
              <a:rPr lang="de-DE" sz="3200" b="1" kern="0" baseline="-25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trap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length</a:t>
            </a:r>
            <a:endParaRPr lang="de-DE" sz="28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256213" y="393700"/>
            <a:ext cx="99377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High density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microplasma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research</a:t>
            </a: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825538" y="2700338"/>
            <a:ext cx="4176712" cy="4278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kern="0" dirty="0">
                <a:solidFill>
                  <a:srgbClr val="FF0000"/>
                </a:solidFill>
              </a:rPr>
              <a:t>MaMFIS:</a:t>
            </a:r>
          </a:p>
          <a:p>
            <a:pPr>
              <a:defRPr/>
            </a:pPr>
            <a:endParaRPr lang="de-DE" sz="3200" b="1" i="1" dirty="0">
              <a:solidFill>
                <a:srgbClr val="0000CC"/>
              </a:solidFill>
              <a:latin typeface="Euclid" pitchFamily="18" charset="0"/>
            </a:endParaRPr>
          </a:p>
          <a:p>
            <a:pPr>
              <a:defRPr/>
            </a:pPr>
            <a:r>
              <a:rPr lang="de-DE" b="1" i="1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b="1" i="1" baseline="-25000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28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de-DE" sz="2800" b="1" dirty="0">
                <a:solidFill>
                  <a:srgbClr val="0000CC"/>
                </a:solidFill>
              </a:rPr>
              <a:t>~ 10 </a:t>
            </a:r>
            <a:r>
              <a:rPr lang="de-DE" sz="2800" b="1" dirty="0" err="1">
                <a:solidFill>
                  <a:srgbClr val="0000CC"/>
                </a:solidFill>
              </a:rPr>
              <a:t>keV</a:t>
            </a:r>
            <a:endParaRPr lang="de-DE" sz="2800" b="1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de-DE" i="1" kern="0" dirty="0">
                <a:solidFill>
                  <a:srgbClr val="0000CC"/>
                </a:solidFill>
              </a:rPr>
              <a:t>j</a:t>
            </a:r>
            <a:r>
              <a:rPr lang="de-DE" i="1" kern="0" baseline="-25000" dirty="0">
                <a:solidFill>
                  <a:srgbClr val="0000CC"/>
                </a:solidFill>
              </a:rPr>
              <a:t>e</a:t>
            </a:r>
            <a:r>
              <a:rPr lang="de-DE" sz="3200" b="1" kern="0" dirty="0">
                <a:solidFill>
                  <a:srgbClr val="0000CC"/>
                </a:solidFill>
              </a:rPr>
              <a:t> ~ </a:t>
            </a:r>
            <a:r>
              <a:rPr lang="de-DE" sz="2800" b="1" kern="0" dirty="0">
                <a:solidFill>
                  <a:srgbClr val="0000CC"/>
                </a:solidFill>
              </a:rPr>
              <a:t>20 </a:t>
            </a:r>
            <a:r>
              <a:rPr lang="de-DE" sz="2800" b="1" kern="0" dirty="0" err="1">
                <a:solidFill>
                  <a:srgbClr val="0000CC"/>
                </a:solidFill>
              </a:rPr>
              <a:t>kA</a:t>
            </a:r>
            <a:r>
              <a:rPr lang="de-DE" sz="2800" b="1" kern="0" dirty="0">
                <a:solidFill>
                  <a:srgbClr val="0000CC"/>
                </a:solidFill>
              </a:rPr>
              <a:t>/cm</a:t>
            </a:r>
            <a:r>
              <a:rPr lang="de-DE" sz="2800" b="1" kern="0" baseline="30000" dirty="0">
                <a:solidFill>
                  <a:srgbClr val="0000CC"/>
                </a:solidFill>
              </a:rPr>
              <a:t>2</a:t>
            </a:r>
            <a:r>
              <a:rPr lang="de-DE" sz="2800" b="1" kern="0" dirty="0">
                <a:solidFill>
                  <a:srgbClr val="0000CC"/>
                </a:solidFill>
              </a:rPr>
              <a:t> </a:t>
            </a:r>
          </a:p>
          <a:p>
            <a:pPr>
              <a:defRPr/>
            </a:pPr>
            <a:r>
              <a:rPr lang="de-DE" b="1" i="1" dirty="0">
                <a:solidFill>
                  <a:srgbClr val="0000CC"/>
                </a:solidFill>
                <a:latin typeface="Euclid" pitchFamily="18" charset="0"/>
              </a:rPr>
              <a:t>n</a:t>
            </a:r>
            <a:r>
              <a:rPr lang="de-DE" b="1" i="1" baseline="-25000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i="1" baseline="-25000" dirty="0">
                <a:solidFill>
                  <a:srgbClr val="0000CC"/>
                </a:solidFill>
                <a:latin typeface="Euclid" pitchFamily="18" charset="0"/>
              </a:rPr>
              <a:t> </a:t>
            </a:r>
            <a:r>
              <a:rPr lang="de-DE" sz="2800" b="1" dirty="0">
                <a:solidFill>
                  <a:srgbClr val="0000CC"/>
                </a:solidFill>
              </a:rPr>
              <a:t>~  2x10</a:t>
            </a:r>
            <a:r>
              <a:rPr lang="de-DE" sz="2800" b="1" baseline="30000" dirty="0">
                <a:solidFill>
                  <a:srgbClr val="0000CC"/>
                </a:solidFill>
              </a:rPr>
              <a:t>13</a:t>
            </a:r>
            <a:r>
              <a:rPr lang="de-DE" sz="2800" b="1" dirty="0">
                <a:solidFill>
                  <a:srgbClr val="0000CC"/>
                </a:solidFill>
              </a:rPr>
              <a:t> cm</a:t>
            </a:r>
            <a:r>
              <a:rPr lang="de-DE" sz="2800" b="1" baseline="30000" dirty="0">
                <a:solidFill>
                  <a:srgbClr val="0000CC"/>
                </a:solidFill>
              </a:rPr>
              <a:t>-3</a:t>
            </a:r>
          </a:p>
          <a:p>
            <a:pPr>
              <a:defRPr/>
            </a:pPr>
            <a:endParaRPr lang="de-DE" sz="2800" b="1" kern="0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de-DE" b="1" i="1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b="1" i="1" baseline="-25000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28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de-DE" sz="2800" b="1" dirty="0">
                <a:solidFill>
                  <a:srgbClr val="0000CC"/>
                </a:solidFill>
              </a:rPr>
              <a:t>~ 40 </a:t>
            </a:r>
            <a:r>
              <a:rPr lang="de-DE" sz="2800" b="1" dirty="0" err="1">
                <a:solidFill>
                  <a:srgbClr val="0000CC"/>
                </a:solidFill>
              </a:rPr>
              <a:t>keV</a:t>
            </a:r>
            <a:endParaRPr lang="de-DE" sz="2800" b="1" dirty="0">
              <a:solidFill>
                <a:srgbClr val="0000CC"/>
              </a:solidFill>
            </a:endParaRPr>
          </a:p>
          <a:p>
            <a:pPr>
              <a:defRPr/>
            </a:pPr>
            <a:r>
              <a:rPr lang="de-DE" i="1" kern="0" dirty="0">
                <a:solidFill>
                  <a:srgbClr val="0000CC"/>
                </a:solidFill>
              </a:rPr>
              <a:t>j</a:t>
            </a:r>
            <a:r>
              <a:rPr lang="de-DE" i="1" kern="0" baseline="-25000" dirty="0">
                <a:solidFill>
                  <a:srgbClr val="0000CC"/>
                </a:solidFill>
              </a:rPr>
              <a:t>e</a:t>
            </a:r>
            <a:r>
              <a:rPr lang="de-DE" sz="3200" b="1" kern="0" dirty="0">
                <a:solidFill>
                  <a:srgbClr val="0000CC"/>
                </a:solidFill>
              </a:rPr>
              <a:t> ~ </a:t>
            </a:r>
            <a:r>
              <a:rPr lang="de-DE" sz="2800" b="1" kern="0" dirty="0">
                <a:solidFill>
                  <a:srgbClr val="0000CC"/>
                </a:solidFill>
              </a:rPr>
              <a:t>200 </a:t>
            </a:r>
            <a:r>
              <a:rPr lang="de-DE" sz="2800" b="1" kern="0" dirty="0" err="1">
                <a:solidFill>
                  <a:srgbClr val="0000CC"/>
                </a:solidFill>
              </a:rPr>
              <a:t>kA</a:t>
            </a:r>
            <a:r>
              <a:rPr lang="de-DE" sz="2800" b="1" kern="0" dirty="0">
                <a:solidFill>
                  <a:srgbClr val="0000CC"/>
                </a:solidFill>
              </a:rPr>
              <a:t>/cm</a:t>
            </a:r>
            <a:r>
              <a:rPr lang="de-DE" sz="2800" b="1" kern="0" baseline="30000" dirty="0">
                <a:solidFill>
                  <a:srgbClr val="0000CC"/>
                </a:solidFill>
              </a:rPr>
              <a:t>2</a:t>
            </a:r>
            <a:r>
              <a:rPr lang="de-DE" sz="2800" b="1" kern="0" dirty="0">
                <a:solidFill>
                  <a:srgbClr val="0000CC"/>
                </a:solidFill>
              </a:rPr>
              <a:t> </a:t>
            </a:r>
          </a:p>
          <a:p>
            <a:pPr>
              <a:defRPr/>
            </a:pPr>
            <a:r>
              <a:rPr lang="de-DE" b="1" i="1" dirty="0">
                <a:solidFill>
                  <a:srgbClr val="0000CC"/>
                </a:solidFill>
                <a:latin typeface="Euclid" pitchFamily="18" charset="0"/>
              </a:rPr>
              <a:t>n</a:t>
            </a:r>
            <a:r>
              <a:rPr lang="de-DE" b="1" i="1" baseline="-25000" dirty="0">
                <a:solidFill>
                  <a:srgbClr val="0000CC"/>
                </a:solidFill>
                <a:latin typeface="Euclid" pitchFamily="18" charset="0"/>
              </a:rPr>
              <a:t>e</a:t>
            </a:r>
            <a:r>
              <a:rPr lang="de-DE" sz="3200" b="1" i="1" baseline="-25000" dirty="0">
                <a:solidFill>
                  <a:srgbClr val="0000CC"/>
                </a:solidFill>
                <a:latin typeface="Euclid" pitchFamily="18" charset="0"/>
              </a:rPr>
              <a:t> </a:t>
            </a:r>
            <a:r>
              <a:rPr lang="de-DE" sz="2800" b="1" dirty="0">
                <a:solidFill>
                  <a:srgbClr val="0000CC"/>
                </a:solidFill>
              </a:rPr>
              <a:t>~  10</a:t>
            </a:r>
            <a:r>
              <a:rPr lang="de-DE" sz="2800" b="1" baseline="30000" dirty="0">
                <a:solidFill>
                  <a:srgbClr val="0000CC"/>
                </a:solidFill>
              </a:rPr>
              <a:t>14</a:t>
            </a:r>
            <a:r>
              <a:rPr lang="de-DE" sz="2800" b="1" dirty="0">
                <a:solidFill>
                  <a:srgbClr val="0000CC"/>
                </a:solidFill>
              </a:rPr>
              <a:t> cm</a:t>
            </a:r>
            <a:r>
              <a:rPr lang="de-DE" sz="2800" b="1" baseline="30000" dirty="0">
                <a:solidFill>
                  <a:srgbClr val="0000CC"/>
                </a:solidFill>
              </a:rPr>
              <a:t>-3</a:t>
            </a:r>
            <a:endParaRPr lang="de-DE" sz="2800" b="1" kern="0" dirty="0">
              <a:solidFill>
                <a:srgbClr val="0000CC"/>
              </a:solidFill>
            </a:endParaRPr>
          </a:p>
        </p:txBody>
      </p:sp>
      <p:pic>
        <p:nvPicPr>
          <p:cNvPr id="9318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331913"/>
            <a:ext cx="11312525" cy="797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681538" y="757238"/>
            <a:ext cx="99377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Summary</a:t>
            </a:r>
          </a:p>
        </p:txBody>
      </p:sp>
      <p:sp>
        <p:nvSpPr>
          <p:cNvPr id="107523" name="Прямоугольник 5"/>
          <p:cNvSpPr>
            <a:spLocks noChangeArrowheads="1"/>
          </p:cNvSpPr>
          <p:nvPr/>
        </p:nvSpPr>
        <p:spPr bwMode="auto">
          <a:xfrm>
            <a:off x="1584325" y="1836738"/>
            <a:ext cx="168243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CC"/>
                </a:solidFill>
              </a:rPr>
              <a:t>Novel method for the production of highly charged ions in rippled electron beam is developed and confirmed experimentally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CC"/>
                </a:solidFill>
              </a:rPr>
              <a:t>Electron beam current density of about 20 kA/cm</a:t>
            </a:r>
            <a:r>
              <a:rPr lang="en-US" sz="2800" b="1" baseline="30000" dirty="0">
                <a:solidFill>
                  <a:srgbClr val="0000CC"/>
                </a:solidFill>
              </a:rPr>
              <a:t>2</a:t>
            </a:r>
            <a:r>
              <a:rPr lang="en-US" sz="2800" b="1" dirty="0">
                <a:solidFill>
                  <a:srgbClr val="0000CC"/>
                </a:solidFill>
              </a:rPr>
              <a:t> is achieved, what allows to model experimentally the </a:t>
            </a:r>
            <a:r>
              <a:rPr lang="en-US" sz="2800" b="1" dirty="0" err="1">
                <a:solidFill>
                  <a:srgbClr val="0000CC"/>
                </a:solidFill>
              </a:rPr>
              <a:t>microplasma</a:t>
            </a:r>
            <a:r>
              <a:rPr lang="en-US" sz="2800" b="1" dirty="0">
                <a:solidFill>
                  <a:srgbClr val="0000CC"/>
                </a:solidFill>
              </a:rPr>
              <a:t> characterized by high density close to that in </a:t>
            </a:r>
            <a:r>
              <a:rPr lang="en-US" sz="2800" b="1" dirty="0" err="1">
                <a:solidFill>
                  <a:srgbClr val="0000CC"/>
                </a:solidFill>
              </a:rPr>
              <a:t>tokamak</a:t>
            </a:r>
            <a:endParaRPr lang="en-US" sz="2800" b="1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CC"/>
                </a:solidFill>
              </a:rPr>
              <a:t>Method allows to produce any ions of arbitrary elements of the periodic table up to U</a:t>
            </a:r>
            <a:r>
              <a:rPr lang="en-US" sz="2800" b="1" baseline="30000" dirty="0">
                <a:solidFill>
                  <a:srgbClr val="0000CC"/>
                </a:solidFill>
              </a:rPr>
              <a:t>92+ </a:t>
            </a:r>
            <a:r>
              <a:rPr lang="en-US" sz="2800" b="1" dirty="0">
                <a:solidFill>
                  <a:srgbClr val="0000CC"/>
                </a:solidFill>
              </a:rPr>
              <a:t>ions in simple compact devices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CC"/>
                </a:solidFill>
              </a:rPr>
              <a:t>X-ray spectroscopy of all elements of the periodic table is feasible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0000CC"/>
                </a:solidFill>
              </a:rPr>
              <a:t>Novel devices for </a:t>
            </a:r>
            <a:r>
              <a:rPr lang="en-US" sz="2800" b="1" dirty="0" err="1">
                <a:solidFill>
                  <a:srgbClr val="0000CC"/>
                </a:solidFill>
              </a:rPr>
              <a:t>nanostructering</a:t>
            </a:r>
            <a:r>
              <a:rPr lang="en-US" sz="2800" b="1" dirty="0">
                <a:solidFill>
                  <a:srgbClr val="0000CC"/>
                </a:solidFill>
              </a:rPr>
              <a:t> and surface analysis can be developed </a:t>
            </a:r>
          </a:p>
          <a:p>
            <a:pPr>
              <a:defRPr/>
            </a:pPr>
            <a:endParaRPr lang="en-US" sz="2800" b="1" dirty="0">
              <a:solidFill>
                <a:srgbClr val="0000CC"/>
              </a:solidFill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800" b="1" dirty="0">
              <a:solidFill>
                <a:srgbClr val="0000CC"/>
              </a:solidFill>
            </a:endParaRPr>
          </a:p>
          <a:p>
            <a:pPr>
              <a:defRPr/>
            </a:pP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170488" y="757238"/>
            <a:ext cx="99377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Acknowledgements</a:t>
            </a:r>
          </a:p>
        </p:txBody>
      </p:sp>
      <p:sp>
        <p:nvSpPr>
          <p:cNvPr id="96259" name="Прямоугольник 5"/>
          <p:cNvSpPr>
            <a:spLocks noChangeArrowheads="1"/>
          </p:cNvSpPr>
          <p:nvPr/>
        </p:nvSpPr>
        <p:spPr bwMode="auto">
          <a:xfrm>
            <a:off x="720725" y="2339975"/>
            <a:ext cx="191531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de-DE" sz="2800" b="1">
                <a:solidFill>
                  <a:srgbClr val="0000CC"/>
                </a:solidFill>
              </a:rPr>
              <a:t>The authors express deep gratitude </a:t>
            </a:r>
          </a:p>
          <a:p>
            <a:pPr eaLnBrk="1" hangingPunct="1"/>
            <a:r>
              <a:rPr lang="en-US" altLang="de-DE" sz="2800" b="1">
                <a:solidFill>
                  <a:srgbClr val="0000CC"/>
                </a:solidFill>
              </a:rPr>
              <a:t>to A. Mueller for giving opportunity to test  MaMFIS in the laboratory of IAMP (Justus Liebig University Giessen),  </a:t>
            </a:r>
          </a:p>
          <a:p>
            <a:pPr eaLnBrk="1" hangingPunct="1"/>
            <a:r>
              <a:rPr lang="en-US" altLang="de-DE" sz="2800" b="1">
                <a:solidFill>
                  <a:srgbClr val="0000CC"/>
                </a:solidFill>
              </a:rPr>
              <a:t>to O. K. Kultashev for his contribution to creation of electron optics, </a:t>
            </a:r>
          </a:p>
          <a:p>
            <a:pPr eaLnBrk="1" hangingPunct="1"/>
            <a:r>
              <a:rPr lang="en-US" altLang="de-DE" sz="2800" b="1">
                <a:solidFill>
                  <a:srgbClr val="0000CC"/>
                </a:solidFill>
              </a:rPr>
              <a:t>to I. V. Kalagin for his contribution for development of computer codes and </a:t>
            </a:r>
          </a:p>
          <a:p>
            <a:pPr eaLnBrk="1" hangingPunct="1"/>
            <a:r>
              <a:rPr lang="en-US" altLang="de-DE" sz="2800" b="1">
                <a:solidFill>
                  <a:srgbClr val="0000CC"/>
                </a:solidFill>
              </a:rPr>
              <a:t>to A. V. Nukin for production of some details of  MaMFIS.      </a:t>
            </a:r>
            <a:endParaRPr lang="ru-RU" altLang="de-DE" sz="2800"/>
          </a:p>
        </p:txBody>
      </p:sp>
      <p:sp>
        <p:nvSpPr>
          <p:cNvPr id="96260" name="Прямоугольник 7"/>
          <p:cNvSpPr>
            <a:spLocks noChangeArrowheads="1"/>
          </p:cNvSpPr>
          <p:nvPr/>
        </p:nvSpPr>
        <p:spPr bwMode="auto">
          <a:xfrm>
            <a:off x="6227763" y="6981825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de-DE" sz="3200" b="1">
                <a:solidFill>
                  <a:srgbClr val="0000CC"/>
                </a:solidFill>
              </a:rPr>
              <a:t>THANK  YOU  FOR  YOUR  ATTENTION 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969024" y="573578"/>
            <a:ext cx="107997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History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Production of highly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charged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ions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04825" y="1766888"/>
            <a:ext cx="1212691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Electron Beam Ion Trap (EBIT), M. Levine, R. Marrs, LLNL, 1986 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568174" y="8457944"/>
            <a:ext cx="6192688" cy="5539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 contourW="38100">
            <a:contourClr>
              <a:srgbClr val="FF00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EBIT + EXTRACTION = EBIS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3538200" y="2041525"/>
            <a:ext cx="61198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>
                <a:solidFill>
                  <a:srgbClr val="0000CC"/>
                </a:solidFill>
                <a:latin typeface="Times New Roman" pitchFamily="18" charset="0"/>
              </a:rPr>
              <a:t>K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cathode</a:t>
            </a:r>
            <a:endParaRPr lang="de-DE" sz="2800" b="1" kern="0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W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focusing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 (Wehnelt) electrode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anode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S</a:t>
            </a:r>
            <a:r>
              <a:rPr lang="de-DE" sz="3000" b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1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S</a:t>
            </a:r>
            <a:r>
              <a:rPr lang="de-DE" sz="3000" b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S</a:t>
            </a:r>
            <a:r>
              <a:rPr lang="de-DE" sz="3000" b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, 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sections of drift tube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collector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extractor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i="1" kern="0" dirty="0" smtClean="0">
                <a:solidFill>
                  <a:srgbClr val="0000CC"/>
                </a:solidFill>
                <a:latin typeface="Times New Roman" pitchFamily="18" charset="0"/>
              </a:rPr>
              <a:t>z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axis of electron beam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i="1" kern="0" dirty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de-DE" sz="3000" i="1" kern="0" baseline="-25000" dirty="0">
                <a:solidFill>
                  <a:srgbClr val="0000CC"/>
                </a:solidFill>
                <a:latin typeface="Times New Roman" pitchFamily="18" charset="0"/>
              </a:rPr>
              <a:t>e </a:t>
            </a:r>
            <a:r>
              <a:rPr lang="de-DE" sz="3000" b="1" kern="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effective electron </a:t>
            </a:r>
            <a:r>
              <a:rPr lang="de-DE" sz="2800" b="1" kern="0" dirty="0">
                <a:solidFill>
                  <a:srgbClr val="0000CC"/>
                </a:solidFill>
                <a:latin typeface="Times New Roman" pitchFamily="18" charset="0"/>
              </a:rPr>
              <a:t>current density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de-DE" sz="3000" b="1" kern="0" baseline="-25000" dirty="0">
                <a:solidFill>
                  <a:srgbClr val="0000CC"/>
                </a:solidFill>
                <a:latin typeface="Times New Roman" pitchFamily="18" charset="0"/>
              </a:rPr>
              <a:t>trap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>
                <a:solidFill>
                  <a:srgbClr val="0000CC"/>
                </a:solidFill>
                <a:latin typeface="Times New Roman" pitchFamily="18" charset="0"/>
              </a:rPr>
              <a:t>trap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length</a:t>
            </a:r>
            <a:endParaRPr lang="de-DE" sz="28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3568363" y="7058025"/>
            <a:ext cx="51847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de-DE" sz="3000" b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trap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= 2 cm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i="1" kern="0" dirty="0" smtClean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de-DE" sz="3000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000" b="1" kern="0" dirty="0">
                <a:solidFill>
                  <a:srgbClr val="0000CC"/>
                </a:solidFill>
                <a:latin typeface="Times New Roman" pitchFamily="18" charset="0"/>
              </a:rPr>
              <a:t>~ 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2 kA/cm</a:t>
            </a:r>
            <a:r>
              <a:rPr lang="de-DE" sz="3000" b="1" kern="0" baseline="30000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6452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646363"/>
            <a:ext cx="1287303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923761" y="180405"/>
            <a:ext cx="73088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History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Superconducting EBITs: design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6121400" y="8656638"/>
            <a:ext cx="8137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The LLNL Super-EBIT (1992) </a:t>
            </a:r>
          </a:p>
        </p:txBody>
      </p:sp>
      <p:pic>
        <p:nvPicPr>
          <p:cNvPr id="6554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63" y="1647825"/>
            <a:ext cx="4113212" cy="66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598613"/>
            <a:ext cx="5113338" cy="67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413" y="1647825"/>
            <a:ext cx="3532187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65188" y="7831138"/>
            <a:ext cx="6551612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Lawrence Livermore National Laboratory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The LLNL EBIT (1986)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313" y="628650"/>
            <a:ext cx="7059612" cy="888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089025" y="542925"/>
            <a:ext cx="8280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F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amily of 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oom-temperature </a:t>
            </a: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Dresden Electron Beam Ion Sources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15275" y="8018463"/>
            <a:ext cx="2908300" cy="576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Dresden EBIS-A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239000" y="4027488"/>
            <a:ext cx="2498725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Dresden EBIS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6875" y="6907213"/>
            <a:ext cx="2830513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Dresden</a:t>
            </a:r>
            <a:r>
              <a:rPr lang="de-DE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EBIT</a:t>
            </a:r>
            <a:endParaRPr lang="ru-RU" dirty="0"/>
          </a:p>
        </p:txBody>
      </p:sp>
      <p:grpSp>
        <p:nvGrpSpPr>
          <p:cNvPr id="69639" name="Gruppieren 12"/>
          <p:cNvGrpSpPr>
            <a:grpSpLocks/>
          </p:cNvGrpSpPr>
          <p:nvPr/>
        </p:nvGrpSpPr>
        <p:grpSpPr bwMode="auto">
          <a:xfrm>
            <a:off x="730250" y="2185988"/>
            <a:ext cx="8001000" cy="6121400"/>
            <a:chOff x="428596" y="1571612"/>
            <a:chExt cx="4500575" cy="3883036"/>
          </a:xfrm>
        </p:grpSpPr>
        <p:pic>
          <p:nvPicPr>
            <p:cNvPr id="69641" name="Picture 2" descr="P:\Corporate Design\Bildmaterial\für Website\EBIS2_01_klein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1571612"/>
              <a:ext cx="2303462" cy="188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2" name="Picture 3" descr="P:\Corporate Design\Bildmaterial\für Website\EBIT3_01_klein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2714620"/>
              <a:ext cx="2071702" cy="1798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643" name="Picture 5" descr="P:\Corporate Design\Bildmaterial\für Website\EBISA_01_klein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46" y="3214686"/>
              <a:ext cx="2714625" cy="2239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431800" y="8578850"/>
            <a:ext cx="41052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DREEBIT GmbH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53318-4906-4749-B775-F660E2DB180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634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024188" y="503238"/>
            <a:ext cx="127952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Dresden EBIS/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Ts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with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permanent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magnet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focusing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system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8038" y="1484313"/>
            <a:ext cx="1906587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kern="0" dirty="0">
                <a:solidFill>
                  <a:srgbClr val="0000CC"/>
                </a:solidFill>
              </a:rPr>
              <a:t>   Germany                                                             Poland                                                          Swiss                        China</a:t>
            </a:r>
          </a:p>
          <a:p>
            <a:pPr>
              <a:defRPr/>
            </a:pPr>
            <a:r>
              <a:rPr lang="en-US" sz="2800" b="1" kern="0" dirty="0">
                <a:solidFill>
                  <a:srgbClr val="0000CC"/>
                </a:solidFill>
              </a:rPr>
              <a:t>TU Dresden                                              Jan </a:t>
            </a:r>
            <a:r>
              <a:rPr lang="en-US" sz="2800" b="1" kern="0" dirty="0" err="1">
                <a:solidFill>
                  <a:srgbClr val="0000CC"/>
                </a:solidFill>
              </a:rPr>
              <a:t>Kochanowski</a:t>
            </a:r>
            <a:r>
              <a:rPr lang="en-US" sz="2800" b="1" kern="0" dirty="0">
                <a:solidFill>
                  <a:srgbClr val="0000CC"/>
                </a:solidFill>
              </a:rPr>
              <a:t> University, Kielce               PSI, </a:t>
            </a:r>
            <a:r>
              <a:rPr lang="en-US" sz="2800" b="1" kern="0" dirty="0" err="1">
                <a:solidFill>
                  <a:srgbClr val="0000CC"/>
                </a:solidFill>
              </a:rPr>
              <a:t>Villigen</a:t>
            </a:r>
            <a:r>
              <a:rPr lang="en-US" sz="2800" b="1" kern="0" dirty="0">
                <a:solidFill>
                  <a:srgbClr val="0000CC"/>
                </a:solidFill>
              </a:rPr>
              <a:t>              NAOC, Beijing</a:t>
            </a:r>
          </a:p>
          <a:p>
            <a:pPr>
              <a:defRPr/>
            </a:pPr>
            <a:r>
              <a:rPr lang="en-US" sz="2800" b="1" kern="0" dirty="0">
                <a:solidFill>
                  <a:srgbClr val="0000CC"/>
                </a:solidFill>
              </a:rPr>
              <a:t>FZ Dresden-</a:t>
            </a:r>
            <a:r>
              <a:rPr lang="en-US" sz="2800" b="1" kern="0" dirty="0" err="1">
                <a:solidFill>
                  <a:srgbClr val="0000CC"/>
                </a:solidFill>
              </a:rPr>
              <a:t>Rossendorf</a:t>
            </a:r>
            <a:r>
              <a:rPr lang="en-US" sz="2800" b="1" kern="0" dirty="0">
                <a:solidFill>
                  <a:srgbClr val="0000CC"/>
                </a:solidFill>
              </a:rPr>
              <a:t>                          Jagiellonian University, Krakow</a:t>
            </a:r>
          </a:p>
          <a:p>
            <a:pPr>
              <a:defRPr/>
            </a:pPr>
            <a:r>
              <a:rPr lang="en-US" sz="2800" b="1" kern="0" dirty="0">
                <a:solidFill>
                  <a:srgbClr val="0000CC"/>
                </a:solidFill>
              </a:rPr>
              <a:t>Friedrich Schiller University, Jena</a:t>
            </a:r>
          </a:p>
          <a:p>
            <a:pPr>
              <a:defRPr/>
            </a:pPr>
            <a:r>
              <a:rPr lang="en-US" sz="2800" b="1" kern="0" dirty="0">
                <a:solidFill>
                  <a:srgbClr val="0000CC"/>
                </a:solidFill>
              </a:rPr>
              <a:t>University of Duisburg-Essen                                          </a:t>
            </a:r>
          </a:p>
          <a:p>
            <a:pPr>
              <a:defRPr/>
            </a:pPr>
            <a:r>
              <a:rPr lang="en-US" sz="2800" b="1" kern="0" dirty="0">
                <a:solidFill>
                  <a:srgbClr val="0000CC"/>
                </a:solidFill>
              </a:rPr>
              <a:t>GSI, Darmstadt</a:t>
            </a:r>
          </a:p>
          <a:p>
            <a:pPr>
              <a:defRPr/>
            </a:pPr>
            <a:r>
              <a:rPr lang="en-US" sz="2800" b="1" kern="0" dirty="0">
                <a:solidFill>
                  <a:srgbClr val="0000CC"/>
                </a:solidFill>
              </a:rPr>
              <a:t>MPI for Nuclear Physics, Heidelberg</a:t>
            </a:r>
          </a:p>
          <a:p>
            <a:pPr>
              <a:defRPr/>
            </a:pPr>
            <a:r>
              <a:rPr lang="en-US" sz="2800" b="1" kern="0" dirty="0">
                <a:solidFill>
                  <a:srgbClr val="0000CC"/>
                </a:solidFill>
              </a:rPr>
              <a:t>Siemens AG Erlangen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04825" y="5508625"/>
            <a:ext cx="19153188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Other permanent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magnet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EBITs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around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the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Globe</a:t>
            </a: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         USA                                              Germany                                                        China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NIST,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Gaithersburg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                   MPI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for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Nuclear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Physics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, Heidelberg                        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Fudan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 University, Shanghai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53318-4906-4749-B775-F660E2DB180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1332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04838" y="1252538"/>
            <a:ext cx="123126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Main Magnetic Focus Ion Source (MaMFIS) 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3641388" y="2132013"/>
            <a:ext cx="5989637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>
                <a:solidFill>
                  <a:srgbClr val="0000CC"/>
                </a:solidFill>
                <a:latin typeface="Times New Roman" pitchFamily="18" charset="0"/>
              </a:rPr>
              <a:t>K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cathode</a:t>
            </a:r>
            <a:endParaRPr lang="de-DE" sz="2800" b="1" kern="0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W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focusing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 (Wehnelt) electrode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A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anode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C</a:t>
            </a:r>
            <a:r>
              <a:rPr lang="de-DE" sz="3000" b="1" kern="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>
                <a:solidFill>
                  <a:srgbClr val="0000CC"/>
                </a:solidFill>
                <a:latin typeface="Times New Roman" pitchFamily="18" charset="0"/>
              </a:rPr>
              <a:t>collector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000" b="1" kern="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extractor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i="1" kern="0" dirty="0" smtClean="0">
                <a:solidFill>
                  <a:srgbClr val="0000CC"/>
                </a:solidFill>
                <a:latin typeface="Times New Roman" pitchFamily="18" charset="0"/>
              </a:rPr>
              <a:t>z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 smtClean="0">
                <a:solidFill>
                  <a:srgbClr val="0000CC"/>
                </a:solidFill>
                <a:latin typeface="Times New Roman" pitchFamily="18" charset="0"/>
              </a:rPr>
              <a:t>axis of electron beam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i="1" kern="0" dirty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de-DE" sz="3000" i="1" kern="0" baseline="-25000" dirty="0">
                <a:solidFill>
                  <a:srgbClr val="0000CC"/>
                </a:solidFill>
                <a:latin typeface="Times New Roman" pitchFamily="18" charset="0"/>
              </a:rPr>
              <a:t>e </a:t>
            </a:r>
            <a:r>
              <a:rPr lang="de-DE" sz="3000" b="1" kern="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>
                <a:solidFill>
                  <a:srgbClr val="0000CC"/>
                </a:solidFill>
                <a:latin typeface="Times New Roman" pitchFamily="18" charset="0"/>
              </a:rPr>
              <a:t>effective electron current density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de-DE" sz="3000" b="1" kern="0" baseline="-25000" dirty="0">
                <a:solidFill>
                  <a:srgbClr val="0000CC"/>
                </a:solidFill>
                <a:latin typeface="Times New Roman" pitchFamily="18" charset="0"/>
              </a:rPr>
              <a:t>trap </a:t>
            </a:r>
            <a:r>
              <a:rPr lang="de-DE" sz="3000" b="1" kern="0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de-DE" sz="2800" b="1" kern="0" dirty="0">
                <a:solidFill>
                  <a:srgbClr val="0000CC"/>
                </a:solidFill>
                <a:latin typeface="Times New Roman" pitchFamily="18" charset="0"/>
              </a:rPr>
              <a:t>trap </a:t>
            </a:r>
            <a:r>
              <a:rPr lang="de-DE" sz="2800" b="1" kern="0" dirty="0" err="1">
                <a:solidFill>
                  <a:srgbClr val="0000CC"/>
                </a:solidFill>
                <a:latin typeface="Times New Roman" pitchFamily="18" charset="0"/>
              </a:rPr>
              <a:t>length</a:t>
            </a:r>
            <a:endParaRPr lang="de-DE" sz="2800" b="1" kern="0" dirty="0">
              <a:solidFill>
                <a:srgbClr val="0000CC"/>
              </a:solidFill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4321175" y="415925"/>
            <a:ext cx="107997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P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roduction of highly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charged</a:t>
            </a:r>
            <a:r>
              <a:rPr lang="de-DE" sz="3200" b="1" kern="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ions</a:t>
            </a:r>
            <a:endParaRPr lang="de-DE" sz="32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3825538" y="7524750"/>
            <a:ext cx="481171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b="1" i="1" kern="0" dirty="0" smtClean="0">
                <a:solidFill>
                  <a:srgbClr val="0000CC"/>
                </a:solidFill>
                <a:latin typeface="Times New Roman" pitchFamily="18" charset="0"/>
              </a:rPr>
              <a:t>L</a:t>
            </a:r>
            <a:r>
              <a:rPr lang="de-DE" sz="3000" b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trap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= 1 </a:t>
            </a:r>
            <a:r>
              <a:rPr lang="de-DE" sz="3000" b="1" kern="0" dirty="0">
                <a:solidFill>
                  <a:srgbClr val="0000CC"/>
                </a:solidFill>
                <a:latin typeface="Times New Roman" pitchFamily="18" charset="0"/>
              </a:rPr>
              <a:t>m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000" i="1" kern="0" dirty="0" smtClean="0">
                <a:solidFill>
                  <a:srgbClr val="0000CC"/>
                </a:solidFill>
                <a:latin typeface="Times New Roman" pitchFamily="18" charset="0"/>
              </a:rPr>
              <a:t>j</a:t>
            </a:r>
            <a:r>
              <a:rPr lang="de-DE" sz="3000" i="1" kern="0" baseline="-25000" dirty="0" smtClean="0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  &gt; 10 kA/cm</a:t>
            </a:r>
            <a:r>
              <a:rPr lang="de-DE" sz="3000" b="1" kern="0" baseline="30000" dirty="0" smtClean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de-DE" sz="30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7578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124075"/>
            <a:ext cx="12674600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824288" y="552450"/>
            <a:ext cx="117379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Formation of local ion traps by rippled electron beam</a:t>
            </a:r>
          </a:p>
        </p:txBody>
      </p:sp>
      <p:pic>
        <p:nvPicPr>
          <p:cNvPr id="4813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1619250"/>
            <a:ext cx="9798050" cy="5187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0070" y="7439953"/>
            <a:ext cx="6408712" cy="122110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85274" y="7309197"/>
            <a:ext cx="9145015" cy="122110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4038" y="8777288"/>
            <a:ext cx="3587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0000CC"/>
                </a:solidFill>
              </a:rPr>
              <a:t>Sag of radial potential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32925" y="8777288"/>
            <a:ext cx="68595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0000CC"/>
                </a:solidFill>
              </a:rPr>
              <a:t>Depth of axial potential well (local ion trap)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8205" y="7558320"/>
            <a:ext cx="4420966" cy="830997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5" name="Text 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297443" y="1930753"/>
            <a:ext cx="9402762" cy="4524315"/>
          </a:xfrm>
          <a:prstGeom prst="rect">
            <a:avLst/>
          </a:prstGeom>
          <a:blipFill rotWithShape="1">
            <a:blip r:embed="rId6"/>
            <a:stretch>
              <a:fillRect l="-1620" t="-1887" b="-3369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>
              <a:defRPr>
                <a:noFill/>
              </a:defRPr>
            </a:lvl1pPr>
          </a:lstStyle>
          <a:p>
            <a:pPr>
              <a:defRPr/>
            </a:pPr>
            <a:r>
              <a:rPr lang="ru-RU" dirty="0"/>
              <a:t>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423988"/>
            <a:ext cx="614680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647700" y="552450"/>
            <a:ext cx="188674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Theoretical prediction of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ion</a:t>
            </a:r>
            <a:r>
              <a:rPr lang="de-DE" sz="3200" b="1" kern="0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de-DE" sz="3200" b="1" kern="0" dirty="0" err="1" smtClean="0">
                <a:solidFill>
                  <a:srgbClr val="0000CC"/>
                </a:solidFill>
                <a:latin typeface="Times New Roman" pitchFamily="18" charset="0"/>
              </a:rPr>
              <a:t>yields</a:t>
            </a:r>
            <a:endParaRPr lang="de-DE" sz="3200" b="1" kern="0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0063" y="2557463"/>
            <a:ext cx="6937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0000CC"/>
                </a:solidFill>
              </a:rPr>
              <a:t> Ar</a:t>
            </a:r>
          </a:p>
        </p:txBody>
      </p:sp>
      <p:pic>
        <p:nvPicPr>
          <p:cNvPr id="78853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404938"/>
            <a:ext cx="5967413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0" y="1404938"/>
            <a:ext cx="6021388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265863"/>
            <a:ext cx="8796337" cy="343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55775" y="2557463"/>
            <a:ext cx="6921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0000CC"/>
                </a:solidFill>
              </a:rPr>
              <a:t> </a:t>
            </a:r>
            <a:r>
              <a:rPr lang="de-DE" sz="2800" b="1" kern="0" dirty="0" err="1">
                <a:solidFill>
                  <a:srgbClr val="0000CC"/>
                </a:solidFill>
              </a:rPr>
              <a:t>Xe</a:t>
            </a:r>
            <a:endParaRPr lang="de-DE" sz="2800" b="1" kern="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62163" y="2532063"/>
            <a:ext cx="6921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b="1" kern="0" dirty="0">
                <a:solidFill>
                  <a:srgbClr val="0000CC"/>
                </a:solidFill>
              </a:rPr>
              <a:t> Ne</a:t>
            </a:r>
          </a:p>
        </p:txBody>
      </p:sp>
      <p:sp>
        <p:nvSpPr>
          <p:cNvPr id="78858" name="Прямоугольник 18"/>
          <p:cNvSpPr>
            <a:spLocks noChangeArrowheads="1"/>
          </p:cNvSpPr>
          <p:nvPr/>
        </p:nvSpPr>
        <p:spPr bwMode="auto">
          <a:xfrm>
            <a:off x="9725025" y="6419850"/>
            <a:ext cx="79168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de-DE" b="1">
                <a:solidFill>
                  <a:srgbClr val="0000CC"/>
                </a:solidFill>
              </a:rPr>
              <a:t>Ion yield</a:t>
            </a:r>
          </a:p>
          <a:p>
            <a:pPr eaLnBrk="1" hangingPunct="1"/>
            <a:r>
              <a:rPr lang="en-US" altLang="de-DE" b="1">
                <a:solidFill>
                  <a:srgbClr val="0000CC"/>
                </a:solidFill>
              </a:rPr>
              <a:t>Xe</a:t>
            </a:r>
            <a:r>
              <a:rPr lang="en-US" altLang="de-DE" b="1" baseline="30000">
                <a:solidFill>
                  <a:srgbClr val="0000CC"/>
                </a:solidFill>
              </a:rPr>
              <a:t>44+</a:t>
            </a:r>
            <a:r>
              <a:rPr lang="en-US" altLang="de-DE" b="1">
                <a:solidFill>
                  <a:srgbClr val="0000CC"/>
                </a:solidFill>
              </a:rPr>
              <a:t> : 2x10</a:t>
            </a:r>
            <a:r>
              <a:rPr lang="en-US" altLang="de-DE" b="1" baseline="30000">
                <a:solidFill>
                  <a:srgbClr val="0000CC"/>
                </a:solidFill>
              </a:rPr>
              <a:t>6</a:t>
            </a:r>
            <a:r>
              <a:rPr lang="en-US" altLang="de-DE" b="1">
                <a:solidFill>
                  <a:srgbClr val="0000CC"/>
                </a:solidFill>
              </a:rPr>
              <a:t>  ions/s (f = 100 Hz)</a:t>
            </a:r>
          </a:p>
          <a:p>
            <a:pPr eaLnBrk="1" hangingPunct="1"/>
            <a:r>
              <a:rPr lang="en-US" altLang="de-DE" b="1">
                <a:solidFill>
                  <a:srgbClr val="0000CC"/>
                </a:solidFill>
              </a:rPr>
              <a:t>Ar</a:t>
            </a:r>
            <a:r>
              <a:rPr lang="en-US" altLang="de-DE" b="1" baseline="30000">
                <a:solidFill>
                  <a:srgbClr val="0000CC"/>
                </a:solidFill>
              </a:rPr>
              <a:t>16+</a:t>
            </a:r>
            <a:r>
              <a:rPr lang="en-US" altLang="de-DE" b="1">
                <a:solidFill>
                  <a:srgbClr val="0000CC"/>
                </a:solidFill>
              </a:rPr>
              <a:t> : 3x10</a:t>
            </a:r>
            <a:r>
              <a:rPr lang="en-US" altLang="de-DE" b="1" baseline="30000">
                <a:solidFill>
                  <a:srgbClr val="0000CC"/>
                </a:solidFill>
              </a:rPr>
              <a:t>7</a:t>
            </a:r>
            <a:r>
              <a:rPr lang="en-US" altLang="de-DE" b="1">
                <a:solidFill>
                  <a:srgbClr val="0000CC"/>
                </a:solidFill>
              </a:rPr>
              <a:t> ions/s (f = 100 Hz)</a:t>
            </a:r>
          </a:p>
          <a:p>
            <a:pPr eaLnBrk="1" hangingPunct="1"/>
            <a:r>
              <a:rPr lang="en-US" altLang="de-DE" b="1">
                <a:solidFill>
                  <a:srgbClr val="0000CC"/>
                </a:solidFill>
              </a:rPr>
              <a:t>Ar</a:t>
            </a:r>
            <a:r>
              <a:rPr lang="en-US" altLang="de-DE" b="1" baseline="30000">
                <a:solidFill>
                  <a:srgbClr val="0000CC"/>
                </a:solidFill>
              </a:rPr>
              <a:t>18+</a:t>
            </a:r>
            <a:r>
              <a:rPr lang="en-US" altLang="de-DE" b="1">
                <a:solidFill>
                  <a:srgbClr val="0000CC"/>
                </a:solidFill>
              </a:rPr>
              <a:t> : 10</a:t>
            </a:r>
            <a:r>
              <a:rPr lang="en-US" altLang="de-DE" b="1" baseline="30000">
                <a:solidFill>
                  <a:srgbClr val="0000CC"/>
                </a:solidFill>
              </a:rPr>
              <a:t>6</a:t>
            </a:r>
            <a:r>
              <a:rPr lang="en-US" altLang="de-DE" b="1">
                <a:solidFill>
                  <a:srgbClr val="0000CC"/>
                </a:solidFill>
              </a:rPr>
              <a:t> ions/s  (f =  50 Hz)</a:t>
            </a:r>
          </a:p>
          <a:p>
            <a:pPr eaLnBrk="1" hangingPunct="1"/>
            <a:r>
              <a:rPr lang="en-US" altLang="de-DE" b="1">
                <a:solidFill>
                  <a:srgbClr val="0000CC"/>
                </a:solidFill>
              </a:rPr>
              <a:t>Ne</a:t>
            </a:r>
            <a:r>
              <a:rPr lang="en-US" altLang="de-DE" b="1" baseline="30000">
                <a:solidFill>
                  <a:srgbClr val="0000CC"/>
                </a:solidFill>
              </a:rPr>
              <a:t>10+</a:t>
            </a:r>
            <a:r>
              <a:rPr lang="en-US" altLang="de-DE" b="1">
                <a:solidFill>
                  <a:srgbClr val="0000CC"/>
                </a:solidFill>
              </a:rPr>
              <a:t> : 10</a:t>
            </a:r>
            <a:r>
              <a:rPr lang="en-US" altLang="de-DE" b="1" baseline="30000">
                <a:solidFill>
                  <a:srgbClr val="0000CC"/>
                </a:solidFill>
              </a:rPr>
              <a:t>8</a:t>
            </a:r>
            <a:r>
              <a:rPr lang="en-US" altLang="de-DE" b="1">
                <a:solidFill>
                  <a:srgbClr val="0000CC"/>
                </a:solidFill>
              </a:rPr>
              <a:t> ions/s (f = 0.5 kHz)</a:t>
            </a:r>
          </a:p>
          <a:p>
            <a:pPr eaLnBrk="1" hangingPunct="1"/>
            <a:r>
              <a:rPr lang="en-US" altLang="de-DE" b="1">
                <a:solidFill>
                  <a:srgbClr val="0000CC"/>
                </a:solidFill>
              </a:rPr>
              <a:t>Ne</a:t>
            </a:r>
            <a:r>
              <a:rPr lang="en-US" altLang="de-DE" b="1" baseline="30000">
                <a:solidFill>
                  <a:srgbClr val="0000CC"/>
                </a:solidFill>
              </a:rPr>
              <a:t>8+</a:t>
            </a:r>
            <a:r>
              <a:rPr lang="en-US" altLang="de-DE" b="1">
                <a:solidFill>
                  <a:srgbClr val="0000CC"/>
                </a:solidFill>
              </a:rPr>
              <a:t>  : 10</a:t>
            </a:r>
            <a:r>
              <a:rPr lang="en-US" altLang="de-DE" b="1" baseline="30000">
                <a:solidFill>
                  <a:srgbClr val="0000CC"/>
                </a:solidFill>
              </a:rPr>
              <a:t>9</a:t>
            </a:r>
            <a:r>
              <a:rPr lang="en-US" altLang="de-DE" b="1">
                <a:solidFill>
                  <a:srgbClr val="0000CC"/>
                </a:solidFill>
              </a:rPr>
              <a:t> ions/s (f = 1 kHz)</a:t>
            </a:r>
            <a:endParaRPr lang="ru-RU" altLang="de-D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50EFB-99CB-41A2-B82A-50DB0CA61A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txDef>
      <a:spPr bwMode="auto">
        <a:blipFill rotWithShape="1">
          <a:blip xmlns:r="http://schemas.openxmlformats.org/officeDocument/2006/relationships" r:embed="rId2"/>
          <a:stretch>
            <a:fillRect l="-1620" t="-1887" b="-3369"/>
          </a:stretch>
        </a:blip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>
        <a:defPPr>
          <a:defRPr dirty="0">
            <a:noFill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1220</Words>
  <Application>Microsoft Office PowerPoint</Application>
  <PresentationFormat>Custom</PresentationFormat>
  <Paragraphs>225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Аспект</vt:lpstr>
      <vt:lpstr>1_Аспект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Alexander Levin</cp:lastModifiedBy>
  <cp:revision>865</cp:revision>
  <dcterms:created xsi:type="dcterms:W3CDTF">2013-10-26T11:16:47Z</dcterms:created>
  <dcterms:modified xsi:type="dcterms:W3CDTF">2016-11-22T16:24:27Z</dcterms:modified>
</cp:coreProperties>
</file>