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4"/>
  </p:notesMasterIdLst>
  <p:handoutMasterIdLst>
    <p:handoutMasterId r:id="rId25"/>
  </p:handoutMasterIdLst>
  <p:sldIdLst>
    <p:sldId id="256" r:id="rId2"/>
    <p:sldId id="276" r:id="rId3"/>
    <p:sldId id="273" r:id="rId4"/>
    <p:sldId id="274" r:id="rId5"/>
    <p:sldId id="262" r:id="rId6"/>
    <p:sldId id="266" r:id="rId7"/>
    <p:sldId id="261" r:id="rId8"/>
    <p:sldId id="258" r:id="rId9"/>
    <p:sldId id="259" r:id="rId10"/>
    <p:sldId id="260" r:id="rId11"/>
    <p:sldId id="263" r:id="rId12"/>
    <p:sldId id="264" r:id="rId13"/>
    <p:sldId id="267" r:id="rId14"/>
    <p:sldId id="278" r:id="rId15"/>
    <p:sldId id="269" r:id="rId16"/>
    <p:sldId id="270" r:id="rId17"/>
    <p:sldId id="271" r:id="rId18"/>
    <p:sldId id="272" r:id="rId19"/>
    <p:sldId id="275" r:id="rId20"/>
    <p:sldId id="279" r:id="rId21"/>
    <p:sldId id="280" r:id="rId22"/>
    <p:sldId id="277" r:id="rId23"/>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72" autoAdjust="0"/>
    <p:restoredTop sz="94660"/>
  </p:normalViewPr>
  <p:slideViewPr>
    <p:cSldViewPr snapToGrid="0">
      <p:cViewPr varScale="1">
        <p:scale>
          <a:sx n="72" d="100"/>
          <a:sy n="72" d="100"/>
        </p:scale>
        <p:origin x="1146" y="90"/>
      </p:cViewPr>
      <p:guideLst/>
    </p:cSldViewPr>
  </p:slideViewPr>
  <p:notesTextViewPr>
    <p:cViewPr>
      <p:scale>
        <a:sx n="1" d="1"/>
        <a:sy n="1" d="1"/>
      </p:scale>
      <p:origin x="0" y="0"/>
    </p:cViewPr>
  </p:notesTextViewPr>
  <p:notesViewPr>
    <p:cSldViewPr snapToGrid="0">
      <p:cViewPr varScale="1">
        <p:scale>
          <a:sx n="83" d="100"/>
          <a:sy n="83" d="100"/>
        </p:scale>
        <p:origin x="2382" y="6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30114CB-AE72-4F25-966D-01A89793F525}" type="datetimeFigureOut">
              <a:rPr lang="ru-RU" smtClean="0"/>
              <a:t>12.10.2016</a:t>
            </a:fld>
            <a:endParaRPr lang="ru-RU"/>
          </a:p>
        </p:txBody>
      </p:sp>
      <p:sp>
        <p:nvSpPr>
          <p:cNvPr id="4" name="Нижний колонтитул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5" name="Номер слайда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A5DA7A9-6093-4007-AD75-4624B8848997}" type="slidenum">
              <a:rPr lang="ru-RU" smtClean="0"/>
              <a:t>‹#›</a:t>
            </a:fld>
            <a:endParaRPr lang="ru-RU"/>
          </a:p>
        </p:txBody>
      </p:sp>
    </p:spTree>
    <p:extLst>
      <p:ext uri="{BB962C8B-B14F-4D97-AF65-F5344CB8AC3E}">
        <p14:creationId xmlns:p14="http://schemas.microsoft.com/office/powerpoint/2010/main" val="338511963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B81B5E-BFB6-478D-9846-8A0099CD5E4B}" type="datetimeFigureOut">
              <a:rPr lang="ru-RU" smtClean="0"/>
              <a:t>12.10.2016</a:t>
            </a:fld>
            <a:endParaRPr lang="ru-RU"/>
          </a:p>
        </p:txBody>
      </p:sp>
      <p:sp>
        <p:nvSpPr>
          <p:cNvPr id="4" name="Образ слайда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3B587C3-217D-4394-85CD-F8D0B82491ED}" type="slidenum">
              <a:rPr lang="ru-RU" smtClean="0"/>
              <a:t>‹#›</a:t>
            </a:fld>
            <a:endParaRPr lang="ru-RU"/>
          </a:p>
        </p:txBody>
      </p:sp>
    </p:spTree>
    <p:extLst>
      <p:ext uri="{BB962C8B-B14F-4D97-AF65-F5344CB8AC3E}">
        <p14:creationId xmlns:p14="http://schemas.microsoft.com/office/powerpoint/2010/main" val="34702654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ru-RU"/>
              <a:t>Образец заголовка</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endParaRPr lang="en-US" dirty="0"/>
          </a:p>
        </p:txBody>
      </p:sp>
      <p:sp>
        <p:nvSpPr>
          <p:cNvPr id="4" name="Date Placeholder 3"/>
          <p:cNvSpPr>
            <a:spLocks noGrp="1"/>
          </p:cNvSpPr>
          <p:nvPr>
            <p:ph type="dt" sz="half" idx="10"/>
          </p:nvPr>
        </p:nvSpPr>
        <p:spPr/>
        <p:txBody>
          <a:bodyPr/>
          <a:lstStyle/>
          <a:p>
            <a:fld id="{9149FA90-98EE-4A81-834F-EF747CA0C8C4}" type="datetimeFigureOut">
              <a:rPr lang="ru-RU" smtClean="0"/>
              <a:t>12.10.2016</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A54E0D23-94D3-41CA-9F9E-8D65B477BCF3}" type="slidenum">
              <a:rPr lang="ru-RU" smtClean="0"/>
              <a:t>‹#›</a:t>
            </a:fld>
            <a:endParaRPr lang="ru-RU"/>
          </a:p>
        </p:txBody>
      </p:sp>
    </p:spTree>
    <p:extLst>
      <p:ext uri="{BB962C8B-B14F-4D97-AF65-F5344CB8AC3E}">
        <p14:creationId xmlns:p14="http://schemas.microsoft.com/office/powerpoint/2010/main" val="15626318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9149FA90-98EE-4A81-834F-EF747CA0C8C4}" type="datetimeFigureOut">
              <a:rPr lang="ru-RU" smtClean="0"/>
              <a:t>12.10.2016</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A54E0D23-94D3-41CA-9F9E-8D65B477BCF3}" type="slidenum">
              <a:rPr lang="ru-RU" smtClean="0"/>
              <a:t>‹#›</a:t>
            </a:fld>
            <a:endParaRPr lang="ru-RU"/>
          </a:p>
        </p:txBody>
      </p:sp>
    </p:spTree>
    <p:extLst>
      <p:ext uri="{BB962C8B-B14F-4D97-AF65-F5344CB8AC3E}">
        <p14:creationId xmlns:p14="http://schemas.microsoft.com/office/powerpoint/2010/main" val="6927656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ru-RU"/>
              <a:t>Образец заголовка</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9149FA90-98EE-4A81-834F-EF747CA0C8C4}" type="datetimeFigureOut">
              <a:rPr lang="ru-RU" smtClean="0"/>
              <a:t>12.10.2016</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A54E0D23-94D3-41CA-9F9E-8D65B477BCF3}" type="slidenum">
              <a:rPr lang="ru-RU" smtClean="0"/>
              <a:t>‹#›</a:t>
            </a:fld>
            <a:endParaRPr lang="ru-RU"/>
          </a:p>
        </p:txBody>
      </p:sp>
    </p:spTree>
    <p:extLst>
      <p:ext uri="{BB962C8B-B14F-4D97-AF65-F5344CB8AC3E}">
        <p14:creationId xmlns:p14="http://schemas.microsoft.com/office/powerpoint/2010/main" val="6581630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9149FA90-98EE-4A81-834F-EF747CA0C8C4}" type="datetimeFigureOut">
              <a:rPr lang="ru-RU" smtClean="0"/>
              <a:t>12.10.2016</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A54E0D23-94D3-41CA-9F9E-8D65B477BCF3}" type="slidenum">
              <a:rPr lang="ru-RU" smtClean="0"/>
              <a:t>‹#›</a:t>
            </a:fld>
            <a:endParaRPr lang="ru-RU"/>
          </a:p>
        </p:txBody>
      </p:sp>
    </p:spTree>
    <p:extLst>
      <p:ext uri="{BB962C8B-B14F-4D97-AF65-F5344CB8AC3E}">
        <p14:creationId xmlns:p14="http://schemas.microsoft.com/office/powerpoint/2010/main" val="37964547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ru-RU"/>
              <a:t>Образец заголовка</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9149FA90-98EE-4A81-834F-EF747CA0C8C4}" type="datetimeFigureOut">
              <a:rPr lang="ru-RU" smtClean="0"/>
              <a:t>12.10.2016</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A54E0D23-94D3-41CA-9F9E-8D65B477BCF3}" type="slidenum">
              <a:rPr lang="ru-RU" smtClean="0"/>
              <a:t>‹#›</a:t>
            </a:fld>
            <a:endParaRPr lang="ru-RU"/>
          </a:p>
        </p:txBody>
      </p:sp>
    </p:spTree>
    <p:extLst>
      <p:ext uri="{BB962C8B-B14F-4D97-AF65-F5344CB8AC3E}">
        <p14:creationId xmlns:p14="http://schemas.microsoft.com/office/powerpoint/2010/main" val="8029713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4"/>
          <p:cNvSpPr>
            <a:spLocks noGrp="1"/>
          </p:cNvSpPr>
          <p:nvPr>
            <p:ph type="dt" sz="half" idx="10"/>
          </p:nvPr>
        </p:nvSpPr>
        <p:spPr/>
        <p:txBody>
          <a:bodyPr/>
          <a:lstStyle/>
          <a:p>
            <a:fld id="{9149FA90-98EE-4A81-834F-EF747CA0C8C4}" type="datetimeFigureOut">
              <a:rPr lang="ru-RU" smtClean="0"/>
              <a:t>12.10.2016</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A54E0D23-94D3-41CA-9F9E-8D65B477BCF3}" type="slidenum">
              <a:rPr lang="ru-RU" smtClean="0"/>
              <a:t>‹#›</a:t>
            </a:fld>
            <a:endParaRPr lang="ru-RU"/>
          </a:p>
        </p:txBody>
      </p:sp>
    </p:spTree>
    <p:extLst>
      <p:ext uri="{BB962C8B-B14F-4D97-AF65-F5344CB8AC3E}">
        <p14:creationId xmlns:p14="http://schemas.microsoft.com/office/powerpoint/2010/main" val="34808242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ru-RU"/>
              <a:t>Образец заголовка</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629842" y="2505075"/>
            <a:ext cx="3868340"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Content Placeholder 5"/>
          <p:cNvSpPr>
            <a:spLocks noGrp="1"/>
          </p:cNvSpPr>
          <p:nvPr>
            <p:ph sz="quarter" idx="4"/>
          </p:nvPr>
        </p:nvSpPr>
        <p:spPr>
          <a:xfrm>
            <a:off x="4629150" y="2505075"/>
            <a:ext cx="3887391"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fld id="{9149FA90-98EE-4A81-834F-EF747CA0C8C4}" type="datetimeFigureOut">
              <a:rPr lang="ru-RU" smtClean="0"/>
              <a:t>12.10.2016</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A54E0D23-94D3-41CA-9F9E-8D65B477BCF3}" type="slidenum">
              <a:rPr lang="ru-RU" smtClean="0"/>
              <a:t>‹#›</a:t>
            </a:fld>
            <a:endParaRPr lang="ru-RU"/>
          </a:p>
        </p:txBody>
      </p:sp>
    </p:spTree>
    <p:extLst>
      <p:ext uri="{BB962C8B-B14F-4D97-AF65-F5344CB8AC3E}">
        <p14:creationId xmlns:p14="http://schemas.microsoft.com/office/powerpoint/2010/main" val="10543502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Date Placeholder 2"/>
          <p:cNvSpPr>
            <a:spLocks noGrp="1"/>
          </p:cNvSpPr>
          <p:nvPr>
            <p:ph type="dt" sz="half" idx="10"/>
          </p:nvPr>
        </p:nvSpPr>
        <p:spPr/>
        <p:txBody>
          <a:bodyPr/>
          <a:lstStyle/>
          <a:p>
            <a:fld id="{9149FA90-98EE-4A81-834F-EF747CA0C8C4}" type="datetimeFigureOut">
              <a:rPr lang="ru-RU" smtClean="0"/>
              <a:t>12.10.2016</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A54E0D23-94D3-41CA-9F9E-8D65B477BCF3}" type="slidenum">
              <a:rPr lang="ru-RU" smtClean="0"/>
              <a:t>‹#›</a:t>
            </a:fld>
            <a:endParaRPr lang="ru-RU"/>
          </a:p>
        </p:txBody>
      </p:sp>
    </p:spTree>
    <p:extLst>
      <p:ext uri="{BB962C8B-B14F-4D97-AF65-F5344CB8AC3E}">
        <p14:creationId xmlns:p14="http://schemas.microsoft.com/office/powerpoint/2010/main" val="41688981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149FA90-98EE-4A81-834F-EF747CA0C8C4}" type="datetimeFigureOut">
              <a:rPr lang="ru-RU" smtClean="0"/>
              <a:t>12.10.2016</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A54E0D23-94D3-41CA-9F9E-8D65B477BCF3}" type="slidenum">
              <a:rPr lang="ru-RU" smtClean="0"/>
              <a:t>‹#›</a:t>
            </a:fld>
            <a:endParaRPr lang="ru-RU"/>
          </a:p>
        </p:txBody>
      </p:sp>
    </p:spTree>
    <p:extLst>
      <p:ext uri="{BB962C8B-B14F-4D97-AF65-F5344CB8AC3E}">
        <p14:creationId xmlns:p14="http://schemas.microsoft.com/office/powerpoint/2010/main" val="7318976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ru-RU"/>
              <a:t>Образец заголовка</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fld id="{9149FA90-98EE-4A81-834F-EF747CA0C8C4}" type="datetimeFigureOut">
              <a:rPr lang="ru-RU" smtClean="0"/>
              <a:t>12.10.2016</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A54E0D23-94D3-41CA-9F9E-8D65B477BCF3}" type="slidenum">
              <a:rPr lang="ru-RU" smtClean="0"/>
              <a:t>‹#›</a:t>
            </a:fld>
            <a:endParaRPr lang="ru-RU"/>
          </a:p>
        </p:txBody>
      </p:sp>
    </p:spTree>
    <p:extLst>
      <p:ext uri="{BB962C8B-B14F-4D97-AF65-F5344CB8AC3E}">
        <p14:creationId xmlns:p14="http://schemas.microsoft.com/office/powerpoint/2010/main" val="20714727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ru-RU"/>
              <a:t>Образец заголовка</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a:t>Вставка рисунка</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fld id="{9149FA90-98EE-4A81-834F-EF747CA0C8C4}" type="datetimeFigureOut">
              <a:rPr lang="ru-RU" smtClean="0"/>
              <a:t>12.10.2016</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A54E0D23-94D3-41CA-9F9E-8D65B477BCF3}" type="slidenum">
              <a:rPr lang="ru-RU" smtClean="0"/>
              <a:t>‹#›</a:t>
            </a:fld>
            <a:endParaRPr lang="ru-RU"/>
          </a:p>
        </p:txBody>
      </p:sp>
    </p:spTree>
    <p:extLst>
      <p:ext uri="{BB962C8B-B14F-4D97-AF65-F5344CB8AC3E}">
        <p14:creationId xmlns:p14="http://schemas.microsoft.com/office/powerpoint/2010/main" val="6429254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ru-RU"/>
              <a:t>Образец заголовка</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149FA90-98EE-4A81-834F-EF747CA0C8C4}" type="datetimeFigureOut">
              <a:rPr lang="ru-RU" smtClean="0"/>
              <a:t>12.10.2016</a:t>
            </a:fld>
            <a:endParaRPr lang="ru-RU"/>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54E0D23-94D3-41CA-9F9E-8D65B477BCF3}" type="slidenum">
              <a:rPr lang="ru-RU" smtClean="0"/>
              <a:t>‹#›</a:t>
            </a:fld>
            <a:endParaRPr lang="ru-RU"/>
          </a:p>
        </p:txBody>
      </p:sp>
    </p:spTree>
    <p:extLst>
      <p:ext uri="{BB962C8B-B14F-4D97-AF65-F5344CB8AC3E}">
        <p14:creationId xmlns:p14="http://schemas.microsoft.com/office/powerpoint/2010/main" val="221585136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550631" y="813795"/>
            <a:ext cx="7974420" cy="2062103"/>
          </a:xfrm>
          <a:prstGeom prst="rect">
            <a:avLst/>
          </a:prstGeom>
        </p:spPr>
        <p:txBody>
          <a:bodyPr wrap="square">
            <a:spAutoFit/>
          </a:bodyPr>
          <a:lstStyle/>
          <a:p>
            <a:pPr algn="ctr"/>
            <a:r>
              <a:rPr lang="en-US" sz="3200" b="1" dirty="0"/>
              <a:t>Response function simulation of the </a:t>
            </a:r>
            <a:endParaRPr lang="ru-RU" sz="3200" b="1"/>
          </a:p>
          <a:p>
            <a:pPr algn="ctr"/>
            <a:r>
              <a:rPr lang="en-US" sz="3200" b="1"/>
              <a:t>anti-coincidence </a:t>
            </a:r>
            <a:r>
              <a:rPr lang="en-US" sz="3200" b="1" dirty="0"/>
              <a:t>detector based on </a:t>
            </a:r>
            <a:r>
              <a:rPr lang="en-US" sz="3200" b="1" dirty="0" err="1"/>
              <a:t>NaI</a:t>
            </a:r>
            <a:r>
              <a:rPr lang="en-US" sz="3200" b="1" dirty="0"/>
              <a:t> crystal with a complex shape in registration systems for experiments SAGE and BEST</a:t>
            </a:r>
            <a:r>
              <a:rPr lang="ru-RU" sz="2000" dirty="0">
                <a:ea typeface="Calibri" panose="020F0502020204030204" pitchFamily="34" charset="0"/>
                <a:cs typeface="Times New Roman" panose="02020603050405020304" pitchFamily="18" charset="0"/>
              </a:rPr>
              <a:t> </a:t>
            </a:r>
          </a:p>
        </p:txBody>
      </p:sp>
      <p:pic>
        <p:nvPicPr>
          <p:cNvPr id="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0631" y="5778156"/>
            <a:ext cx="936699" cy="867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Прямоугольник 6"/>
          <p:cNvSpPr/>
          <p:nvPr/>
        </p:nvSpPr>
        <p:spPr>
          <a:xfrm>
            <a:off x="4364819" y="6211669"/>
            <a:ext cx="4859080" cy="523220"/>
          </a:xfrm>
          <a:prstGeom prst="rect">
            <a:avLst/>
          </a:prstGeom>
        </p:spPr>
        <p:txBody>
          <a:bodyPr wrap="square">
            <a:spAutoFit/>
          </a:bodyPr>
          <a:lstStyle/>
          <a:p>
            <a:pPr algn="ctr"/>
            <a:r>
              <a:rPr lang="en-US" sz="1400" b="1" dirty="0">
                <a:solidFill>
                  <a:schemeClr val="accent6">
                    <a:lumMod val="75000"/>
                  </a:schemeClr>
                </a:solidFill>
              </a:rPr>
              <a:t>The 2nd International Conference on Particle Physics and Astrophysics,</a:t>
            </a:r>
            <a:r>
              <a:rPr lang="ru-RU" sz="1400" b="1" dirty="0">
                <a:solidFill>
                  <a:schemeClr val="accent6">
                    <a:lumMod val="75000"/>
                  </a:schemeClr>
                </a:solidFill>
              </a:rPr>
              <a:t> 1</a:t>
            </a:r>
            <a:r>
              <a:rPr lang="en-US" sz="1400" b="1" dirty="0">
                <a:solidFill>
                  <a:schemeClr val="accent6">
                    <a:lumMod val="75000"/>
                  </a:schemeClr>
                </a:solidFill>
              </a:rPr>
              <a:t>0</a:t>
            </a:r>
            <a:r>
              <a:rPr lang="ru-RU" sz="1400" b="1" dirty="0">
                <a:solidFill>
                  <a:schemeClr val="accent6">
                    <a:lumMod val="75000"/>
                  </a:schemeClr>
                </a:solidFill>
              </a:rPr>
              <a:t> - 1</a:t>
            </a:r>
            <a:r>
              <a:rPr lang="en-US" sz="1400" b="1" dirty="0">
                <a:solidFill>
                  <a:schemeClr val="accent6">
                    <a:lumMod val="75000"/>
                  </a:schemeClr>
                </a:solidFill>
              </a:rPr>
              <a:t>4</a:t>
            </a:r>
            <a:r>
              <a:rPr lang="ru-RU" sz="1400" b="1" dirty="0">
                <a:solidFill>
                  <a:schemeClr val="accent6">
                    <a:lumMod val="75000"/>
                  </a:schemeClr>
                </a:solidFill>
              </a:rPr>
              <a:t> </a:t>
            </a:r>
            <a:r>
              <a:rPr lang="en-US" sz="1400" b="1" dirty="0">
                <a:solidFill>
                  <a:schemeClr val="accent6">
                    <a:lumMod val="75000"/>
                  </a:schemeClr>
                </a:solidFill>
              </a:rPr>
              <a:t>October</a:t>
            </a:r>
            <a:r>
              <a:rPr lang="ru-RU" sz="1400" b="1" dirty="0">
                <a:solidFill>
                  <a:schemeClr val="accent6">
                    <a:lumMod val="75000"/>
                  </a:schemeClr>
                </a:solidFill>
              </a:rPr>
              <a:t> 2016, </a:t>
            </a:r>
            <a:r>
              <a:rPr lang="en-US" sz="1400" b="1" dirty="0" err="1">
                <a:solidFill>
                  <a:schemeClr val="accent6">
                    <a:lumMod val="75000"/>
                  </a:schemeClr>
                </a:solidFill>
              </a:rPr>
              <a:t>MEPhI</a:t>
            </a:r>
            <a:r>
              <a:rPr lang="en-US" sz="1400" b="1" dirty="0">
                <a:solidFill>
                  <a:schemeClr val="accent6">
                    <a:lumMod val="75000"/>
                  </a:schemeClr>
                </a:solidFill>
              </a:rPr>
              <a:t>,</a:t>
            </a:r>
            <a:r>
              <a:rPr lang="ru-RU" sz="1400" b="1" dirty="0">
                <a:solidFill>
                  <a:schemeClr val="accent6">
                    <a:lumMod val="75000"/>
                  </a:schemeClr>
                </a:solidFill>
              </a:rPr>
              <a:t> </a:t>
            </a:r>
            <a:r>
              <a:rPr lang="en-US" sz="1400" b="1" dirty="0">
                <a:solidFill>
                  <a:schemeClr val="accent6">
                    <a:lumMod val="75000"/>
                  </a:schemeClr>
                </a:solidFill>
              </a:rPr>
              <a:t>Moscow</a:t>
            </a:r>
            <a:endParaRPr lang="ru-RU" sz="1400" b="1" dirty="0">
              <a:solidFill>
                <a:schemeClr val="accent6">
                  <a:lumMod val="75000"/>
                </a:schemeClr>
              </a:solidFill>
            </a:endParaRPr>
          </a:p>
        </p:txBody>
      </p:sp>
      <p:sp>
        <p:nvSpPr>
          <p:cNvPr id="2" name="Прямоугольник 1"/>
          <p:cNvSpPr/>
          <p:nvPr/>
        </p:nvSpPr>
        <p:spPr>
          <a:xfrm>
            <a:off x="2143957" y="3491118"/>
            <a:ext cx="4572000" cy="923330"/>
          </a:xfrm>
          <a:prstGeom prst="rect">
            <a:avLst/>
          </a:prstGeom>
        </p:spPr>
        <p:txBody>
          <a:bodyPr>
            <a:spAutoFit/>
          </a:bodyPr>
          <a:lstStyle/>
          <a:p>
            <a:pPr algn="ctr">
              <a:buClr>
                <a:schemeClr val="accent1"/>
              </a:buClr>
              <a:buSzPct val="65000"/>
            </a:pPr>
            <a:r>
              <a:rPr lang="en-US" b="1" dirty="0">
                <a:solidFill>
                  <a:srgbClr val="FF0000"/>
                </a:solidFill>
                <a:latin typeface="Microsoft JhengHei" pitchFamily="34" charset="-120"/>
                <a:ea typeface="Microsoft JhengHei" pitchFamily="34" charset="-120"/>
              </a:rPr>
              <a:t>Vladimir Kazalov</a:t>
            </a:r>
          </a:p>
          <a:p>
            <a:pPr algn="ctr">
              <a:buClr>
                <a:schemeClr val="accent1"/>
              </a:buClr>
              <a:buSzPct val="65000"/>
            </a:pPr>
            <a:r>
              <a:rPr lang="en-US" b="1" dirty="0">
                <a:solidFill>
                  <a:srgbClr val="FF0000"/>
                </a:solidFill>
                <a:latin typeface="Microsoft JhengHei" pitchFamily="34" charset="-120"/>
                <a:ea typeface="Microsoft JhengHei" pitchFamily="34" charset="-120"/>
              </a:rPr>
              <a:t>Baksan Neutrino Observatory</a:t>
            </a:r>
          </a:p>
          <a:p>
            <a:pPr algn="ctr">
              <a:buClr>
                <a:schemeClr val="accent1"/>
              </a:buClr>
              <a:buSzPct val="65000"/>
            </a:pPr>
            <a:r>
              <a:rPr lang="en-US" b="1" dirty="0">
                <a:solidFill>
                  <a:srgbClr val="FF0000"/>
                </a:solidFill>
                <a:latin typeface="Microsoft JhengHei" pitchFamily="34" charset="-120"/>
                <a:ea typeface="Microsoft JhengHei" pitchFamily="34" charset="-120"/>
              </a:rPr>
              <a:t>INR RAS</a:t>
            </a:r>
            <a:endParaRPr lang="ru-RU" b="1" dirty="0">
              <a:solidFill>
                <a:srgbClr val="FF0000"/>
              </a:solidFill>
              <a:latin typeface="Century Gothic" pitchFamily="34" charset="0"/>
              <a:ea typeface="Microsoft JhengHei" pitchFamily="34" charset="-120"/>
            </a:endParaRPr>
          </a:p>
        </p:txBody>
      </p:sp>
    </p:spTree>
    <p:extLst>
      <p:ext uri="{BB962C8B-B14F-4D97-AF65-F5344CB8AC3E}">
        <p14:creationId xmlns:p14="http://schemas.microsoft.com/office/powerpoint/2010/main" val="36880940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128942" y="2771655"/>
            <a:ext cx="4714875" cy="3472169"/>
          </a:xfrm>
          <a:prstGeom prst="rect">
            <a:avLst/>
          </a:prstGeom>
        </p:spPr>
      </p:pic>
      <p:sp>
        <p:nvSpPr>
          <p:cNvPr id="2" name="Заголовок 1"/>
          <p:cNvSpPr>
            <a:spLocks noGrp="1"/>
          </p:cNvSpPr>
          <p:nvPr>
            <p:ph type="title"/>
          </p:nvPr>
        </p:nvSpPr>
        <p:spPr>
          <a:xfrm>
            <a:off x="790575" y="88901"/>
            <a:ext cx="7886700" cy="387349"/>
          </a:xfrm>
        </p:spPr>
        <p:txBody>
          <a:bodyPr>
            <a:normAutofit fontScale="90000"/>
          </a:bodyPr>
          <a:lstStyle/>
          <a:p>
            <a:pPr algn="ctr"/>
            <a:r>
              <a:rPr lang="en-US" b="1" dirty="0">
                <a:solidFill>
                  <a:schemeClr val="accent1">
                    <a:lumMod val="75000"/>
                  </a:schemeClr>
                </a:solidFill>
              </a:rPr>
              <a:t>Calibration source</a:t>
            </a:r>
            <a:r>
              <a:rPr lang="ru-RU" b="1" dirty="0">
                <a:solidFill>
                  <a:schemeClr val="accent1">
                    <a:lumMod val="75000"/>
                  </a:schemeClr>
                </a:solidFill>
              </a:rPr>
              <a:t> </a:t>
            </a:r>
            <a:r>
              <a:rPr lang="en-US" b="1" dirty="0">
                <a:solidFill>
                  <a:schemeClr val="accent1">
                    <a:lumMod val="75000"/>
                  </a:schemeClr>
                </a:solidFill>
              </a:rPr>
              <a:t>Na-22</a:t>
            </a:r>
            <a:endParaRPr lang="ru-RU" dirty="0"/>
          </a:p>
        </p:txBody>
      </p:sp>
      <p:sp>
        <p:nvSpPr>
          <p:cNvPr id="5" name="Прямоугольник 4"/>
          <p:cNvSpPr/>
          <p:nvPr/>
        </p:nvSpPr>
        <p:spPr>
          <a:xfrm>
            <a:off x="5022337" y="832017"/>
            <a:ext cx="4572000" cy="1477328"/>
          </a:xfrm>
          <a:prstGeom prst="rect">
            <a:avLst/>
          </a:prstGeom>
        </p:spPr>
        <p:txBody>
          <a:bodyPr>
            <a:spAutoFit/>
          </a:bodyPr>
          <a:lstStyle/>
          <a:p>
            <a:r>
              <a:rPr lang="ru-RU" dirty="0"/>
              <a:t>#Na-22</a:t>
            </a:r>
          </a:p>
          <a:p>
            <a:r>
              <a:rPr lang="ru-RU" dirty="0"/>
              <a:t>/</a:t>
            </a:r>
            <a:r>
              <a:rPr lang="ru-RU" dirty="0" err="1"/>
              <a:t>gps</a:t>
            </a:r>
            <a:r>
              <a:rPr lang="ru-RU" dirty="0"/>
              <a:t>/</a:t>
            </a:r>
            <a:r>
              <a:rPr lang="ru-RU" dirty="0" err="1"/>
              <a:t>pos</a:t>
            </a:r>
            <a:r>
              <a:rPr lang="ru-RU" dirty="0"/>
              <a:t>/</a:t>
            </a:r>
            <a:r>
              <a:rPr lang="ru-RU" dirty="0" err="1"/>
              <a:t>centre</a:t>
            </a:r>
            <a:r>
              <a:rPr lang="ru-RU" dirty="0"/>
              <a:t> 0 0 1126. </a:t>
            </a:r>
            <a:r>
              <a:rPr lang="ru-RU" dirty="0" err="1"/>
              <a:t>mm</a:t>
            </a:r>
            <a:r>
              <a:rPr lang="ru-RU" dirty="0"/>
              <a:t> 	 /</a:t>
            </a:r>
            <a:r>
              <a:rPr lang="ru-RU" dirty="0" err="1"/>
              <a:t>gps</a:t>
            </a:r>
            <a:r>
              <a:rPr lang="ru-RU" dirty="0"/>
              <a:t>/</a:t>
            </a:r>
            <a:r>
              <a:rPr lang="ru-RU" dirty="0" err="1"/>
              <a:t>energy</a:t>
            </a:r>
            <a:r>
              <a:rPr lang="ru-RU" dirty="0"/>
              <a:t> 0 </a:t>
            </a:r>
            <a:r>
              <a:rPr lang="ru-RU" dirty="0" err="1"/>
              <a:t>keV</a:t>
            </a:r>
            <a:endParaRPr lang="ru-RU" dirty="0"/>
          </a:p>
          <a:p>
            <a:r>
              <a:rPr lang="ru-RU" dirty="0"/>
              <a:t>/</a:t>
            </a:r>
            <a:r>
              <a:rPr lang="ru-RU" dirty="0" err="1"/>
              <a:t>gps</a:t>
            </a:r>
            <a:r>
              <a:rPr lang="ru-RU" dirty="0"/>
              <a:t>/</a:t>
            </a:r>
            <a:r>
              <a:rPr lang="ru-RU" dirty="0" err="1"/>
              <a:t>particle</a:t>
            </a:r>
            <a:r>
              <a:rPr lang="ru-RU" dirty="0"/>
              <a:t> </a:t>
            </a:r>
            <a:r>
              <a:rPr lang="ru-RU" dirty="0" err="1"/>
              <a:t>ion</a:t>
            </a:r>
            <a:r>
              <a:rPr lang="ru-RU" dirty="0"/>
              <a:t> </a:t>
            </a:r>
          </a:p>
          <a:p>
            <a:r>
              <a:rPr lang="ru-RU" dirty="0"/>
              <a:t>/</a:t>
            </a:r>
            <a:r>
              <a:rPr lang="ru-RU" dirty="0" err="1"/>
              <a:t>gps</a:t>
            </a:r>
            <a:r>
              <a:rPr lang="ru-RU" dirty="0"/>
              <a:t>/</a:t>
            </a:r>
            <a:r>
              <a:rPr lang="ru-RU" dirty="0" err="1"/>
              <a:t>ion</a:t>
            </a:r>
            <a:r>
              <a:rPr lang="ru-RU" dirty="0"/>
              <a:t> 11 22 0  0</a:t>
            </a:r>
          </a:p>
        </p:txBody>
      </p:sp>
      <p:pic>
        <p:nvPicPr>
          <p:cNvPr id="2050" name="Picture 2" descr="http://www.webpoliteh.ru/images/fizja/image31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2791" y="570555"/>
            <a:ext cx="4067175" cy="2000251"/>
          </a:xfrm>
          <a:prstGeom prst="rect">
            <a:avLst/>
          </a:prstGeom>
          <a:noFill/>
          <a:extLst>
            <a:ext uri="{909E8E84-426E-40DD-AFC4-6F175D3DCCD1}">
              <a14:hiddenFill xmlns:a14="http://schemas.microsoft.com/office/drawing/2010/main">
                <a:solidFill>
                  <a:srgbClr val="FFFFFF"/>
                </a:solidFill>
              </a14:hiddenFill>
            </a:ext>
          </a:extLst>
        </p:spPr>
      </p:pic>
      <p:pic>
        <p:nvPicPr>
          <p:cNvPr id="7" name="Рисунок 6"/>
          <p:cNvPicPr>
            <a:picLocks noChangeAspect="1"/>
          </p:cNvPicPr>
          <p:nvPr/>
        </p:nvPicPr>
        <p:blipFill>
          <a:blip r:embed="rId4"/>
          <a:stretch>
            <a:fillRect/>
          </a:stretch>
        </p:blipFill>
        <p:spPr>
          <a:xfrm>
            <a:off x="5410746" y="2771655"/>
            <a:ext cx="3046983" cy="3788141"/>
          </a:xfrm>
          <a:prstGeom prst="rect">
            <a:avLst/>
          </a:prstGeom>
        </p:spPr>
      </p:pic>
    </p:spTree>
    <p:extLst>
      <p:ext uri="{BB962C8B-B14F-4D97-AF65-F5344CB8AC3E}">
        <p14:creationId xmlns:p14="http://schemas.microsoft.com/office/powerpoint/2010/main" val="32776264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8650" y="90722"/>
            <a:ext cx="7886700" cy="339724"/>
          </a:xfrm>
        </p:spPr>
        <p:txBody>
          <a:bodyPr>
            <a:noAutofit/>
          </a:bodyPr>
          <a:lstStyle/>
          <a:p>
            <a:pPr algn="ctr"/>
            <a:r>
              <a:rPr lang="en-US" sz="2400" b="1" dirty="0">
                <a:solidFill>
                  <a:schemeClr val="accent1">
                    <a:lumMod val="50000"/>
                  </a:schemeClr>
                </a:solidFill>
              </a:rPr>
              <a:t>Compare the volume and PMT K-40 source, G4 model</a:t>
            </a:r>
            <a:endParaRPr lang="ru-RU" sz="2400" b="1" dirty="0">
              <a:solidFill>
                <a:schemeClr val="accent1">
                  <a:lumMod val="50000"/>
                </a:schemeClr>
              </a:solidFill>
            </a:endParaRPr>
          </a:p>
        </p:txBody>
      </p:sp>
      <p:pic>
        <p:nvPicPr>
          <p:cNvPr id="4" name="Рисунок 3"/>
          <p:cNvPicPr>
            <a:picLocks noChangeAspect="1"/>
          </p:cNvPicPr>
          <p:nvPr/>
        </p:nvPicPr>
        <p:blipFill>
          <a:blip r:embed="rId2"/>
          <a:stretch>
            <a:fillRect/>
          </a:stretch>
        </p:blipFill>
        <p:spPr>
          <a:xfrm>
            <a:off x="340467" y="2909652"/>
            <a:ext cx="4803703" cy="3571896"/>
          </a:xfrm>
          <a:prstGeom prst="rect">
            <a:avLst/>
          </a:prstGeom>
        </p:spPr>
      </p:pic>
      <p:pic>
        <p:nvPicPr>
          <p:cNvPr id="3" name="Рисунок 2"/>
          <p:cNvPicPr>
            <a:picLocks noChangeAspect="1"/>
          </p:cNvPicPr>
          <p:nvPr/>
        </p:nvPicPr>
        <p:blipFill>
          <a:blip r:embed="rId3"/>
          <a:stretch>
            <a:fillRect/>
          </a:stretch>
        </p:blipFill>
        <p:spPr>
          <a:xfrm>
            <a:off x="5624475" y="667096"/>
            <a:ext cx="2890875" cy="2712008"/>
          </a:xfrm>
          <a:prstGeom prst="rect">
            <a:avLst/>
          </a:prstGeom>
        </p:spPr>
      </p:pic>
      <p:pic>
        <p:nvPicPr>
          <p:cNvPr id="5" name="Рисунок 4"/>
          <p:cNvPicPr>
            <a:picLocks noChangeAspect="1"/>
          </p:cNvPicPr>
          <p:nvPr/>
        </p:nvPicPr>
        <p:blipFill>
          <a:blip r:embed="rId4"/>
          <a:stretch>
            <a:fillRect/>
          </a:stretch>
        </p:blipFill>
        <p:spPr>
          <a:xfrm>
            <a:off x="5672111" y="3865498"/>
            <a:ext cx="2956323" cy="2643070"/>
          </a:xfrm>
          <a:prstGeom prst="rect">
            <a:avLst/>
          </a:prstGeom>
        </p:spPr>
      </p:pic>
      <p:pic>
        <p:nvPicPr>
          <p:cNvPr id="3074" name="Picture 2" descr="http://inspirehep.net/record/1191882/files/K40_decay_scheme.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8649" y="494071"/>
            <a:ext cx="3260867" cy="23464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54434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8650" y="169817"/>
            <a:ext cx="7886700" cy="362843"/>
          </a:xfrm>
        </p:spPr>
        <p:txBody>
          <a:bodyPr>
            <a:noAutofit/>
          </a:bodyPr>
          <a:lstStyle/>
          <a:p>
            <a:pPr algn="ctr"/>
            <a:r>
              <a:rPr lang="en-US" sz="3600" b="1" dirty="0">
                <a:solidFill>
                  <a:schemeClr val="accent1">
                    <a:lumMod val="50000"/>
                  </a:schemeClr>
                </a:solidFill>
              </a:rPr>
              <a:t>Volume source Tl-208, G4 model</a:t>
            </a:r>
            <a:endParaRPr lang="ru-RU" sz="3600" b="1" dirty="0">
              <a:solidFill>
                <a:schemeClr val="accent1">
                  <a:lumMod val="50000"/>
                </a:schemeClr>
              </a:solidFill>
            </a:endParaRPr>
          </a:p>
        </p:txBody>
      </p:sp>
      <p:pic>
        <p:nvPicPr>
          <p:cNvPr id="4" name="Рисунок 3"/>
          <p:cNvPicPr>
            <a:picLocks noChangeAspect="1"/>
          </p:cNvPicPr>
          <p:nvPr/>
        </p:nvPicPr>
        <p:blipFill>
          <a:blip r:embed="rId2"/>
          <a:stretch>
            <a:fillRect/>
          </a:stretch>
        </p:blipFill>
        <p:spPr>
          <a:xfrm>
            <a:off x="5161617" y="4230513"/>
            <a:ext cx="3856283" cy="2453490"/>
          </a:xfrm>
          <a:prstGeom prst="rect">
            <a:avLst/>
          </a:prstGeom>
        </p:spPr>
      </p:pic>
      <p:pic>
        <p:nvPicPr>
          <p:cNvPr id="6" name="Рисунок 5"/>
          <p:cNvPicPr>
            <a:picLocks noChangeAspect="1"/>
          </p:cNvPicPr>
          <p:nvPr/>
        </p:nvPicPr>
        <p:blipFill>
          <a:blip r:embed="rId3"/>
          <a:stretch>
            <a:fillRect/>
          </a:stretch>
        </p:blipFill>
        <p:spPr>
          <a:xfrm>
            <a:off x="136121" y="1040940"/>
            <a:ext cx="5165765" cy="3735340"/>
          </a:xfrm>
          <a:prstGeom prst="rect">
            <a:avLst/>
          </a:prstGeom>
        </p:spPr>
      </p:pic>
      <p:pic>
        <p:nvPicPr>
          <p:cNvPr id="4098" name="Picture 2" descr="https://inspirehep.net/record/1377198/files/desin_tl208.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99362" y="659383"/>
            <a:ext cx="3307472" cy="32598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92953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73038" y="258594"/>
            <a:ext cx="7886700" cy="522641"/>
          </a:xfrm>
        </p:spPr>
        <p:txBody>
          <a:bodyPr>
            <a:noAutofit/>
          </a:bodyPr>
          <a:lstStyle/>
          <a:p>
            <a:pPr algn="ctr"/>
            <a:r>
              <a:rPr lang="en-US" sz="2800" dirty="0"/>
              <a:t>Background spectrum + sum of G4 spectrum </a:t>
            </a:r>
            <a:br>
              <a:rPr lang="en-US" sz="2800" dirty="0"/>
            </a:br>
            <a:r>
              <a:rPr lang="en-US" sz="2800" dirty="0"/>
              <a:t>(K-40+Bi-214+Tl-208)</a:t>
            </a:r>
            <a:endParaRPr lang="ru-RU" sz="2800" dirty="0"/>
          </a:p>
        </p:txBody>
      </p:sp>
      <p:pic>
        <p:nvPicPr>
          <p:cNvPr id="3" name="Рисунок 2"/>
          <p:cNvPicPr>
            <a:picLocks noChangeAspect="1"/>
          </p:cNvPicPr>
          <p:nvPr/>
        </p:nvPicPr>
        <p:blipFill>
          <a:blip r:embed="rId2"/>
          <a:stretch>
            <a:fillRect/>
          </a:stretch>
        </p:blipFill>
        <p:spPr>
          <a:xfrm>
            <a:off x="-62263" y="1178269"/>
            <a:ext cx="8996699" cy="4537710"/>
          </a:xfrm>
          <a:prstGeom prst="rect">
            <a:avLst/>
          </a:prstGeom>
        </p:spPr>
      </p:pic>
      <p:pic>
        <p:nvPicPr>
          <p:cNvPr id="4" name="Рисунок 3"/>
          <p:cNvPicPr>
            <a:picLocks noChangeAspect="1"/>
          </p:cNvPicPr>
          <p:nvPr/>
        </p:nvPicPr>
        <p:blipFill>
          <a:blip r:embed="rId3"/>
          <a:stretch>
            <a:fillRect/>
          </a:stretch>
        </p:blipFill>
        <p:spPr>
          <a:xfrm>
            <a:off x="5766537" y="2601157"/>
            <a:ext cx="2866557" cy="2131490"/>
          </a:xfrm>
          <a:prstGeom prst="rect">
            <a:avLst/>
          </a:prstGeom>
        </p:spPr>
      </p:pic>
    </p:spTree>
    <p:extLst>
      <p:ext uri="{BB962C8B-B14F-4D97-AF65-F5344CB8AC3E}">
        <p14:creationId xmlns:p14="http://schemas.microsoft.com/office/powerpoint/2010/main" val="36198141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10894" y="391759"/>
            <a:ext cx="7886700" cy="220800"/>
          </a:xfrm>
        </p:spPr>
        <p:txBody>
          <a:bodyPr>
            <a:noAutofit/>
          </a:bodyPr>
          <a:lstStyle/>
          <a:p>
            <a:pPr algn="ctr"/>
            <a:r>
              <a:rPr lang="en-US" sz="2800" b="1" dirty="0"/>
              <a:t>Efficiency of registrations for calibration sources: </a:t>
            </a:r>
            <a:br>
              <a:rPr lang="en-US" sz="2800" b="1" dirty="0"/>
            </a:br>
            <a:r>
              <a:rPr lang="en-US" sz="2800" b="1" dirty="0"/>
              <a:t>Co-60, Cs-137,Na-22</a:t>
            </a:r>
            <a:endParaRPr lang="ru-RU" sz="2800" b="1" dirty="0"/>
          </a:p>
        </p:txBody>
      </p:sp>
      <p:graphicFrame>
        <p:nvGraphicFramePr>
          <p:cNvPr id="7" name="Таблица 6"/>
          <p:cNvGraphicFramePr>
            <a:graphicFrameLocks noGrp="1"/>
          </p:cNvGraphicFramePr>
          <p:nvPr>
            <p:extLst>
              <p:ext uri="{D42A27DB-BD31-4B8C-83A1-F6EECF244321}">
                <p14:modId xmlns:p14="http://schemas.microsoft.com/office/powerpoint/2010/main" val="914477945"/>
              </p:ext>
            </p:extLst>
          </p:nvPr>
        </p:nvGraphicFramePr>
        <p:xfrm>
          <a:off x="610894" y="1828801"/>
          <a:ext cx="7884566" cy="3388902"/>
        </p:xfrm>
        <a:graphic>
          <a:graphicData uri="http://schemas.openxmlformats.org/drawingml/2006/table">
            <a:tbl>
              <a:tblPr/>
              <a:tblGrid>
                <a:gridCol w="1253417">
                  <a:extLst>
                    <a:ext uri="{9D8B030D-6E8A-4147-A177-3AD203B41FA5}">
                      <a16:colId xmlns:a16="http://schemas.microsoft.com/office/drawing/2014/main" val="20000"/>
                    </a:ext>
                  </a:extLst>
                </a:gridCol>
                <a:gridCol w="1392129">
                  <a:extLst>
                    <a:ext uri="{9D8B030D-6E8A-4147-A177-3AD203B41FA5}">
                      <a16:colId xmlns:a16="http://schemas.microsoft.com/office/drawing/2014/main" val="20001"/>
                    </a:ext>
                  </a:extLst>
                </a:gridCol>
                <a:gridCol w="1128894">
                  <a:extLst>
                    <a:ext uri="{9D8B030D-6E8A-4147-A177-3AD203B41FA5}">
                      <a16:colId xmlns:a16="http://schemas.microsoft.com/office/drawing/2014/main" val="20002"/>
                    </a:ext>
                  </a:extLst>
                </a:gridCol>
                <a:gridCol w="949910">
                  <a:extLst>
                    <a:ext uri="{9D8B030D-6E8A-4147-A177-3AD203B41FA5}">
                      <a16:colId xmlns:a16="http://schemas.microsoft.com/office/drawing/2014/main" val="20003"/>
                    </a:ext>
                  </a:extLst>
                </a:gridCol>
                <a:gridCol w="878890">
                  <a:extLst>
                    <a:ext uri="{9D8B030D-6E8A-4147-A177-3AD203B41FA5}">
                      <a16:colId xmlns:a16="http://schemas.microsoft.com/office/drawing/2014/main" val="20004"/>
                    </a:ext>
                  </a:extLst>
                </a:gridCol>
                <a:gridCol w="116840">
                  <a:extLst>
                    <a:ext uri="{9D8B030D-6E8A-4147-A177-3AD203B41FA5}">
                      <a16:colId xmlns:a16="http://schemas.microsoft.com/office/drawing/2014/main" val="20005"/>
                    </a:ext>
                  </a:extLst>
                </a:gridCol>
                <a:gridCol w="1011819">
                  <a:extLst>
                    <a:ext uri="{9D8B030D-6E8A-4147-A177-3AD203B41FA5}">
                      <a16:colId xmlns:a16="http://schemas.microsoft.com/office/drawing/2014/main" val="20006"/>
                    </a:ext>
                  </a:extLst>
                </a:gridCol>
                <a:gridCol w="1152667">
                  <a:extLst>
                    <a:ext uri="{9D8B030D-6E8A-4147-A177-3AD203B41FA5}">
                      <a16:colId xmlns:a16="http://schemas.microsoft.com/office/drawing/2014/main" val="20007"/>
                    </a:ext>
                  </a:extLst>
                </a:gridCol>
              </a:tblGrid>
              <a:tr h="683581">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400" b="1" dirty="0"/>
                    </a:p>
                    <a:p>
                      <a:pPr marL="0" marR="0" indent="0" algn="r" defTabSz="914400" rtl="0" eaLnBrk="1" fontAlgn="auto" latinLnBrk="0" hangingPunct="1">
                        <a:lnSpc>
                          <a:spcPct val="100000"/>
                        </a:lnSpc>
                        <a:spcBef>
                          <a:spcPts val="0"/>
                        </a:spcBef>
                        <a:spcAft>
                          <a:spcPts val="0"/>
                        </a:spcAft>
                        <a:buClrTx/>
                        <a:buSzTx/>
                        <a:buFontTx/>
                        <a:buNone/>
                        <a:tabLst/>
                        <a:defRPr/>
                      </a:pPr>
                      <a:r>
                        <a:rPr lang="en-US" sz="1400" b="1" dirty="0"/>
                        <a:t>Energy</a:t>
                      </a:r>
                    </a:p>
                    <a:p>
                      <a:pPr marL="0" marR="0" indent="0" algn="ctr" defTabSz="914400" rtl="0" eaLnBrk="1" fontAlgn="auto" latinLnBrk="0" hangingPunct="1">
                        <a:lnSpc>
                          <a:spcPct val="100000"/>
                        </a:lnSpc>
                        <a:spcBef>
                          <a:spcPts val="0"/>
                        </a:spcBef>
                        <a:spcAft>
                          <a:spcPts val="0"/>
                        </a:spcAft>
                        <a:buClrTx/>
                        <a:buSzTx/>
                        <a:buFontTx/>
                        <a:buNone/>
                        <a:tabLst/>
                        <a:defRPr/>
                      </a:pPr>
                      <a:endParaRPr lang="en-US" sz="1400" b="1" dirty="0"/>
                    </a:p>
                    <a:p>
                      <a:pPr marL="0" marR="0" indent="0" algn="l" defTabSz="914400" rtl="0" eaLnBrk="1" fontAlgn="auto" latinLnBrk="0" hangingPunct="1">
                        <a:lnSpc>
                          <a:spcPct val="100000"/>
                        </a:lnSpc>
                        <a:spcBef>
                          <a:spcPts val="0"/>
                        </a:spcBef>
                        <a:spcAft>
                          <a:spcPts val="0"/>
                        </a:spcAft>
                        <a:buClrTx/>
                        <a:buSzTx/>
                        <a:buFontTx/>
                        <a:buNone/>
                        <a:tabLst/>
                        <a:defRPr/>
                      </a:pPr>
                      <a:r>
                        <a:rPr lang="en-US" sz="1400" b="1" dirty="0"/>
                        <a:t>Source</a:t>
                      </a:r>
                      <a:endParaRPr lang="ru-RU" sz="1400" b="1" dirty="0"/>
                    </a:p>
                    <a:p>
                      <a:pPr algn="ctr"/>
                      <a:endParaRPr lang="ru-RU" sz="1400" b="1" dirty="0"/>
                    </a:p>
                  </a:txBody>
                  <a:tcPr>
                    <a:lnL w="12700" cmpd="sng">
                      <a:solidFill>
                        <a:schemeClr val="tx1"/>
                      </a:solidFill>
                      <a:prstDash val="solid"/>
                    </a:lnL>
                    <a:lnR w="12700" cap="flat" cmpd="sng" algn="ctr">
                      <a:solidFill>
                        <a:schemeClr val="tx1"/>
                      </a:solidFill>
                      <a:prstDash val="solid"/>
                      <a:round/>
                      <a:headEnd type="none" w="med" len="med"/>
                      <a:tailEnd type="none" w="med" len="med"/>
                    </a:lnR>
                    <a:lnT w="12700" cmpd="sng">
                      <a:solidFill>
                        <a:schemeClr val="tx1"/>
                      </a:solidFill>
                      <a:prstDash val="solid"/>
                    </a:lnT>
                    <a:lnB w="12700" cap="flat" cmpd="sng" algn="ctr">
                      <a:solidFill>
                        <a:schemeClr val="tx1"/>
                      </a:solidFill>
                      <a:prstDash val="solid"/>
                      <a:round/>
                      <a:headEnd type="none" w="med" len="med"/>
                      <a:tailEnd type="none" w="med" len="med"/>
                    </a:lnB>
                    <a:lnTlToBr w="12700" cap="flat" cmpd="sng" algn="ctr">
                      <a:solidFill>
                        <a:schemeClr val="tx1"/>
                      </a:solidFill>
                      <a:prstDash val="solid"/>
                      <a:round/>
                      <a:headEnd type="none" w="med" len="med"/>
                      <a:tailEnd type="none" w="med" len="med"/>
                    </a:lnTlToB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400" b="1" dirty="0">
                        <a:solidFill>
                          <a:schemeClr val="accent6">
                            <a:lumMod val="75000"/>
                          </a:schemeClr>
                        </a:solidFill>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n-US" sz="1400" b="1" dirty="0">
                        <a:solidFill>
                          <a:schemeClr val="accent6">
                            <a:lumMod val="75000"/>
                          </a:schemeClr>
                        </a:solidFill>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sz="1400" b="1" dirty="0">
                          <a:solidFill>
                            <a:srgbClr val="FF0000"/>
                          </a:solidFill>
                        </a:rPr>
                        <a:t>1173 </a:t>
                      </a:r>
                      <a:r>
                        <a:rPr lang="en-US" sz="1400" b="1" dirty="0" err="1">
                          <a:solidFill>
                            <a:srgbClr val="FF0000"/>
                          </a:solidFill>
                        </a:rPr>
                        <a:t>keV</a:t>
                      </a:r>
                      <a:endParaRPr lang="en-US" sz="1400" b="1" dirty="0">
                        <a:solidFill>
                          <a:srgbClr val="FF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400" b="1" dirty="0">
                        <a:solidFill>
                          <a:schemeClr val="accent6">
                            <a:lumMod val="75000"/>
                          </a:schemeClr>
                        </a:solidFill>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n-US" sz="1400" b="1" dirty="0">
                        <a:solidFill>
                          <a:schemeClr val="accent6">
                            <a:lumMod val="75000"/>
                          </a:schemeClr>
                        </a:solidFill>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sz="1400" b="1" dirty="0">
                          <a:solidFill>
                            <a:srgbClr val="FF0000"/>
                          </a:solidFill>
                        </a:rPr>
                        <a:t>1332 </a:t>
                      </a:r>
                      <a:r>
                        <a:rPr lang="en-US" sz="1400" b="1" dirty="0" err="1">
                          <a:solidFill>
                            <a:srgbClr val="FF0000"/>
                          </a:solidFill>
                        </a:rPr>
                        <a:t>keV</a:t>
                      </a:r>
                      <a:endParaRPr lang="en-US" sz="1400" b="1" dirty="0">
                        <a:solidFill>
                          <a:srgbClr val="FF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400" b="1" dirty="0">
                        <a:solidFill>
                          <a:schemeClr val="accent6">
                            <a:lumMod val="75000"/>
                          </a:schemeClr>
                        </a:solidFill>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n-US" sz="1400" b="1" dirty="0">
                        <a:solidFill>
                          <a:schemeClr val="accent6">
                            <a:lumMod val="75000"/>
                          </a:schemeClr>
                        </a:solidFill>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sz="1400" b="1" dirty="0">
                          <a:solidFill>
                            <a:srgbClr val="FF0000"/>
                          </a:solidFill>
                        </a:rPr>
                        <a:t>662 </a:t>
                      </a:r>
                      <a:r>
                        <a:rPr lang="en-US" sz="1400" b="1" dirty="0" err="1">
                          <a:solidFill>
                            <a:srgbClr val="FF0000"/>
                          </a:solidFill>
                        </a:rPr>
                        <a:t>keV</a:t>
                      </a:r>
                      <a:endParaRPr lang="en-US" sz="1400" b="1" dirty="0">
                        <a:solidFill>
                          <a:srgbClr val="FF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400" b="1" dirty="0">
                        <a:solidFill>
                          <a:schemeClr val="accent6">
                            <a:lumMod val="75000"/>
                          </a:schemeClr>
                        </a:solidFill>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n-US" sz="1400" b="1" dirty="0">
                        <a:solidFill>
                          <a:schemeClr val="accent6">
                            <a:lumMod val="75000"/>
                          </a:schemeClr>
                        </a:solidFill>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sz="1400" b="1" dirty="0">
                          <a:solidFill>
                            <a:srgbClr val="FF0000"/>
                          </a:solidFill>
                        </a:rPr>
                        <a:t>511 </a:t>
                      </a:r>
                      <a:r>
                        <a:rPr lang="en-US" sz="1400" b="1" dirty="0" err="1">
                          <a:solidFill>
                            <a:srgbClr val="FF0000"/>
                          </a:solidFill>
                        </a:rPr>
                        <a:t>keV</a:t>
                      </a:r>
                    </a:p>
                    <a:p>
                      <a:pPr algn="ctr"/>
                      <a:endParaRPr lang="ru-RU" sz="1400" b="1" dirty="0">
                        <a:solidFill>
                          <a:srgbClr val="00B05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ru-RU" sz="1400" b="1" dirty="0">
                        <a:solidFill>
                          <a:srgbClr val="00B05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400" b="1" dirty="0">
                        <a:solidFill>
                          <a:schemeClr val="accent6">
                            <a:lumMod val="75000"/>
                          </a:schemeClr>
                        </a:solidFill>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n-US" sz="1400" b="1" dirty="0">
                        <a:solidFill>
                          <a:schemeClr val="accent6">
                            <a:lumMod val="75000"/>
                          </a:schemeClr>
                        </a:solidFill>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sz="1400" b="1" dirty="0">
                          <a:solidFill>
                            <a:srgbClr val="FF0000"/>
                          </a:solidFill>
                        </a:rPr>
                        <a:t>1274 </a:t>
                      </a:r>
                      <a:r>
                        <a:rPr lang="en-US" sz="1400" b="1" dirty="0" err="1">
                          <a:solidFill>
                            <a:srgbClr val="FF0000"/>
                          </a:solidFill>
                        </a:rPr>
                        <a:t>keV</a:t>
                      </a:r>
                      <a:endParaRPr lang="en-US" sz="1400" b="1" dirty="0">
                        <a:solidFill>
                          <a:srgbClr val="FF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400" b="1" dirty="0">
                        <a:solidFill>
                          <a:schemeClr val="accent6">
                            <a:lumMod val="75000"/>
                          </a:schemeClr>
                        </a:solidFill>
                      </a:endParaRPr>
                    </a:p>
                    <a:p>
                      <a:pPr algn="ctr"/>
                      <a:r>
                        <a:rPr lang="en-US" sz="1400" b="1" dirty="0">
                          <a:solidFill>
                            <a:srgbClr val="00B050"/>
                          </a:solidFill>
                        </a:rPr>
                        <a:t>Absolute Efficiency</a:t>
                      </a:r>
                      <a:endParaRPr lang="ru-RU" sz="1400" b="1" dirty="0">
                        <a:solidFill>
                          <a:srgbClr val="00B050"/>
                        </a:solidFill>
                      </a:endParaRPr>
                    </a:p>
                  </a:txBody>
                  <a:tcPr>
                    <a:lnL w="12700" cap="flat" cmpd="sng" algn="ctr">
                      <a:solidFill>
                        <a:schemeClr val="tx1"/>
                      </a:solidFill>
                      <a:prstDash val="solid"/>
                      <a:round/>
                      <a:headEnd type="none" w="med" len="med"/>
                      <a:tailEnd type="none" w="med" len="med"/>
                    </a:lnL>
                    <a:lnR w="12700" cmpd="sng">
                      <a:solidFill>
                        <a:schemeClr val="tx1"/>
                      </a:solid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195308">
                <a:tc rowSpan="2">
                  <a:txBody>
                    <a:bodyPr/>
                    <a:lstStyle/>
                    <a:p>
                      <a:pPr algn="ctr"/>
                      <a:endParaRPr lang="ru-RU" sz="14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7">
                  <a:txBody>
                    <a:bodyPr/>
                    <a:lstStyle/>
                    <a:p>
                      <a:pPr algn="ctr"/>
                      <a:endParaRPr lang="ru-RU" sz="1400" b="1" dirty="0">
                        <a:solidFill>
                          <a:schemeClr val="accent1">
                            <a:lumMod val="75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10001"/>
                  </a:ext>
                </a:extLst>
              </a:tr>
              <a:tr h="0">
                <a:tc vMerge="1">
                  <a:txBody>
                    <a:bodyPr/>
                    <a:lstStyle/>
                    <a:p>
                      <a:endParaRPr lang="ru-RU"/>
                    </a:p>
                  </a:txBody>
                  <a:tcPr/>
                </a:tc>
                <a:tc gridSpan="7">
                  <a:txBody>
                    <a:bodyPr/>
                    <a:lstStyle/>
                    <a:p>
                      <a:pPr algn="ctr"/>
                      <a:r>
                        <a:rPr lang="en-US" sz="1400" b="1" dirty="0">
                          <a:solidFill>
                            <a:srgbClr val="00B050"/>
                          </a:solidFill>
                        </a:rPr>
                        <a:t>Efficiency, % </a:t>
                      </a:r>
                      <a:endParaRPr lang="ru-RU" sz="1400" b="1" dirty="0">
                        <a:solidFill>
                          <a:srgbClr val="00B05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ru-R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ru-R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ru-R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ru-R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ru-RU"/>
                    </a:p>
                  </a:txBody>
                  <a:tcPr/>
                </a:tc>
                <a:tc hMerge="1">
                  <a:txBody>
                    <a:bodyPr/>
                    <a:lstStyle/>
                    <a:p>
                      <a:endParaRPr lang="ru-R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584742">
                <a:tc>
                  <a:txBody>
                    <a:bodyPr/>
                    <a:lstStyle/>
                    <a:p>
                      <a:pPr algn="ctr"/>
                      <a:r>
                        <a:rPr lang="en-US" sz="1400" b="1" dirty="0"/>
                        <a:t>Co-60</a:t>
                      </a:r>
                      <a:endParaRPr lang="ru-RU" sz="14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400" b="1" dirty="0">
                          <a:solidFill>
                            <a:srgbClr val="FF0000"/>
                          </a:solidFill>
                        </a:rPr>
                        <a:t> </a:t>
                      </a:r>
                      <a:r>
                        <a:rPr lang="ru-RU" sz="1400" b="1" dirty="0">
                          <a:solidFill>
                            <a:srgbClr val="00B050"/>
                          </a:solidFill>
                        </a:rPr>
                        <a:t>0</a:t>
                      </a:r>
                      <a:r>
                        <a:rPr lang="en-US" sz="1400" b="1" dirty="0">
                          <a:solidFill>
                            <a:srgbClr val="00B050"/>
                          </a:solidFill>
                        </a:rPr>
                        <a:t>.</a:t>
                      </a:r>
                      <a:r>
                        <a:rPr lang="ru-RU" sz="1400" b="1" dirty="0">
                          <a:solidFill>
                            <a:srgbClr val="00B050"/>
                          </a:solidFill>
                        </a:rPr>
                        <a:t>0285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ru-RU" sz="1400" b="1" dirty="0">
                          <a:solidFill>
                            <a:srgbClr val="FF0000"/>
                          </a:solidFill>
                        </a:rPr>
                        <a:t> </a:t>
                      </a:r>
                      <a:r>
                        <a:rPr lang="ru-RU" sz="1400" b="1" dirty="0">
                          <a:solidFill>
                            <a:srgbClr val="00B050"/>
                          </a:solidFill>
                        </a:rPr>
                        <a:t>0</a:t>
                      </a:r>
                      <a:r>
                        <a:rPr lang="en-US" sz="1400" b="1" dirty="0">
                          <a:solidFill>
                            <a:srgbClr val="00B050"/>
                          </a:solidFill>
                        </a:rPr>
                        <a:t>.</a:t>
                      </a:r>
                      <a:r>
                        <a:rPr lang="ru-RU" sz="1400" b="1" dirty="0">
                          <a:solidFill>
                            <a:srgbClr val="00B050"/>
                          </a:solidFill>
                        </a:rPr>
                        <a:t>028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b="1" dirty="0">
                          <a:solidFill>
                            <a:srgbClr val="FF0000"/>
                          </a:solidFill>
                        </a:rPr>
                        <a:t>--</a:t>
                      </a:r>
                      <a:endParaRPr lang="ru-RU" sz="1400" b="1" dirty="0">
                        <a:solidFill>
                          <a:srgbClr val="FF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b="1" dirty="0">
                          <a:solidFill>
                            <a:srgbClr val="FF0000"/>
                          </a:solidFill>
                        </a:rPr>
                        <a:t>--</a:t>
                      </a:r>
                      <a:endParaRPr lang="ru-RU" sz="1400" b="1" dirty="0">
                        <a:solidFill>
                          <a:srgbClr val="FF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r>
                        <a:rPr lang="en-US" sz="1400" b="1" dirty="0">
                          <a:solidFill>
                            <a:srgbClr val="FF0000"/>
                          </a:solidFill>
                        </a:rPr>
                        <a:t>--</a:t>
                      </a:r>
                      <a:endParaRPr lang="ru-RU" sz="1400" b="1" dirty="0">
                        <a:solidFill>
                          <a:srgbClr val="FF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ru-RU"/>
                    </a:p>
                  </a:txBody>
                  <a:tcPr/>
                </a:tc>
                <a:tc>
                  <a:txBody>
                    <a:bodyPr/>
                    <a:lstStyle/>
                    <a:p>
                      <a:pPr algn="ctr"/>
                      <a:r>
                        <a:rPr lang="en-US" sz="1400" b="1" dirty="0">
                          <a:solidFill>
                            <a:srgbClr val="00B050"/>
                          </a:solidFill>
                        </a:rPr>
                        <a:t>0.1831</a:t>
                      </a:r>
                      <a:endParaRPr lang="ru-RU" sz="1400" b="1" dirty="0">
                        <a:solidFill>
                          <a:srgbClr val="00B05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225493">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1" dirty="0"/>
                        <a:t>Cs-137</a:t>
                      </a:r>
                      <a:endParaRPr lang="ru-RU" sz="1400" b="1" dirty="0"/>
                    </a:p>
                    <a:p>
                      <a:pPr algn="ctr"/>
                      <a:endParaRPr lang="ru-RU" sz="14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b="1" dirty="0">
                          <a:solidFill>
                            <a:srgbClr val="FF0000"/>
                          </a:solidFill>
                        </a:rPr>
                        <a:t>--</a:t>
                      </a:r>
                      <a:endParaRPr lang="ru-RU" sz="1400" b="1" dirty="0">
                        <a:solidFill>
                          <a:srgbClr val="FF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b="1" dirty="0">
                          <a:solidFill>
                            <a:srgbClr val="FF0000"/>
                          </a:solidFill>
                        </a:rPr>
                        <a:t>--</a:t>
                      </a:r>
                      <a:endParaRPr lang="ru-RU" sz="1400" b="1" dirty="0">
                        <a:solidFill>
                          <a:srgbClr val="FF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ru-RU" sz="1400" b="1" dirty="0">
                          <a:solidFill>
                            <a:srgbClr val="00B050"/>
                          </a:solidFill>
                        </a:rPr>
                        <a:t>0</a:t>
                      </a:r>
                      <a:r>
                        <a:rPr lang="en-US" sz="1400" b="1" dirty="0">
                          <a:solidFill>
                            <a:srgbClr val="00B050"/>
                          </a:solidFill>
                        </a:rPr>
                        <a:t>.</a:t>
                      </a:r>
                      <a:r>
                        <a:rPr lang="ru-RU" sz="1400" b="1" dirty="0">
                          <a:solidFill>
                            <a:srgbClr val="00B050"/>
                          </a:solidFill>
                        </a:rPr>
                        <a:t>0</a:t>
                      </a:r>
                      <a:r>
                        <a:rPr lang="en-US" sz="1400" b="1" dirty="0">
                          <a:solidFill>
                            <a:srgbClr val="00B050"/>
                          </a:solidFill>
                        </a:rPr>
                        <a:t>43</a:t>
                      </a:r>
                      <a:endParaRPr lang="ru-RU" sz="1400" b="1" dirty="0">
                        <a:solidFill>
                          <a:srgbClr val="00B05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b="1" dirty="0">
                          <a:solidFill>
                            <a:srgbClr val="FF0000"/>
                          </a:solidFill>
                        </a:rPr>
                        <a:t>--</a:t>
                      </a:r>
                      <a:endParaRPr lang="ru-RU" sz="1400" b="1" dirty="0">
                        <a:solidFill>
                          <a:srgbClr val="FF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r>
                        <a:rPr lang="en-US" sz="1400" b="1" dirty="0">
                          <a:solidFill>
                            <a:srgbClr val="FF0000"/>
                          </a:solidFill>
                        </a:rPr>
                        <a:t>--</a:t>
                      </a:r>
                      <a:endParaRPr lang="ru-RU" sz="1400" b="1" dirty="0">
                        <a:solidFill>
                          <a:srgbClr val="FF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ru-RU"/>
                    </a:p>
                  </a:txBody>
                  <a:tcPr/>
                </a:tc>
                <a:tc>
                  <a:txBody>
                    <a:bodyPr/>
                    <a:lstStyle/>
                    <a:p>
                      <a:pPr algn="ctr"/>
                      <a:r>
                        <a:rPr lang="en-US" sz="1400" b="1" dirty="0">
                          <a:solidFill>
                            <a:srgbClr val="00B050"/>
                          </a:solidFill>
                        </a:rPr>
                        <a:t>0.15</a:t>
                      </a:r>
                      <a:endParaRPr lang="ru-RU" sz="1400" b="1" dirty="0">
                        <a:solidFill>
                          <a:srgbClr val="00B05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225493">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1" dirty="0"/>
                        <a:t>Na-22</a:t>
                      </a:r>
                      <a:endParaRPr lang="ru-RU" sz="1400" b="1" dirty="0"/>
                    </a:p>
                    <a:p>
                      <a:pPr algn="ctr"/>
                      <a:endParaRPr lang="ru-RU" sz="14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solidFill>
                        <a:schemeClr val="tx1"/>
                      </a:solidFill>
                      <a:prstDash val="solid"/>
                    </a:lnB>
                  </a:tcPr>
                </a:tc>
                <a:tc>
                  <a:txBody>
                    <a:bodyPr/>
                    <a:lstStyle/>
                    <a:p>
                      <a:pPr algn="ctr"/>
                      <a:r>
                        <a:rPr lang="en-US" sz="1400" b="1" dirty="0">
                          <a:solidFill>
                            <a:srgbClr val="FF0000"/>
                          </a:solidFill>
                        </a:rPr>
                        <a:t>--</a:t>
                      </a:r>
                      <a:endParaRPr lang="ru-RU" sz="1400" b="1" dirty="0">
                        <a:solidFill>
                          <a:srgbClr val="FF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b="1" dirty="0">
                          <a:solidFill>
                            <a:srgbClr val="FF0000"/>
                          </a:solidFill>
                        </a:rPr>
                        <a:t>--</a:t>
                      </a:r>
                      <a:endParaRPr lang="ru-RU" sz="1400" b="1" dirty="0">
                        <a:solidFill>
                          <a:srgbClr val="FF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b="1" dirty="0">
                          <a:solidFill>
                            <a:srgbClr val="FF0000"/>
                          </a:solidFill>
                        </a:rPr>
                        <a:t>--</a:t>
                      </a:r>
                      <a:endParaRPr lang="ru-RU" sz="1400" b="1" dirty="0">
                        <a:solidFill>
                          <a:srgbClr val="FF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ru-RU" sz="1400" b="1" dirty="0">
                          <a:solidFill>
                            <a:srgbClr val="FF0000"/>
                          </a:solidFill>
                        </a:rPr>
                        <a:t> </a:t>
                      </a:r>
                      <a:r>
                        <a:rPr lang="ru-RU" sz="1400" b="1" dirty="0">
                          <a:solidFill>
                            <a:srgbClr val="00B050"/>
                          </a:solidFill>
                        </a:rPr>
                        <a:t>0</a:t>
                      </a:r>
                      <a:r>
                        <a:rPr lang="en-US" sz="1400" b="1" dirty="0">
                          <a:solidFill>
                            <a:srgbClr val="00B050"/>
                          </a:solidFill>
                        </a:rPr>
                        <a:t>.</a:t>
                      </a:r>
                      <a:r>
                        <a:rPr lang="ru-RU" sz="1400" b="1" dirty="0">
                          <a:solidFill>
                            <a:srgbClr val="00B050"/>
                          </a:solidFill>
                        </a:rPr>
                        <a:t>115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r>
                        <a:rPr lang="ru-RU" sz="1400" b="1" dirty="0">
                          <a:solidFill>
                            <a:srgbClr val="00B050"/>
                          </a:solidFill>
                        </a:rPr>
                        <a:t>0</a:t>
                      </a:r>
                      <a:r>
                        <a:rPr lang="en-US" sz="1400" b="1" dirty="0">
                          <a:solidFill>
                            <a:srgbClr val="00B050"/>
                          </a:solidFill>
                        </a:rPr>
                        <a:t>.</a:t>
                      </a:r>
                      <a:r>
                        <a:rPr lang="ru-RU" sz="1400" b="1" dirty="0">
                          <a:solidFill>
                            <a:srgbClr val="00B050"/>
                          </a:solidFill>
                        </a:rPr>
                        <a:t>054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ru-RU"/>
                    </a:p>
                  </a:txBody>
                  <a:tcPr/>
                </a:tc>
                <a:tc>
                  <a:txBody>
                    <a:bodyPr/>
                    <a:lstStyle/>
                    <a:p>
                      <a:pPr algn="ctr"/>
                      <a:r>
                        <a:rPr lang="en-US" sz="1400" b="1" dirty="0">
                          <a:solidFill>
                            <a:srgbClr val="00B050"/>
                          </a:solidFill>
                        </a:rPr>
                        <a:t>0.44</a:t>
                      </a:r>
                      <a:endParaRPr lang="ru-RU" sz="1400" b="1" dirty="0">
                        <a:solidFill>
                          <a:srgbClr val="00B05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
        <p:nvSpPr>
          <p:cNvPr id="4" name="TextBox 3"/>
          <p:cNvSpPr txBox="1"/>
          <p:nvPr/>
        </p:nvSpPr>
        <p:spPr>
          <a:xfrm>
            <a:off x="1916150" y="5646198"/>
            <a:ext cx="5335178" cy="369332"/>
          </a:xfrm>
          <a:prstGeom prst="rect">
            <a:avLst/>
          </a:prstGeom>
          <a:noFill/>
        </p:spPr>
        <p:txBody>
          <a:bodyPr wrap="none" rtlCol="0">
            <a:spAutoFit/>
          </a:bodyPr>
          <a:lstStyle/>
          <a:p>
            <a:r>
              <a:rPr lang="en-US" dirty="0"/>
              <a:t>1 m under scintillation assembly, on the detector axis</a:t>
            </a:r>
            <a:endParaRPr lang="ru-RU" dirty="0"/>
          </a:p>
        </p:txBody>
      </p:sp>
    </p:spTree>
    <p:extLst>
      <p:ext uri="{BB962C8B-B14F-4D97-AF65-F5344CB8AC3E}">
        <p14:creationId xmlns:p14="http://schemas.microsoft.com/office/powerpoint/2010/main" val="21614262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99671" y="249717"/>
            <a:ext cx="7886700" cy="309577"/>
          </a:xfrm>
        </p:spPr>
        <p:txBody>
          <a:bodyPr>
            <a:noAutofit/>
          </a:bodyPr>
          <a:lstStyle/>
          <a:p>
            <a:pPr algn="ctr"/>
            <a:r>
              <a:rPr lang="en-US" sz="2800" b="1" dirty="0"/>
              <a:t>Efficiency of registrations of gamma-lines for sources in the place of proportional counter</a:t>
            </a:r>
            <a:endParaRPr lang="ru-RU" sz="2800" dirty="0"/>
          </a:p>
        </p:txBody>
      </p:sp>
      <p:graphicFrame>
        <p:nvGraphicFramePr>
          <p:cNvPr id="5" name="Таблица 4"/>
          <p:cNvGraphicFramePr>
            <a:graphicFrameLocks noGrp="1"/>
          </p:cNvGraphicFramePr>
          <p:nvPr>
            <p:extLst>
              <p:ext uri="{D42A27DB-BD31-4B8C-83A1-F6EECF244321}">
                <p14:modId xmlns:p14="http://schemas.microsoft.com/office/powerpoint/2010/main" val="3355120425"/>
              </p:ext>
            </p:extLst>
          </p:nvPr>
        </p:nvGraphicFramePr>
        <p:xfrm>
          <a:off x="1677880" y="781235"/>
          <a:ext cx="5317725" cy="2895600"/>
        </p:xfrm>
        <a:graphic>
          <a:graphicData uri="http://schemas.openxmlformats.org/drawingml/2006/table">
            <a:tbl>
              <a:tblPr/>
              <a:tblGrid>
                <a:gridCol w="1580225">
                  <a:extLst>
                    <a:ext uri="{9D8B030D-6E8A-4147-A177-3AD203B41FA5}">
                      <a16:colId xmlns:a16="http://schemas.microsoft.com/office/drawing/2014/main" val="20000"/>
                    </a:ext>
                  </a:extLst>
                </a:gridCol>
                <a:gridCol w="807868">
                  <a:extLst>
                    <a:ext uri="{9D8B030D-6E8A-4147-A177-3AD203B41FA5}">
                      <a16:colId xmlns:a16="http://schemas.microsoft.com/office/drawing/2014/main" val="20001"/>
                    </a:ext>
                  </a:extLst>
                </a:gridCol>
                <a:gridCol w="949661">
                  <a:extLst>
                    <a:ext uri="{9D8B030D-6E8A-4147-A177-3AD203B41FA5}">
                      <a16:colId xmlns:a16="http://schemas.microsoft.com/office/drawing/2014/main" val="20002"/>
                    </a:ext>
                  </a:extLst>
                </a:gridCol>
                <a:gridCol w="1979971">
                  <a:extLst>
                    <a:ext uri="{9D8B030D-6E8A-4147-A177-3AD203B41FA5}">
                      <a16:colId xmlns:a16="http://schemas.microsoft.com/office/drawing/2014/main" val="20003"/>
                    </a:ext>
                  </a:extLst>
                </a:gridCol>
              </a:tblGrid>
              <a:tr h="1092734">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400" b="1" dirty="0"/>
                    </a:p>
                    <a:p>
                      <a:pPr marL="0" marR="0" indent="0" algn="r" defTabSz="914400" rtl="0" eaLnBrk="1" fontAlgn="auto" latinLnBrk="0" hangingPunct="1">
                        <a:lnSpc>
                          <a:spcPct val="100000"/>
                        </a:lnSpc>
                        <a:spcBef>
                          <a:spcPts val="0"/>
                        </a:spcBef>
                        <a:spcAft>
                          <a:spcPts val="0"/>
                        </a:spcAft>
                        <a:buClrTx/>
                        <a:buSzTx/>
                        <a:buFontTx/>
                        <a:buNone/>
                        <a:tabLst/>
                        <a:defRPr/>
                      </a:pPr>
                      <a:r>
                        <a:rPr lang="en-US" sz="1400" b="1" dirty="0"/>
                        <a:t>Energy</a:t>
                      </a:r>
                    </a:p>
                    <a:p>
                      <a:pPr marL="0" marR="0" indent="0" algn="ctr" defTabSz="914400" rtl="0" eaLnBrk="1" fontAlgn="auto" latinLnBrk="0" hangingPunct="1">
                        <a:lnSpc>
                          <a:spcPct val="100000"/>
                        </a:lnSpc>
                        <a:spcBef>
                          <a:spcPts val="0"/>
                        </a:spcBef>
                        <a:spcAft>
                          <a:spcPts val="0"/>
                        </a:spcAft>
                        <a:buClrTx/>
                        <a:buSzTx/>
                        <a:buFontTx/>
                        <a:buNone/>
                        <a:tabLst/>
                        <a:defRPr/>
                      </a:pPr>
                      <a:endParaRPr lang="en-US" sz="1400" b="1" dirty="0"/>
                    </a:p>
                    <a:p>
                      <a:pPr marL="0" marR="0" indent="0" algn="l" defTabSz="914400" rtl="0" eaLnBrk="1" fontAlgn="auto" latinLnBrk="0" hangingPunct="1">
                        <a:lnSpc>
                          <a:spcPct val="100000"/>
                        </a:lnSpc>
                        <a:spcBef>
                          <a:spcPts val="0"/>
                        </a:spcBef>
                        <a:spcAft>
                          <a:spcPts val="0"/>
                        </a:spcAft>
                        <a:buClrTx/>
                        <a:buSzTx/>
                        <a:buFontTx/>
                        <a:buNone/>
                        <a:tabLst/>
                        <a:defRPr/>
                      </a:pPr>
                      <a:r>
                        <a:rPr lang="en-US" sz="1400" b="1" dirty="0"/>
                        <a:t>Source</a:t>
                      </a:r>
                      <a:endParaRPr lang="ru-RU" sz="1400" b="1" dirty="0"/>
                    </a:p>
                    <a:p>
                      <a:pPr algn="ctr"/>
                      <a:endParaRPr lang="ru-RU" sz="1400" b="1" dirty="0"/>
                    </a:p>
                  </a:txBody>
                  <a:tcPr>
                    <a:lnL w="12700" cmpd="sng">
                      <a:solidFill>
                        <a:schemeClr val="tx1"/>
                      </a:solidFill>
                      <a:prstDash val="solid"/>
                    </a:lnL>
                    <a:lnR w="12700" cap="flat" cmpd="sng" algn="ctr">
                      <a:solidFill>
                        <a:schemeClr val="tx1"/>
                      </a:solidFill>
                      <a:prstDash val="solid"/>
                      <a:round/>
                      <a:headEnd type="none" w="med" len="med"/>
                      <a:tailEnd type="none" w="med" len="med"/>
                    </a:lnR>
                    <a:lnT w="12700" cmpd="sng">
                      <a:solidFill>
                        <a:schemeClr val="tx1"/>
                      </a:solidFill>
                      <a:prstDash val="solid"/>
                    </a:lnT>
                    <a:lnB w="12700" cap="flat" cmpd="sng" algn="ctr">
                      <a:solidFill>
                        <a:schemeClr val="tx1"/>
                      </a:solidFill>
                      <a:prstDash val="solid"/>
                      <a:round/>
                      <a:headEnd type="none" w="med" len="med"/>
                      <a:tailEnd type="none" w="med" len="med"/>
                    </a:lnB>
                    <a:lnTlToBr w="12700" cap="flat" cmpd="sng" algn="ctr">
                      <a:solidFill>
                        <a:schemeClr val="tx1"/>
                      </a:solidFill>
                      <a:prstDash val="solid"/>
                      <a:round/>
                      <a:headEnd type="none" w="med" len="med"/>
                      <a:tailEnd type="none" w="med" len="med"/>
                    </a:lnTlToBr>
                  </a:tcPr>
                </a:tc>
                <a:tc>
                  <a:txBody>
                    <a:bodyPr/>
                    <a:lstStyle/>
                    <a:p>
                      <a:endParaRPr lang="en-US" sz="1400" b="1" dirty="0">
                        <a:solidFill>
                          <a:srgbClr val="FF0000"/>
                        </a:solidFill>
                      </a:endParaRPr>
                    </a:p>
                    <a:p>
                      <a:endParaRPr lang="en-US" sz="1400" b="1" dirty="0">
                        <a:solidFill>
                          <a:srgbClr val="FF0000"/>
                        </a:solidFill>
                      </a:endParaRPr>
                    </a:p>
                    <a:p>
                      <a:r>
                        <a:rPr lang="en-US" sz="1400" b="1" dirty="0">
                          <a:solidFill>
                            <a:srgbClr val="FF0000"/>
                          </a:solidFill>
                        </a:rPr>
                        <a:t>511 </a:t>
                      </a:r>
                      <a:r>
                        <a:rPr lang="en-US" sz="1400" b="1" dirty="0" err="1">
                          <a:solidFill>
                            <a:srgbClr val="FF0000"/>
                          </a:solidFill>
                        </a:rPr>
                        <a:t>keV</a:t>
                      </a:r>
                      <a:endParaRPr lang="en-US" sz="1400" b="1" dirty="0">
                        <a:solidFill>
                          <a:srgbClr val="FF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400" b="1" dirty="0">
                        <a:solidFill>
                          <a:srgbClr val="FF0000"/>
                        </a:solidFill>
                      </a:endParaRPr>
                    </a:p>
                    <a:p>
                      <a:endParaRPr lang="en-US" sz="1400" b="1" dirty="0">
                        <a:solidFill>
                          <a:srgbClr val="FF0000"/>
                        </a:solidFill>
                      </a:endParaRPr>
                    </a:p>
                    <a:p>
                      <a:r>
                        <a:rPr lang="en-US" sz="1400" b="1" dirty="0">
                          <a:solidFill>
                            <a:srgbClr val="FF0000"/>
                          </a:solidFill>
                        </a:rPr>
                        <a:t>1460 </a:t>
                      </a:r>
                      <a:r>
                        <a:rPr lang="en-US" sz="1400" b="1" dirty="0" err="1">
                          <a:solidFill>
                            <a:srgbClr val="FF0000"/>
                          </a:solidFill>
                        </a:rPr>
                        <a:t>keV</a:t>
                      </a:r>
                      <a:endParaRPr lang="en-US" sz="1400" b="1" dirty="0">
                        <a:solidFill>
                          <a:srgbClr val="FF0000"/>
                        </a:solidFill>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ru-RU" sz="1400" b="1" dirty="0">
                        <a:solidFill>
                          <a:srgbClr val="FF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ru-RU" sz="1400" b="1" dirty="0">
                        <a:solidFill>
                          <a:srgbClr val="FF0000"/>
                        </a:solidFill>
                      </a:endParaRPr>
                    </a:p>
                    <a:p>
                      <a:pPr algn="ctr"/>
                      <a:endParaRPr lang="ru-RU" sz="1400" b="1" dirty="0">
                        <a:solidFill>
                          <a:srgbClr val="FF0000"/>
                        </a:solidFill>
                      </a:endParaRPr>
                    </a:p>
                    <a:p>
                      <a:pPr algn="ctr"/>
                      <a:r>
                        <a:rPr lang="en-US" sz="1400" b="1" dirty="0">
                          <a:solidFill>
                            <a:srgbClr val="00B050"/>
                          </a:solidFill>
                        </a:rPr>
                        <a:t>Absolute Efficiency</a:t>
                      </a:r>
                      <a:endParaRPr lang="ru-RU" sz="1400" b="1" dirty="0">
                        <a:solidFill>
                          <a:srgbClr val="00B05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263659">
                <a:tc rowSpan="2">
                  <a:txBody>
                    <a:bodyPr/>
                    <a:lstStyle/>
                    <a:p>
                      <a:pPr algn="ctr"/>
                      <a:endParaRPr lang="ru-RU" sz="14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3">
                  <a:txBody>
                    <a:bodyPr/>
                    <a:lstStyle/>
                    <a:p>
                      <a:pPr algn="ctr"/>
                      <a:endParaRPr lang="ru-RU" sz="1400" b="1" dirty="0">
                        <a:solidFill>
                          <a:schemeClr val="accent1">
                            <a:lumMod val="75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10001"/>
                  </a:ext>
                </a:extLst>
              </a:tr>
              <a:tr h="263659">
                <a:tc vMerge="1">
                  <a:txBody>
                    <a:bodyPr/>
                    <a:lstStyle/>
                    <a:p>
                      <a:endParaRPr lang="ru-RU"/>
                    </a:p>
                  </a:txBody>
                  <a:tcPr/>
                </a:tc>
                <a:tc gridSpan="3">
                  <a:txBody>
                    <a:bodyPr/>
                    <a:lstStyle/>
                    <a:p>
                      <a:pPr algn="ctr"/>
                      <a:r>
                        <a:rPr lang="en-US" sz="1400" b="1" dirty="0">
                          <a:solidFill>
                            <a:srgbClr val="00B050"/>
                          </a:solidFill>
                        </a:rPr>
                        <a:t>Efficiency, % </a:t>
                      </a:r>
                      <a:endParaRPr lang="ru-RU" sz="1400" b="1" dirty="0">
                        <a:solidFill>
                          <a:srgbClr val="00B05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10002"/>
                  </a:ext>
                </a:extLst>
              </a:tr>
              <a:tr h="285172">
                <a:tc>
                  <a:txBody>
                    <a:bodyPr/>
                    <a:lstStyle/>
                    <a:p>
                      <a:pPr algn="ctr"/>
                      <a:r>
                        <a:rPr lang="en-US" sz="1400" b="1" dirty="0"/>
                        <a:t>K-40</a:t>
                      </a:r>
                      <a:endParaRPr lang="ru-RU" sz="14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b="1" dirty="0">
                          <a:solidFill>
                            <a:srgbClr val="FF0000"/>
                          </a:solidFill>
                        </a:rPr>
                        <a:t>--</a:t>
                      </a:r>
                      <a:endParaRPr lang="ru-RU" sz="1400" b="1" dirty="0">
                        <a:solidFill>
                          <a:srgbClr val="FF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b="1" dirty="0">
                          <a:solidFill>
                            <a:srgbClr val="00B050"/>
                          </a:solidFill>
                        </a:rPr>
                        <a:t>28</a:t>
                      </a:r>
                      <a:endParaRPr lang="ru-RU" sz="1400" b="1" dirty="0">
                        <a:solidFill>
                          <a:srgbClr val="00B05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b="1" dirty="0">
                          <a:solidFill>
                            <a:srgbClr val="00B050"/>
                          </a:solidFill>
                        </a:rPr>
                        <a:t>77</a:t>
                      </a:r>
                      <a:endParaRPr lang="ru-RU" sz="1400" b="1" dirty="0">
                        <a:solidFill>
                          <a:srgbClr val="00B05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44822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1" dirty="0"/>
                        <a:t>Ga-68</a:t>
                      </a:r>
                      <a:endParaRPr lang="ru-RU" sz="1400" b="1" dirty="0"/>
                    </a:p>
                    <a:p>
                      <a:pPr algn="ctr"/>
                      <a:endParaRPr lang="ru-RU" sz="14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b="1" dirty="0">
                          <a:solidFill>
                            <a:srgbClr val="00B050"/>
                          </a:solidFill>
                        </a:rPr>
                        <a:t>10.5</a:t>
                      </a:r>
                      <a:endParaRPr lang="ru-RU" sz="1400" b="1" dirty="0">
                        <a:solidFill>
                          <a:srgbClr val="00B05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b="1" dirty="0">
                          <a:solidFill>
                            <a:srgbClr val="FF0000"/>
                          </a:solidFill>
                        </a:rPr>
                        <a:t>--</a:t>
                      </a:r>
                      <a:endParaRPr lang="ru-RU" sz="1400" b="1" dirty="0">
                        <a:solidFill>
                          <a:srgbClr val="FF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b="1" dirty="0">
                          <a:solidFill>
                            <a:srgbClr val="00B050"/>
                          </a:solidFill>
                        </a:rPr>
                        <a:t>87.5</a:t>
                      </a:r>
                      <a:endParaRPr lang="ru-RU" sz="1400" b="1" dirty="0">
                        <a:solidFill>
                          <a:srgbClr val="00B05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263659">
                <a:tc gridSpan="4">
                  <a:txBody>
                    <a:bodyPr/>
                    <a:lstStyle/>
                    <a:p>
                      <a:pPr algn="ctr"/>
                      <a:endParaRPr lang="ru-RU" sz="1400" b="1"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hMerge="1">
                  <a:txBody>
                    <a:bodyPr/>
                    <a:lstStyle/>
                    <a:p>
                      <a:pPr algn="ctr"/>
                      <a:endParaRPr lang="ru-RU" sz="14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10005"/>
                  </a:ext>
                </a:extLst>
              </a:tr>
            </a:tbl>
          </a:graphicData>
        </a:graphic>
      </p:graphicFrame>
      <p:graphicFrame>
        <p:nvGraphicFramePr>
          <p:cNvPr id="6" name="Таблица 5"/>
          <p:cNvGraphicFramePr>
            <a:graphicFrameLocks noGrp="1"/>
          </p:cNvGraphicFramePr>
          <p:nvPr>
            <p:extLst>
              <p:ext uri="{D42A27DB-BD31-4B8C-83A1-F6EECF244321}">
                <p14:modId xmlns:p14="http://schemas.microsoft.com/office/powerpoint/2010/main" val="1288386813"/>
              </p:ext>
            </p:extLst>
          </p:nvPr>
        </p:nvGraphicFramePr>
        <p:xfrm>
          <a:off x="699671" y="3487396"/>
          <a:ext cx="7849290" cy="2416584"/>
        </p:xfrm>
        <a:graphic>
          <a:graphicData uri="http://schemas.openxmlformats.org/drawingml/2006/table">
            <a:tbl>
              <a:tblPr/>
              <a:tblGrid>
                <a:gridCol w="1253417">
                  <a:extLst>
                    <a:ext uri="{9D8B030D-6E8A-4147-A177-3AD203B41FA5}">
                      <a16:colId xmlns:a16="http://schemas.microsoft.com/office/drawing/2014/main" val="20000"/>
                    </a:ext>
                  </a:extLst>
                </a:gridCol>
                <a:gridCol w="914399">
                  <a:extLst>
                    <a:ext uri="{9D8B030D-6E8A-4147-A177-3AD203B41FA5}">
                      <a16:colId xmlns:a16="http://schemas.microsoft.com/office/drawing/2014/main" val="20001"/>
                    </a:ext>
                  </a:extLst>
                </a:gridCol>
                <a:gridCol w="985422">
                  <a:extLst>
                    <a:ext uri="{9D8B030D-6E8A-4147-A177-3AD203B41FA5}">
                      <a16:colId xmlns:a16="http://schemas.microsoft.com/office/drawing/2014/main" val="20002"/>
                    </a:ext>
                  </a:extLst>
                </a:gridCol>
                <a:gridCol w="870011">
                  <a:extLst>
                    <a:ext uri="{9D8B030D-6E8A-4147-A177-3AD203B41FA5}">
                      <a16:colId xmlns:a16="http://schemas.microsoft.com/office/drawing/2014/main" val="20003"/>
                    </a:ext>
                  </a:extLst>
                </a:gridCol>
                <a:gridCol w="914400">
                  <a:extLst>
                    <a:ext uri="{9D8B030D-6E8A-4147-A177-3AD203B41FA5}">
                      <a16:colId xmlns:a16="http://schemas.microsoft.com/office/drawing/2014/main" val="20004"/>
                    </a:ext>
                  </a:extLst>
                </a:gridCol>
                <a:gridCol w="941033">
                  <a:extLst>
                    <a:ext uri="{9D8B030D-6E8A-4147-A177-3AD203B41FA5}">
                      <a16:colId xmlns:a16="http://schemas.microsoft.com/office/drawing/2014/main" val="20005"/>
                    </a:ext>
                  </a:extLst>
                </a:gridCol>
                <a:gridCol w="1970608">
                  <a:extLst>
                    <a:ext uri="{9D8B030D-6E8A-4147-A177-3AD203B41FA5}">
                      <a16:colId xmlns:a16="http://schemas.microsoft.com/office/drawing/2014/main" val="20006"/>
                    </a:ext>
                  </a:extLst>
                </a:gridCol>
              </a:tblGrid>
              <a:tr h="1048059">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400" b="1" dirty="0"/>
                    </a:p>
                    <a:p>
                      <a:pPr marL="0" marR="0" indent="0" algn="r" defTabSz="914400" rtl="0" eaLnBrk="1" fontAlgn="auto" latinLnBrk="0" hangingPunct="1">
                        <a:lnSpc>
                          <a:spcPct val="100000"/>
                        </a:lnSpc>
                        <a:spcBef>
                          <a:spcPts val="0"/>
                        </a:spcBef>
                        <a:spcAft>
                          <a:spcPts val="0"/>
                        </a:spcAft>
                        <a:buClrTx/>
                        <a:buSzTx/>
                        <a:buFontTx/>
                        <a:buNone/>
                        <a:tabLst/>
                        <a:defRPr/>
                      </a:pPr>
                      <a:r>
                        <a:rPr lang="en-US" sz="1400" b="1" dirty="0"/>
                        <a:t>Energy</a:t>
                      </a:r>
                    </a:p>
                    <a:p>
                      <a:pPr marL="0" marR="0" indent="0" algn="ctr" defTabSz="914400" rtl="0" eaLnBrk="1" fontAlgn="auto" latinLnBrk="0" hangingPunct="1">
                        <a:lnSpc>
                          <a:spcPct val="100000"/>
                        </a:lnSpc>
                        <a:spcBef>
                          <a:spcPts val="0"/>
                        </a:spcBef>
                        <a:spcAft>
                          <a:spcPts val="0"/>
                        </a:spcAft>
                        <a:buClrTx/>
                        <a:buSzTx/>
                        <a:buFontTx/>
                        <a:buNone/>
                        <a:tabLst/>
                        <a:defRPr/>
                      </a:pPr>
                      <a:endParaRPr lang="en-US" sz="1400" b="1" dirty="0"/>
                    </a:p>
                    <a:p>
                      <a:pPr marL="0" marR="0" indent="0" algn="l" defTabSz="914400" rtl="0" eaLnBrk="1" fontAlgn="auto" latinLnBrk="0" hangingPunct="1">
                        <a:lnSpc>
                          <a:spcPct val="100000"/>
                        </a:lnSpc>
                        <a:spcBef>
                          <a:spcPts val="0"/>
                        </a:spcBef>
                        <a:spcAft>
                          <a:spcPts val="0"/>
                        </a:spcAft>
                        <a:buClrTx/>
                        <a:buSzTx/>
                        <a:buFontTx/>
                        <a:buNone/>
                        <a:tabLst/>
                        <a:defRPr/>
                      </a:pPr>
                      <a:r>
                        <a:rPr lang="en-US" sz="1400" b="1" dirty="0"/>
                        <a:t>Source</a:t>
                      </a:r>
                      <a:endParaRPr lang="ru-RU" sz="1400" b="1" dirty="0"/>
                    </a:p>
                    <a:p>
                      <a:pPr algn="ctr"/>
                      <a:endParaRPr lang="ru-RU" sz="1400" b="1" dirty="0"/>
                    </a:p>
                  </a:txBody>
                  <a:tcPr>
                    <a:lnL w="12700" cmpd="sng">
                      <a:solidFill>
                        <a:schemeClr val="tx1"/>
                      </a:solidFill>
                      <a:prstDash val="solid"/>
                    </a:lnL>
                    <a:lnR w="12700" cap="flat" cmpd="sng" algn="ctr">
                      <a:solidFill>
                        <a:schemeClr val="tx1"/>
                      </a:solidFill>
                      <a:prstDash val="solid"/>
                      <a:round/>
                      <a:headEnd type="none" w="med" len="med"/>
                      <a:tailEnd type="none" w="med" len="med"/>
                    </a:lnR>
                    <a:lnT w="12700" cmpd="sng">
                      <a:solidFill>
                        <a:schemeClr val="tx1"/>
                      </a:solidFill>
                      <a:prstDash val="solid"/>
                    </a:lnT>
                    <a:lnB w="12700" cap="flat" cmpd="sng" algn="ctr">
                      <a:solidFill>
                        <a:schemeClr val="tx1"/>
                      </a:solidFill>
                      <a:prstDash val="solid"/>
                      <a:round/>
                      <a:headEnd type="none" w="med" len="med"/>
                      <a:tailEnd type="none" w="med" len="med"/>
                    </a:lnB>
                    <a:lnTlToBr w="12700" cap="flat" cmpd="sng" algn="ctr">
                      <a:solidFill>
                        <a:schemeClr val="tx1"/>
                      </a:solidFill>
                      <a:prstDash val="solid"/>
                      <a:round/>
                      <a:headEnd type="none" w="med" len="med"/>
                      <a:tailEnd type="none" w="med" len="med"/>
                    </a:lnTlToB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400" b="1" dirty="0">
                        <a:solidFill>
                          <a:srgbClr val="FF0000"/>
                        </a:solidFill>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n-US" sz="1400" b="1" dirty="0">
                        <a:solidFill>
                          <a:srgbClr val="FF0000"/>
                        </a:solidFill>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sz="1400" b="1" dirty="0">
                          <a:solidFill>
                            <a:srgbClr val="FF0000"/>
                          </a:solidFill>
                        </a:rPr>
                        <a:t>511 </a:t>
                      </a:r>
                      <a:r>
                        <a:rPr lang="en-US" sz="1400" b="1" dirty="0" err="1">
                          <a:solidFill>
                            <a:srgbClr val="FF0000"/>
                          </a:solidFill>
                        </a:rPr>
                        <a:t>keV</a:t>
                      </a:r>
                      <a:endParaRPr lang="en-US" sz="1400" b="1" dirty="0">
                        <a:solidFill>
                          <a:srgbClr val="FF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400" b="1" dirty="0">
                        <a:solidFill>
                          <a:srgbClr val="FF0000"/>
                        </a:solidFill>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n-US" sz="1400" b="1" dirty="0">
                        <a:solidFill>
                          <a:srgbClr val="FF0000"/>
                        </a:solidFill>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sz="1400" b="1" dirty="0">
                          <a:solidFill>
                            <a:srgbClr val="FF0000"/>
                          </a:solidFill>
                        </a:rPr>
                        <a:t>574 </a:t>
                      </a:r>
                      <a:r>
                        <a:rPr lang="en-US" sz="1400" b="1" dirty="0" err="1">
                          <a:solidFill>
                            <a:srgbClr val="FF0000"/>
                          </a:solidFill>
                        </a:rPr>
                        <a:t>keV</a:t>
                      </a:r>
                      <a:endParaRPr lang="en-US" sz="1400" b="1" dirty="0">
                        <a:solidFill>
                          <a:srgbClr val="FF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400" b="1" dirty="0">
                        <a:solidFill>
                          <a:srgbClr val="FF0000"/>
                        </a:solidFill>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n-US" sz="1400" b="1" dirty="0">
                        <a:solidFill>
                          <a:srgbClr val="FF0000"/>
                        </a:solidFill>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sz="1400" b="1" dirty="0">
                          <a:solidFill>
                            <a:srgbClr val="FF0000"/>
                          </a:solidFill>
                        </a:rPr>
                        <a:t>872 </a:t>
                      </a:r>
                      <a:r>
                        <a:rPr lang="en-US" sz="1400" b="1" dirty="0" err="1">
                          <a:solidFill>
                            <a:srgbClr val="FF0000"/>
                          </a:solidFill>
                        </a:rPr>
                        <a:t>keV</a:t>
                      </a:r>
                      <a:endParaRPr lang="en-US" sz="1400" b="1" dirty="0">
                        <a:solidFill>
                          <a:srgbClr val="FF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400" b="1" dirty="0">
                        <a:solidFill>
                          <a:srgbClr val="FF0000"/>
                        </a:solidFill>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n-US" sz="1400" b="1" dirty="0">
                        <a:solidFill>
                          <a:srgbClr val="FF0000"/>
                        </a:solidFill>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sz="1400" b="1" dirty="0">
                          <a:solidFill>
                            <a:srgbClr val="FF0000"/>
                          </a:solidFill>
                        </a:rPr>
                        <a:t>1107 </a:t>
                      </a:r>
                      <a:r>
                        <a:rPr lang="en-US" sz="1400" b="1" dirty="0" err="1">
                          <a:solidFill>
                            <a:srgbClr val="FF0000"/>
                          </a:solidFill>
                        </a:rPr>
                        <a:t>keV</a:t>
                      </a:r>
                      <a:endParaRPr lang="en-US" sz="1400" b="1" dirty="0">
                        <a:solidFill>
                          <a:srgbClr val="FF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400" b="1" dirty="0">
                        <a:solidFill>
                          <a:srgbClr val="FF0000"/>
                        </a:solidFill>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n-US" sz="1400" b="1" dirty="0">
                        <a:solidFill>
                          <a:srgbClr val="FF0000"/>
                        </a:solidFill>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sz="1400" b="1" dirty="0">
                          <a:solidFill>
                            <a:srgbClr val="FF0000"/>
                          </a:solidFill>
                        </a:rPr>
                        <a:t>1336 </a:t>
                      </a:r>
                      <a:r>
                        <a:rPr lang="en-US" sz="1400" b="1" dirty="0" err="1">
                          <a:solidFill>
                            <a:srgbClr val="FF0000"/>
                          </a:solidFill>
                        </a:rPr>
                        <a:t>keV</a:t>
                      </a:r>
                      <a:endParaRPr lang="en-US" sz="1400" b="1" dirty="0">
                        <a:solidFill>
                          <a:srgbClr val="FF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400" b="1" dirty="0">
                        <a:solidFill>
                          <a:schemeClr val="accent6">
                            <a:lumMod val="75000"/>
                          </a:schemeClr>
                        </a:solidFill>
                      </a:endParaRPr>
                    </a:p>
                    <a:p>
                      <a:pPr algn="ctr"/>
                      <a:endParaRPr lang="en-US" sz="1400" b="1" dirty="0">
                        <a:solidFill>
                          <a:srgbClr val="00B050"/>
                        </a:solidFill>
                      </a:endParaRPr>
                    </a:p>
                    <a:p>
                      <a:pPr algn="ctr"/>
                      <a:r>
                        <a:rPr lang="en-US" sz="1400" b="1" dirty="0">
                          <a:solidFill>
                            <a:srgbClr val="00B050"/>
                          </a:solidFill>
                        </a:rPr>
                        <a:t>Absolute Efficiency</a:t>
                      </a:r>
                      <a:endParaRPr lang="ru-RU" sz="1400" b="1" dirty="0">
                        <a:solidFill>
                          <a:srgbClr val="00B05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275805">
                <a:tc rowSpan="2">
                  <a:txBody>
                    <a:bodyPr/>
                    <a:lstStyle/>
                    <a:p>
                      <a:pPr algn="ctr"/>
                      <a:endParaRPr lang="ru-RU" sz="14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6">
                  <a:txBody>
                    <a:bodyPr/>
                    <a:lstStyle/>
                    <a:p>
                      <a:pPr algn="ctr"/>
                      <a:endParaRPr lang="ru-RU" sz="1400" b="1" dirty="0">
                        <a:solidFill>
                          <a:schemeClr val="accent1">
                            <a:lumMod val="75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10001"/>
                  </a:ext>
                </a:extLst>
              </a:tr>
              <a:tr h="275805">
                <a:tc vMerge="1">
                  <a:txBody>
                    <a:bodyPr/>
                    <a:lstStyle/>
                    <a:p>
                      <a:endParaRPr lang="ru-RU"/>
                    </a:p>
                  </a:txBody>
                  <a:tcPr/>
                </a:tc>
                <a:tc gridSpan="6">
                  <a:txBody>
                    <a:bodyPr/>
                    <a:lstStyle/>
                    <a:p>
                      <a:pPr algn="ctr"/>
                      <a:r>
                        <a:rPr lang="en-US" sz="1400" b="1" dirty="0">
                          <a:solidFill>
                            <a:srgbClr val="00B050"/>
                          </a:solidFill>
                        </a:rPr>
                        <a:t>Efficiency, % </a:t>
                      </a:r>
                      <a:endParaRPr lang="ru-RU" sz="1400" b="1" dirty="0">
                        <a:solidFill>
                          <a:srgbClr val="00B05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10002"/>
                  </a:ext>
                </a:extLst>
              </a:tr>
              <a:tr h="343944">
                <a:tc rowSpan="2">
                  <a:txBody>
                    <a:bodyPr/>
                    <a:lstStyle/>
                    <a:p>
                      <a:pPr algn="ctr"/>
                      <a:r>
                        <a:rPr lang="en-US" sz="1400" b="1" dirty="0"/>
                        <a:t>Ge-69</a:t>
                      </a:r>
                      <a:endParaRPr lang="ru-RU" sz="14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a:r>
                        <a:rPr lang="en-US" sz="1400" b="1" dirty="0">
                          <a:solidFill>
                            <a:srgbClr val="00B050"/>
                          </a:solidFill>
                        </a:rPr>
                        <a:t>10.5</a:t>
                      </a:r>
                      <a:endParaRPr lang="ru-RU" sz="1400" b="1" dirty="0">
                        <a:solidFill>
                          <a:srgbClr val="00B05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a:r>
                        <a:rPr lang="en-US" sz="1400" b="1" dirty="0">
                          <a:solidFill>
                            <a:srgbClr val="00B050"/>
                          </a:solidFill>
                        </a:rPr>
                        <a:t>35</a:t>
                      </a:r>
                      <a:endParaRPr lang="ru-RU" sz="1400" b="1" dirty="0">
                        <a:solidFill>
                          <a:srgbClr val="00B05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a:r>
                        <a:rPr lang="en-US" sz="1400" b="1" dirty="0">
                          <a:solidFill>
                            <a:srgbClr val="00B050"/>
                          </a:solidFill>
                        </a:rPr>
                        <a:t>34.5</a:t>
                      </a:r>
                      <a:endParaRPr lang="ru-RU" sz="1400" b="1" dirty="0">
                        <a:solidFill>
                          <a:srgbClr val="00B05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a:r>
                        <a:rPr lang="en-US" sz="1400" b="1" dirty="0">
                          <a:solidFill>
                            <a:srgbClr val="00B050"/>
                          </a:solidFill>
                        </a:rPr>
                        <a:t>31</a:t>
                      </a:r>
                      <a:endParaRPr lang="ru-RU" sz="1400" b="1" dirty="0">
                        <a:solidFill>
                          <a:srgbClr val="00B05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b="1" dirty="0">
                          <a:solidFill>
                            <a:srgbClr val="00B050"/>
                          </a:solidFill>
                        </a:rPr>
                        <a:t>27</a:t>
                      </a:r>
                      <a:endParaRPr lang="ru-RU" sz="1400" b="1" dirty="0">
                        <a:solidFill>
                          <a:srgbClr val="00B05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1400" b="1" dirty="0">
                          <a:solidFill>
                            <a:srgbClr val="00B050"/>
                          </a:solidFill>
                        </a:rPr>
                        <a:t>69.5</a:t>
                      </a:r>
                      <a:endParaRPr lang="ru-RU" sz="1400" b="1" dirty="0">
                        <a:solidFill>
                          <a:srgbClr val="00B05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0003"/>
                  </a:ext>
                </a:extLst>
              </a:tr>
              <a:tr h="0">
                <a:tc vMerge="1">
                  <a:txBody>
                    <a:bodyPr/>
                    <a:lstStyle/>
                    <a:p>
                      <a:pPr algn="ctr"/>
                      <a:endParaRPr lang="ru-RU" sz="1400" b="1"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algn="ctr"/>
                      <a:endParaRPr lang="ru-RU" sz="1400" b="1"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a:endParaRPr lang="ru-RU" sz="14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ru-RU" sz="14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11315490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8650" y="365126"/>
            <a:ext cx="7886700" cy="256311"/>
          </a:xfrm>
        </p:spPr>
        <p:txBody>
          <a:bodyPr>
            <a:noAutofit/>
          </a:bodyPr>
          <a:lstStyle/>
          <a:p>
            <a:pPr algn="ctr"/>
            <a:r>
              <a:rPr lang="en-US" sz="2800" b="1" dirty="0"/>
              <a:t>Efficiency of registrations of gamma-lines for sources in the place of proportional counter</a:t>
            </a:r>
            <a:endParaRPr lang="ru-RU" sz="2800" dirty="0"/>
          </a:p>
        </p:txBody>
      </p:sp>
      <p:graphicFrame>
        <p:nvGraphicFramePr>
          <p:cNvPr id="4" name="Таблица 3"/>
          <p:cNvGraphicFramePr>
            <a:graphicFrameLocks noGrp="1"/>
          </p:cNvGraphicFramePr>
          <p:nvPr>
            <p:extLst>
              <p:ext uri="{D42A27DB-BD31-4B8C-83A1-F6EECF244321}">
                <p14:modId xmlns:p14="http://schemas.microsoft.com/office/powerpoint/2010/main" val="1366634923"/>
              </p:ext>
            </p:extLst>
          </p:nvPr>
        </p:nvGraphicFramePr>
        <p:xfrm>
          <a:off x="1464815" y="1686756"/>
          <a:ext cx="6418555" cy="2462074"/>
        </p:xfrm>
        <a:graphic>
          <a:graphicData uri="http://schemas.openxmlformats.org/drawingml/2006/table">
            <a:tbl>
              <a:tblPr/>
              <a:tblGrid>
                <a:gridCol w="1553593">
                  <a:extLst>
                    <a:ext uri="{9D8B030D-6E8A-4147-A177-3AD203B41FA5}">
                      <a16:colId xmlns:a16="http://schemas.microsoft.com/office/drawing/2014/main" val="20000"/>
                    </a:ext>
                  </a:extLst>
                </a:gridCol>
                <a:gridCol w="967666">
                  <a:extLst>
                    <a:ext uri="{9D8B030D-6E8A-4147-A177-3AD203B41FA5}">
                      <a16:colId xmlns:a16="http://schemas.microsoft.com/office/drawing/2014/main" val="20001"/>
                    </a:ext>
                  </a:extLst>
                </a:gridCol>
                <a:gridCol w="887767">
                  <a:extLst>
                    <a:ext uri="{9D8B030D-6E8A-4147-A177-3AD203B41FA5}">
                      <a16:colId xmlns:a16="http://schemas.microsoft.com/office/drawing/2014/main" val="20002"/>
                    </a:ext>
                  </a:extLst>
                </a:gridCol>
                <a:gridCol w="932155">
                  <a:extLst>
                    <a:ext uri="{9D8B030D-6E8A-4147-A177-3AD203B41FA5}">
                      <a16:colId xmlns:a16="http://schemas.microsoft.com/office/drawing/2014/main" val="20003"/>
                    </a:ext>
                  </a:extLst>
                </a:gridCol>
                <a:gridCol w="878889">
                  <a:extLst>
                    <a:ext uri="{9D8B030D-6E8A-4147-A177-3AD203B41FA5}">
                      <a16:colId xmlns:a16="http://schemas.microsoft.com/office/drawing/2014/main" val="20004"/>
                    </a:ext>
                  </a:extLst>
                </a:gridCol>
                <a:gridCol w="1198485">
                  <a:extLst>
                    <a:ext uri="{9D8B030D-6E8A-4147-A177-3AD203B41FA5}">
                      <a16:colId xmlns:a16="http://schemas.microsoft.com/office/drawing/2014/main" val="20005"/>
                    </a:ext>
                  </a:extLst>
                </a:gridCol>
              </a:tblGrid>
              <a:tr h="103336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400" b="1" dirty="0"/>
                    </a:p>
                    <a:p>
                      <a:pPr marL="0" marR="0" indent="0" algn="r" defTabSz="914400" rtl="0" eaLnBrk="1" fontAlgn="auto" latinLnBrk="0" hangingPunct="1">
                        <a:lnSpc>
                          <a:spcPct val="100000"/>
                        </a:lnSpc>
                        <a:spcBef>
                          <a:spcPts val="0"/>
                        </a:spcBef>
                        <a:spcAft>
                          <a:spcPts val="0"/>
                        </a:spcAft>
                        <a:buClrTx/>
                        <a:buSzTx/>
                        <a:buFontTx/>
                        <a:buNone/>
                        <a:tabLst/>
                        <a:defRPr/>
                      </a:pPr>
                      <a:r>
                        <a:rPr lang="en-US" sz="1400" b="1" dirty="0"/>
                        <a:t>Energy</a:t>
                      </a:r>
                    </a:p>
                    <a:p>
                      <a:pPr marL="0" marR="0" indent="0" algn="ctr" defTabSz="914400" rtl="0" eaLnBrk="1" fontAlgn="auto" latinLnBrk="0" hangingPunct="1">
                        <a:lnSpc>
                          <a:spcPct val="100000"/>
                        </a:lnSpc>
                        <a:spcBef>
                          <a:spcPts val="0"/>
                        </a:spcBef>
                        <a:spcAft>
                          <a:spcPts val="0"/>
                        </a:spcAft>
                        <a:buClrTx/>
                        <a:buSzTx/>
                        <a:buFontTx/>
                        <a:buNone/>
                        <a:tabLst/>
                        <a:defRPr/>
                      </a:pPr>
                      <a:endParaRPr lang="en-US" sz="1400" b="1" dirty="0"/>
                    </a:p>
                    <a:p>
                      <a:pPr marL="0" marR="0" indent="0" algn="l" defTabSz="914400" rtl="0" eaLnBrk="1" fontAlgn="auto" latinLnBrk="0" hangingPunct="1">
                        <a:lnSpc>
                          <a:spcPct val="100000"/>
                        </a:lnSpc>
                        <a:spcBef>
                          <a:spcPts val="0"/>
                        </a:spcBef>
                        <a:spcAft>
                          <a:spcPts val="0"/>
                        </a:spcAft>
                        <a:buClrTx/>
                        <a:buSzTx/>
                        <a:buFontTx/>
                        <a:buNone/>
                        <a:tabLst/>
                        <a:defRPr/>
                      </a:pPr>
                      <a:r>
                        <a:rPr lang="en-US" sz="1400" b="1" dirty="0"/>
                        <a:t>Source</a:t>
                      </a:r>
                      <a:endParaRPr lang="ru-RU" sz="1400" b="1" dirty="0"/>
                    </a:p>
                    <a:p>
                      <a:pPr algn="ctr"/>
                      <a:endParaRPr lang="ru-RU" sz="1400" b="1" dirty="0"/>
                    </a:p>
                  </a:txBody>
                  <a:tcPr>
                    <a:lnL w="12700" cmpd="sng">
                      <a:solidFill>
                        <a:schemeClr val="tx1"/>
                      </a:solidFill>
                      <a:prstDash val="solid"/>
                    </a:lnL>
                    <a:lnR w="12700" cap="flat" cmpd="sng" algn="ctr">
                      <a:solidFill>
                        <a:schemeClr val="tx1"/>
                      </a:solidFill>
                      <a:prstDash val="solid"/>
                      <a:round/>
                      <a:headEnd type="none" w="med" len="med"/>
                      <a:tailEnd type="none" w="med" len="med"/>
                    </a:lnR>
                    <a:lnT w="12700" cmpd="sng">
                      <a:solidFill>
                        <a:schemeClr val="tx1"/>
                      </a:solidFill>
                      <a:prstDash val="solid"/>
                    </a:lnT>
                    <a:lnB w="12700" cap="flat" cmpd="sng" algn="ctr">
                      <a:solidFill>
                        <a:schemeClr val="tx1"/>
                      </a:solidFill>
                      <a:prstDash val="solid"/>
                      <a:round/>
                      <a:headEnd type="none" w="med" len="med"/>
                      <a:tailEnd type="none" w="med" len="med"/>
                    </a:lnB>
                    <a:lnTlToBr w="12700" cap="flat" cmpd="sng" algn="ctr">
                      <a:solidFill>
                        <a:schemeClr val="tx1"/>
                      </a:solidFill>
                      <a:prstDash val="solid"/>
                      <a:round/>
                      <a:headEnd type="none" w="med" len="med"/>
                      <a:tailEnd type="none" w="med" len="med"/>
                    </a:lnTlToBr>
                  </a:tcPr>
                </a:tc>
                <a:tc>
                  <a:txBody>
                    <a:bodyPr/>
                    <a:lstStyle/>
                    <a:p>
                      <a:endParaRPr lang="en-US" sz="1400" b="1" dirty="0">
                        <a:solidFill>
                          <a:srgbClr val="FF0000"/>
                        </a:solidFill>
                      </a:endParaRPr>
                    </a:p>
                    <a:p>
                      <a:endParaRPr lang="en-US" sz="1400" b="1" dirty="0">
                        <a:solidFill>
                          <a:srgbClr val="FF0000"/>
                        </a:solidFill>
                      </a:endParaRPr>
                    </a:p>
                    <a:p>
                      <a:r>
                        <a:rPr lang="en-US" sz="1400" b="1" dirty="0">
                          <a:solidFill>
                            <a:srgbClr val="FF0000"/>
                          </a:solidFill>
                        </a:rPr>
                        <a:t>145 </a:t>
                      </a:r>
                      <a:r>
                        <a:rPr lang="en-US" sz="1400" b="1" dirty="0" err="1">
                          <a:solidFill>
                            <a:srgbClr val="FF0000"/>
                          </a:solidFill>
                        </a:rPr>
                        <a:t>keV</a:t>
                      </a:r>
                      <a:endParaRPr lang="en-US" sz="1400" b="1" dirty="0">
                        <a:solidFill>
                          <a:srgbClr val="FF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400" b="1" dirty="0">
                        <a:solidFill>
                          <a:srgbClr val="FF0000"/>
                        </a:solidFill>
                      </a:endParaRPr>
                    </a:p>
                    <a:p>
                      <a:endParaRPr lang="en-US" sz="1400" b="1" dirty="0">
                        <a:solidFill>
                          <a:srgbClr val="FF0000"/>
                        </a:solidFill>
                      </a:endParaRPr>
                    </a:p>
                    <a:p>
                      <a:r>
                        <a:rPr lang="en-US" sz="1400" b="1" dirty="0">
                          <a:solidFill>
                            <a:srgbClr val="FF0000"/>
                          </a:solidFill>
                        </a:rPr>
                        <a:t>172</a:t>
                      </a:r>
                      <a:r>
                        <a:rPr lang="en-US" sz="1400" b="1" baseline="0" dirty="0">
                          <a:solidFill>
                            <a:srgbClr val="FF0000"/>
                          </a:solidFill>
                        </a:rPr>
                        <a:t> </a:t>
                      </a:r>
                      <a:r>
                        <a:rPr lang="en-US" sz="1400" b="1" baseline="0" dirty="0" err="1">
                          <a:solidFill>
                            <a:srgbClr val="FF0000"/>
                          </a:solidFill>
                        </a:rPr>
                        <a:t>keV</a:t>
                      </a:r>
                      <a:endParaRPr lang="en-US" sz="1400" b="1" baseline="0" dirty="0">
                        <a:solidFill>
                          <a:srgbClr val="FF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400" b="1" dirty="0">
                        <a:solidFill>
                          <a:srgbClr val="FF0000"/>
                        </a:solidFill>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n-US" sz="1400" b="1" dirty="0">
                        <a:solidFill>
                          <a:srgbClr val="FF0000"/>
                        </a:solidFill>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sz="1400" b="1" dirty="0">
                          <a:solidFill>
                            <a:srgbClr val="FF0000"/>
                          </a:solidFill>
                        </a:rPr>
                        <a:t>203 </a:t>
                      </a:r>
                      <a:r>
                        <a:rPr lang="en-US" sz="1400" b="1" dirty="0" err="1">
                          <a:solidFill>
                            <a:srgbClr val="FF0000"/>
                          </a:solidFill>
                        </a:rPr>
                        <a:t>keV</a:t>
                      </a:r>
                      <a:endParaRPr lang="en-US" sz="1400" b="1" dirty="0">
                        <a:solidFill>
                          <a:srgbClr val="FF0000"/>
                        </a:solidFill>
                      </a:endParaRPr>
                    </a:p>
                    <a:p>
                      <a:pPr algn="ctr"/>
                      <a:endParaRPr lang="ru-RU" sz="1400" b="1" dirty="0">
                        <a:solidFill>
                          <a:srgbClr val="FF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400" b="1" dirty="0">
                        <a:solidFill>
                          <a:srgbClr val="FF0000"/>
                        </a:solidFill>
                      </a:endParaRPr>
                    </a:p>
                    <a:p>
                      <a:pPr algn="ctr"/>
                      <a:endParaRPr lang="en-US" sz="1400" b="1" dirty="0">
                        <a:solidFill>
                          <a:srgbClr val="FF0000"/>
                        </a:solidFill>
                      </a:endParaRPr>
                    </a:p>
                    <a:p>
                      <a:pPr algn="ctr"/>
                      <a:r>
                        <a:rPr lang="ru-RU" sz="1400" b="1" dirty="0">
                          <a:solidFill>
                            <a:srgbClr val="FF0000"/>
                          </a:solidFill>
                        </a:rPr>
                        <a:t>375 </a:t>
                      </a:r>
                      <a:r>
                        <a:rPr lang="en-US" sz="1400" b="1" dirty="0" err="1">
                          <a:solidFill>
                            <a:srgbClr val="FF0000"/>
                          </a:solidFill>
                        </a:rPr>
                        <a:t>keV</a:t>
                      </a:r>
                      <a:endParaRPr lang="en-US" sz="1400" b="1" dirty="0">
                        <a:solidFill>
                          <a:srgbClr val="FF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400" b="1" dirty="0">
                        <a:solidFill>
                          <a:schemeClr val="accent6">
                            <a:lumMod val="75000"/>
                          </a:schemeClr>
                        </a:solidFill>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sz="1400" b="1" dirty="0">
                          <a:solidFill>
                            <a:srgbClr val="00B050"/>
                          </a:solidFill>
                        </a:rPr>
                        <a:t>Absolute Efficiency</a:t>
                      </a:r>
                      <a:endParaRPr lang="ru-RU" sz="1400" b="1" dirty="0">
                        <a:solidFill>
                          <a:srgbClr val="00B05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271938">
                <a:tc rowSpan="2">
                  <a:txBody>
                    <a:bodyPr/>
                    <a:lstStyle/>
                    <a:p>
                      <a:pPr algn="ctr"/>
                      <a:endParaRPr lang="ru-RU" sz="14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5">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1" dirty="0">
                          <a:solidFill>
                            <a:srgbClr val="00B050"/>
                          </a:solidFill>
                        </a:rPr>
                        <a:t>Efficiency, % </a:t>
                      </a:r>
                      <a:endParaRPr lang="ru-RU" sz="1400" b="1" dirty="0">
                        <a:solidFill>
                          <a:srgbClr val="00B05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10001"/>
                  </a:ext>
                </a:extLst>
              </a:tr>
              <a:tr h="0">
                <a:tc vMerge="1">
                  <a:txBody>
                    <a:bodyPr/>
                    <a:lstStyle/>
                    <a:p>
                      <a:endParaRPr lang="ru-RU"/>
                    </a:p>
                  </a:txBody>
                  <a:tcPr/>
                </a:tc>
                <a:tc gridSpan="5">
                  <a:txBody>
                    <a:bodyPr/>
                    <a:lstStyle/>
                    <a:p>
                      <a:pPr algn="ctr"/>
                      <a:endParaRPr lang="ru-RU" sz="1400" b="1" dirty="0">
                        <a:solidFill>
                          <a:srgbClr val="00B05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10002"/>
                  </a:ext>
                </a:extLst>
              </a:tr>
              <a:tr h="389434">
                <a:tc>
                  <a:txBody>
                    <a:bodyPr/>
                    <a:lstStyle/>
                    <a:p>
                      <a:pPr algn="ctr"/>
                      <a:r>
                        <a:rPr lang="en-US" sz="1400" b="1" dirty="0"/>
                        <a:t>Xe-127</a:t>
                      </a:r>
                      <a:endParaRPr lang="ru-RU" sz="14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b="1" dirty="0">
                          <a:solidFill>
                            <a:srgbClr val="00B050"/>
                          </a:solidFill>
                        </a:rPr>
                        <a:t>43</a:t>
                      </a:r>
                      <a:endParaRPr lang="ru-RU" sz="1400" b="1" dirty="0">
                        <a:solidFill>
                          <a:srgbClr val="00B05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b="1" dirty="0">
                          <a:solidFill>
                            <a:srgbClr val="00B050"/>
                          </a:solidFill>
                        </a:rPr>
                        <a:t>17.2</a:t>
                      </a:r>
                      <a:endParaRPr lang="ru-RU" sz="1400" b="1" dirty="0">
                        <a:solidFill>
                          <a:srgbClr val="00B05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b="1" dirty="0">
                          <a:solidFill>
                            <a:srgbClr val="00B050"/>
                          </a:solidFill>
                        </a:rPr>
                        <a:t>46.2</a:t>
                      </a:r>
                      <a:endParaRPr lang="ru-RU" sz="1400" b="1" dirty="0">
                        <a:solidFill>
                          <a:srgbClr val="00B05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b="1" dirty="0">
                          <a:solidFill>
                            <a:srgbClr val="00B050"/>
                          </a:solidFill>
                        </a:rPr>
                        <a:t>99.5</a:t>
                      </a:r>
                      <a:endParaRPr lang="ru-RU" sz="1400" b="1" dirty="0">
                        <a:solidFill>
                          <a:srgbClr val="00B05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b="1" dirty="0">
                          <a:solidFill>
                            <a:srgbClr val="00B050"/>
                          </a:solidFill>
                        </a:rPr>
                        <a:t>78.66</a:t>
                      </a:r>
                      <a:endParaRPr lang="ru-RU" sz="1400" b="1" dirty="0">
                        <a:solidFill>
                          <a:srgbClr val="00B05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271938">
                <a:tc gridSpan="6">
                  <a:txBody>
                    <a:bodyPr/>
                    <a:lstStyle/>
                    <a:p>
                      <a:pPr algn="ctr"/>
                      <a:endParaRPr lang="ru-RU" sz="1400" b="1"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hMerge="1">
                  <a:txBody>
                    <a:bodyPr/>
                    <a:lstStyle/>
                    <a:p>
                      <a:pPr algn="ctr"/>
                      <a:endParaRPr lang="ru-RU" sz="14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14878963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8650" y="391759"/>
            <a:ext cx="7886700" cy="353965"/>
          </a:xfrm>
        </p:spPr>
        <p:txBody>
          <a:bodyPr>
            <a:noAutofit/>
          </a:bodyPr>
          <a:lstStyle/>
          <a:p>
            <a:pPr algn="ctr"/>
            <a:r>
              <a:rPr lang="en-US" sz="2800" b="1" dirty="0"/>
              <a:t>Efficiency of registrations of gamma-lines for sources in the place of proportional counter</a:t>
            </a:r>
            <a:endParaRPr lang="ru-RU" sz="2800" dirty="0"/>
          </a:p>
        </p:txBody>
      </p:sp>
      <p:pic>
        <p:nvPicPr>
          <p:cNvPr id="4" name="Рисунок 3"/>
          <p:cNvPicPr>
            <a:picLocks noChangeAspect="1"/>
          </p:cNvPicPr>
          <p:nvPr/>
        </p:nvPicPr>
        <p:blipFill>
          <a:blip r:embed="rId2"/>
          <a:stretch>
            <a:fillRect/>
          </a:stretch>
        </p:blipFill>
        <p:spPr>
          <a:xfrm>
            <a:off x="874641" y="1137737"/>
            <a:ext cx="7010402" cy="5478128"/>
          </a:xfrm>
          <a:prstGeom prst="rect">
            <a:avLst/>
          </a:prstGeom>
        </p:spPr>
      </p:pic>
    </p:spTree>
    <p:extLst>
      <p:ext uri="{BB962C8B-B14F-4D97-AF65-F5344CB8AC3E}">
        <p14:creationId xmlns:p14="http://schemas.microsoft.com/office/powerpoint/2010/main" val="35848696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Рисунок 10"/>
          <p:cNvPicPr>
            <a:picLocks noChangeAspect="1"/>
          </p:cNvPicPr>
          <p:nvPr/>
        </p:nvPicPr>
        <p:blipFill>
          <a:blip r:embed="rId2"/>
          <a:stretch>
            <a:fillRect/>
          </a:stretch>
        </p:blipFill>
        <p:spPr>
          <a:xfrm>
            <a:off x="2374479" y="3618119"/>
            <a:ext cx="4612247" cy="3057200"/>
          </a:xfrm>
          <a:prstGeom prst="rect">
            <a:avLst/>
          </a:prstGeom>
        </p:spPr>
      </p:pic>
      <p:pic>
        <p:nvPicPr>
          <p:cNvPr id="4" name="Рисунок 3"/>
          <p:cNvPicPr>
            <a:picLocks noChangeAspect="1"/>
          </p:cNvPicPr>
          <p:nvPr/>
        </p:nvPicPr>
        <p:blipFill>
          <a:blip r:embed="rId3"/>
          <a:stretch>
            <a:fillRect/>
          </a:stretch>
        </p:blipFill>
        <p:spPr>
          <a:xfrm>
            <a:off x="4492101" y="729632"/>
            <a:ext cx="4434385" cy="3020368"/>
          </a:xfrm>
          <a:prstGeom prst="rect">
            <a:avLst/>
          </a:prstGeom>
        </p:spPr>
      </p:pic>
      <p:pic>
        <p:nvPicPr>
          <p:cNvPr id="3" name="Рисунок 2"/>
          <p:cNvPicPr>
            <a:picLocks noChangeAspect="1"/>
          </p:cNvPicPr>
          <p:nvPr/>
        </p:nvPicPr>
        <p:blipFill>
          <a:blip r:embed="rId4"/>
          <a:stretch>
            <a:fillRect/>
          </a:stretch>
        </p:blipFill>
        <p:spPr>
          <a:xfrm>
            <a:off x="164036" y="752457"/>
            <a:ext cx="4147307" cy="2865662"/>
          </a:xfrm>
          <a:prstGeom prst="rect">
            <a:avLst/>
          </a:prstGeom>
        </p:spPr>
      </p:pic>
      <p:sp>
        <p:nvSpPr>
          <p:cNvPr id="2" name="Заголовок 1"/>
          <p:cNvSpPr>
            <a:spLocks noGrp="1"/>
          </p:cNvSpPr>
          <p:nvPr>
            <p:ph type="title"/>
          </p:nvPr>
        </p:nvSpPr>
        <p:spPr>
          <a:xfrm>
            <a:off x="699672" y="214210"/>
            <a:ext cx="7886700" cy="274066"/>
          </a:xfrm>
        </p:spPr>
        <p:txBody>
          <a:bodyPr>
            <a:noAutofit/>
          </a:bodyPr>
          <a:lstStyle/>
          <a:p>
            <a:pPr algn="ctr"/>
            <a:r>
              <a:rPr lang="en-US" sz="2400" b="1" dirty="0"/>
              <a:t>Sources Ga-68, Ge-69, Xe-127 simulated in volume</a:t>
            </a:r>
            <a:r>
              <a:rPr lang="ru-RU" sz="2400" b="1" dirty="0"/>
              <a:t> </a:t>
            </a:r>
            <a:r>
              <a:rPr lang="en-US" sz="2400" b="1" dirty="0"/>
              <a:t>of  proportional counter</a:t>
            </a:r>
            <a:endParaRPr lang="ru-RU" sz="2400" b="1" dirty="0"/>
          </a:p>
        </p:txBody>
      </p:sp>
      <p:sp>
        <p:nvSpPr>
          <p:cNvPr id="8" name="TextBox 7"/>
          <p:cNvSpPr txBox="1"/>
          <p:nvPr/>
        </p:nvSpPr>
        <p:spPr>
          <a:xfrm>
            <a:off x="3327314" y="868195"/>
            <a:ext cx="745717" cy="369332"/>
          </a:xfrm>
          <a:prstGeom prst="rect">
            <a:avLst/>
          </a:prstGeom>
          <a:noFill/>
        </p:spPr>
        <p:txBody>
          <a:bodyPr wrap="none" rtlCol="0">
            <a:spAutoFit/>
          </a:bodyPr>
          <a:lstStyle/>
          <a:p>
            <a:r>
              <a:rPr lang="en-US" dirty="0"/>
              <a:t>Ga-68</a:t>
            </a:r>
            <a:endParaRPr lang="ru-RU" dirty="0"/>
          </a:p>
        </p:txBody>
      </p:sp>
      <p:sp>
        <p:nvSpPr>
          <p:cNvPr id="9" name="TextBox 8"/>
          <p:cNvSpPr txBox="1"/>
          <p:nvPr/>
        </p:nvSpPr>
        <p:spPr>
          <a:xfrm>
            <a:off x="7906868" y="868195"/>
            <a:ext cx="750526" cy="369332"/>
          </a:xfrm>
          <a:prstGeom prst="rect">
            <a:avLst/>
          </a:prstGeom>
          <a:noFill/>
        </p:spPr>
        <p:txBody>
          <a:bodyPr wrap="none" rtlCol="0">
            <a:spAutoFit/>
          </a:bodyPr>
          <a:lstStyle/>
          <a:p>
            <a:r>
              <a:rPr lang="en-US" dirty="0"/>
              <a:t>Ge-69</a:t>
            </a:r>
            <a:endParaRPr lang="ru-RU" dirty="0"/>
          </a:p>
        </p:txBody>
      </p:sp>
      <p:sp>
        <p:nvSpPr>
          <p:cNvPr id="10" name="TextBox 9"/>
          <p:cNvSpPr txBox="1"/>
          <p:nvPr/>
        </p:nvSpPr>
        <p:spPr>
          <a:xfrm>
            <a:off x="5879956" y="3806690"/>
            <a:ext cx="837473" cy="369332"/>
          </a:xfrm>
          <a:prstGeom prst="rect">
            <a:avLst/>
          </a:prstGeom>
          <a:noFill/>
        </p:spPr>
        <p:txBody>
          <a:bodyPr wrap="none" rtlCol="0">
            <a:spAutoFit/>
          </a:bodyPr>
          <a:lstStyle/>
          <a:p>
            <a:r>
              <a:rPr lang="en-US" dirty="0"/>
              <a:t>Xe-127</a:t>
            </a:r>
            <a:endParaRPr lang="ru-RU" dirty="0"/>
          </a:p>
        </p:txBody>
      </p:sp>
    </p:spTree>
    <p:extLst>
      <p:ext uri="{BB962C8B-B14F-4D97-AF65-F5344CB8AC3E}">
        <p14:creationId xmlns:p14="http://schemas.microsoft.com/office/powerpoint/2010/main" val="32894570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p:cNvSpPr>
          <p:nvPr>
            <p:ph type="title"/>
          </p:nvPr>
        </p:nvSpPr>
        <p:spPr/>
        <p:txBody>
          <a:bodyPr/>
          <a:lstStyle/>
          <a:p>
            <a:pPr algn="ctr"/>
            <a:r>
              <a:rPr lang="en-US" dirty="0"/>
              <a:t>Results and future plans</a:t>
            </a:r>
            <a:endParaRPr lang="ru-RU" dirty="0"/>
          </a:p>
        </p:txBody>
      </p:sp>
      <p:sp>
        <p:nvSpPr>
          <p:cNvPr id="20483" name="Rectangle 3"/>
          <p:cNvSpPr>
            <a:spLocks noGrp="1"/>
          </p:cNvSpPr>
          <p:nvPr>
            <p:ph type="body" idx="1"/>
          </p:nvPr>
        </p:nvSpPr>
        <p:spPr/>
        <p:txBody>
          <a:bodyPr/>
          <a:lstStyle/>
          <a:p>
            <a:r>
              <a:rPr lang="en-US" sz="1800" dirty="0"/>
              <a:t>The job is mainly done with the detector of the registration system for BEST.</a:t>
            </a:r>
          </a:p>
          <a:p>
            <a:r>
              <a:rPr lang="en-US" sz="1800" dirty="0"/>
              <a:t>The origin of K-40 background of the detector is disposed mainly in the PMT’s, not in the volume of the detector itself. It is one of the reasons to replace the PMT’s.</a:t>
            </a:r>
          </a:p>
          <a:p>
            <a:r>
              <a:rPr lang="en-US" sz="1800" dirty="0"/>
              <a:t>The Tl-208 background gamma-source (Th-232 origin) have not peak of full absorption it the detector of such geometry.</a:t>
            </a:r>
          </a:p>
          <a:p>
            <a:r>
              <a:rPr lang="en-US" sz="1800" dirty="0"/>
              <a:t>Given result should be compared with real data from the counter filled </a:t>
            </a:r>
            <a:r>
              <a:rPr lang="en-US" sz="1800"/>
              <a:t>with Ge-69 </a:t>
            </a:r>
            <a:r>
              <a:rPr lang="en-US" sz="1800" dirty="0"/>
              <a:t>and (or) Xe-127 contamination.</a:t>
            </a:r>
          </a:p>
          <a:p>
            <a:r>
              <a:rPr lang="en-US" sz="1800" dirty="0"/>
              <a:t>The is start of large job only. It will be continue for the detector of the SAGE registration system which has another geometry and environment. These results are important for further combine using of both systems in BEST.</a:t>
            </a:r>
            <a:endParaRPr lang="ru-RU" sz="1800" dirty="0"/>
          </a:p>
        </p:txBody>
      </p:sp>
    </p:spTree>
    <p:extLst>
      <p:ext uri="{BB962C8B-B14F-4D97-AF65-F5344CB8AC3E}">
        <p14:creationId xmlns:p14="http://schemas.microsoft.com/office/powerpoint/2010/main" val="28396750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p:cNvSpPr/>
          <p:nvPr/>
        </p:nvSpPr>
        <p:spPr>
          <a:xfrm>
            <a:off x="575382" y="1602882"/>
            <a:ext cx="8160243" cy="966418"/>
          </a:xfrm>
          <a:prstGeom prst="rect">
            <a:avLst/>
          </a:prstGeom>
        </p:spPr>
        <p:txBody>
          <a:bodyPr wrap="square">
            <a:spAutoFit/>
          </a:bodyPr>
          <a:lstStyle/>
          <a:p>
            <a:pPr marL="609600" indent="-609600" algn="ctr">
              <a:lnSpc>
                <a:spcPct val="80000"/>
              </a:lnSpc>
              <a:buFont typeface="Wingdings" pitchFamily="2" charset="2"/>
              <a:buNone/>
            </a:pPr>
            <a:r>
              <a:rPr lang="en-US" b="1" dirty="0">
                <a:solidFill>
                  <a:schemeClr val="bg2">
                    <a:lumMod val="25000"/>
                  </a:schemeClr>
                </a:solidFill>
                <a:latin typeface="Times New Roman" pitchFamily="18" charset="0"/>
              </a:rPr>
              <a:t>V.N. </a:t>
            </a:r>
            <a:r>
              <a:rPr lang="en-US" b="1" dirty="0" err="1">
                <a:solidFill>
                  <a:schemeClr val="bg2">
                    <a:lumMod val="25000"/>
                  </a:schemeClr>
                </a:solidFill>
                <a:latin typeface="Times New Roman" pitchFamily="18" charset="0"/>
              </a:rPr>
              <a:t>Gavrin</a:t>
            </a:r>
            <a:r>
              <a:rPr lang="en-US" b="1" dirty="0">
                <a:solidFill>
                  <a:schemeClr val="bg2">
                    <a:lumMod val="25000"/>
                  </a:schemeClr>
                </a:solidFill>
                <a:latin typeface="Times New Roman" pitchFamily="18" charset="0"/>
              </a:rPr>
              <a:t>, V.V. Gorbachev, </a:t>
            </a:r>
            <a:r>
              <a:rPr lang="en-US" b="1" dirty="0" err="1">
                <a:solidFill>
                  <a:schemeClr val="bg2">
                    <a:lumMod val="25000"/>
                  </a:schemeClr>
                </a:solidFill>
                <a:latin typeface="Times New Roman" pitchFamily="18" charset="0"/>
              </a:rPr>
              <a:t>Yu.M</a:t>
            </a:r>
            <a:r>
              <a:rPr lang="en-US" b="1" dirty="0">
                <a:solidFill>
                  <a:schemeClr val="bg2">
                    <a:lumMod val="25000"/>
                  </a:schemeClr>
                </a:solidFill>
                <a:latin typeface="Times New Roman" pitchFamily="18" charset="0"/>
              </a:rPr>
              <a:t>. </a:t>
            </a:r>
            <a:r>
              <a:rPr lang="en-US" b="1" dirty="0" err="1">
                <a:solidFill>
                  <a:schemeClr val="bg2">
                    <a:lumMod val="25000"/>
                  </a:schemeClr>
                </a:solidFill>
                <a:latin typeface="Times New Roman" pitchFamily="18" charset="0"/>
              </a:rPr>
              <a:t>Gavriljuk</a:t>
            </a:r>
            <a:r>
              <a:rPr lang="en-US" b="1" dirty="0">
                <a:solidFill>
                  <a:schemeClr val="bg2">
                    <a:lumMod val="25000"/>
                  </a:schemeClr>
                </a:solidFill>
                <a:latin typeface="Times New Roman" pitchFamily="18" charset="0"/>
              </a:rPr>
              <a:t>, T.V. </a:t>
            </a:r>
            <a:r>
              <a:rPr lang="en-US" b="1" dirty="0" err="1">
                <a:solidFill>
                  <a:schemeClr val="bg2">
                    <a:lumMod val="25000"/>
                  </a:schemeClr>
                </a:solidFill>
                <a:latin typeface="Times New Roman" pitchFamily="18" charset="0"/>
              </a:rPr>
              <a:t>Ibragimova</a:t>
            </a:r>
            <a:r>
              <a:rPr lang="en-US" b="1" dirty="0">
                <a:solidFill>
                  <a:schemeClr val="bg2">
                    <a:lumMod val="25000"/>
                  </a:schemeClr>
                </a:solidFill>
                <a:latin typeface="Times New Roman" pitchFamily="18" charset="0"/>
              </a:rPr>
              <a:t>, A.V. </a:t>
            </a:r>
            <a:r>
              <a:rPr lang="en-US" b="1" dirty="0" err="1">
                <a:solidFill>
                  <a:schemeClr val="bg2">
                    <a:lumMod val="25000"/>
                  </a:schemeClr>
                </a:solidFill>
                <a:latin typeface="Times New Roman" pitchFamily="18" charset="0"/>
              </a:rPr>
              <a:t>Kalikhov</a:t>
            </a:r>
            <a:r>
              <a:rPr lang="en-US" b="1" dirty="0">
                <a:solidFill>
                  <a:schemeClr val="bg2">
                    <a:lumMod val="25000"/>
                  </a:schemeClr>
                </a:solidFill>
                <a:latin typeface="Times New Roman" pitchFamily="18" charset="0"/>
              </a:rPr>
              <a:t>, </a:t>
            </a:r>
          </a:p>
          <a:p>
            <a:pPr marL="609600" indent="-609600" algn="ctr">
              <a:lnSpc>
                <a:spcPct val="80000"/>
              </a:lnSpc>
              <a:buFont typeface="Wingdings" pitchFamily="2" charset="2"/>
              <a:buNone/>
            </a:pPr>
            <a:r>
              <a:rPr lang="en-US" b="1" dirty="0">
                <a:solidFill>
                  <a:schemeClr val="bg2">
                    <a:lumMod val="25000"/>
                  </a:schemeClr>
                </a:solidFill>
                <a:latin typeface="Times New Roman" pitchFamily="18" charset="0"/>
              </a:rPr>
              <a:t>V.V. Kazalov, A.A. </a:t>
            </a:r>
            <a:r>
              <a:rPr lang="en-US" b="1" dirty="0" err="1">
                <a:solidFill>
                  <a:schemeClr val="bg2">
                    <a:lumMod val="25000"/>
                  </a:schemeClr>
                </a:solidFill>
                <a:latin typeface="Times New Roman" pitchFamily="18" charset="0"/>
              </a:rPr>
              <a:t>Shikhin</a:t>
            </a:r>
            <a:endParaRPr lang="en-US" b="1" dirty="0">
              <a:solidFill>
                <a:schemeClr val="bg2">
                  <a:lumMod val="25000"/>
                </a:schemeClr>
              </a:solidFill>
              <a:latin typeface="Times New Roman" pitchFamily="18" charset="0"/>
            </a:endParaRPr>
          </a:p>
          <a:p>
            <a:pPr marL="609600" indent="-609600" algn="ctr">
              <a:lnSpc>
                <a:spcPct val="80000"/>
              </a:lnSpc>
              <a:buFont typeface="Wingdings" pitchFamily="2" charset="2"/>
              <a:buNone/>
            </a:pPr>
            <a:endParaRPr lang="en-US" b="1" dirty="0">
              <a:solidFill>
                <a:schemeClr val="bg2">
                  <a:lumMod val="25000"/>
                </a:schemeClr>
              </a:solidFill>
              <a:latin typeface="Times New Roman" pitchFamily="18" charset="0"/>
            </a:endParaRPr>
          </a:p>
          <a:p>
            <a:pPr marL="609600" indent="-609600" algn="ctr">
              <a:lnSpc>
                <a:spcPct val="80000"/>
              </a:lnSpc>
              <a:buFont typeface="Wingdings" pitchFamily="2" charset="2"/>
              <a:buNone/>
            </a:pPr>
            <a:r>
              <a:rPr lang="en-US" sz="1700" i="1" dirty="0">
                <a:solidFill>
                  <a:schemeClr val="accent2"/>
                </a:solidFill>
                <a:latin typeface="Times New Roman" pitchFamily="18" charset="0"/>
                <a:cs typeface="Times New Roman" pitchFamily="18" charset="0"/>
              </a:rPr>
              <a:t>Institute for Nuclear Research of the Russian Academy of Sciences, Moscow,  Russia</a:t>
            </a:r>
          </a:p>
        </p:txBody>
      </p:sp>
      <p:sp>
        <p:nvSpPr>
          <p:cNvPr id="2" name="Прямоугольник 1"/>
          <p:cNvSpPr/>
          <p:nvPr/>
        </p:nvSpPr>
        <p:spPr>
          <a:xfrm>
            <a:off x="494513" y="5447749"/>
            <a:ext cx="8321980" cy="369332"/>
          </a:xfrm>
          <a:prstGeom prst="rect">
            <a:avLst/>
          </a:prstGeom>
        </p:spPr>
        <p:txBody>
          <a:bodyPr wrap="square">
            <a:spAutoFit/>
          </a:bodyPr>
          <a:lstStyle/>
          <a:p>
            <a:r>
              <a:rPr lang="en-US" dirty="0"/>
              <a:t>We </a:t>
            </a:r>
            <a:r>
              <a:rPr lang="ru-RU" dirty="0" err="1"/>
              <a:t>would</a:t>
            </a:r>
            <a:r>
              <a:rPr lang="ru-RU" dirty="0"/>
              <a:t> </a:t>
            </a:r>
            <a:r>
              <a:rPr lang="ru-RU" dirty="0" err="1"/>
              <a:t>like</a:t>
            </a:r>
            <a:r>
              <a:rPr lang="ru-RU" dirty="0"/>
              <a:t> </a:t>
            </a:r>
            <a:r>
              <a:rPr lang="ru-RU" dirty="0" err="1"/>
              <a:t>to</a:t>
            </a:r>
            <a:r>
              <a:rPr lang="ru-RU" dirty="0"/>
              <a:t> </a:t>
            </a:r>
            <a:r>
              <a:rPr lang="ru-RU" dirty="0" err="1"/>
              <a:t>thank</a:t>
            </a:r>
            <a:r>
              <a:rPr lang="ru-RU" dirty="0"/>
              <a:t> </a:t>
            </a:r>
            <a:r>
              <a:rPr lang="en-US" dirty="0"/>
              <a:t>Dr. V. </a:t>
            </a:r>
            <a:r>
              <a:rPr lang="en-US" dirty="0" err="1"/>
              <a:t>Kuzminov</a:t>
            </a:r>
            <a:r>
              <a:rPr lang="en-US" dirty="0"/>
              <a:t> and Dr. A. </a:t>
            </a:r>
            <a:r>
              <a:rPr lang="en-US" dirty="0" err="1"/>
              <a:t>Gangapshev</a:t>
            </a:r>
            <a:r>
              <a:rPr lang="en-US" dirty="0"/>
              <a:t> </a:t>
            </a:r>
            <a:r>
              <a:rPr lang="ru-RU" dirty="0" err="1"/>
              <a:t>for</a:t>
            </a:r>
            <a:r>
              <a:rPr lang="ru-RU" dirty="0"/>
              <a:t> </a:t>
            </a:r>
            <a:r>
              <a:rPr lang="ru-RU" dirty="0" err="1"/>
              <a:t>useful</a:t>
            </a:r>
            <a:r>
              <a:rPr lang="ru-RU" dirty="0"/>
              <a:t> </a:t>
            </a:r>
            <a:r>
              <a:rPr lang="ru-RU" dirty="0" err="1"/>
              <a:t>discussions</a:t>
            </a:r>
            <a:r>
              <a:rPr lang="en-US" dirty="0"/>
              <a:t>.</a:t>
            </a:r>
            <a:endParaRPr lang="ru-RU" dirty="0"/>
          </a:p>
        </p:txBody>
      </p:sp>
    </p:spTree>
    <p:extLst>
      <p:ext uri="{BB962C8B-B14F-4D97-AF65-F5344CB8AC3E}">
        <p14:creationId xmlns:p14="http://schemas.microsoft.com/office/powerpoint/2010/main" val="32176225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45173" y="294106"/>
            <a:ext cx="7886700" cy="327332"/>
          </a:xfrm>
        </p:spPr>
        <p:txBody>
          <a:bodyPr>
            <a:noAutofit/>
          </a:bodyPr>
          <a:lstStyle/>
          <a:p>
            <a:pPr algn="ctr"/>
            <a:r>
              <a:rPr lang="en-US" sz="2800" b="1" dirty="0"/>
              <a:t>Background spectrum + G4 spectrum of K-40</a:t>
            </a:r>
            <a:br>
              <a:rPr lang="en-US" sz="2800" b="1" dirty="0"/>
            </a:br>
            <a:r>
              <a:rPr lang="en-US" sz="2800" b="1" dirty="0"/>
              <a:t> volume source</a:t>
            </a:r>
            <a:endParaRPr lang="ru-RU" sz="2800" b="1" dirty="0"/>
          </a:p>
        </p:txBody>
      </p:sp>
      <p:pic>
        <p:nvPicPr>
          <p:cNvPr id="6" name="Рисунок 5"/>
          <p:cNvPicPr>
            <a:picLocks noChangeAspect="1"/>
          </p:cNvPicPr>
          <p:nvPr/>
        </p:nvPicPr>
        <p:blipFill>
          <a:blip r:embed="rId2"/>
          <a:stretch>
            <a:fillRect/>
          </a:stretch>
        </p:blipFill>
        <p:spPr>
          <a:xfrm>
            <a:off x="870012" y="1175135"/>
            <a:ext cx="7377344" cy="4856503"/>
          </a:xfrm>
          <a:prstGeom prst="rect">
            <a:avLst/>
          </a:prstGeom>
        </p:spPr>
      </p:pic>
    </p:spTree>
    <p:extLst>
      <p:ext uri="{BB962C8B-B14F-4D97-AF65-F5344CB8AC3E}">
        <p14:creationId xmlns:p14="http://schemas.microsoft.com/office/powerpoint/2010/main" val="17839754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90794" y="205328"/>
            <a:ext cx="7886700" cy="309577"/>
          </a:xfrm>
        </p:spPr>
        <p:txBody>
          <a:bodyPr>
            <a:normAutofit fontScale="90000"/>
          </a:bodyPr>
          <a:lstStyle/>
          <a:p>
            <a:endParaRPr lang="ru-RU" dirty="0"/>
          </a:p>
        </p:txBody>
      </p:sp>
      <p:pic>
        <p:nvPicPr>
          <p:cNvPr id="4" name="Рисунок 3"/>
          <p:cNvPicPr>
            <a:picLocks noChangeAspect="1"/>
          </p:cNvPicPr>
          <p:nvPr/>
        </p:nvPicPr>
        <p:blipFill>
          <a:blip r:embed="rId2"/>
          <a:stretch>
            <a:fillRect/>
          </a:stretch>
        </p:blipFill>
        <p:spPr>
          <a:xfrm>
            <a:off x="701220" y="825623"/>
            <a:ext cx="7865848" cy="5233223"/>
          </a:xfrm>
          <a:prstGeom prst="rect">
            <a:avLst/>
          </a:prstGeom>
        </p:spPr>
      </p:pic>
    </p:spTree>
    <p:extLst>
      <p:ext uri="{BB962C8B-B14F-4D97-AF65-F5344CB8AC3E}">
        <p14:creationId xmlns:p14="http://schemas.microsoft.com/office/powerpoint/2010/main" val="6898948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08549" y="285228"/>
            <a:ext cx="7886700" cy="345088"/>
          </a:xfrm>
        </p:spPr>
        <p:txBody>
          <a:bodyPr>
            <a:noAutofit/>
          </a:bodyPr>
          <a:lstStyle/>
          <a:p>
            <a:pPr algn="ctr"/>
            <a:r>
              <a:rPr lang="en-US" sz="2800" b="1" dirty="0"/>
              <a:t>Probability of registration for gamma-lines for sources in the place of proportional counter</a:t>
            </a:r>
            <a:endParaRPr lang="ru-RU" sz="2800" dirty="0"/>
          </a:p>
        </p:txBody>
      </p:sp>
      <p:graphicFrame>
        <p:nvGraphicFramePr>
          <p:cNvPr id="5" name="Таблица 4"/>
          <p:cNvGraphicFramePr>
            <a:graphicFrameLocks noGrp="1"/>
          </p:cNvGraphicFramePr>
          <p:nvPr>
            <p:extLst>
              <p:ext uri="{D42A27DB-BD31-4B8C-83A1-F6EECF244321}">
                <p14:modId xmlns:p14="http://schemas.microsoft.com/office/powerpoint/2010/main" val="3888796363"/>
              </p:ext>
            </p:extLst>
          </p:nvPr>
        </p:nvGraphicFramePr>
        <p:xfrm>
          <a:off x="639193" y="1633490"/>
          <a:ext cx="7874492" cy="2651760"/>
        </p:xfrm>
        <a:graphic>
          <a:graphicData uri="http://schemas.openxmlformats.org/drawingml/2006/table">
            <a:tbl>
              <a:tblPr/>
              <a:tblGrid>
                <a:gridCol w="1269506">
                  <a:extLst>
                    <a:ext uri="{9D8B030D-6E8A-4147-A177-3AD203B41FA5}">
                      <a16:colId xmlns:a16="http://schemas.microsoft.com/office/drawing/2014/main" val="20000"/>
                    </a:ext>
                  </a:extLst>
                </a:gridCol>
                <a:gridCol w="648070">
                  <a:extLst>
                    <a:ext uri="{9D8B030D-6E8A-4147-A177-3AD203B41FA5}">
                      <a16:colId xmlns:a16="http://schemas.microsoft.com/office/drawing/2014/main" val="20001"/>
                    </a:ext>
                  </a:extLst>
                </a:gridCol>
                <a:gridCol w="648070">
                  <a:extLst>
                    <a:ext uri="{9D8B030D-6E8A-4147-A177-3AD203B41FA5}">
                      <a16:colId xmlns:a16="http://schemas.microsoft.com/office/drawing/2014/main" val="20002"/>
                    </a:ext>
                  </a:extLst>
                </a:gridCol>
                <a:gridCol w="621437">
                  <a:extLst>
                    <a:ext uri="{9D8B030D-6E8A-4147-A177-3AD203B41FA5}">
                      <a16:colId xmlns:a16="http://schemas.microsoft.com/office/drawing/2014/main" val="20003"/>
                    </a:ext>
                  </a:extLst>
                </a:gridCol>
                <a:gridCol w="727969">
                  <a:extLst>
                    <a:ext uri="{9D8B030D-6E8A-4147-A177-3AD203B41FA5}">
                      <a16:colId xmlns:a16="http://schemas.microsoft.com/office/drawing/2014/main" val="20004"/>
                    </a:ext>
                  </a:extLst>
                </a:gridCol>
                <a:gridCol w="611691">
                  <a:extLst>
                    <a:ext uri="{9D8B030D-6E8A-4147-A177-3AD203B41FA5}">
                      <a16:colId xmlns:a16="http://schemas.microsoft.com/office/drawing/2014/main" val="20005"/>
                    </a:ext>
                  </a:extLst>
                </a:gridCol>
                <a:gridCol w="529434">
                  <a:extLst>
                    <a:ext uri="{9D8B030D-6E8A-4147-A177-3AD203B41FA5}">
                      <a16:colId xmlns:a16="http://schemas.microsoft.com/office/drawing/2014/main" val="20006"/>
                    </a:ext>
                  </a:extLst>
                </a:gridCol>
                <a:gridCol w="527876">
                  <a:extLst>
                    <a:ext uri="{9D8B030D-6E8A-4147-A177-3AD203B41FA5}">
                      <a16:colId xmlns:a16="http://schemas.microsoft.com/office/drawing/2014/main" val="20007"/>
                    </a:ext>
                  </a:extLst>
                </a:gridCol>
                <a:gridCol w="612560">
                  <a:extLst>
                    <a:ext uri="{9D8B030D-6E8A-4147-A177-3AD203B41FA5}">
                      <a16:colId xmlns:a16="http://schemas.microsoft.com/office/drawing/2014/main" val="20008"/>
                    </a:ext>
                  </a:extLst>
                </a:gridCol>
                <a:gridCol w="745724">
                  <a:extLst>
                    <a:ext uri="{9D8B030D-6E8A-4147-A177-3AD203B41FA5}">
                      <a16:colId xmlns:a16="http://schemas.microsoft.com/office/drawing/2014/main" val="20009"/>
                    </a:ext>
                  </a:extLst>
                </a:gridCol>
                <a:gridCol w="932155">
                  <a:extLst>
                    <a:ext uri="{9D8B030D-6E8A-4147-A177-3AD203B41FA5}">
                      <a16:colId xmlns:a16="http://schemas.microsoft.com/office/drawing/2014/main" val="20010"/>
                    </a:ext>
                  </a:extLst>
                </a:gridCol>
              </a:tblGrid>
              <a:tr h="97715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400" b="1" dirty="0"/>
                    </a:p>
                    <a:p>
                      <a:pPr marL="0" marR="0" indent="0" algn="ctr" defTabSz="914400" rtl="0" eaLnBrk="1" fontAlgn="auto" latinLnBrk="0" hangingPunct="1">
                        <a:lnSpc>
                          <a:spcPct val="100000"/>
                        </a:lnSpc>
                        <a:spcBef>
                          <a:spcPts val="0"/>
                        </a:spcBef>
                        <a:spcAft>
                          <a:spcPts val="0"/>
                        </a:spcAft>
                        <a:buClrTx/>
                        <a:buSzTx/>
                        <a:buFontTx/>
                        <a:buNone/>
                        <a:tabLst/>
                        <a:defRPr/>
                      </a:pPr>
                      <a:endParaRPr lang="en-US" sz="1400" b="1" dirty="0"/>
                    </a:p>
                    <a:p>
                      <a:pPr marL="0" marR="0" indent="0" algn="ctr" defTabSz="914400" rtl="0" eaLnBrk="1" fontAlgn="auto" latinLnBrk="0" hangingPunct="1">
                        <a:lnSpc>
                          <a:spcPct val="100000"/>
                        </a:lnSpc>
                        <a:spcBef>
                          <a:spcPts val="0"/>
                        </a:spcBef>
                        <a:spcAft>
                          <a:spcPts val="0"/>
                        </a:spcAft>
                        <a:buClrTx/>
                        <a:buSzTx/>
                        <a:buFontTx/>
                        <a:buNone/>
                        <a:tabLst/>
                        <a:defRPr/>
                      </a:pPr>
                      <a:r>
                        <a:rPr lang="en-US" sz="1400" b="1" dirty="0"/>
                        <a:t>Energy, </a:t>
                      </a:r>
                      <a:r>
                        <a:rPr lang="en-US" sz="1400" b="1" dirty="0" err="1"/>
                        <a:t>keV</a:t>
                      </a:r>
                      <a:endParaRPr lang="en-US" sz="1400" b="1" dirty="0"/>
                    </a:p>
                    <a:p>
                      <a:pPr marL="0" marR="0" indent="0" algn="ctr" defTabSz="914400" rtl="0" eaLnBrk="1" fontAlgn="auto" latinLnBrk="0" hangingPunct="1">
                        <a:lnSpc>
                          <a:spcPct val="100000"/>
                        </a:lnSpc>
                        <a:spcBef>
                          <a:spcPts val="0"/>
                        </a:spcBef>
                        <a:spcAft>
                          <a:spcPts val="0"/>
                        </a:spcAft>
                        <a:buClrTx/>
                        <a:buSzTx/>
                        <a:buFontTx/>
                        <a:buNone/>
                        <a:tabLst/>
                        <a:defRPr/>
                      </a:pPr>
                      <a:endParaRPr lang="en-US" sz="1400" b="1" dirty="0"/>
                    </a:p>
                    <a:p>
                      <a:pPr algn="ctr"/>
                      <a:endParaRPr lang="ru-RU" sz="1400" b="1" dirty="0"/>
                    </a:p>
                  </a:txBody>
                  <a:tcPr>
                    <a:lnL w="12700" cmpd="sng">
                      <a:solidFill>
                        <a:schemeClr val="tx1"/>
                      </a:solidFill>
                      <a:prstDash val="solid"/>
                    </a:lnL>
                    <a:lnR w="12700" cap="flat" cmpd="sng" algn="ctr">
                      <a:solidFill>
                        <a:schemeClr val="tx1"/>
                      </a:solidFill>
                      <a:prstDash val="solid"/>
                      <a:round/>
                      <a:headEnd type="none" w="med" len="med"/>
                      <a:tailEnd type="none" w="med" len="med"/>
                    </a:lnR>
                    <a:lnT w="12700" cmpd="sng">
                      <a:solidFill>
                        <a:schemeClr val="tx1"/>
                      </a:solidFill>
                      <a:prstDash val="solid"/>
                    </a:lnT>
                    <a:lnB w="12700" cap="flat" cmpd="sng" algn="ctr">
                      <a:solidFill>
                        <a:schemeClr val="tx1"/>
                      </a:solidFill>
                      <a:prstDash val="solid"/>
                      <a:round/>
                      <a:headEnd type="none" w="med" len="med"/>
                      <a:tailEnd type="none" w="med" len="med"/>
                    </a:lnB>
                    <a:lnTlToBr w="12700" cap="flat" cmpd="sng" algn="ctr">
                      <a:noFill/>
                      <a:prstDash val="solid"/>
                      <a:round/>
                      <a:headEnd type="none" w="med" len="med"/>
                      <a:tailEnd type="none" w="med" len="med"/>
                    </a:lnTlToBr>
                  </a:tcPr>
                </a:tc>
                <a:tc>
                  <a:txBody>
                    <a:bodyPr/>
                    <a:lstStyle/>
                    <a:p>
                      <a:endParaRPr lang="en-US" sz="1400" b="1" dirty="0">
                        <a:solidFill>
                          <a:srgbClr val="FF0000"/>
                        </a:solidFill>
                      </a:endParaRPr>
                    </a:p>
                    <a:p>
                      <a:endParaRPr lang="en-US" sz="1400" b="1" dirty="0">
                        <a:solidFill>
                          <a:srgbClr val="FF0000"/>
                        </a:solidFill>
                      </a:endParaRPr>
                    </a:p>
                    <a:p>
                      <a:r>
                        <a:rPr lang="en-US" sz="1400" b="1" dirty="0">
                          <a:solidFill>
                            <a:srgbClr val="FF0000"/>
                          </a:solidFill>
                        </a:rPr>
                        <a:t>145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400" b="1" dirty="0">
                        <a:solidFill>
                          <a:srgbClr val="FF0000"/>
                        </a:solidFill>
                      </a:endParaRPr>
                    </a:p>
                    <a:p>
                      <a:endParaRPr lang="en-US" sz="1400" b="1" dirty="0">
                        <a:solidFill>
                          <a:srgbClr val="FF0000"/>
                        </a:solidFill>
                      </a:endParaRPr>
                    </a:p>
                    <a:p>
                      <a:r>
                        <a:rPr lang="en-US" sz="1400" b="1" dirty="0">
                          <a:solidFill>
                            <a:srgbClr val="FF0000"/>
                          </a:solidFill>
                        </a:rPr>
                        <a:t>172</a:t>
                      </a:r>
                      <a:endParaRPr lang="ru-RU" sz="1400" b="1" dirty="0">
                        <a:solidFill>
                          <a:srgbClr val="00B05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400" b="1" dirty="0">
                        <a:solidFill>
                          <a:srgbClr val="FF0000"/>
                        </a:solidFill>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n-US" sz="1400" b="1" dirty="0">
                        <a:solidFill>
                          <a:srgbClr val="FF0000"/>
                        </a:solidFill>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sz="1400" b="1" dirty="0">
                          <a:solidFill>
                            <a:srgbClr val="FF0000"/>
                          </a:solidFill>
                        </a:rPr>
                        <a:t>203</a:t>
                      </a:r>
                      <a:endParaRPr lang="ru-RU" sz="1400" b="1" dirty="0">
                        <a:solidFill>
                          <a:srgbClr val="FF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400" b="1" dirty="0">
                        <a:solidFill>
                          <a:srgbClr val="FF0000"/>
                        </a:solidFill>
                      </a:endParaRPr>
                    </a:p>
                    <a:p>
                      <a:pPr algn="ctr"/>
                      <a:endParaRPr lang="en-US" sz="1400" b="1" dirty="0">
                        <a:solidFill>
                          <a:srgbClr val="FF0000"/>
                        </a:solidFill>
                      </a:endParaRPr>
                    </a:p>
                    <a:p>
                      <a:pPr algn="ctr"/>
                      <a:r>
                        <a:rPr lang="ru-RU" sz="1400" b="1" dirty="0">
                          <a:solidFill>
                            <a:srgbClr val="FF0000"/>
                          </a:solidFill>
                        </a:rPr>
                        <a:t>375</a:t>
                      </a:r>
                      <a:endParaRPr lang="en-US" sz="1400" b="1" dirty="0">
                        <a:solidFill>
                          <a:srgbClr val="FF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400" b="1" dirty="0">
                        <a:solidFill>
                          <a:srgbClr val="FF0000"/>
                        </a:solidFill>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n-US" sz="1400" b="1" dirty="0">
                        <a:solidFill>
                          <a:srgbClr val="FF0000"/>
                        </a:solidFill>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sz="1400" b="1" dirty="0">
                          <a:solidFill>
                            <a:srgbClr val="FF0000"/>
                          </a:solidFill>
                        </a:rPr>
                        <a:t>511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400" b="1" dirty="0">
                        <a:solidFill>
                          <a:srgbClr val="FF0000"/>
                        </a:solidFill>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n-US" sz="1400" b="1" dirty="0">
                        <a:solidFill>
                          <a:srgbClr val="FF0000"/>
                        </a:solidFill>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sz="1400" b="1" dirty="0">
                          <a:solidFill>
                            <a:srgbClr val="FF0000"/>
                          </a:solidFill>
                        </a:rPr>
                        <a:t>574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400" b="1" dirty="0">
                        <a:solidFill>
                          <a:srgbClr val="FF0000"/>
                        </a:solidFill>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n-US" sz="1400" b="1" dirty="0">
                        <a:solidFill>
                          <a:srgbClr val="FF0000"/>
                        </a:solidFill>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sz="1400" b="1" dirty="0">
                          <a:solidFill>
                            <a:srgbClr val="FF0000"/>
                          </a:solidFill>
                        </a:rPr>
                        <a:t>872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400" b="1" dirty="0">
                        <a:solidFill>
                          <a:srgbClr val="FF0000"/>
                        </a:solidFill>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n-US" sz="1400" b="1" dirty="0">
                        <a:solidFill>
                          <a:srgbClr val="FF0000"/>
                        </a:solidFill>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sz="1400" b="1" dirty="0">
                          <a:solidFill>
                            <a:srgbClr val="FF0000"/>
                          </a:solidFill>
                        </a:rPr>
                        <a:t>1107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400" b="1" dirty="0">
                        <a:solidFill>
                          <a:srgbClr val="FF0000"/>
                        </a:solidFill>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n-US" sz="1400" b="1" dirty="0">
                        <a:solidFill>
                          <a:srgbClr val="FF0000"/>
                        </a:solidFill>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sz="1400" b="1" dirty="0">
                          <a:solidFill>
                            <a:srgbClr val="FF0000"/>
                          </a:solidFill>
                        </a:rPr>
                        <a:t>1336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400" b="1" dirty="0">
                        <a:solidFill>
                          <a:srgbClr val="FF0000"/>
                        </a:solidFill>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n-US" sz="1400" b="1" dirty="0">
                        <a:solidFill>
                          <a:srgbClr val="FF0000"/>
                        </a:solidFill>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sz="1400" b="1" dirty="0">
                          <a:solidFill>
                            <a:srgbClr val="FF0000"/>
                          </a:solidFill>
                        </a:rPr>
                        <a:t>1460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257146">
                <a:tc rowSpan="3">
                  <a:txBody>
                    <a:bodyPr/>
                    <a:lstStyle/>
                    <a:p>
                      <a:pPr algn="ctr"/>
                      <a:r>
                        <a:rPr lang="en-US" sz="1400" b="1" dirty="0"/>
                        <a:t>Probability of registration,% </a:t>
                      </a:r>
                      <a:endParaRPr lang="ru-RU" sz="14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ru-RU" sz="1400" b="1" dirty="0">
                        <a:solidFill>
                          <a:schemeClr val="accent1">
                            <a:lumMod val="75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endParaRPr lang="ru-RU" sz="1400" b="1" dirty="0">
                        <a:solidFill>
                          <a:schemeClr val="accent1">
                            <a:lumMod val="75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endParaRPr lang="ru-RU" sz="1400" b="1" dirty="0">
                        <a:solidFill>
                          <a:schemeClr val="accent1">
                            <a:lumMod val="75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endParaRPr lang="ru-RU" sz="1400" b="1" dirty="0">
                        <a:solidFill>
                          <a:schemeClr val="accent1">
                            <a:lumMod val="75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endParaRPr lang="ru-RU" sz="1400" b="1" dirty="0">
                        <a:solidFill>
                          <a:schemeClr val="accent1">
                            <a:lumMod val="75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endParaRPr lang="ru-RU" sz="1400" b="1" dirty="0">
                        <a:solidFill>
                          <a:schemeClr val="accent1">
                            <a:lumMod val="75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endParaRPr lang="ru-RU" sz="1400" b="1" dirty="0">
                        <a:solidFill>
                          <a:schemeClr val="accent1">
                            <a:lumMod val="75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endParaRPr lang="ru-RU" sz="1400" b="1" dirty="0">
                        <a:solidFill>
                          <a:schemeClr val="accent1">
                            <a:lumMod val="75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endParaRPr lang="ru-RU" sz="1400" b="1" dirty="0">
                        <a:solidFill>
                          <a:schemeClr val="accent1">
                            <a:lumMod val="75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endParaRPr lang="ru-RU" sz="1400" b="1" dirty="0">
                        <a:solidFill>
                          <a:schemeClr val="accent1">
                            <a:lumMod val="75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0001"/>
                  </a:ext>
                </a:extLst>
              </a:tr>
              <a:tr h="437149">
                <a:tc vMerge="1">
                  <a:txBody>
                    <a:bodyPr/>
                    <a:lstStyle/>
                    <a:p>
                      <a:endParaRPr lang="ru-RU"/>
                    </a:p>
                  </a:txBody>
                  <a:tcPr/>
                </a:tc>
                <a:tc>
                  <a:txBody>
                    <a:bodyPr/>
                    <a:lstStyle/>
                    <a:p>
                      <a:pPr algn="ctr"/>
                      <a:endParaRPr lang="en-US" sz="1400" b="1" dirty="0">
                        <a:solidFill>
                          <a:srgbClr val="FF0000"/>
                        </a:solidFill>
                      </a:endParaRPr>
                    </a:p>
                    <a:p>
                      <a:pPr algn="ctr"/>
                      <a:r>
                        <a:rPr lang="en-US" sz="1400" b="1" dirty="0">
                          <a:solidFill>
                            <a:srgbClr val="00B050"/>
                          </a:solidFill>
                        </a:rPr>
                        <a:t>43</a:t>
                      </a:r>
                      <a:endParaRPr lang="ru-RU" sz="1400" b="1" dirty="0">
                        <a:solidFill>
                          <a:srgbClr val="00B05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endParaRPr lang="en-US" sz="1400" b="1" dirty="0">
                        <a:solidFill>
                          <a:srgbClr val="FF0000"/>
                        </a:solidFill>
                      </a:endParaRPr>
                    </a:p>
                    <a:p>
                      <a:pPr algn="ctr"/>
                      <a:r>
                        <a:rPr lang="en-US" sz="1400" b="1" dirty="0">
                          <a:solidFill>
                            <a:srgbClr val="00B050"/>
                          </a:solidFill>
                        </a:rPr>
                        <a:t>17.3</a:t>
                      </a:r>
                      <a:endParaRPr lang="ru-RU" sz="1400" b="1" dirty="0">
                        <a:solidFill>
                          <a:srgbClr val="00B05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endParaRPr lang="en-US" sz="1400" b="1" dirty="0">
                        <a:solidFill>
                          <a:srgbClr val="00B050"/>
                        </a:solidFill>
                      </a:endParaRPr>
                    </a:p>
                    <a:p>
                      <a:pPr algn="ctr"/>
                      <a:r>
                        <a:rPr lang="en-US" sz="1400" b="1" dirty="0">
                          <a:solidFill>
                            <a:srgbClr val="00B050"/>
                          </a:solidFill>
                        </a:rPr>
                        <a:t>46</a:t>
                      </a:r>
                      <a:endParaRPr lang="ru-RU" sz="1400" b="1" dirty="0">
                        <a:solidFill>
                          <a:srgbClr val="00B05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endParaRPr lang="en-US" sz="1400" b="1" dirty="0">
                        <a:solidFill>
                          <a:srgbClr val="00B050"/>
                        </a:solidFill>
                      </a:endParaRPr>
                    </a:p>
                    <a:p>
                      <a:pPr algn="ctr"/>
                      <a:r>
                        <a:rPr lang="en-US" sz="1400" b="1" dirty="0">
                          <a:solidFill>
                            <a:srgbClr val="00B050"/>
                          </a:solidFill>
                        </a:rPr>
                        <a:t>100</a:t>
                      </a:r>
                      <a:endParaRPr lang="ru-RU" sz="1400" b="1" dirty="0">
                        <a:solidFill>
                          <a:srgbClr val="00B05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endParaRPr lang="en-US" sz="1400" b="1" dirty="0">
                        <a:solidFill>
                          <a:srgbClr val="00B050"/>
                        </a:solidFill>
                      </a:endParaRPr>
                    </a:p>
                    <a:p>
                      <a:pPr algn="ctr"/>
                      <a:r>
                        <a:rPr lang="en-US" sz="1400" b="1" dirty="0">
                          <a:solidFill>
                            <a:srgbClr val="00B050"/>
                          </a:solidFill>
                        </a:rPr>
                        <a:t>10.5</a:t>
                      </a:r>
                      <a:endParaRPr lang="ru-RU" sz="1400" b="1" dirty="0">
                        <a:solidFill>
                          <a:srgbClr val="00B05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endParaRPr lang="en-US" sz="1400" b="1" dirty="0">
                        <a:solidFill>
                          <a:srgbClr val="00B050"/>
                        </a:solidFill>
                      </a:endParaRPr>
                    </a:p>
                    <a:p>
                      <a:pPr algn="ctr"/>
                      <a:r>
                        <a:rPr lang="en-US" sz="1400" b="1" dirty="0">
                          <a:solidFill>
                            <a:srgbClr val="00B050"/>
                          </a:solidFill>
                        </a:rPr>
                        <a:t>35</a:t>
                      </a:r>
                      <a:endParaRPr lang="ru-RU" sz="1400" b="1" dirty="0">
                        <a:solidFill>
                          <a:srgbClr val="00B05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endParaRPr lang="en-US" sz="1400" b="1" dirty="0">
                        <a:solidFill>
                          <a:srgbClr val="00B050"/>
                        </a:solidFill>
                      </a:endParaRPr>
                    </a:p>
                    <a:p>
                      <a:pPr algn="ctr"/>
                      <a:r>
                        <a:rPr lang="en-US" sz="1400" b="1" dirty="0">
                          <a:solidFill>
                            <a:srgbClr val="00B050"/>
                          </a:solidFill>
                        </a:rPr>
                        <a:t>34</a:t>
                      </a:r>
                      <a:endParaRPr lang="ru-RU" sz="1400" b="1" dirty="0">
                        <a:solidFill>
                          <a:srgbClr val="00B05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endParaRPr lang="en-US" sz="1400" b="1" dirty="0">
                        <a:solidFill>
                          <a:srgbClr val="00B050"/>
                        </a:solidFill>
                      </a:endParaRPr>
                    </a:p>
                    <a:p>
                      <a:pPr algn="ctr"/>
                      <a:r>
                        <a:rPr lang="en-US" sz="1400" b="1" dirty="0">
                          <a:solidFill>
                            <a:srgbClr val="00B050"/>
                          </a:solidFill>
                        </a:rPr>
                        <a:t>31</a:t>
                      </a:r>
                      <a:endParaRPr lang="ru-RU" sz="1400" b="1" dirty="0">
                        <a:solidFill>
                          <a:srgbClr val="00B05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endParaRPr lang="en-US" sz="1400" b="1" dirty="0">
                        <a:solidFill>
                          <a:srgbClr val="00B050"/>
                        </a:solidFill>
                      </a:endParaRPr>
                    </a:p>
                    <a:p>
                      <a:pPr algn="ctr"/>
                      <a:r>
                        <a:rPr lang="en-US" sz="1400" b="1" dirty="0">
                          <a:solidFill>
                            <a:srgbClr val="00B050"/>
                          </a:solidFill>
                        </a:rPr>
                        <a:t>27</a:t>
                      </a:r>
                      <a:endParaRPr lang="ru-RU" sz="1400" b="1" dirty="0">
                        <a:solidFill>
                          <a:srgbClr val="00B05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endParaRPr lang="en-US" sz="1400" b="1" dirty="0">
                        <a:solidFill>
                          <a:srgbClr val="00B050"/>
                        </a:solidFill>
                      </a:endParaRPr>
                    </a:p>
                    <a:p>
                      <a:pPr algn="ctr"/>
                      <a:r>
                        <a:rPr lang="en-US" sz="1400" b="1" dirty="0">
                          <a:solidFill>
                            <a:srgbClr val="00B050"/>
                          </a:solidFill>
                        </a:rPr>
                        <a:t>28</a:t>
                      </a:r>
                      <a:endParaRPr lang="ru-RU" sz="1400" b="1" dirty="0">
                        <a:solidFill>
                          <a:srgbClr val="00B05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0002"/>
                  </a:ext>
                </a:extLst>
              </a:tr>
              <a:tr h="308576">
                <a:tc vMerge="1">
                  <a:txBody>
                    <a:bodyPr/>
                    <a:lstStyle/>
                    <a:p>
                      <a:pPr algn="ctr"/>
                      <a:endParaRPr lang="ru-RU" sz="14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400" b="1" dirty="0">
                        <a:solidFill>
                          <a:srgbClr val="FF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ru-R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ru-R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ru-RU" sz="1400" b="1" dirty="0">
                        <a:solidFill>
                          <a:srgbClr val="00B05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ru-RU" sz="1400" b="1" dirty="0">
                        <a:solidFill>
                          <a:srgbClr val="00B05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ru-RU" sz="1400" b="1" dirty="0">
                        <a:solidFill>
                          <a:srgbClr val="00B05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ru-RU" sz="1400" b="1" dirty="0">
                        <a:solidFill>
                          <a:srgbClr val="00B05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ru-RU" sz="1400" b="1" dirty="0">
                        <a:solidFill>
                          <a:srgbClr val="00B05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ru-RU" sz="1400" b="1" dirty="0">
                        <a:solidFill>
                          <a:srgbClr val="00B05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ru-RU" sz="1400" b="1" dirty="0">
                        <a:solidFill>
                          <a:srgbClr val="00B05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257146">
                <a:tc gridSpan="11">
                  <a:txBody>
                    <a:bodyPr/>
                    <a:lstStyle/>
                    <a:p>
                      <a:pPr algn="ctr"/>
                      <a:endParaRPr lang="ru-RU" sz="1400" b="1"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hMerge="1">
                  <a:txBody>
                    <a:bodyPr/>
                    <a:lstStyle/>
                    <a:p>
                      <a:pPr algn="ctr"/>
                      <a:endParaRPr lang="ru-RU" sz="14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19819092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p:cNvSpPr>
          <p:nvPr>
            <p:ph type="title"/>
          </p:nvPr>
        </p:nvSpPr>
        <p:spPr/>
        <p:txBody>
          <a:bodyPr/>
          <a:lstStyle/>
          <a:p>
            <a:pPr algn="ctr"/>
            <a:r>
              <a:rPr lang="en-US" dirty="0"/>
              <a:t>Main objects of the job</a:t>
            </a:r>
            <a:endParaRPr lang="ru-RU" dirty="0"/>
          </a:p>
        </p:txBody>
      </p:sp>
      <p:sp>
        <p:nvSpPr>
          <p:cNvPr id="19459" name="Rectangle 3"/>
          <p:cNvSpPr>
            <a:spLocks noGrp="1"/>
          </p:cNvSpPr>
          <p:nvPr>
            <p:ph type="body" idx="1"/>
          </p:nvPr>
        </p:nvSpPr>
        <p:spPr>
          <a:xfrm>
            <a:off x="650875" y="1720850"/>
            <a:ext cx="7945438" cy="4637088"/>
          </a:xfrm>
        </p:spPr>
        <p:txBody>
          <a:bodyPr/>
          <a:lstStyle/>
          <a:p>
            <a:r>
              <a:rPr lang="en-US" sz="1800" dirty="0"/>
              <a:t>Build the model of real detector using </a:t>
            </a:r>
            <a:r>
              <a:rPr lang="en-US" sz="1800" dirty="0" err="1"/>
              <a:t>Geant</a:t>
            </a:r>
            <a:r>
              <a:rPr lang="en-US" sz="1800" dirty="0"/>
              <a:t> 4 simulation software and determine the influence of its different components to the response function.</a:t>
            </a:r>
          </a:p>
          <a:p>
            <a:r>
              <a:rPr lang="en-US" sz="1800" dirty="0"/>
              <a:t>Find the model response on gamma-sources (Co-60, Cs-137, Na-22) in calibration position and associate them with real calibration spectra.</a:t>
            </a:r>
          </a:p>
          <a:p>
            <a:r>
              <a:rPr lang="en-US" sz="1800" dirty="0"/>
              <a:t>Find the model response on gamma-sources (K-40, Tl-208, Bi-214) uniformly distributed in the detector volume and associate them with real background spectra.</a:t>
            </a:r>
          </a:p>
          <a:p>
            <a:r>
              <a:rPr lang="en-US" sz="1800" dirty="0"/>
              <a:t>Find the model response on gamma-sources (K-40, Ga-68, Ge-69, Xe-127) in the position of proportional counter inside the detector well.</a:t>
            </a:r>
          </a:p>
          <a:p>
            <a:r>
              <a:rPr lang="en-US" sz="1800" dirty="0"/>
              <a:t>Calculate the efficiencies of full and partial absorptions for energies of all these sources in the detector.</a:t>
            </a:r>
          </a:p>
          <a:p>
            <a:r>
              <a:rPr lang="en-US" sz="1800" dirty="0"/>
              <a:t>Determine the possible sources of increased background of the detector.</a:t>
            </a:r>
          </a:p>
          <a:p>
            <a:r>
              <a:rPr lang="en-US" sz="1800" dirty="0"/>
              <a:t>Explain some peculiarities of the spectra.</a:t>
            </a:r>
          </a:p>
          <a:p>
            <a:endParaRPr lang="ru-RU" sz="1800" dirty="0"/>
          </a:p>
        </p:txBody>
      </p:sp>
    </p:spTree>
    <p:extLst>
      <p:ext uri="{BB962C8B-B14F-4D97-AF65-F5344CB8AC3E}">
        <p14:creationId xmlns:p14="http://schemas.microsoft.com/office/powerpoint/2010/main" val="13007911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8650" y="107950"/>
            <a:ext cx="7886700" cy="327025"/>
          </a:xfrm>
        </p:spPr>
        <p:txBody>
          <a:bodyPr rtlCol="0">
            <a:normAutofit fontScale="90000"/>
          </a:bodyPr>
          <a:lstStyle/>
          <a:p>
            <a:pPr algn="ctr" fontAlgn="auto">
              <a:spcAft>
                <a:spcPts val="0"/>
              </a:spcAft>
              <a:defRPr/>
            </a:pPr>
            <a:r>
              <a:rPr lang="en-US" b="1" dirty="0" err="1">
                <a:solidFill>
                  <a:schemeClr val="accent1">
                    <a:lumMod val="50000"/>
                  </a:schemeClr>
                </a:solidFill>
              </a:rPr>
              <a:t>NaI</a:t>
            </a:r>
            <a:r>
              <a:rPr lang="en-US" b="1" dirty="0">
                <a:solidFill>
                  <a:schemeClr val="accent1">
                    <a:lumMod val="50000"/>
                  </a:schemeClr>
                </a:solidFill>
              </a:rPr>
              <a:t> (</a:t>
            </a:r>
            <a:r>
              <a:rPr lang="en-US" b="1" dirty="0" err="1">
                <a:solidFill>
                  <a:schemeClr val="accent1">
                    <a:lumMod val="50000"/>
                  </a:schemeClr>
                </a:solidFill>
              </a:rPr>
              <a:t>Tl</a:t>
            </a:r>
            <a:r>
              <a:rPr lang="en-US" b="1" dirty="0">
                <a:solidFill>
                  <a:schemeClr val="accent1">
                    <a:lumMod val="50000"/>
                  </a:schemeClr>
                </a:solidFill>
              </a:rPr>
              <a:t>) Scintillation assembly</a:t>
            </a:r>
            <a:endParaRPr lang="ru-RU" dirty="0"/>
          </a:p>
        </p:txBody>
      </p:sp>
      <p:pic>
        <p:nvPicPr>
          <p:cNvPr id="5123" name="Рисунок 3"/>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40300" y="796925"/>
            <a:ext cx="3959225" cy="527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4" name="Text Box 4"/>
          <p:cNvSpPr txBox="1">
            <a:spLocks noChangeArrowheads="1"/>
          </p:cNvSpPr>
          <p:nvPr/>
        </p:nvSpPr>
        <p:spPr bwMode="auto">
          <a:xfrm>
            <a:off x="373063" y="811213"/>
            <a:ext cx="4346575" cy="31393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Char char="•"/>
            </a:pPr>
            <a:r>
              <a:rPr lang="en-US" dirty="0"/>
              <a:t>M</a:t>
            </a:r>
            <a:r>
              <a:rPr lang="ru-RU" dirty="0" err="1"/>
              <a:t>ade</a:t>
            </a:r>
            <a:r>
              <a:rPr lang="ru-RU" dirty="0"/>
              <a:t>: </a:t>
            </a:r>
            <a:r>
              <a:rPr lang="en-US" dirty="0"/>
              <a:t>“</a:t>
            </a:r>
            <a:r>
              <a:rPr lang="ru-RU" dirty="0" err="1"/>
              <a:t>Amkris</a:t>
            </a:r>
            <a:r>
              <a:rPr lang="en-US" dirty="0"/>
              <a:t>”</a:t>
            </a:r>
            <a:r>
              <a:rPr lang="ru-RU" dirty="0"/>
              <a:t>, </a:t>
            </a:r>
            <a:r>
              <a:rPr lang="ru-RU" dirty="0" err="1"/>
              <a:t>Kharkov</a:t>
            </a:r>
            <a:r>
              <a:rPr lang="ru-RU" dirty="0"/>
              <a:t>, </a:t>
            </a:r>
            <a:r>
              <a:rPr lang="ru-RU" dirty="0" err="1"/>
              <a:t>Ukraine</a:t>
            </a:r>
            <a:endParaRPr lang="ru-RU" dirty="0"/>
          </a:p>
          <a:p>
            <a:pPr>
              <a:buFontTx/>
              <a:buChar char="•"/>
            </a:pPr>
            <a:r>
              <a:rPr lang="ru-RU" dirty="0" err="1"/>
              <a:t>Size</a:t>
            </a:r>
            <a:r>
              <a:rPr lang="ru-RU" dirty="0"/>
              <a:t>:</a:t>
            </a:r>
            <a:r>
              <a:rPr lang="en-US" dirty="0"/>
              <a:t> </a:t>
            </a:r>
            <a:r>
              <a:rPr lang="en-US" dirty="0">
                <a:sym typeface="Symbol" panose="05050102010706020507" pitchFamily="18" charset="2"/>
              </a:rPr>
              <a:t></a:t>
            </a:r>
            <a:r>
              <a:rPr lang="ru-RU" dirty="0"/>
              <a:t>200</a:t>
            </a:r>
            <a:r>
              <a:rPr lang="ru-RU" dirty="0">
                <a:sym typeface="Symbol" panose="05050102010706020507" pitchFamily="18" charset="2"/>
              </a:rPr>
              <a:t></a:t>
            </a:r>
            <a:r>
              <a:rPr lang="ru-RU" dirty="0"/>
              <a:t>200~mm</a:t>
            </a:r>
          </a:p>
          <a:p>
            <a:pPr>
              <a:buFontTx/>
              <a:buChar char="•"/>
            </a:pPr>
            <a:r>
              <a:rPr lang="ru-RU" dirty="0" err="1"/>
              <a:t>Well</a:t>
            </a:r>
            <a:r>
              <a:rPr lang="ru-RU" dirty="0"/>
              <a:t>: </a:t>
            </a:r>
            <a:r>
              <a:rPr lang="en-US" dirty="0">
                <a:sym typeface="Symbol" panose="05050102010706020507" pitchFamily="18" charset="2"/>
              </a:rPr>
              <a:t></a:t>
            </a:r>
            <a:r>
              <a:rPr lang="ru-RU" dirty="0"/>
              <a:t> 100</a:t>
            </a:r>
            <a:r>
              <a:rPr lang="ru-RU" dirty="0">
                <a:sym typeface="Symbol" panose="05050102010706020507" pitchFamily="18" charset="2"/>
              </a:rPr>
              <a:t></a:t>
            </a:r>
            <a:r>
              <a:rPr lang="en-US" dirty="0"/>
              <a:t>1</a:t>
            </a:r>
            <a:r>
              <a:rPr lang="ru-RU" dirty="0"/>
              <a:t>50~mm</a:t>
            </a:r>
          </a:p>
          <a:p>
            <a:pPr>
              <a:buFontTx/>
              <a:buChar char="•"/>
            </a:pPr>
            <a:r>
              <a:rPr lang="ru-RU" dirty="0" err="1"/>
              <a:t>PMTs~model</a:t>
            </a:r>
            <a:r>
              <a:rPr lang="ru-RU" dirty="0"/>
              <a:t>:</a:t>
            </a:r>
            <a:r>
              <a:rPr lang="en-US" dirty="0"/>
              <a:t> </a:t>
            </a:r>
            <a:r>
              <a:rPr lang="ru-RU" dirty="0"/>
              <a:t>3"</a:t>
            </a:r>
            <a:r>
              <a:rPr lang="en-US" dirty="0"/>
              <a:t> </a:t>
            </a:r>
            <a:r>
              <a:rPr lang="ru-RU" dirty="0"/>
              <a:t>ET9757QL</a:t>
            </a:r>
            <a:r>
              <a:rPr lang="en-US" dirty="0"/>
              <a:t> </a:t>
            </a:r>
            <a:r>
              <a:rPr lang="ru-RU" dirty="0"/>
              <a:t>(4</a:t>
            </a:r>
            <a:r>
              <a:rPr lang="en-US" dirty="0"/>
              <a:t> </a:t>
            </a:r>
            <a:r>
              <a:rPr lang="ru-RU" dirty="0" err="1"/>
              <a:t>pieces</a:t>
            </a:r>
            <a:r>
              <a:rPr lang="ru-RU" dirty="0"/>
              <a:t>.)</a:t>
            </a:r>
          </a:p>
          <a:p>
            <a:pPr>
              <a:buFontTx/>
              <a:buChar char="•"/>
            </a:pPr>
            <a:r>
              <a:rPr lang="ru-RU" dirty="0" err="1"/>
              <a:t>Body</a:t>
            </a:r>
            <a:r>
              <a:rPr lang="ru-RU" dirty="0"/>
              <a:t>: </a:t>
            </a:r>
            <a:r>
              <a:rPr lang="ru-RU" dirty="0" err="1"/>
              <a:t>Stainless</a:t>
            </a:r>
            <a:r>
              <a:rPr lang="ru-RU" dirty="0"/>
              <a:t> </a:t>
            </a:r>
            <a:r>
              <a:rPr lang="ru-RU" dirty="0" err="1"/>
              <a:t>steel</a:t>
            </a:r>
            <a:endParaRPr lang="ru-RU" dirty="0"/>
          </a:p>
          <a:p>
            <a:pPr>
              <a:buFontTx/>
              <a:buChar char="•"/>
            </a:pPr>
            <a:r>
              <a:rPr lang="ru-RU" dirty="0" err="1"/>
              <a:t>Reflector</a:t>
            </a:r>
            <a:r>
              <a:rPr lang="ru-RU" dirty="0"/>
              <a:t>: </a:t>
            </a:r>
            <a:r>
              <a:rPr lang="ru-RU" dirty="0" err="1"/>
              <a:t>Teflon</a:t>
            </a:r>
            <a:endParaRPr lang="ru-RU" dirty="0"/>
          </a:p>
          <a:p>
            <a:pPr>
              <a:buFontTx/>
              <a:buChar char="•"/>
            </a:pPr>
            <a:r>
              <a:rPr lang="ru-RU" dirty="0" err="1"/>
              <a:t>Windows</a:t>
            </a:r>
            <a:r>
              <a:rPr lang="ru-RU" dirty="0"/>
              <a:t>: </a:t>
            </a:r>
            <a:r>
              <a:rPr lang="ru-RU" dirty="0" err="1"/>
              <a:t>Quartz</a:t>
            </a:r>
            <a:endParaRPr lang="ru-RU" dirty="0"/>
          </a:p>
          <a:p>
            <a:pPr>
              <a:buFontTx/>
              <a:buChar char="•"/>
            </a:pPr>
            <a:r>
              <a:rPr lang="ru-RU" dirty="0" err="1"/>
              <a:t>Volume</a:t>
            </a:r>
            <a:r>
              <a:rPr lang="ru-RU" dirty="0"/>
              <a:t>: 5105.1</a:t>
            </a:r>
            <a:r>
              <a:rPr lang="en-US" dirty="0"/>
              <a:t> </a:t>
            </a:r>
            <a:r>
              <a:rPr lang="ru-RU" dirty="0"/>
              <a:t>cm</a:t>
            </a:r>
            <a:r>
              <a:rPr lang="ru-RU" baseline="30000" dirty="0"/>
              <a:t>3</a:t>
            </a:r>
          </a:p>
          <a:p>
            <a:pPr>
              <a:buFontTx/>
              <a:buChar char="•"/>
            </a:pPr>
            <a:r>
              <a:rPr lang="ru-RU" dirty="0" err="1"/>
              <a:t>Mass</a:t>
            </a:r>
            <a:r>
              <a:rPr lang="ru-RU" dirty="0"/>
              <a:t>: 18.74</a:t>
            </a:r>
            <a:r>
              <a:rPr lang="en-US" dirty="0"/>
              <a:t> </a:t>
            </a:r>
            <a:r>
              <a:rPr lang="ru-RU" dirty="0" err="1"/>
              <a:t>kg</a:t>
            </a:r>
            <a:endParaRPr lang="ru-RU" dirty="0"/>
          </a:p>
          <a:p>
            <a:pPr>
              <a:buFontTx/>
              <a:buChar char="•"/>
            </a:pPr>
            <a:r>
              <a:rPr lang="ru-RU" dirty="0" err="1"/>
              <a:t>Resolution</a:t>
            </a:r>
            <a:r>
              <a:rPr lang="ru-RU" dirty="0"/>
              <a:t>:</a:t>
            </a:r>
            <a:r>
              <a:rPr lang="en-US" dirty="0"/>
              <a:t> </a:t>
            </a:r>
            <a:r>
              <a:rPr lang="ru-RU" dirty="0"/>
              <a:t>R</a:t>
            </a:r>
            <a:r>
              <a:rPr lang="ru-RU" dirty="0">
                <a:sym typeface="Symbol" panose="05050102010706020507" pitchFamily="18" charset="2"/>
              </a:rPr>
              <a:t></a:t>
            </a:r>
            <a:r>
              <a:rPr lang="ru-RU" dirty="0"/>
              <a:t>7.6%</a:t>
            </a:r>
            <a:r>
              <a:rPr lang="en-US" dirty="0"/>
              <a:t> </a:t>
            </a:r>
            <a:r>
              <a:rPr lang="ru-RU" dirty="0"/>
              <a:t>(E</a:t>
            </a:r>
            <a:r>
              <a:rPr lang="ru-RU" dirty="0">
                <a:sym typeface="Symbol" panose="05050102010706020507" pitchFamily="18" charset="2"/>
              </a:rPr>
              <a:t></a:t>
            </a:r>
            <a:r>
              <a:rPr lang="ru-RU" dirty="0"/>
              <a:t>=1460</a:t>
            </a:r>
            <a:r>
              <a:rPr lang="en-US" dirty="0"/>
              <a:t> </a:t>
            </a:r>
            <a:r>
              <a:rPr lang="ru-RU" dirty="0" err="1"/>
              <a:t>keV</a:t>
            </a:r>
            <a:r>
              <a:rPr lang="ru-RU" dirty="0"/>
              <a:t>)</a:t>
            </a:r>
          </a:p>
          <a:p>
            <a:pPr>
              <a:buFontTx/>
              <a:buChar char="•"/>
            </a:pPr>
            <a:r>
              <a:rPr lang="ru-RU" dirty="0" err="1"/>
              <a:t>Bkg</a:t>
            </a:r>
            <a:r>
              <a:rPr lang="ru-RU" dirty="0"/>
              <a:t>:</a:t>
            </a:r>
            <a:r>
              <a:rPr lang="en-US" dirty="0"/>
              <a:t> </a:t>
            </a:r>
            <a:r>
              <a:rPr lang="ru-RU" dirty="0" err="1"/>
              <a:t>v</a:t>
            </a:r>
            <a:r>
              <a:rPr lang="ru-RU" baseline="-25000" dirty="0" err="1"/>
              <a:t>bg</a:t>
            </a:r>
            <a:r>
              <a:rPr lang="ru-RU" dirty="0"/>
              <a:t>=3.24</a:t>
            </a:r>
            <a:r>
              <a:rPr lang="ru-RU" dirty="0">
                <a:sym typeface="Symbol" panose="05050102010706020507" pitchFamily="18" charset="2"/>
              </a:rPr>
              <a:t></a:t>
            </a:r>
            <a:r>
              <a:rPr lang="ru-RU" dirty="0"/>
              <a:t>0.03</a:t>
            </a:r>
            <a:r>
              <a:rPr lang="en-US" dirty="0"/>
              <a:t> </a:t>
            </a:r>
            <a:r>
              <a:rPr lang="ru-RU" dirty="0"/>
              <a:t>s</a:t>
            </a:r>
            <a:r>
              <a:rPr lang="ru-RU" baseline="30000" dirty="0"/>
              <a:t>-1</a:t>
            </a:r>
            <a:r>
              <a:rPr lang="en-US" dirty="0"/>
              <a:t> </a:t>
            </a:r>
            <a:r>
              <a:rPr lang="ru-RU" dirty="0"/>
              <a:t>(E</a:t>
            </a:r>
            <a:r>
              <a:rPr lang="ru-RU" dirty="0">
                <a:sym typeface="Symbol" panose="05050102010706020507" pitchFamily="18" charset="2"/>
              </a:rPr>
              <a:t></a:t>
            </a:r>
            <a:r>
              <a:rPr lang="ru-RU" dirty="0"/>
              <a:t>=40–3500</a:t>
            </a:r>
            <a:r>
              <a:rPr lang="en-US" dirty="0"/>
              <a:t> k</a:t>
            </a:r>
            <a:r>
              <a:rPr lang="ru-RU" dirty="0" err="1"/>
              <a:t>eV</a:t>
            </a:r>
            <a:r>
              <a:rPr lang="ru-RU" dirty="0"/>
              <a:t>)</a:t>
            </a:r>
          </a:p>
        </p:txBody>
      </p:sp>
    </p:spTree>
    <p:extLst>
      <p:ext uri="{BB962C8B-B14F-4D97-AF65-F5344CB8AC3E}">
        <p14:creationId xmlns:p14="http://schemas.microsoft.com/office/powerpoint/2010/main" val="32665864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8650" y="184152"/>
            <a:ext cx="7886700" cy="415924"/>
          </a:xfrm>
        </p:spPr>
        <p:txBody>
          <a:bodyPr>
            <a:normAutofit fontScale="90000"/>
          </a:bodyPr>
          <a:lstStyle/>
          <a:p>
            <a:pPr algn="ctr"/>
            <a:r>
              <a:rPr lang="en-US" dirty="0"/>
              <a:t>The detector project</a:t>
            </a:r>
            <a:endParaRPr lang="ru-RU" dirty="0"/>
          </a:p>
        </p:txBody>
      </p:sp>
      <p:pic>
        <p:nvPicPr>
          <p:cNvPr id="4" name="Рисунок 3"/>
          <p:cNvPicPr>
            <a:picLocks noChangeAspect="1"/>
          </p:cNvPicPr>
          <p:nvPr/>
        </p:nvPicPr>
        <p:blipFill>
          <a:blip r:embed="rId2"/>
          <a:stretch>
            <a:fillRect/>
          </a:stretch>
        </p:blipFill>
        <p:spPr>
          <a:xfrm>
            <a:off x="692283" y="857250"/>
            <a:ext cx="7759434" cy="5478971"/>
          </a:xfrm>
          <a:prstGeom prst="rect">
            <a:avLst/>
          </a:prstGeom>
        </p:spPr>
      </p:pic>
    </p:spTree>
    <p:extLst>
      <p:ext uri="{BB962C8B-B14F-4D97-AF65-F5344CB8AC3E}">
        <p14:creationId xmlns:p14="http://schemas.microsoft.com/office/powerpoint/2010/main" val="35833318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272751" y="694114"/>
            <a:ext cx="3404681" cy="2244394"/>
          </a:xfrm>
          <a:prstGeom prst="rect">
            <a:avLst/>
          </a:prstGeom>
        </p:spPr>
      </p:pic>
      <p:pic>
        <p:nvPicPr>
          <p:cNvPr id="5" name="Рисунок 4"/>
          <p:cNvPicPr>
            <a:picLocks noChangeAspect="1"/>
          </p:cNvPicPr>
          <p:nvPr/>
        </p:nvPicPr>
        <p:blipFill>
          <a:blip r:embed="rId3"/>
          <a:stretch>
            <a:fillRect/>
          </a:stretch>
        </p:blipFill>
        <p:spPr>
          <a:xfrm>
            <a:off x="4119103" y="694114"/>
            <a:ext cx="3606449" cy="2244394"/>
          </a:xfrm>
          <a:prstGeom prst="rect">
            <a:avLst/>
          </a:prstGeom>
        </p:spPr>
      </p:pic>
      <p:pic>
        <p:nvPicPr>
          <p:cNvPr id="6" name="Рисунок 5"/>
          <p:cNvPicPr>
            <a:picLocks noChangeAspect="1"/>
          </p:cNvPicPr>
          <p:nvPr/>
        </p:nvPicPr>
        <p:blipFill>
          <a:blip r:embed="rId4"/>
          <a:stretch>
            <a:fillRect/>
          </a:stretch>
        </p:blipFill>
        <p:spPr>
          <a:xfrm>
            <a:off x="272751" y="3334495"/>
            <a:ext cx="2776433" cy="2050782"/>
          </a:xfrm>
          <a:prstGeom prst="rect">
            <a:avLst/>
          </a:prstGeom>
        </p:spPr>
      </p:pic>
      <p:pic>
        <p:nvPicPr>
          <p:cNvPr id="2" name="Рисунок 1"/>
          <p:cNvPicPr>
            <a:picLocks noChangeAspect="1"/>
          </p:cNvPicPr>
          <p:nvPr/>
        </p:nvPicPr>
        <p:blipFill>
          <a:blip r:embed="rId5"/>
          <a:stretch>
            <a:fillRect/>
          </a:stretch>
        </p:blipFill>
        <p:spPr>
          <a:xfrm>
            <a:off x="3240346" y="3357336"/>
            <a:ext cx="2338622" cy="2027941"/>
          </a:xfrm>
          <a:prstGeom prst="rect">
            <a:avLst/>
          </a:prstGeom>
        </p:spPr>
      </p:pic>
      <p:pic>
        <p:nvPicPr>
          <p:cNvPr id="3" name="Рисунок 2"/>
          <p:cNvPicPr>
            <a:picLocks noChangeAspect="1"/>
          </p:cNvPicPr>
          <p:nvPr/>
        </p:nvPicPr>
        <p:blipFill>
          <a:blip r:embed="rId6"/>
          <a:stretch>
            <a:fillRect/>
          </a:stretch>
        </p:blipFill>
        <p:spPr>
          <a:xfrm>
            <a:off x="5939160" y="3357335"/>
            <a:ext cx="2454351" cy="2027941"/>
          </a:xfrm>
          <a:prstGeom prst="rect">
            <a:avLst/>
          </a:prstGeom>
        </p:spPr>
      </p:pic>
      <p:sp>
        <p:nvSpPr>
          <p:cNvPr id="7" name="Прямоугольник 6"/>
          <p:cNvSpPr/>
          <p:nvPr/>
        </p:nvSpPr>
        <p:spPr>
          <a:xfrm>
            <a:off x="1908577" y="41563"/>
            <a:ext cx="6049669" cy="523220"/>
          </a:xfrm>
          <a:prstGeom prst="rect">
            <a:avLst/>
          </a:prstGeom>
        </p:spPr>
        <p:txBody>
          <a:bodyPr wrap="none">
            <a:spAutoFit/>
          </a:bodyPr>
          <a:lstStyle/>
          <a:p>
            <a:r>
              <a:rPr lang="en-US" sz="2800" b="1" dirty="0">
                <a:solidFill>
                  <a:schemeClr val="accent1">
                    <a:lumMod val="50000"/>
                  </a:schemeClr>
                </a:solidFill>
              </a:rPr>
              <a:t>Geant4 model of scintillation assembly </a:t>
            </a:r>
            <a:endParaRPr lang="ru-RU" sz="2800" dirty="0"/>
          </a:p>
        </p:txBody>
      </p:sp>
    </p:spTree>
    <p:extLst>
      <p:ext uri="{BB962C8B-B14F-4D97-AF65-F5344CB8AC3E}">
        <p14:creationId xmlns:p14="http://schemas.microsoft.com/office/powerpoint/2010/main" val="6187181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8650" y="0"/>
            <a:ext cx="7886700" cy="620295"/>
          </a:xfrm>
        </p:spPr>
        <p:txBody>
          <a:bodyPr>
            <a:normAutofit/>
          </a:bodyPr>
          <a:lstStyle/>
          <a:p>
            <a:pPr algn="ctr"/>
            <a:r>
              <a:rPr lang="en-US" sz="2800" b="1" dirty="0">
                <a:solidFill>
                  <a:schemeClr val="accent1">
                    <a:lumMod val="50000"/>
                  </a:schemeClr>
                </a:solidFill>
              </a:rPr>
              <a:t>Geant4 model of scintillation assembly </a:t>
            </a:r>
            <a:endParaRPr lang="ru-RU" sz="2800" b="1" dirty="0">
              <a:solidFill>
                <a:schemeClr val="accent1">
                  <a:lumMod val="50000"/>
                </a:schemeClr>
              </a:solidFill>
            </a:endParaRPr>
          </a:p>
        </p:txBody>
      </p:sp>
      <p:pic>
        <p:nvPicPr>
          <p:cNvPr id="4" name="111">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66506" y="620295"/>
            <a:ext cx="7886700" cy="3475038"/>
          </a:xfrm>
        </p:spPr>
      </p:pic>
      <p:sp>
        <p:nvSpPr>
          <p:cNvPr id="3" name="TextBox 2"/>
          <p:cNvSpPr txBox="1"/>
          <p:nvPr/>
        </p:nvSpPr>
        <p:spPr>
          <a:xfrm>
            <a:off x="898310" y="4324178"/>
            <a:ext cx="7812349" cy="2431435"/>
          </a:xfrm>
          <a:prstGeom prst="rect">
            <a:avLst/>
          </a:prstGeom>
          <a:noFill/>
        </p:spPr>
        <p:txBody>
          <a:bodyPr wrap="square" rtlCol="0">
            <a:spAutoFit/>
          </a:bodyPr>
          <a:lstStyle/>
          <a:p>
            <a:pPr algn="ctr"/>
            <a:r>
              <a:rPr lang="en-US" dirty="0"/>
              <a:t>Geant4-10.2.0</a:t>
            </a:r>
          </a:p>
          <a:p>
            <a:pPr algn="ctr"/>
            <a:r>
              <a:rPr lang="en-US" sz="1400" b="1" dirty="0"/>
              <a:t>G4Data:</a:t>
            </a:r>
          </a:p>
          <a:p>
            <a:pPr algn="ctr"/>
            <a:r>
              <a:rPr lang="en-US" sz="1200" b="1" dirty="0">
                <a:solidFill>
                  <a:schemeClr val="accent6">
                    <a:lumMod val="75000"/>
                  </a:schemeClr>
                </a:solidFill>
              </a:rPr>
              <a:t>G4ABLA3.0</a:t>
            </a:r>
          </a:p>
          <a:p>
            <a:pPr algn="ctr"/>
            <a:r>
              <a:rPr lang="en-US" sz="1200" b="1" dirty="0">
                <a:solidFill>
                  <a:schemeClr val="accent6">
                    <a:lumMod val="75000"/>
                  </a:schemeClr>
                </a:solidFill>
              </a:rPr>
              <a:t>G4EMLOW6.48</a:t>
            </a:r>
          </a:p>
          <a:p>
            <a:pPr algn="ctr"/>
            <a:r>
              <a:rPr lang="en-US" sz="1200" b="1" dirty="0">
                <a:solidFill>
                  <a:schemeClr val="accent6">
                    <a:lumMod val="75000"/>
                  </a:schemeClr>
                </a:solidFill>
              </a:rPr>
              <a:t>G4ENSDFSTATE1.2</a:t>
            </a:r>
          </a:p>
          <a:p>
            <a:pPr algn="ctr"/>
            <a:r>
              <a:rPr lang="en-US" sz="1200" b="1" dirty="0">
                <a:solidFill>
                  <a:schemeClr val="accent6">
                    <a:lumMod val="75000"/>
                  </a:schemeClr>
                </a:solidFill>
              </a:rPr>
              <a:t>G4NDL4.5</a:t>
            </a:r>
          </a:p>
          <a:p>
            <a:pPr algn="ctr"/>
            <a:r>
              <a:rPr lang="en-US" sz="1200" b="1" dirty="0">
                <a:solidFill>
                  <a:schemeClr val="accent6">
                    <a:lumMod val="75000"/>
                  </a:schemeClr>
                </a:solidFill>
              </a:rPr>
              <a:t>G4NEUTRONXS1.4</a:t>
            </a:r>
          </a:p>
          <a:p>
            <a:pPr algn="ctr"/>
            <a:r>
              <a:rPr lang="en-US" sz="1200" b="1" dirty="0">
                <a:solidFill>
                  <a:schemeClr val="accent6">
                    <a:lumMod val="75000"/>
                  </a:schemeClr>
                </a:solidFill>
              </a:rPr>
              <a:t>G4PII1.3</a:t>
            </a:r>
          </a:p>
          <a:p>
            <a:pPr algn="ctr"/>
            <a:r>
              <a:rPr lang="en-US" sz="1200" b="1" dirty="0">
                <a:solidFill>
                  <a:schemeClr val="accent6">
                    <a:lumMod val="75000"/>
                  </a:schemeClr>
                </a:solidFill>
              </a:rPr>
              <a:t>G4SAIDDATA1.1</a:t>
            </a:r>
          </a:p>
          <a:p>
            <a:pPr algn="ctr"/>
            <a:r>
              <a:rPr lang="en-US" sz="1200" b="1" dirty="0">
                <a:solidFill>
                  <a:schemeClr val="accent6">
                    <a:lumMod val="75000"/>
                  </a:schemeClr>
                </a:solidFill>
              </a:rPr>
              <a:t>PhotonEvaporation3.2</a:t>
            </a:r>
          </a:p>
          <a:p>
            <a:pPr algn="ctr"/>
            <a:r>
              <a:rPr lang="en-US" sz="1200" b="1" dirty="0">
                <a:solidFill>
                  <a:schemeClr val="accent6">
                    <a:lumMod val="75000"/>
                  </a:schemeClr>
                </a:solidFill>
              </a:rPr>
              <a:t>RadioactiveDecay4.3</a:t>
            </a:r>
          </a:p>
          <a:p>
            <a:pPr algn="ctr"/>
            <a:r>
              <a:rPr lang="en-US" sz="1200" b="1" dirty="0">
                <a:solidFill>
                  <a:schemeClr val="accent6">
                    <a:lumMod val="75000"/>
                  </a:schemeClr>
                </a:solidFill>
              </a:rPr>
              <a:t>RealSurface1.0</a:t>
            </a:r>
            <a:endParaRPr lang="ru-RU" sz="1200" b="1" dirty="0">
              <a:solidFill>
                <a:schemeClr val="accent6">
                  <a:lumMod val="75000"/>
                </a:schemeClr>
              </a:solidFill>
            </a:endParaRPr>
          </a:p>
        </p:txBody>
      </p:sp>
      <p:sp>
        <p:nvSpPr>
          <p:cNvPr id="6" name="Прямоугольник 5"/>
          <p:cNvSpPr/>
          <p:nvPr/>
        </p:nvSpPr>
        <p:spPr>
          <a:xfrm>
            <a:off x="4037398" y="6338656"/>
            <a:ext cx="1534172" cy="150920"/>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Прямоугольник 8"/>
          <p:cNvSpPr/>
          <p:nvPr/>
        </p:nvSpPr>
        <p:spPr>
          <a:xfrm>
            <a:off x="4037398" y="5057197"/>
            <a:ext cx="1534172" cy="150920"/>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360585650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161092" y="2730853"/>
            <a:ext cx="4788671" cy="3680435"/>
          </a:xfrm>
          <a:prstGeom prst="rect">
            <a:avLst/>
          </a:prstGeom>
        </p:spPr>
      </p:pic>
      <p:sp>
        <p:nvSpPr>
          <p:cNvPr id="2" name="Заголовок 1"/>
          <p:cNvSpPr>
            <a:spLocks noGrp="1"/>
          </p:cNvSpPr>
          <p:nvPr>
            <p:ph type="title"/>
          </p:nvPr>
        </p:nvSpPr>
        <p:spPr>
          <a:xfrm>
            <a:off x="744059" y="0"/>
            <a:ext cx="7886700" cy="282944"/>
          </a:xfrm>
        </p:spPr>
        <p:txBody>
          <a:bodyPr>
            <a:noAutofit/>
          </a:bodyPr>
          <a:lstStyle/>
          <a:p>
            <a:pPr algn="ctr"/>
            <a:br>
              <a:rPr lang="en-US" sz="3200" b="1" dirty="0">
                <a:solidFill>
                  <a:schemeClr val="accent1">
                    <a:lumMod val="75000"/>
                  </a:schemeClr>
                </a:solidFill>
              </a:rPr>
            </a:br>
            <a:r>
              <a:rPr lang="en-US" sz="3200" b="1" dirty="0">
                <a:solidFill>
                  <a:schemeClr val="accent1">
                    <a:lumMod val="75000"/>
                  </a:schemeClr>
                </a:solidFill>
              </a:rPr>
              <a:t>Calibration source</a:t>
            </a:r>
            <a:r>
              <a:rPr lang="ru-RU" sz="3200" b="1" dirty="0">
                <a:solidFill>
                  <a:schemeClr val="accent1">
                    <a:lumMod val="75000"/>
                  </a:schemeClr>
                </a:solidFill>
              </a:rPr>
              <a:t> </a:t>
            </a:r>
            <a:r>
              <a:rPr lang="en-US" sz="3200" b="1" dirty="0">
                <a:solidFill>
                  <a:schemeClr val="accent1">
                    <a:lumMod val="75000"/>
                  </a:schemeClr>
                </a:solidFill>
              </a:rPr>
              <a:t>Co-60</a:t>
            </a:r>
            <a:endParaRPr lang="ru-RU" sz="3200" b="1" dirty="0">
              <a:solidFill>
                <a:schemeClr val="accent1">
                  <a:lumMod val="75000"/>
                </a:schemeClr>
              </a:solidFill>
            </a:endParaRPr>
          </a:p>
        </p:txBody>
      </p:sp>
      <p:sp>
        <p:nvSpPr>
          <p:cNvPr id="5" name="Прямоугольник 4"/>
          <p:cNvSpPr/>
          <p:nvPr/>
        </p:nvSpPr>
        <p:spPr>
          <a:xfrm>
            <a:off x="5405827" y="768234"/>
            <a:ext cx="3419475" cy="1477328"/>
          </a:xfrm>
          <a:prstGeom prst="rect">
            <a:avLst/>
          </a:prstGeom>
        </p:spPr>
        <p:txBody>
          <a:bodyPr wrap="square">
            <a:spAutoFit/>
          </a:bodyPr>
          <a:lstStyle/>
          <a:p>
            <a:r>
              <a:rPr lang="ru-RU" dirty="0"/>
              <a:t>##</a:t>
            </a:r>
            <a:r>
              <a:rPr lang="en-US" dirty="0"/>
              <a:t>Co</a:t>
            </a:r>
            <a:r>
              <a:rPr lang="ru-RU" dirty="0"/>
              <a:t>-</a:t>
            </a:r>
            <a:r>
              <a:rPr lang="en-US" dirty="0"/>
              <a:t>60</a:t>
            </a:r>
            <a:endParaRPr lang="ru-RU" dirty="0"/>
          </a:p>
          <a:p>
            <a:r>
              <a:rPr lang="ru-RU" dirty="0"/>
              <a:t>/</a:t>
            </a:r>
            <a:r>
              <a:rPr lang="ru-RU" dirty="0" err="1"/>
              <a:t>gps</a:t>
            </a:r>
            <a:r>
              <a:rPr lang="ru-RU" dirty="0"/>
              <a:t>/</a:t>
            </a:r>
            <a:r>
              <a:rPr lang="ru-RU" dirty="0" err="1"/>
              <a:t>pos</a:t>
            </a:r>
            <a:r>
              <a:rPr lang="ru-RU" dirty="0"/>
              <a:t>/</a:t>
            </a:r>
            <a:r>
              <a:rPr lang="ru-RU" dirty="0" err="1"/>
              <a:t>centre</a:t>
            </a:r>
            <a:r>
              <a:rPr lang="ru-RU" dirty="0"/>
              <a:t> 0 0 1126. </a:t>
            </a:r>
            <a:r>
              <a:rPr lang="ru-RU" dirty="0" err="1"/>
              <a:t>mm</a:t>
            </a:r>
            <a:r>
              <a:rPr lang="ru-RU" dirty="0"/>
              <a:t> /</a:t>
            </a:r>
            <a:r>
              <a:rPr lang="ru-RU" dirty="0" err="1"/>
              <a:t>gps</a:t>
            </a:r>
            <a:r>
              <a:rPr lang="ru-RU" dirty="0"/>
              <a:t>/</a:t>
            </a:r>
            <a:r>
              <a:rPr lang="ru-RU" dirty="0" err="1"/>
              <a:t>energy</a:t>
            </a:r>
            <a:r>
              <a:rPr lang="ru-RU" dirty="0"/>
              <a:t> 0 </a:t>
            </a:r>
            <a:r>
              <a:rPr lang="ru-RU" dirty="0" err="1"/>
              <a:t>keV</a:t>
            </a:r>
            <a:endParaRPr lang="ru-RU" dirty="0"/>
          </a:p>
          <a:p>
            <a:r>
              <a:rPr lang="ru-RU" dirty="0"/>
              <a:t>/</a:t>
            </a:r>
            <a:r>
              <a:rPr lang="ru-RU" dirty="0" err="1"/>
              <a:t>gps</a:t>
            </a:r>
            <a:r>
              <a:rPr lang="ru-RU" dirty="0"/>
              <a:t>/</a:t>
            </a:r>
            <a:r>
              <a:rPr lang="ru-RU" dirty="0" err="1"/>
              <a:t>particle</a:t>
            </a:r>
            <a:r>
              <a:rPr lang="ru-RU" dirty="0"/>
              <a:t> </a:t>
            </a:r>
            <a:r>
              <a:rPr lang="ru-RU" dirty="0" err="1"/>
              <a:t>ion</a:t>
            </a:r>
            <a:r>
              <a:rPr lang="ru-RU" dirty="0"/>
              <a:t> </a:t>
            </a:r>
          </a:p>
          <a:p>
            <a:r>
              <a:rPr lang="en-US" dirty="0"/>
              <a:t>/</a:t>
            </a:r>
            <a:r>
              <a:rPr lang="en-US" dirty="0" err="1"/>
              <a:t>gps</a:t>
            </a:r>
            <a:r>
              <a:rPr lang="en-US" dirty="0"/>
              <a:t>/ion 27 60 0  0</a:t>
            </a:r>
            <a:endParaRPr lang="ru-RU" dirty="0"/>
          </a:p>
        </p:txBody>
      </p:sp>
      <p:pic>
        <p:nvPicPr>
          <p:cNvPr id="6" name="Рисунок 5"/>
          <p:cNvPicPr>
            <a:picLocks noChangeAspect="1"/>
          </p:cNvPicPr>
          <p:nvPr/>
        </p:nvPicPr>
        <p:blipFill>
          <a:blip r:embed="rId3"/>
          <a:stretch>
            <a:fillRect/>
          </a:stretch>
        </p:blipFill>
        <p:spPr>
          <a:xfrm>
            <a:off x="89571" y="693181"/>
            <a:ext cx="3958646" cy="1929285"/>
          </a:xfrm>
          <a:prstGeom prst="rect">
            <a:avLst/>
          </a:prstGeom>
        </p:spPr>
      </p:pic>
      <p:pic>
        <p:nvPicPr>
          <p:cNvPr id="7" name="Рисунок 6"/>
          <p:cNvPicPr>
            <a:picLocks noChangeAspect="1"/>
          </p:cNvPicPr>
          <p:nvPr/>
        </p:nvPicPr>
        <p:blipFill>
          <a:blip r:embed="rId4"/>
          <a:stretch>
            <a:fillRect/>
          </a:stretch>
        </p:blipFill>
        <p:spPr>
          <a:xfrm>
            <a:off x="5670092" y="2407886"/>
            <a:ext cx="3106825" cy="4119374"/>
          </a:xfrm>
          <a:prstGeom prst="rect">
            <a:avLst/>
          </a:prstGeom>
        </p:spPr>
      </p:pic>
    </p:spTree>
    <p:extLst>
      <p:ext uri="{BB962C8B-B14F-4D97-AF65-F5344CB8AC3E}">
        <p14:creationId xmlns:p14="http://schemas.microsoft.com/office/powerpoint/2010/main" val="8424348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a:stretch>
            <a:fillRect/>
          </a:stretch>
        </p:blipFill>
        <p:spPr>
          <a:xfrm>
            <a:off x="97654" y="2519407"/>
            <a:ext cx="5054450" cy="3846196"/>
          </a:xfrm>
          <a:prstGeom prst="rect">
            <a:avLst/>
          </a:prstGeom>
        </p:spPr>
      </p:pic>
      <p:sp>
        <p:nvSpPr>
          <p:cNvPr id="2" name="Заголовок 1"/>
          <p:cNvSpPr>
            <a:spLocks noGrp="1"/>
          </p:cNvSpPr>
          <p:nvPr>
            <p:ph type="title"/>
          </p:nvPr>
        </p:nvSpPr>
        <p:spPr>
          <a:xfrm>
            <a:off x="645758" y="205791"/>
            <a:ext cx="7886700" cy="320674"/>
          </a:xfrm>
        </p:spPr>
        <p:txBody>
          <a:bodyPr>
            <a:noAutofit/>
          </a:bodyPr>
          <a:lstStyle/>
          <a:p>
            <a:pPr algn="ctr"/>
            <a:r>
              <a:rPr lang="en-US" sz="3200" b="1" dirty="0">
                <a:solidFill>
                  <a:schemeClr val="accent1">
                    <a:lumMod val="75000"/>
                  </a:schemeClr>
                </a:solidFill>
              </a:rPr>
              <a:t>Calibration source</a:t>
            </a:r>
            <a:r>
              <a:rPr lang="ru-RU" sz="3200" b="1" dirty="0">
                <a:solidFill>
                  <a:schemeClr val="accent1">
                    <a:lumMod val="75000"/>
                  </a:schemeClr>
                </a:solidFill>
              </a:rPr>
              <a:t> </a:t>
            </a:r>
            <a:r>
              <a:rPr lang="en-US" sz="3200" b="1" dirty="0">
                <a:solidFill>
                  <a:schemeClr val="accent1">
                    <a:lumMod val="75000"/>
                  </a:schemeClr>
                </a:solidFill>
              </a:rPr>
              <a:t>Cs-</a:t>
            </a:r>
            <a:r>
              <a:rPr lang="ru-RU" sz="3200" b="1" dirty="0">
                <a:solidFill>
                  <a:schemeClr val="accent1">
                    <a:lumMod val="75000"/>
                  </a:schemeClr>
                </a:solidFill>
              </a:rPr>
              <a:t>137</a:t>
            </a:r>
            <a:endParaRPr lang="ru-RU" sz="3200" dirty="0"/>
          </a:p>
        </p:txBody>
      </p:sp>
      <p:sp>
        <p:nvSpPr>
          <p:cNvPr id="6" name="Прямоугольник 5"/>
          <p:cNvSpPr/>
          <p:nvPr/>
        </p:nvSpPr>
        <p:spPr>
          <a:xfrm>
            <a:off x="5591174" y="1042079"/>
            <a:ext cx="4572000" cy="1477328"/>
          </a:xfrm>
          <a:prstGeom prst="rect">
            <a:avLst/>
          </a:prstGeom>
        </p:spPr>
        <p:txBody>
          <a:bodyPr>
            <a:spAutoFit/>
          </a:bodyPr>
          <a:lstStyle/>
          <a:p>
            <a:r>
              <a:rPr lang="ru-RU" dirty="0"/>
              <a:t>##Cs-137</a:t>
            </a:r>
          </a:p>
          <a:p>
            <a:r>
              <a:rPr lang="ru-RU" dirty="0"/>
              <a:t>/</a:t>
            </a:r>
            <a:r>
              <a:rPr lang="ru-RU" dirty="0" err="1"/>
              <a:t>gps</a:t>
            </a:r>
            <a:r>
              <a:rPr lang="ru-RU" dirty="0"/>
              <a:t>/</a:t>
            </a:r>
            <a:r>
              <a:rPr lang="ru-RU" dirty="0" err="1"/>
              <a:t>pos</a:t>
            </a:r>
            <a:r>
              <a:rPr lang="ru-RU" dirty="0"/>
              <a:t>/</a:t>
            </a:r>
            <a:r>
              <a:rPr lang="ru-RU" dirty="0" err="1"/>
              <a:t>centre</a:t>
            </a:r>
            <a:r>
              <a:rPr lang="ru-RU" dirty="0"/>
              <a:t> 0 0 1126. </a:t>
            </a:r>
            <a:r>
              <a:rPr lang="ru-RU" dirty="0" err="1"/>
              <a:t>mm</a:t>
            </a:r>
            <a:r>
              <a:rPr lang="ru-RU" dirty="0"/>
              <a:t> 	 /</a:t>
            </a:r>
            <a:r>
              <a:rPr lang="ru-RU" dirty="0" err="1"/>
              <a:t>gps</a:t>
            </a:r>
            <a:r>
              <a:rPr lang="ru-RU" dirty="0"/>
              <a:t>/</a:t>
            </a:r>
            <a:r>
              <a:rPr lang="ru-RU" dirty="0" err="1"/>
              <a:t>energy</a:t>
            </a:r>
            <a:r>
              <a:rPr lang="ru-RU" dirty="0"/>
              <a:t> 0 </a:t>
            </a:r>
            <a:r>
              <a:rPr lang="ru-RU" dirty="0" err="1"/>
              <a:t>keV</a:t>
            </a:r>
            <a:endParaRPr lang="ru-RU" dirty="0"/>
          </a:p>
          <a:p>
            <a:r>
              <a:rPr lang="ru-RU" dirty="0"/>
              <a:t>/</a:t>
            </a:r>
            <a:r>
              <a:rPr lang="ru-RU" dirty="0" err="1"/>
              <a:t>gps</a:t>
            </a:r>
            <a:r>
              <a:rPr lang="ru-RU" dirty="0"/>
              <a:t>/</a:t>
            </a:r>
            <a:r>
              <a:rPr lang="ru-RU" dirty="0" err="1"/>
              <a:t>particle</a:t>
            </a:r>
            <a:r>
              <a:rPr lang="ru-RU" dirty="0"/>
              <a:t> </a:t>
            </a:r>
            <a:r>
              <a:rPr lang="ru-RU" dirty="0" err="1"/>
              <a:t>ion</a:t>
            </a:r>
            <a:r>
              <a:rPr lang="ru-RU" dirty="0"/>
              <a:t> </a:t>
            </a:r>
          </a:p>
          <a:p>
            <a:r>
              <a:rPr lang="ru-RU" dirty="0"/>
              <a:t>/</a:t>
            </a:r>
            <a:r>
              <a:rPr lang="ru-RU" dirty="0" err="1"/>
              <a:t>gps</a:t>
            </a:r>
            <a:r>
              <a:rPr lang="ru-RU" dirty="0"/>
              <a:t>/</a:t>
            </a:r>
            <a:r>
              <a:rPr lang="ru-RU" dirty="0" err="1"/>
              <a:t>ion</a:t>
            </a:r>
            <a:r>
              <a:rPr lang="ru-RU" dirty="0"/>
              <a:t> 55 137 0  0</a:t>
            </a:r>
          </a:p>
        </p:txBody>
      </p:sp>
      <p:pic>
        <p:nvPicPr>
          <p:cNvPr id="3" name="Рисунок 2"/>
          <p:cNvPicPr>
            <a:picLocks noChangeAspect="1"/>
          </p:cNvPicPr>
          <p:nvPr/>
        </p:nvPicPr>
        <p:blipFill>
          <a:blip r:embed="rId3"/>
          <a:stretch>
            <a:fillRect/>
          </a:stretch>
        </p:blipFill>
        <p:spPr>
          <a:xfrm>
            <a:off x="365816" y="526465"/>
            <a:ext cx="3411198" cy="1888439"/>
          </a:xfrm>
          <a:prstGeom prst="rect">
            <a:avLst/>
          </a:prstGeom>
        </p:spPr>
      </p:pic>
      <p:pic>
        <p:nvPicPr>
          <p:cNvPr id="4" name="Рисунок 3"/>
          <p:cNvPicPr>
            <a:picLocks noChangeAspect="1"/>
          </p:cNvPicPr>
          <p:nvPr/>
        </p:nvPicPr>
        <p:blipFill>
          <a:blip r:embed="rId4"/>
          <a:stretch>
            <a:fillRect/>
          </a:stretch>
        </p:blipFill>
        <p:spPr>
          <a:xfrm>
            <a:off x="5591175" y="2602384"/>
            <a:ext cx="2941283" cy="4089842"/>
          </a:xfrm>
          <a:prstGeom prst="rect">
            <a:avLst/>
          </a:prstGeom>
        </p:spPr>
      </p:pic>
    </p:spTree>
    <p:extLst>
      <p:ext uri="{BB962C8B-B14F-4D97-AF65-F5344CB8AC3E}">
        <p14:creationId xmlns:p14="http://schemas.microsoft.com/office/powerpoint/2010/main" val="1574400125"/>
      </p:ext>
    </p:extLst>
  </p:cSld>
  <p:clrMapOvr>
    <a:masterClrMapping/>
  </p:clrMapOvr>
</p:sld>
</file>

<file path=ppt/theme/theme1.xml><?xml version="1.0" encoding="utf-8"?>
<a:theme xmlns:a="http://schemas.openxmlformats.org/drawingml/2006/main" name="Тема Office">
  <a:themeElements>
    <a:clrScheme name="Тема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Тема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Тема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4223</TotalTime>
  <Words>787</Words>
  <Application>Microsoft Office PowerPoint</Application>
  <PresentationFormat>Экран (4:3)</PresentationFormat>
  <Paragraphs>255</Paragraphs>
  <Slides>22</Slides>
  <Notes>0</Notes>
  <HiddenSlides>1</HiddenSlides>
  <MMClips>1</MMClips>
  <ScaleCrop>false</ScaleCrop>
  <HeadingPairs>
    <vt:vector size="6" baseType="variant">
      <vt:variant>
        <vt:lpstr>Использованные шрифты</vt:lpstr>
      </vt:variant>
      <vt:variant>
        <vt:i4>8</vt:i4>
      </vt:variant>
      <vt:variant>
        <vt:lpstr>Тема</vt:lpstr>
      </vt:variant>
      <vt:variant>
        <vt:i4>1</vt:i4>
      </vt:variant>
      <vt:variant>
        <vt:lpstr>Заголовки слайдов</vt:lpstr>
      </vt:variant>
      <vt:variant>
        <vt:i4>22</vt:i4>
      </vt:variant>
    </vt:vector>
  </HeadingPairs>
  <TitlesOfParts>
    <vt:vector size="31" baseType="lpstr">
      <vt:lpstr>Microsoft JhengHei</vt:lpstr>
      <vt:lpstr>Arial</vt:lpstr>
      <vt:lpstr>Calibri</vt:lpstr>
      <vt:lpstr>Calibri Light</vt:lpstr>
      <vt:lpstr>Century Gothic</vt:lpstr>
      <vt:lpstr>Symbol</vt:lpstr>
      <vt:lpstr>Times New Roman</vt:lpstr>
      <vt:lpstr>Wingdings</vt:lpstr>
      <vt:lpstr>Тема Office</vt:lpstr>
      <vt:lpstr>Презентация PowerPoint</vt:lpstr>
      <vt:lpstr>Презентация PowerPoint</vt:lpstr>
      <vt:lpstr>Main objects of the job</vt:lpstr>
      <vt:lpstr>NaI (Tl) Scintillation assembly</vt:lpstr>
      <vt:lpstr>The detector project</vt:lpstr>
      <vt:lpstr>Презентация PowerPoint</vt:lpstr>
      <vt:lpstr>Geant4 model of scintillation assembly </vt:lpstr>
      <vt:lpstr> Calibration source Co-60</vt:lpstr>
      <vt:lpstr>Calibration source Cs-137</vt:lpstr>
      <vt:lpstr>Calibration source Na-22</vt:lpstr>
      <vt:lpstr>Compare the volume and PMT K-40 source, G4 model</vt:lpstr>
      <vt:lpstr>Volume source Tl-208, G4 model</vt:lpstr>
      <vt:lpstr>Background spectrum + sum of G4 spectrum  (K-40+Bi-214+Tl-208)</vt:lpstr>
      <vt:lpstr>Efficiency of registrations for calibration sources:  Co-60, Cs-137,Na-22</vt:lpstr>
      <vt:lpstr>Efficiency of registrations of gamma-lines for sources in the place of proportional counter</vt:lpstr>
      <vt:lpstr>Efficiency of registrations of gamma-lines for sources in the place of proportional counter</vt:lpstr>
      <vt:lpstr>Efficiency of registrations of gamma-lines for sources in the place of proportional counter</vt:lpstr>
      <vt:lpstr>Sources Ga-68, Ge-69, Xe-127 simulated in volume of  proportional counter</vt:lpstr>
      <vt:lpstr>Results and future plans</vt:lpstr>
      <vt:lpstr>Background spectrum + G4 spectrum of K-40  volume source</vt:lpstr>
      <vt:lpstr>Презентация PowerPoint</vt:lpstr>
      <vt:lpstr>Probability of registration for gamma-lines for sources in the place of proportional counter</vt:lpstr>
    </vt:vector>
  </TitlesOfParts>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Vladimir Kazalov</dc:creator>
  <cp:lastModifiedBy>Vladimir Kazalov</cp:lastModifiedBy>
  <cp:revision>231</cp:revision>
  <dcterms:created xsi:type="dcterms:W3CDTF">2016-03-17T08:09:24Z</dcterms:created>
  <dcterms:modified xsi:type="dcterms:W3CDTF">2016-10-12T19:45:06Z</dcterms:modified>
</cp:coreProperties>
</file>