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2" r:id="rId1"/>
    <p:sldMasterId id="2147483724" r:id="rId2"/>
    <p:sldMasterId id="2147483738" r:id="rId3"/>
    <p:sldMasterId id="2147483750" r:id="rId4"/>
    <p:sldMasterId id="2147483764" r:id="rId5"/>
    <p:sldMasterId id="2147483776" r:id="rId6"/>
    <p:sldMasterId id="2147483788" r:id="rId7"/>
  </p:sldMasterIdLst>
  <p:notesMasterIdLst>
    <p:notesMasterId r:id="rId52"/>
  </p:notesMasterIdLst>
  <p:sldIdLst>
    <p:sldId id="319" r:id="rId8"/>
    <p:sldId id="346" r:id="rId9"/>
    <p:sldId id="328" r:id="rId10"/>
    <p:sldId id="322" r:id="rId11"/>
    <p:sldId id="320" r:id="rId12"/>
    <p:sldId id="286" r:id="rId13"/>
    <p:sldId id="293" r:id="rId14"/>
    <p:sldId id="283" r:id="rId15"/>
    <p:sldId id="258" r:id="rId16"/>
    <p:sldId id="259" r:id="rId17"/>
    <p:sldId id="269" r:id="rId18"/>
    <p:sldId id="292" r:id="rId19"/>
    <p:sldId id="343" r:id="rId20"/>
    <p:sldId id="345" r:id="rId21"/>
    <p:sldId id="312" r:id="rId22"/>
    <p:sldId id="309" r:id="rId23"/>
    <p:sldId id="339" r:id="rId24"/>
    <p:sldId id="340" r:id="rId25"/>
    <p:sldId id="342" r:id="rId26"/>
    <p:sldId id="314" r:id="rId27"/>
    <p:sldId id="282" r:id="rId28"/>
    <p:sldId id="356" r:id="rId29"/>
    <p:sldId id="316" r:id="rId30"/>
    <p:sldId id="306" r:id="rId31"/>
    <p:sldId id="315" r:id="rId32"/>
    <p:sldId id="347" r:id="rId33"/>
    <p:sldId id="348" r:id="rId34"/>
    <p:sldId id="349" r:id="rId35"/>
    <p:sldId id="350" r:id="rId36"/>
    <p:sldId id="351" r:id="rId37"/>
    <p:sldId id="317" r:id="rId38"/>
    <p:sldId id="353" r:id="rId39"/>
    <p:sldId id="354" r:id="rId40"/>
    <p:sldId id="332" r:id="rId41"/>
    <p:sldId id="352" r:id="rId42"/>
    <p:sldId id="355" r:id="rId43"/>
    <p:sldId id="318" r:id="rId44"/>
    <p:sldId id="311" r:id="rId45"/>
    <p:sldId id="294" r:id="rId46"/>
    <p:sldId id="297" r:id="rId47"/>
    <p:sldId id="295" r:id="rId48"/>
    <p:sldId id="330" r:id="rId49"/>
    <p:sldId id="296" r:id="rId50"/>
    <p:sldId id="331" r:id="rId5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71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149B79-A1E7-4898-8E08-D5F632AE09C8}" type="datetimeFigureOut">
              <a:rPr lang="ru-RU" smtClean="0"/>
              <a:t>12.10.2016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A01BB8-EB33-4688-9FC7-953FC8B0C714}" type="slidenum">
              <a:rPr lang="ru-RU" smtClean="0"/>
              <a:t>‹#›</a:t>
            </a:fld>
            <a:endParaRPr lang="ru-RU"/>
          </a:p>
        </p:txBody>
      </p:sp>
    </p:spTree>
    <p:extLst>
      <p:ext uri="{BB962C8B-B14F-4D97-AF65-F5344CB8AC3E}">
        <p14:creationId xmlns:p14="http://schemas.microsoft.com/office/powerpoint/2010/main" val="3675139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12C2920-9CA7-4AED-B8D6-45D998C66D71}" type="slidenum">
              <a:rPr lang="ru-RU" smtClean="0"/>
              <a:pPr/>
              <a:t>19</a:t>
            </a:fld>
            <a:endParaRPr lang="ru-RU"/>
          </a:p>
        </p:txBody>
      </p:sp>
    </p:spTree>
    <p:extLst>
      <p:ext uri="{BB962C8B-B14F-4D97-AF65-F5344CB8AC3E}">
        <p14:creationId xmlns:p14="http://schemas.microsoft.com/office/powerpoint/2010/main" val="359734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3292740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3164153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545627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3292740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3776832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522178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7" name="Номер слайда 6"/>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2516308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r>
              <a:rPr lang="ru-RU" smtClean="0"/>
              <a:t>ICPPA , Oct 10- 12 2016</a:t>
            </a:r>
            <a:endParaRPr lang="ru-RU"/>
          </a:p>
        </p:txBody>
      </p:sp>
      <p:sp>
        <p:nvSpPr>
          <p:cNvPr id="8" name="Нижний колонтитул 7"/>
          <p:cNvSpPr>
            <a:spLocks noGrp="1"/>
          </p:cNvSpPr>
          <p:nvPr>
            <p:ph type="ftr" sz="quarter" idx="11"/>
          </p:nvPr>
        </p:nvSpPr>
        <p:spPr/>
        <p:txBody>
          <a:bodyPr/>
          <a:lstStyle/>
          <a:p>
            <a:r>
              <a:rPr lang="en-US" smtClean="0"/>
              <a:t>T.Karavicheva</a:t>
            </a:r>
            <a:endParaRPr lang="ru-RU"/>
          </a:p>
        </p:txBody>
      </p:sp>
      <p:sp>
        <p:nvSpPr>
          <p:cNvPr id="9" name="Номер слайда 8"/>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117335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r>
              <a:rPr lang="ru-RU" smtClean="0"/>
              <a:t>ICPPA , Oct 10- 12 2016</a:t>
            </a:r>
            <a:endParaRPr lang="ru-RU"/>
          </a:p>
        </p:txBody>
      </p:sp>
      <p:sp>
        <p:nvSpPr>
          <p:cNvPr id="4" name="Нижний колонтитул 3"/>
          <p:cNvSpPr>
            <a:spLocks noGrp="1"/>
          </p:cNvSpPr>
          <p:nvPr>
            <p:ph type="ftr" sz="quarter" idx="11"/>
          </p:nvPr>
        </p:nvSpPr>
        <p:spPr/>
        <p:txBody>
          <a:bodyPr/>
          <a:lstStyle/>
          <a:p>
            <a:r>
              <a:rPr lang="en-US" smtClean="0"/>
              <a:t>T.Karavicheva</a:t>
            </a:r>
            <a:endParaRPr lang="ru-RU"/>
          </a:p>
        </p:txBody>
      </p:sp>
      <p:sp>
        <p:nvSpPr>
          <p:cNvPr id="5" name="Номер слайда 4"/>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514754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r>
              <a:rPr lang="ru-RU" smtClean="0"/>
              <a:t>ICPPA , Oct 10- 12 2016</a:t>
            </a:r>
            <a:endParaRPr lang="ru-RU"/>
          </a:p>
        </p:txBody>
      </p:sp>
      <p:sp>
        <p:nvSpPr>
          <p:cNvPr id="3" name="Нижний колонтитул 2"/>
          <p:cNvSpPr>
            <a:spLocks noGrp="1"/>
          </p:cNvSpPr>
          <p:nvPr>
            <p:ph type="ftr" sz="quarter" idx="11"/>
          </p:nvPr>
        </p:nvSpPr>
        <p:spPr/>
        <p:txBody>
          <a:bodyPr/>
          <a:lstStyle/>
          <a:p>
            <a:r>
              <a:rPr lang="en-US" smtClean="0"/>
              <a:t>T.Karavicheva</a:t>
            </a:r>
            <a:endParaRPr lang="ru-RU"/>
          </a:p>
        </p:txBody>
      </p:sp>
      <p:sp>
        <p:nvSpPr>
          <p:cNvPr id="4" name="Номер слайда 3"/>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572871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7" name="Номер слайда 6"/>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604209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3776832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7" name="Номер слайда 6"/>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963808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3164153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545627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Заголовок и объект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10550" cy="935037"/>
          </a:xfrm>
        </p:spPr>
        <p:txBody>
          <a:bodyPr/>
          <a:lstStyle/>
          <a:p>
            <a:r>
              <a:rPr lang="ru-RU" smtClean="0"/>
              <a:t>Образец заголовка</a:t>
            </a:r>
            <a:endParaRPr lang="en-GB"/>
          </a:p>
        </p:txBody>
      </p:sp>
    </p:spTree>
    <p:extLst>
      <p:ext uri="{BB962C8B-B14F-4D97-AF65-F5344CB8AC3E}">
        <p14:creationId xmlns:p14="http://schemas.microsoft.com/office/powerpoint/2010/main" val="361785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10550" cy="935037"/>
          </a:xfrm>
        </p:spPr>
        <p:txBody>
          <a:bodyPr/>
          <a:lstStyle/>
          <a:p>
            <a:r>
              <a:rPr lang="en-US" smtClean="0"/>
              <a:t>Click to edit Master title style</a:t>
            </a:r>
            <a:endParaRPr lang="en-GB"/>
          </a:p>
        </p:txBody>
      </p:sp>
    </p:spTree>
    <p:extLst>
      <p:ext uri="{BB962C8B-B14F-4D97-AF65-F5344CB8AC3E}">
        <p14:creationId xmlns:p14="http://schemas.microsoft.com/office/powerpoint/2010/main" val="361785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3292740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37768327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522178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7" name="Номер слайда 6"/>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2516308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r>
              <a:rPr lang="ru-RU" smtClean="0"/>
              <a:t>ICPPA , Oct 10- 12 2016</a:t>
            </a:r>
            <a:endParaRPr lang="ru-RU"/>
          </a:p>
        </p:txBody>
      </p:sp>
      <p:sp>
        <p:nvSpPr>
          <p:cNvPr id="8" name="Нижний колонтитул 7"/>
          <p:cNvSpPr>
            <a:spLocks noGrp="1"/>
          </p:cNvSpPr>
          <p:nvPr>
            <p:ph type="ftr" sz="quarter" idx="11"/>
          </p:nvPr>
        </p:nvSpPr>
        <p:spPr/>
        <p:txBody>
          <a:bodyPr/>
          <a:lstStyle/>
          <a:p>
            <a:r>
              <a:rPr lang="en-US" smtClean="0"/>
              <a:t>T.Karavicheva</a:t>
            </a:r>
            <a:endParaRPr lang="ru-RU"/>
          </a:p>
        </p:txBody>
      </p:sp>
      <p:sp>
        <p:nvSpPr>
          <p:cNvPr id="9" name="Номер слайда 8"/>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117335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522178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r>
              <a:rPr lang="ru-RU" smtClean="0"/>
              <a:t>ICPPA , Oct 10- 12 2016</a:t>
            </a:r>
            <a:endParaRPr lang="ru-RU"/>
          </a:p>
        </p:txBody>
      </p:sp>
      <p:sp>
        <p:nvSpPr>
          <p:cNvPr id="4" name="Нижний колонтитул 3"/>
          <p:cNvSpPr>
            <a:spLocks noGrp="1"/>
          </p:cNvSpPr>
          <p:nvPr>
            <p:ph type="ftr" sz="quarter" idx="11"/>
          </p:nvPr>
        </p:nvSpPr>
        <p:spPr/>
        <p:txBody>
          <a:bodyPr/>
          <a:lstStyle/>
          <a:p>
            <a:r>
              <a:rPr lang="en-US" smtClean="0"/>
              <a:t>T.Karavicheva</a:t>
            </a:r>
            <a:endParaRPr lang="ru-RU"/>
          </a:p>
        </p:txBody>
      </p:sp>
      <p:sp>
        <p:nvSpPr>
          <p:cNvPr id="5" name="Номер слайда 4"/>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5147548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r>
              <a:rPr lang="ru-RU" smtClean="0"/>
              <a:t>ICPPA , Oct 10- 12 2016</a:t>
            </a:r>
            <a:endParaRPr lang="ru-RU"/>
          </a:p>
        </p:txBody>
      </p:sp>
      <p:sp>
        <p:nvSpPr>
          <p:cNvPr id="3" name="Нижний колонтитул 2"/>
          <p:cNvSpPr>
            <a:spLocks noGrp="1"/>
          </p:cNvSpPr>
          <p:nvPr>
            <p:ph type="ftr" sz="quarter" idx="11"/>
          </p:nvPr>
        </p:nvSpPr>
        <p:spPr/>
        <p:txBody>
          <a:bodyPr/>
          <a:lstStyle/>
          <a:p>
            <a:r>
              <a:rPr lang="en-US" smtClean="0"/>
              <a:t>T.Karavicheva</a:t>
            </a:r>
            <a:endParaRPr lang="ru-RU"/>
          </a:p>
        </p:txBody>
      </p:sp>
      <p:sp>
        <p:nvSpPr>
          <p:cNvPr id="4" name="Номер слайда 3"/>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572871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7" name="Номер слайда 6"/>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604209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7" name="Номер слайда 6"/>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9638087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3164153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545627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32927402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37768327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5221781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7" name="Номер слайда 6"/>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2516308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7" name="Номер слайда 6"/>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25163087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r>
              <a:rPr lang="ru-RU" smtClean="0"/>
              <a:t>ICPPA , Oct 10- 12 2016</a:t>
            </a:r>
            <a:endParaRPr lang="ru-RU"/>
          </a:p>
        </p:txBody>
      </p:sp>
      <p:sp>
        <p:nvSpPr>
          <p:cNvPr id="8" name="Нижний колонтитул 7"/>
          <p:cNvSpPr>
            <a:spLocks noGrp="1"/>
          </p:cNvSpPr>
          <p:nvPr>
            <p:ph type="ftr" sz="quarter" idx="11"/>
          </p:nvPr>
        </p:nvSpPr>
        <p:spPr/>
        <p:txBody>
          <a:bodyPr/>
          <a:lstStyle/>
          <a:p>
            <a:r>
              <a:rPr lang="en-US" smtClean="0"/>
              <a:t>T.Karavicheva</a:t>
            </a:r>
            <a:endParaRPr lang="ru-RU"/>
          </a:p>
        </p:txBody>
      </p:sp>
      <p:sp>
        <p:nvSpPr>
          <p:cNvPr id="9" name="Номер слайда 8"/>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117335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r>
              <a:rPr lang="ru-RU" smtClean="0"/>
              <a:t>ICPPA , Oct 10- 12 2016</a:t>
            </a:r>
            <a:endParaRPr lang="ru-RU"/>
          </a:p>
        </p:txBody>
      </p:sp>
      <p:sp>
        <p:nvSpPr>
          <p:cNvPr id="4" name="Нижний колонтитул 3"/>
          <p:cNvSpPr>
            <a:spLocks noGrp="1"/>
          </p:cNvSpPr>
          <p:nvPr>
            <p:ph type="ftr" sz="quarter" idx="11"/>
          </p:nvPr>
        </p:nvSpPr>
        <p:spPr/>
        <p:txBody>
          <a:bodyPr/>
          <a:lstStyle/>
          <a:p>
            <a:r>
              <a:rPr lang="en-US" smtClean="0"/>
              <a:t>T.Karavicheva</a:t>
            </a:r>
            <a:endParaRPr lang="ru-RU"/>
          </a:p>
        </p:txBody>
      </p:sp>
      <p:sp>
        <p:nvSpPr>
          <p:cNvPr id="5" name="Номер слайда 4"/>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5147548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r>
              <a:rPr lang="ru-RU" smtClean="0"/>
              <a:t>ICPPA , Oct 10- 12 2016</a:t>
            </a:r>
            <a:endParaRPr lang="ru-RU"/>
          </a:p>
        </p:txBody>
      </p:sp>
      <p:sp>
        <p:nvSpPr>
          <p:cNvPr id="3" name="Нижний колонтитул 2"/>
          <p:cNvSpPr>
            <a:spLocks noGrp="1"/>
          </p:cNvSpPr>
          <p:nvPr>
            <p:ph type="ftr" sz="quarter" idx="11"/>
          </p:nvPr>
        </p:nvSpPr>
        <p:spPr/>
        <p:txBody>
          <a:bodyPr/>
          <a:lstStyle/>
          <a:p>
            <a:r>
              <a:rPr lang="en-US" smtClean="0"/>
              <a:t>T.Karavicheva</a:t>
            </a:r>
            <a:endParaRPr lang="ru-RU"/>
          </a:p>
        </p:txBody>
      </p:sp>
      <p:sp>
        <p:nvSpPr>
          <p:cNvPr id="4" name="Номер слайда 3"/>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5728717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7" name="Номер слайда 6"/>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604209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7" name="Номер слайда 6"/>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9638087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3164153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545627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Заголовок и объект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10550" cy="935037"/>
          </a:xfrm>
        </p:spPr>
        <p:txBody>
          <a:bodyPr/>
          <a:lstStyle/>
          <a:p>
            <a:r>
              <a:rPr lang="ru-RU" smtClean="0"/>
              <a:t>Образец заголовка</a:t>
            </a:r>
            <a:endParaRPr lang="en-GB"/>
          </a:p>
        </p:txBody>
      </p:sp>
    </p:spTree>
    <p:extLst>
      <p:ext uri="{BB962C8B-B14F-4D97-AF65-F5344CB8AC3E}">
        <p14:creationId xmlns:p14="http://schemas.microsoft.com/office/powerpoint/2010/main" val="361785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10550" cy="935037"/>
          </a:xfrm>
        </p:spPr>
        <p:txBody>
          <a:bodyPr/>
          <a:lstStyle/>
          <a:p>
            <a:r>
              <a:rPr lang="en-US" smtClean="0"/>
              <a:t>Click to edit Master title style</a:t>
            </a:r>
            <a:endParaRPr lang="en-GB"/>
          </a:p>
        </p:txBody>
      </p:sp>
    </p:spTree>
    <p:extLst>
      <p:ext uri="{BB962C8B-B14F-4D97-AF65-F5344CB8AC3E}">
        <p14:creationId xmlns:p14="http://schemas.microsoft.com/office/powerpoint/2010/main" val="3617855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3292740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r>
              <a:rPr lang="ru-RU" smtClean="0"/>
              <a:t>ICPPA , Oct 10- 12 2016</a:t>
            </a:r>
            <a:endParaRPr lang="ru-RU"/>
          </a:p>
        </p:txBody>
      </p:sp>
      <p:sp>
        <p:nvSpPr>
          <p:cNvPr id="8" name="Нижний колонтитул 7"/>
          <p:cNvSpPr>
            <a:spLocks noGrp="1"/>
          </p:cNvSpPr>
          <p:nvPr>
            <p:ph type="ftr" sz="quarter" idx="11"/>
          </p:nvPr>
        </p:nvSpPr>
        <p:spPr/>
        <p:txBody>
          <a:bodyPr/>
          <a:lstStyle/>
          <a:p>
            <a:r>
              <a:rPr lang="en-US" smtClean="0"/>
              <a:t>T.Karavicheva</a:t>
            </a:r>
            <a:endParaRPr lang="ru-RU"/>
          </a:p>
        </p:txBody>
      </p:sp>
      <p:sp>
        <p:nvSpPr>
          <p:cNvPr id="9" name="Номер слайда 8"/>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1173353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37768327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5221781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7" name="Номер слайда 6"/>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25163087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r>
              <a:rPr lang="ru-RU" smtClean="0"/>
              <a:t>ICPPA , Oct 10- 12 2016</a:t>
            </a:r>
            <a:endParaRPr lang="ru-RU"/>
          </a:p>
        </p:txBody>
      </p:sp>
      <p:sp>
        <p:nvSpPr>
          <p:cNvPr id="8" name="Нижний колонтитул 7"/>
          <p:cNvSpPr>
            <a:spLocks noGrp="1"/>
          </p:cNvSpPr>
          <p:nvPr>
            <p:ph type="ftr" sz="quarter" idx="11"/>
          </p:nvPr>
        </p:nvSpPr>
        <p:spPr/>
        <p:txBody>
          <a:bodyPr/>
          <a:lstStyle/>
          <a:p>
            <a:r>
              <a:rPr lang="en-US" smtClean="0"/>
              <a:t>T.Karavicheva</a:t>
            </a:r>
            <a:endParaRPr lang="ru-RU"/>
          </a:p>
        </p:txBody>
      </p:sp>
      <p:sp>
        <p:nvSpPr>
          <p:cNvPr id="9" name="Номер слайда 8"/>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1173353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r>
              <a:rPr lang="ru-RU" smtClean="0"/>
              <a:t>ICPPA , Oct 10- 12 2016</a:t>
            </a:r>
            <a:endParaRPr lang="ru-RU"/>
          </a:p>
        </p:txBody>
      </p:sp>
      <p:sp>
        <p:nvSpPr>
          <p:cNvPr id="4" name="Нижний колонтитул 3"/>
          <p:cNvSpPr>
            <a:spLocks noGrp="1"/>
          </p:cNvSpPr>
          <p:nvPr>
            <p:ph type="ftr" sz="quarter" idx="11"/>
          </p:nvPr>
        </p:nvSpPr>
        <p:spPr/>
        <p:txBody>
          <a:bodyPr/>
          <a:lstStyle/>
          <a:p>
            <a:r>
              <a:rPr lang="en-US" smtClean="0"/>
              <a:t>T.Karavicheva</a:t>
            </a:r>
            <a:endParaRPr lang="ru-RU"/>
          </a:p>
        </p:txBody>
      </p:sp>
      <p:sp>
        <p:nvSpPr>
          <p:cNvPr id="5" name="Номер слайда 4"/>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5147548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r>
              <a:rPr lang="ru-RU" smtClean="0"/>
              <a:t>ICPPA , Oct 10- 12 2016</a:t>
            </a:r>
            <a:endParaRPr lang="ru-RU"/>
          </a:p>
        </p:txBody>
      </p:sp>
      <p:sp>
        <p:nvSpPr>
          <p:cNvPr id="3" name="Нижний колонтитул 2"/>
          <p:cNvSpPr>
            <a:spLocks noGrp="1"/>
          </p:cNvSpPr>
          <p:nvPr>
            <p:ph type="ftr" sz="quarter" idx="11"/>
          </p:nvPr>
        </p:nvSpPr>
        <p:spPr/>
        <p:txBody>
          <a:bodyPr/>
          <a:lstStyle/>
          <a:p>
            <a:r>
              <a:rPr lang="en-US" smtClean="0"/>
              <a:t>T.Karavicheva</a:t>
            </a:r>
            <a:endParaRPr lang="ru-RU"/>
          </a:p>
        </p:txBody>
      </p:sp>
      <p:sp>
        <p:nvSpPr>
          <p:cNvPr id="4" name="Номер слайда 3"/>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5728717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7" name="Номер слайда 6"/>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6042090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7" name="Номер слайда 6"/>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96380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31641535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545627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r>
              <a:rPr lang="ru-RU" smtClean="0"/>
              <a:t>ICPPA , Oct 10- 12 2016</a:t>
            </a:r>
            <a:endParaRPr lang="ru-RU"/>
          </a:p>
        </p:txBody>
      </p:sp>
      <p:sp>
        <p:nvSpPr>
          <p:cNvPr id="4" name="Нижний колонтитул 3"/>
          <p:cNvSpPr>
            <a:spLocks noGrp="1"/>
          </p:cNvSpPr>
          <p:nvPr>
            <p:ph type="ftr" sz="quarter" idx="11"/>
          </p:nvPr>
        </p:nvSpPr>
        <p:spPr/>
        <p:txBody>
          <a:bodyPr/>
          <a:lstStyle/>
          <a:p>
            <a:r>
              <a:rPr lang="en-US" smtClean="0"/>
              <a:t>T.Karavicheva</a:t>
            </a:r>
            <a:endParaRPr lang="ru-RU"/>
          </a:p>
        </p:txBody>
      </p:sp>
      <p:sp>
        <p:nvSpPr>
          <p:cNvPr id="5" name="Номер слайда 4"/>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5147548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32927402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37768327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5221781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7" name="Номер слайда 6"/>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25163087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r>
              <a:rPr lang="ru-RU" smtClean="0"/>
              <a:t>ICPPA , Oct 10- 12 2016</a:t>
            </a:r>
            <a:endParaRPr lang="ru-RU"/>
          </a:p>
        </p:txBody>
      </p:sp>
      <p:sp>
        <p:nvSpPr>
          <p:cNvPr id="8" name="Нижний колонтитул 7"/>
          <p:cNvSpPr>
            <a:spLocks noGrp="1"/>
          </p:cNvSpPr>
          <p:nvPr>
            <p:ph type="ftr" sz="quarter" idx="11"/>
          </p:nvPr>
        </p:nvSpPr>
        <p:spPr/>
        <p:txBody>
          <a:bodyPr/>
          <a:lstStyle/>
          <a:p>
            <a:r>
              <a:rPr lang="en-US" smtClean="0"/>
              <a:t>T.Karavicheva</a:t>
            </a:r>
            <a:endParaRPr lang="ru-RU"/>
          </a:p>
        </p:txBody>
      </p:sp>
      <p:sp>
        <p:nvSpPr>
          <p:cNvPr id="9" name="Номер слайда 8"/>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1173353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r>
              <a:rPr lang="ru-RU" smtClean="0"/>
              <a:t>ICPPA , Oct 10- 12 2016</a:t>
            </a:r>
            <a:endParaRPr lang="ru-RU"/>
          </a:p>
        </p:txBody>
      </p:sp>
      <p:sp>
        <p:nvSpPr>
          <p:cNvPr id="4" name="Нижний колонтитул 3"/>
          <p:cNvSpPr>
            <a:spLocks noGrp="1"/>
          </p:cNvSpPr>
          <p:nvPr>
            <p:ph type="ftr" sz="quarter" idx="11"/>
          </p:nvPr>
        </p:nvSpPr>
        <p:spPr/>
        <p:txBody>
          <a:bodyPr/>
          <a:lstStyle/>
          <a:p>
            <a:r>
              <a:rPr lang="en-US" smtClean="0"/>
              <a:t>T.Karavicheva</a:t>
            </a:r>
            <a:endParaRPr lang="ru-RU"/>
          </a:p>
        </p:txBody>
      </p:sp>
      <p:sp>
        <p:nvSpPr>
          <p:cNvPr id="5" name="Номер слайда 4"/>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5147548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r>
              <a:rPr lang="ru-RU" smtClean="0"/>
              <a:t>ICPPA , Oct 10- 12 2016</a:t>
            </a:r>
            <a:endParaRPr lang="ru-RU"/>
          </a:p>
        </p:txBody>
      </p:sp>
      <p:sp>
        <p:nvSpPr>
          <p:cNvPr id="3" name="Нижний колонтитул 2"/>
          <p:cNvSpPr>
            <a:spLocks noGrp="1"/>
          </p:cNvSpPr>
          <p:nvPr>
            <p:ph type="ftr" sz="quarter" idx="11"/>
          </p:nvPr>
        </p:nvSpPr>
        <p:spPr/>
        <p:txBody>
          <a:bodyPr/>
          <a:lstStyle/>
          <a:p>
            <a:r>
              <a:rPr lang="en-US" smtClean="0"/>
              <a:t>T.Karavicheva</a:t>
            </a:r>
            <a:endParaRPr lang="ru-RU"/>
          </a:p>
        </p:txBody>
      </p:sp>
      <p:sp>
        <p:nvSpPr>
          <p:cNvPr id="4" name="Номер слайда 3"/>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5728717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7" name="Номер слайда 6"/>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6042090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7" name="Номер слайда 6"/>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9638087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3164153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r>
              <a:rPr lang="ru-RU" smtClean="0"/>
              <a:t>ICPPA , Oct 10- 12 2016</a:t>
            </a:r>
            <a:endParaRPr lang="ru-RU"/>
          </a:p>
        </p:txBody>
      </p:sp>
      <p:sp>
        <p:nvSpPr>
          <p:cNvPr id="3" name="Нижний колонтитул 2"/>
          <p:cNvSpPr>
            <a:spLocks noGrp="1"/>
          </p:cNvSpPr>
          <p:nvPr>
            <p:ph type="ftr" sz="quarter" idx="11"/>
          </p:nvPr>
        </p:nvSpPr>
        <p:spPr/>
        <p:txBody>
          <a:bodyPr/>
          <a:lstStyle/>
          <a:p>
            <a:r>
              <a:rPr lang="en-US" smtClean="0"/>
              <a:t>T.Karavicheva</a:t>
            </a:r>
            <a:endParaRPr lang="ru-RU"/>
          </a:p>
        </p:txBody>
      </p:sp>
      <p:sp>
        <p:nvSpPr>
          <p:cNvPr id="4" name="Номер слайда 3"/>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5728717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5456273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32927402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37768327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5221781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7" name="Номер слайда 6"/>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25163087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r>
              <a:rPr lang="ru-RU" smtClean="0"/>
              <a:t>ICPPA , Oct 10- 12 2016</a:t>
            </a:r>
            <a:endParaRPr lang="ru-RU"/>
          </a:p>
        </p:txBody>
      </p:sp>
      <p:sp>
        <p:nvSpPr>
          <p:cNvPr id="8" name="Нижний колонтитул 7"/>
          <p:cNvSpPr>
            <a:spLocks noGrp="1"/>
          </p:cNvSpPr>
          <p:nvPr>
            <p:ph type="ftr" sz="quarter" idx="11"/>
          </p:nvPr>
        </p:nvSpPr>
        <p:spPr/>
        <p:txBody>
          <a:bodyPr/>
          <a:lstStyle/>
          <a:p>
            <a:r>
              <a:rPr lang="en-US" smtClean="0"/>
              <a:t>T.Karavicheva</a:t>
            </a:r>
            <a:endParaRPr lang="ru-RU"/>
          </a:p>
        </p:txBody>
      </p:sp>
      <p:sp>
        <p:nvSpPr>
          <p:cNvPr id="9" name="Номер слайда 8"/>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1173353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r>
              <a:rPr lang="ru-RU" smtClean="0"/>
              <a:t>ICPPA , Oct 10- 12 2016</a:t>
            </a:r>
            <a:endParaRPr lang="ru-RU"/>
          </a:p>
        </p:txBody>
      </p:sp>
      <p:sp>
        <p:nvSpPr>
          <p:cNvPr id="4" name="Нижний колонтитул 3"/>
          <p:cNvSpPr>
            <a:spLocks noGrp="1"/>
          </p:cNvSpPr>
          <p:nvPr>
            <p:ph type="ftr" sz="quarter" idx="11"/>
          </p:nvPr>
        </p:nvSpPr>
        <p:spPr/>
        <p:txBody>
          <a:bodyPr/>
          <a:lstStyle/>
          <a:p>
            <a:r>
              <a:rPr lang="en-US" smtClean="0"/>
              <a:t>T.Karavicheva</a:t>
            </a:r>
            <a:endParaRPr lang="ru-RU"/>
          </a:p>
        </p:txBody>
      </p:sp>
      <p:sp>
        <p:nvSpPr>
          <p:cNvPr id="5" name="Номер слайда 4"/>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5147548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r>
              <a:rPr lang="ru-RU" smtClean="0"/>
              <a:t>ICPPA , Oct 10- 12 2016</a:t>
            </a:r>
            <a:endParaRPr lang="ru-RU"/>
          </a:p>
        </p:txBody>
      </p:sp>
      <p:sp>
        <p:nvSpPr>
          <p:cNvPr id="3" name="Нижний колонтитул 2"/>
          <p:cNvSpPr>
            <a:spLocks noGrp="1"/>
          </p:cNvSpPr>
          <p:nvPr>
            <p:ph type="ftr" sz="quarter" idx="11"/>
          </p:nvPr>
        </p:nvSpPr>
        <p:spPr/>
        <p:txBody>
          <a:bodyPr/>
          <a:lstStyle/>
          <a:p>
            <a:r>
              <a:rPr lang="en-US" smtClean="0"/>
              <a:t>T.Karavicheva</a:t>
            </a:r>
            <a:endParaRPr lang="ru-RU"/>
          </a:p>
        </p:txBody>
      </p:sp>
      <p:sp>
        <p:nvSpPr>
          <p:cNvPr id="4" name="Номер слайда 3"/>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5728717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7" name="Номер слайда 6"/>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6042090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7" name="Номер слайда 6"/>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963808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7" name="Номер слайда 6"/>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6042090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31641535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545627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7" name="Номер слайда 6"/>
          <p:cNvSpPr>
            <a:spLocks noGrp="1"/>
          </p:cNvSpPr>
          <p:nvPr>
            <p:ph type="sldNum" sz="quarter" idx="12"/>
          </p:nvPr>
        </p:nvSpPr>
        <p:spPr/>
        <p:txBody>
          <a:bodyPr/>
          <a:lstStyle/>
          <a:p>
            <a:fld id="{96058DE5-0CEC-4DD7-A52C-904DB34DF0B5}" type="slidenum">
              <a:rPr lang="ru-RU" smtClean="0"/>
              <a:t>‹#›</a:t>
            </a:fld>
            <a:endParaRPr lang="ru-RU"/>
          </a:p>
        </p:txBody>
      </p:sp>
    </p:spTree>
    <p:extLst>
      <p:ext uri="{BB962C8B-B14F-4D97-AF65-F5344CB8AC3E}">
        <p14:creationId xmlns:p14="http://schemas.microsoft.com/office/powerpoint/2010/main" val="1963808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smtClean="0"/>
              <a:t>ICPPA , Oct 10- 12 2016</a:t>
            </a:r>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T.Karavicheva</a:t>
            </a: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58DE5-0CEC-4DD7-A52C-904DB34DF0B5}" type="slidenum">
              <a:rPr lang="ru-RU" smtClean="0"/>
              <a:t>‹#›</a:t>
            </a:fld>
            <a:endParaRPr lang="ru-RU"/>
          </a:p>
        </p:txBody>
      </p:sp>
    </p:spTree>
    <p:extLst>
      <p:ext uri="{BB962C8B-B14F-4D97-AF65-F5344CB8AC3E}">
        <p14:creationId xmlns:p14="http://schemas.microsoft.com/office/powerpoint/2010/main" val="337001609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smtClean="0"/>
              <a:t>ICPPA , Oct 10- 12 2016</a:t>
            </a:r>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T.Karavicheva</a:t>
            </a: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58DE5-0CEC-4DD7-A52C-904DB34DF0B5}" type="slidenum">
              <a:rPr lang="ru-RU" smtClean="0"/>
              <a:t>‹#›</a:t>
            </a:fld>
            <a:endParaRPr lang="ru-RU"/>
          </a:p>
        </p:txBody>
      </p:sp>
    </p:spTree>
    <p:extLst>
      <p:ext uri="{BB962C8B-B14F-4D97-AF65-F5344CB8AC3E}">
        <p14:creationId xmlns:p14="http://schemas.microsoft.com/office/powerpoint/2010/main" val="337001609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smtClean="0"/>
              <a:t>ICPPA , Oct 10- 12 2016</a:t>
            </a:r>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T.Karavicheva</a:t>
            </a: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58DE5-0CEC-4DD7-A52C-904DB34DF0B5}" type="slidenum">
              <a:rPr lang="ru-RU" smtClean="0"/>
              <a:t>‹#›</a:t>
            </a:fld>
            <a:endParaRPr lang="ru-RU"/>
          </a:p>
        </p:txBody>
      </p:sp>
    </p:spTree>
    <p:extLst>
      <p:ext uri="{BB962C8B-B14F-4D97-AF65-F5344CB8AC3E}">
        <p14:creationId xmlns:p14="http://schemas.microsoft.com/office/powerpoint/2010/main" val="337001609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smtClean="0"/>
              <a:t>ICPPA , Oct 10- 12 2016</a:t>
            </a:r>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T.Karavicheva</a:t>
            </a: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58DE5-0CEC-4DD7-A52C-904DB34DF0B5}" type="slidenum">
              <a:rPr lang="ru-RU" smtClean="0"/>
              <a:t>‹#›</a:t>
            </a:fld>
            <a:endParaRPr lang="ru-RU"/>
          </a:p>
        </p:txBody>
      </p:sp>
    </p:spTree>
    <p:extLst>
      <p:ext uri="{BB962C8B-B14F-4D97-AF65-F5344CB8AC3E}">
        <p14:creationId xmlns:p14="http://schemas.microsoft.com/office/powerpoint/2010/main" val="337001609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smtClean="0"/>
              <a:t>ICPPA , Oct 10- 12 2016</a:t>
            </a:r>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T.Karavicheva</a:t>
            </a: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58DE5-0CEC-4DD7-A52C-904DB34DF0B5}" type="slidenum">
              <a:rPr lang="ru-RU" smtClean="0"/>
              <a:t>‹#›</a:t>
            </a:fld>
            <a:endParaRPr lang="ru-RU"/>
          </a:p>
        </p:txBody>
      </p:sp>
    </p:spTree>
    <p:extLst>
      <p:ext uri="{BB962C8B-B14F-4D97-AF65-F5344CB8AC3E}">
        <p14:creationId xmlns:p14="http://schemas.microsoft.com/office/powerpoint/2010/main" val="337001609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smtClean="0"/>
              <a:t>ICPPA , Oct 10- 12 2016</a:t>
            </a:r>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T.Karavicheva</a:t>
            </a: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58DE5-0CEC-4DD7-A52C-904DB34DF0B5}" type="slidenum">
              <a:rPr lang="ru-RU" smtClean="0"/>
              <a:t>‹#›</a:t>
            </a:fld>
            <a:endParaRPr lang="ru-RU"/>
          </a:p>
        </p:txBody>
      </p:sp>
    </p:spTree>
    <p:extLst>
      <p:ext uri="{BB962C8B-B14F-4D97-AF65-F5344CB8AC3E}">
        <p14:creationId xmlns:p14="http://schemas.microsoft.com/office/powerpoint/2010/main" val="3370016096"/>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smtClean="0"/>
              <a:t>ICPPA , Oct 10- 12 2016</a:t>
            </a:r>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T.Karavicheva</a:t>
            </a: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58DE5-0CEC-4DD7-A52C-904DB34DF0B5}" type="slidenum">
              <a:rPr lang="ru-RU" smtClean="0"/>
              <a:t>‹#›</a:t>
            </a:fld>
            <a:endParaRPr lang="ru-RU"/>
          </a:p>
        </p:txBody>
      </p:sp>
    </p:spTree>
    <p:extLst>
      <p:ext uri="{BB962C8B-B14F-4D97-AF65-F5344CB8AC3E}">
        <p14:creationId xmlns:p14="http://schemas.microsoft.com/office/powerpoint/2010/main" val="337001609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1.gif"/><Relationship Id="rId2" Type="http://schemas.openxmlformats.org/officeDocument/2006/relationships/image" Target="../media/image14.jpeg"/><Relationship Id="rId1" Type="http://schemas.openxmlformats.org/officeDocument/2006/relationships/slideLayout" Target="../slideLayouts/slideLayout42.xml"/><Relationship Id="rId6" Type="http://schemas.openxmlformats.org/officeDocument/2006/relationships/image" Target="../media/image16.jpeg"/><Relationship Id="rId5" Type="http://schemas.openxmlformats.org/officeDocument/2006/relationships/image" Target="../media/image3.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gif"/><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0.jpeg"/><Relationship Id="rId1" Type="http://schemas.openxmlformats.org/officeDocument/2006/relationships/slideLayout" Target="../slideLayouts/slideLayout4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11.gif"/><Relationship Id="rId2" Type="http://schemas.openxmlformats.org/officeDocument/2006/relationships/image" Target="../media/image29.jpeg"/><Relationship Id="rId1" Type="http://schemas.openxmlformats.org/officeDocument/2006/relationships/slideLayout" Target="../slideLayouts/slideLayout42.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gif"/><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gif"/><Relationship Id="rId1" Type="http://schemas.openxmlformats.org/officeDocument/2006/relationships/slideLayout" Target="../slideLayouts/slideLayout41.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41.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4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gif"/><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42.xml"/><Relationship Id="rId5" Type="http://schemas.openxmlformats.org/officeDocument/2006/relationships/image" Target="../media/image11.gif"/><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36.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37.xml"/><Relationship Id="rId5" Type="http://schemas.openxmlformats.org/officeDocument/2006/relationships/image" Target="../media/image3.png"/><Relationship Id="rId4" Type="http://schemas.openxmlformats.org/officeDocument/2006/relationships/image" Target="../media/image11.gif"/></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2.xml"/><Relationship Id="rId6" Type="http://schemas.openxmlformats.org/officeDocument/2006/relationships/hyperlink" Target="https://cds.cern.ch/record/781854/files/lhcc-2004-025.pdf" TargetMode="External"/><Relationship Id="rId5" Type="http://schemas.openxmlformats.org/officeDocument/2006/relationships/hyperlink" Target="https://cds.cern.ch/record/1603472/files/ALICE-TDR-015.pdf" TargetMode="External"/><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gif"/><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35142"/>
            <a:ext cx="8856984" cy="338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11885" y="260648"/>
            <a:ext cx="4043876" cy="769441"/>
          </a:xfrm>
          <a:prstGeom prst="rect">
            <a:avLst/>
          </a:prstGeom>
          <a:noFill/>
        </p:spPr>
        <p:txBody>
          <a:bodyPr wrap="square" rtlCol="0">
            <a:spAutoFit/>
          </a:bodyPr>
          <a:lstStyle/>
          <a:p>
            <a:r>
              <a:rPr lang="en-US" sz="4400" b="1" dirty="0" smtClean="0">
                <a:solidFill>
                  <a:srgbClr val="FFFF00"/>
                </a:solidFill>
                <a:effectLst>
                  <a:outerShdw blurRad="38100" dist="38100" dir="2700000" algn="tl">
                    <a:srgbClr val="000000">
                      <a:alpha val="43137"/>
                    </a:srgbClr>
                  </a:outerShdw>
                </a:effectLst>
              </a:rPr>
              <a:t>ICPPA 2016</a:t>
            </a:r>
            <a:endParaRPr lang="ru-RU" sz="4400" b="1" dirty="0">
              <a:solidFill>
                <a:srgbClr val="FFFF00"/>
              </a:solidFill>
              <a:effectLst>
                <a:outerShdw blurRad="38100" dist="38100" dir="2700000" algn="tl">
                  <a:srgbClr val="000000">
                    <a:alpha val="43137"/>
                  </a:srgbClr>
                </a:outerShdw>
              </a:effectLst>
            </a:endParaRPr>
          </a:p>
        </p:txBody>
      </p:sp>
      <p:sp>
        <p:nvSpPr>
          <p:cNvPr id="5" name="Прямоугольник 4"/>
          <p:cNvSpPr/>
          <p:nvPr/>
        </p:nvSpPr>
        <p:spPr>
          <a:xfrm>
            <a:off x="5076056" y="2844327"/>
            <a:ext cx="3983783" cy="769441"/>
          </a:xfrm>
          <a:prstGeom prst="rect">
            <a:avLst/>
          </a:prstGeom>
        </p:spPr>
        <p:txBody>
          <a:bodyPr wrap="none">
            <a:spAutoFit/>
          </a:bodyPr>
          <a:lstStyle/>
          <a:p>
            <a:pPr algn="ctr"/>
            <a:r>
              <a:rPr lang="en-US" sz="4400" b="1" dirty="0" smtClean="0">
                <a:solidFill>
                  <a:srgbClr val="FFFF00"/>
                </a:solidFill>
              </a:rPr>
              <a:t>Oct  10-14 ,2016</a:t>
            </a:r>
            <a:endParaRPr lang="en-US" sz="4400" b="1" dirty="0">
              <a:solidFill>
                <a:srgbClr val="FFFF00"/>
              </a:solidFill>
            </a:endParaRPr>
          </a:p>
        </p:txBody>
      </p:sp>
      <p:sp>
        <p:nvSpPr>
          <p:cNvPr id="7" name="Заголовок 1"/>
          <p:cNvSpPr>
            <a:spLocks noGrp="1"/>
          </p:cNvSpPr>
          <p:nvPr>
            <p:ph type="subTitle" idx="1"/>
          </p:nvPr>
        </p:nvSpPr>
        <p:spPr>
          <a:xfrm>
            <a:off x="1523290" y="3861048"/>
            <a:ext cx="6400800" cy="1224136"/>
          </a:xfrm>
        </p:spPr>
        <p:txBody>
          <a:bodyPr>
            <a:normAutofit/>
          </a:bodyPr>
          <a:lstStyle/>
          <a:p>
            <a:r>
              <a:rPr lang="en-US" b="1" dirty="0" smtClean="0">
                <a:solidFill>
                  <a:schemeClr val="tx2">
                    <a:lumMod val="75000"/>
                  </a:schemeClr>
                </a:solidFill>
                <a:effectLst>
                  <a:outerShdw blurRad="38100" dist="38100" dir="2700000" algn="tl">
                    <a:srgbClr val="000000">
                      <a:alpha val="43137"/>
                    </a:srgbClr>
                  </a:outerShdw>
                </a:effectLst>
              </a:rPr>
              <a:t>The </a:t>
            </a:r>
            <a:r>
              <a:rPr lang="en-US" b="1" dirty="0" smtClean="0">
                <a:solidFill>
                  <a:srgbClr val="FF0000"/>
                </a:solidFill>
                <a:effectLst>
                  <a:outerShdw blurRad="38100" dist="38100" dir="2700000" algn="tl">
                    <a:srgbClr val="000000">
                      <a:alpha val="43137"/>
                    </a:srgbClr>
                  </a:outerShdw>
                </a:effectLst>
              </a:rPr>
              <a:t>F</a:t>
            </a:r>
            <a:r>
              <a:rPr lang="en-US" b="1" dirty="0" smtClean="0">
                <a:solidFill>
                  <a:schemeClr val="tx2">
                    <a:lumMod val="75000"/>
                  </a:schemeClr>
                </a:solidFill>
                <a:effectLst>
                  <a:outerShdw blurRad="38100" dist="38100" dir="2700000" algn="tl">
                    <a:srgbClr val="000000">
                      <a:alpha val="43137"/>
                    </a:srgbClr>
                  </a:outerShdw>
                </a:effectLst>
              </a:rPr>
              <a:t>ast </a:t>
            </a:r>
            <a:r>
              <a:rPr lang="en-US" b="1" dirty="0" smtClean="0">
                <a:solidFill>
                  <a:srgbClr val="FF0000"/>
                </a:solidFill>
                <a:effectLst>
                  <a:outerShdw blurRad="38100" dist="38100" dir="2700000" algn="tl">
                    <a:srgbClr val="000000">
                      <a:alpha val="43137"/>
                    </a:srgbClr>
                  </a:outerShdw>
                </a:effectLst>
              </a:rPr>
              <a:t>I</a:t>
            </a:r>
            <a:r>
              <a:rPr lang="en-US" b="1" dirty="0" smtClean="0">
                <a:solidFill>
                  <a:schemeClr val="tx2">
                    <a:lumMod val="75000"/>
                  </a:schemeClr>
                </a:solidFill>
                <a:effectLst>
                  <a:outerShdw blurRad="38100" dist="38100" dir="2700000" algn="tl">
                    <a:srgbClr val="000000">
                      <a:alpha val="43137"/>
                    </a:srgbClr>
                  </a:outerShdw>
                </a:effectLst>
              </a:rPr>
              <a:t>nteraction </a:t>
            </a:r>
            <a:r>
              <a:rPr lang="en-US" b="1" dirty="0" smtClean="0">
                <a:solidFill>
                  <a:srgbClr val="FF0000"/>
                </a:solidFill>
                <a:effectLst>
                  <a:outerShdw blurRad="38100" dist="38100" dir="2700000" algn="tl">
                    <a:srgbClr val="000000">
                      <a:alpha val="43137"/>
                    </a:srgbClr>
                  </a:outerShdw>
                </a:effectLst>
              </a:rPr>
              <a:t>T</a:t>
            </a:r>
            <a:r>
              <a:rPr lang="en-US" b="1" dirty="0" smtClean="0">
                <a:solidFill>
                  <a:schemeClr val="tx2">
                    <a:lumMod val="75000"/>
                  </a:schemeClr>
                </a:solidFill>
                <a:effectLst>
                  <a:outerShdw blurRad="38100" dist="38100" dir="2700000" algn="tl">
                    <a:srgbClr val="000000">
                      <a:alpha val="43137"/>
                    </a:srgbClr>
                  </a:outerShdw>
                </a:effectLst>
              </a:rPr>
              <a:t>rigger detector for the ALICE Upgrade</a:t>
            </a:r>
            <a:endParaRPr lang="ru-RU" dirty="0">
              <a:solidFill>
                <a:schemeClr val="tx2">
                  <a:lumMod val="75000"/>
                </a:schemeClr>
              </a:solidFill>
              <a:effectLst>
                <a:outerShdw blurRad="38100" dist="38100" dir="2700000" algn="tl">
                  <a:srgbClr val="000000">
                    <a:alpha val="43137"/>
                  </a:srgbClr>
                </a:outerShdw>
              </a:effectLst>
            </a:endParaRPr>
          </a:p>
        </p:txBody>
      </p:sp>
      <p:sp>
        <p:nvSpPr>
          <p:cNvPr id="6" name="Прямоугольник 5"/>
          <p:cNvSpPr/>
          <p:nvPr/>
        </p:nvSpPr>
        <p:spPr>
          <a:xfrm>
            <a:off x="2427683" y="4941168"/>
            <a:ext cx="4572000" cy="646331"/>
          </a:xfrm>
          <a:prstGeom prst="rect">
            <a:avLst/>
          </a:prstGeom>
        </p:spPr>
        <p:txBody>
          <a:bodyPr>
            <a:spAutoFit/>
          </a:bodyPr>
          <a:lstStyle/>
          <a:p>
            <a:pPr algn="ctr"/>
            <a:r>
              <a:rPr lang="en-US" b="1" dirty="0" smtClean="0">
                <a:solidFill>
                  <a:schemeClr val="tx2"/>
                </a:solidFill>
              </a:rPr>
              <a:t>T. </a:t>
            </a:r>
            <a:r>
              <a:rPr lang="en-US" b="1" dirty="0" err="1">
                <a:solidFill>
                  <a:schemeClr val="tx2"/>
                </a:solidFill>
              </a:rPr>
              <a:t>Karavicheva</a:t>
            </a:r>
            <a:endParaRPr lang="en-US" b="1" dirty="0">
              <a:solidFill>
                <a:schemeClr val="tx2"/>
              </a:solidFill>
            </a:endParaRPr>
          </a:p>
          <a:p>
            <a:pPr algn="ctr"/>
            <a:r>
              <a:rPr lang="en-US" b="1" dirty="0">
                <a:solidFill>
                  <a:schemeClr val="tx2"/>
                </a:solidFill>
              </a:rPr>
              <a:t>f</a:t>
            </a:r>
            <a:r>
              <a:rPr lang="en-US" b="1" smtClean="0">
                <a:solidFill>
                  <a:schemeClr val="tx2"/>
                </a:solidFill>
              </a:rPr>
              <a:t>or </a:t>
            </a:r>
            <a:r>
              <a:rPr lang="en-US" b="1" dirty="0" smtClean="0">
                <a:solidFill>
                  <a:schemeClr val="tx2"/>
                </a:solidFill>
              </a:rPr>
              <a:t>the ALICE  </a:t>
            </a:r>
            <a:r>
              <a:rPr lang="en-US" b="1" dirty="0">
                <a:solidFill>
                  <a:schemeClr val="tx2"/>
                </a:solidFill>
              </a:rPr>
              <a:t>Collaboration</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871" y="5561009"/>
            <a:ext cx="701046" cy="676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2615917" y="6243317"/>
            <a:ext cx="4572000" cy="276999"/>
          </a:xfrm>
          <a:prstGeom prst="rect">
            <a:avLst/>
          </a:prstGeom>
        </p:spPr>
        <p:txBody>
          <a:bodyPr>
            <a:spAutoFit/>
          </a:bodyPr>
          <a:lstStyle/>
          <a:p>
            <a:r>
              <a:rPr lang="en-US" sz="1200" b="1" dirty="0">
                <a:solidFill>
                  <a:schemeClr val="tx2"/>
                </a:solidFill>
              </a:rPr>
              <a:t>Institute for Nuclear Research of the Russian Academy of Sciences</a:t>
            </a:r>
          </a:p>
        </p:txBody>
      </p:sp>
    </p:spTree>
    <p:extLst>
      <p:ext uri="{BB962C8B-B14F-4D97-AF65-F5344CB8AC3E}">
        <p14:creationId xmlns:p14="http://schemas.microsoft.com/office/powerpoint/2010/main" val="2822850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6024037" y="1167650"/>
            <a:ext cx="2031088" cy="2279495"/>
          </a:xfrm>
          <a:prstGeom prst="rect">
            <a:avLst/>
          </a:prstGeom>
          <a:ln>
            <a:noFill/>
          </a:ln>
          <a:effectLst>
            <a:outerShdw blurRad="292100" dist="139700" dir="2700000" algn="tl" rotWithShape="0">
              <a:srgbClr val="333333">
                <a:alpha val="65000"/>
              </a:srgbClr>
            </a:outerShdw>
          </a:effectLst>
        </p:spPr>
      </p:pic>
      <p:pic>
        <p:nvPicPr>
          <p:cNvPr id="3" name="Picture 2" descr="IMGP4639.jpg"/>
          <p:cNvPicPr>
            <a:picLocks noChangeAspect="1"/>
          </p:cNvPicPr>
          <p:nvPr/>
        </p:nvPicPr>
        <p:blipFill rotWithShape="1">
          <a:blip r:embed="rId4" cstate="print">
            <a:extLst>
              <a:ext uri="{28A0092B-C50C-407E-A947-70E740481C1C}">
                <a14:useLocalDpi xmlns:a14="http://schemas.microsoft.com/office/drawing/2010/main" val="0"/>
              </a:ext>
            </a:extLst>
          </a:blip>
          <a:srcRect l="21065" t="7008" r="17931"/>
          <a:stretch/>
        </p:blipFill>
        <p:spPr>
          <a:xfrm>
            <a:off x="5917076" y="3847167"/>
            <a:ext cx="2509417" cy="253357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5"/>
          <a:srcRect b="35748"/>
          <a:stretch/>
        </p:blipFill>
        <p:spPr>
          <a:xfrm>
            <a:off x="8165462" y="274640"/>
            <a:ext cx="780272" cy="804405"/>
          </a:xfrm>
          <a:prstGeom prst="rect">
            <a:avLst/>
          </a:prstGeom>
        </p:spPr>
      </p:pic>
      <p:pic>
        <p:nvPicPr>
          <p:cNvPr id="5" name="Picture 4" descr="IMGP4667.jpg"/>
          <p:cNvPicPr>
            <a:picLocks noChangeAspect="1"/>
          </p:cNvPicPr>
          <p:nvPr/>
        </p:nvPicPr>
        <p:blipFill rotWithShape="1">
          <a:blip r:embed="rId6" cstate="print">
            <a:extLst>
              <a:ext uri="{28A0092B-C50C-407E-A947-70E740481C1C}">
                <a14:useLocalDpi xmlns:a14="http://schemas.microsoft.com/office/drawing/2010/main" val="0"/>
              </a:ext>
            </a:extLst>
          </a:blip>
          <a:srcRect l="19878" t="10719" r="19805" b="3331"/>
          <a:stretch/>
        </p:blipFill>
        <p:spPr>
          <a:xfrm>
            <a:off x="1441958" y="1079045"/>
            <a:ext cx="2584736" cy="2628323"/>
          </a:xfrm>
          <a:prstGeom prst="rect">
            <a:avLst/>
          </a:prstGeom>
          <a:ln>
            <a:noFill/>
          </a:ln>
          <a:effectLst>
            <a:outerShdw blurRad="292100" dist="139700" dir="2700000" algn="tl" rotWithShape="0">
              <a:srgbClr val="333333">
                <a:alpha val="65000"/>
              </a:srgbClr>
            </a:outerShdw>
          </a:effectLst>
        </p:spPr>
      </p:pic>
      <p:sp>
        <p:nvSpPr>
          <p:cNvPr id="6" name="Title 1"/>
          <p:cNvSpPr txBox="1">
            <a:spLocks/>
          </p:cNvSpPr>
          <p:nvPr/>
        </p:nvSpPr>
        <p:spPr>
          <a:xfrm>
            <a:off x="457200" y="2361"/>
            <a:ext cx="8229600" cy="697249"/>
          </a:xfrm>
          <a:prstGeom prst="rect">
            <a:avLst/>
          </a:prstGeom>
        </p:spPr>
        <p:txBody>
          <a:bodyP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Prototype of T0+  module</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7" name="TextBox 6"/>
          <p:cNvSpPr txBox="1"/>
          <p:nvPr/>
        </p:nvSpPr>
        <p:spPr>
          <a:xfrm>
            <a:off x="1338387" y="3328244"/>
            <a:ext cx="2667262" cy="400023"/>
          </a:xfrm>
          <a:prstGeom prst="rect">
            <a:avLst/>
          </a:prstGeom>
          <a:solidFill>
            <a:schemeClr val="bg2"/>
          </a:solidFill>
          <a:ln>
            <a:solidFill>
              <a:schemeClr val="tx1"/>
            </a:solidFill>
          </a:ln>
          <a:effectLst>
            <a:outerShdw blurRad="50800" dist="38100" dir="2700000" sx="104000" sy="104000" algn="tl" rotWithShape="0">
              <a:srgbClr val="000000">
                <a:alpha val="43000"/>
              </a:srgbClr>
            </a:outerShdw>
          </a:effectLst>
        </p:spPr>
        <p:txBody>
          <a:bodyPr wrap="square" lIns="91350" tIns="45677" rIns="91350" bIns="45677" rtlCol="0">
            <a:spAutoFit/>
          </a:bodyPr>
          <a:lstStyle/>
          <a:p>
            <a:pPr defTabSz="456772"/>
            <a:r>
              <a:rPr lang="en-US" sz="2000" dirty="0">
                <a:solidFill>
                  <a:prstClr val="black"/>
                </a:solidFill>
                <a:latin typeface="Calibri"/>
              </a:rPr>
              <a:t>Time resolution &lt; 20 </a:t>
            </a:r>
            <a:r>
              <a:rPr lang="en-US" sz="2000" dirty="0" err="1">
                <a:solidFill>
                  <a:prstClr val="black"/>
                </a:solidFill>
                <a:latin typeface="Calibri"/>
              </a:rPr>
              <a:t>ps</a:t>
            </a:r>
            <a:endParaRPr lang="en-US" sz="2000" dirty="0">
              <a:solidFill>
                <a:prstClr val="black"/>
              </a:solidFill>
              <a:latin typeface="Calibri"/>
            </a:endParaRPr>
          </a:p>
        </p:txBody>
      </p:sp>
      <p:pic>
        <p:nvPicPr>
          <p:cNvPr id="8" name="Picture 7" descr="FIT logo.gif"/>
          <p:cNvPicPr>
            <a:picLocks noChangeAspect="1"/>
          </p:cNvPicPr>
          <p:nvPr/>
        </p:nvPicPr>
        <p:blipFill rotWithShape="1">
          <a:blip r:embed="rId7" cstate="print">
            <a:extLst>
              <a:ext uri="{28A0092B-C50C-407E-A947-70E740481C1C}">
                <a14:useLocalDpi xmlns:a14="http://schemas.microsoft.com/office/drawing/2010/main"/>
              </a:ext>
            </a:extLst>
          </a:blip>
          <a:srcRect l="28333" t="18108" r="32407" b="20308"/>
          <a:stretch/>
        </p:blipFill>
        <p:spPr>
          <a:xfrm>
            <a:off x="82852" y="113088"/>
            <a:ext cx="1202267" cy="1324195"/>
          </a:xfrm>
          <a:prstGeom prst="rect">
            <a:avLst/>
          </a:prstGeom>
          <a:ln>
            <a:noFill/>
          </a:ln>
          <a:effectLst>
            <a:outerShdw blurRad="292100" dist="139700" dir="2700000" algn="tl" rotWithShape="0">
              <a:srgbClr val="333333">
                <a:alpha val="65000"/>
              </a:srgbClr>
            </a:outerShdw>
          </a:effectLst>
        </p:spPr>
      </p:pic>
      <p:sp>
        <p:nvSpPr>
          <p:cNvPr id="9" name="Title 3"/>
          <p:cNvSpPr txBox="1">
            <a:spLocks/>
          </p:cNvSpPr>
          <p:nvPr/>
        </p:nvSpPr>
        <p:spPr>
          <a:xfrm>
            <a:off x="2195883" y="607493"/>
            <a:ext cx="4603416" cy="419530"/>
          </a:xfrm>
          <a:prstGeom prst="rect">
            <a:avLst/>
          </a:prstGeom>
        </p:spPr>
        <p:txBody>
          <a:bodyPr vert="horz" lIns="91350" tIns="45677" rIns="91350" bIns="45677" rtlCol="0" anchor="ctr">
            <a:normAutofit fontScale="82500" lnSpcReduction="10000"/>
          </a:bodyPr>
          <a:lstStyle>
            <a:lvl1pPr algn="ctr" defTabSz="457200" rtl="0" eaLnBrk="1" latinLnBrk="0" hangingPunct="1">
              <a:spcBef>
                <a:spcPct val="0"/>
              </a:spcBef>
              <a:buNone/>
              <a:defRPr sz="4400" kern="1200">
                <a:solidFill>
                  <a:schemeClr val="accent2"/>
                </a:solidFill>
                <a:latin typeface="+mj-lt"/>
                <a:ea typeface="+mj-ea"/>
                <a:cs typeface="+mj-cs"/>
              </a:defRPr>
            </a:lvl1pPr>
          </a:lstStyle>
          <a:p>
            <a:r>
              <a:rPr lang="en-US" sz="2400" i="1" dirty="0"/>
              <a:t>PLANACON</a:t>
            </a:r>
            <a:r>
              <a:rPr lang="en-US" sz="2400" dirty="0"/>
              <a:t>® </a:t>
            </a:r>
            <a:r>
              <a:rPr lang="en-US" sz="2400" b="1" dirty="0"/>
              <a:t>XP85012</a:t>
            </a:r>
            <a:r>
              <a:rPr lang="en-US" sz="2400" dirty="0"/>
              <a:t> + quartz radiators</a:t>
            </a:r>
          </a:p>
        </p:txBody>
      </p:sp>
      <p:sp>
        <p:nvSpPr>
          <p:cNvPr id="11" name="Дата 10"/>
          <p:cNvSpPr>
            <a:spLocks noGrp="1"/>
          </p:cNvSpPr>
          <p:nvPr>
            <p:ph type="dt" sz="half" idx="10"/>
          </p:nvPr>
        </p:nvSpPr>
        <p:spPr/>
        <p:txBody>
          <a:bodyPr/>
          <a:lstStyle/>
          <a:p>
            <a:r>
              <a:rPr lang="ru-RU" smtClean="0"/>
              <a:t>ICPPA , Oct 10- 12 2016</a:t>
            </a:r>
            <a:endParaRPr lang="ru-RU"/>
          </a:p>
        </p:txBody>
      </p:sp>
      <p:sp>
        <p:nvSpPr>
          <p:cNvPr id="12" name="Нижний колонтитул 11"/>
          <p:cNvSpPr>
            <a:spLocks noGrp="1"/>
          </p:cNvSpPr>
          <p:nvPr>
            <p:ph type="ftr" sz="quarter" idx="11"/>
          </p:nvPr>
        </p:nvSpPr>
        <p:spPr/>
        <p:txBody>
          <a:bodyPr/>
          <a:lstStyle/>
          <a:p>
            <a:r>
              <a:rPr lang="en-US" smtClean="0"/>
              <a:t>T.Karavicheva</a:t>
            </a:r>
            <a:endParaRPr lang="ru-RU"/>
          </a:p>
        </p:txBody>
      </p:sp>
      <p:pic>
        <p:nvPicPr>
          <p:cNvPr id="14" name="Picture 2"/>
          <p:cNvPicPr>
            <a:picLocks noChangeAspect="1" noChangeArrowheads="1"/>
          </p:cNvPicPr>
          <p:nvPr/>
        </p:nvPicPr>
        <p:blipFill>
          <a:blip r:embed="rId8"/>
          <a:srcRect/>
          <a:stretch>
            <a:fillRect/>
          </a:stretch>
        </p:blipFill>
        <p:spPr bwMode="auto">
          <a:xfrm>
            <a:off x="457200" y="4365104"/>
            <a:ext cx="1697225" cy="1673320"/>
          </a:xfrm>
          <a:prstGeom prst="rect">
            <a:avLst/>
          </a:prstGeom>
          <a:noFill/>
          <a:ln w="9525">
            <a:noFill/>
            <a:miter lim="800000"/>
            <a:headEnd/>
            <a:tailEnd/>
          </a:ln>
        </p:spPr>
      </p:pic>
      <p:sp>
        <p:nvSpPr>
          <p:cNvPr id="15" name="TextBox 14"/>
          <p:cNvSpPr txBox="1"/>
          <p:nvPr/>
        </p:nvSpPr>
        <p:spPr>
          <a:xfrm>
            <a:off x="2459677" y="4318640"/>
            <a:ext cx="3192443" cy="1785104"/>
          </a:xfrm>
          <a:prstGeom prst="rect">
            <a:avLst/>
          </a:prstGeom>
          <a:noFill/>
        </p:spPr>
        <p:txBody>
          <a:bodyPr wrap="square" rtlCol="0">
            <a:spAutoFit/>
          </a:bodyPr>
          <a:lstStyle/>
          <a:p>
            <a:r>
              <a:rPr lang="en-US" sz="2000" b="1" u="sng" dirty="0" smtClean="0"/>
              <a:t>MCP-PMT </a:t>
            </a:r>
            <a:r>
              <a:rPr lang="en-US" b="1" u="sng" dirty="0"/>
              <a:t>:</a:t>
            </a:r>
            <a:r>
              <a:rPr lang="en-US" dirty="0"/>
              <a:t> </a:t>
            </a:r>
            <a:r>
              <a:rPr lang="en-US" b="1" dirty="0"/>
              <a:t>The MCP-PMT </a:t>
            </a:r>
            <a:r>
              <a:rPr lang="en-US" b="1" dirty="0">
                <a:solidFill>
                  <a:schemeClr val="tx2"/>
                </a:solidFill>
              </a:rPr>
              <a:t>XP85012 </a:t>
            </a:r>
            <a:r>
              <a:rPr lang="en-US" b="1" dirty="0"/>
              <a:t>with 64 anode pads is</a:t>
            </a:r>
          </a:p>
          <a:p>
            <a:r>
              <a:rPr lang="en-US" b="1" dirty="0"/>
              <a:t> transformed into the 4channel photo detector</a:t>
            </a:r>
          </a:p>
          <a:p>
            <a:r>
              <a:rPr lang="en-US" b="1" dirty="0"/>
              <a:t>by merging 16 pads (4 × 4) of each cell into a </a:t>
            </a:r>
            <a:r>
              <a:rPr lang="en-US" b="1" dirty="0" smtClean="0"/>
              <a:t>single channel</a:t>
            </a:r>
            <a:endParaRPr lang="ru-RU" dirty="0"/>
          </a:p>
        </p:txBody>
      </p:sp>
      <p:sp>
        <p:nvSpPr>
          <p:cNvPr id="16" name="Прямоугольник 15"/>
          <p:cNvSpPr/>
          <p:nvPr/>
        </p:nvSpPr>
        <p:spPr>
          <a:xfrm>
            <a:off x="7308304" y="5919078"/>
            <a:ext cx="1019831" cy="369332"/>
          </a:xfrm>
          <a:prstGeom prst="rect">
            <a:avLst/>
          </a:prstGeom>
        </p:spPr>
        <p:txBody>
          <a:bodyPr wrap="none">
            <a:spAutoFit/>
          </a:bodyPr>
          <a:lstStyle/>
          <a:p>
            <a:r>
              <a:rPr lang="en-US" b="1" dirty="0">
                <a:solidFill>
                  <a:schemeClr val="tx2"/>
                </a:solidFill>
              </a:rPr>
              <a:t>XP85012</a:t>
            </a:r>
            <a:endParaRPr lang="ru-RU" dirty="0"/>
          </a:p>
        </p:txBody>
      </p:sp>
      <p:sp>
        <p:nvSpPr>
          <p:cNvPr id="10" name="Номер слайда 9"/>
          <p:cNvSpPr>
            <a:spLocks noGrp="1"/>
          </p:cNvSpPr>
          <p:nvPr>
            <p:ph type="sldNum" sz="quarter" idx="12"/>
          </p:nvPr>
        </p:nvSpPr>
        <p:spPr/>
        <p:txBody>
          <a:bodyPr/>
          <a:lstStyle/>
          <a:p>
            <a:fld id="{96058DE5-0CEC-4DD7-A52C-904DB34DF0B5}" type="slidenum">
              <a:rPr lang="ru-RU" smtClean="0"/>
              <a:t>10</a:t>
            </a:fld>
            <a:endParaRPr lang="ru-RU"/>
          </a:p>
        </p:txBody>
      </p:sp>
    </p:spTree>
    <p:extLst>
      <p:ext uri="{BB962C8B-B14F-4D97-AF65-F5344CB8AC3E}">
        <p14:creationId xmlns:p14="http://schemas.microsoft.com/office/powerpoint/2010/main" val="238224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T logo.gif"/>
          <p:cNvPicPr>
            <a:picLocks noChangeAspect="1"/>
          </p:cNvPicPr>
          <p:nvPr/>
        </p:nvPicPr>
        <p:blipFill rotWithShape="1">
          <a:blip r:embed="rId2" cstate="print">
            <a:extLst>
              <a:ext uri="{28A0092B-C50C-407E-A947-70E740481C1C}">
                <a14:useLocalDpi xmlns:a14="http://schemas.microsoft.com/office/drawing/2010/main"/>
              </a:ext>
            </a:extLst>
          </a:blip>
          <a:srcRect l="28333" t="18108" r="32407" b="20308"/>
          <a:stretch/>
        </p:blipFill>
        <p:spPr>
          <a:xfrm>
            <a:off x="82550" y="112722"/>
            <a:ext cx="1203325" cy="132397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95539" y="0"/>
            <a:ext cx="8229600" cy="1143000"/>
          </a:xfrm>
          <a:extLst/>
        </p:spPr>
        <p:txBody>
          <a:bodyPr>
            <a:normAutofit fontScale="90000"/>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Our solution </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 Modify PLANACON® </a:t>
            </a:r>
            <a:r>
              <a:rPr lang="is-I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XP85012</a:t>
            </a:r>
            <a:endParaRPr lang="en-US" sz="2800" dirty="0"/>
          </a:p>
        </p:txBody>
      </p:sp>
      <p:sp>
        <p:nvSpPr>
          <p:cNvPr id="21506" name="Content Placeholder 2"/>
          <p:cNvSpPr>
            <a:spLocks noGrp="1"/>
          </p:cNvSpPr>
          <p:nvPr>
            <p:ph idx="1"/>
          </p:nvPr>
        </p:nvSpPr>
        <p:spPr>
          <a:xfrm>
            <a:off x="395538" y="1350968"/>
            <a:ext cx="8640554" cy="4525962"/>
          </a:xfrm>
        </p:spPr>
        <p:txBody>
          <a:bodyPr>
            <a:normAutofit lnSpcReduction="10000"/>
          </a:bodyPr>
          <a:lstStyle/>
          <a:p>
            <a:r>
              <a:rPr lang="en-US" dirty="0">
                <a:latin typeface="Calibri" charset="0"/>
              </a:rPr>
              <a:t>New </a:t>
            </a:r>
            <a:r>
              <a:rPr lang="en-US" dirty="0" smtClean="0">
                <a:latin typeface="Calibri" charset="0"/>
              </a:rPr>
              <a:t>PCB </a:t>
            </a:r>
            <a:r>
              <a:rPr lang="en-US" dirty="0">
                <a:latin typeface="Calibri" charset="0"/>
              </a:rPr>
              <a:t>for XP85012 </a:t>
            </a:r>
            <a:r>
              <a:rPr lang="en-US" dirty="0" smtClean="0">
                <a:latin typeface="Calibri" charset="0"/>
              </a:rPr>
              <a:t>was </a:t>
            </a:r>
            <a:r>
              <a:rPr lang="en-US" dirty="0">
                <a:solidFill>
                  <a:srgbClr val="000090"/>
                </a:solidFill>
                <a:latin typeface="Calibri" charset="0"/>
              </a:rPr>
              <a:t>designed and manufactured at</a:t>
            </a:r>
            <a:r>
              <a:rPr lang="en-US" b="1" dirty="0">
                <a:solidFill>
                  <a:srgbClr val="000090"/>
                </a:solidFill>
                <a:latin typeface="Calibri" charset="0"/>
              </a:rPr>
              <a:t> </a:t>
            </a:r>
            <a:r>
              <a:rPr lang="en-US" u="sng" dirty="0" smtClean="0">
                <a:solidFill>
                  <a:srgbClr val="000090"/>
                </a:solidFill>
                <a:latin typeface="Calibri" charset="0"/>
              </a:rPr>
              <a:t>Institute of Nuclear Research</a:t>
            </a:r>
            <a:r>
              <a:rPr lang="en-US" dirty="0" smtClean="0">
                <a:latin typeface="Calibri" charset="0"/>
              </a:rPr>
              <a:t> </a:t>
            </a:r>
            <a:r>
              <a:rPr lang="en-US" dirty="0">
                <a:latin typeface="Calibri" charset="0"/>
              </a:rPr>
              <a:t>and assembled to a new PLANACON by </a:t>
            </a:r>
            <a:r>
              <a:rPr lang="en-US" dirty="0" err="1" smtClean="0">
                <a:latin typeface="Calibri" charset="0"/>
              </a:rPr>
              <a:t>Photonis</a:t>
            </a:r>
            <a:endParaRPr lang="en-US" dirty="0">
              <a:latin typeface="Calibri" charset="0"/>
            </a:endParaRPr>
          </a:p>
          <a:p>
            <a:r>
              <a:rPr lang="en-US" dirty="0">
                <a:latin typeface="Calibri" charset="0"/>
              </a:rPr>
              <a:t>The </a:t>
            </a:r>
            <a:r>
              <a:rPr lang="en-US" b="1" u="sng" dirty="0">
                <a:solidFill>
                  <a:srgbClr val="000090"/>
                </a:solidFill>
                <a:latin typeface="Calibri" charset="0"/>
              </a:rPr>
              <a:t>modified PLANACON</a:t>
            </a:r>
          </a:p>
          <a:p>
            <a:pPr lvl="1"/>
            <a:r>
              <a:rPr lang="en-US" dirty="0">
                <a:latin typeface="Calibri" charset="0"/>
              </a:rPr>
              <a:t>Eliminated the “positive crosstalk”.</a:t>
            </a:r>
          </a:p>
          <a:p>
            <a:pPr lvl="1"/>
            <a:r>
              <a:rPr lang="en-US" dirty="0">
                <a:latin typeface="Calibri" charset="0"/>
              </a:rPr>
              <a:t>Increased signal amplitude for a given MCP gain*</a:t>
            </a:r>
          </a:p>
          <a:p>
            <a:pPr lvl="1"/>
            <a:r>
              <a:rPr lang="en-US" dirty="0">
                <a:latin typeface="Calibri" charset="0"/>
              </a:rPr>
              <a:t>Eliminated additional PCB</a:t>
            </a:r>
          </a:p>
          <a:p>
            <a:pPr lvl="1"/>
            <a:r>
              <a:rPr lang="en-US" dirty="0">
                <a:latin typeface="Calibri" charset="0"/>
              </a:rPr>
              <a:t>Reduced the size of the unit</a:t>
            </a:r>
          </a:p>
          <a:p>
            <a:pPr lvl="1"/>
            <a:r>
              <a:rPr lang="en-US" dirty="0">
                <a:latin typeface="Calibri" charset="0"/>
              </a:rPr>
              <a:t>Improved time resolution and signal shape stability</a:t>
            </a:r>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21510" name="TextBox 6"/>
          <p:cNvSpPr txBox="1">
            <a:spLocks noChangeArrowheads="1"/>
          </p:cNvSpPr>
          <p:nvPr/>
        </p:nvSpPr>
        <p:spPr bwMode="auto">
          <a:xfrm>
            <a:off x="2843214" y="6184969"/>
            <a:ext cx="5924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7" rIns="91350" bIns="45677">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defTabSz="913548" eaLnBrk="1" fontAlgn="base" hangingPunct="1">
              <a:spcBef>
                <a:spcPct val="0"/>
              </a:spcBef>
              <a:spcAft>
                <a:spcPct val="0"/>
              </a:spcAft>
            </a:pPr>
            <a:r>
              <a:rPr lang="en-US" sz="1400" dirty="0">
                <a:solidFill>
                  <a:prstClr val="black"/>
                </a:solidFill>
                <a:cs typeface="ＭＳ Ｐゴシック" charset="0"/>
              </a:rPr>
              <a:t>*now the anode capacitance is 30 pF/quadrant, 2 pF between quadrants </a:t>
            </a:r>
          </a:p>
          <a:p>
            <a:pPr defTabSz="913548" eaLnBrk="1" fontAlgn="base" hangingPunct="1">
              <a:spcBef>
                <a:spcPct val="0"/>
              </a:spcBef>
              <a:spcAft>
                <a:spcPct val="0"/>
              </a:spcAft>
            </a:pPr>
            <a:endParaRPr lang="en-US" sz="1400" dirty="0">
              <a:solidFill>
                <a:prstClr val="black"/>
              </a:solidFill>
            </a:endParaRPr>
          </a:p>
        </p:txBody>
      </p:sp>
      <p:pic>
        <p:nvPicPr>
          <p:cNvPr id="9" name="Picture 8"/>
          <p:cNvPicPr>
            <a:picLocks noChangeAspect="1"/>
          </p:cNvPicPr>
          <p:nvPr/>
        </p:nvPicPr>
        <p:blipFill rotWithShape="1">
          <a:blip r:embed="rId3"/>
          <a:srcRect b="35748"/>
          <a:stretch/>
        </p:blipFill>
        <p:spPr>
          <a:xfrm>
            <a:off x="8165462" y="274640"/>
            <a:ext cx="780272" cy="804405"/>
          </a:xfrm>
          <a:prstGeom prst="rect">
            <a:avLst/>
          </a:prstGeom>
        </p:spPr>
      </p:pic>
      <p:sp>
        <p:nvSpPr>
          <p:cNvPr id="3" name="Номер слайда 2"/>
          <p:cNvSpPr>
            <a:spLocks noGrp="1"/>
          </p:cNvSpPr>
          <p:nvPr>
            <p:ph type="sldNum" sz="quarter" idx="12"/>
          </p:nvPr>
        </p:nvSpPr>
        <p:spPr/>
        <p:txBody>
          <a:bodyPr/>
          <a:lstStyle/>
          <a:p>
            <a:fld id="{96058DE5-0CEC-4DD7-A52C-904DB34DF0B5}" type="slidenum">
              <a:rPr lang="ru-RU" smtClean="0"/>
              <a:t>11</a:t>
            </a:fld>
            <a:endParaRPr lang="ru-RU"/>
          </a:p>
        </p:txBody>
      </p:sp>
    </p:spTree>
    <p:extLst>
      <p:ext uri="{BB962C8B-B14F-4D97-AF65-F5344CB8AC3E}">
        <p14:creationId xmlns:p14="http://schemas.microsoft.com/office/powerpoint/2010/main" val="28625429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5" descr="E:\FIT\Oct15\081115\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44"/>
          <a:stretch/>
        </p:blipFill>
        <p:spPr bwMode="auto">
          <a:xfrm>
            <a:off x="659" y="1339851"/>
            <a:ext cx="4702175"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5" descr="E:\FIT\Oct15\081115\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189"/>
          <a:stretch/>
        </p:blipFill>
        <p:spPr bwMode="auto">
          <a:xfrm>
            <a:off x="4319588" y="1341438"/>
            <a:ext cx="4824412"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8686800" cy="692696"/>
          </a:xfrm>
          <a:extLst/>
        </p:spPr>
        <p:txBody>
          <a:bodyPr/>
          <a:lstStyle/>
          <a:p>
            <a:pPr>
              <a:defRPr/>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Beam tests of the modified PLANACON</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3556"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200" smtClean="0">
                <a:solidFill>
                  <a:srgbClr val="898989"/>
                </a:solidFill>
                <a:latin typeface="Calibri" charset="0"/>
                <a:cs typeface="Arial" charset="0"/>
              </a:rPr>
              <a:t>ICPPA , Oct 10- 12 2016</a:t>
            </a:r>
            <a:endParaRPr lang="ru-RU" sz="1200">
              <a:solidFill>
                <a:srgbClr val="898989"/>
              </a:solidFill>
              <a:latin typeface="Calibri" charset="0"/>
              <a:cs typeface="Arial" charset="0"/>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latin typeface="Calibri"/>
              </a:rPr>
              <a:t>T.Karavicheva</a:t>
            </a:r>
            <a:endParaRPr lang="ru-RU">
              <a:solidFill>
                <a:prstClr val="black">
                  <a:tint val="75000"/>
                </a:prstClr>
              </a:solidFill>
              <a:latin typeface="Calibri"/>
            </a:endParaRPr>
          </a:p>
        </p:txBody>
      </p:sp>
      <p:sp>
        <p:nvSpPr>
          <p:cNvPr id="23559" name="Rectangle 7"/>
          <p:cNvSpPr>
            <a:spLocks noChangeArrowheads="1"/>
          </p:cNvSpPr>
          <p:nvPr/>
        </p:nvSpPr>
        <p:spPr bwMode="auto">
          <a:xfrm>
            <a:off x="1079500" y="549275"/>
            <a:ext cx="759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4000" b="1" smtClean="0">
                <a:solidFill>
                  <a:srgbClr val="800000"/>
                </a:solidFill>
                <a:latin typeface="Arial" charset="0"/>
                <a:ea typeface="ＭＳ Ｐゴシック" charset="0"/>
                <a:cs typeface="Arial" charset="0"/>
              </a:rPr>
              <a:t>Standard</a:t>
            </a:r>
            <a:r>
              <a:rPr lang="en-US" sz="4000" b="1" smtClean="0">
                <a:solidFill>
                  <a:srgbClr val="0070C0"/>
                </a:solidFill>
                <a:latin typeface="Arial" charset="0"/>
                <a:ea typeface="ＭＳ Ｐゴシック" charset="0"/>
                <a:cs typeface="Arial" charset="0"/>
              </a:rPr>
              <a:t> </a:t>
            </a:r>
            <a:r>
              <a:rPr lang="en-US" sz="4000" b="1" smtClean="0">
                <a:solidFill>
                  <a:prstClr val="black"/>
                </a:solidFill>
                <a:latin typeface="Arial" charset="0"/>
                <a:ea typeface="ＭＳ Ｐゴシック" charset="0"/>
                <a:cs typeface="Arial" charset="0"/>
              </a:rPr>
              <a:t>XP85012</a:t>
            </a:r>
            <a:r>
              <a:rPr lang="en-US" sz="4000" b="1" smtClean="0">
                <a:solidFill>
                  <a:srgbClr val="0070C0"/>
                </a:solidFill>
                <a:latin typeface="Arial" charset="0"/>
                <a:ea typeface="ＭＳ Ｐゴシック" charset="0"/>
                <a:cs typeface="Arial" charset="0"/>
              </a:rPr>
              <a:t> </a:t>
            </a:r>
            <a:r>
              <a:rPr lang="en-US" sz="4000" b="1" smtClean="0">
                <a:solidFill>
                  <a:srgbClr val="000090"/>
                </a:solidFill>
                <a:latin typeface="Arial" charset="0"/>
                <a:ea typeface="ＭＳ Ｐゴシック" charset="0"/>
                <a:cs typeface="Arial" charset="0"/>
              </a:rPr>
              <a:t>Modified</a:t>
            </a:r>
            <a:endParaRPr lang="en-US" sz="4000" smtClean="0">
              <a:solidFill>
                <a:srgbClr val="000090"/>
              </a:solidFill>
              <a:latin typeface="Arial" charset="0"/>
              <a:ea typeface="ＭＳ Ｐゴシック" charset="0"/>
              <a:cs typeface="ＭＳ Ｐゴシック" charset="0"/>
            </a:endParaRPr>
          </a:p>
        </p:txBody>
      </p:sp>
      <p:sp>
        <p:nvSpPr>
          <p:cNvPr id="13" name="TextBox 12"/>
          <p:cNvSpPr txBox="1"/>
          <p:nvPr/>
        </p:nvSpPr>
        <p:spPr>
          <a:xfrm>
            <a:off x="684213" y="4710113"/>
            <a:ext cx="3382962" cy="2032000"/>
          </a:xfrm>
          <a:prstGeom prst="rect">
            <a:avLst/>
          </a:prstGeom>
          <a:noFill/>
        </p:spPr>
        <p:txBody>
          <a:bodyPr>
            <a:spAutoFit/>
          </a:bodyPr>
          <a:lstStyle/>
          <a:p>
            <a:pPr defTabSz="914400" fontAlgn="base">
              <a:spcBef>
                <a:spcPct val="0"/>
              </a:spcBef>
              <a:spcAft>
                <a:spcPct val="0"/>
              </a:spcAft>
              <a:defRPr/>
            </a:pPr>
            <a:r>
              <a:rPr lang="en-US" dirty="0">
                <a:solidFill>
                  <a:srgbClr val="800000"/>
                </a:solidFill>
                <a:latin typeface="Arial" charset="0"/>
                <a:ea typeface="ＭＳ Ｐゴシック" charset="0"/>
                <a:cs typeface="ＭＳ Ｐゴシック" charset="0"/>
              </a:rPr>
              <a:t>As measured in </a:t>
            </a:r>
            <a:r>
              <a:rPr lang="en-US" b="1" dirty="0">
                <a:solidFill>
                  <a:srgbClr val="800000"/>
                </a:solidFill>
                <a:latin typeface="Arial" charset="0"/>
                <a:ea typeface="ＭＳ Ｐゴシック" charset="0"/>
                <a:cs typeface="ＭＳ Ｐゴシック" charset="0"/>
              </a:rPr>
              <a:t>June 2015</a:t>
            </a:r>
          </a:p>
          <a:p>
            <a:pPr defTabSz="914400" fontAlgn="base">
              <a:spcBef>
                <a:spcPct val="0"/>
              </a:spcBef>
              <a:spcAft>
                <a:spcPct val="0"/>
              </a:spcAft>
              <a:defRPr/>
            </a:pPr>
            <a:r>
              <a:rPr lang="en-US" b="1" dirty="0">
                <a:solidFill>
                  <a:srgbClr val="800000"/>
                </a:solidFill>
                <a:latin typeface="Arial" charset="0"/>
                <a:ea typeface="ＭＳ Ｐゴシック" charset="0"/>
                <a:cs typeface="ＭＳ Ｐゴシック" charset="0"/>
              </a:rPr>
              <a:t>Standard</a:t>
            </a:r>
            <a:r>
              <a:rPr lang="en-US" dirty="0">
                <a:solidFill>
                  <a:srgbClr val="800000"/>
                </a:solidFill>
                <a:latin typeface="Arial" charset="0"/>
                <a:ea typeface="ＭＳ Ｐゴシック" charset="0"/>
                <a:cs typeface="ＭＳ Ｐゴシック" charset="0"/>
              </a:rPr>
              <a:t> XP85012</a:t>
            </a:r>
          </a:p>
          <a:p>
            <a:pPr defTabSz="914400" fontAlgn="base">
              <a:spcBef>
                <a:spcPct val="0"/>
              </a:spcBef>
              <a:spcAft>
                <a:spcPct val="0"/>
              </a:spcAft>
              <a:defRPr/>
            </a:pPr>
            <a:endParaRPr lang="en-US" dirty="0">
              <a:solidFill>
                <a:srgbClr val="800000"/>
              </a:solidFill>
              <a:latin typeface="Arial" charset="0"/>
              <a:ea typeface="ＭＳ Ｐゴシック" charset="0"/>
              <a:cs typeface="ＭＳ Ｐゴシック" charset="0"/>
            </a:endParaRPr>
          </a:p>
          <a:p>
            <a:pPr marL="285750" indent="-285750" defTabSz="914400" fontAlgn="base">
              <a:spcBef>
                <a:spcPct val="0"/>
              </a:spcBef>
              <a:spcAft>
                <a:spcPct val="0"/>
              </a:spcAft>
              <a:buFont typeface="Arial"/>
              <a:buChar char="•"/>
              <a:defRPr/>
            </a:pPr>
            <a:r>
              <a:rPr lang="en-US" dirty="0">
                <a:solidFill>
                  <a:srgbClr val="800000"/>
                </a:solidFill>
                <a:latin typeface="Arial" charset="0"/>
                <a:ea typeface="ＭＳ Ｐゴシック" charset="0"/>
                <a:cs typeface="ＭＳ Ｐゴシック" charset="0"/>
              </a:rPr>
              <a:t>MCP amplification 10</a:t>
            </a:r>
            <a:r>
              <a:rPr lang="en-US" baseline="30000" dirty="0">
                <a:solidFill>
                  <a:srgbClr val="800000"/>
                </a:solidFill>
                <a:latin typeface="Arial" charset="0"/>
                <a:ea typeface="ＭＳ Ｐゴシック" charset="0"/>
                <a:cs typeface="ＭＳ Ｐゴシック" charset="0"/>
              </a:rPr>
              <a:t>6</a:t>
            </a:r>
          </a:p>
          <a:p>
            <a:pPr marL="285750" indent="-285750" defTabSz="914400" fontAlgn="base">
              <a:spcBef>
                <a:spcPct val="0"/>
              </a:spcBef>
              <a:spcAft>
                <a:spcPct val="0"/>
              </a:spcAft>
              <a:buFont typeface="Arial"/>
              <a:buChar char="•"/>
              <a:defRPr/>
            </a:pPr>
            <a:r>
              <a:rPr lang="en-US" dirty="0">
                <a:solidFill>
                  <a:srgbClr val="800000"/>
                </a:solidFill>
                <a:latin typeface="Arial" charset="0"/>
                <a:ea typeface="ＭＳ Ｐゴシック" charset="0"/>
                <a:cs typeface="ＭＳ Ｐゴシック" charset="0"/>
              </a:rPr>
              <a:t>Amplitude ~1100 channels</a:t>
            </a:r>
          </a:p>
          <a:p>
            <a:pPr marL="285750" indent="-285750" defTabSz="914400" fontAlgn="base">
              <a:spcBef>
                <a:spcPct val="0"/>
              </a:spcBef>
              <a:spcAft>
                <a:spcPct val="0"/>
              </a:spcAft>
              <a:buFont typeface="Arial"/>
              <a:buChar char="•"/>
              <a:defRPr/>
            </a:pPr>
            <a:r>
              <a:rPr lang="en-US" dirty="0">
                <a:solidFill>
                  <a:srgbClr val="800000"/>
                </a:solidFill>
                <a:latin typeface="Arial" charset="0"/>
                <a:ea typeface="ＭＳ Ｐゴシック" charset="0"/>
                <a:cs typeface="ＭＳ Ｐゴシック" charset="0"/>
              </a:rPr>
              <a:t>Time resolution ~</a:t>
            </a:r>
            <a:r>
              <a:rPr lang="en-US" b="1" dirty="0">
                <a:solidFill>
                  <a:srgbClr val="800000"/>
                </a:solidFill>
                <a:latin typeface="Arial" charset="0"/>
                <a:ea typeface="ＭＳ Ｐゴシック" charset="0"/>
                <a:cs typeface="ＭＳ Ｐゴシック" charset="0"/>
              </a:rPr>
              <a:t>30 </a:t>
            </a:r>
            <a:r>
              <a:rPr lang="en-US" b="1" dirty="0" err="1">
                <a:solidFill>
                  <a:srgbClr val="800000"/>
                </a:solidFill>
                <a:latin typeface="Arial" charset="0"/>
                <a:ea typeface="ＭＳ Ｐゴシック" charset="0"/>
                <a:cs typeface="ＭＳ Ｐゴシック" charset="0"/>
              </a:rPr>
              <a:t>ps</a:t>
            </a:r>
            <a:endParaRPr lang="en-US" b="1" dirty="0">
              <a:solidFill>
                <a:srgbClr val="800000"/>
              </a:solidFill>
              <a:latin typeface="Arial" charset="0"/>
              <a:ea typeface="ＭＳ Ｐゴシック" charset="0"/>
              <a:cs typeface="ＭＳ Ｐゴシック" charset="0"/>
            </a:endParaRPr>
          </a:p>
          <a:p>
            <a:pPr defTabSz="914400" fontAlgn="base">
              <a:spcBef>
                <a:spcPct val="0"/>
              </a:spcBef>
              <a:spcAft>
                <a:spcPct val="0"/>
              </a:spcAft>
              <a:defRPr/>
            </a:pPr>
            <a:endParaRPr lang="en-US" dirty="0">
              <a:solidFill>
                <a:srgbClr val="800000"/>
              </a:solidFill>
              <a:latin typeface="Arial" charset="0"/>
              <a:ea typeface="ＭＳ Ｐゴシック" charset="0"/>
              <a:cs typeface="ＭＳ Ｐゴシック" charset="0"/>
            </a:endParaRPr>
          </a:p>
        </p:txBody>
      </p:sp>
      <p:sp>
        <p:nvSpPr>
          <p:cNvPr id="14" name="TextBox 13"/>
          <p:cNvSpPr txBox="1"/>
          <p:nvPr/>
        </p:nvSpPr>
        <p:spPr>
          <a:xfrm>
            <a:off x="5219700" y="4724400"/>
            <a:ext cx="3448050" cy="1755775"/>
          </a:xfrm>
          <a:prstGeom prst="rect">
            <a:avLst/>
          </a:prstGeom>
          <a:noFill/>
        </p:spPr>
        <p:txBody>
          <a:bodyPr>
            <a:spAutoFit/>
          </a:bodyPr>
          <a:lstStyle/>
          <a:p>
            <a:pPr defTabSz="914400" fontAlgn="base">
              <a:spcBef>
                <a:spcPct val="0"/>
              </a:spcBef>
              <a:spcAft>
                <a:spcPct val="0"/>
              </a:spcAft>
              <a:defRPr/>
            </a:pPr>
            <a:r>
              <a:rPr lang="en-US" dirty="0">
                <a:solidFill>
                  <a:srgbClr val="000090"/>
                </a:solidFill>
                <a:latin typeface="Arial" charset="0"/>
                <a:ea typeface="ＭＳ Ｐゴシック" charset="0"/>
                <a:cs typeface="ＭＳ Ｐゴシック" charset="0"/>
              </a:rPr>
              <a:t>As measured in </a:t>
            </a:r>
            <a:r>
              <a:rPr lang="en-US" b="1" dirty="0">
                <a:solidFill>
                  <a:srgbClr val="000090"/>
                </a:solidFill>
                <a:latin typeface="Arial" charset="0"/>
                <a:ea typeface="ＭＳ Ｐゴシック" charset="0"/>
                <a:cs typeface="ＭＳ Ｐゴシック" charset="0"/>
              </a:rPr>
              <a:t>October 2015</a:t>
            </a:r>
          </a:p>
          <a:p>
            <a:pPr defTabSz="914400" fontAlgn="base">
              <a:spcBef>
                <a:spcPct val="0"/>
              </a:spcBef>
              <a:spcAft>
                <a:spcPct val="0"/>
              </a:spcAft>
              <a:defRPr/>
            </a:pPr>
            <a:r>
              <a:rPr lang="en-US" b="1" dirty="0">
                <a:solidFill>
                  <a:srgbClr val="000090"/>
                </a:solidFill>
                <a:latin typeface="Arial" charset="0"/>
                <a:ea typeface="ＭＳ Ｐゴシック" charset="0"/>
                <a:cs typeface="ＭＳ Ｐゴシック" charset="0"/>
              </a:rPr>
              <a:t>Modified</a:t>
            </a:r>
            <a:r>
              <a:rPr lang="en-US" dirty="0">
                <a:solidFill>
                  <a:srgbClr val="000090"/>
                </a:solidFill>
                <a:latin typeface="Arial" charset="0"/>
                <a:ea typeface="ＭＳ Ｐゴシック" charset="0"/>
                <a:cs typeface="ＭＳ Ｐゴシック" charset="0"/>
              </a:rPr>
              <a:t> XP85012</a:t>
            </a:r>
          </a:p>
          <a:p>
            <a:pPr defTabSz="914400" fontAlgn="base">
              <a:spcBef>
                <a:spcPct val="0"/>
              </a:spcBef>
              <a:spcAft>
                <a:spcPct val="0"/>
              </a:spcAft>
              <a:defRPr/>
            </a:pPr>
            <a:endParaRPr lang="en-US" dirty="0">
              <a:solidFill>
                <a:srgbClr val="000090"/>
              </a:solidFill>
              <a:latin typeface="Arial" charset="0"/>
              <a:ea typeface="ＭＳ Ｐゴシック" charset="0"/>
              <a:cs typeface="ＭＳ Ｐゴシック" charset="0"/>
            </a:endParaRPr>
          </a:p>
          <a:p>
            <a:pPr marL="285750" indent="-285750" defTabSz="914400" fontAlgn="base">
              <a:spcBef>
                <a:spcPct val="0"/>
              </a:spcBef>
              <a:spcAft>
                <a:spcPct val="0"/>
              </a:spcAft>
              <a:buFont typeface="Arial"/>
              <a:buChar char="•"/>
              <a:defRPr/>
            </a:pPr>
            <a:r>
              <a:rPr lang="en-US" dirty="0">
                <a:solidFill>
                  <a:srgbClr val="000090"/>
                </a:solidFill>
                <a:latin typeface="Arial" charset="0"/>
                <a:ea typeface="ＭＳ Ｐゴシック" charset="0"/>
                <a:cs typeface="ＭＳ Ｐゴシック" charset="0"/>
              </a:rPr>
              <a:t>MCP amplification 10</a:t>
            </a:r>
            <a:r>
              <a:rPr lang="en-US" baseline="30000" dirty="0">
                <a:solidFill>
                  <a:srgbClr val="000090"/>
                </a:solidFill>
                <a:latin typeface="Arial" charset="0"/>
                <a:ea typeface="ＭＳ Ｐゴシック" charset="0"/>
                <a:cs typeface="ＭＳ Ｐゴシック" charset="0"/>
              </a:rPr>
              <a:t>6</a:t>
            </a:r>
          </a:p>
          <a:p>
            <a:pPr marL="285750" indent="-285750" defTabSz="914400" fontAlgn="base">
              <a:spcBef>
                <a:spcPct val="0"/>
              </a:spcBef>
              <a:spcAft>
                <a:spcPct val="0"/>
              </a:spcAft>
              <a:buFont typeface="Arial"/>
              <a:buChar char="•"/>
              <a:defRPr/>
            </a:pPr>
            <a:r>
              <a:rPr lang="en-US" dirty="0">
                <a:solidFill>
                  <a:srgbClr val="000090"/>
                </a:solidFill>
                <a:latin typeface="Arial" charset="0"/>
                <a:ea typeface="ＭＳ Ｐゴシック" charset="0"/>
                <a:cs typeface="ＭＳ Ｐゴシック" charset="0"/>
              </a:rPr>
              <a:t>Amplitude ~2100 channels</a:t>
            </a:r>
          </a:p>
          <a:p>
            <a:pPr marL="285750" indent="-285750" defTabSz="914400" fontAlgn="base">
              <a:spcBef>
                <a:spcPct val="0"/>
              </a:spcBef>
              <a:spcAft>
                <a:spcPct val="0"/>
              </a:spcAft>
              <a:buFont typeface="Arial"/>
              <a:buChar char="•"/>
              <a:defRPr/>
            </a:pPr>
            <a:r>
              <a:rPr lang="en-US" dirty="0">
                <a:solidFill>
                  <a:srgbClr val="000090"/>
                </a:solidFill>
                <a:latin typeface="Arial" charset="0"/>
                <a:ea typeface="ＭＳ Ｐゴシック" charset="0"/>
                <a:cs typeface="ＭＳ Ｐゴシック" charset="0"/>
              </a:rPr>
              <a:t>Time resolution </a:t>
            </a:r>
            <a:r>
              <a:rPr lang="en-US" b="1" dirty="0">
                <a:solidFill>
                  <a:srgbClr val="000090"/>
                </a:solidFill>
                <a:latin typeface="Arial" charset="0"/>
                <a:ea typeface="ＭＳ Ｐゴシック" charset="0"/>
                <a:cs typeface="ＭＳ Ｐゴシック" charset="0"/>
              </a:rPr>
              <a:t>~22 </a:t>
            </a:r>
            <a:r>
              <a:rPr lang="en-US" b="1" dirty="0" err="1">
                <a:solidFill>
                  <a:srgbClr val="000090"/>
                </a:solidFill>
                <a:latin typeface="Arial" charset="0"/>
                <a:ea typeface="ＭＳ Ｐゴシック" charset="0"/>
                <a:cs typeface="ＭＳ Ｐゴシック" charset="0"/>
              </a:rPr>
              <a:t>ps</a:t>
            </a:r>
            <a:endParaRPr lang="en-US" b="1" dirty="0">
              <a:solidFill>
                <a:srgbClr val="000090"/>
              </a:solidFill>
              <a:latin typeface="Arial" charset="0"/>
              <a:ea typeface="ＭＳ Ｐゴシック" charset="0"/>
              <a:cs typeface="ＭＳ Ｐゴシック" charset="0"/>
            </a:endParaRPr>
          </a:p>
        </p:txBody>
      </p:sp>
      <p:pic>
        <p:nvPicPr>
          <p:cNvPr id="11" name="Picture 10"/>
          <p:cNvPicPr>
            <a:picLocks noChangeAspect="1"/>
          </p:cNvPicPr>
          <p:nvPr/>
        </p:nvPicPr>
        <p:blipFill rotWithShape="1">
          <a:blip r:embed="rId4"/>
          <a:srcRect b="35748"/>
          <a:stretch/>
        </p:blipFill>
        <p:spPr>
          <a:xfrm>
            <a:off x="8165462" y="274640"/>
            <a:ext cx="780272" cy="804405"/>
          </a:xfrm>
          <a:prstGeom prst="rect">
            <a:avLst/>
          </a:prstGeom>
        </p:spPr>
      </p:pic>
      <p:sp>
        <p:nvSpPr>
          <p:cNvPr id="3" name="Номер слайда 2"/>
          <p:cNvSpPr>
            <a:spLocks noGrp="1"/>
          </p:cNvSpPr>
          <p:nvPr>
            <p:ph type="sldNum" sz="quarter" idx="12"/>
          </p:nvPr>
        </p:nvSpPr>
        <p:spPr/>
        <p:txBody>
          <a:bodyPr/>
          <a:lstStyle/>
          <a:p>
            <a:fld id="{96058DE5-0CEC-4DD7-A52C-904DB34DF0B5}" type="slidenum">
              <a:rPr lang="ru-RU" smtClean="0"/>
              <a:t>12</a:t>
            </a:fld>
            <a:endParaRPr lang="ru-RU"/>
          </a:p>
        </p:txBody>
      </p:sp>
    </p:spTree>
    <p:extLst>
      <p:ext uri="{BB962C8B-B14F-4D97-AF65-F5344CB8AC3E}">
        <p14:creationId xmlns:p14="http://schemas.microsoft.com/office/powerpoint/2010/main" val="120423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35"/>
            <a:ext cx="8229600" cy="729239"/>
          </a:xfrm>
        </p:spPr>
        <p:txBody>
          <a:bodyPr>
            <a:normAutofit fontScale="90000"/>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FIT module installed in ALICE</a:t>
            </a:r>
            <a:endParaRPr lang="en-US" dirty="0"/>
          </a:p>
        </p:txBody>
      </p:sp>
      <p:sp>
        <p:nvSpPr>
          <p:cNvPr id="3" name="Date Placeholder 2"/>
          <p:cNvSpPr>
            <a:spLocks noGrp="1"/>
          </p:cNvSpPr>
          <p:nvPr>
            <p:ph type="dt" sz="half" idx="10"/>
          </p:nvPr>
        </p:nvSpPr>
        <p:spPr/>
        <p:txBody>
          <a:bodyPr/>
          <a:lstStyle/>
          <a:p>
            <a:r>
              <a:rPr lang="ru-RU" smtClean="0"/>
              <a:t>ICPPA , Oct 10- 12 2016</a:t>
            </a:r>
            <a:endParaRPr lang="en-US"/>
          </a:p>
        </p:txBody>
      </p:sp>
      <p:sp>
        <p:nvSpPr>
          <p:cNvPr id="4" name="Footer Placeholder 3"/>
          <p:cNvSpPr>
            <a:spLocks noGrp="1"/>
          </p:cNvSpPr>
          <p:nvPr>
            <p:ph type="ftr" sz="quarter" idx="11"/>
          </p:nvPr>
        </p:nvSpPr>
        <p:spPr/>
        <p:txBody>
          <a:bodyPr/>
          <a:lstStyle/>
          <a:p>
            <a:r>
              <a:rPr lang="en-US" smtClean="0"/>
              <a:t>T.Karavicheva</a:t>
            </a:r>
            <a:endParaRPr lang="en-US"/>
          </a:p>
        </p:txBody>
      </p:sp>
      <p:pic>
        <p:nvPicPr>
          <p:cNvPr id="6" name="Picture 5" descr="__WHT128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55374"/>
            <a:ext cx="9144000" cy="6102626"/>
          </a:xfrm>
          <a:prstGeom prst="rect">
            <a:avLst/>
          </a:prstGeom>
        </p:spPr>
      </p:pic>
      <p:sp>
        <p:nvSpPr>
          <p:cNvPr id="8" name="TextBox 7"/>
          <p:cNvSpPr txBox="1"/>
          <p:nvPr/>
        </p:nvSpPr>
        <p:spPr>
          <a:xfrm>
            <a:off x="7675508" y="897373"/>
            <a:ext cx="1101909" cy="646331"/>
          </a:xfrm>
          <a:prstGeom prst="rect">
            <a:avLst/>
          </a:prstGeom>
          <a:noFill/>
        </p:spPr>
        <p:txBody>
          <a:bodyPr wrap="none" rtlCol="0">
            <a:spAutoFit/>
          </a:bodyPr>
          <a:lstStyle/>
          <a:p>
            <a:r>
              <a:rPr lang="en-US" sz="3600" dirty="0" smtClean="0">
                <a:solidFill>
                  <a:schemeClr val="accent6">
                    <a:lumMod val="60000"/>
                    <a:lumOff val="40000"/>
                  </a:schemeClr>
                </a:solidFill>
              </a:rPr>
              <a:t>PMD</a:t>
            </a:r>
            <a:endParaRPr lang="en-US" sz="3600" dirty="0">
              <a:solidFill>
                <a:schemeClr val="accent6">
                  <a:lumMod val="60000"/>
                  <a:lumOff val="40000"/>
                </a:schemeClr>
              </a:solidFill>
            </a:endParaRPr>
          </a:p>
        </p:txBody>
      </p:sp>
      <p:sp>
        <p:nvSpPr>
          <p:cNvPr id="9" name="Line Callout 1 (Accent Bar) 8"/>
          <p:cNvSpPr/>
          <p:nvPr/>
        </p:nvSpPr>
        <p:spPr>
          <a:xfrm>
            <a:off x="7275166" y="2305558"/>
            <a:ext cx="914400" cy="612648"/>
          </a:xfrm>
          <a:prstGeom prst="accentCallout1">
            <a:avLst>
              <a:gd name="adj1" fmla="val 18750"/>
              <a:gd name="adj2" fmla="val -8333"/>
              <a:gd name="adj3" fmla="val 114753"/>
              <a:gd name="adj4" fmla="val -183266"/>
            </a:avLst>
          </a:prstGeom>
          <a:ln w="38100"/>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dirty="0" smtClean="0"/>
              <a:t>T0</a:t>
            </a:r>
            <a:endParaRPr lang="en-US" sz="4400" dirty="0"/>
          </a:p>
        </p:txBody>
      </p:sp>
      <p:sp>
        <p:nvSpPr>
          <p:cNvPr id="10" name="Line Callout 1 (Accent Bar) 9"/>
          <p:cNvSpPr/>
          <p:nvPr/>
        </p:nvSpPr>
        <p:spPr>
          <a:xfrm>
            <a:off x="7209421" y="4335538"/>
            <a:ext cx="914400" cy="612648"/>
          </a:xfrm>
          <a:prstGeom prst="accentCallout1">
            <a:avLst>
              <a:gd name="adj1" fmla="val 18750"/>
              <a:gd name="adj2" fmla="val -8333"/>
              <a:gd name="adj3" fmla="val 173343"/>
              <a:gd name="adj4" fmla="val -264791"/>
            </a:avLst>
          </a:prstGeom>
          <a:ln w="38100"/>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dirty="0" smtClean="0"/>
              <a:t>FIT</a:t>
            </a:r>
            <a:endParaRPr lang="en-US" sz="4400" dirty="0"/>
          </a:p>
        </p:txBody>
      </p:sp>
      <p:pic>
        <p:nvPicPr>
          <p:cNvPr id="11" name="Picture 10" descr="FIT logo.gif"/>
          <p:cNvPicPr>
            <a:picLocks noChangeAspect="1"/>
          </p:cNvPicPr>
          <p:nvPr/>
        </p:nvPicPr>
        <p:blipFill rotWithShape="1">
          <a:blip r:embed="rId3" cstate="print">
            <a:extLst>
              <a:ext uri="{28A0092B-C50C-407E-A947-70E740481C1C}">
                <a14:useLocalDpi xmlns:a14="http://schemas.microsoft.com/office/drawing/2010/main"/>
              </a:ext>
            </a:extLst>
          </a:blip>
          <a:srcRect l="28333" t="18108" r="32407" b="20308"/>
          <a:stretch/>
        </p:blipFill>
        <p:spPr>
          <a:xfrm>
            <a:off x="82852" y="113086"/>
            <a:ext cx="1202267" cy="1324195"/>
          </a:xfrm>
          <a:prstGeom prst="rect">
            <a:avLst/>
          </a:prstGeom>
          <a:ln>
            <a:noFill/>
          </a:ln>
          <a:effectLst>
            <a:outerShdw blurRad="292100" dist="139700" dir="2700000" algn="tl" rotWithShape="0">
              <a:srgbClr val="333333">
                <a:alpha val="65000"/>
              </a:srgbClr>
            </a:outerShdw>
          </a:effectLst>
        </p:spPr>
      </p:pic>
      <p:pic>
        <p:nvPicPr>
          <p:cNvPr id="12" name="Picture 6" descr="AliceAA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765093"/>
            <a:ext cx="1285119" cy="20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p:txBody>
          <a:bodyPr/>
          <a:lstStyle/>
          <a:p>
            <a:fld id="{96058DE5-0CEC-4DD7-A52C-904DB34DF0B5}" type="slidenum">
              <a:rPr lang="ru-RU" smtClean="0"/>
              <a:t>13</a:t>
            </a:fld>
            <a:endParaRPr lang="ru-RU"/>
          </a:p>
        </p:txBody>
      </p:sp>
    </p:spTree>
    <p:extLst>
      <p:ext uri="{BB962C8B-B14F-4D97-AF65-F5344CB8AC3E}">
        <p14:creationId xmlns:p14="http://schemas.microsoft.com/office/powerpoint/2010/main" val="7383336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ru-RU" smtClean="0">
                <a:solidFill>
                  <a:prstClr val="black">
                    <a:tint val="75000"/>
                  </a:prstClr>
                </a:solidFill>
                <a:latin typeface="Calibri"/>
              </a:rPr>
              <a:t>Moscow  14/09/2016</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Calibri"/>
              </a:rPr>
              <a:t>T.Karavicheva</a:t>
            </a: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8FFDA29-9B8F-F542-A0D1-F19D8B167D1A}" type="slidenum">
              <a:rPr lang="en-US" smtClean="0">
                <a:solidFill>
                  <a:prstClr val="black">
                    <a:tint val="75000"/>
                  </a:prstClr>
                </a:solidFill>
                <a:latin typeface="Calibri"/>
              </a:rPr>
              <a:pPr/>
              <a:t>14</a:t>
            </a:fld>
            <a:endParaRPr lang="en-US">
              <a:solidFill>
                <a:prstClr val="black">
                  <a:tint val="75000"/>
                </a:prstClr>
              </a:solidFill>
              <a:latin typeface="Calibri"/>
            </a:endParaRPr>
          </a:p>
        </p:txBody>
      </p:sp>
      <p:sp>
        <p:nvSpPr>
          <p:cNvPr id="11" name="TextBox 10"/>
          <p:cNvSpPr txBox="1"/>
          <p:nvPr/>
        </p:nvSpPr>
        <p:spPr>
          <a:xfrm>
            <a:off x="2695027" y="5646168"/>
            <a:ext cx="6147837" cy="646331"/>
          </a:xfrm>
          <a:prstGeom prst="rect">
            <a:avLst/>
          </a:prstGeom>
          <a:noFill/>
        </p:spPr>
        <p:txBody>
          <a:bodyPr wrap="none" lIns="91350" tIns="45677" rIns="91350" bIns="45677" rtlCol="0">
            <a:spAutoFit/>
          </a:bodyPr>
          <a:lstStyle/>
          <a:p>
            <a:pPr defTabSz="456772"/>
            <a:r>
              <a:rPr lang="en-US" b="1" dirty="0">
                <a:solidFill>
                  <a:srgbClr val="FF0000"/>
                </a:solidFill>
                <a:latin typeface="Calibri"/>
              </a:rPr>
              <a:t>T0FIT </a:t>
            </a:r>
            <a:r>
              <a:rPr lang="en-US" b="1" dirty="0" smtClean="0">
                <a:solidFill>
                  <a:srgbClr val="FF0000"/>
                </a:solidFill>
                <a:latin typeface="Calibri"/>
                <a:sym typeface="Wingdings"/>
              </a:rPr>
              <a:t></a:t>
            </a:r>
            <a:r>
              <a:rPr lang="en-US" b="1" dirty="0" smtClean="0">
                <a:solidFill>
                  <a:srgbClr val="FF0000"/>
                </a:solidFill>
                <a:latin typeface="Calibri"/>
              </a:rPr>
              <a:t> </a:t>
            </a:r>
            <a:r>
              <a:rPr lang="en-US" b="1" dirty="0">
                <a:solidFill>
                  <a:srgbClr val="FF0000"/>
                </a:solidFill>
                <a:latin typeface="Calibri"/>
              </a:rPr>
              <a:t>FIT </a:t>
            </a:r>
            <a:r>
              <a:rPr lang="en-US" b="1" dirty="0" smtClean="0">
                <a:solidFill>
                  <a:srgbClr val="FF0000"/>
                </a:solidFill>
                <a:latin typeface="Calibri"/>
              </a:rPr>
              <a:t>CFD1 </a:t>
            </a:r>
            <a:r>
              <a:rPr lang="en-US" b="1" dirty="0">
                <a:solidFill>
                  <a:srgbClr val="FF0000"/>
                </a:solidFill>
                <a:latin typeface="Calibri"/>
              </a:rPr>
              <a:t>(aligned to 0</a:t>
            </a:r>
            <a:r>
              <a:rPr lang="en-US" b="1" dirty="0" smtClean="0">
                <a:solidFill>
                  <a:srgbClr val="FF0000"/>
                </a:solidFill>
                <a:latin typeface="Calibri"/>
              </a:rPr>
              <a:t>) and </a:t>
            </a:r>
            <a:r>
              <a:rPr lang="en-US" b="1" dirty="0">
                <a:solidFill>
                  <a:srgbClr val="FF0000"/>
                </a:solidFill>
                <a:latin typeface="Calibri"/>
              </a:rPr>
              <a:t>corrected with SPD vertex</a:t>
            </a:r>
          </a:p>
          <a:p>
            <a:pPr defTabSz="456772"/>
            <a:endParaRPr lang="en-US" dirty="0">
              <a:solidFill>
                <a:prstClr val="black"/>
              </a:solidFill>
              <a:latin typeface="Calibri"/>
            </a:endParaRPr>
          </a:p>
        </p:txBody>
      </p:sp>
      <p:sp>
        <p:nvSpPr>
          <p:cNvPr id="12" name="Title 11"/>
          <p:cNvSpPr>
            <a:spLocks noGrp="1"/>
          </p:cNvSpPr>
          <p:nvPr>
            <p:ph type="title"/>
          </p:nvPr>
        </p:nvSpPr>
        <p:spPr>
          <a:xfrm>
            <a:off x="1394301" y="274638"/>
            <a:ext cx="7292507" cy="1143000"/>
          </a:xfrm>
        </p:spPr>
        <p:txBody>
          <a:bodyPr>
            <a:normAutofit fontScale="90000"/>
          </a:bodyPr>
          <a:lstStyle/>
          <a:p>
            <a:pPr algn="l"/>
            <a:r>
              <a:rPr lang="en-US" b="1" dirty="0">
                <a:solidFill>
                  <a:schemeClr val="accent6">
                    <a:lumMod val="75000"/>
                  </a:schemeClr>
                </a:solidFill>
                <a:effectLst>
                  <a:outerShdw blurRad="38100" dist="38100" dir="2700000" algn="tl">
                    <a:srgbClr val="000000">
                      <a:alpha val="43137"/>
                    </a:srgbClr>
                  </a:outerShdw>
                </a:effectLst>
              </a:rPr>
              <a:t>Detector resolution</a:t>
            </a:r>
            <a:br>
              <a:rPr lang="en-US" b="1" dirty="0">
                <a:solidFill>
                  <a:schemeClr val="accent6">
                    <a:lumMod val="75000"/>
                  </a:schemeClr>
                </a:solidFill>
                <a:effectLst>
                  <a:outerShdw blurRad="38100" dist="38100" dir="2700000" algn="tl">
                    <a:srgbClr val="000000">
                      <a:alpha val="43137"/>
                    </a:srgbClr>
                  </a:outerShdw>
                </a:effectLst>
              </a:rPr>
            </a:br>
            <a:r>
              <a:rPr lang="en-US" b="1" dirty="0">
                <a:solidFill>
                  <a:schemeClr val="accent6">
                    <a:lumMod val="75000"/>
                  </a:schemeClr>
                </a:solidFill>
                <a:effectLst>
                  <a:outerShdw blurRad="38100" dist="38100" dir="2700000" algn="tl">
                    <a:srgbClr val="000000">
                      <a:alpha val="43137"/>
                    </a:srgbClr>
                  </a:outerShdw>
                </a:effectLst>
              </a:rPr>
              <a:t>run 255181   local reconstruction </a:t>
            </a:r>
            <a:endParaRPr lang="en-US" dirty="0">
              <a:solidFill>
                <a:schemeClr val="accent6">
                  <a:lumMod val="75000"/>
                </a:schemeClr>
              </a:solidFill>
              <a:effectLst>
                <a:outerShdw blurRad="38100" dist="38100" dir="2700000" algn="tl">
                  <a:srgbClr val="000000">
                    <a:alpha val="43137"/>
                  </a:srgbClr>
                </a:outerShdw>
              </a:effectLst>
            </a:endParaRPr>
          </a:p>
        </p:txBody>
      </p:sp>
      <p:pic>
        <p:nvPicPr>
          <p:cNvPr id="8" name="Рисунок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5616" y="1628800"/>
            <a:ext cx="6881260" cy="38845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77087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76619" y="1628800"/>
            <a:ext cx="5400600" cy="4068873"/>
          </a:xfrm>
          <a:prstGeom prst="rect">
            <a:avLst/>
          </a:prstGeom>
        </p:spPr>
      </p:pic>
      <p:sp>
        <p:nvSpPr>
          <p:cNvPr id="6" name="Дата 5"/>
          <p:cNvSpPr>
            <a:spLocks noGrp="1"/>
          </p:cNvSpPr>
          <p:nvPr>
            <p:ph type="dt" sz="half" idx="10"/>
          </p:nvPr>
        </p:nvSpPr>
        <p:spPr/>
        <p:txBody>
          <a:bodyPr/>
          <a:lstStyle/>
          <a:p>
            <a:r>
              <a:rPr lang="ru-RU" smtClean="0"/>
              <a:t>ICPPA , Oct 10- 12 2016</a:t>
            </a:r>
            <a:endParaRPr lang="ru-RU"/>
          </a:p>
        </p:txBody>
      </p:sp>
      <p:sp>
        <p:nvSpPr>
          <p:cNvPr id="8" name="Нижний колонтитул 7"/>
          <p:cNvSpPr>
            <a:spLocks noGrp="1"/>
          </p:cNvSpPr>
          <p:nvPr>
            <p:ph type="ftr" sz="quarter" idx="11"/>
          </p:nvPr>
        </p:nvSpPr>
        <p:spPr/>
        <p:txBody>
          <a:bodyPr/>
          <a:lstStyle/>
          <a:p>
            <a:r>
              <a:rPr lang="en-US" smtClean="0"/>
              <a:t>T.Karavicheva</a:t>
            </a:r>
            <a:endParaRPr lang="ru-RU"/>
          </a:p>
        </p:txBody>
      </p:sp>
      <p:pic>
        <p:nvPicPr>
          <p:cNvPr id="4" name="Picture 1" descr="V0+_Oct201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656" y="4329521"/>
            <a:ext cx="3345963" cy="2297104"/>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76672"/>
            <a:ext cx="2960220"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31183" y="332655"/>
            <a:ext cx="9112817" cy="96093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V0+ detector</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Прямоугольник 4"/>
          <p:cNvSpPr/>
          <p:nvPr/>
        </p:nvSpPr>
        <p:spPr>
          <a:xfrm>
            <a:off x="3447882" y="5877272"/>
            <a:ext cx="4572000" cy="646331"/>
          </a:xfrm>
          <a:prstGeom prst="rect">
            <a:avLst/>
          </a:prstGeom>
        </p:spPr>
        <p:txBody>
          <a:bodyPr>
            <a:spAutoFit/>
          </a:bodyPr>
          <a:lstStyle/>
          <a:p>
            <a:r>
              <a:rPr lang="en-US" b="1" dirty="0"/>
              <a:t>V0+ design</a:t>
            </a:r>
          </a:p>
          <a:p>
            <a:r>
              <a:rPr lang="en-US" b="1" dirty="0"/>
              <a:t>still evolving</a:t>
            </a:r>
            <a:endParaRPr lang="ru-RU" dirty="0"/>
          </a:p>
        </p:txBody>
      </p:sp>
      <p:sp>
        <p:nvSpPr>
          <p:cNvPr id="2" name="Номер слайда 1"/>
          <p:cNvSpPr>
            <a:spLocks noGrp="1"/>
          </p:cNvSpPr>
          <p:nvPr>
            <p:ph type="sldNum" sz="quarter" idx="12"/>
          </p:nvPr>
        </p:nvSpPr>
        <p:spPr/>
        <p:txBody>
          <a:bodyPr/>
          <a:lstStyle/>
          <a:p>
            <a:fld id="{96058DE5-0CEC-4DD7-A52C-904DB34DF0B5}" type="slidenum">
              <a:rPr lang="ru-RU" smtClean="0"/>
              <a:t>15</a:t>
            </a:fld>
            <a:endParaRPr lang="ru-RU"/>
          </a:p>
        </p:txBody>
      </p:sp>
    </p:spTree>
    <p:extLst>
      <p:ext uri="{BB962C8B-B14F-4D97-AF65-F5344CB8AC3E}">
        <p14:creationId xmlns:p14="http://schemas.microsoft.com/office/powerpoint/2010/main" val="10832013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639075" y="1844824"/>
            <a:ext cx="1013045" cy="13681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987823" y="1196752"/>
            <a:ext cx="2664297" cy="64807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987824" y="692696"/>
            <a:ext cx="504056" cy="50405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115616" y="3212976"/>
            <a:ext cx="6696743" cy="237626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8099" y="730045"/>
            <a:ext cx="6351776" cy="6141799"/>
          </a:xfrm>
          <a:prstGeom prst="rect">
            <a:avLst/>
          </a:prstGeom>
        </p:spPr>
      </p:pic>
      <p:sp>
        <p:nvSpPr>
          <p:cNvPr id="2" name="Title 1"/>
          <p:cNvSpPr>
            <a:spLocks noGrp="1"/>
          </p:cNvSpPr>
          <p:nvPr>
            <p:ph type="title"/>
          </p:nvPr>
        </p:nvSpPr>
        <p:spPr>
          <a:xfrm>
            <a:off x="384754" y="-3411"/>
            <a:ext cx="8075678" cy="552091"/>
          </a:xfrm>
        </p:spPr>
        <p:txBody>
          <a:bodyPr>
            <a:normAutofit fontScale="90000"/>
          </a:bodyPr>
          <a:lstStyle/>
          <a:p>
            <a:r>
              <a:rPr lang="en-GB" dirty="0" smtClean="0"/>
              <a:t> </a:t>
            </a:r>
            <a:endParaRPr lang="en-GB" dirty="0"/>
          </a:p>
        </p:txBody>
      </p:sp>
      <p:sp>
        <p:nvSpPr>
          <p:cNvPr id="13" name="Title 1"/>
          <p:cNvSpPr txBox="1">
            <a:spLocks/>
          </p:cNvSpPr>
          <p:nvPr/>
        </p:nvSpPr>
        <p:spPr>
          <a:xfrm>
            <a:off x="524275" y="0"/>
            <a:ext cx="7864149" cy="730045"/>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ＭＳ Ｐゴシック" pitchFamily="34" charset="-128"/>
              </a:rPr>
              <a:t> ALICE Readout System Diagram for LHC RUN3 </a:t>
            </a:r>
            <a:endParaRPr lang="en-GB" sz="3200" dirty="0"/>
          </a:p>
        </p:txBody>
      </p:sp>
    </p:spTree>
    <p:extLst>
      <p:ext uri="{BB962C8B-B14F-4D97-AF65-F5344CB8AC3E}">
        <p14:creationId xmlns:p14="http://schemas.microsoft.com/office/powerpoint/2010/main" val="27623939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a:off x="455493" y="2881551"/>
            <a:ext cx="6000792" cy="2286016"/>
          </a:xfrm>
          <a:prstGeom prst="rect">
            <a:avLst/>
          </a:prstGeom>
          <a:solidFill>
            <a:srgbClr val="92D05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Фигура, имеющая форму буквы L 8"/>
          <p:cNvSpPr/>
          <p:nvPr/>
        </p:nvSpPr>
        <p:spPr>
          <a:xfrm rot="10800000">
            <a:off x="466962" y="668214"/>
            <a:ext cx="8429652" cy="4477429"/>
          </a:xfrm>
          <a:prstGeom prst="corner">
            <a:avLst>
              <a:gd name="adj1" fmla="val 50000"/>
              <a:gd name="adj2" fmla="val 55085"/>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кругленный прямоугольник 7"/>
          <p:cNvSpPr/>
          <p:nvPr/>
        </p:nvSpPr>
        <p:spPr>
          <a:xfrm>
            <a:off x="2198251" y="1007648"/>
            <a:ext cx="1083798" cy="1254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CTP</a:t>
            </a:r>
            <a:endPar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Объект 9"/>
          <p:cNvSpPr>
            <a:spLocks noGrp="1"/>
          </p:cNvSpPr>
          <p:nvPr>
            <p:ph idx="1"/>
          </p:nvPr>
        </p:nvSpPr>
        <p:spPr>
          <a:xfrm>
            <a:off x="6794170" y="984205"/>
            <a:ext cx="1079873" cy="37085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CRU</a:t>
            </a:r>
            <a:endPar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Скругленный прямоугольник 10"/>
          <p:cNvSpPr/>
          <p:nvPr/>
        </p:nvSpPr>
        <p:spPr>
          <a:xfrm>
            <a:off x="4248738" y="1024720"/>
            <a:ext cx="1043342" cy="11801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LTU</a:t>
            </a:r>
            <a:endPar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Объект 9"/>
          <p:cNvSpPr txBox="1">
            <a:spLocks/>
          </p:cNvSpPr>
          <p:nvPr/>
        </p:nvSpPr>
        <p:spPr>
          <a:xfrm>
            <a:off x="1354310" y="3054138"/>
            <a:ext cx="2933139" cy="17142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en-US" sz="28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FIT  Electronics</a:t>
            </a:r>
            <a:endParaRPr lang="ru-RU" sz="2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
        <p:nvSpPr>
          <p:cNvPr id="3" name="Двойная стрелка влево/вправо 2"/>
          <p:cNvSpPr/>
          <p:nvPr/>
        </p:nvSpPr>
        <p:spPr>
          <a:xfrm>
            <a:off x="3282048" y="1515778"/>
            <a:ext cx="932761" cy="19802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Двойная стрелка влево/вправо 12"/>
          <p:cNvSpPr/>
          <p:nvPr/>
        </p:nvSpPr>
        <p:spPr>
          <a:xfrm>
            <a:off x="5286380" y="1478602"/>
            <a:ext cx="1500198" cy="19802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Двойная стрелка влево/вправо 13"/>
          <p:cNvSpPr/>
          <p:nvPr/>
        </p:nvSpPr>
        <p:spPr>
          <a:xfrm flipV="1">
            <a:off x="4286248" y="3356992"/>
            <a:ext cx="2500329" cy="22052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Двойная стрелка влево/вправо 14"/>
          <p:cNvSpPr/>
          <p:nvPr/>
        </p:nvSpPr>
        <p:spPr>
          <a:xfrm rot="16200000">
            <a:off x="2374719" y="4889393"/>
            <a:ext cx="401773" cy="15969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Двойная стрелка влево/вправо 16"/>
          <p:cNvSpPr/>
          <p:nvPr/>
        </p:nvSpPr>
        <p:spPr>
          <a:xfrm flipV="1">
            <a:off x="7858148" y="2928934"/>
            <a:ext cx="792088" cy="1651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8072462" y="2643182"/>
            <a:ext cx="792088" cy="369332"/>
          </a:xfrm>
          <a:prstGeom prst="rect">
            <a:avLst/>
          </a:prstGeom>
          <a:noFill/>
        </p:spPr>
        <p:txBody>
          <a:bodyPr wrap="square" rtlCol="0">
            <a:spAutoFit/>
          </a:bodyPr>
          <a:lstStyle/>
          <a:p>
            <a:r>
              <a:rPr lang="en-US" dirty="0" smtClean="0"/>
              <a:t>O</a:t>
            </a:r>
            <a:r>
              <a:rPr lang="en-US" baseline="30000" dirty="0" smtClean="0"/>
              <a:t>2</a:t>
            </a:r>
            <a:r>
              <a:rPr lang="en-US" dirty="0" smtClean="0"/>
              <a:t> </a:t>
            </a:r>
            <a:endParaRPr lang="ru-RU" dirty="0"/>
          </a:p>
        </p:txBody>
      </p:sp>
      <p:sp>
        <p:nvSpPr>
          <p:cNvPr id="19" name="TextBox 18"/>
          <p:cNvSpPr txBox="1"/>
          <p:nvPr/>
        </p:nvSpPr>
        <p:spPr>
          <a:xfrm>
            <a:off x="4617896" y="3588079"/>
            <a:ext cx="2088232" cy="923330"/>
          </a:xfrm>
          <a:prstGeom prst="rect">
            <a:avLst/>
          </a:prstGeom>
          <a:noFill/>
        </p:spPr>
        <p:txBody>
          <a:bodyPr wrap="square" rtlCol="0">
            <a:spAutoFit/>
          </a:bodyPr>
          <a:lstStyle/>
          <a:p>
            <a:r>
              <a:rPr lang="en-US" dirty="0" smtClean="0"/>
              <a:t>Clock (</a:t>
            </a:r>
            <a:r>
              <a:rPr lang="en-US" b="1" dirty="0" smtClean="0">
                <a:solidFill>
                  <a:schemeClr val="accent6">
                    <a:lumMod val="75000"/>
                  </a:schemeClr>
                </a:solidFill>
              </a:rPr>
              <a:t>?</a:t>
            </a:r>
            <a:r>
              <a:rPr lang="en-US" dirty="0" smtClean="0"/>
              <a:t>) &amp;</a:t>
            </a:r>
          </a:p>
          <a:p>
            <a:r>
              <a:rPr lang="en-US" dirty="0" smtClean="0"/>
              <a:t>Trigger/Busy/Data</a:t>
            </a:r>
          </a:p>
          <a:p>
            <a:r>
              <a:rPr lang="en-US" dirty="0" smtClean="0"/>
              <a:t>&amp;configuration</a:t>
            </a:r>
            <a:endParaRPr lang="ru-RU" dirty="0"/>
          </a:p>
        </p:txBody>
      </p:sp>
      <p:sp>
        <p:nvSpPr>
          <p:cNvPr id="21" name="TextBox 20"/>
          <p:cNvSpPr txBox="1"/>
          <p:nvPr/>
        </p:nvSpPr>
        <p:spPr>
          <a:xfrm>
            <a:off x="2886004" y="4787882"/>
            <a:ext cx="2982140" cy="369332"/>
          </a:xfrm>
          <a:prstGeom prst="rect">
            <a:avLst/>
          </a:prstGeom>
          <a:noFill/>
        </p:spPr>
        <p:txBody>
          <a:bodyPr wrap="square" rtlCol="0">
            <a:spAutoFit/>
          </a:bodyPr>
          <a:lstStyle/>
          <a:p>
            <a:r>
              <a:rPr lang="en-US" dirty="0" smtClean="0"/>
              <a:t>Slow control link (</a:t>
            </a:r>
            <a:r>
              <a:rPr lang="en-US" dirty="0" err="1" smtClean="0"/>
              <a:t>IPBus</a:t>
            </a:r>
            <a:r>
              <a:rPr lang="en-US" dirty="0" smtClean="0"/>
              <a:t>) </a:t>
            </a:r>
            <a:endParaRPr lang="ru-RU" dirty="0"/>
          </a:p>
        </p:txBody>
      </p:sp>
      <p:sp>
        <p:nvSpPr>
          <p:cNvPr id="6" name="TextBox 5"/>
          <p:cNvSpPr txBox="1"/>
          <p:nvPr/>
        </p:nvSpPr>
        <p:spPr>
          <a:xfrm>
            <a:off x="0" y="5214950"/>
            <a:ext cx="9462292"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CRU shell accept the BUSY signal  from the FIT  electronics and propagate it to the  CTP/LTU</a:t>
            </a:r>
          </a:p>
          <a:p>
            <a:pPr marL="285750" indent="-285750">
              <a:buFont typeface="Arial" panose="020B0604020202020204" pitchFamily="34" charset="0"/>
              <a:buChar char="•"/>
            </a:pPr>
            <a:r>
              <a:rPr lang="en-US" sz="1600" dirty="0" smtClean="0"/>
              <a:t>The FIT requires the LHC clock and then trigger information from the  CRU (or </a:t>
            </a:r>
            <a:r>
              <a:rPr lang="en-US" sz="1600" dirty="0" err="1" smtClean="0"/>
              <a:t>HQClock</a:t>
            </a:r>
            <a:r>
              <a:rPr lang="en-US" sz="1600" dirty="0" smtClean="0"/>
              <a:t>)</a:t>
            </a:r>
          </a:p>
          <a:p>
            <a:pPr marL="285750" indent="-285750">
              <a:buFont typeface="Arial" panose="020B0604020202020204" pitchFamily="34" charset="0"/>
              <a:buChar char="•"/>
            </a:pPr>
            <a:r>
              <a:rPr lang="en-US" sz="1600" dirty="0" smtClean="0"/>
              <a:t>The FIT will </a:t>
            </a:r>
            <a:r>
              <a:rPr lang="en-US" sz="1600" dirty="0"/>
              <a:t> </a:t>
            </a:r>
            <a:r>
              <a:rPr lang="en-US" sz="1600" dirty="0" smtClean="0"/>
              <a:t>also use its own slow control link  (</a:t>
            </a:r>
            <a:r>
              <a:rPr lang="en-US" sz="1600" b="1" dirty="0" smtClean="0"/>
              <a:t>Luminosity </a:t>
            </a:r>
            <a:r>
              <a:rPr lang="en-US" sz="1600" b="1" dirty="0"/>
              <a:t>monitoring </a:t>
            </a:r>
            <a:r>
              <a:rPr lang="en-US" sz="1600" b="1" dirty="0" smtClean="0"/>
              <a:t>:</a:t>
            </a:r>
          </a:p>
          <a:p>
            <a:r>
              <a:rPr lang="en-US" sz="1600" b="1" dirty="0"/>
              <a:t> </a:t>
            </a:r>
            <a:r>
              <a:rPr lang="en-US" sz="1600" b="1" dirty="0" smtClean="0"/>
              <a:t>                                                                             </a:t>
            </a:r>
            <a:r>
              <a:rPr lang="en-US" sz="1600" dirty="0" smtClean="0"/>
              <a:t>Feedback </a:t>
            </a:r>
            <a:r>
              <a:rPr lang="en-US" sz="1600" dirty="0"/>
              <a:t>to the LHC  &amp; Feed back to ALICE </a:t>
            </a:r>
            <a:r>
              <a:rPr lang="en-US" sz="1600" dirty="0" smtClean="0"/>
              <a:t>) </a:t>
            </a:r>
            <a:endParaRPr lang="en-US" sz="1600" dirty="0"/>
          </a:p>
          <a:p>
            <a:pPr marL="285750" indent="-285750">
              <a:buFont typeface="Arial" panose="020B0604020202020204" pitchFamily="34" charset="0"/>
              <a:buChar char="•"/>
            </a:pPr>
            <a:endParaRPr lang="ru-RU" sz="1600" dirty="0"/>
          </a:p>
        </p:txBody>
      </p:sp>
      <p:sp>
        <p:nvSpPr>
          <p:cNvPr id="22" name="Двойная стрелка влево/вправо 21"/>
          <p:cNvSpPr/>
          <p:nvPr/>
        </p:nvSpPr>
        <p:spPr>
          <a:xfrm rot="16200000">
            <a:off x="2393144" y="2607463"/>
            <a:ext cx="785818" cy="14287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p:cNvSpPr txBox="1"/>
          <p:nvPr/>
        </p:nvSpPr>
        <p:spPr>
          <a:xfrm>
            <a:off x="12924928" y="2091521"/>
            <a:ext cx="792088" cy="646331"/>
          </a:xfrm>
          <a:prstGeom prst="rect">
            <a:avLst/>
          </a:prstGeom>
          <a:noFill/>
        </p:spPr>
        <p:txBody>
          <a:bodyPr wrap="square" rtlCol="0">
            <a:spAutoFit/>
          </a:bodyPr>
          <a:lstStyle/>
          <a:p>
            <a:r>
              <a:rPr lang="en-US" dirty="0" smtClean="0"/>
              <a:t>O2 &amp;DCS</a:t>
            </a:r>
            <a:endParaRPr lang="ru-RU" dirty="0"/>
          </a:p>
        </p:txBody>
      </p:sp>
      <p:sp>
        <p:nvSpPr>
          <p:cNvPr id="23" name="TextBox 22"/>
          <p:cNvSpPr txBox="1"/>
          <p:nvPr/>
        </p:nvSpPr>
        <p:spPr>
          <a:xfrm>
            <a:off x="3071802" y="2428868"/>
            <a:ext cx="1785950" cy="369332"/>
          </a:xfrm>
          <a:prstGeom prst="rect">
            <a:avLst/>
          </a:prstGeom>
          <a:noFill/>
        </p:spPr>
        <p:txBody>
          <a:bodyPr wrap="square" rtlCol="0">
            <a:spAutoFit/>
          </a:bodyPr>
          <a:lstStyle/>
          <a:p>
            <a:r>
              <a:rPr lang="en-US" dirty="0" smtClean="0"/>
              <a:t>LM trigger inputs </a:t>
            </a:r>
            <a:endParaRPr lang="ru-RU" dirty="0"/>
          </a:p>
        </p:txBody>
      </p:sp>
      <p:sp>
        <p:nvSpPr>
          <p:cNvPr id="25" name="TextBox 24"/>
          <p:cNvSpPr txBox="1"/>
          <p:nvPr/>
        </p:nvSpPr>
        <p:spPr>
          <a:xfrm>
            <a:off x="5000628" y="3000372"/>
            <a:ext cx="1357322" cy="369332"/>
          </a:xfrm>
          <a:prstGeom prst="rect">
            <a:avLst/>
          </a:prstGeom>
          <a:noFill/>
        </p:spPr>
        <p:txBody>
          <a:bodyPr wrap="square" rtlCol="0">
            <a:spAutoFit/>
          </a:bodyPr>
          <a:lstStyle/>
          <a:p>
            <a:r>
              <a:rPr lang="en-US" dirty="0" smtClean="0"/>
              <a:t>GBT links </a:t>
            </a:r>
            <a:endParaRPr lang="ru-RU" dirty="0"/>
          </a:p>
        </p:txBody>
      </p:sp>
      <p:sp>
        <p:nvSpPr>
          <p:cNvPr id="18" name="Номер слайда 17"/>
          <p:cNvSpPr>
            <a:spLocks noGrp="1"/>
          </p:cNvSpPr>
          <p:nvPr>
            <p:ph type="sldNum" sz="quarter" idx="12"/>
          </p:nvPr>
        </p:nvSpPr>
        <p:spPr/>
        <p:txBody>
          <a:bodyPr/>
          <a:lstStyle/>
          <a:p>
            <a:fld id="{AB865D6B-ED01-4B4B-8FD8-EDB710FD14D6}" type="slidenum">
              <a:rPr lang="ru-RU" smtClean="0"/>
              <a:pPr/>
              <a:t>17</a:t>
            </a:fld>
            <a:endParaRPr lang="ru-RU"/>
          </a:p>
        </p:txBody>
      </p:sp>
      <p:sp>
        <p:nvSpPr>
          <p:cNvPr id="26" name="Title 1"/>
          <p:cNvSpPr txBox="1">
            <a:spLocks/>
          </p:cNvSpPr>
          <p:nvPr/>
        </p:nvSpPr>
        <p:spPr>
          <a:xfrm>
            <a:off x="-818708" y="-160721"/>
            <a:ext cx="1087320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ＭＳ Ｐゴシック" pitchFamily="34" charset="-128"/>
              </a:rPr>
              <a:t>FIT system block diagrams </a:t>
            </a:r>
          </a:p>
        </p:txBody>
      </p:sp>
      <p:sp>
        <p:nvSpPr>
          <p:cNvPr id="5" name="Date Placeholder 4"/>
          <p:cNvSpPr>
            <a:spLocks noGrp="1"/>
          </p:cNvSpPr>
          <p:nvPr>
            <p:ph type="dt" sz="half" idx="10"/>
          </p:nvPr>
        </p:nvSpPr>
        <p:spPr/>
        <p:txBody>
          <a:bodyPr/>
          <a:lstStyle/>
          <a:p>
            <a:r>
              <a:rPr lang="en-US" smtClean="0"/>
              <a:t>System Upgrade Forum , 5/10/2016</a:t>
            </a:r>
            <a:endParaRPr lang="ru-RU"/>
          </a:p>
        </p:txBody>
      </p:sp>
      <p:sp>
        <p:nvSpPr>
          <p:cNvPr id="16" name="Footer Placeholder 15"/>
          <p:cNvSpPr>
            <a:spLocks noGrp="1"/>
          </p:cNvSpPr>
          <p:nvPr>
            <p:ph type="ftr" sz="quarter" idx="11"/>
          </p:nvPr>
        </p:nvSpPr>
        <p:spPr/>
        <p:txBody>
          <a:bodyPr/>
          <a:lstStyle/>
          <a:p>
            <a:r>
              <a:rPr lang="en-US" smtClean="0"/>
              <a:t>T.Karavicheva </a:t>
            </a:r>
            <a:endParaRPr lang="ru-RU"/>
          </a:p>
        </p:txBody>
      </p:sp>
    </p:spTree>
    <p:extLst>
      <p:ext uri="{BB962C8B-B14F-4D97-AF65-F5344CB8AC3E}">
        <p14:creationId xmlns:p14="http://schemas.microsoft.com/office/powerpoint/2010/main" val="39742033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scheme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5" y="1987838"/>
            <a:ext cx="9144000" cy="1945218"/>
          </a:xfrm>
          <a:prstGeom prst="rect">
            <a:avLst/>
          </a:prstGeom>
        </p:spPr>
      </p:pic>
      <p:sp>
        <p:nvSpPr>
          <p:cNvPr id="4" name="Прямоугольник 3"/>
          <p:cNvSpPr/>
          <p:nvPr/>
        </p:nvSpPr>
        <p:spPr>
          <a:xfrm>
            <a:off x="4740264" y="1966942"/>
            <a:ext cx="4248472" cy="2088232"/>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Rectangle 6"/>
          <p:cNvSpPr/>
          <p:nvPr/>
        </p:nvSpPr>
        <p:spPr>
          <a:xfrm>
            <a:off x="500050" y="4653136"/>
            <a:ext cx="8536446" cy="1384995"/>
          </a:xfrm>
          <a:prstGeom prst="rect">
            <a:avLst/>
          </a:prstGeom>
        </p:spPr>
        <p:txBody>
          <a:bodyPr wrap="square">
            <a:spAutoFit/>
          </a:bodyPr>
          <a:lstStyle/>
          <a:p>
            <a:pPr>
              <a:lnSpc>
                <a:spcPct val="150000"/>
              </a:lnSpc>
            </a:pPr>
            <a:r>
              <a:rPr lang="en-US" sz="2000" b="1" dirty="0" smtClean="0">
                <a:solidFill>
                  <a:srgbClr val="FF0000"/>
                </a:solidFill>
              </a:rPr>
              <a:t>FIT</a:t>
            </a:r>
            <a:r>
              <a:rPr lang="en-US" sz="2000" b="1" dirty="0" smtClean="0"/>
              <a:t> -&gt; trigger decision based on digitized data (after TDCs &amp; ADCs) </a:t>
            </a:r>
            <a:endParaRPr lang="en-US" sz="2000" b="1" dirty="0" smtClean="0">
              <a:solidFill>
                <a:srgbClr val="FF0000"/>
              </a:solidFill>
            </a:endParaRPr>
          </a:p>
          <a:p>
            <a:endParaRPr lang="en-US" b="1" dirty="0" smtClean="0"/>
          </a:p>
          <a:p>
            <a:endParaRPr lang="en-US" b="1" dirty="0" smtClean="0"/>
          </a:p>
          <a:p>
            <a:endParaRPr lang="en-US" b="1" dirty="0" smtClean="0"/>
          </a:p>
        </p:txBody>
      </p:sp>
      <p:sp>
        <p:nvSpPr>
          <p:cNvPr id="6" name="Title 1"/>
          <p:cNvSpPr txBox="1">
            <a:spLocks/>
          </p:cNvSpPr>
          <p:nvPr/>
        </p:nvSpPr>
        <p:spPr>
          <a:xfrm>
            <a:off x="673224" y="55567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ＭＳ Ｐゴシック" pitchFamily="34" charset="-128"/>
              </a:rPr>
              <a:t> Trigger decision concept </a:t>
            </a:r>
          </a:p>
          <a:p>
            <a:endParaRPr lang="en-GB" dirty="0"/>
          </a:p>
        </p:txBody>
      </p:sp>
      <p:sp>
        <p:nvSpPr>
          <p:cNvPr id="8" name="Прямоугольник 7"/>
          <p:cNvSpPr/>
          <p:nvPr/>
        </p:nvSpPr>
        <p:spPr>
          <a:xfrm>
            <a:off x="5724128" y="3933056"/>
            <a:ext cx="3099823" cy="369332"/>
          </a:xfrm>
          <a:prstGeom prst="rect">
            <a:avLst/>
          </a:prstGeom>
        </p:spPr>
        <p:txBody>
          <a:bodyPr wrap="none">
            <a:spAutoFit/>
          </a:bodyPr>
          <a:lstStyle/>
          <a:p>
            <a:r>
              <a:rPr lang="en-US" alt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ＭＳ Ｐゴシック" pitchFamily="34" charset="-128"/>
              </a:rPr>
              <a:t>LM trigger </a:t>
            </a:r>
            <a:r>
              <a:rPr lang="en-US" alt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ＭＳ Ｐゴシック" pitchFamily="34" charset="-128"/>
              </a:rPr>
              <a:t>Latency  170-190 ns</a:t>
            </a:r>
            <a:endParaRPr lang="ru-RU" dirty="0"/>
          </a:p>
        </p:txBody>
      </p:sp>
    </p:spTree>
    <p:extLst>
      <p:ext uri="{BB962C8B-B14F-4D97-AF65-F5344CB8AC3E}">
        <p14:creationId xmlns:p14="http://schemas.microsoft.com/office/powerpoint/2010/main" val="40030945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idx="4294967295"/>
          </p:nvPr>
        </p:nvSpPr>
        <p:spPr>
          <a:xfrm>
            <a:off x="457200" y="-51161"/>
            <a:ext cx="8229600" cy="455613"/>
          </a:xfrm>
        </p:spPr>
        <p:txBody>
          <a:bodyPr>
            <a:normAutofit fontScale="90000"/>
          </a:bodyPr>
          <a:lstStyle/>
          <a:p>
            <a:pPr eaLnBrk="1" hangingPunct="1">
              <a:defRPr/>
            </a:pPr>
            <a:r>
              <a:rPr lang="en-US" altLang="ru-RU" sz="2500" b="1" dirty="0" smtClean="0">
                <a:solidFill>
                  <a:schemeClr val="accent6">
                    <a:lumMod val="75000"/>
                  </a:schemeClr>
                </a:solidFill>
                <a:effectLst>
                  <a:outerShdw blurRad="38100" dist="38100" dir="2700000" algn="tl">
                    <a:srgbClr val="000000">
                      <a:alpha val="43137"/>
                    </a:srgbClr>
                  </a:outerShdw>
                </a:effectLst>
              </a:rPr>
              <a:t>Processing module structure Option  A</a:t>
            </a:r>
            <a:endParaRPr lang="ru-RU" altLang="ru-RU" sz="2500" b="1" dirty="0" smtClean="0">
              <a:solidFill>
                <a:schemeClr val="accent6">
                  <a:lumMod val="75000"/>
                </a:schemeClr>
              </a:solidFill>
              <a:effectLst>
                <a:outerShdw blurRad="38100" dist="38100" dir="2700000" algn="tl">
                  <a:srgbClr val="000000">
                    <a:alpha val="43137"/>
                  </a:srgbClr>
                </a:outerShdw>
              </a:effectLst>
            </a:endParaRPr>
          </a:p>
        </p:txBody>
      </p:sp>
      <p:sp>
        <p:nvSpPr>
          <p:cNvPr id="9219" name="Text Box 8"/>
          <p:cNvSpPr txBox="1">
            <a:spLocks noChangeArrowheads="1"/>
          </p:cNvSpPr>
          <p:nvPr/>
        </p:nvSpPr>
        <p:spPr bwMode="auto">
          <a:xfrm>
            <a:off x="107950" y="6237288"/>
            <a:ext cx="55356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600"/>
              <a:t>*TDC THS788 also performs on-the-fly delay compensation</a:t>
            </a:r>
            <a:endParaRPr lang="ru-RU" altLang="ru-RU" sz="1600"/>
          </a:p>
        </p:txBody>
      </p:sp>
      <p:sp>
        <p:nvSpPr>
          <p:cNvPr id="7" name="Номер слайда 6"/>
          <p:cNvSpPr txBox="1">
            <a:spLocks noGrp="1"/>
          </p:cNvSpPr>
          <p:nvPr/>
        </p:nvSpPr>
        <p:spPr>
          <a:xfrm>
            <a:off x="8675688" y="6524625"/>
            <a:ext cx="261937" cy="260350"/>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en-US" sz="1200" dirty="0">
              <a:solidFill>
                <a:srgbClr val="898989"/>
              </a:solidFill>
              <a:latin typeface="Calibri" panose="020F0502020204030204" pitchFamily="34" charset="0"/>
            </a:endParaRPr>
          </a:p>
        </p:txBody>
      </p:sp>
      <p:pic>
        <p:nvPicPr>
          <p:cNvPr id="9221" name="Picture 12" descr="Procmodu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
            <a:ext cx="9144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99592" y="404452"/>
            <a:ext cx="1872208" cy="584271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1196183" y="2060848"/>
            <a:ext cx="1327799" cy="584775"/>
          </a:xfrm>
          <a:prstGeom prst="rect">
            <a:avLst/>
          </a:prstGeom>
        </p:spPr>
        <p:txBody>
          <a:bodyPr wrap="none">
            <a:spAutoFit/>
          </a:bodyPr>
          <a:lstStyle/>
          <a:p>
            <a:r>
              <a:rPr lang="en-GB" sz="16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FE mezzanine</a:t>
            </a:r>
          </a:p>
          <a:p>
            <a:r>
              <a:rPr lang="en-GB" sz="16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GB"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board</a:t>
            </a:r>
            <a:endParaRPr lang="en-GB" sz="1600" b="1" dirty="0">
              <a:solidFill>
                <a:srgbClr val="FF0000"/>
              </a:solidFill>
            </a:endParaRPr>
          </a:p>
        </p:txBody>
      </p:sp>
      <p:sp>
        <p:nvSpPr>
          <p:cNvPr id="4" name="Slide Number Placeholder 3"/>
          <p:cNvSpPr>
            <a:spLocks noGrp="1"/>
          </p:cNvSpPr>
          <p:nvPr>
            <p:ph type="sldNum" sz="quarter" idx="12"/>
          </p:nvPr>
        </p:nvSpPr>
        <p:spPr/>
        <p:txBody>
          <a:bodyPr/>
          <a:lstStyle/>
          <a:p>
            <a:fld id="{AB865D6B-ED01-4B4B-8FD8-EDB710FD14D6}" type="slidenum">
              <a:rPr lang="ru-RU" smtClean="0"/>
              <a:pPr/>
              <a:t>19</a:t>
            </a:fld>
            <a:endParaRPr lang="ru-RU" dirty="0"/>
          </a:p>
        </p:txBody>
      </p:sp>
      <p:sp>
        <p:nvSpPr>
          <p:cNvPr id="5" name="Date Placeholder 4"/>
          <p:cNvSpPr>
            <a:spLocks noGrp="1"/>
          </p:cNvSpPr>
          <p:nvPr>
            <p:ph type="dt" sz="half" idx="10"/>
          </p:nvPr>
        </p:nvSpPr>
        <p:spPr/>
        <p:txBody>
          <a:bodyPr/>
          <a:lstStyle/>
          <a:p>
            <a:r>
              <a:rPr lang="en-US" smtClean="0"/>
              <a:t>System Upgrade Forum , 5/10/2016</a:t>
            </a:r>
            <a:endParaRPr lang="ru-RU"/>
          </a:p>
        </p:txBody>
      </p:sp>
      <p:sp>
        <p:nvSpPr>
          <p:cNvPr id="6" name="Footer Placeholder 5"/>
          <p:cNvSpPr>
            <a:spLocks noGrp="1"/>
          </p:cNvSpPr>
          <p:nvPr>
            <p:ph type="ftr" sz="quarter" idx="11"/>
          </p:nvPr>
        </p:nvSpPr>
        <p:spPr/>
        <p:txBody>
          <a:bodyPr/>
          <a:lstStyle/>
          <a:p>
            <a:r>
              <a:rPr lang="en-US" smtClean="0"/>
              <a:t>T.Karavicheva </a:t>
            </a:r>
            <a:endParaRPr lang="ru-RU"/>
          </a:p>
        </p:txBody>
      </p:sp>
    </p:spTree>
    <p:extLst>
      <p:ext uri="{BB962C8B-B14F-4D97-AF65-F5344CB8AC3E}">
        <p14:creationId xmlns:p14="http://schemas.microsoft.com/office/powerpoint/2010/main" val="18570075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normAutofit fontScale="90000"/>
          </a:bodyPr>
          <a:lstStyle/>
          <a:p>
            <a:r>
              <a:rPr lang="fr-F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ea typeface="MS PGothic" charset="0"/>
              </a:rPr>
              <a:t/>
            </a:r>
            <a:br>
              <a:rPr lang="fr-F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ea typeface="MS PGothic" charset="0"/>
              </a:rPr>
            </a:br>
            <a:r>
              <a:rPr lang="fr-F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ea typeface="MS PGothic" charset="0"/>
              </a:rPr>
              <a:t>Outline</a:t>
            </a:r>
            <a:br>
              <a:rPr lang="fr-F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ea typeface="MS PGothic" charset="0"/>
              </a:rPr>
            </a:br>
            <a:r>
              <a:rPr lang="fr-F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ea typeface="MS PGothic" charset="0"/>
              </a:rPr>
              <a:t> </a:t>
            </a:r>
            <a:endParaRPr lang="ru-RU" dirty="0"/>
          </a:p>
        </p:txBody>
      </p:sp>
      <p:sp>
        <p:nvSpPr>
          <p:cNvPr id="3" name="Объект 2"/>
          <p:cNvSpPr>
            <a:spLocks noGrp="1"/>
          </p:cNvSpPr>
          <p:nvPr>
            <p:ph idx="1"/>
          </p:nvPr>
        </p:nvSpPr>
        <p:spPr>
          <a:xfrm>
            <a:off x="611560" y="1529408"/>
            <a:ext cx="7823720" cy="4635896"/>
          </a:xfrm>
        </p:spPr>
        <p:txBody>
          <a:bodyPr>
            <a:noAutofit/>
          </a:bodyPr>
          <a:lstStyle/>
          <a:p>
            <a:r>
              <a:rPr lang="en-US" sz="2800" b="1" dirty="0">
                <a:solidFill>
                  <a:srgbClr val="0070C0"/>
                </a:solidFill>
                <a:effectLst>
                  <a:outerShdw blurRad="38100" dist="38100" dir="2700000" algn="tl">
                    <a:srgbClr val="000000">
                      <a:alpha val="43137"/>
                    </a:srgbClr>
                  </a:outerShdw>
                </a:effectLst>
              </a:rPr>
              <a:t>LHC injectors </a:t>
            </a:r>
            <a:r>
              <a:rPr lang="en-US" sz="2800" b="1" dirty="0" smtClean="0">
                <a:solidFill>
                  <a:srgbClr val="0070C0"/>
                </a:solidFill>
                <a:effectLst>
                  <a:outerShdw blurRad="38100" dist="38100" dir="2700000" algn="tl">
                    <a:srgbClr val="000000">
                      <a:alpha val="43137"/>
                    </a:srgbClr>
                  </a:outerShdw>
                </a:effectLst>
              </a:rPr>
              <a:t>upgrade </a:t>
            </a:r>
            <a:r>
              <a:rPr lang="en-US" sz="2800" b="1" dirty="0">
                <a:solidFill>
                  <a:srgbClr val="0070C0"/>
                </a:solidFill>
                <a:effectLst>
                  <a:outerShdw blurRad="38100" dist="38100" dir="2700000" algn="tl">
                    <a:srgbClr val="000000">
                      <a:alpha val="43137"/>
                    </a:srgbClr>
                  </a:outerShdw>
                </a:effectLst>
              </a:rPr>
              <a:t>during </a:t>
            </a:r>
            <a:r>
              <a:rPr lang="en-US" sz="2800" dirty="0">
                <a:solidFill>
                  <a:srgbClr val="0070C0"/>
                </a:solidFill>
                <a:effectLst>
                  <a:outerShdw blurRad="38100" dist="38100" dir="2700000" algn="tl">
                    <a:srgbClr val="000000">
                      <a:alpha val="43137"/>
                    </a:srgbClr>
                  </a:outerShdw>
                </a:effectLst>
              </a:rPr>
              <a:t>LS2 (2019 – 2020)</a:t>
            </a:r>
          </a:p>
          <a:p>
            <a:pPr marL="0" indent="0">
              <a:buNone/>
            </a:pPr>
            <a:r>
              <a:rPr lang="en-US" sz="2800" dirty="0" smtClean="0">
                <a:solidFill>
                  <a:srgbClr val="0070C0"/>
                </a:solidFill>
                <a:effectLst>
                  <a:outerShdw blurRad="38100" dist="38100" dir="2700000" algn="tl">
                    <a:srgbClr val="000000">
                      <a:alpha val="43137"/>
                    </a:srgbClr>
                  </a:outerShdw>
                </a:effectLst>
              </a:rPr>
              <a:t>	– </a:t>
            </a:r>
            <a:r>
              <a:rPr lang="en-US" sz="2800" dirty="0">
                <a:solidFill>
                  <a:srgbClr val="0070C0"/>
                </a:solidFill>
                <a:effectLst>
                  <a:outerShdw blurRad="38100" dist="38100" dir="2700000" algn="tl">
                    <a:srgbClr val="000000">
                      <a:alpha val="43137"/>
                    </a:srgbClr>
                  </a:outerShdw>
                </a:effectLst>
              </a:rPr>
              <a:t>Impact on ALICE </a:t>
            </a:r>
            <a:r>
              <a:rPr lang="en-US" sz="2800" dirty="0" smtClean="0">
                <a:solidFill>
                  <a:srgbClr val="0070C0"/>
                </a:solidFill>
                <a:effectLst>
                  <a:outerShdw blurRad="38100" dist="38100" dir="2700000" algn="tl">
                    <a:srgbClr val="000000">
                      <a:alpha val="43137"/>
                    </a:srgbClr>
                  </a:outerShdw>
                </a:effectLst>
              </a:rPr>
              <a:t>detectors</a:t>
            </a:r>
            <a:br>
              <a:rPr lang="en-US" sz="2800" dirty="0" smtClean="0">
                <a:solidFill>
                  <a:srgbClr val="0070C0"/>
                </a:solidFill>
                <a:effectLst>
                  <a:outerShdw blurRad="38100" dist="38100" dir="2700000" algn="tl">
                    <a:srgbClr val="000000">
                      <a:alpha val="43137"/>
                    </a:srgbClr>
                  </a:outerShdw>
                </a:effectLst>
              </a:rPr>
            </a:br>
            <a:endParaRPr lang="en-US" sz="2800" dirty="0">
              <a:ln w="1905"/>
              <a:solidFill>
                <a:srgbClr val="0070C0"/>
              </a:solidFill>
              <a:effectLst>
                <a:outerShdw blurRad="38100" dist="38100" dir="2700000" algn="tl">
                  <a:srgbClr val="000000">
                    <a:alpha val="43137"/>
                  </a:srgbClr>
                </a:outerShdw>
              </a:effectLst>
              <a:ea typeface="ＭＳ Ｐゴシック" pitchFamily="34" charset="-128"/>
            </a:endParaRPr>
          </a:p>
          <a:p>
            <a:r>
              <a:rPr lang="en-US" sz="2800" b="1" dirty="0" smtClean="0">
                <a:solidFill>
                  <a:srgbClr val="0070C0"/>
                </a:solidFill>
                <a:effectLst>
                  <a:outerShdw blurRad="38100" dist="38100" dir="2700000" algn="tl">
                    <a:srgbClr val="000000">
                      <a:alpha val="43137"/>
                    </a:srgbClr>
                  </a:outerShdw>
                </a:effectLst>
              </a:rPr>
              <a:t>Concept and functionality of FIT</a:t>
            </a:r>
            <a:endParaRPr lang="en-US" sz="2800" b="1" dirty="0">
              <a:solidFill>
                <a:srgbClr val="0070C0"/>
              </a:solidFill>
              <a:effectLst>
                <a:outerShdw blurRad="38100" dist="38100" dir="2700000" algn="tl">
                  <a:srgbClr val="000000">
                    <a:alpha val="43137"/>
                  </a:srgbClr>
                </a:outerShdw>
              </a:effectLst>
            </a:endParaRPr>
          </a:p>
          <a:p>
            <a:pPr marL="0" indent="0">
              <a:buNone/>
            </a:pPr>
            <a:r>
              <a:rPr lang="en-US" sz="2800" dirty="0" smtClean="0">
                <a:solidFill>
                  <a:srgbClr val="0070C0"/>
                </a:solidFill>
                <a:effectLst>
                  <a:outerShdw blurRad="38100" dist="38100" dir="2700000" algn="tl">
                    <a:srgbClr val="000000">
                      <a:alpha val="43137"/>
                    </a:srgbClr>
                  </a:outerShdw>
                </a:effectLst>
              </a:rPr>
              <a:t>	</a:t>
            </a:r>
            <a:endParaRPr lang="en-US" sz="2800" dirty="0">
              <a:solidFill>
                <a:srgbClr val="0070C0"/>
              </a:solidFill>
              <a:effectLst>
                <a:outerShdw blurRad="38100" dist="38100" dir="2700000" algn="tl">
                  <a:srgbClr val="000000">
                    <a:alpha val="43137"/>
                  </a:srgbClr>
                </a:outerShdw>
              </a:effectLst>
            </a:endParaRPr>
          </a:p>
          <a:p>
            <a:r>
              <a:rPr lang="en-US" sz="2800" b="1" dirty="0" smtClean="0">
                <a:solidFill>
                  <a:srgbClr val="0070C0"/>
                </a:solidFill>
                <a:effectLst>
                  <a:outerShdw blurRad="38100" dist="38100" dir="2700000" algn="tl">
                    <a:srgbClr val="000000">
                      <a:alpha val="43137"/>
                    </a:srgbClr>
                  </a:outerShdw>
                </a:effectLst>
              </a:rPr>
              <a:t>Performance </a:t>
            </a:r>
            <a:r>
              <a:rPr lang="en-US" sz="2800" b="1" dirty="0">
                <a:solidFill>
                  <a:srgbClr val="0070C0"/>
                </a:solidFill>
                <a:effectLst>
                  <a:outerShdw blurRad="38100" dist="38100" dir="2700000" algn="tl">
                    <a:srgbClr val="000000">
                      <a:alpha val="43137"/>
                    </a:srgbClr>
                  </a:outerShdw>
                </a:effectLst>
              </a:rPr>
              <a:t>of the prototypes</a:t>
            </a:r>
          </a:p>
          <a:p>
            <a:pPr marL="0" indent="0">
              <a:buNone/>
            </a:pPr>
            <a:r>
              <a:rPr lang="en-US" sz="2800" dirty="0" smtClean="0">
                <a:solidFill>
                  <a:srgbClr val="0070C0"/>
                </a:solidFill>
                <a:effectLst>
                  <a:outerShdw blurRad="38100" dist="38100" dir="2700000" algn="tl">
                    <a:srgbClr val="000000">
                      <a:alpha val="43137"/>
                    </a:srgbClr>
                  </a:outerShdw>
                </a:effectLst>
              </a:rPr>
              <a:t>	– </a:t>
            </a:r>
            <a:r>
              <a:rPr lang="en-US" sz="2800" dirty="0">
                <a:solidFill>
                  <a:srgbClr val="0070C0"/>
                </a:solidFill>
                <a:effectLst>
                  <a:outerShdw blurRad="38100" dist="38100" dir="2700000" algn="tl">
                    <a:srgbClr val="000000">
                      <a:alpha val="43137"/>
                    </a:srgbClr>
                  </a:outerShdw>
                </a:effectLst>
              </a:rPr>
              <a:t>Cherenkov radiator + MCP-PMT </a:t>
            </a:r>
            <a:r>
              <a:rPr lang="en-US" sz="2800" dirty="0" smtClean="0">
                <a:solidFill>
                  <a:srgbClr val="0070C0"/>
                </a:solidFill>
                <a:effectLst>
                  <a:outerShdw blurRad="38100" dist="38100" dir="2700000" algn="tl">
                    <a:srgbClr val="000000">
                      <a:alpha val="43137"/>
                    </a:srgbClr>
                  </a:outerShdw>
                </a:effectLst>
              </a:rPr>
              <a:t/>
            </a:r>
            <a:br>
              <a:rPr lang="en-US" sz="2800" dirty="0" smtClean="0">
                <a:solidFill>
                  <a:srgbClr val="0070C0"/>
                </a:solidFill>
                <a:effectLst>
                  <a:outerShdw blurRad="38100" dist="38100" dir="2700000" algn="tl">
                    <a:srgbClr val="000000">
                      <a:alpha val="43137"/>
                    </a:srgbClr>
                  </a:outerShdw>
                </a:effectLst>
              </a:rPr>
            </a:br>
            <a:endParaRPr lang="en-US" sz="2800" dirty="0" smtClean="0">
              <a:solidFill>
                <a:srgbClr val="0070C0"/>
              </a:solidFill>
              <a:effectLst>
                <a:outerShdw blurRad="38100" dist="38100" dir="2700000" algn="tl">
                  <a:srgbClr val="000000">
                    <a:alpha val="43137"/>
                  </a:srgbClr>
                </a:outerShdw>
              </a:effectLst>
            </a:endParaRPr>
          </a:p>
          <a:p>
            <a:r>
              <a:rPr lang="en-US" sz="2800" b="1" dirty="0" smtClean="0">
                <a:ln w="1905"/>
                <a:solidFill>
                  <a:srgbClr val="0070C0"/>
                </a:solidFill>
                <a:effectLst>
                  <a:outerShdw blurRad="38100" dist="38100" dir="2700000" algn="tl">
                    <a:srgbClr val="000000">
                      <a:alpha val="43137"/>
                    </a:srgbClr>
                  </a:outerShdw>
                </a:effectLst>
              </a:rPr>
              <a:t>FIT trigger &amp; readout concepts</a:t>
            </a:r>
            <a:endParaRPr lang="en-US" sz="2800" b="1" dirty="0">
              <a:ln w="1905"/>
              <a:solidFill>
                <a:srgbClr val="0070C0"/>
              </a:solidFill>
              <a:effectLst>
                <a:outerShdw blurRad="38100" dist="38100" dir="2700000" algn="tl">
                  <a:srgbClr val="000000">
                    <a:alpha val="43137"/>
                  </a:srgbClr>
                </a:outerShdw>
              </a:effectLst>
            </a:endParaRPr>
          </a:p>
          <a:p>
            <a:endParaRPr lang="en-US" sz="2800" dirty="0">
              <a:solidFill>
                <a:schemeClr val="tx2"/>
              </a:solidFill>
              <a:effectLst>
                <a:outerShdw blurRad="38100" dist="38100" dir="2700000" algn="tl">
                  <a:srgbClr val="000000">
                    <a:alpha val="43137"/>
                  </a:srgbClr>
                </a:outerShdw>
              </a:effectLst>
            </a:endParaRPr>
          </a:p>
          <a:p>
            <a:pPr marL="0" indent="0">
              <a:buNone/>
            </a:pPr>
            <a:endParaRPr lang="ru-RU" sz="2800" dirty="0">
              <a:solidFill>
                <a:schemeClr val="tx2"/>
              </a:solidFill>
              <a:effectLst>
                <a:outerShdw blurRad="38100" dist="38100" dir="2700000" algn="tl">
                  <a:srgbClr val="000000">
                    <a:alpha val="43137"/>
                  </a:srgbClr>
                </a:outerShdw>
              </a:effectLst>
            </a:endParaRPr>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2</a:t>
            </a:fld>
            <a:endParaRPr lang="ru-RU"/>
          </a:p>
        </p:txBody>
      </p:sp>
    </p:spTree>
    <p:extLst>
      <p:ext uri="{BB962C8B-B14F-4D97-AF65-F5344CB8AC3E}">
        <p14:creationId xmlns:p14="http://schemas.microsoft.com/office/powerpoint/2010/main" val="15799895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93209" y="145327"/>
            <a:ext cx="5608762" cy="845677"/>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FIT Collaboration </a:t>
            </a:r>
            <a:br>
              <a:rPr lang="en-US" sz="4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br>
            <a:r>
              <a:rPr lang="en-US" sz="24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(~50 people, 14 institutes, 6 countries)</a:t>
            </a:r>
            <a:endParaRPr lang="en-US"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graphicFrame>
        <p:nvGraphicFramePr>
          <p:cNvPr id="3" name="Content Placeholder 6"/>
          <p:cNvGraphicFramePr>
            <a:graphicFrameLocks/>
          </p:cNvGraphicFramePr>
          <p:nvPr>
            <p:extLst>
              <p:ext uri="{D42A27DB-BD31-4B8C-83A1-F6EECF244321}">
                <p14:modId xmlns:p14="http://schemas.microsoft.com/office/powerpoint/2010/main" val="1311646458"/>
              </p:ext>
            </p:extLst>
          </p:nvPr>
        </p:nvGraphicFramePr>
        <p:xfrm>
          <a:off x="395536" y="1001051"/>
          <a:ext cx="8331018" cy="5570220"/>
        </p:xfrm>
        <a:graphic>
          <a:graphicData uri="http://schemas.openxmlformats.org/drawingml/2006/table">
            <a:tbl>
              <a:tblPr firstRow="1" bandRow="1">
                <a:tableStyleId>{5C22544A-7EE6-4342-B048-85BDC9FD1C3A}</a:tableStyleId>
              </a:tblPr>
              <a:tblGrid>
                <a:gridCol w="1179075"/>
                <a:gridCol w="2277308"/>
                <a:gridCol w="4874635"/>
              </a:tblGrid>
              <a:tr h="378460">
                <a:tc>
                  <a:txBody>
                    <a:bodyPr/>
                    <a:lstStyle/>
                    <a:p>
                      <a:pPr algn="l" fontAlgn="b"/>
                      <a:r>
                        <a:rPr lang="en-US" sz="2400" b="1" i="0" u="none" strike="noStrike" dirty="0">
                          <a:solidFill>
                            <a:srgbClr val="000000"/>
                          </a:solidFill>
                          <a:effectLst/>
                          <a:latin typeface="Calibri"/>
                        </a:rPr>
                        <a:t>Country</a:t>
                      </a:r>
                    </a:p>
                  </a:txBody>
                  <a:tcPr marL="12700" marR="12700" marT="12700" marB="0" anchor="b"/>
                </a:tc>
                <a:tc>
                  <a:txBody>
                    <a:bodyPr/>
                    <a:lstStyle/>
                    <a:p>
                      <a:pPr algn="l" fontAlgn="b"/>
                      <a:r>
                        <a:rPr lang="en-US" sz="2400" b="1" i="0" u="none" strike="noStrike" dirty="0">
                          <a:solidFill>
                            <a:srgbClr val="000000"/>
                          </a:solidFill>
                          <a:effectLst/>
                          <a:latin typeface="Calibri"/>
                        </a:rPr>
                        <a:t>City</a:t>
                      </a:r>
                    </a:p>
                  </a:txBody>
                  <a:tcPr marL="12700" marR="12700" marT="12700" marB="0" anchor="b"/>
                </a:tc>
                <a:tc>
                  <a:txBody>
                    <a:bodyPr/>
                    <a:lstStyle/>
                    <a:p>
                      <a:pPr algn="l" fontAlgn="b"/>
                      <a:r>
                        <a:rPr lang="en-US" sz="2400" b="1" i="0" u="none" strike="noStrike" dirty="0">
                          <a:solidFill>
                            <a:srgbClr val="000000"/>
                          </a:solidFill>
                          <a:effectLst/>
                          <a:latin typeface="Calibri"/>
                        </a:rPr>
                        <a:t>Institute</a:t>
                      </a:r>
                    </a:p>
                  </a:txBody>
                  <a:tcPr marL="12700" marR="12700" marT="12700" marB="0" anchor="b"/>
                </a:tc>
              </a:tr>
              <a:tr h="370840">
                <a:tc>
                  <a:txBody>
                    <a:bodyPr/>
                    <a:lstStyle/>
                    <a:p>
                      <a:pPr algn="l" fontAlgn="b"/>
                      <a:r>
                        <a:rPr lang="en-US" sz="1600" b="0" i="0" u="none" strike="noStrike" dirty="0" smtClean="0">
                          <a:solidFill>
                            <a:srgbClr val="000000"/>
                          </a:solidFill>
                          <a:effectLst/>
                          <a:latin typeface="Calibri"/>
                        </a:rPr>
                        <a:t>Austria</a:t>
                      </a:r>
                      <a:endParaRPr lang="en-US" sz="1600" b="0" i="0" u="none" strike="noStrike" dirty="0">
                        <a:solidFill>
                          <a:srgbClr val="000000"/>
                        </a:solidFill>
                        <a:effectLst/>
                        <a:latin typeface="Calibri"/>
                      </a:endParaRPr>
                    </a:p>
                  </a:txBody>
                  <a:tcPr marL="12700" marR="12700" marT="12700" marB="0" anchor="b"/>
                </a:tc>
                <a:tc>
                  <a:txBody>
                    <a:bodyPr/>
                    <a:lstStyle/>
                    <a:p>
                      <a:pPr algn="l" fontAlgn="b"/>
                      <a:r>
                        <a:rPr lang="en-US" sz="1600" b="0" i="0" u="none" strike="noStrike" dirty="0" smtClean="0">
                          <a:solidFill>
                            <a:srgbClr val="000000"/>
                          </a:solidFill>
                          <a:effectLst/>
                          <a:latin typeface="Calibri"/>
                        </a:rPr>
                        <a:t>Vienna</a:t>
                      </a:r>
                      <a:endParaRPr lang="en-US" sz="1600" b="0" i="0" u="none" strike="noStrike" dirty="0">
                        <a:solidFill>
                          <a:srgbClr val="000000"/>
                        </a:solidFill>
                        <a:effectLst/>
                        <a:latin typeface="Calibri"/>
                      </a:endParaRPr>
                    </a:p>
                  </a:txBody>
                  <a:tcPr marL="12700" marR="12700" marT="12700" marB="0" anchor="b"/>
                </a:tc>
                <a:tc>
                  <a:txBody>
                    <a:bodyPr/>
                    <a:lstStyle/>
                    <a:p>
                      <a:pPr algn="l" fontAlgn="b"/>
                      <a:r>
                        <a:rPr lang="en-US" sz="1600" b="0" i="0" u="none" strike="noStrike" dirty="0" smtClean="0">
                          <a:solidFill>
                            <a:srgbClr val="000000"/>
                          </a:solidFill>
                          <a:effectLst/>
                          <a:latin typeface="+mn-lt"/>
                        </a:rPr>
                        <a:t>Stefan Meyer Institute </a:t>
                      </a:r>
                      <a:endParaRPr lang="en-US" sz="1600" b="0" i="0" u="none" strike="noStrike" dirty="0">
                        <a:solidFill>
                          <a:srgbClr val="000000"/>
                        </a:solidFill>
                        <a:effectLst/>
                        <a:latin typeface="Calibri"/>
                      </a:endParaRPr>
                    </a:p>
                  </a:txBody>
                  <a:tcPr marL="12700" marR="12700" marT="12700" marB="0" anchor="b"/>
                </a:tc>
              </a:tr>
              <a:tr h="370840">
                <a:tc>
                  <a:txBody>
                    <a:bodyPr/>
                    <a:lstStyle/>
                    <a:p>
                      <a:pPr algn="l" fontAlgn="b"/>
                      <a:r>
                        <a:rPr lang="en-US" sz="1600" b="0" i="0" u="none" strike="noStrike" dirty="0">
                          <a:solidFill>
                            <a:srgbClr val="000000"/>
                          </a:solidFill>
                          <a:effectLst/>
                          <a:latin typeface="Calibri"/>
                        </a:rPr>
                        <a:t>Denmark</a:t>
                      </a:r>
                    </a:p>
                  </a:txBody>
                  <a:tcPr marL="12700" marR="12700" marT="12700" marB="0" anchor="b"/>
                </a:tc>
                <a:tc>
                  <a:txBody>
                    <a:bodyPr/>
                    <a:lstStyle/>
                    <a:p>
                      <a:pPr algn="l" fontAlgn="b"/>
                      <a:r>
                        <a:rPr lang="en-US" sz="1600" b="0" i="0" u="none" strike="noStrike" dirty="0">
                          <a:solidFill>
                            <a:srgbClr val="000000"/>
                          </a:solidFill>
                          <a:effectLst/>
                          <a:latin typeface="Calibri"/>
                        </a:rPr>
                        <a:t>Copenhagen</a:t>
                      </a:r>
                    </a:p>
                  </a:txBody>
                  <a:tcPr marL="12700" marR="12700" marT="12700" marB="0" anchor="b"/>
                </a:tc>
                <a:tc>
                  <a:txBody>
                    <a:bodyPr/>
                    <a:lstStyle/>
                    <a:p>
                      <a:pPr algn="l" fontAlgn="b"/>
                      <a:r>
                        <a:rPr lang="en-US" sz="1600" b="0" i="0" u="none" strike="noStrike" dirty="0" err="1">
                          <a:solidFill>
                            <a:srgbClr val="000000"/>
                          </a:solidFill>
                          <a:effectLst/>
                          <a:latin typeface="Calibri"/>
                        </a:rPr>
                        <a:t>Niels</a:t>
                      </a:r>
                      <a:r>
                        <a:rPr lang="en-US" sz="1600" b="0" i="0" u="none" strike="noStrike" dirty="0">
                          <a:solidFill>
                            <a:srgbClr val="000000"/>
                          </a:solidFill>
                          <a:effectLst/>
                          <a:latin typeface="Calibri"/>
                        </a:rPr>
                        <a:t> Bohr Institute, University of Copenhagen</a:t>
                      </a:r>
                    </a:p>
                  </a:txBody>
                  <a:tcPr marL="12700" marR="12700" marT="12700" marB="0" anchor="b"/>
                </a:tc>
              </a:tr>
              <a:tr h="370840">
                <a:tc>
                  <a:txBody>
                    <a:bodyPr/>
                    <a:lstStyle/>
                    <a:p>
                      <a:pPr algn="l" fontAlgn="b"/>
                      <a:r>
                        <a:rPr lang="en-US" sz="1600" b="0" i="0" u="none" strike="noStrike" dirty="0">
                          <a:solidFill>
                            <a:srgbClr val="000000"/>
                          </a:solidFill>
                          <a:effectLst/>
                          <a:latin typeface="Calibri"/>
                        </a:rPr>
                        <a:t>Finland </a:t>
                      </a:r>
                    </a:p>
                  </a:txBody>
                  <a:tcPr marL="12700" marR="12700" marT="12700" marB="0" anchor="b"/>
                </a:tc>
                <a:tc>
                  <a:txBody>
                    <a:bodyPr/>
                    <a:lstStyle/>
                    <a:p>
                      <a:pPr algn="l" fontAlgn="b"/>
                      <a:r>
                        <a:rPr lang="en-US" sz="1600" b="0" i="0" u="none" strike="noStrike" dirty="0">
                          <a:solidFill>
                            <a:srgbClr val="000000"/>
                          </a:solidFill>
                          <a:effectLst/>
                          <a:latin typeface="Calibri"/>
                        </a:rPr>
                        <a:t>Jyväskylä</a:t>
                      </a:r>
                    </a:p>
                  </a:txBody>
                  <a:tcPr marL="12700" marR="12700" marT="12700" marB="0" anchor="b"/>
                </a:tc>
                <a:tc>
                  <a:txBody>
                    <a:bodyPr/>
                    <a:lstStyle/>
                    <a:p>
                      <a:pPr algn="l" fontAlgn="b"/>
                      <a:r>
                        <a:rPr lang="en-US" sz="1600" b="0" i="0" u="none" strike="noStrike" dirty="0">
                          <a:solidFill>
                            <a:srgbClr val="000000"/>
                          </a:solidFill>
                          <a:effectLst/>
                          <a:latin typeface="Calibri"/>
                        </a:rPr>
                        <a:t>Helsinki Institute of Physics (HIP) and </a:t>
                      </a:r>
                      <a:r>
                        <a:rPr lang="en-US" sz="1600" b="0" i="0" u="none" strike="noStrike" dirty="0" smtClean="0">
                          <a:solidFill>
                            <a:srgbClr val="000000"/>
                          </a:solidFill>
                          <a:effectLst/>
                          <a:latin typeface="Calibri"/>
                        </a:rPr>
                        <a:t>Univ. </a:t>
                      </a:r>
                      <a:r>
                        <a:rPr lang="en-US" sz="1600" b="0" i="0" u="none" strike="noStrike" dirty="0">
                          <a:solidFill>
                            <a:srgbClr val="000000"/>
                          </a:solidFill>
                          <a:effectLst/>
                          <a:latin typeface="Calibri"/>
                        </a:rPr>
                        <a:t>of Jyväskylä</a:t>
                      </a:r>
                    </a:p>
                  </a:txBody>
                  <a:tcPr marL="12700" marR="12700" marT="12700" marB="0" anchor="b"/>
                </a:tc>
              </a:tr>
              <a:tr h="370840">
                <a:tc>
                  <a:txBody>
                    <a:bodyPr/>
                    <a:lstStyle/>
                    <a:p>
                      <a:pPr algn="l" fontAlgn="b"/>
                      <a:r>
                        <a:rPr lang="en-US" sz="1600" b="0" i="0" u="none" strike="noStrike" dirty="0" smtClean="0">
                          <a:solidFill>
                            <a:srgbClr val="000000"/>
                          </a:solidFill>
                          <a:effectLst/>
                          <a:latin typeface="Calibri"/>
                        </a:rPr>
                        <a:t>Finland</a:t>
                      </a:r>
                      <a:endParaRPr lang="en-US" sz="1600" b="0" i="0" u="none" strike="noStrike" dirty="0">
                        <a:solidFill>
                          <a:srgbClr val="000000"/>
                        </a:solidFill>
                        <a:effectLst/>
                        <a:latin typeface="Calibri"/>
                      </a:endParaRPr>
                    </a:p>
                  </a:txBody>
                  <a:tcPr marL="12700" marR="12700" marT="12700" marB="0" anchor="b"/>
                </a:tc>
                <a:tc>
                  <a:txBody>
                    <a:bodyPr/>
                    <a:lstStyle/>
                    <a:p>
                      <a:pPr algn="l" fontAlgn="b"/>
                      <a:r>
                        <a:rPr lang="en-US" sz="1600" b="0" i="0" u="none" strike="noStrike" dirty="0" smtClean="0">
                          <a:solidFill>
                            <a:srgbClr val="000000"/>
                          </a:solidFill>
                          <a:effectLst/>
                          <a:latin typeface="Calibri"/>
                        </a:rPr>
                        <a:t>Helsinki</a:t>
                      </a:r>
                      <a:endParaRPr lang="en-US" sz="1600" b="0" i="0" u="none" strike="noStrike" dirty="0">
                        <a:solidFill>
                          <a:srgbClr val="000000"/>
                        </a:solidFill>
                        <a:effectLst/>
                        <a:latin typeface="Calibri"/>
                      </a:endParaRPr>
                    </a:p>
                  </a:txBody>
                  <a:tcPr marL="12700" marR="12700" marT="12700" marB="0" anchor="b"/>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effectLst/>
                          <a:latin typeface="+mn-lt"/>
                        </a:rPr>
                        <a:t>Helsinki Institute of Physics (HIP) and Univ. of Helsinki</a:t>
                      </a:r>
                    </a:p>
                  </a:txBody>
                  <a:tcPr marL="12700" marR="12700" marT="12700" marB="0" anchor="b"/>
                </a:tc>
              </a:tr>
              <a:tr h="370840">
                <a:tc>
                  <a:txBody>
                    <a:bodyPr/>
                    <a:lstStyle/>
                    <a:p>
                      <a:pPr algn="l" fontAlgn="b"/>
                      <a:r>
                        <a:rPr lang="en-US" sz="1600" b="0" i="0" u="none" strike="noStrike" dirty="0">
                          <a:solidFill>
                            <a:srgbClr val="000000"/>
                          </a:solidFill>
                          <a:effectLst/>
                          <a:latin typeface="Calibri"/>
                        </a:rPr>
                        <a:t>Mexico</a:t>
                      </a:r>
                    </a:p>
                  </a:txBody>
                  <a:tcPr marL="12700" marR="12700" marT="12700" marB="0" anchor="b"/>
                </a:tc>
                <a:tc>
                  <a:txBody>
                    <a:bodyPr/>
                    <a:lstStyle/>
                    <a:p>
                      <a:pPr algn="l" fontAlgn="b"/>
                      <a:r>
                        <a:rPr lang="en-US" sz="1600" b="0" i="0" u="none" strike="noStrike" dirty="0">
                          <a:solidFill>
                            <a:srgbClr val="000000"/>
                          </a:solidFill>
                          <a:effectLst/>
                          <a:latin typeface="Calibri"/>
                        </a:rPr>
                        <a:t>Mexico City</a:t>
                      </a:r>
                    </a:p>
                  </a:txBody>
                  <a:tcPr marL="12700" marR="12700" marT="12700" marB="0" anchor="b"/>
                </a:tc>
                <a:tc>
                  <a:txBody>
                    <a:bodyPr/>
                    <a:lstStyle/>
                    <a:p>
                      <a:pPr algn="l" fontAlgn="b"/>
                      <a:r>
                        <a:rPr lang="en-US" sz="1600" b="0" i="0" u="none" strike="noStrike" dirty="0" err="1">
                          <a:solidFill>
                            <a:srgbClr val="000000"/>
                          </a:solidFill>
                          <a:effectLst/>
                          <a:latin typeface="Calibri"/>
                        </a:rPr>
                        <a:t>Instituto</a:t>
                      </a:r>
                      <a:r>
                        <a:rPr lang="en-US" sz="1600" b="0" i="0" u="none" strike="noStrike" dirty="0">
                          <a:solidFill>
                            <a:srgbClr val="000000"/>
                          </a:solidFill>
                          <a:effectLst/>
                          <a:latin typeface="Calibri"/>
                        </a:rPr>
                        <a:t> de </a:t>
                      </a:r>
                      <a:r>
                        <a:rPr lang="en-US" sz="1600" b="0" i="0" u="none" strike="noStrike" dirty="0" err="1">
                          <a:solidFill>
                            <a:srgbClr val="000000"/>
                          </a:solidFill>
                          <a:effectLst/>
                          <a:latin typeface="Calibri"/>
                        </a:rPr>
                        <a:t>Física</a:t>
                      </a:r>
                      <a:r>
                        <a:rPr lang="en-US" sz="1600" b="0" i="0" u="none" strike="noStrike" dirty="0">
                          <a:solidFill>
                            <a:srgbClr val="000000"/>
                          </a:solidFill>
                          <a:effectLst/>
                          <a:latin typeface="Calibri"/>
                        </a:rPr>
                        <a:t>, UNAM</a:t>
                      </a:r>
                    </a:p>
                  </a:txBody>
                  <a:tcPr marL="12700" marR="12700" marT="12700" marB="0" anchor="b"/>
                </a:tc>
              </a:tr>
              <a:tr h="370840">
                <a:tc>
                  <a:txBody>
                    <a:bodyPr/>
                    <a:lstStyle/>
                    <a:p>
                      <a:pPr algn="l" fontAlgn="b"/>
                      <a:r>
                        <a:rPr lang="en-US" sz="1600" b="0" i="0" u="none" strike="noStrike" dirty="0" smtClean="0">
                          <a:solidFill>
                            <a:srgbClr val="000000"/>
                          </a:solidFill>
                          <a:effectLst/>
                          <a:latin typeface="Calibri"/>
                        </a:rPr>
                        <a:t>Mexico</a:t>
                      </a:r>
                      <a:endParaRPr lang="en-US" sz="1600" b="0" i="0" u="none" strike="noStrike" dirty="0">
                        <a:solidFill>
                          <a:srgbClr val="000000"/>
                        </a:solidFill>
                        <a:effectLst/>
                        <a:latin typeface="Calibri"/>
                      </a:endParaRPr>
                    </a:p>
                  </a:txBody>
                  <a:tcPr marL="12700" marR="12700" marT="12700" marB="0" anchor="b"/>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effectLst/>
                          <a:latin typeface="+mn-lt"/>
                        </a:rPr>
                        <a:t>Mexico City and Merida</a:t>
                      </a:r>
                    </a:p>
                  </a:txBody>
                  <a:tcPr marL="12700" marR="12700" marT="12700" marB="0" anchor="b"/>
                </a:tc>
                <a:tc>
                  <a:txBody>
                    <a:bodyPr/>
                    <a:lstStyle/>
                    <a:p>
                      <a:pPr algn="l" fontAlgn="b"/>
                      <a:r>
                        <a:rPr lang="en-US" sz="1600" b="0" i="0" u="none" strike="noStrike" dirty="0" smtClean="0">
                          <a:solidFill>
                            <a:srgbClr val="000000"/>
                          </a:solidFill>
                          <a:effectLst/>
                          <a:latin typeface="+mn-lt"/>
                        </a:rPr>
                        <a:t>CINVESTAV</a:t>
                      </a:r>
                      <a:endParaRPr lang="en-US" sz="1600" b="0" i="0" u="none" strike="noStrike" dirty="0">
                        <a:solidFill>
                          <a:srgbClr val="000000"/>
                        </a:solidFill>
                        <a:effectLst/>
                        <a:latin typeface="Calibri"/>
                      </a:endParaRPr>
                    </a:p>
                  </a:txBody>
                  <a:tcPr marL="12700" marR="12700" marT="12700" marB="0" anchor="b"/>
                </a:tc>
              </a:tr>
              <a:tr h="370840">
                <a:tc>
                  <a:txBody>
                    <a:bodyPr/>
                    <a:lstStyle/>
                    <a:p>
                      <a:pPr algn="l" fontAlgn="b"/>
                      <a:r>
                        <a:rPr lang="en-US" sz="1600" b="0" i="0" u="none" strike="noStrike" dirty="0" smtClean="0">
                          <a:solidFill>
                            <a:srgbClr val="000000"/>
                          </a:solidFill>
                          <a:effectLst/>
                          <a:latin typeface="Calibri"/>
                        </a:rPr>
                        <a:t>Mexico</a:t>
                      </a:r>
                      <a:endParaRPr lang="en-US" sz="1600" b="0" i="0" u="none" strike="noStrike" dirty="0">
                        <a:solidFill>
                          <a:srgbClr val="000000"/>
                        </a:solidFill>
                        <a:effectLst/>
                        <a:latin typeface="Calibri"/>
                      </a:endParaRPr>
                    </a:p>
                  </a:txBody>
                  <a:tcPr marL="12700" marR="12700" marT="12700" marB="0" anchor="b"/>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effectLst/>
                          <a:latin typeface="+mn-lt"/>
                        </a:rPr>
                        <a:t>Mexico City</a:t>
                      </a:r>
                    </a:p>
                  </a:txBody>
                  <a:tcPr marL="12700" marR="12700" marT="12700" marB="0" anchor="b"/>
                </a:tc>
                <a:tc>
                  <a:txBody>
                    <a:bodyPr/>
                    <a:lstStyle/>
                    <a:p>
                      <a:pPr algn="l" fontAlgn="b"/>
                      <a:r>
                        <a:rPr lang="en-US" sz="1600" b="0" i="0" u="none" strike="noStrike" dirty="0" err="1" smtClean="0">
                          <a:solidFill>
                            <a:srgbClr val="000000"/>
                          </a:solidFill>
                          <a:effectLst/>
                          <a:latin typeface="+mn-lt"/>
                        </a:rPr>
                        <a:t>Instituto</a:t>
                      </a:r>
                      <a:r>
                        <a:rPr lang="en-US" sz="1600" b="0" i="0" u="none" strike="noStrike" dirty="0" smtClean="0">
                          <a:solidFill>
                            <a:srgbClr val="000000"/>
                          </a:solidFill>
                          <a:effectLst/>
                          <a:latin typeface="+mn-lt"/>
                        </a:rPr>
                        <a:t> de </a:t>
                      </a:r>
                      <a:r>
                        <a:rPr lang="en-US" sz="1600" b="0" i="0" u="none" strike="noStrike" dirty="0" err="1" smtClean="0">
                          <a:solidFill>
                            <a:srgbClr val="000000"/>
                          </a:solidFill>
                          <a:effectLst/>
                          <a:latin typeface="+mn-lt"/>
                        </a:rPr>
                        <a:t>Ciencias</a:t>
                      </a:r>
                      <a:r>
                        <a:rPr lang="en-US" sz="1600" b="0" i="0" u="none" strike="noStrike" dirty="0" smtClean="0">
                          <a:solidFill>
                            <a:srgbClr val="000000"/>
                          </a:solidFill>
                          <a:effectLst/>
                          <a:latin typeface="+mn-lt"/>
                        </a:rPr>
                        <a:t> </a:t>
                      </a:r>
                      <a:r>
                        <a:rPr lang="en-US" sz="1600" b="0" i="0" u="none" strike="noStrike" dirty="0" err="1" smtClean="0">
                          <a:solidFill>
                            <a:srgbClr val="000000"/>
                          </a:solidFill>
                          <a:effectLst/>
                          <a:latin typeface="+mn-lt"/>
                        </a:rPr>
                        <a:t>Nucleares</a:t>
                      </a:r>
                      <a:r>
                        <a:rPr lang="en-US" sz="1600" b="0" i="0" u="none" strike="noStrike" dirty="0" smtClean="0">
                          <a:solidFill>
                            <a:srgbClr val="000000"/>
                          </a:solidFill>
                          <a:effectLst/>
                          <a:latin typeface="+mn-lt"/>
                        </a:rPr>
                        <a:t>, UNAM</a:t>
                      </a:r>
                      <a:endParaRPr lang="en-US" sz="1600" b="0" i="0" u="none" strike="noStrike" dirty="0">
                        <a:solidFill>
                          <a:srgbClr val="000000"/>
                        </a:solidFill>
                        <a:effectLst/>
                        <a:latin typeface="Calibri"/>
                      </a:endParaRPr>
                    </a:p>
                  </a:txBody>
                  <a:tcPr marL="12700" marR="12700" marT="12700" marB="0" anchor="b"/>
                </a:tc>
              </a:tr>
              <a:tr h="370840">
                <a:tc>
                  <a:txBody>
                    <a:bodyPr/>
                    <a:lstStyle/>
                    <a:p>
                      <a:pPr algn="l" fontAlgn="b"/>
                      <a:r>
                        <a:rPr lang="en-US" sz="1600" b="0" i="0" u="none" strike="noStrike" dirty="0" smtClean="0">
                          <a:solidFill>
                            <a:srgbClr val="000000"/>
                          </a:solidFill>
                          <a:effectLst/>
                          <a:latin typeface="Calibri"/>
                        </a:rPr>
                        <a:t>Mexico</a:t>
                      </a:r>
                      <a:endParaRPr lang="en-US" sz="1600" b="0" i="0" u="none" strike="noStrike" dirty="0">
                        <a:solidFill>
                          <a:srgbClr val="000000"/>
                        </a:solidFill>
                        <a:effectLst/>
                        <a:latin typeface="Calibri"/>
                      </a:endParaRPr>
                    </a:p>
                  </a:txBody>
                  <a:tcPr marL="12700" marR="12700" marT="12700" marB="0" anchor="b"/>
                </a:tc>
                <a:tc>
                  <a:txBody>
                    <a:bodyPr/>
                    <a:lstStyle/>
                    <a:p>
                      <a:pPr algn="l" fontAlgn="b"/>
                      <a:r>
                        <a:rPr lang="en-US" sz="1600" b="0" i="0" u="none" strike="noStrike" dirty="0" smtClean="0">
                          <a:solidFill>
                            <a:srgbClr val="000000"/>
                          </a:solidFill>
                          <a:effectLst/>
                          <a:latin typeface="Calibri"/>
                        </a:rPr>
                        <a:t>Puebla</a:t>
                      </a:r>
                      <a:endParaRPr lang="en-US" sz="1600" b="0" i="0" u="none" strike="noStrike" dirty="0">
                        <a:solidFill>
                          <a:srgbClr val="000000"/>
                        </a:solidFill>
                        <a:effectLst/>
                        <a:latin typeface="Calibri"/>
                      </a:endParaRPr>
                    </a:p>
                  </a:txBody>
                  <a:tcPr marL="12700" marR="12700" marT="12700" marB="0" anchor="b"/>
                </a:tc>
                <a:tc>
                  <a:txBody>
                    <a:bodyPr/>
                    <a:lstStyle/>
                    <a:p>
                      <a:pPr algn="l" fontAlgn="b"/>
                      <a:r>
                        <a:rPr lang="en-US" sz="1600" b="0" i="0" u="none" strike="noStrike" dirty="0" err="1" smtClean="0">
                          <a:solidFill>
                            <a:srgbClr val="000000"/>
                          </a:solidFill>
                          <a:effectLst/>
                          <a:latin typeface="+mn-lt"/>
                        </a:rPr>
                        <a:t>Benemérita</a:t>
                      </a:r>
                      <a:r>
                        <a:rPr lang="en-US" sz="1600" b="0" i="0" u="none" strike="noStrike" dirty="0" smtClean="0">
                          <a:solidFill>
                            <a:srgbClr val="000000"/>
                          </a:solidFill>
                          <a:effectLst/>
                          <a:latin typeface="+mn-lt"/>
                        </a:rPr>
                        <a:t> Universidad </a:t>
                      </a:r>
                      <a:r>
                        <a:rPr lang="en-US" sz="1600" b="0" i="0" u="none" strike="noStrike" dirty="0" err="1" smtClean="0">
                          <a:solidFill>
                            <a:srgbClr val="000000"/>
                          </a:solidFill>
                          <a:effectLst/>
                          <a:latin typeface="+mn-lt"/>
                        </a:rPr>
                        <a:t>Autónoma</a:t>
                      </a:r>
                      <a:r>
                        <a:rPr lang="en-US" sz="1600" b="0" i="0" u="none" strike="noStrike" dirty="0" smtClean="0">
                          <a:solidFill>
                            <a:srgbClr val="000000"/>
                          </a:solidFill>
                          <a:effectLst/>
                          <a:latin typeface="+mn-lt"/>
                        </a:rPr>
                        <a:t> de Puebla</a:t>
                      </a:r>
                      <a:endParaRPr lang="en-US" sz="1600" b="0" i="0" u="none" strike="noStrike" dirty="0">
                        <a:solidFill>
                          <a:srgbClr val="000000"/>
                        </a:solidFill>
                        <a:effectLst/>
                        <a:latin typeface="Calibri"/>
                      </a:endParaRPr>
                    </a:p>
                  </a:txBody>
                  <a:tcPr marL="12700" marR="12700" marT="12700" marB="0" anchor="b"/>
                </a:tc>
              </a:tr>
              <a:tr h="370840">
                <a:tc>
                  <a:txBody>
                    <a:bodyPr/>
                    <a:lstStyle/>
                    <a:p>
                      <a:pPr algn="l" fontAlgn="b"/>
                      <a:r>
                        <a:rPr lang="en-US" sz="1600" b="0" i="0" u="none" strike="noStrike" dirty="0" smtClean="0">
                          <a:solidFill>
                            <a:srgbClr val="000000"/>
                          </a:solidFill>
                          <a:effectLst/>
                          <a:latin typeface="Calibri"/>
                        </a:rPr>
                        <a:t>Mexico</a:t>
                      </a:r>
                      <a:endParaRPr lang="en-US" sz="1600" b="0" i="0" u="none" strike="noStrike" dirty="0">
                        <a:solidFill>
                          <a:srgbClr val="000000"/>
                        </a:solidFill>
                        <a:effectLst/>
                        <a:latin typeface="Calibri"/>
                      </a:endParaRPr>
                    </a:p>
                  </a:txBody>
                  <a:tcPr marL="12700" marR="12700" marT="12700" marB="0" anchor="b"/>
                </a:tc>
                <a:tc>
                  <a:txBody>
                    <a:bodyPr/>
                    <a:lstStyle/>
                    <a:p>
                      <a:pPr algn="l" fontAlgn="b"/>
                      <a:r>
                        <a:rPr lang="en-US" sz="1600" b="0" i="0" u="none" strike="noStrike" dirty="0" smtClean="0">
                          <a:solidFill>
                            <a:srgbClr val="000000"/>
                          </a:solidFill>
                          <a:effectLst/>
                          <a:latin typeface="Calibri"/>
                        </a:rPr>
                        <a:t>Culiacan,</a:t>
                      </a:r>
                      <a:r>
                        <a:rPr lang="en-US" sz="1600" b="0" i="0" u="none" strike="noStrike" baseline="0" dirty="0" smtClean="0">
                          <a:solidFill>
                            <a:srgbClr val="000000"/>
                          </a:solidFill>
                          <a:effectLst/>
                          <a:latin typeface="Calibri"/>
                        </a:rPr>
                        <a:t> Sinaloa</a:t>
                      </a:r>
                      <a:endParaRPr lang="en-US" sz="1600" b="0" i="0" u="none" strike="noStrike" dirty="0">
                        <a:solidFill>
                          <a:srgbClr val="000000"/>
                        </a:solidFill>
                        <a:effectLst/>
                        <a:latin typeface="Calibri"/>
                      </a:endParaRPr>
                    </a:p>
                  </a:txBody>
                  <a:tcPr marL="12700" marR="12700" marT="12700" marB="0" anchor="b"/>
                </a:tc>
                <a:tc>
                  <a:txBody>
                    <a:bodyPr/>
                    <a:lstStyle/>
                    <a:p>
                      <a:pPr algn="l" fontAlgn="b"/>
                      <a:r>
                        <a:rPr lang="en-US" sz="1600" b="0" i="0" u="none" strike="noStrike" dirty="0" smtClean="0">
                          <a:solidFill>
                            <a:srgbClr val="000000"/>
                          </a:solidFill>
                          <a:effectLst/>
                          <a:latin typeface="+mn-lt"/>
                        </a:rPr>
                        <a:t>Universidad </a:t>
                      </a:r>
                      <a:r>
                        <a:rPr lang="en-US" sz="1600" b="0" i="0" u="none" strike="noStrike" dirty="0" err="1" smtClean="0">
                          <a:solidFill>
                            <a:srgbClr val="000000"/>
                          </a:solidFill>
                          <a:effectLst/>
                          <a:latin typeface="+mn-lt"/>
                        </a:rPr>
                        <a:t>Autónoma</a:t>
                      </a:r>
                      <a:r>
                        <a:rPr lang="en-US" sz="1600" b="0" i="0" u="none" strike="noStrike" dirty="0" smtClean="0">
                          <a:solidFill>
                            <a:srgbClr val="000000"/>
                          </a:solidFill>
                          <a:effectLst/>
                          <a:latin typeface="+mn-lt"/>
                        </a:rPr>
                        <a:t> de Sinaloa</a:t>
                      </a:r>
                      <a:endParaRPr lang="en-US" sz="1600" b="0" i="0" u="none" strike="noStrike" dirty="0">
                        <a:solidFill>
                          <a:srgbClr val="000000"/>
                        </a:solidFill>
                        <a:effectLst/>
                        <a:latin typeface="Calibri"/>
                      </a:endParaRPr>
                    </a:p>
                  </a:txBody>
                  <a:tcPr marL="12700" marR="12700" marT="12700" marB="0" anchor="b"/>
                </a:tc>
              </a:tr>
              <a:tr h="370840">
                <a:tc>
                  <a:txBody>
                    <a:bodyPr/>
                    <a:lstStyle/>
                    <a:p>
                      <a:pPr algn="l" fontAlgn="b"/>
                      <a:r>
                        <a:rPr lang="en-US" sz="1600" b="0" i="0" u="none" strike="noStrike" dirty="0">
                          <a:solidFill>
                            <a:schemeClr val="tx1"/>
                          </a:solidFill>
                          <a:effectLst/>
                          <a:latin typeface="Calibri"/>
                        </a:rPr>
                        <a:t>Russia</a:t>
                      </a:r>
                    </a:p>
                  </a:txBody>
                  <a:tcPr marL="12700" marR="12700" marT="12700" marB="0" anchor="b"/>
                </a:tc>
                <a:tc>
                  <a:txBody>
                    <a:bodyPr/>
                    <a:lstStyle/>
                    <a:p>
                      <a:pPr algn="l" fontAlgn="b"/>
                      <a:r>
                        <a:rPr lang="en-US" sz="1600" b="0" i="0" u="none" strike="noStrike" dirty="0">
                          <a:solidFill>
                            <a:schemeClr val="tx1"/>
                          </a:solidFill>
                          <a:effectLst/>
                          <a:latin typeface="Calibri"/>
                        </a:rPr>
                        <a:t>Moscow</a:t>
                      </a:r>
                    </a:p>
                  </a:txBody>
                  <a:tcPr marL="12700" marR="12700" marT="12700" marB="0" anchor="b"/>
                </a:tc>
                <a:tc>
                  <a:txBody>
                    <a:bodyPr/>
                    <a:lstStyle/>
                    <a:p>
                      <a:pPr algn="l" fontAlgn="b"/>
                      <a:r>
                        <a:rPr lang="en-US" sz="1600" b="0" i="0" u="none" strike="noStrike" dirty="0">
                          <a:solidFill>
                            <a:schemeClr val="tx1"/>
                          </a:solidFill>
                          <a:effectLst/>
                          <a:latin typeface="Calibri"/>
                        </a:rPr>
                        <a:t>Institute for Nuclear </a:t>
                      </a:r>
                      <a:r>
                        <a:rPr lang="en-US" sz="1600" b="0" i="0" u="none" strike="noStrike" dirty="0" smtClean="0">
                          <a:solidFill>
                            <a:schemeClr val="tx1"/>
                          </a:solidFill>
                          <a:effectLst/>
                          <a:latin typeface="Calibri"/>
                        </a:rPr>
                        <a:t>Research, RAS</a:t>
                      </a:r>
                      <a:endParaRPr lang="en-US" sz="1600" b="0" i="0" u="none" strike="noStrike" dirty="0">
                        <a:solidFill>
                          <a:schemeClr val="tx1"/>
                        </a:solidFill>
                        <a:effectLst/>
                        <a:latin typeface="Calibri"/>
                      </a:endParaRPr>
                    </a:p>
                  </a:txBody>
                  <a:tcPr marL="12700" marR="12700" marT="12700" marB="0" anchor="b"/>
                </a:tc>
              </a:tr>
              <a:tr h="370840">
                <a:tc>
                  <a:txBody>
                    <a:bodyPr/>
                    <a:lstStyle/>
                    <a:p>
                      <a:pPr algn="l" fontAlgn="b"/>
                      <a:r>
                        <a:rPr lang="en-US" sz="1600" b="0" i="0" u="none" strike="noStrike">
                          <a:solidFill>
                            <a:schemeClr val="tx1"/>
                          </a:solidFill>
                          <a:effectLst/>
                          <a:latin typeface="Calibri"/>
                        </a:rPr>
                        <a:t>Russia</a:t>
                      </a:r>
                    </a:p>
                  </a:txBody>
                  <a:tcPr marL="12700" marR="12700" marT="12700" marB="0" anchor="b"/>
                </a:tc>
                <a:tc>
                  <a:txBody>
                    <a:bodyPr/>
                    <a:lstStyle/>
                    <a:p>
                      <a:pPr algn="l" fontAlgn="b"/>
                      <a:r>
                        <a:rPr lang="en-US" sz="1600" b="0" i="0" u="none" strike="noStrike" dirty="0">
                          <a:solidFill>
                            <a:schemeClr val="tx1"/>
                          </a:solidFill>
                          <a:effectLst/>
                          <a:latin typeface="Calibri"/>
                        </a:rPr>
                        <a:t>Moscow</a:t>
                      </a:r>
                    </a:p>
                  </a:txBody>
                  <a:tcPr marL="12700" marR="12700" marT="12700" marB="0" anchor="b"/>
                </a:tc>
                <a:tc>
                  <a:txBody>
                    <a:bodyPr/>
                    <a:lstStyle/>
                    <a:p>
                      <a:pPr algn="l" fontAlgn="b"/>
                      <a:r>
                        <a:rPr lang="en-US" sz="1600" b="0" i="0" u="none" strike="noStrike" dirty="0">
                          <a:solidFill>
                            <a:schemeClr val="tx1"/>
                          </a:solidFill>
                          <a:effectLst/>
                          <a:latin typeface="Calibri"/>
                        </a:rPr>
                        <a:t>Moscow Engineering Physics Institute</a:t>
                      </a:r>
                    </a:p>
                  </a:txBody>
                  <a:tcPr marL="12700" marR="12700" marT="12700" marB="0" anchor="b"/>
                </a:tc>
              </a:tr>
              <a:tr h="370840">
                <a:tc>
                  <a:txBody>
                    <a:bodyPr/>
                    <a:lstStyle/>
                    <a:p>
                      <a:pPr algn="l" fontAlgn="b"/>
                      <a:r>
                        <a:rPr lang="en-US" sz="1600" b="0" i="0" u="none" strike="noStrike">
                          <a:solidFill>
                            <a:schemeClr val="tx1"/>
                          </a:solidFill>
                          <a:effectLst/>
                          <a:latin typeface="Calibri"/>
                        </a:rPr>
                        <a:t>Russia</a:t>
                      </a:r>
                    </a:p>
                  </a:txBody>
                  <a:tcPr marL="12700" marR="12700" marT="12700" marB="0" anchor="b"/>
                </a:tc>
                <a:tc>
                  <a:txBody>
                    <a:bodyPr/>
                    <a:lstStyle/>
                    <a:p>
                      <a:pPr algn="l" fontAlgn="b"/>
                      <a:r>
                        <a:rPr lang="en-US" sz="1600" b="0" i="0" u="none" strike="noStrike">
                          <a:solidFill>
                            <a:schemeClr val="tx1"/>
                          </a:solidFill>
                          <a:effectLst/>
                          <a:latin typeface="Calibri"/>
                        </a:rPr>
                        <a:t>Moscow </a:t>
                      </a:r>
                    </a:p>
                  </a:txBody>
                  <a:tcPr marL="12700" marR="12700" marT="12700" marB="0" anchor="b"/>
                </a:tc>
                <a:tc>
                  <a:txBody>
                    <a:bodyPr/>
                    <a:lstStyle/>
                    <a:p>
                      <a:pPr algn="l" fontAlgn="b"/>
                      <a:r>
                        <a:rPr lang="en-US" sz="1600" b="0" i="0" u="none" strike="noStrike" dirty="0">
                          <a:solidFill>
                            <a:schemeClr val="tx1"/>
                          </a:solidFill>
                          <a:effectLst/>
                          <a:latin typeface="Calibri"/>
                        </a:rPr>
                        <a:t>Russian Research Centre </a:t>
                      </a:r>
                      <a:r>
                        <a:rPr lang="en-US" sz="1600" b="0" i="0" u="none" strike="noStrike" dirty="0" err="1">
                          <a:solidFill>
                            <a:schemeClr val="tx1"/>
                          </a:solidFill>
                          <a:effectLst/>
                          <a:latin typeface="Calibri"/>
                        </a:rPr>
                        <a:t>Kurchatov</a:t>
                      </a:r>
                      <a:r>
                        <a:rPr lang="en-US" sz="1600" b="0" i="0" u="none" strike="noStrike" dirty="0">
                          <a:solidFill>
                            <a:schemeClr val="tx1"/>
                          </a:solidFill>
                          <a:effectLst/>
                          <a:latin typeface="Calibri"/>
                        </a:rPr>
                        <a:t> Institute</a:t>
                      </a:r>
                    </a:p>
                  </a:txBody>
                  <a:tcPr marL="12700" marR="12700" marT="12700" marB="0" anchor="b"/>
                </a:tc>
              </a:tr>
              <a:tr h="370840">
                <a:tc>
                  <a:txBody>
                    <a:bodyPr/>
                    <a:lstStyle/>
                    <a:p>
                      <a:pPr algn="l" fontAlgn="b"/>
                      <a:r>
                        <a:rPr lang="en-US" sz="1600" b="0" i="0" u="none" strike="noStrike">
                          <a:solidFill>
                            <a:srgbClr val="000000"/>
                          </a:solidFill>
                          <a:effectLst/>
                          <a:latin typeface="Calibri"/>
                        </a:rPr>
                        <a:t>USA</a:t>
                      </a:r>
                    </a:p>
                  </a:txBody>
                  <a:tcPr marL="12700" marR="12700" marT="12700" marB="0" anchor="b"/>
                </a:tc>
                <a:tc>
                  <a:txBody>
                    <a:bodyPr/>
                    <a:lstStyle/>
                    <a:p>
                      <a:pPr algn="l" fontAlgn="b"/>
                      <a:r>
                        <a:rPr lang="en-US" sz="1600" b="0" i="0" u="none" strike="noStrike">
                          <a:solidFill>
                            <a:srgbClr val="000000"/>
                          </a:solidFill>
                          <a:effectLst/>
                          <a:latin typeface="Calibri"/>
                        </a:rPr>
                        <a:t>Chicago</a:t>
                      </a:r>
                    </a:p>
                  </a:txBody>
                  <a:tcPr marL="12700" marR="12700" marT="12700" marB="0" anchor="b"/>
                </a:tc>
                <a:tc>
                  <a:txBody>
                    <a:bodyPr/>
                    <a:lstStyle/>
                    <a:p>
                      <a:pPr algn="l" fontAlgn="b"/>
                      <a:r>
                        <a:rPr lang="en-US" sz="1600" b="0" i="0" u="none" strike="noStrike" dirty="0">
                          <a:solidFill>
                            <a:srgbClr val="000000"/>
                          </a:solidFill>
                          <a:effectLst/>
                          <a:latin typeface="Calibri"/>
                        </a:rPr>
                        <a:t>Chicago State University</a:t>
                      </a:r>
                    </a:p>
                  </a:txBody>
                  <a:tcPr marL="12700" marR="12700" marT="12700" marB="0" anchor="b"/>
                </a:tc>
              </a:tr>
              <a:tr h="370840">
                <a:tc>
                  <a:txBody>
                    <a:bodyPr/>
                    <a:lstStyle/>
                    <a:p>
                      <a:pPr algn="l" fontAlgn="b"/>
                      <a:r>
                        <a:rPr lang="en-US" sz="1600" b="0" i="0" u="none" strike="noStrike">
                          <a:solidFill>
                            <a:srgbClr val="000000"/>
                          </a:solidFill>
                          <a:effectLst/>
                          <a:latin typeface="Calibri"/>
                        </a:rPr>
                        <a:t>USA</a:t>
                      </a:r>
                    </a:p>
                  </a:txBody>
                  <a:tcPr marL="12700" marR="12700" marT="12700" marB="0" anchor="b"/>
                </a:tc>
                <a:tc>
                  <a:txBody>
                    <a:bodyPr/>
                    <a:lstStyle/>
                    <a:p>
                      <a:pPr algn="l" fontAlgn="b"/>
                      <a:r>
                        <a:rPr lang="en-US" sz="1600" b="0" i="0" u="none" strike="noStrike">
                          <a:solidFill>
                            <a:srgbClr val="000000"/>
                          </a:solidFill>
                          <a:effectLst/>
                          <a:latin typeface="Calibri"/>
                        </a:rPr>
                        <a:t>San Luis Obispo</a:t>
                      </a:r>
                    </a:p>
                  </a:txBody>
                  <a:tcPr marL="12700" marR="12700" marT="12700" marB="0" anchor="b"/>
                </a:tc>
                <a:tc>
                  <a:txBody>
                    <a:bodyPr/>
                    <a:lstStyle/>
                    <a:p>
                      <a:pPr algn="l" fontAlgn="b"/>
                      <a:r>
                        <a:rPr lang="en-US" sz="1600" b="0" i="0" u="none" strike="noStrike" dirty="0">
                          <a:solidFill>
                            <a:srgbClr val="000000"/>
                          </a:solidFill>
                          <a:effectLst/>
                          <a:latin typeface="Calibri"/>
                        </a:rPr>
                        <a:t>California Polytechnic State University</a:t>
                      </a:r>
                    </a:p>
                  </a:txBody>
                  <a:tcPr marL="12700" marR="12700" marT="12700" marB="0" anchor="b"/>
                </a:tc>
              </a:tr>
            </a:tbl>
          </a:graphicData>
        </a:graphic>
      </p:graphicFrame>
      <p:sp>
        <p:nvSpPr>
          <p:cNvPr id="5" name="Date Placeholder 4"/>
          <p:cNvSpPr>
            <a:spLocks noGrp="1"/>
          </p:cNvSpPr>
          <p:nvPr>
            <p:ph type="dt" sz="half" idx="10"/>
          </p:nvPr>
        </p:nvSpPr>
        <p:spPr/>
        <p:txBody>
          <a:bodyPr/>
          <a:lstStyle/>
          <a:p>
            <a:r>
              <a:rPr lang="ru-RU" smtClean="0">
                <a:solidFill>
                  <a:prstClr val="black">
                    <a:tint val="75000"/>
                  </a:prstClr>
                </a:solidFill>
                <a:latin typeface="Calibri"/>
              </a:rPr>
              <a:t>ICPPA , Oct 10- 12 2016</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T.Karavicheva</a:t>
            </a:r>
            <a:endParaRPr lang="en-US">
              <a:solidFill>
                <a:prstClr val="black">
                  <a:tint val="75000"/>
                </a:prstClr>
              </a:solidFill>
              <a:latin typeface="Calibri"/>
            </a:endParaRPr>
          </a:p>
        </p:txBody>
      </p:sp>
      <p:sp>
        <p:nvSpPr>
          <p:cNvPr id="4" name="Номер слайда 3"/>
          <p:cNvSpPr>
            <a:spLocks noGrp="1"/>
          </p:cNvSpPr>
          <p:nvPr>
            <p:ph type="sldNum" sz="quarter" idx="12"/>
          </p:nvPr>
        </p:nvSpPr>
        <p:spPr/>
        <p:txBody>
          <a:bodyPr/>
          <a:lstStyle/>
          <a:p>
            <a:fld id="{96058DE5-0CEC-4DD7-A52C-904DB34DF0B5}" type="slidenum">
              <a:rPr lang="ru-RU" smtClean="0"/>
              <a:t>20</a:t>
            </a:fld>
            <a:endParaRPr lang="ru-RU"/>
          </a:p>
        </p:txBody>
      </p:sp>
    </p:spTree>
    <p:extLst>
      <p:ext uri="{BB962C8B-B14F-4D97-AF65-F5344CB8AC3E}">
        <p14:creationId xmlns:p14="http://schemas.microsoft.com/office/powerpoint/2010/main" val="16153603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ru-RU" smtClean="0">
                <a:solidFill>
                  <a:prstClr val="black">
                    <a:tint val="75000"/>
                  </a:prstClr>
                </a:solidFill>
                <a:latin typeface="Calibri"/>
              </a:rPr>
              <a:t>ICPPA , Oct 10- 12 2016</a:t>
            </a:r>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T.Karavicheva</a:t>
            </a:r>
            <a:endParaRPr lang="en-US">
              <a:solidFill>
                <a:prstClr val="black">
                  <a:tint val="75000"/>
                </a:prstClr>
              </a:solidFill>
              <a:latin typeface="Calibri"/>
            </a:endParaRPr>
          </a:p>
        </p:txBody>
      </p:sp>
      <p:pic>
        <p:nvPicPr>
          <p:cNvPr id="8" name="Picture 7" descr="FIT_at_T10_2015_06_10_a.jpg"/>
          <p:cNvPicPr>
            <a:picLocks noChangeAspect="1"/>
          </p:cNvPicPr>
          <p:nvPr/>
        </p:nvPicPr>
        <p:blipFill rotWithShape="1">
          <a:blip r:embed="rId2" cstate="print">
            <a:extLst>
              <a:ext uri="{28A0092B-C50C-407E-A947-70E740481C1C}">
                <a14:useLocalDpi xmlns:a14="http://schemas.microsoft.com/office/drawing/2010/main" val="0"/>
              </a:ext>
            </a:extLst>
          </a:blip>
          <a:srcRect l="4317" t="11869" r="5516"/>
          <a:stretch/>
        </p:blipFill>
        <p:spPr>
          <a:xfrm>
            <a:off x="0" y="0"/>
            <a:ext cx="5022950" cy="3272987"/>
          </a:xfrm>
          <a:prstGeom prst="rect">
            <a:avLst/>
          </a:prstGeom>
        </p:spPr>
      </p:pic>
      <p:pic>
        <p:nvPicPr>
          <p:cNvPr id="9" name="Picture 8" descr="FIT_at_T10_2015_10_0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2794" y="2837095"/>
            <a:ext cx="5361206" cy="4020905"/>
          </a:xfrm>
          <a:prstGeom prst="rect">
            <a:avLst/>
          </a:prstGeom>
        </p:spPr>
      </p:pic>
      <p:pic>
        <p:nvPicPr>
          <p:cNvPr id="10" name="Picture 9" descr="T0_team_29_July_2014.jpg"/>
          <p:cNvPicPr>
            <a:picLocks noChangeAspect="1"/>
          </p:cNvPicPr>
          <p:nvPr/>
        </p:nvPicPr>
        <p:blipFill rotWithShape="1">
          <a:blip r:embed="rId4" cstate="print">
            <a:extLst>
              <a:ext uri="{28A0092B-C50C-407E-A947-70E740481C1C}">
                <a14:useLocalDpi xmlns:a14="http://schemas.microsoft.com/office/drawing/2010/main" val="0"/>
              </a:ext>
            </a:extLst>
          </a:blip>
          <a:srcRect l="6157" t="10344" r="16434" b="9195"/>
          <a:stretch/>
        </p:blipFill>
        <p:spPr>
          <a:xfrm>
            <a:off x="5022950" y="0"/>
            <a:ext cx="4121050" cy="2837095"/>
          </a:xfrm>
          <a:prstGeom prst="rect">
            <a:avLst/>
          </a:prstGeom>
        </p:spPr>
      </p:pic>
      <p:pic>
        <p:nvPicPr>
          <p:cNvPr id="11" name="Picture 10" descr="V0_team _29_July_201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60280"/>
            <a:ext cx="3783258" cy="2697720"/>
          </a:xfrm>
          <a:prstGeom prst="rect">
            <a:avLst/>
          </a:prstGeom>
        </p:spPr>
      </p:pic>
      <p:sp>
        <p:nvSpPr>
          <p:cNvPr id="12" name="TextBox 11"/>
          <p:cNvSpPr txBox="1"/>
          <p:nvPr/>
        </p:nvSpPr>
        <p:spPr>
          <a:xfrm>
            <a:off x="0" y="3205507"/>
            <a:ext cx="3390878" cy="830997"/>
          </a:xfrm>
          <a:prstGeom prst="rect">
            <a:avLst/>
          </a:prstGeom>
          <a:noFill/>
        </p:spPr>
        <p:txBody>
          <a:bodyPr wrap="square" rtlCol="0">
            <a:spAutoFit/>
          </a:bodyPr>
          <a:lstStyle/>
          <a:p>
            <a:pPr algn="ctr"/>
            <a:r>
              <a:rPr lang="en-US"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FIT collaboration</a:t>
            </a:r>
          </a:p>
          <a:p>
            <a:pPr algn="ctr"/>
            <a:r>
              <a:rPr lang="en-US" sz="1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
            </a:r>
            <a:r>
              <a:rPr lang="en-US"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uring PS beam tests</a:t>
            </a:r>
            <a:br>
              <a:rPr lang="en-US"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~50 people, 14 institutes, 6 counties</a:t>
            </a:r>
            <a:endParaRPr lang="en-US" sz="1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3" name="Picture 12" descr="IMGP4754.jpg"/>
          <p:cNvPicPr>
            <a:picLocks noChangeAspect="1"/>
          </p:cNvPicPr>
          <p:nvPr/>
        </p:nvPicPr>
        <p:blipFill rotWithShape="1">
          <a:blip r:embed="rId6" cstate="print">
            <a:extLst>
              <a:ext uri="{28A0092B-C50C-407E-A947-70E740481C1C}">
                <a14:useLocalDpi xmlns:a14="http://schemas.microsoft.com/office/drawing/2010/main" val="0"/>
              </a:ext>
            </a:extLst>
          </a:blip>
          <a:srcRect l="14622" t="6218" r="31611" b="40016"/>
          <a:stretch/>
        </p:blipFill>
        <p:spPr>
          <a:xfrm>
            <a:off x="-15925" y="4036504"/>
            <a:ext cx="4202594" cy="2783536"/>
          </a:xfrm>
          <a:prstGeom prst="rect">
            <a:avLst/>
          </a:prstGeom>
        </p:spPr>
      </p:pic>
      <p:pic>
        <p:nvPicPr>
          <p:cNvPr id="15" name="Picture 14" descr="FIT logo.gif"/>
          <p:cNvPicPr>
            <a:picLocks noChangeAspect="1"/>
          </p:cNvPicPr>
          <p:nvPr/>
        </p:nvPicPr>
        <p:blipFill rotWithShape="1">
          <a:blip r:embed="rId7" cstate="print">
            <a:extLst>
              <a:ext uri="{28A0092B-C50C-407E-A947-70E740481C1C}">
                <a14:useLocalDpi xmlns:a14="http://schemas.microsoft.com/office/drawing/2010/main"/>
              </a:ext>
            </a:extLst>
          </a:blip>
          <a:srcRect l="28333" t="18108" r="32407" b="20308"/>
          <a:stretch/>
        </p:blipFill>
        <p:spPr>
          <a:xfrm>
            <a:off x="-15925" y="-28023"/>
            <a:ext cx="1202267" cy="1324195"/>
          </a:xfrm>
          <a:prstGeom prst="rect">
            <a:avLst/>
          </a:prstGeom>
          <a:ln>
            <a:noFill/>
          </a:ln>
          <a:effectLst>
            <a:outerShdw blurRad="292100" dist="139700" dir="2700000" algn="tl" rotWithShape="0">
              <a:srgbClr val="333333">
                <a:alpha val="65000"/>
              </a:srgbClr>
            </a:outerShdw>
          </a:effectLst>
        </p:spPr>
      </p:pic>
      <p:sp>
        <p:nvSpPr>
          <p:cNvPr id="4" name="Номер слайда 3"/>
          <p:cNvSpPr>
            <a:spLocks noGrp="1"/>
          </p:cNvSpPr>
          <p:nvPr>
            <p:ph type="sldNum" sz="quarter" idx="12"/>
          </p:nvPr>
        </p:nvSpPr>
        <p:spPr/>
        <p:txBody>
          <a:bodyPr/>
          <a:lstStyle/>
          <a:p>
            <a:fld id="{96058DE5-0CEC-4DD7-A52C-904DB34DF0B5}" type="slidenum">
              <a:rPr lang="ru-RU" smtClean="0"/>
              <a:t>21</a:t>
            </a:fld>
            <a:endParaRPr lang="ru-RU"/>
          </a:p>
        </p:txBody>
      </p:sp>
    </p:spTree>
    <p:extLst>
      <p:ext uri="{BB962C8B-B14F-4D97-AF65-F5344CB8AC3E}">
        <p14:creationId xmlns:p14="http://schemas.microsoft.com/office/powerpoint/2010/main" val="9856496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r>
              <a:rPr lang="ru-RU" smtClean="0"/>
              <a:t>ICPPA , Oct 10- 12 2016</a:t>
            </a:r>
            <a:endParaRPr lang="ru-RU"/>
          </a:p>
        </p:txBody>
      </p:sp>
      <p:sp>
        <p:nvSpPr>
          <p:cNvPr id="4" name="Нижний колонтитул 3"/>
          <p:cNvSpPr>
            <a:spLocks noGrp="1"/>
          </p:cNvSpPr>
          <p:nvPr>
            <p:ph type="ftr" sz="quarter" idx="11"/>
          </p:nvPr>
        </p:nvSpPr>
        <p:spPr/>
        <p:txBody>
          <a:bodyPr/>
          <a:lstStyle/>
          <a:p>
            <a:r>
              <a:rPr lang="en-US" smtClean="0"/>
              <a:t>T.Karavicheva</a:t>
            </a:r>
            <a:endParaRPr lang="ru-RU"/>
          </a:p>
        </p:txBody>
      </p:sp>
      <p:sp>
        <p:nvSpPr>
          <p:cNvPr id="6" name="Title 6"/>
          <p:cNvSpPr txBox="1">
            <a:spLocks/>
          </p:cNvSpPr>
          <p:nvPr/>
        </p:nvSpPr>
        <p:spPr>
          <a:xfrm>
            <a:off x="683568" y="116632"/>
            <a:ext cx="8229600" cy="648072"/>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Summary</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7" name="Прямоугольник 6"/>
          <p:cNvSpPr/>
          <p:nvPr/>
        </p:nvSpPr>
        <p:spPr>
          <a:xfrm>
            <a:off x="251520" y="908720"/>
            <a:ext cx="8712968" cy="4832093"/>
          </a:xfrm>
          <a:prstGeom prst="rect">
            <a:avLst/>
          </a:prstGeom>
          <a:ln>
            <a:solidFill>
              <a:schemeClr val="accent1"/>
            </a:solidFill>
          </a:ln>
        </p:spPr>
        <p:txBody>
          <a:bodyPr wrap="square">
            <a:spAutoFit/>
          </a:bodyPr>
          <a:lstStyle/>
          <a:p>
            <a:pPr marL="285750" indent="-285750">
              <a:buFont typeface="Arial" panose="020B0604020202020204" pitchFamily="34" charset="0"/>
              <a:buChar char="•"/>
            </a:pPr>
            <a:r>
              <a:rPr lang="en-US" sz="2800" dirty="0"/>
              <a:t>During the upcoming LS2 ALICE is going to upgrade several </a:t>
            </a:r>
            <a:r>
              <a:rPr lang="en-US" sz="2800" dirty="0" smtClean="0"/>
              <a:t>of the </a:t>
            </a:r>
            <a:r>
              <a:rPr lang="en-US" sz="2800" dirty="0"/>
              <a:t>key detectors including the </a:t>
            </a:r>
            <a:r>
              <a:rPr lang="en-US" sz="2800" b="1" dirty="0"/>
              <a:t>Fast </a:t>
            </a:r>
            <a:r>
              <a:rPr lang="en-US" sz="2800" b="1" dirty="0" smtClean="0"/>
              <a:t>Interaction </a:t>
            </a:r>
            <a:r>
              <a:rPr lang="en-US" sz="2800" b="1" dirty="0"/>
              <a:t>Trigger </a:t>
            </a:r>
            <a:r>
              <a:rPr lang="en-US" sz="2800" dirty="0"/>
              <a:t>(FIT)</a:t>
            </a:r>
            <a:r>
              <a:rPr lang="en-US" sz="2800" dirty="0" smtClean="0"/>
              <a:t>.</a:t>
            </a:r>
            <a:br>
              <a:rPr lang="en-US" sz="2800" dirty="0" smtClean="0"/>
            </a:br>
            <a:endParaRPr lang="en-US" sz="2800" dirty="0"/>
          </a:p>
          <a:p>
            <a:pPr marL="285750" indent="-285750">
              <a:buFont typeface="Arial" panose="020B0604020202020204" pitchFamily="34" charset="0"/>
              <a:buChar char="•"/>
            </a:pPr>
            <a:r>
              <a:rPr lang="en-US" sz="2800" dirty="0" smtClean="0"/>
              <a:t>FIT </a:t>
            </a:r>
            <a:r>
              <a:rPr lang="en-US" sz="2800" dirty="0"/>
              <a:t>will consist of two arrays of </a:t>
            </a:r>
            <a:r>
              <a:rPr lang="en-US" sz="2800" b="1" dirty="0"/>
              <a:t>T0+ </a:t>
            </a:r>
            <a:r>
              <a:rPr lang="en-US" sz="2800" dirty="0"/>
              <a:t>modules (</a:t>
            </a:r>
            <a:r>
              <a:rPr lang="en-US" sz="2800" dirty="0" smtClean="0"/>
              <a:t>Cherenkov radiators </a:t>
            </a:r>
            <a:r>
              <a:rPr lang="en-US" sz="2800" dirty="0"/>
              <a:t>coupled to MCP-PMTs) and one </a:t>
            </a:r>
            <a:r>
              <a:rPr lang="en-US" sz="2800" b="1" dirty="0"/>
              <a:t>V0+ </a:t>
            </a:r>
            <a:r>
              <a:rPr lang="en-US" sz="2800" dirty="0"/>
              <a:t>(</a:t>
            </a:r>
            <a:r>
              <a:rPr lang="en-US" sz="2800" dirty="0" smtClean="0"/>
              <a:t>segmented scintillator </a:t>
            </a:r>
            <a:r>
              <a:rPr lang="en-US" sz="2800" dirty="0"/>
              <a:t>ring)</a:t>
            </a:r>
            <a:r>
              <a:rPr lang="en-US" sz="2800" dirty="0" smtClean="0"/>
              <a:t>.</a:t>
            </a:r>
            <a:br>
              <a:rPr lang="en-US" sz="2800" dirty="0" smtClean="0"/>
            </a:br>
            <a:endParaRPr lang="en-US" sz="2800" dirty="0"/>
          </a:p>
          <a:p>
            <a:pPr marL="285750" indent="-285750">
              <a:buFont typeface="Arial" panose="020B0604020202020204" pitchFamily="34" charset="0"/>
              <a:buChar char="•"/>
            </a:pPr>
            <a:r>
              <a:rPr lang="en-US" sz="2800" dirty="0" smtClean="0"/>
              <a:t>T0</a:t>
            </a:r>
            <a:r>
              <a:rPr lang="en-US" sz="2800" dirty="0"/>
              <a:t>+ </a:t>
            </a:r>
            <a:r>
              <a:rPr lang="en-US" sz="2800" dirty="0" smtClean="0"/>
              <a:t>prototype</a:t>
            </a:r>
            <a:r>
              <a:rPr lang="en-US" sz="2800" dirty="0"/>
              <a:t> </a:t>
            </a:r>
            <a:r>
              <a:rPr lang="en-US" sz="2800" dirty="0" smtClean="0"/>
              <a:t>achieved </a:t>
            </a:r>
            <a:r>
              <a:rPr lang="en-US" sz="2800" b="1" dirty="0"/>
              <a:t>ΔT ~22 </a:t>
            </a:r>
            <a:r>
              <a:rPr lang="en-US" sz="2800" b="1" dirty="0" err="1"/>
              <a:t>ps</a:t>
            </a:r>
            <a:r>
              <a:rPr lang="en-US" sz="2800" b="1" dirty="0"/>
              <a:t> </a:t>
            </a:r>
            <a:r>
              <a:rPr lang="en-US" sz="2800" dirty="0"/>
              <a:t>during the tests at </a:t>
            </a:r>
            <a:r>
              <a:rPr lang="en-US" sz="2800" dirty="0" smtClean="0"/>
              <a:t>PS</a:t>
            </a:r>
            <a:br>
              <a:rPr lang="en-US" sz="2800" dirty="0" smtClean="0"/>
            </a:br>
            <a:endParaRPr lang="en-US" sz="2800" dirty="0" smtClean="0"/>
          </a:p>
          <a:p>
            <a:pPr marL="285750" indent="-285750">
              <a:buFont typeface="Arial" panose="020B0604020202020204" pitchFamily="34" charset="0"/>
              <a:buChar char="•"/>
            </a:pPr>
            <a:r>
              <a:rPr lang="en-US" sz="2800" dirty="0" smtClean="0"/>
              <a:t>The </a:t>
            </a:r>
            <a:r>
              <a:rPr lang="en-US" sz="2800" dirty="0"/>
              <a:t>FIT upgrade is on </a:t>
            </a:r>
            <a:r>
              <a:rPr lang="en-US" sz="2800" dirty="0" smtClean="0"/>
              <a:t>track.</a:t>
            </a:r>
            <a:endParaRPr lang="en-US" sz="2800" dirty="0"/>
          </a:p>
        </p:txBody>
      </p:sp>
      <p:sp>
        <p:nvSpPr>
          <p:cNvPr id="2" name="Номер слайда 1"/>
          <p:cNvSpPr>
            <a:spLocks noGrp="1"/>
          </p:cNvSpPr>
          <p:nvPr>
            <p:ph type="sldNum" sz="quarter" idx="12"/>
          </p:nvPr>
        </p:nvSpPr>
        <p:spPr/>
        <p:txBody>
          <a:bodyPr/>
          <a:lstStyle/>
          <a:p>
            <a:fld id="{96058DE5-0CEC-4DD7-A52C-904DB34DF0B5}" type="slidenum">
              <a:rPr lang="ru-RU" smtClean="0"/>
              <a:t>22</a:t>
            </a:fld>
            <a:endParaRPr lang="ru-RU"/>
          </a:p>
        </p:txBody>
      </p:sp>
    </p:spTree>
    <p:extLst>
      <p:ext uri="{BB962C8B-B14F-4D97-AF65-F5344CB8AC3E}">
        <p14:creationId xmlns:p14="http://schemas.microsoft.com/office/powerpoint/2010/main" val="33181797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ru-RU" smtClean="0">
                <a:solidFill>
                  <a:prstClr val="black">
                    <a:tint val="75000"/>
                  </a:prstClr>
                </a:solidFill>
                <a:latin typeface="Calibri"/>
              </a:rPr>
              <a:t>ICPPA , Oct 10- 12 2016</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T.Karavicheva</a:t>
            </a:r>
            <a:endParaRPr lang="en-US">
              <a:solidFill>
                <a:prstClr val="black">
                  <a:tint val="75000"/>
                </a:prstClr>
              </a:solidFill>
              <a:latin typeface="Calibri"/>
            </a:endParaRPr>
          </a:p>
        </p:txBody>
      </p:sp>
      <p:pic>
        <p:nvPicPr>
          <p:cNvPr id="8" name="Picture 6" descr="FIT logo.gif"/>
          <p:cNvPicPr>
            <a:picLocks noChangeAspect="1"/>
          </p:cNvPicPr>
          <p:nvPr/>
        </p:nvPicPr>
        <p:blipFill rotWithShape="1">
          <a:blip r:embed="rId2" cstate="print">
            <a:extLst>
              <a:ext uri="{28A0092B-C50C-407E-A947-70E740481C1C}">
                <a14:useLocalDpi xmlns:a14="http://schemas.microsoft.com/office/drawing/2010/main"/>
              </a:ext>
            </a:extLst>
          </a:blip>
          <a:srcRect l="28333" t="18108" r="32407" b="20308"/>
          <a:stretch/>
        </p:blipFill>
        <p:spPr>
          <a:xfrm>
            <a:off x="251520" y="113086"/>
            <a:ext cx="1202267" cy="1324195"/>
          </a:xfrm>
          <a:prstGeom prst="rect">
            <a:avLst/>
          </a:prstGeom>
          <a:ln>
            <a:noFill/>
          </a:ln>
          <a:effectLst>
            <a:outerShdw blurRad="292100" dist="139700" dir="2700000" algn="tl" rotWithShape="0">
              <a:srgbClr val="333333">
                <a:alpha val="65000"/>
              </a:srgbClr>
            </a:outerShdw>
          </a:effectLst>
        </p:spPr>
      </p:pic>
      <p:pic>
        <p:nvPicPr>
          <p:cNvPr id="9" name="Picture 10"/>
          <p:cNvPicPr>
            <a:picLocks noChangeAspect="1"/>
          </p:cNvPicPr>
          <p:nvPr/>
        </p:nvPicPr>
        <p:blipFill rotWithShape="1">
          <a:blip r:embed="rId3"/>
          <a:srcRect b="35748"/>
          <a:stretch/>
        </p:blipFill>
        <p:spPr>
          <a:xfrm>
            <a:off x="8165462" y="274640"/>
            <a:ext cx="780272" cy="804405"/>
          </a:xfrm>
          <a:prstGeom prst="rect">
            <a:avLst/>
          </a:prstGeom>
        </p:spPr>
      </p:pic>
      <p:sp>
        <p:nvSpPr>
          <p:cNvPr id="11" name="Прямоугольник 10"/>
          <p:cNvSpPr/>
          <p:nvPr/>
        </p:nvSpPr>
        <p:spPr>
          <a:xfrm>
            <a:off x="854906" y="2492896"/>
            <a:ext cx="7704856" cy="2246769"/>
          </a:xfrm>
          <a:prstGeom prst="rect">
            <a:avLst/>
          </a:prstGeom>
        </p:spPr>
        <p:txBody>
          <a:bodyPr wrap="square">
            <a:spAutoFit/>
          </a:bodyPr>
          <a:lstStyle/>
          <a:p>
            <a:r>
              <a:rPr lang="en-US" sz="2800" b="1" u="sng" dirty="0">
                <a:solidFill>
                  <a:srgbClr val="FF0000"/>
                </a:solidFill>
                <a:effectLst>
                  <a:outerShdw blurRad="38100" dist="38100" dir="2700000" algn="tl">
                    <a:srgbClr val="000000">
                      <a:alpha val="43137"/>
                    </a:srgbClr>
                  </a:outerShdw>
                </a:effectLst>
              </a:rPr>
              <a:t>Acknowledgements</a:t>
            </a:r>
            <a:r>
              <a:rPr lang="en-US" sz="2800" dirty="0">
                <a:solidFill>
                  <a:srgbClr val="0070C0"/>
                </a:solidFill>
                <a:effectLst>
                  <a:outerShdw blurRad="38100" dist="38100" dir="2700000" algn="tl">
                    <a:srgbClr val="000000">
                      <a:alpha val="43137"/>
                    </a:srgbClr>
                  </a:outerShdw>
                </a:effectLst>
              </a:rPr>
              <a:t>. This work was supported for the INR RAS and </a:t>
            </a:r>
            <a:r>
              <a:rPr lang="en-US" sz="2800" dirty="0" err="1">
                <a:solidFill>
                  <a:srgbClr val="0070C0"/>
                </a:solidFill>
                <a:effectLst>
                  <a:outerShdw blurRad="38100" dist="38100" dir="2700000" algn="tl">
                    <a:srgbClr val="000000">
                      <a:alpha val="43137"/>
                    </a:srgbClr>
                  </a:outerShdw>
                </a:effectLst>
              </a:rPr>
              <a:t>MEPhI</a:t>
            </a:r>
            <a:r>
              <a:rPr lang="en-US" sz="2800" dirty="0">
                <a:solidFill>
                  <a:srgbClr val="0070C0"/>
                </a:solidFill>
                <a:effectLst>
                  <a:outerShdw blurRad="38100" dist="38100" dir="2700000" algn="tl">
                    <a:srgbClr val="000000">
                      <a:alpha val="43137"/>
                    </a:srgbClr>
                  </a:outerShdw>
                </a:effectLst>
              </a:rPr>
              <a:t> participants within the Program of Russian groups activities in the ALICE upgrade by the Ministry of Education and Science of Russian Federation, contract No14.610.21.0003</a:t>
            </a:r>
            <a:endParaRPr lang="ru-RU" sz="2800" dirty="0">
              <a:solidFill>
                <a:srgbClr val="0070C0"/>
              </a:solidFill>
              <a:effectLst>
                <a:outerShdw blurRad="38100" dist="38100" dir="2700000" algn="tl">
                  <a:srgbClr val="000000">
                    <a:alpha val="43137"/>
                  </a:srgbClr>
                </a:outerShdw>
              </a:effectLst>
            </a:endParaRPr>
          </a:p>
        </p:txBody>
      </p:sp>
      <p:sp>
        <p:nvSpPr>
          <p:cNvPr id="2" name="Номер слайда 1"/>
          <p:cNvSpPr>
            <a:spLocks noGrp="1"/>
          </p:cNvSpPr>
          <p:nvPr>
            <p:ph type="sldNum" sz="quarter" idx="12"/>
          </p:nvPr>
        </p:nvSpPr>
        <p:spPr/>
        <p:txBody>
          <a:bodyPr/>
          <a:lstStyle/>
          <a:p>
            <a:fld id="{96058DE5-0CEC-4DD7-A52C-904DB34DF0B5}" type="slidenum">
              <a:rPr lang="ru-RU" smtClean="0"/>
              <a:t>23</a:t>
            </a:fld>
            <a:endParaRPr lang="ru-RU"/>
          </a:p>
        </p:txBody>
      </p:sp>
    </p:spTree>
    <p:extLst>
      <p:ext uri="{BB962C8B-B14F-4D97-AF65-F5344CB8AC3E}">
        <p14:creationId xmlns:p14="http://schemas.microsoft.com/office/powerpoint/2010/main" val="28953920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11560" y="2060848"/>
            <a:ext cx="8229600" cy="1143000"/>
          </a:xfrm>
        </p:spPr>
        <p:txBody>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Thank you for your attention!</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Date Placeholder 3"/>
          <p:cNvSpPr>
            <a:spLocks noGrp="1"/>
          </p:cNvSpPr>
          <p:nvPr>
            <p:ph type="dt" sz="half" idx="10"/>
          </p:nvPr>
        </p:nvSpPr>
        <p:spPr/>
        <p:txBody>
          <a:bodyPr/>
          <a:lstStyle/>
          <a:p>
            <a:r>
              <a:rPr lang="ru-RU" smtClean="0">
                <a:solidFill>
                  <a:prstClr val="black">
                    <a:tint val="75000"/>
                  </a:prstClr>
                </a:solidFill>
                <a:latin typeface="Calibri"/>
              </a:rPr>
              <a:t>ICPPA , Oct 10- 12 2016</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T.Karavicheva</a:t>
            </a:r>
            <a:endParaRPr lang="en-US">
              <a:solidFill>
                <a:prstClr val="black">
                  <a:tint val="75000"/>
                </a:prstClr>
              </a:solidFill>
              <a:latin typeface="Calibri"/>
            </a:endParaRPr>
          </a:p>
        </p:txBody>
      </p:sp>
      <p:pic>
        <p:nvPicPr>
          <p:cNvPr id="8" name="Picture 6" descr="FIT logo.gif"/>
          <p:cNvPicPr>
            <a:picLocks noChangeAspect="1"/>
          </p:cNvPicPr>
          <p:nvPr/>
        </p:nvPicPr>
        <p:blipFill rotWithShape="1">
          <a:blip r:embed="rId2" cstate="print">
            <a:extLst>
              <a:ext uri="{28A0092B-C50C-407E-A947-70E740481C1C}">
                <a14:useLocalDpi xmlns:a14="http://schemas.microsoft.com/office/drawing/2010/main"/>
              </a:ext>
            </a:extLst>
          </a:blip>
          <a:srcRect l="28333" t="18108" r="32407" b="20308"/>
          <a:stretch/>
        </p:blipFill>
        <p:spPr>
          <a:xfrm>
            <a:off x="251520" y="113086"/>
            <a:ext cx="1202267" cy="1324195"/>
          </a:xfrm>
          <a:prstGeom prst="rect">
            <a:avLst/>
          </a:prstGeom>
          <a:ln>
            <a:noFill/>
          </a:ln>
          <a:effectLst>
            <a:outerShdw blurRad="292100" dist="139700" dir="2700000" algn="tl" rotWithShape="0">
              <a:srgbClr val="333333">
                <a:alpha val="65000"/>
              </a:srgbClr>
            </a:outerShdw>
          </a:effectLst>
        </p:spPr>
      </p:pic>
      <p:pic>
        <p:nvPicPr>
          <p:cNvPr id="9" name="Picture 10"/>
          <p:cNvPicPr>
            <a:picLocks noChangeAspect="1"/>
          </p:cNvPicPr>
          <p:nvPr/>
        </p:nvPicPr>
        <p:blipFill rotWithShape="1">
          <a:blip r:embed="rId3"/>
          <a:srcRect b="35748"/>
          <a:stretch/>
        </p:blipFill>
        <p:spPr>
          <a:xfrm>
            <a:off x="8165462" y="274640"/>
            <a:ext cx="780272" cy="804405"/>
          </a:xfrm>
          <a:prstGeom prst="rect">
            <a:avLst/>
          </a:prstGeom>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540" y="3789040"/>
            <a:ext cx="1712493" cy="198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p:cNvSpPr>
            <a:spLocks noGrp="1"/>
          </p:cNvSpPr>
          <p:nvPr>
            <p:ph type="sldNum" sz="quarter" idx="12"/>
          </p:nvPr>
        </p:nvSpPr>
        <p:spPr/>
        <p:txBody>
          <a:bodyPr/>
          <a:lstStyle/>
          <a:p>
            <a:fld id="{96058DE5-0CEC-4DD7-A52C-904DB34DF0B5}" type="slidenum">
              <a:rPr lang="ru-RU" smtClean="0"/>
              <a:t>24</a:t>
            </a:fld>
            <a:endParaRPr lang="ru-RU"/>
          </a:p>
        </p:txBody>
      </p:sp>
    </p:spTree>
    <p:extLst>
      <p:ext uri="{BB962C8B-B14F-4D97-AF65-F5344CB8AC3E}">
        <p14:creationId xmlns:p14="http://schemas.microsoft.com/office/powerpoint/2010/main" val="33693913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Дата 2"/>
          <p:cNvSpPr>
            <a:spLocks noGrp="1"/>
          </p:cNvSpPr>
          <p:nvPr>
            <p:ph type="dt" sz="half" idx="10"/>
          </p:nvPr>
        </p:nvSpPr>
        <p:spPr/>
        <p:txBody>
          <a:bodyPr/>
          <a:lstStyle/>
          <a:p>
            <a:r>
              <a:rPr lang="ru-RU" smtClean="0"/>
              <a:t>ICPPA , Oct 10- 12 2016</a:t>
            </a:r>
            <a:endParaRPr lang="ru-RU"/>
          </a:p>
        </p:txBody>
      </p:sp>
      <p:sp>
        <p:nvSpPr>
          <p:cNvPr id="4" name="Нижний колонтитул 3"/>
          <p:cNvSpPr>
            <a:spLocks noGrp="1"/>
          </p:cNvSpPr>
          <p:nvPr>
            <p:ph type="ftr" sz="quarter" idx="11"/>
          </p:nvPr>
        </p:nvSpPr>
        <p:spPr/>
        <p:txBody>
          <a:bodyPr/>
          <a:lstStyle/>
          <a:p>
            <a:r>
              <a:rPr lang="en-US" smtClean="0"/>
              <a:t>T.Karavicheva</a:t>
            </a:r>
            <a:endParaRPr lang="ru-RU"/>
          </a:p>
        </p:txBody>
      </p:sp>
      <p:sp>
        <p:nvSpPr>
          <p:cNvPr id="6" name="Прямоугольник 5"/>
          <p:cNvSpPr/>
          <p:nvPr/>
        </p:nvSpPr>
        <p:spPr>
          <a:xfrm>
            <a:off x="467544" y="5373216"/>
            <a:ext cx="3445046" cy="707886"/>
          </a:xfrm>
          <a:prstGeom prst="rect">
            <a:avLst/>
          </a:prstGeom>
        </p:spPr>
        <p:txBody>
          <a:bodyPr wrap="none">
            <a:spAutoFit/>
          </a:bodyPr>
          <a:lstStyle/>
          <a:p>
            <a:r>
              <a:rPr lang="en-US" sz="4000" b="1" dirty="0">
                <a:solidFill>
                  <a:srgbClr val="FF0000"/>
                </a:solidFill>
                <a:effectLst>
                  <a:outerShdw blurRad="38100" dist="38100" dir="2700000" algn="tl">
                    <a:srgbClr val="000000">
                      <a:alpha val="43137"/>
                    </a:srgbClr>
                  </a:outerShdw>
                </a:effectLst>
              </a:rPr>
              <a:t>BACKUP SLIDES</a:t>
            </a:r>
            <a:endParaRPr lang="ru-RU" sz="4000" dirty="0">
              <a:solidFill>
                <a:srgbClr val="FF0000"/>
              </a:solidFill>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p:txBody>
          <a:bodyPr/>
          <a:lstStyle/>
          <a:p>
            <a:fld id="{96058DE5-0CEC-4DD7-A52C-904DB34DF0B5}" type="slidenum">
              <a:rPr lang="ru-RU" smtClean="0"/>
              <a:t>25</a:t>
            </a:fld>
            <a:endParaRPr lang="ru-RU"/>
          </a:p>
        </p:txBody>
      </p:sp>
    </p:spTree>
    <p:extLst>
      <p:ext uri="{BB962C8B-B14F-4D97-AF65-F5344CB8AC3E}">
        <p14:creationId xmlns:p14="http://schemas.microsoft.com/office/powerpoint/2010/main" val="40965242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0528" y="81757"/>
            <a:ext cx="5544616" cy="2228236"/>
          </a:xfrm>
        </p:spPr>
        <p:txBody>
          <a:bodyPr>
            <a:noAutofit/>
          </a:bodyPr>
          <a:lstStyle/>
          <a:p>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Why ALICE needs timing from FIT: </a:t>
            </a:r>
            <a:b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Measurement of the event  collision </a:t>
            </a:r>
            <a:b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time for particle identification via the time-of- flight  technique</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 name="Date Placeholder 1"/>
          <p:cNvSpPr>
            <a:spLocks noGrp="1"/>
          </p:cNvSpPr>
          <p:nvPr>
            <p:ph type="dt" sz="half" idx="10"/>
          </p:nvPr>
        </p:nvSpPr>
        <p:spPr/>
        <p:txBody>
          <a:bodyPr/>
          <a:lstStyle/>
          <a:p>
            <a:r>
              <a:rPr lang="ru-RU" smtClean="0">
                <a:solidFill>
                  <a:prstClr val="black">
                    <a:tint val="75000"/>
                  </a:prstClr>
                </a:solidFill>
                <a:latin typeface="Calibri"/>
              </a:rPr>
              <a:t>ICPPA , Oct 10- 12 2016</a:t>
            </a:r>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T.Karavicheva</a:t>
            </a:r>
            <a:endParaRPr lang="en-US">
              <a:solidFill>
                <a:prstClr val="black">
                  <a:tint val="75000"/>
                </a:prstClr>
              </a:solidFill>
              <a:latin typeface="Calibri"/>
            </a:endParaRPr>
          </a:p>
        </p:txBody>
      </p:sp>
      <p:pic>
        <p:nvPicPr>
          <p:cNvPr id="7" name="Picture 6"/>
          <p:cNvPicPr>
            <a:picLocks noChangeAspect="1"/>
          </p:cNvPicPr>
          <p:nvPr/>
        </p:nvPicPr>
        <p:blipFill rotWithShape="1">
          <a:blip r:embed="rId2"/>
          <a:srcRect l="10985" t="9710" r="11422" b="11290"/>
          <a:stretch/>
        </p:blipFill>
        <p:spPr>
          <a:xfrm>
            <a:off x="5028426" y="692696"/>
            <a:ext cx="3713899" cy="2515326"/>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482818" y="5733256"/>
            <a:ext cx="3600400" cy="400110"/>
          </a:xfrm>
          <a:prstGeom prst="rect">
            <a:avLst/>
          </a:prstGeom>
          <a:solidFill>
            <a:schemeClr val="bg1"/>
          </a:solidFill>
          <a:ln w="38100">
            <a:solidFill>
              <a:srgbClr val="FF0000"/>
            </a:solidFill>
          </a:ln>
        </p:spPr>
        <p:txBody>
          <a:bodyPr wrap="square" rtlCol="0">
            <a:spAutoFit/>
          </a:bodyPr>
          <a:lstStyle/>
          <a:p>
            <a:pPr defTabSz="457200"/>
            <a:r>
              <a:rPr lang="en-US" sz="2000" dirty="0" smtClean="0">
                <a:solidFill>
                  <a:prstClr val="black"/>
                </a:solidFill>
                <a:latin typeface="Calibri"/>
              </a:rPr>
              <a:t>FIT should be as fast as possible!</a:t>
            </a:r>
            <a:endParaRPr lang="en-US" sz="2000" dirty="0">
              <a:solidFill>
                <a:prstClr val="black"/>
              </a:solidFill>
              <a:latin typeface="Calibri"/>
            </a:endParaRPr>
          </a:p>
        </p:txBody>
      </p:sp>
      <p:pic>
        <p:nvPicPr>
          <p:cNvPr id="9" name="Picture 8"/>
          <p:cNvPicPr>
            <a:picLocks noChangeAspect="1"/>
          </p:cNvPicPr>
          <p:nvPr/>
        </p:nvPicPr>
        <p:blipFill rotWithShape="1">
          <a:blip r:embed="rId3"/>
          <a:srcRect b="35748"/>
          <a:stretch/>
        </p:blipFill>
        <p:spPr>
          <a:xfrm>
            <a:off x="8352189" y="116632"/>
            <a:ext cx="780272" cy="804405"/>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577937"/>
            <a:ext cx="4062996" cy="3024336"/>
          </a:xfrm>
          <a:prstGeom prst="rect">
            <a:avLst/>
          </a:prstGeom>
          <a:noFill/>
          <a:ln>
            <a:noFill/>
          </a:ln>
          <a:effectLst>
            <a:glow rad="228600">
              <a:schemeClr val="accent1">
                <a:lumMod val="20000"/>
                <a:lumOff val="80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929580" y="3501008"/>
            <a:ext cx="3911590" cy="2308324"/>
          </a:xfrm>
          <a:prstGeom prst="rect">
            <a:avLst/>
          </a:prstGeom>
          <a:noFill/>
          <a:ln w="38100">
            <a:solidFill>
              <a:srgbClr val="FF0000"/>
            </a:solidFill>
          </a:ln>
        </p:spPr>
        <p:txBody>
          <a:bodyPr wrap="square" rtlCol="0">
            <a:spAutoFit/>
          </a:bodyPr>
          <a:lstStyle/>
          <a:p>
            <a:r>
              <a:rPr lang="en-US" dirty="0"/>
              <a:t>In pp collisions, for very low multiplicity events, the </a:t>
            </a:r>
            <a:r>
              <a:rPr lang="en-US" dirty="0" err="1" smtClean="0"/>
              <a:t>curent</a:t>
            </a:r>
            <a:r>
              <a:rPr lang="en-US" dirty="0" smtClean="0"/>
              <a:t> T0 </a:t>
            </a:r>
            <a:r>
              <a:rPr lang="en-US" dirty="0"/>
              <a:t>detector can provide a </a:t>
            </a:r>
            <a:r>
              <a:rPr lang="en-US" dirty="0" err="1"/>
              <a:t>t</a:t>
            </a:r>
            <a:r>
              <a:rPr lang="en-US" baseline="-12000" dirty="0" err="1"/>
              <a:t>ev</a:t>
            </a:r>
            <a:r>
              <a:rPr lang="en-US" dirty="0"/>
              <a:t> measurement with </a:t>
            </a:r>
            <a:r>
              <a:rPr lang="en-US" dirty="0" smtClean="0"/>
              <a:t>an efficiency </a:t>
            </a:r>
            <a:r>
              <a:rPr lang="en-US" dirty="0"/>
              <a:t>of the order of 70% </a:t>
            </a:r>
            <a:r>
              <a:rPr lang="en-US" dirty="0" smtClean="0"/>
              <a:t> that </a:t>
            </a:r>
            <a:r>
              <a:rPr lang="en-US" dirty="0"/>
              <a:t>increases with the track multiplicity. </a:t>
            </a:r>
            <a:r>
              <a:rPr lang="en-US" dirty="0" smtClean="0"/>
              <a:t> At </a:t>
            </a:r>
            <a:r>
              <a:rPr lang="en-US" dirty="0"/>
              <a:t>the same time, for all </a:t>
            </a:r>
            <a:r>
              <a:rPr lang="en-US" dirty="0" smtClean="0"/>
              <a:t>events having </a:t>
            </a:r>
            <a:r>
              <a:rPr lang="en-US" dirty="0"/>
              <a:t>high multiplicity, the </a:t>
            </a:r>
            <a:r>
              <a:rPr lang="en-US" dirty="0" err="1" smtClean="0"/>
              <a:t>t</a:t>
            </a:r>
            <a:r>
              <a:rPr lang="en-US" baseline="20000" dirty="0" err="1" smtClean="0"/>
              <a:t>TOF</a:t>
            </a:r>
            <a:r>
              <a:rPr lang="en-US" dirty="0" smtClean="0"/>
              <a:t> </a:t>
            </a:r>
            <a:r>
              <a:rPr lang="en-US" baseline="-25000" dirty="0" err="1"/>
              <a:t>ev</a:t>
            </a:r>
            <a:r>
              <a:rPr lang="en-US" dirty="0"/>
              <a:t> method is able to provide a </a:t>
            </a:r>
            <a:r>
              <a:rPr lang="en-US" dirty="0" err="1"/>
              <a:t>t</a:t>
            </a:r>
            <a:r>
              <a:rPr lang="en-US" baseline="-12000" dirty="0" err="1"/>
              <a:t>ev</a:t>
            </a:r>
            <a:r>
              <a:rPr lang="en-US" baseline="-12000" dirty="0"/>
              <a:t> </a:t>
            </a:r>
            <a:r>
              <a:rPr lang="en-US" dirty="0"/>
              <a:t>measurement.</a:t>
            </a:r>
            <a:endParaRPr lang="ru-RU" dirty="0"/>
          </a:p>
        </p:txBody>
      </p:sp>
      <p:sp>
        <p:nvSpPr>
          <p:cNvPr id="4" name="Номер слайда 3"/>
          <p:cNvSpPr>
            <a:spLocks noGrp="1"/>
          </p:cNvSpPr>
          <p:nvPr>
            <p:ph type="sldNum" sz="quarter" idx="12"/>
          </p:nvPr>
        </p:nvSpPr>
        <p:spPr/>
        <p:txBody>
          <a:bodyPr/>
          <a:lstStyle/>
          <a:p>
            <a:fld id="{96058DE5-0CEC-4DD7-A52C-904DB34DF0B5}" type="slidenum">
              <a:rPr lang="ru-RU" smtClean="0"/>
              <a:t>26</a:t>
            </a:fld>
            <a:endParaRPr lang="ru-RU"/>
          </a:p>
        </p:txBody>
      </p:sp>
    </p:spTree>
    <p:extLst>
      <p:ext uri="{BB962C8B-B14F-4D97-AF65-F5344CB8AC3E}">
        <p14:creationId xmlns:p14="http://schemas.microsoft.com/office/powerpoint/2010/main" val="30005527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1691" y="6463"/>
            <a:ext cx="8229600" cy="1143000"/>
          </a:xfrm>
        </p:spPr>
        <p:txBody>
          <a:bodyPr>
            <a:normAutofit fontScale="90000"/>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Why FIT should </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maximize acceptance:</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 name="Date Placeholder 1"/>
          <p:cNvSpPr>
            <a:spLocks noGrp="1"/>
          </p:cNvSpPr>
          <p:nvPr>
            <p:ph type="dt" sz="half" idx="10"/>
          </p:nvPr>
        </p:nvSpPr>
        <p:spPr/>
        <p:txBody>
          <a:bodyPr/>
          <a:lstStyle/>
          <a:p>
            <a:r>
              <a:rPr lang="ru-RU" smtClean="0">
                <a:solidFill>
                  <a:prstClr val="black">
                    <a:tint val="75000"/>
                  </a:prstClr>
                </a:solidFill>
                <a:latin typeface="Calibri"/>
              </a:rPr>
              <a:t>ICPPA , Oct 10- 12 2016</a:t>
            </a:r>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T.Karavicheva</a:t>
            </a:r>
            <a:endParaRPr lang="en-US">
              <a:solidFill>
                <a:prstClr val="black">
                  <a:tint val="75000"/>
                </a:prstClr>
              </a:solidFill>
              <a:latin typeface="Calibri"/>
            </a:endParaRPr>
          </a:p>
        </p:txBody>
      </p:sp>
      <p:pic>
        <p:nvPicPr>
          <p:cNvPr id="6" name="Picture 5"/>
          <p:cNvPicPr>
            <a:picLocks noChangeAspect="1"/>
          </p:cNvPicPr>
          <p:nvPr/>
        </p:nvPicPr>
        <p:blipFill rotWithShape="1">
          <a:blip r:embed="rId2"/>
          <a:srcRect l="6173" t="8786" r="6280" b="18594"/>
          <a:stretch/>
        </p:blipFill>
        <p:spPr>
          <a:xfrm>
            <a:off x="3470915" y="2775650"/>
            <a:ext cx="5076056" cy="2968821"/>
          </a:xfrm>
          <a:prstGeom prst="rect">
            <a:avLst/>
          </a:prstGeom>
        </p:spPr>
      </p:pic>
      <p:grpSp>
        <p:nvGrpSpPr>
          <p:cNvPr id="8" name="Group 7"/>
          <p:cNvGrpSpPr/>
          <p:nvPr/>
        </p:nvGrpSpPr>
        <p:grpSpPr>
          <a:xfrm>
            <a:off x="168327" y="868572"/>
            <a:ext cx="3964563" cy="3324758"/>
            <a:chOff x="1295400" y="1505776"/>
            <a:chExt cx="6145213" cy="4739450"/>
          </a:xfrm>
          <a:effectLst/>
        </p:grpSpPr>
        <p:pic>
          <p:nvPicPr>
            <p:cNvPr id="9" name="Picture 5" descr="azimuthaldistribu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517" b="10756"/>
            <a:stretch/>
          </p:blipFill>
          <p:spPr bwMode="auto">
            <a:xfrm>
              <a:off x="1295400" y="1702724"/>
              <a:ext cx="6145213" cy="454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rot="18601377">
              <a:off x="1169944" y="2689241"/>
              <a:ext cx="2939407" cy="57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914400" eaLnBrk="1" fontAlgn="base" hangingPunct="1">
                <a:spcBef>
                  <a:spcPct val="50000"/>
                </a:spcBef>
                <a:spcAft>
                  <a:spcPct val="0"/>
                </a:spcAft>
              </a:pPr>
              <a:r>
                <a:rPr lang="en-US" b="1" dirty="0" smtClean="0">
                  <a:solidFill>
                    <a:srgbClr val="99CC00"/>
                  </a:solidFill>
                </a:rPr>
                <a:t>Reaction plain</a:t>
              </a:r>
            </a:p>
          </p:txBody>
        </p:sp>
      </p:grpSp>
      <p:sp>
        <p:nvSpPr>
          <p:cNvPr id="11" name="TextBox 10"/>
          <p:cNvSpPr txBox="1"/>
          <p:nvPr/>
        </p:nvSpPr>
        <p:spPr>
          <a:xfrm>
            <a:off x="485783" y="6021288"/>
            <a:ext cx="8230765" cy="400110"/>
          </a:xfrm>
          <a:prstGeom prst="rect">
            <a:avLst/>
          </a:prstGeom>
          <a:solidFill>
            <a:schemeClr val="bg1"/>
          </a:solidFill>
          <a:ln w="38100">
            <a:solidFill>
              <a:srgbClr val="FF0000"/>
            </a:solidFill>
          </a:ln>
        </p:spPr>
        <p:txBody>
          <a:bodyPr wrap="square" rtlCol="0">
            <a:spAutoFit/>
          </a:bodyPr>
          <a:lstStyle/>
          <a:p>
            <a:pPr defTabSz="457200"/>
            <a:r>
              <a:rPr lang="en-US" sz="2000" dirty="0" smtClean="0">
                <a:solidFill>
                  <a:prstClr val="black"/>
                </a:solidFill>
                <a:latin typeface="Calibri"/>
              </a:rPr>
              <a:t>FIT should be as large as possible within the available space inside ALICE!</a:t>
            </a:r>
            <a:endParaRPr lang="en-US" sz="2000" dirty="0">
              <a:solidFill>
                <a:prstClr val="black"/>
              </a:solidFill>
              <a:latin typeface="Calibri"/>
            </a:endParaRPr>
          </a:p>
        </p:txBody>
      </p:sp>
      <p:pic>
        <p:nvPicPr>
          <p:cNvPr id="12" name="Picture 11"/>
          <p:cNvPicPr>
            <a:picLocks noChangeAspect="1"/>
          </p:cNvPicPr>
          <p:nvPr/>
        </p:nvPicPr>
        <p:blipFill rotWithShape="1">
          <a:blip r:embed="rId4"/>
          <a:srcRect b="35748"/>
          <a:stretch/>
        </p:blipFill>
        <p:spPr>
          <a:xfrm>
            <a:off x="8165462" y="274640"/>
            <a:ext cx="780272" cy="804405"/>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1556792"/>
            <a:ext cx="4467225"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6387" y="4797152"/>
            <a:ext cx="1706304" cy="1008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5638" y="2600031"/>
            <a:ext cx="1605555" cy="691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Номер слайда 3"/>
          <p:cNvSpPr>
            <a:spLocks noGrp="1"/>
          </p:cNvSpPr>
          <p:nvPr>
            <p:ph type="sldNum" sz="quarter" idx="12"/>
          </p:nvPr>
        </p:nvSpPr>
        <p:spPr/>
        <p:txBody>
          <a:bodyPr/>
          <a:lstStyle/>
          <a:p>
            <a:fld id="{96058DE5-0CEC-4DD7-A52C-904DB34DF0B5}" type="slidenum">
              <a:rPr lang="ru-RU" smtClean="0"/>
              <a:t>27</a:t>
            </a:fld>
            <a:endParaRPr lang="ru-RU"/>
          </a:p>
        </p:txBody>
      </p:sp>
    </p:spTree>
    <p:extLst>
      <p:ext uri="{BB962C8B-B14F-4D97-AF65-F5344CB8AC3E}">
        <p14:creationId xmlns:p14="http://schemas.microsoft.com/office/powerpoint/2010/main" val="26180573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8" name="Title 4"/>
          <p:cNvSpPr txBox="1">
            <a:spLocks/>
          </p:cNvSpPr>
          <p:nvPr/>
        </p:nvSpPr>
        <p:spPr>
          <a:xfrm>
            <a:off x="539552" y="188640"/>
            <a:ext cx="82296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FIT: trigger and readout  requirements</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3" name="TextBox 12"/>
          <p:cNvSpPr txBox="1"/>
          <p:nvPr/>
        </p:nvSpPr>
        <p:spPr>
          <a:xfrm>
            <a:off x="683568" y="3212976"/>
            <a:ext cx="6912768" cy="3600986"/>
          </a:xfrm>
          <a:prstGeom prst="rect">
            <a:avLst/>
          </a:prstGeom>
          <a:noFill/>
        </p:spPr>
        <p:txBody>
          <a:bodyPr wrap="square" rtlCol="0">
            <a:spAutoFit/>
          </a:bodyPr>
          <a:lstStyle/>
          <a:p>
            <a:pPr marL="285750" indent="-285750">
              <a:buFont typeface="Wingdings" panose="05000000000000000000" pitchFamily="2" charset="2"/>
              <a:buChar char="q"/>
            </a:pPr>
            <a:r>
              <a:rPr lang="en-US" sz="2400" b="1" dirty="0" smtClean="0">
                <a:solidFill>
                  <a:srgbClr val="0070C0"/>
                </a:solidFill>
              </a:rPr>
              <a:t>Fast </a:t>
            </a:r>
            <a:r>
              <a:rPr lang="en-US" sz="2400" b="1" dirty="0">
                <a:solidFill>
                  <a:srgbClr val="0070C0"/>
                </a:solidFill>
              </a:rPr>
              <a:t> </a:t>
            </a:r>
            <a:r>
              <a:rPr lang="en-US" sz="2400" b="1" dirty="0" smtClean="0">
                <a:solidFill>
                  <a:srgbClr val="0070C0"/>
                </a:solidFill>
              </a:rPr>
              <a:t>Interaction Trigger (FIT)</a:t>
            </a:r>
            <a:endParaRPr lang="en-US" sz="2400" dirty="0" smtClean="0">
              <a:solidFill>
                <a:srgbClr val="0070C0"/>
              </a:solidFill>
            </a:endParaRPr>
          </a:p>
          <a:p>
            <a:pPr marL="285750" indent="-285750">
              <a:buFont typeface="Wingdings" panose="05000000000000000000" pitchFamily="2" charset="2"/>
              <a:buChar char="§"/>
            </a:pPr>
            <a:r>
              <a:rPr lang="en-US" sz="2400" dirty="0" smtClean="0"/>
              <a:t>Minimum bias (MB) used  by most of detector</a:t>
            </a:r>
          </a:p>
          <a:p>
            <a:pPr marL="285750" indent="-285750">
              <a:buFont typeface="Wingdings" panose="05000000000000000000" pitchFamily="2" charset="2"/>
              <a:buChar char="§"/>
            </a:pPr>
            <a:r>
              <a:rPr lang="en-US" sz="2400" dirty="0" smtClean="0"/>
              <a:t>TRD wake-up</a:t>
            </a:r>
          </a:p>
          <a:p>
            <a:pPr marL="285750" indent="-285750">
              <a:buFont typeface="Wingdings" panose="05000000000000000000" pitchFamily="2" charset="2"/>
              <a:buChar char="q"/>
            </a:pPr>
            <a:r>
              <a:rPr lang="en-US" sz="2400" b="1" dirty="0" smtClean="0">
                <a:solidFill>
                  <a:srgbClr val="0070C0"/>
                </a:solidFill>
              </a:rPr>
              <a:t>FIT Trigger Input latency </a:t>
            </a:r>
          </a:p>
          <a:p>
            <a:pPr marL="285750" indent="-285750">
              <a:buFont typeface="Wingdings" panose="05000000000000000000" pitchFamily="2" charset="2"/>
              <a:buChar char="§"/>
            </a:pPr>
            <a:r>
              <a:rPr lang="en-US" sz="2400" dirty="0" smtClean="0">
                <a:solidFill>
                  <a:srgbClr val="FF0000"/>
                </a:solidFill>
              </a:rPr>
              <a:t>425 ns </a:t>
            </a:r>
            <a:r>
              <a:rPr lang="en-US" sz="2400" dirty="0" smtClean="0"/>
              <a:t>from interaction to signal at detector CTP input </a:t>
            </a:r>
          </a:p>
          <a:p>
            <a:pPr marL="285750" indent="-285750">
              <a:buFont typeface="Wingdings" panose="05000000000000000000" pitchFamily="2" charset="2"/>
              <a:buChar char="q"/>
            </a:pPr>
            <a:r>
              <a:rPr lang="en-GB" sz="2400" b="1" dirty="0">
                <a:solidFill>
                  <a:srgbClr val="0070C0"/>
                </a:solidFill>
              </a:rPr>
              <a:t>Continuous </a:t>
            </a:r>
            <a:r>
              <a:rPr lang="en-GB" sz="2400" b="1" dirty="0" smtClean="0">
                <a:solidFill>
                  <a:srgbClr val="0070C0"/>
                </a:solidFill>
              </a:rPr>
              <a:t>readout  </a:t>
            </a:r>
            <a:r>
              <a:rPr lang="en-GB" b="1" dirty="0" smtClean="0">
                <a:solidFill>
                  <a:srgbClr val="0070C0"/>
                </a:solidFill>
              </a:rPr>
              <a:t>(rare  processes do not exhibit signatures that can be selected by hardware triggers, they can only be collected  by a zero bias triggers)</a:t>
            </a:r>
            <a:endParaRPr lang="en-US" dirty="0" smtClean="0"/>
          </a:p>
          <a:p>
            <a:pPr marL="285750" indent="-285750">
              <a:buFont typeface="Wingdings" panose="05000000000000000000" pitchFamily="2" charset="2"/>
              <a:buChar char="§"/>
            </a:pPr>
            <a:endParaRPr lang="en-US" sz="2400" dirty="0" smtClean="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52736"/>
            <a:ext cx="8058150"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p:txBody>
          <a:bodyPr/>
          <a:lstStyle/>
          <a:p>
            <a:fld id="{96058DE5-0CEC-4DD7-A52C-904DB34DF0B5}" type="slidenum">
              <a:rPr lang="ru-RU" smtClean="0"/>
              <a:t>28</a:t>
            </a:fld>
            <a:endParaRPr lang="ru-RU"/>
          </a:p>
        </p:txBody>
      </p:sp>
    </p:spTree>
    <p:extLst>
      <p:ext uri="{BB962C8B-B14F-4D97-AF65-F5344CB8AC3E}">
        <p14:creationId xmlns:p14="http://schemas.microsoft.com/office/powerpoint/2010/main" val="40427223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93101"/>
            <a:ext cx="8229600" cy="974080"/>
          </a:xfrm>
          <a:extLst/>
        </p:spPr>
        <p:txBody>
          <a:bodyPr>
            <a:normAutofit fontScale="90000"/>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main problems </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with a Standard PLANACON® </a:t>
            </a:r>
            <a:r>
              <a:rPr lang="is-I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XP85012</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0482" name="Content Placeholder 3"/>
          <p:cNvSpPr>
            <a:spLocks noGrp="1"/>
          </p:cNvSpPr>
          <p:nvPr>
            <p:ph idx="1"/>
          </p:nvPr>
        </p:nvSpPr>
        <p:spPr>
          <a:xfrm>
            <a:off x="684213" y="1300652"/>
            <a:ext cx="8229600" cy="4525962"/>
          </a:xfrm>
        </p:spPr>
        <p:txBody>
          <a:bodyPr>
            <a:normAutofit lnSpcReduction="10000"/>
          </a:bodyPr>
          <a:lstStyle/>
          <a:p>
            <a:r>
              <a:rPr lang="en-US" sz="2400" dirty="0">
                <a:latin typeface="Calibri" charset="0"/>
              </a:rPr>
              <a:t>64 individual anodes (sectors) are electrically connected to the common output. The anode – MCP capacitance creates inversed (positive) </a:t>
            </a:r>
            <a:r>
              <a:rPr lang="en-US" b="1" u="sng" dirty="0">
                <a:solidFill>
                  <a:srgbClr val="800000"/>
                </a:solidFill>
                <a:latin typeface="Calibri" charset="0"/>
              </a:rPr>
              <a:t>crosstalk</a:t>
            </a:r>
            <a:r>
              <a:rPr lang="en-US" sz="2400" dirty="0">
                <a:latin typeface="Calibri" charset="0"/>
              </a:rPr>
              <a:t> which distorts time  measurements when more than one quadrant is hit.</a:t>
            </a:r>
          </a:p>
          <a:p>
            <a:r>
              <a:rPr lang="en-US" sz="2400" dirty="0">
                <a:latin typeface="Calibri" charset="0"/>
              </a:rPr>
              <a:t>To collect signals from each quadrant we need to attach an additional PCB. This increases inductance and capacitance of the traces and distorts the shape of the signal. It also makes signal shape </a:t>
            </a:r>
            <a:r>
              <a:rPr lang="en-US" sz="2400" b="1" dirty="0">
                <a:latin typeface="Calibri" charset="0"/>
              </a:rPr>
              <a:t>dependent on the coordinates</a:t>
            </a:r>
            <a:r>
              <a:rPr lang="en-US" sz="2400" dirty="0">
                <a:latin typeface="Calibri" charset="0"/>
              </a:rPr>
              <a:t>.</a:t>
            </a:r>
          </a:p>
          <a:p>
            <a:r>
              <a:rPr lang="en-US" sz="2400" dirty="0">
                <a:latin typeface="Calibri" charset="0"/>
              </a:rPr>
              <a:t>The total </a:t>
            </a:r>
            <a:r>
              <a:rPr lang="en-US" sz="2400" b="1" u="sng" dirty="0">
                <a:latin typeface="Calibri" charset="0"/>
              </a:rPr>
              <a:t>capacitance</a:t>
            </a:r>
            <a:r>
              <a:rPr lang="en-US" sz="2400" dirty="0">
                <a:latin typeface="Calibri" charset="0"/>
              </a:rPr>
              <a:t> of the anode system for one quadrant is about 80 </a:t>
            </a:r>
            <a:r>
              <a:rPr lang="en-US" sz="2400" dirty="0" err="1">
                <a:latin typeface="Calibri" charset="0"/>
              </a:rPr>
              <a:t>pF.</a:t>
            </a:r>
            <a:endParaRPr lang="en-US" sz="2400" dirty="0">
              <a:latin typeface="Calibri" charset="0"/>
            </a:endParaRPr>
          </a:p>
          <a:p>
            <a:r>
              <a:rPr lang="en-US" sz="2400" b="1" u="sng" dirty="0">
                <a:latin typeface="Calibri" charset="0"/>
              </a:rPr>
              <a:t>Different trace lengths </a:t>
            </a:r>
            <a:r>
              <a:rPr lang="en-US" sz="2400" dirty="0">
                <a:latin typeface="Calibri" charset="0"/>
              </a:rPr>
              <a:t>for individual anodes decrease the MCP time resolution.</a:t>
            </a:r>
          </a:p>
          <a:p>
            <a:endParaRPr lang="en-US" sz="2400" dirty="0">
              <a:latin typeface="Calibri" charset="0"/>
            </a:endParaRPr>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pic>
        <p:nvPicPr>
          <p:cNvPr id="10" name="Picture 9" descr="FIT logo.gif"/>
          <p:cNvPicPr>
            <a:picLocks noChangeAspect="1"/>
          </p:cNvPicPr>
          <p:nvPr/>
        </p:nvPicPr>
        <p:blipFill rotWithShape="1">
          <a:blip r:embed="rId2" cstate="print">
            <a:extLst>
              <a:ext uri="{28A0092B-C50C-407E-A947-70E740481C1C}">
                <a14:useLocalDpi xmlns:a14="http://schemas.microsoft.com/office/drawing/2010/main"/>
              </a:ext>
            </a:extLst>
          </a:blip>
          <a:srcRect l="28333" t="18108" r="32407" b="20308"/>
          <a:stretch/>
        </p:blipFill>
        <p:spPr>
          <a:xfrm>
            <a:off x="82550" y="112722"/>
            <a:ext cx="1203325" cy="132397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3"/>
          <a:srcRect b="35748"/>
          <a:stretch/>
        </p:blipFill>
        <p:spPr>
          <a:xfrm>
            <a:off x="8165462" y="274640"/>
            <a:ext cx="780272" cy="804405"/>
          </a:xfrm>
          <a:prstGeom prst="rect">
            <a:avLst/>
          </a:prstGeom>
        </p:spPr>
      </p:pic>
      <p:sp>
        <p:nvSpPr>
          <p:cNvPr id="3" name="Номер слайда 2"/>
          <p:cNvSpPr>
            <a:spLocks noGrp="1"/>
          </p:cNvSpPr>
          <p:nvPr>
            <p:ph type="sldNum" sz="quarter" idx="12"/>
          </p:nvPr>
        </p:nvSpPr>
        <p:spPr/>
        <p:txBody>
          <a:bodyPr/>
          <a:lstStyle/>
          <a:p>
            <a:fld id="{96058DE5-0CEC-4DD7-A52C-904DB34DF0B5}" type="slidenum">
              <a:rPr lang="ru-RU" smtClean="0"/>
              <a:t>29</a:t>
            </a:fld>
            <a:endParaRPr lang="ru-RU"/>
          </a:p>
        </p:txBody>
      </p:sp>
    </p:spTree>
    <p:extLst>
      <p:ext uri="{BB962C8B-B14F-4D97-AF65-F5344CB8AC3E}">
        <p14:creationId xmlns:p14="http://schemas.microsoft.com/office/powerpoint/2010/main" val="3702850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2563" y="0"/>
            <a:ext cx="8244408" cy="1786210"/>
          </a:xfrm>
        </p:spPr>
        <p:txBody>
          <a:bodyPr>
            <a:normAutofit/>
          </a:bodyPr>
          <a:lstStyle/>
          <a:p>
            <a:r>
              <a:rPr lang="en-US" sz="4000" b="1" dirty="0" smtClean="0">
                <a:solidFill>
                  <a:schemeClr val="accent6">
                    <a:lumMod val="75000"/>
                  </a:schemeClr>
                </a:solidFill>
                <a:effectLst>
                  <a:outerShdw blurRad="38100" dist="38100" dir="2700000" algn="tl">
                    <a:srgbClr val="000000">
                      <a:alpha val="43137"/>
                    </a:srgbClr>
                  </a:outerShdw>
                </a:effectLst>
              </a:rPr>
              <a:t>LHC </a:t>
            </a:r>
            <a:r>
              <a:rPr lang="en-US" sz="4000" b="1" dirty="0">
                <a:solidFill>
                  <a:schemeClr val="accent6">
                    <a:lumMod val="75000"/>
                  </a:schemeClr>
                </a:solidFill>
                <a:effectLst>
                  <a:outerShdw blurRad="38100" dist="38100" dir="2700000" algn="tl">
                    <a:srgbClr val="000000">
                      <a:alpha val="43137"/>
                    </a:srgbClr>
                  </a:outerShdw>
                </a:effectLst>
              </a:rPr>
              <a:t>injectors upgrade </a:t>
            </a:r>
            <a:r>
              <a:rPr lang="en-US" sz="4000" b="1" dirty="0" smtClean="0">
                <a:solidFill>
                  <a:schemeClr val="accent6">
                    <a:lumMod val="75000"/>
                  </a:schemeClr>
                </a:solidFill>
                <a:effectLst>
                  <a:outerShdw blurRad="38100" dist="38100" dir="2700000" algn="tl">
                    <a:srgbClr val="000000">
                      <a:alpha val="43137"/>
                    </a:srgbClr>
                  </a:outerShdw>
                </a:effectLst>
              </a:rPr>
              <a:t/>
            </a:r>
            <a:br>
              <a:rPr lang="en-US" sz="4000" b="1" dirty="0" smtClean="0">
                <a:solidFill>
                  <a:schemeClr val="accent6">
                    <a:lumMod val="75000"/>
                  </a:schemeClr>
                </a:solidFill>
                <a:effectLst>
                  <a:outerShdw blurRad="38100" dist="38100" dir="2700000" algn="tl">
                    <a:srgbClr val="000000">
                      <a:alpha val="43137"/>
                    </a:srgbClr>
                  </a:outerShdw>
                </a:effectLst>
              </a:rPr>
            </a:br>
            <a:r>
              <a:rPr lang="en-US" sz="4000" b="1" dirty="0" smtClean="0">
                <a:solidFill>
                  <a:schemeClr val="accent6">
                    <a:lumMod val="75000"/>
                  </a:schemeClr>
                </a:solidFill>
                <a:effectLst>
                  <a:outerShdw blurRad="38100" dist="38100" dir="2700000" algn="tl">
                    <a:srgbClr val="000000">
                      <a:alpha val="43137"/>
                    </a:srgbClr>
                  </a:outerShdw>
                </a:effectLst>
              </a:rPr>
              <a:t>(After the Long Shutdown 2019-2020</a:t>
            </a:r>
            <a:r>
              <a:rPr lang="en-US" b="1" dirty="0" smtClean="0">
                <a:solidFill>
                  <a:schemeClr val="accent6">
                    <a:lumMod val="75000"/>
                  </a:schemeClr>
                </a:solidFill>
                <a:effectLst>
                  <a:outerShdw blurRad="38100" dist="38100" dir="2700000" algn="tl">
                    <a:srgbClr val="000000">
                      <a:alpha val="43137"/>
                    </a:srgbClr>
                  </a:outerShdw>
                </a:effectLst>
              </a:rPr>
              <a:t>)</a:t>
            </a:r>
            <a:endParaRPr lang="ru-RU" b="1" dirty="0">
              <a:solidFill>
                <a:schemeClr val="accent6">
                  <a:lumMod val="75000"/>
                </a:schemeClr>
              </a:solidFill>
              <a:effectLst>
                <a:outerShdw blurRad="38100" dist="38100" dir="2700000" algn="tl">
                  <a:srgbClr val="000000">
                    <a:alpha val="43137"/>
                  </a:srgbClr>
                </a:outerShdw>
              </a:effectLst>
            </a:endParaRPr>
          </a:p>
        </p:txBody>
      </p:sp>
      <p:sp>
        <p:nvSpPr>
          <p:cNvPr id="3" name="Объект 2"/>
          <p:cNvSpPr>
            <a:spLocks noGrp="1"/>
          </p:cNvSpPr>
          <p:nvPr>
            <p:ph idx="1"/>
          </p:nvPr>
        </p:nvSpPr>
        <p:spPr/>
        <p:txBody>
          <a:bodyPr>
            <a:normAutofit/>
          </a:bodyPr>
          <a:lstStyle/>
          <a:p>
            <a:pPr marL="0" indent="0">
              <a:buNone/>
            </a:pPr>
            <a:r>
              <a:rPr lang="en-US" dirty="0" smtClean="0"/>
              <a:t>• </a:t>
            </a:r>
            <a:r>
              <a:rPr lang="en-US" b="1" dirty="0"/>
              <a:t>Increase in </a:t>
            </a:r>
            <a:r>
              <a:rPr lang="en-US" b="1" dirty="0" smtClean="0"/>
              <a:t>luminosity</a:t>
            </a:r>
          </a:p>
          <a:p>
            <a:pPr marL="0" indent="0">
              <a:buNone/>
            </a:pPr>
            <a:r>
              <a:rPr lang="en-US" dirty="0" smtClean="0"/>
              <a:t>    </a:t>
            </a:r>
            <a:r>
              <a:rPr lang="en-US" sz="2400" dirty="0" smtClean="0"/>
              <a:t>LHC </a:t>
            </a:r>
            <a:r>
              <a:rPr lang="en-US" sz="2400" dirty="0"/>
              <a:t>target luminosity </a:t>
            </a:r>
            <a:r>
              <a:rPr lang="en-US" sz="2400" i="1" dirty="0" err="1"/>
              <a:t>Pb-Pb</a:t>
            </a:r>
            <a:r>
              <a:rPr lang="en-US" sz="2400" i="1" dirty="0"/>
              <a:t> </a:t>
            </a:r>
            <a:r>
              <a:rPr lang="en-US" sz="2400" i="1" dirty="0" smtClean="0"/>
              <a:t> </a:t>
            </a:r>
            <a:r>
              <a:rPr lang="en-US" sz="2400" dirty="0" smtClean="0"/>
              <a:t>L </a:t>
            </a:r>
            <a:r>
              <a:rPr lang="en-US" sz="2400" dirty="0"/>
              <a:t>= 6 </a:t>
            </a:r>
            <a:r>
              <a:rPr lang="ru-RU" sz="2400" dirty="0" smtClean="0"/>
              <a:t>×10</a:t>
            </a:r>
            <a:r>
              <a:rPr lang="ru-RU" sz="2400" baseline="30000" dirty="0" smtClean="0"/>
              <a:t>27</a:t>
            </a:r>
            <a:r>
              <a:rPr lang="en-US" sz="2400" dirty="0" smtClean="0"/>
              <a:t>cm</a:t>
            </a:r>
            <a:r>
              <a:rPr lang="en-US" sz="2400" baseline="30000" dirty="0" smtClean="0"/>
              <a:t>-2</a:t>
            </a:r>
            <a:r>
              <a:rPr lang="en-US" sz="2400" dirty="0" smtClean="0"/>
              <a:t>s</a:t>
            </a:r>
            <a:r>
              <a:rPr lang="en-US" sz="2400" baseline="30000" dirty="0" smtClean="0"/>
              <a:t>-1</a:t>
            </a:r>
          </a:p>
          <a:p>
            <a:pPr marL="0" indent="0">
              <a:buNone/>
            </a:pPr>
            <a:r>
              <a:rPr lang="en-US" sz="2400" dirty="0" smtClean="0"/>
              <a:t>      corresponding to collision rates of 50 kHz</a:t>
            </a:r>
          </a:p>
          <a:p>
            <a:pPr marL="0" indent="0">
              <a:buNone/>
            </a:pPr>
            <a:r>
              <a:rPr lang="en-US" sz="2400" dirty="0"/>
              <a:t> </a:t>
            </a:r>
            <a:r>
              <a:rPr lang="en-US" sz="2400" dirty="0" smtClean="0"/>
              <a:t>     and  &gt;200  kHz for pp and p-</a:t>
            </a:r>
            <a:r>
              <a:rPr lang="en-US" sz="2400" dirty="0" err="1" smtClean="0"/>
              <a:t>Pb</a:t>
            </a:r>
            <a:r>
              <a:rPr lang="en-US" sz="2400" dirty="0" smtClean="0"/>
              <a:t>  </a:t>
            </a:r>
            <a:endParaRPr lang="en-US" sz="2400" dirty="0"/>
          </a:p>
          <a:p>
            <a:pPr marL="0" indent="0">
              <a:buNone/>
            </a:pPr>
            <a:r>
              <a:rPr lang="en-US" dirty="0"/>
              <a:t>• </a:t>
            </a:r>
            <a:r>
              <a:rPr lang="en-US" dirty="0" smtClean="0"/>
              <a:t> </a:t>
            </a:r>
            <a:r>
              <a:rPr lang="en-US" b="1" dirty="0"/>
              <a:t>25 ns bunch </a:t>
            </a:r>
            <a:r>
              <a:rPr lang="en-US" b="1" dirty="0" smtClean="0"/>
              <a:t>spacing option for RUN3 and RUN4</a:t>
            </a:r>
            <a:endParaRPr lang="en-US" b="1" dirty="0"/>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pic>
        <p:nvPicPr>
          <p:cNvPr id="6" name="Picture 25"/>
          <p:cNvPicPr>
            <a:picLocks noChangeAspect="1"/>
          </p:cNvPicPr>
          <p:nvPr/>
        </p:nvPicPr>
        <p:blipFill rotWithShape="1">
          <a:blip r:embed="rId2"/>
          <a:srcRect b="35748"/>
          <a:stretch/>
        </p:blipFill>
        <p:spPr>
          <a:xfrm>
            <a:off x="8165462" y="116632"/>
            <a:ext cx="780272" cy="804405"/>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581128"/>
            <a:ext cx="8376086" cy="1862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Номер слайда 6"/>
          <p:cNvSpPr>
            <a:spLocks noGrp="1"/>
          </p:cNvSpPr>
          <p:nvPr>
            <p:ph type="sldNum" sz="quarter" idx="12"/>
          </p:nvPr>
        </p:nvSpPr>
        <p:spPr/>
        <p:txBody>
          <a:bodyPr/>
          <a:lstStyle/>
          <a:p>
            <a:fld id="{96058DE5-0CEC-4DD7-A52C-904DB34DF0B5}" type="slidenum">
              <a:rPr lang="ru-RU" smtClean="0"/>
              <a:t>3</a:t>
            </a:fld>
            <a:endParaRPr lang="ru-RU"/>
          </a:p>
        </p:txBody>
      </p:sp>
    </p:spTree>
    <p:extLst>
      <p:ext uri="{BB962C8B-B14F-4D97-AF65-F5344CB8AC3E}">
        <p14:creationId xmlns:p14="http://schemas.microsoft.com/office/powerpoint/2010/main" val="37462533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05863" cy="692696"/>
          </a:xfrm>
          <a:extLst/>
        </p:spPr>
        <p:txBody>
          <a:bodyPr/>
          <a:lstStyle/>
          <a:p>
            <a:pPr>
              <a:defRPr/>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Laser tests of the modified PLANACON</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2530"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200" smtClean="0">
                <a:solidFill>
                  <a:srgbClr val="898989"/>
                </a:solidFill>
                <a:latin typeface="Calibri" charset="0"/>
                <a:cs typeface="Arial" charset="0"/>
              </a:rPr>
              <a:t>ICPPA , Oct 10- 12 2016</a:t>
            </a:r>
            <a:endParaRPr lang="ru-RU" sz="1200">
              <a:solidFill>
                <a:srgbClr val="898989"/>
              </a:solidFill>
              <a:latin typeface="Calibri" charset="0"/>
              <a:cs typeface="Arial" charset="0"/>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latin typeface="Calibri"/>
              </a:rPr>
              <a:t>T.Karavicheva</a:t>
            </a:r>
            <a:endParaRPr lang="ru-RU">
              <a:solidFill>
                <a:prstClr val="black">
                  <a:tint val="75000"/>
                </a:prstClr>
              </a:solidFill>
              <a:latin typeface="Calibri"/>
            </a:endParaRPr>
          </a:p>
        </p:txBody>
      </p:sp>
      <p:sp>
        <p:nvSpPr>
          <p:cNvPr id="22533" name="TextBox 6"/>
          <p:cNvSpPr txBox="1">
            <a:spLocks noChangeArrowheads="1"/>
          </p:cNvSpPr>
          <p:nvPr/>
        </p:nvSpPr>
        <p:spPr bwMode="auto">
          <a:xfrm>
            <a:off x="424929" y="620713"/>
            <a:ext cx="8086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dirty="0" smtClean="0">
                <a:solidFill>
                  <a:srgbClr val="000090"/>
                </a:solidFill>
              </a:rPr>
              <a:t>Three quadrants are open to laser pulses. One quadrant is covered.</a:t>
            </a:r>
          </a:p>
        </p:txBody>
      </p:sp>
      <p:sp>
        <p:nvSpPr>
          <p:cNvPr id="22534" name="Rectangle 7"/>
          <p:cNvSpPr>
            <a:spLocks noChangeArrowheads="1"/>
          </p:cNvSpPr>
          <p:nvPr/>
        </p:nvSpPr>
        <p:spPr bwMode="auto">
          <a:xfrm>
            <a:off x="755650" y="981075"/>
            <a:ext cx="759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4000" b="1" smtClean="0">
                <a:solidFill>
                  <a:srgbClr val="800000"/>
                </a:solidFill>
                <a:latin typeface="Arial" charset="0"/>
                <a:ea typeface="ＭＳ Ｐゴシック" charset="0"/>
                <a:cs typeface="Arial" charset="0"/>
              </a:rPr>
              <a:t>Standard</a:t>
            </a:r>
            <a:r>
              <a:rPr lang="en-US" sz="4000" b="1" smtClean="0">
                <a:solidFill>
                  <a:srgbClr val="0070C0"/>
                </a:solidFill>
                <a:latin typeface="Arial" charset="0"/>
                <a:ea typeface="ＭＳ Ｐゴシック" charset="0"/>
                <a:cs typeface="Arial" charset="0"/>
              </a:rPr>
              <a:t> </a:t>
            </a:r>
            <a:r>
              <a:rPr lang="en-US" sz="4000" b="1" smtClean="0">
                <a:solidFill>
                  <a:prstClr val="black"/>
                </a:solidFill>
                <a:latin typeface="Arial" charset="0"/>
                <a:ea typeface="ＭＳ Ｐゴシック" charset="0"/>
                <a:cs typeface="Arial" charset="0"/>
              </a:rPr>
              <a:t>XP85012</a:t>
            </a:r>
            <a:r>
              <a:rPr lang="en-US" sz="4000" b="1" smtClean="0">
                <a:solidFill>
                  <a:srgbClr val="0070C0"/>
                </a:solidFill>
                <a:latin typeface="Arial" charset="0"/>
                <a:ea typeface="ＭＳ Ｐゴシック" charset="0"/>
                <a:cs typeface="Arial" charset="0"/>
              </a:rPr>
              <a:t> </a:t>
            </a:r>
            <a:r>
              <a:rPr lang="en-US" sz="4000" b="1" smtClean="0">
                <a:solidFill>
                  <a:srgbClr val="000090"/>
                </a:solidFill>
                <a:latin typeface="Arial" charset="0"/>
                <a:ea typeface="ＭＳ Ｐゴシック" charset="0"/>
                <a:cs typeface="Arial" charset="0"/>
              </a:rPr>
              <a:t>Modified</a:t>
            </a:r>
            <a:endParaRPr lang="en-US" sz="4000" smtClean="0">
              <a:solidFill>
                <a:srgbClr val="000090"/>
              </a:solidFill>
              <a:latin typeface="Arial" charset="0"/>
              <a:ea typeface="ＭＳ Ｐゴシック" charset="0"/>
              <a:cs typeface="ＭＳ Ｐゴシック" charset="0"/>
            </a:endParaRPr>
          </a:p>
        </p:txBody>
      </p:sp>
      <p:pic>
        <p:nvPicPr>
          <p:cNvPr id="22535" name="Picture 8" descr="ScopePictures1_2.jpg"/>
          <p:cNvPicPr>
            <a:picLocks noChangeAspect="1"/>
          </p:cNvPicPr>
          <p:nvPr/>
        </p:nvPicPr>
        <p:blipFill>
          <a:blip r:embed="rId2" cstate="print">
            <a:extLst>
              <a:ext uri="{28A0092B-C50C-407E-A947-70E740481C1C}">
                <a14:useLocalDpi xmlns:a14="http://schemas.microsoft.com/office/drawing/2010/main" val="0"/>
              </a:ext>
            </a:extLst>
          </a:blip>
          <a:srcRect b="17667"/>
          <a:stretch>
            <a:fillRect/>
          </a:stretch>
        </p:blipFill>
        <p:spPr bwMode="auto">
          <a:xfrm>
            <a:off x="0" y="1916113"/>
            <a:ext cx="4321175" cy="26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9" descr="ScopePictures3.jpg"/>
          <p:cNvPicPr>
            <a:picLocks noChangeAspect="1"/>
          </p:cNvPicPr>
          <p:nvPr/>
        </p:nvPicPr>
        <p:blipFill>
          <a:blip r:embed="rId3" cstate="print">
            <a:extLst>
              <a:ext uri="{28A0092B-C50C-407E-A947-70E740481C1C}">
                <a14:useLocalDpi xmlns:a14="http://schemas.microsoft.com/office/drawing/2010/main" val="0"/>
              </a:ext>
            </a:extLst>
          </a:blip>
          <a:srcRect b="22922"/>
          <a:stretch>
            <a:fillRect/>
          </a:stretch>
        </p:blipFill>
        <p:spPr bwMode="auto">
          <a:xfrm>
            <a:off x="4572000" y="1916113"/>
            <a:ext cx="4572000"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Box 10"/>
          <p:cNvSpPr txBox="1">
            <a:spLocks noChangeArrowheads="1"/>
          </p:cNvSpPr>
          <p:nvPr/>
        </p:nvSpPr>
        <p:spPr bwMode="auto">
          <a:xfrm>
            <a:off x="7235825" y="3933825"/>
            <a:ext cx="15700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FFFF00"/>
                </a:solidFill>
              </a:rPr>
              <a:t>CROSSTALK</a:t>
            </a:r>
            <a:br>
              <a:rPr lang="en-US" sz="1800" smtClean="0">
                <a:solidFill>
                  <a:srgbClr val="FFFF00"/>
                </a:solidFill>
              </a:rPr>
            </a:br>
            <a:r>
              <a:rPr lang="en-US" sz="1800" smtClean="0">
                <a:solidFill>
                  <a:srgbClr val="FFFF00"/>
                </a:solidFill>
              </a:rPr>
              <a:t>SIGNAL X 5</a:t>
            </a:r>
          </a:p>
        </p:txBody>
      </p:sp>
      <p:sp>
        <p:nvSpPr>
          <p:cNvPr id="22538" name="TextBox 11"/>
          <p:cNvSpPr txBox="1">
            <a:spLocks noChangeArrowheads="1"/>
          </p:cNvSpPr>
          <p:nvPr/>
        </p:nvSpPr>
        <p:spPr bwMode="auto">
          <a:xfrm>
            <a:off x="2411413" y="4005263"/>
            <a:ext cx="15700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FFFF00"/>
                </a:solidFill>
              </a:rPr>
              <a:t>CROSSTALK</a:t>
            </a:r>
            <a:br>
              <a:rPr lang="en-US" sz="1800" smtClean="0">
                <a:solidFill>
                  <a:srgbClr val="FFFF00"/>
                </a:solidFill>
              </a:rPr>
            </a:br>
            <a:r>
              <a:rPr lang="en-US" sz="1800" smtClean="0">
                <a:solidFill>
                  <a:srgbClr val="FFFF00"/>
                </a:solidFill>
              </a:rPr>
              <a:t>SIGNAL X 1</a:t>
            </a:r>
          </a:p>
        </p:txBody>
      </p:sp>
      <p:sp>
        <p:nvSpPr>
          <p:cNvPr id="22539" name="TextBox 12"/>
          <p:cNvSpPr txBox="1">
            <a:spLocks noChangeArrowheads="1"/>
          </p:cNvSpPr>
          <p:nvPr/>
        </p:nvSpPr>
        <p:spPr bwMode="auto">
          <a:xfrm>
            <a:off x="34925" y="4581525"/>
            <a:ext cx="4249738"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dirty="0" smtClean="0">
                <a:solidFill>
                  <a:srgbClr val="800000"/>
                </a:solidFill>
              </a:rPr>
              <a:t>The leading edge is unstable, depends on charge distribution between individual anodes of the three illuminated quadrants. Oscillation on the trailing edge can be seen. The crosstalk signal is large.</a:t>
            </a:r>
          </a:p>
          <a:p>
            <a:pPr defTabSz="914400" eaLnBrk="1" fontAlgn="base" hangingPunct="1">
              <a:spcBef>
                <a:spcPct val="0"/>
              </a:spcBef>
              <a:spcAft>
                <a:spcPct val="0"/>
              </a:spcAft>
            </a:pPr>
            <a:endParaRPr lang="en-US" sz="1800" dirty="0" smtClean="0">
              <a:solidFill>
                <a:srgbClr val="800000"/>
              </a:solidFill>
            </a:endParaRPr>
          </a:p>
        </p:txBody>
      </p:sp>
      <p:sp>
        <p:nvSpPr>
          <p:cNvPr id="22540" name="TextBox 13"/>
          <p:cNvSpPr txBox="1">
            <a:spLocks noChangeArrowheads="1"/>
          </p:cNvSpPr>
          <p:nvPr/>
        </p:nvSpPr>
        <p:spPr bwMode="auto">
          <a:xfrm>
            <a:off x="4572000" y="4652963"/>
            <a:ext cx="457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90"/>
                </a:solidFill>
              </a:rPr>
              <a:t>Signals from the 3 illuminated quadrants are stable and without oscillations. The crosstalk signal (on the darkened quadrant) is now ~5x smaller and has only a negative component. There is no time shift. The trailing edge is 1.5x shorter.</a:t>
            </a:r>
          </a:p>
          <a:p>
            <a:pPr defTabSz="914400" eaLnBrk="1" fontAlgn="base" hangingPunct="1">
              <a:spcBef>
                <a:spcPct val="0"/>
              </a:spcBef>
              <a:spcAft>
                <a:spcPct val="0"/>
              </a:spcAft>
            </a:pPr>
            <a:endParaRPr lang="en-US" sz="1800" smtClean="0">
              <a:solidFill>
                <a:srgbClr val="000090"/>
              </a:solidFill>
            </a:endParaRPr>
          </a:p>
        </p:txBody>
      </p:sp>
      <p:pic>
        <p:nvPicPr>
          <p:cNvPr id="14" name="Picture 13"/>
          <p:cNvPicPr>
            <a:picLocks noChangeAspect="1"/>
          </p:cNvPicPr>
          <p:nvPr/>
        </p:nvPicPr>
        <p:blipFill rotWithShape="1">
          <a:blip r:embed="rId4"/>
          <a:srcRect b="35748"/>
          <a:stretch/>
        </p:blipFill>
        <p:spPr>
          <a:xfrm>
            <a:off x="8165462" y="274640"/>
            <a:ext cx="780272" cy="804405"/>
          </a:xfrm>
          <a:prstGeom prst="rect">
            <a:avLst/>
          </a:prstGeom>
        </p:spPr>
      </p:pic>
      <p:sp>
        <p:nvSpPr>
          <p:cNvPr id="3" name="Номер слайда 2"/>
          <p:cNvSpPr>
            <a:spLocks noGrp="1"/>
          </p:cNvSpPr>
          <p:nvPr>
            <p:ph type="sldNum" sz="quarter" idx="12"/>
          </p:nvPr>
        </p:nvSpPr>
        <p:spPr/>
        <p:txBody>
          <a:bodyPr/>
          <a:lstStyle/>
          <a:p>
            <a:fld id="{96058DE5-0CEC-4DD7-A52C-904DB34DF0B5}" type="slidenum">
              <a:rPr lang="ru-RU" smtClean="0"/>
              <a:t>30</a:t>
            </a:fld>
            <a:endParaRPr lang="ru-RU"/>
          </a:p>
        </p:txBody>
      </p:sp>
    </p:spTree>
    <p:extLst>
      <p:ext uri="{BB962C8B-B14F-4D97-AF65-F5344CB8AC3E}">
        <p14:creationId xmlns:p14="http://schemas.microsoft.com/office/powerpoint/2010/main" val="32444206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b="35748"/>
          <a:stretch/>
        </p:blipFill>
        <p:spPr>
          <a:xfrm>
            <a:off x="8165462" y="274640"/>
            <a:ext cx="780272" cy="804405"/>
          </a:xfrm>
          <a:prstGeom prst="rect">
            <a:avLst/>
          </a:prstGeom>
        </p:spPr>
      </p:pic>
      <p:pic>
        <p:nvPicPr>
          <p:cNvPr id="19457" name="Picture 5" descr="mcp-m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550" y="2965450"/>
            <a:ext cx="360045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200" smtClean="0">
                <a:solidFill>
                  <a:srgbClr val="898989"/>
                </a:solidFill>
                <a:latin typeface="Calibri" charset="0"/>
                <a:cs typeface="Arial" charset="0"/>
              </a:rPr>
              <a:t>ICPPA , Oct 10- 12 2016</a:t>
            </a:r>
            <a:endParaRPr lang="ru-RU" sz="1200">
              <a:solidFill>
                <a:srgbClr val="898989"/>
              </a:solidFill>
              <a:latin typeface="Calibri" charset="0"/>
              <a:cs typeface="Arial" charset="0"/>
            </a:endParaRPr>
          </a:p>
        </p:txBody>
      </p:sp>
      <p:sp>
        <p:nvSpPr>
          <p:cNvPr id="3" name="Footer Placeholder 2"/>
          <p:cNvSpPr>
            <a:spLocks noGrp="1"/>
          </p:cNvSpPr>
          <p:nvPr>
            <p:ph type="ftr" sz="quarter" idx="11"/>
          </p:nvPr>
        </p:nvSpPr>
        <p:spPr/>
        <p:txBody>
          <a:bodyPr/>
          <a:lstStyle/>
          <a:p>
            <a:pPr>
              <a:defRPr/>
            </a:pPr>
            <a:r>
              <a:rPr lang="en-US" smtClean="0">
                <a:solidFill>
                  <a:prstClr val="black">
                    <a:tint val="75000"/>
                  </a:prstClr>
                </a:solidFill>
                <a:latin typeface="Calibri"/>
              </a:rPr>
              <a:t>T.Karavicheva</a:t>
            </a:r>
            <a:endParaRPr lang="ru-RU">
              <a:solidFill>
                <a:prstClr val="black">
                  <a:tint val="75000"/>
                </a:prstClr>
              </a:solidFill>
              <a:latin typeface="Calibri"/>
            </a:endParaRPr>
          </a:p>
        </p:txBody>
      </p:sp>
      <p:pic>
        <p:nvPicPr>
          <p:cNvPr id="19461" name="Picture 5" descr="IMGP4652.jpg"/>
          <p:cNvPicPr>
            <a:picLocks noChangeAspect="1"/>
          </p:cNvPicPr>
          <p:nvPr/>
        </p:nvPicPr>
        <p:blipFill>
          <a:blip r:embed="rId4">
            <a:extLst>
              <a:ext uri="{28A0092B-C50C-407E-A947-70E740481C1C}">
                <a14:useLocalDpi xmlns:a14="http://schemas.microsoft.com/office/drawing/2010/main" val="0"/>
              </a:ext>
            </a:extLst>
          </a:blip>
          <a:srcRect l="4942" t="22311" r="20686"/>
          <a:stretch>
            <a:fillRect/>
          </a:stretch>
        </p:blipFill>
        <p:spPr bwMode="auto">
          <a:xfrm>
            <a:off x="179388" y="1260475"/>
            <a:ext cx="4814887"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6"/>
          <p:cNvSpPr>
            <a:spLocks noChangeArrowheads="1"/>
          </p:cNvSpPr>
          <p:nvPr/>
        </p:nvSpPr>
        <p:spPr bwMode="auto">
          <a:xfrm>
            <a:off x="1428761" y="201613"/>
            <a:ext cx="7596187"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4000" b="1" dirty="0" smtClean="0">
                <a:solidFill>
                  <a:srgbClr val="800000"/>
                </a:solidFill>
                <a:latin typeface="Arial" charset="0"/>
                <a:ea typeface="ＭＳ Ｐゴシック" charset="0"/>
                <a:cs typeface="Arial" charset="0"/>
              </a:rPr>
              <a:t>Standard</a:t>
            </a:r>
            <a:r>
              <a:rPr lang="en-US" sz="4000" b="1" dirty="0" smtClean="0">
                <a:solidFill>
                  <a:srgbClr val="0070C0"/>
                </a:solidFill>
                <a:latin typeface="Arial" charset="0"/>
                <a:ea typeface="ＭＳ Ｐゴシック" charset="0"/>
                <a:cs typeface="Arial" charset="0"/>
              </a:rPr>
              <a:t> </a:t>
            </a:r>
            <a:r>
              <a:rPr lang="en-US" sz="4000" b="1" dirty="0" smtClean="0">
                <a:solidFill>
                  <a:prstClr val="black"/>
                </a:solidFill>
                <a:latin typeface="Arial" charset="0"/>
                <a:ea typeface="ＭＳ Ｐゴシック" charset="0"/>
                <a:cs typeface="Arial" charset="0"/>
              </a:rPr>
              <a:t>XP85012</a:t>
            </a:r>
            <a:r>
              <a:rPr lang="en-US" sz="4000" b="1" dirty="0" smtClean="0">
                <a:solidFill>
                  <a:srgbClr val="0070C0"/>
                </a:solidFill>
                <a:latin typeface="Arial" charset="0"/>
                <a:ea typeface="ＭＳ Ｐゴシック" charset="0"/>
                <a:cs typeface="Arial" charset="0"/>
              </a:rPr>
              <a:t> </a:t>
            </a:r>
            <a:r>
              <a:rPr lang="en-US" sz="4000" b="1" dirty="0" smtClean="0">
                <a:solidFill>
                  <a:srgbClr val="000090"/>
                </a:solidFill>
                <a:latin typeface="Arial" charset="0"/>
                <a:ea typeface="ＭＳ Ｐゴシック" charset="0"/>
                <a:cs typeface="Arial" charset="0"/>
              </a:rPr>
              <a:t>Modified</a:t>
            </a:r>
            <a:endParaRPr lang="en-US" sz="4000" dirty="0" smtClean="0">
              <a:solidFill>
                <a:srgbClr val="000090"/>
              </a:solidFill>
              <a:latin typeface="Arial" charset="0"/>
              <a:ea typeface="ＭＳ Ｐゴシック" charset="0"/>
              <a:cs typeface="ＭＳ Ｐゴシック" charset="0"/>
            </a:endParaRPr>
          </a:p>
        </p:txBody>
      </p:sp>
      <p:pic>
        <p:nvPicPr>
          <p:cNvPr id="9" name="Picture 8" descr="FIT logo.gif"/>
          <p:cNvPicPr>
            <a:picLocks noChangeAspect="1"/>
          </p:cNvPicPr>
          <p:nvPr/>
        </p:nvPicPr>
        <p:blipFill rotWithShape="1">
          <a:blip r:embed="rId5" cstate="print">
            <a:extLst>
              <a:ext uri="{28A0092B-C50C-407E-A947-70E740481C1C}">
                <a14:useLocalDpi xmlns:a14="http://schemas.microsoft.com/office/drawing/2010/main"/>
              </a:ext>
            </a:extLst>
          </a:blip>
          <a:srcRect l="28333" t="18108" r="32407" b="20308"/>
          <a:stretch/>
        </p:blipFill>
        <p:spPr>
          <a:xfrm>
            <a:off x="82550" y="112713"/>
            <a:ext cx="1203325" cy="1323975"/>
          </a:xfrm>
          <a:prstGeom prst="rect">
            <a:avLst/>
          </a:prstGeom>
          <a:ln>
            <a:noFill/>
          </a:ln>
          <a:effectLst>
            <a:outerShdw blurRad="292100" dist="139700" dir="2700000" algn="tl" rotWithShape="0">
              <a:srgbClr val="333333">
                <a:alpha val="65000"/>
              </a:srgbClr>
            </a:outerShdw>
          </a:effectLst>
        </p:spPr>
      </p:pic>
      <p:sp>
        <p:nvSpPr>
          <p:cNvPr id="19464" name="TextBox 9"/>
          <p:cNvSpPr txBox="1">
            <a:spLocks noChangeArrowheads="1"/>
          </p:cNvSpPr>
          <p:nvPr/>
        </p:nvSpPr>
        <p:spPr bwMode="auto">
          <a:xfrm>
            <a:off x="179388" y="4697413"/>
            <a:ext cx="50403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smtClean="0">
                <a:solidFill>
                  <a:srgbClr val="800000"/>
                </a:solidFill>
              </a:rPr>
              <a:t>Standard</a:t>
            </a:r>
            <a:r>
              <a:rPr lang="en-US" sz="2000" smtClean="0">
                <a:solidFill>
                  <a:srgbClr val="800000"/>
                </a:solidFill>
              </a:rPr>
              <a:t> off-the-shelf PLANACON® </a:t>
            </a:r>
            <a:br>
              <a:rPr lang="en-US" sz="2000" smtClean="0">
                <a:solidFill>
                  <a:srgbClr val="800000"/>
                </a:solidFill>
              </a:rPr>
            </a:br>
            <a:r>
              <a:rPr lang="en-US" sz="2000" smtClean="0">
                <a:solidFill>
                  <a:srgbClr val="800000"/>
                </a:solidFill>
              </a:rPr>
              <a:t>has a common output and uses non-RF connectors for anode outputs</a:t>
            </a:r>
          </a:p>
          <a:p>
            <a:pPr defTabSz="914400" eaLnBrk="1" fontAlgn="base" hangingPunct="1">
              <a:spcBef>
                <a:spcPct val="0"/>
              </a:spcBef>
              <a:spcAft>
                <a:spcPct val="0"/>
              </a:spcAft>
            </a:pPr>
            <a:endParaRPr lang="en-US" sz="2000" smtClean="0">
              <a:solidFill>
                <a:srgbClr val="800000"/>
              </a:solidFill>
            </a:endParaRPr>
          </a:p>
        </p:txBody>
      </p:sp>
      <p:sp>
        <p:nvSpPr>
          <p:cNvPr id="19465" name="TextBox 10"/>
          <p:cNvSpPr txBox="1">
            <a:spLocks noChangeArrowheads="1"/>
          </p:cNvSpPr>
          <p:nvPr/>
        </p:nvSpPr>
        <p:spPr bwMode="auto">
          <a:xfrm>
            <a:off x="5148263" y="1057275"/>
            <a:ext cx="399573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2000" b="1" smtClean="0">
                <a:solidFill>
                  <a:srgbClr val="000090"/>
                </a:solidFill>
              </a:rPr>
              <a:t>Modified</a:t>
            </a:r>
            <a:r>
              <a:rPr lang="en-US" sz="2000" smtClean="0">
                <a:solidFill>
                  <a:srgbClr val="000090"/>
                </a:solidFill>
              </a:rPr>
              <a:t> variant has RF grounded MCP out electrode, reduced anode-ground capacitance, and equalized propagation time from individual anodes to the output connectors.</a:t>
            </a:r>
          </a:p>
        </p:txBody>
      </p:sp>
      <p:sp>
        <p:nvSpPr>
          <p:cNvPr id="2" name="Номер слайда 1"/>
          <p:cNvSpPr>
            <a:spLocks noGrp="1"/>
          </p:cNvSpPr>
          <p:nvPr>
            <p:ph type="sldNum" sz="quarter" idx="12"/>
          </p:nvPr>
        </p:nvSpPr>
        <p:spPr/>
        <p:txBody>
          <a:bodyPr/>
          <a:lstStyle/>
          <a:p>
            <a:fld id="{96058DE5-0CEC-4DD7-A52C-904DB34DF0B5}" type="slidenum">
              <a:rPr lang="ru-RU" smtClean="0"/>
              <a:t>31</a:t>
            </a:fld>
            <a:endParaRPr lang="ru-RU"/>
          </a:p>
        </p:txBody>
      </p:sp>
    </p:spTree>
    <p:extLst>
      <p:ext uri="{BB962C8B-B14F-4D97-AF65-F5344CB8AC3E}">
        <p14:creationId xmlns:p14="http://schemas.microsoft.com/office/powerpoint/2010/main" val="37268168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mcp-m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557338"/>
            <a:ext cx="360045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77" rIns="91350" bIns="45677" anchor="ctr"/>
          <a:lstStyle>
            <a:lvl1pPr defTabSz="455613">
              <a:defRPr>
                <a:solidFill>
                  <a:schemeClr val="tx1"/>
                </a:solidFill>
                <a:latin typeface="Arial" pitchFamily="34" charset="0"/>
              </a:defRPr>
            </a:lvl1pPr>
            <a:lvl2pPr marL="742950" indent="-285750" defTabSz="455613">
              <a:defRPr>
                <a:solidFill>
                  <a:schemeClr val="tx1"/>
                </a:solidFill>
                <a:latin typeface="Arial" pitchFamily="34" charset="0"/>
              </a:defRPr>
            </a:lvl2pPr>
            <a:lvl3pPr marL="1143000" indent="-228600" defTabSz="455613">
              <a:defRPr>
                <a:solidFill>
                  <a:schemeClr val="tx1"/>
                </a:solidFill>
                <a:latin typeface="Arial" pitchFamily="34" charset="0"/>
              </a:defRPr>
            </a:lvl3pPr>
            <a:lvl4pPr marL="1600200" indent="-228600" defTabSz="455613">
              <a:defRPr>
                <a:solidFill>
                  <a:schemeClr val="tx1"/>
                </a:solidFill>
                <a:latin typeface="Arial" pitchFamily="34" charset="0"/>
              </a:defRPr>
            </a:lvl4pPr>
            <a:lvl5pPr marL="2057400" indent="-228600" defTabSz="455613">
              <a:defRPr>
                <a:solidFill>
                  <a:schemeClr val="tx1"/>
                </a:solidFill>
                <a:latin typeface="Arial" pitchFamily="34" charset="0"/>
              </a:defRPr>
            </a:lvl5pPr>
            <a:lvl6pPr marL="2514600" indent="-228600" defTabSz="455613" fontAlgn="base">
              <a:spcBef>
                <a:spcPct val="0"/>
              </a:spcBef>
              <a:spcAft>
                <a:spcPct val="0"/>
              </a:spcAft>
              <a:defRPr>
                <a:solidFill>
                  <a:schemeClr val="tx1"/>
                </a:solidFill>
                <a:latin typeface="Arial" pitchFamily="34" charset="0"/>
              </a:defRPr>
            </a:lvl6pPr>
            <a:lvl7pPr marL="2971800" indent="-228600" defTabSz="455613" fontAlgn="base">
              <a:spcBef>
                <a:spcPct val="0"/>
              </a:spcBef>
              <a:spcAft>
                <a:spcPct val="0"/>
              </a:spcAft>
              <a:defRPr>
                <a:solidFill>
                  <a:schemeClr val="tx1"/>
                </a:solidFill>
                <a:latin typeface="Arial" pitchFamily="34" charset="0"/>
              </a:defRPr>
            </a:lvl7pPr>
            <a:lvl8pPr marL="3429000" indent="-228600" defTabSz="455613" fontAlgn="base">
              <a:spcBef>
                <a:spcPct val="0"/>
              </a:spcBef>
              <a:spcAft>
                <a:spcPct val="0"/>
              </a:spcAft>
              <a:defRPr>
                <a:solidFill>
                  <a:schemeClr val="tx1"/>
                </a:solidFill>
                <a:latin typeface="Arial" pitchFamily="34" charset="0"/>
              </a:defRPr>
            </a:lvl8pPr>
            <a:lvl9pPr marL="3886200" indent="-228600" defTabSz="455613" fontAlgn="base">
              <a:spcBef>
                <a:spcPct val="0"/>
              </a:spcBef>
              <a:spcAft>
                <a:spcPct val="0"/>
              </a:spcAft>
              <a:defRPr>
                <a:solidFill>
                  <a:schemeClr val="tx1"/>
                </a:solidFill>
                <a:latin typeface="Arial" pitchFamily="34" charset="0"/>
              </a:defRPr>
            </a:lvl9pPr>
          </a:lstStyle>
          <a:p>
            <a:pPr algn="r"/>
            <a:fld id="{7A48BF0B-D290-4E58-BB88-7AEC342D97D4}" type="slidenum">
              <a:rPr lang="ru-RU" altLang="ru-RU" sz="1200">
                <a:solidFill>
                  <a:srgbClr val="898989"/>
                </a:solidFill>
                <a:latin typeface="Calibri" pitchFamily="34" charset="0"/>
                <a:ea typeface="MS PGothic" pitchFamily="34" charset="-128"/>
                <a:cs typeface="Arial" pitchFamily="34" charset="0"/>
              </a:rPr>
              <a:pPr algn="r"/>
              <a:t>32</a:t>
            </a:fld>
            <a:endParaRPr lang="ru-RU" altLang="ru-RU" sz="1200">
              <a:solidFill>
                <a:srgbClr val="898989"/>
              </a:solidFill>
              <a:latin typeface="Calibri" pitchFamily="34" charset="0"/>
              <a:ea typeface="MS PGothic" pitchFamily="34" charset="-128"/>
              <a:cs typeface="Arial" pitchFamily="34" charset="0"/>
            </a:endParaRPr>
          </a:p>
        </p:txBody>
      </p:sp>
      <p:pic>
        <p:nvPicPr>
          <p:cNvPr id="9" name="Picture 8" descr="FIT logo.gif"/>
          <p:cNvPicPr>
            <a:picLocks noChangeAspect="1"/>
          </p:cNvPicPr>
          <p:nvPr/>
        </p:nvPicPr>
        <p:blipFill rotWithShape="1">
          <a:blip r:embed="rId3"/>
          <a:srcRect l="28333" t="18108" r="32407" b="20308"/>
          <a:stretch/>
        </p:blipFill>
        <p:spPr>
          <a:xfrm>
            <a:off x="82550" y="112713"/>
            <a:ext cx="1203325" cy="1323975"/>
          </a:xfrm>
          <a:prstGeom prst="rect">
            <a:avLst/>
          </a:prstGeom>
          <a:ln>
            <a:noFill/>
          </a:ln>
          <a:effectLst>
            <a:outerShdw blurRad="292100" dist="139700" dir="2700000" algn="tl" rotWithShape="0">
              <a:srgbClr val="333333">
                <a:alpha val="65000"/>
              </a:srgbClr>
            </a:outerShdw>
          </a:effectLst>
        </p:spPr>
      </p:pic>
      <p:sp>
        <p:nvSpPr>
          <p:cNvPr id="2061" name="TextBox 10"/>
          <p:cNvSpPr txBox="1">
            <a:spLocks noChangeArrowheads="1"/>
          </p:cNvSpPr>
          <p:nvPr/>
        </p:nvSpPr>
        <p:spPr bwMode="auto">
          <a:xfrm>
            <a:off x="3647475" y="638821"/>
            <a:ext cx="5257800" cy="535522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lIns="91350" tIns="45677" rIns="91350" bIns="45677">
            <a:spAutoFit/>
          </a:bodyPr>
          <a:lstStyle>
            <a:lvl1pPr defTabSz="912813">
              <a:defRPr>
                <a:solidFill>
                  <a:schemeClr val="tx1"/>
                </a:solidFill>
                <a:latin typeface="Arial" pitchFamily="34" charset="0"/>
              </a:defRPr>
            </a:lvl1pPr>
            <a:lvl2pPr marL="742950" indent="-285750" defTabSz="912813">
              <a:defRPr>
                <a:solidFill>
                  <a:schemeClr val="tx1"/>
                </a:solidFill>
                <a:latin typeface="Arial" pitchFamily="34" charset="0"/>
              </a:defRPr>
            </a:lvl2pPr>
            <a:lvl3pPr marL="1143000" indent="-228600" defTabSz="912813">
              <a:defRPr>
                <a:solidFill>
                  <a:schemeClr val="tx1"/>
                </a:solidFill>
                <a:latin typeface="Arial" pitchFamily="34" charset="0"/>
              </a:defRPr>
            </a:lvl3pPr>
            <a:lvl4pPr marL="1600200" indent="-228600" defTabSz="912813">
              <a:defRPr>
                <a:solidFill>
                  <a:schemeClr val="tx1"/>
                </a:solidFill>
                <a:latin typeface="Arial" pitchFamily="34" charset="0"/>
              </a:defRPr>
            </a:lvl4pPr>
            <a:lvl5pPr marL="2057400" indent="-228600" defTabSz="912813">
              <a:defRPr>
                <a:solidFill>
                  <a:schemeClr val="tx1"/>
                </a:solidFill>
                <a:latin typeface="Arial" pitchFamily="34" charset="0"/>
              </a:defRPr>
            </a:lvl5pPr>
            <a:lvl6pPr marL="2514600" indent="-228600" defTabSz="912813" fontAlgn="base">
              <a:spcBef>
                <a:spcPct val="0"/>
              </a:spcBef>
              <a:spcAft>
                <a:spcPct val="0"/>
              </a:spcAft>
              <a:defRPr>
                <a:solidFill>
                  <a:schemeClr val="tx1"/>
                </a:solidFill>
                <a:latin typeface="Arial" pitchFamily="34" charset="0"/>
              </a:defRPr>
            </a:lvl6pPr>
            <a:lvl7pPr marL="2971800" indent="-228600" defTabSz="912813" fontAlgn="base">
              <a:spcBef>
                <a:spcPct val="0"/>
              </a:spcBef>
              <a:spcAft>
                <a:spcPct val="0"/>
              </a:spcAft>
              <a:defRPr>
                <a:solidFill>
                  <a:schemeClr val="tx1"/>
                </a:solidFill>
                <a:latin typeface="Arial" pitchFamily="34" charset="0"/>
              </a:defRPr>
            </a:lvl7pPr>
            <a:lvl8pPr marL="3429000" indent="-228600" defTabSz="912813" fontAlgn="base">
              <a:spcBef>
                <a:spcPct val="0"/>
              </a:spcBef>
              <a:spcAft>
                <a:spcPct val="0"/>
              </a:spcAft>
              <a:defRPr>
                <a:solidFill>
                  <a:schemeClr val="tx1"/>
                </a:solidFill>
                <a:latin typeface="Arial" pitchFamily="34" charset="0"/>
              </a:defRPr>
            </a:lvl8pPr>
            <a:lvl9pPr marL="3886200" indent="-228600" defTabSz="912813" fontAlgn="base">
              <a:spcBef>
                <a:spcPct val="0"/>
              </a:spcBef>
              <a:spcAft>
                <a:spcPct val="0"/>
              </a:spcAft>
              <a:defRPr>
                <a:solidFill>
                  <a:schemeClr val="tx1"/>
                </a:solidFill>
                <a:latin typeface="Arial" pitchFamily="34" charset="0"/>
              </a:defRPr>
            </a:lvl9pPr>
          </a:lstStyle>
          <a:p>
            <a:r>
              <a:rPr lang="en-US" altLang="ru-RU" b="1" dirty="0">
                <a:solidFill>
                  <a:srgbClr val="FF0000"/>
                </a:solidFill>
                <a:ea typeface="MS PGothic" pitchFamily="34" charset="-128"/>
              </a:rPr>
              <a:t>Changes from </a:t>
            </a:r>
            <a:r>
              <a:rPr lang="en-US" altLang="ru-RU" b="1" dirty="0" smtClean="0">
                <a:solidFill>
                  <a:srgbClr val="FF0000"/>
                </a:solidFill>
                <a:ea typeface="MS PGothic" pitchFamily="34" charset="-128"/>
              </a:rPr>
              <a:t>Version 1 </a:t>
            </a:r>
            <a:r>
              <a:rPr lang="en-US" altLang="ru-RU" b="1" dirty="0">
                <a:solidFill>
                  <a:srgbClr val="000090"/>
                </a:solidFill>
                <a:ea typeface="MS PGothic" pitchFamily="34" charset="-128"/>
              </a:rPr>
              <a:t>:</a:t>
            </a:r>
          </a:p>
          <a:p>
            <a:pPr marL="285750" indent="-285750">
              <a:buFont typeface="Wingdings" panose="05000000000000000000" pitchFamily="2" charset="2"/>
              <a:buChar char="q"/>
            </a:pPr>
            <a:r>
              <a:rPr lang="en-US" altLang="ru-RU" dirty="0" smtClean="0">
                <a:solidFill>
                  <a:srgbClr val="000090"/>
                </a:solidFill>
                <a:ea typeface="MS PGothic" pitchFamily="34" charset="-128"/>
              </a:rPr>
              <a:t> </a:t>
            </a:r>
            <a:r>
              <a:rPr lang="en-US" altLang="ru-RU" dirty="0">
                <a:solidFill>
                  <a:srgbClr val="000090"/>
                </a:solidFill>
                <a:ea typeface="MS PGothic" pitchFamily="34" charset="-128"/>
              </a:rPr>
              <a:t>Reduced size of the HV port, optimized HV </a:t>
            </a:r>
            <a:r>
              <a:rPr lang="en-US" altLang="ru-RU" dirty="0" smtClean="0">
                <a:solidFill>
                  <a:srgbClr val="000090"/>
                </a:solidFill>
                <a:ea typeface="MS PGothic" pitchFamily="34" charset="-128"/>
              </a:rPr>
              <a:t> divider </a:t>
            </a:r>
            <a:r>
              <a:rPr lang="en-US" altLang="ru-RU" dirty="0">
                <a:solidFill>
                  <a:srgbClr val="000090"/>
                </a:solidFill>
                <a:ea typeface="MS PGothic" pitchFamily="34" charset="-128"/>
              </a:rPr>
              <a:t>placement</a:t>
            </a:r>
          </a:p>
          <a:p>
            <a:r>
              <a:rPr lang="en-US" altLang="ru-RU" dirty="0">
                <a:solidFill>
                  <a:srgbClr val="000090"/>
                </a:solidFill>
                <a:ea typeface="MS PGothic" pitchFamily="34" charset="-128"/>
              </a:rPr>
              <a:t> </a:t>
            </a:r>
            <a:r>
              <a:rPr lang="en-US" altLang="ru-RU" dirty="0" smtClean="0">
                <a:solidFill>
                  <a:srgbClr val="000090"/>
                </a:solidFill>
                <a:ea typeface="MS PGothic" pitchFamily="34" charset="-128"/>
              </a:rPr>
              <a:t>    </a:t>
            </a:r>
            <a:r>
              <a:rPr lang="en-US" altLang="ru-RU" u="sng" dirty="0" smtClean="0">
                <a:solidFill>
                  <a:srgbClr val="FF0000"/>
                </a:solidFill>
                <a:ea typeface="MS PGothic" pitchFamily="34" charset="-128"/>
              </a:rPr>
              <a:t>Result:</a:t>
            </a:r>
            <a:r>
              <a:rPr lang="en-US" altLang="ru-RU" u="sng" dirty="0" smtClean="0">
                <a:solidFill>
                  <a:srgbClr val="000090"/>
                </a:solidFill>
                <a:ea typeface="MS PGothic" pitchFamily="34" charset="-128"/>
              </a:rPr>
              <a:t> </a:t>
            </a:r>
            <a:r>
              <a:rPr lang="en-US" altLang="ru-RU" dirty="0" smtClean="0">
                <a:solidFill>
                  <a:srgbClr val="000090"/>
                </a:solidFill>
                <a:ea typeface="MS PGothic" pitchFamily="34" charset="-128"/>
              </a:rPr>
              <a:t>Assembled </a:t>
            </a:r>
            <a:r>
              <a:rPr lang="en-US" altLang="ru-RU" dirty="0">
                <a:solidFill>
                  <a:srgbClr val="000090"/>
                </a:solidFill>
                <a:ea typeface="MS PGothic" pitchFamily="34" charset="-128"/>
              </a:rPr>
              <a:t>detector module </a:t>
            </a:r>
            <a:r>
              <a:rPr lang="en-US" altLang="ru-RU" dirty="0" smtClean="0">
                <a:solidFill>
                  <a:srgbClr val="000090"/>
                </a:solidFill>
                <a:ea typeface="MS PGothic" pitchFamily="34" charset="-128"/>
              </a:rPr>
              <a:t>length</a:t>
            </a:r>
          </a:p>
          <a:p>
            <a:r>
              <a:rPr lang="en-US" altLang="ru-RU" dirty="0" smtClean="0">
                <a:solidFill>
                  <a:srgbClr val="000090"/>
                </a:solidFill>
                <a:ea typeface="MS PGothic" pitchFamily="34" charset="-128"/>
              </a:rPr>
              <a:t>    decreases </a:t>
            </a:r>
            <a:r>
              <a:rPr lang="en-US" altLang="ru-RU" dirty="0">
                <a:solidFill>
                  <a:srgbClr val="000090"/>
                </a:solidFill>
                <a:ea typeface="MS PGothic" pitchFamily="34" charset="-128"/>
              </a:rPr>
              <a:t>~10 mm to 67 mm</a:t>
            </a:r>
          </a:p>
          <a:p>
            <a:pPr marL="285750" indent="-285750">
              <a:buFont typeface="Wingdings" panose="05000000000000000000" pitchFamily="2" charset="2"/>
              <a:buChar char="q"/>
            </a:pPr>
            <a:r>
              <a:rPr lang="en-US" altLang="ru-RU" dirty="0" smtClean="0">
                <a:solidFill>
                  <a:srgbClr val="000090"/>
                </a:solidFill>
                <a:ea typeface="MS PGothic" pitchFamily="34" charset="-128"/>
              </a:rPr>
              <a:t> </a:t>
            </a:r>
            <a:r>
              <a:rPr lang="en-US" altLang="ru-RU" dirty="0">
                <a:solidFill>
                  <a:srgbClr val="000090"/>
                </a:solidFill>
                <a:ea typeface="MS PGothic" pitchFamily="34" charset="-128"/>
              </a:rPr>
              <a:t>MCP plates resistance decreased ~3 times to 16 -17 </a:t>
            </a:r>
            <a:r>
              <a:rPr lang="en-US" altLang="ru-RU" dirty="0" err="1" smtClean="0">
                <a:solidFill>
                  <a:srgbClr val="000090"/>
                </a:solidFill>
                <a:ea typeface="MS PGothic" pitchFamily="34" charset="-128"/>
              </a:rPr>
              <a:t>Mohms</a:t>
            </a:r>
            <a:endParaRPr lang="en-US" altLang="ru-RU" dirty="0">
              <a:solidFill>
                <a:srgbClr val="000090"/>
              </a:solidFill>
              <a:ea typeface="MS PGothic" pitchFamily="34" charset="-128"/>
            </a:endParaRPr>
          </a:p>
          <a:p>
            <a:r>
              <a:rPr lang="en-US" altLang="ru-RU" dirty="0">
                <a:solidFill>
                  <a:srgbClr val="000090"/>
                </a:solidFill>
                <a:ea typeface="MS PGothic" pitchFamily="34" charset="-128"/>
              </a:rPr>
              <a:t> </a:t>
            </a:r>
            <a:r>
              <a:rPr lang="en-US" altLang="ru-RU" dirty="0" smtClean="0">
                <a:solidFill>
                  <a:srgbClr val="000090"/>
                </a:solidFill>
                <a:ea typeface="MS PGothic" pitchFamily="34" charset="-128"/>
              </a:rPr>
              <a:t>    </a:t>
            </a:r>
            <a:r>
              <a:rPr lang="en-US" altLang="ru-RU" u="sng" dirty="0" smtClean="0">
                <a:solidFill>
                  <a:srgbClr val="FF0000"/>
                </a:solidFill>
                <a:ea typeface="MS PGothic" pitchFamily="34" charset="-128"/>
              </a:rPr>
              <a:t>Result:</a:t>
            </a:r>
            <a:r>
              <a:rPr lang="en-US" altLang="ru-RU" u="sng" dirty="0" smtClean="0">
                <a:solidFill>
                  <a:srgbClr val="000090"/>
                </a:solidFill>
                <a:ea typeface="MS PGothic" pitchFamily="34" charset="-128"/>
              </a:rPr>
              <a:t> </a:t>
            </a:r>
          </a:p>
          <a:p>
            <a:r>
              <a:rPr lang="en-US" altLang="ru-RU" dirty="0">
                <a:solidFill>
                  <a:srgbClr val="000090"/>
                </a:solidFill>
                <a:ea typeface="MS PGothic" pitchFamily="34" charset="-128"/>
              </a:rPr>
              <a:t> </a:t>
            </a:r>
            <a:r>
              <a:rPr lang="en-US" altLang="ru-RU" dirty="0" smtClean="0">
                <a:solidFill>
                  <a:srgbClr val="000090"/>
                </a:solidFill>
                <a:ea typeface="MS PGothic" pitchFamily="34" charset="-128"/>
              </a:rPr>
              <a:t>     - Dynamic </a:t>
            </a:r>
            <a:r>
              <a:rPr lang="en-US" altLang="ru-RU" dirty="0">
                <a:solidFill>
                  <a:srgbClr val="000090"/>
                </a:solidFill>
                <a:ea typeface="MS PGothic" pitchFamily="34" charset="-128"/>
              </a:rPr>
              <a:t>range increases at </a:t>
            </a:r>
            <a:r>
              <a:rPr lang="en-US" altLang="ru-RU" dirty="0" smtClean="0">
                <a:solidFill>
                  <a:srgbClr val="000090"/>
                </a:solidFill>
                <a:ea typeface="MS PGothic" pitchFamily="34" charset="-128"/>
              </a:rPr>
              <a:t>least </a:t>
            </a:r>
          </a:p>
          <a:p>
            <a:r>
              <a:rPr lang="en-US" altLang="ru-RU" dirty="0">
                <a:solidFill>
                  <a:srgbClr val="000090"/>
                </a:solidFill>
                <a:ea typeface="MS PGothic" pitchFamily="34" charset="-128"/>
              </a:rPr>
              <a:t> </a:t>
            </a:r>
            <a:r>
              <a:rPr lang="en-US" altLang="ru-RU" dirty="0" smtClean="0">
                <a:solidFill>
                  <a:srgbClr val="000090"/>
                </a:solidFill>
                <a:ea typeface="MS PGothic" pitchFamily="34" charset="-128"/>
              </a:rPr>
              <a:t>        2 times</a:t>
            </a:r>
            <a:r>
              <a:rPr lang="en-US" altLang="ru-RU" dirty="0">
                <a:solidFill>
                  <a:srgbClr val="000090"/>
                </a:solidFill>
                <a:ea typeface="MS PGothic" pitchFamily="34" charset="-128"/>
              </a:rPr>
              <a:t>, </a:t>
            </a:r>
            <a:r>
              <a:rPr lang="en-US" altLang="ru-RU" dirty="0">
                <a:solidFill>
                  <a:srgbClr val="00FF00"/>
                </a:solidFill>
                <a:ea typeface="MS PGothic" pitchFamily="34" charset="-128"/>
              </a:rPr>
              <a:t>now covers </a:t>
            </a:r>
            <a:r>
              <a:rPr lang="en-US" altLang="ru-RU" dirty="0" smtClean="0">
                <a:solidFill>
                  <a:srgbClr val="00FF00"/>
                </a:solidFill>
                <a:ea typeface="MS PGothic" pitchFamily="34" charset="-128"/>
              </a:rPr>
              <a:t>FIT </a:t>
            </a:r>
            <a:r>
              <a:rPr lang="en-US" altLang="ru-RU" dirty="0">
                <a:solidFill>
                  <a:srgbClr val="00FF00"/>
                </a:solidFill>
                <a:ea typeface="MS PGothic" pitchFamily="34" charset="-128"/>
              </a:rPr>
              <a:t>requirements</a:t>
            </a:r>
            <a:r>
              <a:rPr lang="en-US" altLang="ru-RU" dirty="0">
                <a:solidFill>
                  <a:srgbClr val="000090"/>
                </a:solidFill>
                <a:ea typeface="MS PGothic" pitchFamily="34" charset="-128"/>
              </a:rPr>
              <a:t>.</a:t>
            </a:r>
          </a:p>
          <a:p>
            <a:r>
              <a:rPr lang="en-US" altLang="ru-RU" dirty="0" smtClean="0">
                <a:solidFill>
                  <a:srgbClr val="000090"/>
                </a:solidFill>
                <a:ea typeface="MS PGothic" pitchFamily="34" charset="-128"/>
              </a:rPr>
              <a:t>      - All </a:t>
            </a:r>
            <a:r>
              <a:rPr lang="en-US" altLang="ru-RU" dirty="0">
                <a:solidFill>
                  <a:srgbClr val="000090"/>
                </a:solidFill>
                <a:ea typeface="MS PGothic" pitchFamily="34" charset="-128"/>
              </a:rPr>
              <a:t>MCP internal time constants are </a:t>
            </a:r>
            <a:r>
              <a:rPr lang="en-US" altLang="ru-RU" dirty="0" smtClean="0">
                <a:solidFill>
                  <a:srgbClr val="000090"/>
                </a:solidFill>
                <a:ea typeface="MS PGothic" pitchFamily="34" charset="-128"/>
              </a:rPr>
              <a:t>reduced</a:t>
            </a:r>
          </a:p>
          <a:p>
            <a:r>
              <a:rPr lang="en-US" altLang="ru-RU" dirty="0">
                <a:solidFill>
                  <a:srgbClr val="000090"/>
                </a:solidFill>
                <a:ea typeface="MS PGothic" pitchFamily="34" charset="-128"/>
              </a:rPr>
              <a:t> </a:t>
            </a:r>
            <a:r>
              <a:rPr lang="en-US" altLang="ru-RU" dirty="0" smtClean="0">
                <a:solidFill>
                  <a:srgbClr val="000090"/>
                </a:solidFill>
                <a:ea typeface="MS PGothic" pitchFamily="34" charset="-128"/>
              </a:rPr>
              <a:t>      in 3 </a:t>
            </a:r>
            <a:r>
              <a:rPr lang="en-US" altLang="ru-RU" dirty="0">
                <a:solidFill>
                  <a:srgbClr val="000090"/>
                </a:solidFill>
                <a:ea typeface="MS PGothic" pitchFamily="34" charset="-128"/>
              </a:rPr>
              <a:t>times. </a:t>
            </a:r>
            <a:endParaRPr lang="en-US" altLang="ru-RU" dirty="0" smtClean="0">
              <a:solidFill>
                <a:srgbClr val="000090"/>
              </a:solidFill>
              <a:ea typeface="MS PGothic" pitchFamily="34" charset="-128"/>
            </a:endParaRPr>
          </a:p>
          <a:p>
            <a:r>
              <a:rPr lang="en-US" altLang="ru-RU" dirty="0">
                <a:solidFill>
                  <a:srgbClr val="000090"/>
                </a:solidFill>
                <a:ea typeface="MS PGothic" pitchFamily="34" charset="-128"/>
              </a:rPr>
              <a:t> </a:t>
            </a:r>
            <a:r>
              <a:rPr lang="en-US" altLang="ru-RU" dirty="0" smtClean="0">
                <a:solidFill>
                  <a:srgbClr val="000090"/>
                </a:solidFill>
                <a:ea typeface="MS PGothic" pitchFamily="34" charset="-128"/>
              </a:rPr>
              <a:t>     - 40 </a:t>
            </a:r>
            <a:r>
              <a:rPr lang="en-US" altLang="ru-RU" dirty="0">
                <a:solidFill>
                  <a:srgbClr val="000090"/>
                </a:solidFill>
                <a:ea typeface="MS PGothic" pitchFamily="34" charset="-128"/>
              </a:rPr>
              <a:t>MHz burst repetition rate test </a:t>
            </a:r>
            <a:r>
              <a:rPr lang="en-US" altLang="ru-RU" dirty="0">
                <a:solidFill>
                  <a:srgbClr val="00FF00"/>
                </a:solidFill>
                <a:ea typeface="MS PGothic" pitchFamily="34" charset="-128"/>
              </a:rPr>
              <a:t>passed.</a:t>
            </a:r>
          </a:p>
          <a:p>
            <a:r>
              <a:rPr lang="en-US" altLang="ru-RU" dirty="0" smtClean="0">
                <a:solidFill>
                  <a:srgbClr val="000090"/>
                </a:solidFill>
              </a:rPr>
              <a:t>      - Average </a:t>
            </a:r>
            <a:r>
              <a:rPr lang="en-US" altLang="ru-RU" dirty="0">
                <a:solidFill>
                  <a:srgbClr val="000090"/>
                </a:solidFill>
              </a:rPr>
              <a:t>1 MHz interaction rate test to </a:t>
            </a:r>
            <a:r>
              <a:rPr lang="en-US" altLang="ru-RU" dirty="0" smtClean="0">
                <a:solidFill>
                  <a:srgbClr val="000090"/>
                </a:solidFill>
              </a:rPr>
              <a:t>be </a:t>
            </a:r>
          </a:p>
          <a:p>
            <a:r>
              <a:rPr lang="en-US" altLang="ru-RU" dirty="0">
                <a:solidFill>
                  <a:srgbClr val="000090"/>
                </a:solidFill>
              </a:rPr>
              <a:t> </a:t>
            </a:r>
            <a:r>
              <a:rPr lang="en-US" altLang="ru-RU" dirty="0" smtClean="0">
                <a:solidFill>
                  <a:srgbClr val="000090"/>
                </a:solidFill>
              </a:rPr>
              <a:t>        finished</a:t>
            </a:r>
            <a:r>
              <a:rPr lang="en-US" altLang="ru-RU" dirty="0">
                <a:solidFill>
                  <a:srgbClr val="000090"/>
                </a:solidFill>
              </a:rPr>
              <a:t>, preliminary – </a:t>
            </a:r>
            <a:r>
              <a:rPr lang="en-US" altLang="ru-RU" dirty="0">
                <a:solidFill>
                  <a:srgbClr val="00FF00"/>
                </a:solidFill>
              </a:rPr>
              <a:t>passed</a:t>
            </a:r>
            <a:r>
              <a:rPr lang="en-US" altLang="ru-RU" dirty="0">
                <a:solidFill>
                  <a:srgbClr val="000090"/>
                </a:solidFill>
              </a:rPr>
              <a:t>. </a:t>
            </a:r>
          </a:p>
          <a:p>
            <a:pPr marL="285750" indent="-285750">
              <a:buFont typeface="Wingdings" panose="05000000000000000000" pitchFamily="2" charset="2"/>
              <a:buChar char="q"/>
            </a:pPr>
            <a:r>
              <a:rPr lang="en-US" altLang="ru-RU" dirty="0" smtClean="0">
                <a:solidFill>
                  <a:srgbClr val="000090"/>
                </a:solidFill>
              </a:rPr>
              <a:t>Minor </a:t>
            </a:r>
            <a:r>
              <a:rPr lang="en-US" altLang="ru-RU" dirty="0">
                <a:solidFill>
                  <a:srgbClr val="000090"/>
                </a:solidFill>
              </a:rPr>
              <a:t>changes of the PCB</a:t>
            </a:r>
          </a:p>
          <a:p>
            <a:r>
              <a:rPr lang="en-US" altLang="ru-RU" dirty="0" smtClean="0">
                <a:solidFill>
                  <a:srgbClr val="000090"/>
                </a:solidFill>
              </a:rPr>
              <a:t>      </a:t>
            </a:r>
            <a:r>
              <a:rPr lang="en-US" altLang="ru-RU" u="sng" dirty="0" smtClean="0">
                <a:solidFill>
                  <a:srgbClr val="FF0000"/>
                </a:solidFill>
              </a:rPr>
              <a:t>Result</a:t>
            </a:r>
            <a:r>
              <a:rPr lang="en-US" altLang="ru-RU" u="sng" dirty="0">
                <a:solidFill>
                  <a:srgbClr val="000090"/>
                </a:solidFill>
              </a:rPr>
              <a:t>:</a:t>
            </a:r>
            <a:r>
              <a:rPr lang="en-US" altLang="ru-RU" dirty="0">
                <a:solidFill>
                  <a:srgbClr val="000090"/>
                </a:solidFill>
              </a:rPr>
              <a:t> </a:t>
            </a:r>
          </a:p>
          <a:p>
            <a:r>
              <a:rPr lang="en-US" altLang="ru-RU" dirty="0" smtClean="0">
                <a:solidFill>
                  <a:srgbClr val="000090"/>
                </a:solidFill>
              </a:rPr>
              <a:t>      - Electrical </a:t>
            </a:r>
            <a:r>
              <a:rPr lang="en-US" altLang="ru-RU" dirty="0">
                <a:solidFill>
                  <a:srgbClr val="000090"/>
                </a:solidFill>
              </a:rPr>
              <a:t>crosstalk between quadrants now </a:t>
            </a:r>
            <a:endParaRPr lang="en-US" altLang="ru-RU" dirty="0" smtClean="0">
              <a:solidFill>
                <a:srgbClr val="000090"/>
              </a:solidFill>
            </a:endParaRPr>
          </a:p>
          <a:p>
            <a:r>
              <a:rPr lang="en-US" altLang="ru-RU" dirty="0">
                <a:solidFill>
                  <a:srgbClr val="000090"/>
                </a:solidFill>
              </a:rPr>
              <a:t> </a:t>
            </a:r>
            <a:r>
              <a:rPr lang="en-US" altLang="ru-RU" dirty="0" smtClean="0">
                <a:solidFill>
                  <a:srgbClr val="000090"/>
                </a:solidFill>
              </a:rPr>
              <a:t>       is </a:t>
            </a:r>
            <a:r>
              <a:rPr lang="en-US" altLang="ru-RU" dirty="0">
                <a:solidFill>
                  <a:srgbClr val="000090"/>
                </a:solidFill>
              </a:rPr>
              <a:t>less than optical one</a:t>
            </a:r>
            <a:r>
              <a:rPr lang="en-US" altLang="ru-RU" dirty="0" smtClean="0">
                <a:solidFill>
                  <a:srgbClr val="000090"/>
                </a:solidFill>
              </a:rPr>
              <a:t>. </a:t>
            </a:r>
            <a:endParaRPr lang="en-US" altLang="ru-RU" dirty="0">
              <a:solidFill>
                <a:srgbClr val="000090"/>
              </a:solidFill>
            </a:endParaRPr>
          </a:p>
        </p:txBody>
      </p:sp>
      <p:sp>
        <p:nvSpPr>
          <p:cNvPr id="8" name="Title 1"/>
          <p:cNvSpPr txBox="1">
            <a:spLocks/>
          </p:cNvSpPr>
          <p:nvPr/>
        </p:nvSpPr>
        <p:spPr>
          <a:xfrm>
            <a:off x="457200" y="116996"/>
            <a:ext cx="8229600" cy="657704"/>
          </a:xfrm>
          <a:prstGeom prst="rect">
            <a:avLst/>
          </a:prstGeom>
          <a:ex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odified  PLANACON® </a:t>
            </a:r>
            <a:r>
              <a:rPr lang="is-I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XP85012 version 2</a:t>
            </a:r>
            <a:endParaRPr lang="en-US" sz="2800" dirty="0"/>
          </a:p>
        </p:txBody>
      </p:sp>
      <p:pic>
        <p:nvPicPr>
          <p:cNvPr id="2052" name="Picture 10"/>
          <p:cNvPicPr>
            <a:picLocks noChangeAspect="1"/>
          </p:cNvPicPr>
          <p:nvPr/>
        </p:nvPicPr>
        <p:blipFill>
          <a:blip r:embed="rId4">
            <a:extLst>
              <a:ext uri="{28A0092B-C50C-407E-A947-70E740481C1C}">
                <a14:useLocalDpi xmlns:a14="http://schemas.microsoft.com/office/drawing/2010/main" val="0"/>
              </a:ext>
            </a:extLst>
          </a:blip>
          <a:srcRect b="35748"/>
          <a:stretch>
            <a:fillRect/>
          </a:stretch>
        </p:blipFill>
        <p:spPr bwMode="auto">
          <a:xfrm>
            <a:off x="8215884" y="274638"/>
            <a:ext cx="779463"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6658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p:cNvPicPr>
          <p:nvPr/>
        </p:nvPicPr>
        <p:blipFill>
          <a:blip r:embed="rId2"/>
          <a:stretch>
            <a:fillRect/>
          </a:stretch>
        </p:blipFill>
        <p:spPr>
          <a:xfrm>
            <a:off x="0" y="1268760"/>
            <a:ext cx="7029450" cy="3381375"/>
          </a:xfrm>
          <a:prstGeom prst="rect">
            <a:avLst/>
          </a:prstGeom>
        </p:spPr>
      </p:pic>
      <p:sp>
        <p:nvSpPr>
          <p:cNvPr id="8" name="Title 6"/>
          <p:cNvSpPr txBox="1">
            <a:spLocks/>
          </p:cNvSpPr>
          <p:nvPr/>
        </p:nvSpPr>
        <p:spPr>
          <a:xfrm>
            <a:off x="457200" y="12240"/>
            <a:ext cx="82296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FIT configuration T0C+</a:t>
            </a:r>
            <a:endParaRPr lang="en-US"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9" name="TextBox 8"/>
          <p:cNvSpPr txBox="1"/>
          <p:nvPr/>
        </p:nvSpPr>
        <p:spPr>
          <a:xfrm>
            <a:off x="899592" y="5814556"/>
            <a:ext cx="7658187" cy="369332"/>
          </a:xfrm>
          <a:prstGeom prst="rect">
            <a:avLst/>
          </a:prstGeom>
          <a:noFill/>
        </p:spPr>
        <p:txBody>
          <a:bodyPr wrap="none" rtlCol="0">
            <a:spAutoFit/>
          </a:bodyPr>
          <a:lstStyle/>
          <a:p>
            <a:pPr defTabSz="457200"/>
            <a:r>
              <a:rPr lang="en-US" b="1" dirty="0" smtClean="0">
                <a:solidFill>
                  <a:srgbClr val="0000FF"/>
                </a:solidFill>
                <a:latin typeface="Calibri"/>
              </a:rPr>
              <a:t>Concave geometry is now possible due to the thinning of the MCP-PMT sensor</a:t>
            </a:r>
          </a:p>
        </p:txBody>
      </p:sp>
      <p:pic>
        <p:nvPicPr>
          <p:cNvPr id="10" name="Picture 9" descr="FIT logo.gif"/>
          <p:cNvPicPr>
            <a:picLocks noChangeAspect="1"/>
          </p:cNvPicPr>
          <p:nvPr/>
        </p:nvPicPr>
        <p:blipFill rotWithShape="1">
          <a:blip r:embed="rId3"/>
          <a:srcRect l="28333" t="18108" r="32407" b="20308"/>
          <a:stretch/>
        </p:blipFill>
        <p:spPr>
          <a:xfrm>
            <a:off x="82550" y="112713"/>
            <a:ext cx="1203325" cy="1323975"/>
          </a:xfrm>
          <a:prstGeom prst="rect">
            <a:avLst/>
          </a:prstGeom>
          <a:ln>
            <a:noFill/>
          </a:ln>
          <a:effectLst>
            <a:outerShdw blurRad="292100" dist="139700" dir="2700000" algn="tl" rotWithShape="0">
              <a:srgbClr val="333333">
                <a:alpha val="65000"/>
              </a:srgbClr>
            </a:outerShdw>
          </a:effectLst>
        </p:spPr>
      </p:pic>
      <p:sp>
        <p:nvSpPr>
          <p:cNvPr id="11" name="Дата 10"/>
          <p:cNvSpPr>
            <a:spLocks noGrp="1"/>
          </p:cNvSpPr>
          <p:nvPr>
            <p:ph type="dt" sz="half" idx="10"/>
          </p:nvPr>
        </p:nvSpPr>
        <p:spPr/>
        <p:txBody>
          <a:bodyPr/>
          <a:lstStyle/>
          <a:p>
            <a:r>
              <a:rPr lang="ru-RU" smtClean="0"/>
              <a:t>ICPPA , Oct 10- 12 2016</a:t>
            </a:r>
            <a:endParaRPr lang="ru-RU"/>
          </a:p>
        </p:txBody>
      </p:sp>
      <p:sp>
        <p:nvSpPr>
          <p:cNvPr id="12" name="Нижний колонтитул 11"/>
          <p:cNvSpPr>
            <a:spLocks noGrp="1"/>
          </p:cNvSpPr>
          <p:nvPr>
            <p:ph type="ftr" sz="quarter" idx="11"/>
          </p:nvPr>
        </p:nvSpPr>
        <p:spPr/>
        <p:txBody>
          <a:bodyPr/>
          <a:lstStyle/>
          <a:p>
            <a:r>
              <a:rPr lang="en-US" smtClean="0"/>
              <a:t>T.Karavicheva</a:t>
            </a:r>
            <a:endParaRPr lang="ru-RU"/>
          </a:p>
        </p:txBody>
      </p:sp>
      <p:sp>
        <p:nvSpPr>
          <p:cNvPr id="13" name="Прямоугольник 12"/>
          <p:cNvSpPr/>
          <p:nvPr/>
        </p:nvSpPr>
        <p:spPr>
          <a:xfrm>
            <a:off x="6660232" y="2101832"/>
            <a:ext cx="2592288" cy="1477328"/>
          </a:xfrm>
          <a:prstGeom prst="rect">
            <a:avLst/>
          </a:prstGeom>
        </p:spPr>
        <p:txBody>
          <a:bodyPr wrap="square">
            <a:spAutoFit/>
          </a:bodyPr>
          <a:lstStyle/>
          <a:p>
            <a:r>
              <a:rPr lang="en-US" dirty="0"/>
              <a:t>The distance between </a:t>
            </a:r>
            <a:r>
              <a:rPr lang="en-US" dirty="0" smtClean="0"/>
              <a:t>IP</a:t>
            </a:r>
          </a:p>
          <a:p>
            <a:r>
              <a:rPr lang="en-US" dirty="0" smtClean="0"/>
              <a:t> </a:t>
            </a:r>
            <a:r>
              <a:rPr lang="en-US" dirty="0"/>
              <a:t>and </a:t>
            </a:r>
            <a:r>
              <a:rPr lang="en-US" b="1" u="sng" dirty="0"/>
              <a:t>T0C+ </a:t>
            </a:r>
            <a:r>
              <a:rPr lang="en-US" dirty="0"/>
              <a:t>is only 80 </a:t>
            </a:r>
            <a:r>
              <a:rPr lang="en-US" dirty="0" smtClean="0"/>
              <a:t>cm</a:t>
            </a:r>
          </a:p>
          <a:p>
            <a:r>
              <a:rPr lang="en-US" dirty="0" smtClean="0"/>
              <a:t>Performance </a:t>
            </a:r>
            <a:r>
              <a:rPr lang="en-US" dirty="0"/>
              <a:t>of the T0+ </a:t>
            </a:r>
            <a:endParaRPr lang="en-US" dirty="0" smtClean="0"/>
          </a:p>
          <a:p>
            <a:r>
              <a:rPr lang="en-US" dirty="0" smtClean="0"/>
              <a:t>module </a:t>
            </a:r>
            <a:r>
              <a:rPr lang="en-US" dirty="0"/>
              <a:t>depends on the </a:t>
            </a:r>
            <a:endParaRPr lang="en-US" dirty="0" smtClean="0"/>
          </a:p>
          <a:p>
            <a:r>
              <a:rPr lang="en-US" dirty="0" smtClean="0"/>
              <a:t>impact </a:t>
            </a:r>
            <a:r>
              <a:rPr lang="en-US" dirty="0"/>
              <a:t>angle of MIPs</a:t>
            </a:r>
          </a:p>
        </p:txBody>
      </p:sp>
      <p:sp>
        <p:nvSpPr>
          <p:cNvPr id="2" name="Номер слайда 1"/>
          <p:cNvSpPr>
            <a:spLocks noGrp="1"/>
          </p:cNvSpPr>
          <p:nvPr>
            <p:ph type="sldNum" sz="quarter" idx="12"/>
          </p:nvPr>
        </p:nvSpPr>
        <p:spPr/>
        <p:txBody>
          <a:bodyPr/>
          <a:lstStyle/>
          <a:p>
            <a:fld id="{96058DE5-0CEC-4DD7-A52C-904DB34DF0B5}" type="slidenum">
              <a:rPr lang="ru-RU" smtClean="0"/>
              <a:t>33</a:t>
            </a:fld>
            <a:endParaRPr lang="ru-RU"/>
          </a:p>
        </p:txBody>
      </p:sp>
    </p:spTree>
    <p:extLst>
      <p:ext uri="{BB962C8B-B14F-4D97-AF65-F5344CB8AC3E}">
        <p14:creationId xmlns:p14="http://schemas.microsoft.com/office/powerpoint/2010/main" val="24236445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Importance of V0+</a:t>
            </a:r>
            <a:endParaRPr lang="ru-RU" dirty="0"/>
          </a:p>
        </p:txBody>
      </p:sp>
      <p:sp>
        <p:nvSpPr>
          <p:cNvPr id="3" name="Дата 2"/>
          <p:cNvSpPr>
            <a:spLocks noGrp="1"/>
          </p:cNvSpPr>
          <p:nvPr>
            <p:ph type="dt" sz="half" idx="10"/>
          </p:nvPr>
        </p:nvSpPr>
        <p:spPr/>
        <p:txBody>
          <a:bodyPr/>
          <a:lstStyle/>
          <a:p>
            <a:r>
              <a:rPr lang="ru-RU" smtClean="0"/>
              <a:t>ICPPA , Oct 10- 12 2016</a:t>
            </a:r>
            <a:endParaRPr lang="ru-RU"/>
          </a:p>
        </p:txBody>
      </p:sp>
      <p:sp>
        <p:nvSpPr>
          <p:cNvPr id="4" name="Нижний колонтитул 3"/>
          <p:cNvSpPr>
            <a:spLocks noGrp="1"/>
          </p:cNvSpPr>
          <p:nvPr>
            <p:ph type="ftr" sz="quarter" idx="11"/>
          </p:nvPr>
        </p:nvSpPr>
        <p:spPr/>
        <p:txBody>
          <a:bodyPr/>
          <a:lstStyle/>
          <a:p>
            <a:r>
              <a:rPr lang="en-US" smtClean="0"/>
              <a:t>T.Karavicheva</a:t>
            </a:r>
            <a:endParaRPr lang="ru-R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84784"/>
            <a:ext cx="8585017" cy="4681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Номер слайда 4"/>
          <p:cNvSpPr>
            <a:spLocks noGrp="1"/>
          </p:cNvSpPr>
          <p:nvPr>
            <p:ph type="sldNum" sz="quarter" idx="12"/>
          </p:nvPr>
        </p:nvSpPr>
        <p:spPr/>
        <p:txBody>
          <a:bodyPr/>
          <a:lstStyle/>
          <a:p>
            <a:fld id="{96058DE5-0CEC-4DD7-A52C-904DB34DF0B5}" type="slidenum">
              <a:rPr lang="ru-RU" smtClean="0"/>
              <a:t>34</a:t>
            </a:fld>
            <a:endParaRPr lang="ru-RU"/>
          </a:p>
        </p:txBody>
      </p:sp>
    </p:spTree>
    <p:extLst>
      <p:ext uri="{BB962C8B-B14F-4D97-AF65-F5344CB8AC3E}">
        <p14:creationId xmlns:p14="http://schemas.microsoft.com/office/powerpoint/2010/main" val="23197427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solidFill>
                  <a:srgbClr val="000090"/>
                </a:solidFill>
                <a:latin typeface="Arial" charset="0"/>
                <a:ea typeface="ＭＳ Ｐゴシック" charset="0"/>
                <a:cs typeface="Arial" charset="0"/>
              </a:rPr>
              <a:t>New Modified XP85012-V2 </a:t>
            </a:r>
            <a:endParaRPr lang="ru-RU" dirty="0"/>
          </a:p>
        </p:txBody>
      </p:sp>
      <p:graphicFrame>
        <p:nvGraphicFramePr>
          <p:cNvPr id="7" name="Объект 6"/>
          <p:cNvGraphicFramePr>
            <a:graphicFrameLocks noGrp="1"/>
          </p:cNvGraphicFramePr>
          <p:nvPr>
            <p:ph idx="1"/>
            <p:extLst/>
          </p:nvPr>
        </p:nvGraphicFramePr>
        <p:xfrm>
          <a:off x="457200" y="1600200"/>
          <a:ext cx="8229600" cy="5029200"/>
        </p:xfrm>
        <a:graphic>
          <a:graphicData uri="http://schemas.openxmlformats.org/drawingml/2006/table">
            <a:tbl>
              <a:tblPr firstRow="1" bandRow="1">
                <a:tableStyleId>{5C22544A-7EE6-4342-B048-85BDC9FD1C3A}</a:tableStyleId>
              </a:tblPr>
              <a:tblGrid>
                <a:gridCol w="4114800"/>
                <a:gridCol w="4114800"/>
              </a:tblGrid>
              <a:tr h="370840">
                <a:tc>
                  <a:txBody>
                    <a:bodyPr/>
                    <a:lstStyle/>
                    <a:p>
                      <a:endParaRPr lang="ru-RU" dirty="0"/>
                    </a:p>
                  </a:txBody>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ru-RU" dirty="0"/>
                    </a:p>
                  </a:txBody>
                  <a:tcPr/>
                </a:tc>
              </a:tr>
            </a:tbl>
          </a:graphicData>
        </a:graphic>
      </p:graphicFrame>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9650" y="1834985"/>
            <a:ext cx="3600400"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328" y="1808295"/>
            <a:ext cx="3816424" cy="4589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Номер слайда 7"/>
          <p:cNvSpPr>
            <a:spLocks noGrp="1"/>
          </p:cNvSpPr>
          <p:nvPr>
            <p:ph type="sldNum" sz="quarter" idx="12"/>
          </p:nvPr>
        </p:nvSpPr>
        <p:spPr/>
        <p:txBody>
          <a:bodyPr/>
          <a:lstStyle/>
          <a:p>
            <a:fld id="{AB865D6B-ED01-4B4B-8FD8-EDB710FD14D6}" type="slidenum">
              <a:rPr lang="ru-RU" smtClean="0"/>
              <a:pPr/>
              <a:t>35</a:t>
            </a:fld>
            <a:endParaRPr lang="ru-RU"/>
          </a:p>
        </p:txBody>
      </p:sp>
      <p:sp>
        <p:nvSpPr>
          <p:cNvPr id="5" name="Date Placeholder 4"/>
          <p:cNvSpPr>
            <a:spLocks noGrp="1"/>
          </p:cNvSpPr>
          <p:nvPr>
            <p:ph type="dt" sz="half" idx="10"/>
          </p:nvPr>
        </p:nvSpPr>
        <p:spPr/>
        <p:txBody>
          <a:bodyPr/>
          <a:lstStyle/>
          <a:p>
            <a:r>
              <a:rPr lang="en-US" smtClean="0"/>
              <a:t>System Upgrade Forum , 5/10/2016</a:t>
            </a:r>
            <a:endParaRPr lang="ru-RU"/>
          </a:p>
        </p:txBody>
      </p:sp>
      <p:sp>
        <p:nvSpPr>
          <p:cNvPr id="6" name="Footer Placeholder 5"/>
          <p:cNvSpPr>
            <a:spLocks noGrp="1"/>
          </p:cNvSpPr>
          <p:nvPr>
            <p:ph type="ftr" sz="quarter" idx="11"/>
          </p:nvPr>
        </p:nvSpPr>
        <p:spPr/>
        <p:txBody>
          <a:bodyPr/>
          <a:lstStyle/>
          <a:p>
            <a:r>
              <a:rPr lang="en-US" smtClean="0"/>
              <a:t>T.Karavicheva </a:t>
            </a:r>
            <a:endParaRPr lang="ru-RU"/>
          </a:p>
        </p:txBody>
      </p:sp>
    </p:spTree>
    <p:extLst>
      <p:ext uri="{BB962C8B-B14F-4D97-AF65-F5344CB8AC3E}">
        <p14:creationId xmlns:p14="http://schemas.microsoft.com/office/powerpoint/2010/main" val="33151321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System Upgrade Forum , 5/10/2016</a:t>
            </a:r>
            <a:endParaRPr lang="ru-RU"/>
          </a:p>
        </p:txBody>
      </p:sp>
      <p:sp>
        <p:nvSpPr>
          <p:cNvPr id="4" name="Footer Placeholder 3"/>
          <p:cNvSpPr>
            <a:spLocks noGrp="1"/>
          </p:cNvSpPr>
          <p:nvPr>
            <p:ph type="ftr" sz="quarter" idx="11"/>
          </p:nvPr>
        </p:nvSpPr>
        <p:spPr/>
        <p:txBody>
          <a:bodyPr/>
          <a:lstStyle/>
          <a:p>
            <a:r>
              <a:rPr lang="en-US" smtClean="0"/>
              <a:t>T.Karavicheva </a:t>
            </a:r>
            <a:endParaRPr lang="ru-RU"/>
          </a:p>
        </p:txBody>
      </p:sp>
      <p:sp>
        <p:nvSpPr>
          <p:cNvPr id="5" name="Slide Number Placeholder 4"/>
          <p:cNvSpPr>
            <a:spLocks noGrp="1"/>
          </p:cNvSpPr>
          <p:nvPr>
            <p:ph type="sldNum" sz="quarter" idx="12"/>
          </p:nvPr>
        </p:nvSpPr>
        <p:spPr/>
        <p:txBody>
          <a:bodyPr/>
          <a:lstStyle/>
          <a:p>
            <a:fld id="{AB865D6B-ED01-4B4B-8FD8-EDB710FD14D6}" type="slidenum">
              <a:rPr lang="ru-RU" smtClean="0"/>
              <a:pPr/>
              <a:t>36</a:t>
            </a:fld>
            <a:endParaRPr lang="ru-RU"/>
          </a:p>
        </p:txBody>
      </p:sp>
      <p:pic>
        <p:nvPicPr>
          <p:cNvPr id="7" name="Picture 6"/>
          <p:cNvPicPr>
            <a:picLocks noChangeAspect="1"/>
          </p:cNvPicPr>
          <p:nvPr/>
        </p:nvPicPr>
        <p:blipFill>
          <a:blip r:embed="rId2"/>
          <a:stretch>
            <a:fillRect/>
          </a:stretch>
        </p:blipFill>
        <p:spPr>
          <a:xfrm>
            <a:off x="107504" y="1243620"/>
            <a:ext cx="8579296" cy="5018992"/>
          </a:xfrm>
          <a:prstGeom prst="rect">
            <a:avLst/>
          </a:prstGeom>
        </p:spPr>
      </p:pic>
      <p:sp>
        <p:nvSpPr>
          <p:cNvPr id="9" name="Заголовок 1"/>
          <p:cNvSpPr>
            <a:spLocks noGrp="1"/>
          </p:cNvSpPr>
          <p:nvPr>
            <p:ph type="title"/>
          </p:nvPr>
        </p:nvSpPr>
        <p:spPr>
          <a:xfrm>
            <a:off x="539552" y="188640"/>
            <a:ext cx="8229600" cy="571504"/>
          </a:xfrm>
        </p:spPr>
        <p:txBody>
          <a:bodyPr>
            <a:normAutofit fontScale="90000"/>
          </a:bodyPr>
          <a:lstStyle/>
          <a:p>
            <a:r>
              <a:rPr lang="en-US" sz="4000" dirty="0">
                <a:solidFill>
                  <a:schemeClr val="accent6">
                    <a:lumMod val="75000"/>
                  </a:schemeClr>
                </a:solidFill>
                <a:effectLst>
                  <a:outerShdw blurRad="38100" dist="38100" dir="2700000" algn="tl">
                    <a:srgbClr val="000000">
                      <a:alpha val="43137"/>
                    </a:srgbClr>
                  </a:outerShdw>
                </a:effectLst>
              </a:rPr>
              <a:t>Fit electronics and </a:t>
            </a:r>
            <a:r>
              <a:rPr lang="en-US" sz="4000" dirty="0" smtClean="0">
                <a:solidFill>
                  <a:schemeClr val="accent6">
                    <a:lumMod val="75000"/>
                  </a:schemeClr>
                </a:solidFill>
                <a:effectLst>
                  <a:outerShdw blurRad="38100" dist="38100" dir="2700000" algn="tl">
                    <a:srgbClr val="000000">
                      <a:alpha val="43137"/>
                    </a:srgbClr>
                  </a:outerShdw>
                </a:effectLst>
              </a:rPr>
              <a:t>custom readout</a:t>
            </a:r>
            <a:endParaRPr lang="ru-RU" sz="4000" dirty="0">
              <a:solidFill>
                <a:schemeClr val="accent6">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023066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23528" y="13392"/>
            <a:ext cx="8229600" cy="1143000"/>
          </a:xfrm>
        </p:spPr>
        <p:txBody>
          <a:bodyPr>
            <a:normAutofit/>
          </a:bodyPr>
          <a:lstStyle/>
          <a:p>
            <a:r>
              <a:rPr lang="en-US" alt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ＭＳ Ｐゴシック" pitchFamily="34" charset="-128"/>
              </a:rPr>
              <a:t> FIT LM trigger Latency</a:t>
            </a:r>
            <a:endParaRPr lang="en-GB" dirty="0"/>
          </a:p>
        </p:txBody>
      </p:sp>
      <p:sp>
        <p:nvSpPr>
          <p:cNvPr id="8" name="Объект 7"/>
          <p:cNvSpPr>
            <a:spLocks noGrp="1"/>
          </p:cNvSpPr>
          <p:nvPr>
            <p:ph idx="1"/>
          </p:nvPr>
        </p:nvSpPr>
        <p:spPr>
          <a:xfrm>
            <a:off x="323528" y="1340768"/>
            <a:ext cx="8686800" cy="4525963"/>
          </a:xfrm>
          <a:ln>
            <a:solidFill>
              <a:schemeClr val="accent1"/>
            </a:solidFill>
          </a:ln>
        </p:spPr>
        <p:txBody>
          <a:bodyPr>
            <a:normAutofit fontScale="77500" lnSpcReduction="20000"/>
          </a:bodyPr>
          <a:lstStyle/>
          <a:p>
            <a:r>
              <a:rPr lang="en-US" b="1" dirty="0" smtClean="0"/>
              <a:t>FIT Time-of-</a:t>
            </a:r>
            <a:r>
              <a:rPr lang="en-US" b="1" dirty="0" err="1" smtClean="0"/>
              <a:t>Fligth</a:t>
            </a:r>
            <a:r>
              <a:rPr lang="en-US" b="1" dirty="0" smtClean="0"/>
              <a:t> -12ns</a:t>
            </a:r>
          </a:p>
          <a:p>
            <a:pPr marL="0" indent="0">
              <a:buNone/>
            </a:pPr>
            <a:r>
              <a:rPr lang="en-US" dirty="0"/>
              <a:t> </a:t>
            </a:r>
            <a:r>
              <a:rPr lang="en-US" dirty="0" smtClean="0"/>
              <a:t>   (</a:t>
            </a:r>
            <a:r>
              <a:rPr lang="en-US" dirty="0"/>
              <a:t>corresponds to ~4 m between IP and FIT-A</a:t>
            </a:r>
            <a:r>
              <a:rPr lang="en-US" dirty="0" smtClean="0"/>
              <a:t>)</a:t>
            </a:r>
            <a:endParaRPr lang="en-US" b="1" dirty="0" smtClean="0"/>
          </a:p>
          <a:p>
            <a:r>
              <a:rPr lang="en-US" b="1" dirty="0"/>
              <a:t>MCP-PMT delay  ~</a:t>
            </a:r>
            <a:r>
              <a:rPr lang="en-US" b="1" dirty="0" smtClean="0"/>
              <a:t>5ns</a:t>
            </a:r>
            <a:endParaRPr lang="en-US" dirty="0" smtClean="0"/>
          </a:p>
          <a:p>
            <a:r>
              <a:rPr lang="en-US" b="1" dirty="0" smtClean="0"/>
              <a:t>Cabling from detector to electronics-167 ns</a:t>
            </a:r>
          </a:p>
          <a:p>
            <a:pPr marL="0" indent="0">
              <a:buNone/>
            </a:pPr>
            <a:r>
              <a:rPr lang="en-US" dirty="0" smtClean="0"/>
              <a:t>      4m (thin cable -4,8ns/m) +34 m (thick cable-</a:t>
            </a:r>
          </a:p>
          <a:p>
            <a:pPr marL="0" indent="0">
              <a:buNone/>
            </a:pPr>
            <a:r>
              <a:rPr lang="en-US" dirty="0"/>
              <a:t> </a:t>
            </a:r>
            <a:r>
              <a:rPr lang="en-US" dirty="0" smtClean="0"/>
              <a:t>      4,1 ns/m) + 1,5 m( </a:t>
            </a:r>
            <a:r>
              <a:rPr lang="en-US" dirty="0"/>
              <a:t>thin cable -</a:t>
            </a:r>
            <a:r>
              <a:rPr lang="en-US" dirty="0" smtClean="0"/>
              <a:t>4,8ns/m)</a:t>
            </a:r>
          </a:p>
          <a:p>
            <a:r>
              <a:rPr lang="en-US" b="1" dirty="0" smtClean="0"/>
              <a:t>Cabling to CTP –43 ns</a:t>
            </a:r>
          </a:p>
          <a:p>
            <a:pPr marL="0" indent="0">
              <a:buNone/>
            </a:pPr>
            <a:r>
              <a:rPr lang="en-US" dirty="0" smtClean="0"/>
              <a:t>     43 ns (8,5 m)</a:t>
            </a:r>
          </a:p>
          <a:p>
            <a:pPr marL="0" indent="0">
              <a:buNone/>
            </a:pPr>
            <a:r>
              <a:rPr lang="en-US" b="1" dirty="0"/>
              <a:t> </a:t>
            </a:r>
            <a:r>
              <a:rPr lang="en-US" b="1" dirty="0" smtClean="0"/>
              <a:t>                                  Total ~ 227ns</a:t>
            </a:r>
          </a:p>
          <a:p>
            <a:r>
              <a:rPr lang="en-US" sz="3900" b="1" dirty="0" smtClean="0"/>
              <a:t>Max .Trigger processing time = 425 -227</a:t>
            </a:r>
            <a:r>
              <a:rPr lang="en-US" sz="3900" b="1" dirty="0" smtClean="0">
                <a:solidFill>
                  <a:srgbClr val="FF0000"/>
                </a:solidFill>
              </a:rPr>
              <a:t>=198 ns!</a:t>
            </a:r>
          </a:p>
          <a:p>
            <a:pPr marL="0" indent="0">
              <a:buNone/>
            </a:pPr>
            <a:r>
              <a:rPr lang="en-US" sz="3900" b="1" dirty="0">
                <a:solidFill>
                  <a:srgbClr val="FF0000"/>
                </a:solidFill>
              </a:rPr>
              <a:t> </a:t>
            </a:r>
            <a:r>
              <a:rPr lang="en-US" sz="3900" b="1" dirty="0" smtClean="0">
                <a:solidFill>
                  <a:srgbClr val="FF0000"/>
                </a:solidFill>
              </a:rPr>
              <a:t>      (T0 has trigger processing time ~175-190 ns)</a:t>
            </a:r>
            <a:endParaRPr lang="en-US" sz="3900" b="1" dirty="0">
              <a:solidFill>
                <a:srgbClr val="FF0000"/>
              </a:solidFill>
            </a:endParaRPr>
          </a:p>
          <a:p>
            <a:endParaRPr lang="en-US" sz="3900" b="1" dirty="0" smtClean="0">
              <a:solidFill>
                <a:srgbClr val="FF0000"/>
              </a:solidFill>
            </a:endParaRPr>
          </a:p>
          <a:p>
            <a:pPr marL="0" indent="0">
              <a:buNone/>
            </a:pPr>
            <a:endParaRPr lang="en-US" dirty="0"/>
          </a:p>
          <a:p>
            <a:pPr marL="0" indent="0">
              <a:buNone/>
            </a:pPr>
            <a:endParaRPr lang="en-US" dirty="0" smtClean="0"/>
          </a:p>
          <a:p>
            <a:pPr marL="0" indent="0">
              <a:buNone/>
            </a:pPr>
            <a:endParaRPr lang="en-US" dirty="0" smtClean="0"/>
          </a:p>
          <a:p>
            <a:pPr marL="0" indent="0">
              <a:buNone/>
            </a:pPr>
            <a:endParaRPr lang="ru-RU" dirty="0"/>
          </a:p>
        </p:txBody>
      </p:sp>
      <p:sp>
        <p:nvSpPr>
          <p:cNvPr id="2" name="Дата 1"/>
          <p:cNvSpPr>
            <a:spLocks noGrp="1"/>
          </p:cNvSpPr>
          <p:nvPr>
            <p:ph type="dt" sz="half" idx="10"/>
          </p:nvPr>
        </p:nvSpPr>
        <p:spPr/>
        <p:txBody>
          <a:bodyPr/>
          <a:lstStyle/>
          <a:p>
            <a:r>
              <a:rPr lang="ru-RU" smtClean="0"/>
              <a:t>ICPPA , Oct 10- 12 2016</a:t>
            </a:r>
            <a:endParaRPr lang="ru-RU"/>
          </a:p>
        </p:txBody>
      </p:sp>
      <p:sp>
        <p:nvSpPr>
          <p:cNvPr id="3" name="Нижний колонтитул 2"/>
          <p:cNvSpPr>
            <a:spLocks noGrp="1"/>
          </p:cNvSpPr>
          <p:nvPr>
            <p:ph type="ftr" sz="quarter" idx="11"/>
          </p:nvPr>
        </p:nvSpPr>
        <p:spPr/>
        <p:txBody>
          <a:bodyPr/>
          <a:lstStyle/>
          <a:p>
            <a:r>
              <a:rPr lang="en-US" smtClean="0"/>
              <a:t>T.Karavicheva</a:t>
            </a:r>
            <a:endParaRPr lang="ru-RU"/>
          </a:p>
        </p:txBody>
      </p:sp>
      <p:sp>
        <p:nvSpPr>
          <p:cNvPr id="4" name="Номер слайда 3"/>
          <p:cNvSpPr>
            <a:spLocks noGrp="1"/>
          </p:cNvSpPr>
          <p:nvPr>
            <p:ph type="sldNum" sz="quarter" idx="12"/>
          </p:nvPr>
        </p:nvSpPr>
        <p:spPr/>
        <p:txBody>
          <a:bodyPr/>
          <a:lstStyle/>
          <a:p>
            <a:fld id="{96058DE5-0CEC-4DD7-A52C-904DB34DF0B5}" type="slidenum">
              <a:rPr lang="ru-RU" smtClean="0"/>
              <a:t>37</a:t>
            </a:fld>
            <a:endParaRPr lang="ru-RU"/>
          </a:p>
        </p:txBody>
      </p:sp>
    </p:spTree>
    <p:extLst>
      <p:ext uri="{BB962C8B-B14F-4D97-AF65-F5344CB8AC3E}">
        <p14:creationId xmlns:p14="http://schemas.microsoft.com/office/powerpoint/2010/main" val="4347305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17600"/>
            <a:ext cx="9144000" cy="4610206"/>
          </a:xfrm>
          <a:prstGeom prst="rect">
            <a:avLst/>
          </a:prstGeom>
        </p:spPr>
      </p:pic>
      <p:sp>
        <p:nvSpPr>
          <p:cNvPr id="3" name="TextBox 2"/>
          <p:cNvSpPr txBox="1"/>
          <p:nvPr/>
        </p:nvSpPr>
        <p:spPr>
          <a:xfrm>
            <a:off x="2215587" y="302364"/>
            <a:ext cx="3257961" cy="923330"/>
          </a:xfrm>
          <a:prstGeom prst="rect">
            <a:avLst/>
          </a:prstGeom>
          <a:noFill/>
        </p:spPr>
        <p:txBody>
          <a:bodyPr wrap="none" rtlCol="0">
            <a:spAutoFit/>
          </a:bodyPr>
          <a:lstStyle/>
          <a:p>
            <a:pPr defTabSz="457200"/>
            <a:r>
              <a:rPr lang="en-US" sz="5400" dirty="0" smtClean="0">
                <a:solidFill>
                  <a:prstClr val="black"/>
                </a:solidFill>
                <a:latin typeface="Calibri"/>
              </a:rPr>
              <a:t>V0+ design</a:t>
            </a:r>
            <a:endParaRPr lang="en-US" sz="5400" dirty="0">
              <a:solidFill>
                <a:prstClr val="black"/>
              </a:solidFill>
              <a:latin typeface="Calibri"/>
            </a:endParaRPr>
          </a:p>
        </p:txBody>
      </p:sp>
      <p:sp>
        <p:nvSpPr>
          <p:cNvPr id="5" name="Дата 4"/>
          <p:cNvSpPr>
            <a:spLocks noGrp="1"/>
          </p:cNvSpPr>
          <p:nvPr>
            <p:ph type="dt" sz="half" idx="10"/>
          </p:nvPr>
        </p:nvSpPr>
        <p:spPr/>
        <p:txBody>
          <a:bodyPr/>
          <a:lstStyle/>
          <a:p>
            <a:r>
              <a:rPr lang="ru-RU" smtClean="0"/>
              <a:t>ICPPA , Oct 10- 12 2016</a:t>
            </a:r>
            <a:endParaRPr lang="ru-RU"/>
          </a:p>
        </p:txBody>
      </p:sp>
      <p:sp>
        <p:nvSpPr>
          <p:cNvPr id="6" name="Нижний колонтитул 5"/>
          <p:cNvSpPr>
            <a:spLocks noGrp="1"/>
          </p:cNvSpPr>
          <p:nvPr>
            <p:ph type="ftr" sz="quarter" idx="11"/>
          </p:nvPr>
        </p:nvSpPr>
        <p:spPr/>
        <p:txBody>
          <a:bodyPr/>
          <a:lstStyle/>
          <a:p>
            <a:r>
              <a:rPr lang="en-US" smtClean="0"/>
              <a:t>T.Karavicheva</a:t>
            </a:r>
            <a:endParaRPr lang="ru-RU"/>
          </a:p>
        </p:txBody>
      </p:sp>
      <p:sp>
        <p:nvSpPr>
          <p:cNvPr id="4" name="Номер слайда 3"/>
          <p:cNvSpPr>
            <a:spLocks noGrp="1"/>
          </p:cNvSpPr>
          <p:nvPr>
            <p:ph type="sldNum" sz="quarter" idx="12"/>
          </p:nvPr>
        </p:nvSpPr>
        <p:spPr/>
        <p:txBody>
          <a:bodyPr/>
          <a:lstStyle/>
          <a:p>
            <a:fld id="{96058DE5-0CEC-4DD7-A52C-904DB34DF0B5}" type="slidenum">
              <a:rPr lang="ru-RU" smtClean="0"/>
              <a:t>38</a:t>
            </a:fld>
            <a:endParaRPr lang="ru-RU"/>
          </a:p>
        </p:txBody>
      </p:sp>
    </p:spTree>
    <p:extLst>
      <p:ext uri="{BB962C8B-B14F-4D97-AF65-F5344CB8AC3E}">
        <p14:creationId xmlns:p14="http://schemas.microsoft.com/office/powerpoint/2010/main" val="39665723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r>
              <a:rPr lang="ru-RU" smtClean="0"/>
              <a:t>ICPPA , Oct 10- 12 2016</a:t>
            </a:r>
            <a:endParaRPr lang="ru-RU"/>
          </a:p>
        </p:txBody>
      </p:sp>
      <p:sp>
        <p:nvSpPr>
          <p:cNvPr id="3" name="Нижний колонтитул 2"/>
          <p:cNvSpPr>
            <a:spLocks noGrp="1"/>
          </p:cNvSpPr>
          <p:nvPr>
            <p:ph type="ftr" sz="quarter" idx="11"/>
          </p:nvPr>
        </p:nvSpPr>
        <p:spPr/>
        <p:txBody>
          <a:bodyPr/>
          <a:lstStyle/>
          <a:p>
            <a:r>
              <a:rPr lang="en-US" smtClean="0"/>
              <a:t>T.Karavicheva</a:t>
            </a:r>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019175"/>
            <a:ext cx="6901383" cy="5150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Номер слайда 3"/>
          <p:cNvSpPr>
            <a:spLocks noGrp="1"/>
          </p:cNvSpPr>
          <p:nvPr>
            <p:ph type="sldNum" sz="quarter" idx="12"/>
          </p:nvPr>
        </p:nvSpPr>
        <p:spPr/>
        <p:txBody>
          <a:bodyPr/>
          <a:lstStyle/>
          <a:p>
            <a:fld id="{96058DE5-0CEC-4DD7-A52C-904DB34DF0B5}" type="slidenum">
              <a:rPr lang="ru-RU" smtClean="0"/>
              <a:t>39</a:t>
            </a:fld>
            <a:endParaRPr lang="ru-RU"/>
          </a:p>
        </p:txBody>
      </p:sp>
    </p:spTree>
    <p:extLst>
      <p:ext uri="{BB962C8B-B14F-4D97-AF65-F5344CB8AC3E}">
        <p14:creationId xmlns:p14="http://schemas.microsoft.com/office/powerpoint/2010/main" val="18737921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138" y="274640"/>
            <a:ext cx="8229600" cy="1143000"/>
          </a:xfrm>
        </p:spPr>
        <p:txBody>
          <a:bodyPr>
            <a:normAutofit fontScale="90000"/>
          </a:bodyPr>
          <a:lstStyle/>
          <a:p>
            <a:r>
              <a:rPr lang="en-US" b="1" dirty="0">
                <a:solidFill>
                  <a:schemeClr val="accent6">
                    <a:lumMod val="75000"/>
                  </a:schemeClr>
                </a:solidFill>
                <a:effectLst>
                  <a:outerShdw blurRad="38100" dist="38100" dir="2700000" algn="tl">
                    <a:srgbClr val="000000">
                      <a:alpha val="43137"/>
                    </a:srgbClr>
                  </a:outerShdw>
                </a:effectLst>
              </a:rPr>
              <a:t>Upgrade Strategy for ALICE </a:t>
            </a:r>
            <a:r>
              <a:rPr lang="en-US" b="1" dirty="0" smtClean="0">
                <a:solidFill>
                  <a:schemeClr val="accent6">
                    <a:lumMod val="75000"/>
                  </a:schemeClr>
                </a:solidFill>
                <a:effectLst>
                  <a:outerShdw blurRad="38100" dist="38100" dir="2700000" algn="tl">
                    <a:srgbClr val="000000">
                      <a:alpha val="43137"/>
                    </a:srgbClr>
                  </a:outerShdw>
                </a:effectLst>
              </a:rPr>
              <a:t/>
            </a:r>
            <a:br>
              <a:rPr lang="en-US" b="1" dirty="0" smtClean="0">
                <a:solidFill>
                  <a:schemeClr val="accent6">
                    <a:lumMod val="75000"/>
                  </a:schemeClr>
                </a:solidFill>
                <a:effectLst>
                  <a:outerShdw blurRad="38100" dist="38100" dir="2700000" algn="tl">
                    <a:srgbClr val="000000">
                      <a:alpha val="43137"/>
                    </a:srgbClr>
                  </a:outerShdw>
                </a:effectLst>
              </a:rPr>
            </a:br>
            <a:r>
              <a:rPr lang="en-US" b="1" dirty="0" smtClean="0">
                <a:solidFill>
                  <a:schemeClr val="accent6">
                    <a:lumMod val="75000"/>
                  </a:schemeClr>
                </a:solidFill>
                <a:effectLst>
                  <a:outerShdw blurRad="38100" dist="38100" dir="2700000" algn="tl">
                    <a:srgbClr val="000000">
                      <a:alpha val="43137"/>
                    </a:srgbClr>
                  </a:outerShdw>
                </a:effectLst>
              </a:rPr>
              <a:t>at </a:t>
            </a:r>
            <a:r>
              <a:rPr lang="en-US" b="1" dirty="0">
                <a:solidFill>
                  <a:schemeClr val="accent6">
                    <a:lumMod val="75000"/>
                  </a:schemeClr>
                </a:solidFill>
                <a:effectLst>
                  <a:outerShdw blurRad="38100" dist="38100" dir="2700000" algn="tl">
                    <a:srgbClr val="000000">
                      <a:alpha val="43137"/>
                    </a:srgbClr>
                  </a:outerShdw>
                </a:effectLst>
              </a:rPr>
              <a:t>High Rate</a:t>
            </a:r>
            <a:endParaRPr lang="ru-RU" b="1" dirty="0">
              <a:solidFill>
                <a:schemeClr val="accent6">
                  <a:lumMod val="75000"/>
                </a:schemeClr>
              </a:solidFill>
              <a:effectLst>
                <a:outerShdw blurRad="38100" dist="38100" dir="2700000" algn="tl">
                  <a:srgbClr val="000000">
                    <a:alpha val="43137"/>
                  </a:srgbClr>
                </a:outerShdw>
              </a:effectLst>
            </a:endParaRPr>
          </a:p>
        </p:txBody>
      </p:sp>
      <p:sp>
        <p:nvSpPr>
          <p:cNvPr id="3" name="Объект 2"/>
          <p:cNvSpPr>
            <a:spLocks noGrp="1"/>
          </p:cNvSpPr>
          <p:nvPr>
            <p:ph idx="1"/>
          </p:nvPr>
        </p:nvSpPr>
        <p:spPr/>
        <p:txBody>
          <a:bodyPr>
            <a:normAutofit fontScale="92500" lnSpcReduction="10000"/>
          </a:bodyPr>
          <a:lstStyle/>
          <a:p>
            <a:pPr>
              <a:buFont typeface="Wingdings" panose="05000000000000000000" pitchFamily="2" charset="2"/>
              <a:buChar char="§"/>
            </a:pPr>
            <a:r>
              <a:rPr lang="en-US" b="1" dirty="0"/>
              <a:t>P</a:t>
            </a:r>
            <a:r>
              <a:rPr lang="en-US" b="1" dirty="0" smtClean="0"/>
              <a:t>hysics </a:t>
            </a:r>
            <a:r>
              <a:rPr lang="en-US" b="1" dirty="0"/>
              <a:t>plans focused on rare processes where ALICE is </a:t>
            </a:r>
            <a:r>
              <a:rPr lang="en-US" b="1" dirty="0" smtClean="0"/>
              <a:t>unique</a:t>
            </a:r>
          </a:p>
          <a:p>
            <a:pPr marL="0" indent="0">
              <a:buNone/>
            </a:pPr>
            <a:r>
              <a:rPr lang="en-US" dirty="0" smtClean="0"/>
              <a:t>    - Low-</a:t>
            </a:r>
            <a:r>
              <a:rPr lang="en-US" dirty="0" err="1" smtClean="0"/>
              <a:t>pT</a:t>
            </a:r>
            <a:r>
              <a:rPr lang="en-US" dirty="0" smtClean="0"/>
              <a:t> heavy-</a:t>
            </a:r>
            <a:r>
              <a:rPr lang="en-US" dirty="0" err="1" smtClean="0"/>
              <a:t>flavour</a:t>
            </a:r>
            <a:r>
              <a:rPr lang="en-US" dirty="0" smtClean="0"/>
              <a:t> mesons and baryons</a:t>
            </a:r>
          </a:p>
          <a:p>
            <a:pPr marL="0" indent="0">
              <a:buNone/>
            </a:pPr>
            <a:r>
              <a:rPr lang="en-US" dirty="0" smtClean="0"/>
              <a:t>    - Low-</a:t>
            </a:r>
            <a:r>
              <a:rPr lang="en-US" dirty="0" err="1" smtClean="0"/>
              <a:t>pT</a:t>
            </a:r>
            <a:r>
              <a:rPr lang="en-US" dirty="0" smtClean="0"/>
              <a:t> </a:t>
            </a:r>
            <a:r>
              <a:rPr lang="en-US" dirty="0" err="1" smtClean="0"/>
              <a:t>charmonia</a:t>
            </a:r>
            <a:r>
              <a:rPr lang="en-US" dirty="0" smtClean="0"/>
              <a:t> (J</a:t>
            </a:r>
            <a:r>
              <a:rPr lang="en-US" b="1" dirty="0" smtClean="0"/>
              <a:t>/</a:t>
            </a:r>
            <a:r>
              <a:rPr lang="en-US" dirty="0" smtClean="0"/>
              <a:t>ψ and ψ (2S))</a:t>
            </a:r>
          </a:p>
          <a:p>
            <a:pPr marL="0" indent="0">
              <a:buNone/>
            </a:pPr>
            <a:r>
              <a:rPr lang="en-US" dirty="0" smtClean="0"/>
              <a:t>    - Low-mass </a:t>
            </a:r>
            <a:r>
              <a:rPr lang="en-US" dirty="0" err="1" smtClean="0"/>
              <a:t>dileptons</a:t>
            </a:r>
            <a:endParaRPr lang="en-US" dirty="0" smtClean="0"/>
          </a:p>
          <a:p>
            <a:pPr>
              <a:buFont typeface="Wingdings" panose="05000000000000000000" pitchFamily="2" charset="2"/>
              <a:buChar char="§"/>
            </a:pPr>
            <a:r>
              <a:rPr lang="en-US" b="1" dirty="0" smtClean="0"/>
              <a:t>Rate </a:t>
            </a:r>
            <a:r>
              <a:rPr lang="en-US" b="1" dirty="0"/>
              <a:t>limits of current </a:t>
            </a:r>
            <a:r>
              <a:rPr lang="en-US" b="1" dirty="0" smtClean="0"/>
              <a:t>setup (500 Hz of </a:t>
            </a:r>
            <a:r>
              <a:rPr lang="en-US" b="1" dirty="0" err="1" smtClean="0"/>
              <a:t>Pb-Pb</a:t>
            </a:r>
            <a:r>
              <a:rPr lang="en-US" b="1" dirty="0" smtClean="0"/>
              <a:t> events)</a:t>
            </a:r>
            <a:endParaRPr lang="en-US" b="1" dirty="0"/>
          </a:p>
          <a:p>
            <a:pPr>
              <a:buFont typeface="Wingdings" panose="05000000000000000000" pitchFamily="2" charset="2"/>
              <a:buChar char="§"/>
            </a:pPr>
            <a:r>
              <a:rPr lang="en-US" dirty="0" smtClean="0"/>
              <a:t> </a:t>
            </a:r>
            <a:r>
              <a:rPr lang="en-US" b="1" dirty="0"/>
              <a:t>Detector upgrades</a:t>
            </a:r>
          </a:p>
          <a:p>
            <a:pPr>
              <a:buFont typeface="Wingdings" panose="05000000000000000000" pitchFamily="2" charset="2"/>
              <a:buChar char="§"/>
            </a:pPr>
            <a:r>
              <a:rPr lang="en-US" b="1" dirty="0" smtClean="0"/>
              <a:t>New </a:t>
            </a:r>
            <a:r>
              <a:rPr lang="en-US" b="1" dirty="0"/>
              <a:t>readout and </a:t>
            </a:r>
            <a:r>
              <a:rPr lang="en-US" b="1" dirty="0" smtClean="0"/>
              <a:t>trigger system</a:t>
            </a:r>
            <a:endParaRPr lang="ru-RU" b="1" dirty="0"/>
          </a:p>
        </p:txBody>
      </p:sp>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pic>
        <p:nvPicPr>
          <p:cNvPr id="6" name="Picture 25"/>
          <p:cNvPicPr>
            <a:picLocks noChangeAspect="1"/>
          </p:cNvPicPr>
          <p:nvPr/>
        </p:nvPicPr>
        <p:blipFill rotWithShape="1">
          <a:blip r:embed="rId2"/>
          <a:srcRect b="35748"/>
          <a:stretch/>
        </p:blipFill>
        <p:spPr>
          <a:xfrm>
            <a:off x="8165462" y="274640"/>
            <a:ext cx="780272" cy="804405"/>
          </a:xfrm>
          <a:prstGeom prst="rect">
            <a:avLst/>
          </a:prstGeom>
        </p:spPr>
      </p:pic>
      <p:sp>
        <p:nvSpPr>
          <p:cNvPr id="7" name="Номер слайда 6"/>
          <p:cNvSpPr>
            <a:spLocks noGrp="1"/>
          </p:cNvSpPr>
          <p:nvPr>
            <p:ph type="sldNum" sz="quarter" idx="12"/>
          </p:nvPr>
        </p:nvSpPr>
        <p:spPr/>
        <p:txBody>
          <a:bodyPr/>
          <a:lstStyle/>
          <a:p>
            <a:fld id="{96058DE5-0CEC-4DD7-A52C-904DB34DF0B5}" type="slidenum">
              <a:rPr lang="ru-RU" smtClean="0"/>
              <a:t>4</a:t>
            </a:fld>
            <a:endParaRPr lang="ru-RU"/>
          </a:p>
        </p:txBody>
      </p:sp>
    </p:spTree>
    <p:extLst>
      <p:ext uri="{BB962C8B-B14F-4D97-AF65-F5344CB8AC3E}">
        <p14:creationId xmlns:p14="http://schemas.microsoft.com/office/powerpoint/2010/main" val="29617528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268"/>
            <a:ext cx="8229600" cy="1143000"/>
          </a:xfrm>
        </p:spPr>
        <p:txBody>
          <a:bodyPr>
            <a:normAutofit fontScale="90000"/>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Big progress in MCP technology</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31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(since the initial R&amp;D for ALICE)</a:t>
            </a:r>
            <a:endParaRPr lang="en-US" sz="31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Content Placeholder 2"/>
          <p:cNvSpPr>
            <a:spLocks noGrp="1"/>
          </p:cNvSpPr>
          <p:nvPr>
            <p:ph idx="1"/>
          </p:nvPr>
        </p:nvSpPr>
        <p:spPr>
          <a:xfrm>
            <a:off x="298463" y="1203300"/>
            <a:ext cx="8577667" cy="4869174"/>
          </a:xfrm>
        </p:spPr>
        <p:txBody>
          <a:bodyPr>
            <a:normAutofit/>
          </a:bodyPr>
          <a:lstStyle/>
          <a:p>
            <a:r>
              <a:rPr lang="en-US" sz="2800" dirty="0" smtClean="0"/>
              <a:t>Appearance  of </a:t>
            </a:r>
            <a:r>
              <a:rPr lang="en-US" sz="2800" u="sng" dirty="0" smtClean="0"/>
              <a:t>commercially available</a:t>
            </a:r>
            <a:r>
              <a:rPr lang="en-US" sz="2800" dirty="0" smtClean="0"/>
              <a:t> MCP-PMTs (Hamamatsu, </a:t>
            </a:r>
            <a:r>
              <a:rPr lang="en-US" sz="2800" dirty="0" err="1" smtClean="0"/>
              <a:t>Photonis</a:t>
            </a:r>
            <a:r>
              <a:rPr lang="en-US" sz="2800" dirty="0" smtClean="0"/>
              <a:t> USA, BINP)</a:t>
            </a:r>
          </a:p>
          <a:p>
            <a:r>
              <a:rPr lang="en-US" sz="2800" dirty="0" smtClean="0"/>
              <a:t>Significant and ongoing </a:t>
            </a:r>
            <a:r>
              <a:rPr lang="en-US" sz="2800" u="sng" dirty="0" smtClean="0"/>
              <a:t>improvement in lifetime</a:t>
            </a:r>
            <a:r>
              <a:rPr lang="en-US" sz="2800" dirty="0" smtClean="0"/>
              <a:t>:</a:t>
            </a:r>
          </a:p>
          <a:p>
            <a:pPr lvl="1"/>
            <a:r>
              <a:rPr lang="en-US" b="1" dirty="0" smtClean="0"/>
              <a:t>A</a:t>
            </a:r>
            <a:r>
              <a:rPr lang="en-US" sz="2400" dirty="0" smtClean="0"/>
              <a:t>tomic </a:t>
            </a:r>
            <a:r>
              <a:rPr lang="en-US" b="1" dirty="0" smtClean="0"/>
              <a:t>L</a:t>
            </a:r>
            <a:r>
              <a:rPr lang="en-US" sz="2400" dirty="0" smtClean="0"/>
              <a:t>ayer </a:t>
            </a:r>
            <a:r>
              <a:rPr lang="en-US" b="1" dirty="0" smtClean="0"/>
              <a:t>D</a:t>
            </a:r>
            <a:r>
              <a:rPr lang="en-US" sz="2400" dirty="0" smtClean="0"/>
              <a:t>eposition </a:t>
            </a:r>
            <a:r>
              <a:rPr lang="en-US" sz="2400" dirty="0"/>
              <a:t>technology </a:t>
            </a:r>
            <a:r>
              <a:rPr lang="en-US" sz="2400" dirty="0" smtClean="0"/>
              <a:t>[</a:t>
            </a:r>
            <a:r>
              <a:rPr lang="en-US" sz="2400" dirty="0"/>
              <a:t>NIM A639 (2011) 148</a:t>
            </a:r>
            <a:r>
              <a:rPr lang="en-US" sz="2400" dirty="0" smtClean="0"/>
              <a:t>]</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endParaRPr lang="en-US" sz="2400" dirty="0" smtClean="0"/>
          </a:p>
          <a:p>
            <a:pPr lvl="1"/>
            <a:r>
              <a:rPr lang="en-US" sz="2400" dirty="0"/>
              <a:t>Modified photocathodes [JINST 6 C12026 (2011)]</a:t>
            </a:r>
            <a:endParaRPr lang="en-US" sz="2400" dirty="0" smtClean="0"/>
          </a:p>
          <a:p>
            <a:pPr lvl="1"/>
            <a:r>
              <a:rPr lang="en-US" sz="2400" dirty="0" smtClean="0"/>
              <a:t>Reduced outgassing (borosilicate glass)</a:t>
            </a:r>
          </a:p>
        </p:txBody>
      </p:sp>
      <p:sp>
        <p:nvSpPr>
          <p:cNvPr id="4" name="Date Placeholder 3"/>
          <p:cNvSpPr>
            <a:spLocks noGrp="1"/>
          </p:cNvSpPr>
          <p:nvPr>
            <p:ph type="dt" sz="half" idx="10"/>
          </p:nvPr>
        </p:nvSpPr>
        <p:spPr/>
        <p:txBody>
          <a:bodyPr/>
          <a:lstStyle/>
          <a:p>
            <a:r>
              <a:rPr lang="ru-RU" smtClean="0">
                <a:solidFill>
                  <a:prstClr val="black">
                    <a:tint val="75000"/>
                  </a:prstClr>
                </a:solidFill>
                <a:latin typeface="Calibri"/>
              </a:rPr>
              <a:t>ICPPA , Oct 10- 12 2016</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T.Karavicheva</a:t>
            </a:r>
            <a:endParaRPr lang="en-US">
              <a:solidFill>
                <a:prstClr val="black">
                  <a:tint val="75000"/>
                </a:prstClr>
              </a:solidFill>
              <a:latin typeface="Calibri"/>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03421" y="3209776"/>
            <a:ext cx="3845276" cy="1570154"/>
          </a:xfrm>
          <a:prstGeom prst="rect">
            <a:avLst/>
          </a:prstGeom>
        </p:spPr>
      </p:pic>
      <p:sp>
        <p:nvSpPr>
          <p:cNvPr id="8" name="TextBox 7"/>
          <p:cNvSpPr txBox="1"/>
          <p:nvPr/>
        </p:nvSpPr>
        <p:spPr>
          <a:xfrm>
            <a:off x="0" y="5979875"/>
            <a:ext cx="9144000" cy="338554"/>
          </a:xfrm>
          <a:prstGeom prst="rect">
            <a:avLst/>
          </a:prstGeom>
          <a:noFill/>
        </p:spPr>
        <p:txBody>
          <a:bodyPr wrap="square" rtlCol="0">
            <a:spAutoFit/>
          </a:bodyPr>
          <a:lstStyle/>
          <a:p>
            <a:pPr algn="ctr" defTabSz="457200"/>
            <a:r>
              <a:rPr lang="en-US" sz="1600" b="1" u="sng" dirty="0" smtClean="0">
                <a:solidFill>
                  <a:srgbClr val="C0504D"/>
                </a:solidFill>
                <a:latin typeface="Calibri"/>
              </a:rPr>
              <a:t>For </a:t>
            </a:r>
            <a:r>
              <a:rPr lang="en-US" sz="1600" b="1" u="sng" dirty="0">
                <a:solidFill>
                  <a:srgbClr val="C0504D"/>
                </a:solidFill>
                <a:latin typeface="Calibri"/>
              </a:rPr>
              <a:t>more information</a:t>
            </a:r>
            <a:r>
              <a:rPr lang="en-US" sz="1600" dirty="0">
                <a:solidFill>
                  <a:prstClr val="black"/>
                </a:solidFill>
                <a:latin typeface="Calibri"/>
              </a:rPr>
              <a:t>: Albert </a:t>
            </a:r>
            <a:r>
              <a:rPr lang="en-US" sz="1600" dirty="0" smtClean="0">
                <a:solidFill>
                  <a:prstClr val="black"/>
                </a:solidFill>
                <a:latin typeface="Calibri"/>
              </a:rPr>
              <a:t>Lehmann, 12</a:t>
            </a:r>
            <a:r>
              <a:rPr lang="en-US" sz="1600" baseline="30000" dirty="0" smtClean="0">
                <a:solidFill>
                  <a:prstClr val="black"/>
                </a:solidFill>
                <a:latin typeface="Calibri"/>
              </a:rPr>
              <a:t>th</a:t>
            </a:r>
            <a:r>
              <a:rPr lang="en-US" sz="1600" dirty="0" smtClean="0">
                <a:solidFill>
                  <a:prstClr val="black"/>
                </a:solidFill>
                <a:latin typeface="Calibri"/>
              </a:rPr>
              <a:t> </a:t>
            </a:r>
            <a:r>
              <a:rPr lang="en-US" sz="1600" dirty="0">
                <a:solidFill>
                  <a:prstClr val="black"/>
                </a:solidFill>
                <a:latin typeface="Calibri"/>
              </a:rPr>
              <a:t>Pisa Meeting on Advanced </a:t>
            </a:r>
            <a:r>
              <a:rPr lang="en-US" sz="1600" dirty="0" smtClean="0">
                <a:solidFill>
                  <a:prstClr val="black"/>
                </a:solidFill>
                <a:latin typeface="Calibri"/>
              </a:rPr>
              <a:t>Detectors, May </a:t>
            </a:r>
            <a:r>
              <a:rPr lang="en-US" sz="1600" dirty="0">
                <a:solidFill>
                  <a:prstClr val="black"/>
                </a:solidFill>
                <a:latin typeface="Calibri"/>
              </a:rPr>
              <a:t>2012</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5838" y="3109005"/>
            <a:ext cx="2862223" cy="1869376"/>
          </a:xfrm>
          <a:prstGeom prst="rect">
            <a:avLst/>
          </a:prstGeom>
        </p:spPr>
      </p:pic>
      <p:pic>
        <p:nvPicPr>
          <p:cNvPr id="10" name="Picture 9"/>
          <p:cNvPicPr>
            <a:picLocks noChangeAspect="1"/>
          </p:cNvPicPr>
          <p:nvPr/>
        </p:nvPicPr>
        <p:blipFill rotWithShape="1">
          <a:blip r:embed="rId4"/>
          <a:srcRect b="35748"/>
          <a:stretch/>
        </p:blipFill>
        <p:spPr>
          <a:xfrm>
            <a:off x="8165462" y="274640"/>
            <a:ext cx="780272" cy="804405"/>
          </a:xfrm>
          <a:prstGeom prst="rect">
            <a:avLst/>
          </a:prstGeom>
        </p:spPr>
      </p:pic>
      <p:sp>
        <p:nvSpPr>
          <p:cNvPr id="6" name="Номер слайда 5"/>
          <p:cNvSpPr>
            <a:spLocks noGrp="1"/>
          </p:cNvSpPr>
          <p:nvPr>
            <p:ph type="sldNum" sz="quarter" idx="12"/>
          </p:nvPr>
        </p:nvSpPr>
        <p:spPr/>
        <p:txBody>
          <a:bodyPr/>
          <a:lstStyle/>
          <a:p>
            <a:fld id="{96058DE5-0CEC-4DD7-A52C-904DB34DF0B5}" type="slidenum">
              <a:rPr lang="ru-RU" smtClean="0"/>
              <a:t>40</a:t>
            </a:fld>
            <a:endParaRPr lang="ru-RU"/>
          </a:p>
        </p:txBody>
      </p:sp>
    </p:spTree>
    <p:extLst>
      <p:ext uri="{BB962C8B-B14F-4D97-AF65-F5344CB8AC3E}">
        <p14:creationId xmlns:p14="http://schemas.microsoft.com/office/powerpoint/2010/main" val="34219249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ru-RU" smtClean="0">
                <a:solidFill>
                  <a:prstClr val="black">
                    <a:tint val="75000"/>
                  </a:prstClr>
                </a:solidFill>
                <a:latin typeface="Calibri"/>
              </a:rPr>
              <a:t>ICPPA , Oct 10- 12 2016</a:t>
            </a:r>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T.Karavicheva</a:t>
            </a:r>
            <a:endParaRPr lang="en-US">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0" y="0"/>
            <a:ext cx="9144000" cy="6833629"/>
          </a:xfrm>
          <a:prstGeom prst="rect">
            <a:avLst/>
          </a:prstGeom>
        </p:spPr>
      </p:pic>
      <p:sp>
        <p:nvSpPr>
          <p:cNvPr id="4" name="Номер слайда 3"/>
          <p:cNvSpPr>
            <a:spLocks noGrp="1"/>
          </p:cNvSpPr>
          <p:nvPr>
            <p:ph type="sldNum" sz="quarter" idx="12"/>
          </p:nvPr>
        </p:nvSpPr>
        <p:spPr/>
        <p:txBody>
          <a:bodyPr/>
          <a:lstStyle/>
          <a:p>
            <a:fld id="{96058DE5-0CEC-4DD7-A52C-904DB34DF0B5}" type="slidenum">
              <a:rPr lang="ru-RU" smtClean="0"/>
              <a:t>41</a:t>
            </a:fld>
            <a:endParaRPr lang="ru-RU"/>
          </a:p>
        </p:txBody>
      </p:sp>
    </p:spTree>
    <p:extLst>
      <p:ext uri="{BB962C8B-B14F-4D97-AF65-F5344CB8AC3E}">
        <p14:creationId xmlns:p14="http://schemas.microsoft.com/office/powerpoint/2010/main" val="25211893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Номер слайда 5"/>
          <p:cNvSpPr>
            <a:spLocks noGrp="1"/>
          </p:cNvSpPr>
          <p:nvPr>
            <p:ph type="sldNum" sz="quarter" idx="12"/>
          </p:nvPr>
        </p:nvSpPr>
        <p:spPr/>
        <p:txBody>
          <a:bodyPr/>
          <a:lstStyle/>
          <a:p>
            <a:fld id="{96058DE5-0CEC-4DD7-A52C-904DB34DF0B5}" type="slidenum">
              <a:rPr lang="ru-RU" smtClean="0"/>
              <a:t>42</a:t>
            </a:fld>
            <a:endParaRPr lang="ru-RU"/>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8403651" cy="6372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8107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5" descr="E:\FIT\Oct15\081115\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5" y="523875"/>
            <a:ext cx="6840538"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Box 4"/>
          <p:cNvSpPr txBox="1">
            <a:spLocks noChangeArrowheads="1"/>
          </p:cNvSpPr>
          <p:nvPr/>
        </p:nvSpPr>
        <p:spPr bwMode="auto">
          <a:xfrm>
            <a:off x="6443663" y="1132960"/>
            <a:ext cx="237648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dirty="0" smtClean="0">
                <a:solidFill>
                  <a:prstClr val="black"/>
                </a:solidFill>
              </a:rPr>
              <a:t>Results for the </a:t>
            </a:r>
            <a:r>
              <a:rPr lang="en-US" sz="1400" b="1" dirty="0" smtClean="0">
                <a:solidFill>
                  <a:prstClr val="black"/>
                </a:solidFill>
              </a:rPr>
              <a:t>repaired NBI MCP </a:t>
            </a:r>
            <a:r>
              <a:rPr lang="en-US" sz="1400" dirty="0" smtClean="0">
                <a:solidFill>
                  <a:prstClr val="black"/>
                </a:solidFill>
              </a:rPr>
              <a:t>with different combinations of fragmented radiators.</a:t>
            </a:r>
          </a:p>
          <a:p>
            <a:pPr defTabSz="914400" eaLnBrk="1" fontAlgn="base" hangingPunct="1">
              <a:spcBef>
                <a:spcPct val="0"/>
              </a:spcBef>
              <a:spcAft>
                <a:spcPct val="0"/>
              </a:spcAft>
            </a:pPr>
            <a:r>
              <a:rPr lang="en-US" sz="1400" dirty="0" smtClean="0">
                <a:solidFill>
                  <a:prstClr val="black"/>
                </a:solidFill>
              </a:rPr>
              <a:t>4MCP1-radiator- 1/4 </a:t>
            </a:r>
          </a:p>
          <a:p>
            <a:pPr defTabSz="914400" eaLnBrk="1" fontAlgn="base" hangingPunct="1">
              <a:spcBef>
                <a:spcPct val="0"/>
              </a:spcBef>
              <a:spcAft>
                <a:spcPct val="0"/>
              </a:spcAft>
              <a:buFont typeface="Arial" charset="0"/>
              <a:buNone/>
            </a:pPr>
            <a:r>
              <a:rPr lang="en-US" sz="1400" dirty="0" smtClean="0">
                <a:solidFill>
                  <a:srgbClr val="FF0000"/>
                </a:solidFill>
              </a:rPr>
              <a:t>4MCP2-radiators 4/16 new</a:t>
            </a:r>
          </a:p>
          <a:p>
            <a:pPr defTabSz="914400" eaLnBrk="1" fontAlgn="base" hangingPunct="1">
              <a:spcBef>
                <a:spcPct val="0"/>
              </a:spcBef>
              <a:spcAft>
                <a:spcPct val="0"/>
              </a:spcAft>
              <a:buFont typeface="Arial" charset="0"/>
              <a:buNone/>
            </a:pPr>
            <a:r>
              <a:rPr lang="en-US" sz="1400" dirty="0" smtClean="0">
                <a:solidFill>
                  <a:srgbClr val="000000"/>
                </a:solidFill>
              </a:rPr>
              <a:t>4MCP4-radiators  16/64</a:t>
            </a:r>
          </a:p>
          <a:p>
            <a:pPr defTabSz="914400" eaLnBrk="1" fontAlgn="base" hangingPunct="1">
              <a:spcBef>
                <a:spcPct val="0"/>
              </a:spcBef>
              <a:spcAft>
                <a:spcPct val="0"/>
              </a:spcAft>
              <a:buFont typeface="Arial" charset="0"/>
              <a:buNone/>
            </a:pPr>
            <a:r>
              <a:rPr lang="en-US" sz="1400" dirty="0" smtClean="0">
                <a:solidFill>
                  <a:prstClr val="black"/>
                </a:solidFill>
              </a:rPr>
              <a:t>4MCP3-radiator 1/4</a:t>
            </a:r>
          </a:p>
          <a:p>
            <a:pPr defTabSz="914400" eaLnBrk="1" fontAlgn="base" hangingPunct="1">
              <a:spcBef>
                <a:spcPct val="0"/>
              </a:spcBef>
              <a:spcAft>
                <a:spcPct val="0"/>
              </a:spcAft>
              <a:buFont typeface="Arial" charset="0"/>
              <a:buNone/>
            </a:pPr>
            <a:endParaRPr lang="en-US" sz="1400" dirty="0" smtClean="0">
              <a:solidFill>
                <a:srgbClr val="000000"/>
              </a:solidFill>
            </a:endParaRPr>
          </a:p>
          <a:p>
            <a:pPr defTabSz="914400" eaLnBrk="1" fontAlgn="base" hangingPunct="1">
              <a:spcBef>
                <a:spcPct val="0"/>
              </a:spcBef>
              <a:spcAft>
                <a:spcPct val="0"/>
              </a:spcAft>
            </a:pPr>
            <a:endParaRPr lang="en-US" sz="1400" dirty="0" smtClean="0">
              <a:solidFill>
                <a:prstClr val="black"/>
              </a:solidFill>
            </a:endParaRPr>
          </a:p>
          <a:p>
            <a:pPr defTabSz="914400" eaLnBrk="1" fontAlgn="base" hangingPunct="1">
              <a:spcBef>
                <a:spcPct val="0"/>
              </a:spcBef>
              <a:spcAft>
                <a:spcPct val="0"/>
              </a:spcAft>
            </a:pPr>
            <a:endParaRPr lang="en-US" sz="1400" dirty="0" smtClean="0">
              <a:solidFill>
                <a:prstClr val="black"/>
              </a:solidFill>
            </a:endParaRPr>
          </a:p>
          <a:p>
            <a:pPr defTabSz="914400" eaLnBrk="1" fontAlgn="base" hangingPunct="1">
              <a:spcBef>
                <a:spcPct val="0"/>
              </a:spcBef>
              <a:spcAft>
                <a:spcPct val="0"/>
              </a:spcAft>
            </a:pPr>
            <a:endParaRPr lang="ru-RU" sz="1400" dirty="0" smtClean="0">
              <a:solidFill>
                <a:prstClr val="black"/>
              </a:solidFill>
            </a:endParaRPr>
          </a:p>
        </p:txBody>
      </p:sp>
      <p:sp>
        <p:nvSpPr>
          <p:cNvPr id="29699" name="TextBox 4"/>
          <p:cNvSpPr txBox="1">
            <a:spLocks noChangeArrowheads="1"/>
          </p:cNvSpPr>
          <p:nvPr/>
        </p:nvSpPr>
        <p:spPr bwMode="auto">
          <a:xfrm>
            <a:off x="349250" y="5095875"/>
            <a:ext cx="7678738"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b="1" smtClean="0">
                <a:solidFill>
                  <a:prstClr val="black"/>
                </a:solidFill>
              </a:rPr>
              <a:t>Conclusion</a:t>
            </a:r>
            <a:r>
              <a:rPr lang="en-US" sz="1600" smtClean="0">
                <a:solidFill>
                  <a:prstClr val="black"/>
                </a:solidFill>
              </a:rPr>
              <a:t> - Reproducible results for quadrants with default </a:t>
            </a:r>
          </a:p>
          <a:p>
            <a:pPr defTabSz="914400" eaLnBrk="1" fontAlgn="base" hangingPunct="1">
              <a:spcBef>
                <a:spcPct val="0"/>
              </a:spcBef>
              <a:spcAft>
                <a:spcPct val="0"/>
              </a:spcAft>
            </a:pPr>
            <a:r>
              <a:rPr lang="en-US" sz="1600" smtClean="0">
                <a:solidFill>
                  <a:prstClr val="black"/>
                </a:solidFill>
              </a:rPr>
              <a:t>                        radiators (#1, #3) comparing to June 2015 data.</a:t>
            </a:r>
          </a:p>
          <a:p>
            <a:pPr defTabSz="914400" eaLnBrk="1" fontAlgn="base" hangingPunct="1">
              <a:spcBef>
                <a:spcPct val="0"/>
              </a:spcBef>
              <a:spcAft>
                <a:spcPct val="0"/>
              </a:spcAft>
              <a:buFont typeface="Arial" charset="0"/>
              <a:buNone/>
            </a:pPr>
            <a:r>
              <a:rPr lang="en-US" sz="1600" b="1" smtClean="0">
                <a:solidFill>
                  <a:prstClr val="black"/>
                </a:solidFill>
              </a:rPr>
              <a:t>                     -</a:t>
            </a:r>
            <a:r>
              <a:rPr lang="en-US" sz="1600" smtClean="0">
                <a:solidFill>
                  <a:prstClr val="black"/>
                </a:solidFill>
              </a:rPr>
              <a:t> No benefit in further segmentation of radiators;</a:t>
            </a:r>
          </a:p>
          <a:p>
            <a:pPr marL="0" lvl="1" defTabSz="914400" eaLnBrk="1" fontAlgn="base" hangingPunct="1">
              <a:spcBef>
                <a:spcPct val="0"/>
              </a:spcBef>
              <a:spcAft>
                <a:spcPct val="0"/>
              </a:spcAft>
              <a:buFont typeface="Arial" charset="0"/>
              <a:buNone/>
            </a:pPr>
            <a:r>
              <a:rPr lang="en-US" sz="1600" smtClean="0">
                <a:solidFill>
                  <a:prstClr val="black"/>
                </a:solidFill>
                <a:cs typeface="ＭＳ Ｐゴシック" charset="0"/>
              </a:rPr>
              <a:t>                     </a:t>
            </a:r>
            <a:r>
              <a:rPr lang="en-US" sz="1600" smtClean="0">
                <a:solidFill>
                  <a:prstClr val="black"/>
                </a:solidFill>
                <a:latin typeface="Calibri" charset="0"/>
                <a:cs typeface="ＭＳ Ｐゴシック" charset="0"/>
              </a:rPr>
              <a:t>- Best timing for 4 default radiators;</a:t>
            </a:r>
          </a:p>
          <a:p>
            <a:pPr marL="0" lvl="1" defTabSz="914400" eaLnBrk="1" fontAlgn="base" hangingPunct="1">
              <a:spcBef>
                <a:spcPct val="0"/>
              </a:spcBef>
              <a:spcAft>
                <a:spcPct val="0"/>
              </a:spcAft>
              <a:buFont typeface="Arial" charset="0"/>
              <a:buNone/>
            </a:pPr>
            <a:r>
              <a:rPr lang="en-US" sz="1600" smtClean="0">
                <a:solidFill>
                  <a:prstClr val="black"/>
                </a:solidFill>
                <a:latin typeface="Calibri" charset="0"/>
                <a:cs typeface="ＭＳ Ｐゴシック" charset="0"/>
              </a:rPr>
              <a:t>                          -Perfect pulse shape and largest amplitude for 4 default radiators;</a:t>
            </a:r>
          </a:p>
          <a:p>
            <a:pPr marL="0" lvl="1" defTabSz="914400" eaLnBrk="1" fontAlgn="base" hangingPunct="1">
              <a:spcBef>
                <a:spcPct val="0"/>
              </a:spcBef>
              <a:spcAft>
                <a:spcPct val="0"/>
              </a:spcAft>
              <a:buFont typeface="Arial" charset="0"/>
              <a:buNone/>
            </a:pPr>
            <a:r>
              <a:rPr lang="en-US" sz="1600" smtClean="0">
                <a:solidFill>
                  <a:prstClr val="black"/>
                </a:solidFill>
                <a:latin typeface="Calibri" charset="0"/>
                <a:cs typeface="ＭＳ Ｐゴシック" charset="0"/>
              </a:rPr>
              <a:t>                           </a:t>
            </a:r>
          </a:p>
          <a:p>
            <a:pPr marL="0" lvl="1" defTabSz="914400" eaLnBrk="1" fontAlgn="base" hangingPunct="1">
              <a:spcBef>
                <a:spcPct val="0"/>
              </a:spcBef>
              <a:spcAft>
                <a:spcPct val="0"/>
              </a:spcAft>
              <a:buFont typeface="Arial" charset="0"/>
              <a:buNone/>
            </a:pPr>
            <a:endParaRPr lang="en-US" sz="1600" smtClean="0">
              <a:solidFill>
                <a:prstClr val="black"/>
              </a:solidFill>
              <a:latin typeface="Calibri" charset="0"/>
              <a:cs typeface="ＭＳ Ｐゴシック" charset="0"/>
            </a:endParaRPr>
          </a:p>
          <a:p>
            <a:pPr marL="0" lvl="1" defTabSz="914400" eaLnBrk="1" fontAlgn="base" hangingPunct="1">
              <a:spcBef>
                <a:spcPct val="0"/>
              </a:spcBef>
              <a:spcAft>
                <a:spcPct val="0"/>
              </a:spcAft>
              <a:buFont typeface="Arial" charset="0"/>
              <a:buNone/>
            </a:pPr>
            <a:endParaRPr lang="en-US" sz="2800" smtClean="0">
              <a:solidFill>
                <a:prstClr val="black"/>
              </a:solidFill>
              <a:latin typeface="Calibri" charset="0"/>
              <a:cs typeface="ＭＳ Ｐゴシック" charset="0"/>
            </a:endParaRPr>
          </a:p>
          <a:p>
            <a:pPr defTabSz="914400" eaLnBrk="1" fontAlgn="base" hangingPunct="1">
              <a:spcBef>
                <a:spcPct val="0"/>
              </a:spcBef>
              <a:spcAft>
                <a:spcPct val="0"/>
              </a:spcAft>
              <a:buFont typeface="Arial" charset="0"/>
              <a:buNone/>
            </a:pPr>
            <a:endParaRPr lang="en-US" sz="1600" smtClean="0">
              <a:solidFill>
                <a:prstClr val="black"/>
              </a:solidFill>
            </a:endParaRPr>
          </a:p>
          <a:p>
            <a:pPr defTabSz="914400" eaLnBrk="1" fontAlgn="base" hangingPunct="1">
              <a:spcBef>
                <a:spcPct val="0"/>
              </a:spcBef>
              <a:spcAft>
                <a:spcPct val="0"/>
              </a:spcAft>
              <a:buFont typeface="Arial" charset="0"/>
              <a:buNone/>
            </a:pPr>
            <a:endParaRPr lang="en-US" sz="1600" smtClean="0">
              <a:solidFill>
                <a:prstClr val="black"/>
              </a:solidFill>
            </a:endParaRPr>
          </a:p>
          <a:p>
            <a:pPr defTabSz="914400" eaLnBrk="1" fontAlgn="base" hangingPunct="1">
              <a:spcBef>
                <a:spcPct val="0"/>
              </a:spcBef>
              <a:spcAft>
                <a:spcPct val="0"/>
              </a:spcAft>
            </a:pPr>
            <a:endParaRPr lang="ru-RU" sz="1600" smtClean="0">
              <a:solidFill>
                <a:prstClr val="black"/>
              </a:solidFill>
            </a:endParaRPr>
          </a:p>
        </p:txBody>
      </p:sp>
      <p:pic>
        <p:nvPicPr>
          <p:cNvPr id="29700"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7877" t="12502" r="14432" b="12250"/>
          <a:stretch>
            <a:fillRect/>
          </a:stretch>
        </p:blipFill>
        <p:spPr bwMode="auto">
          <a:xfrm>
            <a:off x="6156325" y="3141663"/>
            <a:ext cx="2763838"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1"/>
          <p:cNvSpPr txBox="1">
            <a:spLocks noChangeArrowheads="1"/>
          </p:cNvSpPr>
          <p:nvPr/>
        </p:nvSpPr>
        <p:spPr bwMode="auto">
          <a:xfrm>
            <a:off x="1275322" y="115888"/>
            <a:ext cx="7345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smtClean="0">
                <a:solidFill>
                  <a:srgbClr val="0070C0"/>
                </a:solidFill>
              </a:rPr>
              <a:t>Radiator granularity results </a:t>
            </a:r>
            <a:r>
              <a:rPr lang="en-US" sz="2000" b="1" dirty="0" smtClean="0">
                <a:solidFill>
                  <a:srgbClr val="0070C0"/>
                </a:solidFill>
              </a:rPr>
              <a:t>(October 2015 data)</a:t>
            </a:r>
          </a:p>
        </p:txBody>
      </p:sp>
      <p:sp>
        <p:nvSpPr>
          <p:cNvPr id="29702"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200" smtClean="0">
                <a:solidFill>
                  <a:srgbClr val="898989"/>
                </a:solidFill>
                <a:latin typeface="Calibri" charset="0"/>
                <a:cs typeface="Arial" charset="0"/>
              </a:rPr>
              <a:t>ICPPA , Oct 10- 12 2016</a:t>
            </a:r>
            <a:endParaRPr lang="ru-RU" sz="1200">
              <a:solidFill>
                <a:srgbClr val="898989"/>
              </a:solidFill>
              <a:latin typeface="Calibri" charset="0"/>
              <a:cs typeface="Arial" charset="0"/>
            </a:endParaRPr>
          </a:p>
        </p:txBody>
      </p:sp>
      <p:sp>
        <p:nvSpPr>
          <p:cNvPr id="3" name="Footer Placeholder 2"/>
          <p:cNvSpPr>
            <a:spLocks noGrp="1"/>
          </p:cNvSpPr>
          <p:nvPr>
            <p:ph type="ftr" sz="quarter" idx="11"/>
          </p:nvPr>
        </p:nvSpPr>
        <p:spPr/>
        <p:txBody>
          <a:bodyPr/>
          <a:lstStyle/>
          <a:p>
            <a:pPr>
              <a:defRPr/>
            </a:pPr>
            <a:r>
              <a:rPr lang="en-US" smtClean="0">
                <a:solidFill>
                  <a:prstClr val="black">
                    <a:tint val="75000"/>
                  </a:prstClr>
                </a:solidFill>
                <a:latin typeface="Calibri"/>
              </a:rPr>
              <a:t>T.Karavicheva</a:t>
            </a:r>
            <a:endParaRPr lang="ru-RU">
              <a:solidFill>
                <a:prstClr val="black">
                  <a:tint val="75000"/>
                </a:prstClr>
              </a:solidFill>
              <a:latin typeface="Calibri"/>
            </a:endParaRPr>
          </a:p>
        </p:txBody>
      </p:sp>
      <p:pic>
        <p:nvPicPr>
          <p:cNvPr id="10" name="Picture 9" descr="FIT logo.gif"/>
          <p:cNvPicPr>
            <a:picLocks noChangeAspect="1"/>
          </p:cNvPicPr>
          <p:nvPr/>
        </p:nvPicPr>
        <p:blipFill rotWithShape="1">
          <a:blip r:embed="rId4" cstate="print">
            <a:extLst>
              <a:ext uri="{28A0092B-C50C-407E-A947-70E740481C1C}">
                <a14:useLocalDpi xmlns:a14="http://schemas.microsoft.com/office/drawing/2010/main"/>
              </a:ext>
            </a:extLst>
          </a:blip>
          <a:srcRect l="28333" t="18108" r="32407" b="20308"/>
          <a:stretch/>
        </p:blipFill>
        <p:spPr>
          <a:xfrm>
            <a:off x="82550" y="112713"/>
            <a:ext cx="1203325" cy="132397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5"/>
          <a:srcRect b="35748"/>
          <a:stretch/>
        </p:blipFill>
        <p:spPr>
          <a:xfrm>
            <a:off x="8165462" y="274640"/>
            <a:ext cx="780272" cy="804405"/>
          </a:xfrm>
          <a:prstGeom prst="rect">
            <a:avLst/>
          </a:prstGeom>
        </p:spPr>
      </p:pic>
      <p:sp>
        <p:nvSpPr>
          <p:cNvPr id="2" name="Номер слайда 1"/>
          <p:cNvSpPr>
            <a:spLocks noGrp="1"/>
          </p:cNvSpPr>
          <p:nvPr>
            <p:ph type="sldNum" sz="quarter" idx="12"/>
          </p:nvPr>
        </p:nvSpPr>
        <p:spPr/>
        <p:txBody>
          <a:bodyPr/>
          <a:lstStyle/>
          <a:p>
            <a:fld id="{96058DE5-0CEC-4DD7-A52C-904DB34DF0B5}" type="slidenum">
              <a:rPr lang="ru-RU" smtClean="0"/>
              <a:t>43</a:t>
            </a:fld>
            <a:endParaRPr lang="ru-RU"/>
          </a:p>
        </p:txBody>
      </p:sp>
    </p:spTree>
    <p:extLst>
      <p:ext uri="{BB962C8B-B14F-4D97-AF65-F5344CB8AC3E}">
        <p14:creationId xmlns:p14="http://schemas.microsoft.com/office/powerpoint/2010/main" val="33641627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4616" y="487828"/>
            <a:ext cx="6584242" cy="442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Дата 1"/>
          <p:cNvSpPr>
            <a:spLocks noGrp="1"/>
          </p:cNvSpPr>
          <p:nvPr>
            <p:ph type="dt" sz="half" idx="10"/>
          </p:nvPr>
        </p:nvSpPr>
        <p:spPr/>
        <p:txBody>
          <a:bodyPr/>
          <a:lstStyle/>
          <a:p>
            <a:r>
              <a:rPr lang="ru-RU" smtClean="0"/>
              <a:t>ICPPA , Oct 10- 12 2016</a:t>
            </a:r>
            <a:endParaRPr lang="ru-RU"/>
          </a:p>
        </p:txBody>
      </p:sp>
      <p:sp>
        <p:nvSpPr>
          <p:cNvPr id="3" name="Нижний колонтитул 2"/>
          <p:cNvSpPr>
            <a:spLocks noGrp="1"/>
          </p:cNvSpPr>
          <p:nvPr>
            <p:ph type="ftr" sz="quarter" idx="11"/>
          </p:nvPr>
        </p:nvSpPr>
        <p:spPr/>
        <p:txBody>
          <a:bodyPr/>
          <a:lstStyle/>
          <a:p>
            <a:r>
              <a:rPr lang="en-US" smtClean="0"/>
              <a:t>T.Karavicheva</a:t>
            </a:r>
            <a:endParaRPr lang="ru-RU"/>
          </a:p>
        </p:txBody>
      </p:sp>
      <p:sp>
        <p:nvSpPr>
          <p:cNvPr id="4" name="Номер слайда 3"/>
          <p:cNvSpPr>
            <a:spLocks noGrp="1"/>
          </p:cNvSpPr>
          <p:nvPr>
            <p:ph type="sldNum" sz="quarter" idx="12"/>
          </p:nvPr>
        </p:nvSpPr>
        <p:spPr/>
        <p:txBody>
          <a:bodyPr/>
          <a:lstStyle/>
          <a:p>
            <a:fld id="{CBF54FA0-49A0-4B62-820F-20BE8C6567E9}" type="slidenum">
              <a:rPr lang="ru-RU" smtClean="0"/>
              <a:t>44</a:t>
            </a:fld>
            <a:endParaRPr lang="ru-RU"/>
          </a:p>
        </p:txBody>
      </p:sp>
      <p:sp>
        <p:nvSpPr>
          <p:cNvPr id="5" name="TextBox 4"/>
          <p:cNvSpPr txBox="1"/>
          <p:nvPr/>
        </p:nvSpPr>
        <p:spPr>
          <a:xfrm>
            <a:off x="3516836" y="2702430"/>
            <a:ext cx="1826468" cy="369332"/>
          </a:xfrm>
          <a:prstGeom prst="rect">
            <a:avLst/>
          </a:prstGeom>
          <a:noFill/>
        </p:spPr>
        <p:txBody>
          <a:bodyPr wrap="square" rtlCol="0">
            <a:spAutoFit/>
          </a:bodyPr>
          <a:lstStyle/>
          <a:p>
            <a:r>
              <a:rPr lang="en-US" dirty="0" smtClean="0"/>
              <a:t>Magnet on=0.5T</a:t>
            </a:r>
            <a:endParaRPr lang="ru-RU" dirty="0"/>
          </a:p>
        </p:txBody>
      </p:sp>
      <p:sp>
        <p:nvSpPr>
          <p:cNvPr id="7" name="Rectangle 6"/>
          <p:cNvSpPr/>
          <p:nvPr/>
        </p:nvSpPr>
        <p:spPr>
          <a:xfrm>
            <a:off x="93884" y="16899"/>
            <a:ext cx="8956233" cy="523220"/>
          </a:xfrm>
          <a:prstGeom prst="rect">
            <a:avLst/>
          </a:prstGeom>
          <a:noFill/>
        </p:spPr>
        <p:txBody>
          <a:bodyPr wrap="none" lIns="91440" tIns="45720" rIns="91440" bIns="45720">
            <a:spAutoFit/>
          </a:bodyPr>
          <a:lstStyle/>
          <a:p>
            <a:pPr algn="ctr"/>
            <a:r>
              <a:rPr lang="en-US" sz="2800" cap="none" spc="0" dirty="0">
                <a:ln w="22225">
                  <a:solidFill>
                    <a:schemeClr val="accent2"/>
                  </a:solidFill>
                  <a:prstDash val="solid"/>
                </a:ln>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Arial" panose="020B0604020202020204" pitchFamily="34" charset="0"/>
              </a:rPr>
              <a:t>Study of the </a:t>
            </a:r>
            <a:r>
              <a:rPr lang="en-US" sz="2800" cap="none" spc="0" dirty="0" smtClean="0">
                <a:ln w="22225">
                  <a:solidFill>
                    <a:schemeClr val="accent2"/>
                  </a:solidFill>
                  <a:prstDash val="solid"/>
                </a:ln>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Arial" panose="020B0604020202020204" pitchFamily="34" charset="0"/>
              </a:rPr>
              <a:t>characteristics </a:t>
            </a:r>
            <a:r>
              <a:rPr lang="en-US" sz="2800" cap="none" spc="0" dirty="0">
                <a:ln w="22225">
                  <a:solidFill>
                    <a:schemeClr val="accent2"/>
                  </a:solidFill>
                  <a:prstDash val="solid"/>
                </a:ln>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Arial" panose="020B0604020202020204" pitchFamily="34" charset="0"/>
              </a:rPr>
              <a:t>of MCP-PMT in a magnetic field</a:t>
            </a:r>
            <a:endParaRPr lang="en-GB" sz="2800" cap="none" spc="0" dirty="0">
              <a:ln w="22225">
                <a:solidFill>
                  <a:schemeClr val="accent2"/>
                </a:solidFill>
                <a:prstDash val="solid"/>
              </a:ln>
              <a:solidFill>
                <a:schemeClr val="accent6">
                  <a:lumMod val="75000"/>
                </a:schemeClr>
              </a:solidFill>
              <a:effectLst>
                <a:outerShdw blurRad="38100" dist="38100" dir="2700000" algn="tl">
                  <a:srgbClr val="000000">
                    <a:alpha val="43137"/>
                  </a:srgbClr>
                </a:outerShdw>
              </a:effectLst>
            </a:endParaRPr>
          </a:p>
        </p:txBody>
      </p:sp>
      <p:sp>
        <p:nvSpPr>
          <p:cNvPr id="8" name="Rectangle 7"/>
          <p:cNvSpPr/>
          <p:nvPr/>
        </p:nvSpPr>
        <p:spPr>
          <a:xfrm>
            <a:off x="794951" y="5234074"/>
            <a:ext cx="7103573" cy="1200329"/>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Measurements of MCP gain as dependent on magnetic field strength were carried out for FIT  samples. In connection with the necessity to choose the PMT operational voltages so, as to make possible the work in a wide dynamic range of </a:t>
            </a:r>
            <a:r>
              <a:rPr lang="en-US" dirty="0" smtClean="0">
                <a:latin typeface="Times New Roman" panose="02020603050405020304" pitchFamily="18" charset="0"/>
                <a:ea typeface="Times New Roman" panose="02020603050405020304" pitchFamily="18" charset="0"/>
              </a:rPr>
              <a:t>MCP </a:t>
            </a:r>
            <a:r>
              <a:rPr lang="en-US" dirty="0">
                <a:latin typeface="Times New Roman" panose="02020603050405020304" pitchFamily="18" charset="0"/>
                <a:ea typeface="Times New Roman" panose="02020603050405020304" pitchFamily="18" charset="0"/>
              </a:rPr>
              <a:t>signal amplitudes, namely 1:350</a:t>
            </a:r>
            <a:endParaRPr lang="en-GB" dirty="0"/>
          </a:p>
        </p:txBody>
      </p:sp>
    </p:spTree>
    <p:extLst>
      <p:ext uri="{BB962C8B-B14F-4D97-AF65-F5344CB8AC3E}">
        <p14:creationId xmlns:p14="http://schemas.microsoft.com/office/powerpoint/2010/main" val="18774869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34944"/>
            <a:ext cx="8229600" cy="1143000"/>
          </a:xfrm>
        </p:spPr>
        <p:txBody>
          <a:bodyPr/>
          <a:lstStyle/>
          <a:p>
            <a:r>
              <a:rPr lang="en-US" b="1" dirty="0">
                <a:solidFill>
                  <a:schemeClr val="accent6">
                    <a:lumMod val="75000"/>
                  </a:schemeClr>
                </a:solidFill>
                <a:effectLst>
                  <a:outerShdw blurRad="38100" dist="38100" dir="2700000" algn="tl">
                    <a:srgbClr val="000000">
                      <a:alpha val="43137"/>
                    </a:srgbClr>
                  </a:outerShdw>
                </a:effectLst>
              </a:rPr>
              <a:t>The present ALICE detector</a:t>
            </a:r>
            <a:endParaRPr lang="ru-RU" b="1" dirty="0">
              <a:solidFill>
                <a:schemeClr val="accent6">
                  <a:lumMod val="75000"/>
                </a:schemeClr>
              </a:solidFill>
              <a:effectLst>
                <a:outerShdw blurRad="38100" dist="38100" dir="2700000" algn="tl">
                  <a:srgbClr val="000000">
                    <a:alpha val="43137"/>
                  </a:srgbClr>
                </a:outerShdw>
              </a:effectLst>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3" y="1017133"/>
            <a:ext cx="5400600" cy="3337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Прямоугольник 5"/>
          <p:cNvSpPr/>
          <p:nvPr/>
        </p:nvSpPr>
        <p:spPr>
          <a:xfrm>
            <a:off x="6719614" y="1028624"/>
            <a:ext cx="1234312" cy="369332"/>
          </a:xfrm>
          <a:prstGeom prst="rect">
            <a:avLst/>
          </a:prstGeom>
        </p:spPr>
        <p:txBody>
          <a:bodyPr wrap="none">
            <a:spAutoFit/>
          </a:bodyPr>
          <a:lstStyle/>
          <a:p>
            <a:r>
              <a:rPr lang="en-US" b="1" dirty="0">
                <a:solidFill>
                  <a:srgbClr val="FF0000"/>
                </a:solidFill>
                <a:effectLst>
                  <a:outerShdw blurRad="38100" dist="38100" dir="2700000" algn="tl">
                    <a:srgbClr val="000000">
                      <a:alpha val="43137"/>
                    </a:srgbClr>
                  </a:outerShdw>
                </a:effectLst>
              </a:rPr>
              <a:t>Current T0 </a:t>
            </a:r>
            <a:endParaRPr lang="ru-RU" b="1" dirty="0">
              <a:solidFill>
                <a:srgbClr val="FF0000"/>
              </a:solidFill>
              <a:effectLst>
                <a:outerShdw blurRad="38100" dist="38100" dir="2700000" algn="tl">
                  <a:srgbClr val="000000">
                    <a:alpha val="43137"/>
                  </a:srgbClr>
                </a:outerShdw>
              </a:effectLst>
            </a:endParaRPr>
          </a:p>
        </p:txBody>
      </p:sp>
      <p:sp>
        <p:nvSpPr>
          <p:cNvPr id="7" name="Прямоугольник 6"/>
          <p:cNvSpPr/>
          <p:nvPr/>
        </p:nvSpPr>
        <p:spPr>
          <a:xfrm>
            <a:off x="5279658" y="3101246"/>
            <a:ext cx="3600400" cy="1938992"/>
          </a:xfrm>
          <a:prstGeom prst="rect">
            <a:avLst/>
          </a:prstGeom>
        </p:spPr>
        <p:txBody>
          <a:bodyPr wrap="square">
            <a:spAutoFit/>
          </a:bodyPr>
          <a:lstStyle/>
          <a:p>
            <a:r>
              <a:rPr lang="en-US" dirty="0"/>
              <a:t>• </a:t>
            </a:r>
            <a:r>
              <a:rPr lang="en-US" sz="1400" dirty="0">
                <a:solidFill>
                  <a:srgbClr val="FF0000"/>
                </a:solidFill>
                <a:effectLst>
                  <a:outerShdw blurRad="38100" dist="38100" dir="2700000" algn="tl">
                    <a:srgbClr val="000000">
                      <a:alpha val="43137"/>
                    </a:srgbClr>
                  </a:outerShdw>
                </a:effectLst>
                <a:latin typeface="+mj-lt"/>
              </a:rPr>
              <a:t>T0 consists </a:t>
            </a:r>
            <a:r>
              <a:rPr lang="en-US" sz="1400" dirty="0">
                <a:latin typeface="+mj-lt"/>
              </a:rPr>
              <a:t>of two arrays, placed</a:t>
            </a:r>
          </a:p>
          <a:p>
            <a:r>
              <a:rPr lang="en-US" sz="1400" dirty="0" smtClean="0">
                <a:latin typeface="+mj-lt"/>
              </a:rPr>
              <a:t>    on </a:t>
            </a:r>
            <a:r>
              <a:rPr lang="en-US" sz="1400" dirty="0">
                <a:latin typeface="+mj-lt"/>
              </a:rPr>
              <a:t>the opposite sides of the IP</a:t>
            </a:r>
          </a:p>
          <a:p>
            <a:r>
              <a:rPr lang="en-US" sz="1400" dirty="0">
                <a:latin typeface="+mj-lt"/>
              </a:rPr>
              <a:t>• Cherenkov radiators, each</a:t>
            </a:r>
          </a:p>
          <a:p>
            <a:r>
              <a:rPr lang="en-US" sz="1400" dirty="0" smtClean="0">
                <a:latin typeface="+mj-lt"/>
              </a:rPr>
              <a:t>    coupled </a:t>
            </a:r>
            <a:r>
              <a:rPr lang="en-US" sz="1400" dirty="0">
                <a:latin typeface="+mj-lt"/>
              </a:rPr>
              <a:t>to PMTs (12 </a:t>
            </a:r>
            <a:r>
              <a:rPr lang="en-US" sz="1400" dirty="0" smtClean="0">
                <a:latin typeface="+mj-lt"/>
              </a:rPr>
              <a:t>per module</a:t>
            </a:r>
            <a:r>
              <a:rPr lang="en-US" sz="1400" dirty="0">
                <a:latin typeface="+mj-lt"/>
              </a:rPr>
              <a:t>)</a:t>
            </a:r>
          </a:p>
          <a:p>
            <a:r>
              <a:rPr lang="el-GR" sz="1400" dirty="0">
                <a:latin typeface="+mj-lt"/>
              </a:rPr>
              <a:t>• -5 &lt; η &lt; -4.5, 2.9 &lt; η &lt; </a:t>
            </a:r>
            <a:r>
              <a:rPr lang="el-GR" sz="1400" dirty="0" smtClean="0">
                <a:latin typeface="+mj-lt"/>
              </a:rPr>
              <a:t>3.3</a:t>
            </a:r>
            <a:endParaRPr lang="en-US" sz="1400" dirty="0" smtClean="0">
              <a:latin typeface="+mj-lt"/>
            </a:endParaRPr>
          </a:p>
          <a:p>
            <a:r>
              <a:rPr lang="en-US" sz="1400" b="1" dirty="0">
                <a:solidFill>
                  <a:srgbClr val="FF0000"/>
                </a:solidFill>
                <a:effectLst>
                  <a:outerShdw blurRad="38100" dist="38100" dir="2700000" algn="tl">
                    <a:srgbClr val="C0C0C0"/>
                  </a:outerShdw>
                </a:effectLst>
                <a:latin typeface="+mj-lt"/>
                <a:ea typeface="DejaVu Sans" pitchFamily="32" charset="0"/>
                <a:cs typeface="DejaVu Sans" pitchFamily="32" charset="0"/>
              </a:rPr>
              <a:t>Time resolution of ~ 40ps for protons and ~</a:t>
            </a:r>
            <a:r>
              <a:rPr lang="en-US" sz="1400" b="1" dirty="0" smtClean="0">
                <a:solidFill>
                  <a:srgbClr val="FF0000"/>
                </a:solidFill>
                <a:effectLst>
                  <a:outerShdw blurRad="38100" dist="38100" dir="2700000" algn="tl">
                    <a:srgbClr val="C0C0C0"/>
                  </a:outerShdw>
                </a:effectLst>
                <a:latin typeface="+mj-lt"/>
                <a:ea typeface="DejaVu Sans" pitchFamily="32" charset="0"/>
                <a:cs typeface="DejaVu Sans" pitchFamily="32" charset="0"/>
              </a:rPr>
              <a:t>25ps </a:t>
            </a:r>
            <a:r>
              <a:rPr lang="en-US" sz="1400" b="1" dirty="0">
                <a:solidFill>
                  <a:srgbClr val="FF0000"/>
                </a:solidFill>
                <a:effectLst>
                  <a:outerShdw blurRad="38100" dist="38100" dir="2700000" algn="tl">
                    <a:srgbClr val="C0C0C0"/>
                  </a:outerShdw>
                </a:effectLst>
                <a:latin typeface="+mj-lt"/>
                <a:ea typeface="DejaVu Sans" pitchFamily="32" charset="0"/>
                <a:cs typeface="DejaVu Sans" pitchFamily="32" charset="0"/>
              </a:rPr>
              <a:t>for </a:t>
            </a:r>
            <a:r>
              <a:rPr lang="en-US" sz="1400" b="1" dirty="0" err="1">
                <a:solidFill>
                  <a:srgbClr val="FF0000"/>
                </a:solidFill>
                <a:effectLst>
                  <a:outerShdw blurRad="38100" dist="38100" dir="2700000" algn="tl">
                    <a:srgbClr val="C0C0C0"/>
                  </a:outerShdw>
                </a:effectLst>
                <a:latin typeface="+mj-lt"/>
                <a:ea typeface="DejaVu Sans" pitchFamily="32" charset="0"/>
                <a:cs typeface="DejaVu Sans" pitchFamily="32" charset="0"/>
              </a:rPr>
              <a:t>PbPb</a:t>
            </a:r>
            <a:r>
              <a:rPr lang="en-US" sz="1400" b="1" dirty="0">
                <a:solidFill>
                  <a:srgbClr val="FF0000"/>
                </a:solidFill>
                <a:effectLst>
                  <a:outerShdw blurRad="38100" dist="38100" dir="2700000" algn="tl">
                    <a:srgbClr val="C0C0C0"/>
                  </a:outerShdw>
                </a:effectLst>
                <a:latin typeface="+mj-lt"/>
                <a:ea typeface="DejaVu Sans" pitchFamily="32" charset="0"/>
                <a:cs typeface="DejaVu Sans" pitchFamily="32" charset="0"/>
              </a:rPr>
              <a:t> collisions</a:t>
            </a:r>
          </a:p>
          <a:p>
            <a:endParaRPr lang="ru-RU"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038" y="4858568"/>
            <a:ext cx="1249883" cy="126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1488627" y="4429850"/>
            <a:ext cx="4400488" cy="1846659"/>
          </a:xfrm>
          <a:prstGeom prst="rect">
            <a:avLst/>
          </a:prstGeom>
        </p:spPr>
        <p:txBody>
          <a:bodyPr wrap="square">
            <a:spAutoFit/>
          </a:bodyPr>
          <a:lstStyle/>
          <a:p>
            <a:pPr marL="285750" indent="-285750">
              <a:buFont typeface="Arial" panose="020B0604020202020204" pitchFamily="34" charset="0"/>
              <a:buChar char="•"/>
            </a:pPr>
            <a:r>
              <a:rPr lang="en-US" sz="1400" dirty="0" smtClean="0"/>
              <a:t> </a:t>
            </a:r>
            <a:r>
              <a:rPr lang="en-US" sz="1400" dirty="0">
                <a:solidFill>
                  <a:srgbClr val="FF0000"/>
                </a:solidFill>
                <a:effectLst>
                  <a:outerShdw blurRad="38100" dist="38100" dir="2700000" algn="tl">
                    <a:srgbClr val="000000">
                      <a:alpha val="43137"/>
                    </a:srgbClr>
                  </a:outerShdw>
                </a:effectLst>
              </a:rPr>
              <a:t>V0 consists </a:t>
            </a:r>
            <a:r>
              <a:rPr lang="en-US" sz="1400" dirty="0"/>
              <a:t>of two arrays of 32</a:t>
            </a:r>
          </a:p>
          <a:p>
            <a:r>
              <a:rPr lang="en-US" sz="1400" dirty="0" smtClean="0"/>
              <a:t>        scintillating </a:t>
            </a:r>
            <a:r>
              <a:rPr lang="en-US" sz="1400" dirty="0"/>
              <a:t>counters</a:t>
            </a:r>
          </a:p>
          <a:p>
            <a:pPr marL="285750" indent="-285750">
              <a:buFont typeface="Arial" panose="020B0604020202020204" pitchFamily="34" charset="0"/>
              <a:buChar char="•"/>
            </a:pPr>
            <a:r>
              <a:rPr lang="en-US" sz="1400" dirty="0" smtClean="0"/>
              <a:t>Installed </a:t>
            </a:r>
            <a:r>
              <a:rPr lang="en-US" sz="1400" dirty="0"/>
              <a:t>on opposite sides of IP</a:t>
            </a:r>
          </a:p>
          <a:p>
            <a:pPr marL="285750" indent="-285750">
              <a:buFont typeface="Arial" panose="020B0604020202020204" pitchFamily="34" charset="0"/>
              <a:buChar char="•"/>
            </a:pPr>
            <a:r>
              <a:rPr lang="en-US" sz="1400" dirty="0" smtClean="0"/>
              <a:t> </a:t>
            </a:r>
            <a:r>
              <a:rPr lang="en-US" sz="1400" dirty="0"/>
              <a:t>Scintillators coupled to PMTs by fibers</a:t>
            </a:r>
          </a:p>
          <a:p>
            <a:r>
              <a:rPr lang="en-US" sz="1400" dirty="0" smtClean="0"/>
              <a:t>      </a:t>
            </a:r>
            <a:r>
              <a:rPr lang="el-GR" sz="1400" dirty="0" smtClean="0"/>
              <a:t> </a:t>
            </a:r>
            <a:r>
              <a:rPr lang="el-GR" sz="1400" dirty="0"/>
              <a:t>−3.7&lt; η &lt; −1.7 , 2.8&lt; η &lt; </a:t>
            </a:r>
            <a:r>
              <a:rPr lang="el-GR" sz="1400" dirty="0" smtClean="0"/>
              <a:t>5.1</a:t>
            </a:r>
            <a:endParaRPr lang="en-US" sz="1400" dirty="0" smtClean="0"/>
          </a:p>
          <a:p>
            <a:r>
              <a:rPr lang="en-US" sz="1400" b="1" dirty="0">
                <a:solidFill>
                  <a:srgbClr val="FF0000"/>
                </a:solidFill>
                <a:effectLst>
                  <a:outerShdw blurRad="38100" dist="38100" dir="2700000" algn="tl">
                    <a:srgbClr val="000000">
                      <a:alpha val="43137"/>
                    </a:srgbClr>
                  </a:outerShdw>
                </a:effectLst>
              </a:rPr>
              <a:t>Time resolutions of about 450 </a:t>
            </a:r>
            <a:r>
              <a:rPr lang="en-US" sz="1400" b="1" dirty="0" err="1">
                <a:solidFill>
                  <a:srgbClr val="FF0000"/>
                </a:solidFill>
                <a:effectLst>
                  <a:outerShdw blurRad="38100" dist="38100" dir="2700000" algn="tl">
                    <a:srgbClr val="000000">
                      <a:alpha val="43137"/>
                    </a:srgbClr>
                  </a:outerShdw>
                </a:effectLst>
              </a:rPr>
              <a:t>ps</a:t>
            </a:r>
            <a:r>
              <a:rPr lang="en-US" sz="1400" b="1" dirty="0">
                <a:solidFill>
                  <a:srgbClr val="FF0000"/>
                </a:solidFill>
                <a:effectLst>
                  <a:outerShdw blurRad="38100" dist="38100" dir="2700000" algn="tl">
                    <a:srgbClr val="000000">
                      <a:alpha val="43137"/>
                    </a:srgbClr>
                  </a:outerShdw>
                </a:effectLst>
              </a:rPr>
              <a:t> and 350 </a:t>
            </a:r>
            <a:r>
              <a:rPr lang="en-US" sz="1400" b="1" dirty="0" err="1">
                <a:solidFill>
                  <a:srgbClr val="FF0000"/>
                </a:solidFill>
                <a:effectLst>
                  <a:outerShdw blurRad="38100" dist="38100" dir="2700000" algn="tl">
                    <a:srgbClr val="000000">
                      <a:alpha val="43137"/>
                    </a:srgbClr>
                  </a:outerShdw>
                </a:effectLst>
              </a:rPr>
              <a:t>ps</a:t>
            </a:r>
            <a:r>
              <a:rPr lang="en-US" sz="1400" b="1" dirty="0">
                <a:solidFill>
                  <a:srgbClr val="FF0000"/>
                </a:solidFill>
                <a:effectLst>
                  <a:outerShdw blurRad="38100" dist="38100" dir="2700000" algn="tl">
                    <a:srgbClr val="000000">
                      <a:alpha val="43137"/>
                    </a:srgbClr>
                  </a:outerShdw>
                </a:effectLst>
              </a:rPr>
              <a:t> are achieved for V0-A and V0-C</a:t>
            </a:r>
            <a:endParaRPr lang="ru-RU" sz="1400" b="1" dirty="0">
              <a:solidFill>
                <a:srgbClr val="FF0000"/>
              </a:solidFill>
              <a:effectLst>
                <a:outerShdw blurRad="38100" dist="38100" dir="2700000" algn="tl">
                  <a:srgbClr val="000000">
                    <a:alpha val="43137"/>
                  </a:srgbClr>
                </a:outerShdw>
              </a:effectLst>
            </a:endParaRPr>
          </a:p>
          <a:p>
            <a:endParaRPr lang="ru-RU" sz="1600" dirty="0"/>
          </a:p>
        </p:txBody>
      </p:sp>
      <p:sp>
        <p:nvSpPr>
          <p:cNvPr id="3" name="Прямоугольник 2"/>
          <p:cNvSpPr/>
          <p:nvPr/>
        </p:nvSpPr>
        <p:spPr>
          <a:xfrm>
            <a:off x="329760" y="4416727"/>
            <a:ext cx="1266822" cy="369332"/>
          </a:xfrm>
          <a:prstGeom prst="rect">
            <a:avLst/>
          </a:prstGeom>
        </p:spPr>
        <p:txBody>
          <a:bodyPr wrap="none">
            <a:spAutoFit/>
          </a:bodyPr>
          <a:lstStyle/>
          <a:p>
            <a:r>
              <a:rPr lang="en-US" b="1" dirty="0">
                <a:solidFill>
                  <a:srgbClr val="FF0000"/>
                </a:solidFill>
                <a:effectLst>
                  <a:outerShdw blurRad="38100" dist="38100" dir="2700000" algn="tl">
                    <a:srgbClr val="000000">
                      <a:alpha val="43137"/>
                    </a:srgbClr>
                  </a:outerShdw>
                </a:effectLst>
              </a:rPr>
              <a:t>Current </a:t>
            </a:r>
            <a:r>
              <a:rPr lang="en-US" b="1" dirty="0" smtClean="0">
                <a:solidFill>
                  <a:srgbClr val="FF0000"/>
                </a:solidFill>
                <a:effectLst>
                  <a:outerShdw blurRad="38100" dist="38100" dir="2700000" algn="tl">
                    <a:srgbClr val="000000">
                      <a:alpha val="43137"/>
                    </a:srgbClr>
                  </a:outerShdw>
                </a:effectLst>
              </a:rPr>
              <a:t>V0 </a:t>
            </a:r>
            <a:endParaRPr lang="ru-RU" b="1" dirty="0">
              <a:solidFill>
                <a:srgbClr val="FF0000"/>
              </a:solidFill>
              <a:effectLst>
                <a:outerShdw blurRad="38100" dist="38100" dir="2700000" algn="tl">
                  <a:srgbClr val="000000">
                    <a:alpha val="43137"/>
                  </a:srgbClr>
                </a:outerShdw>
              </a:effectLst>
            </a:endParaRPr>
          </a:p>
        </p:txBody>
      </p:sp>
      <p:pic>
        <p:nvPicPr>
          <p:cNvPr id="12" name="Picture 5"/>
          <p:cNvPicPr>
            <a:picLocks noChangeAspect="1" noChangeArrowheads="1"/>
          </p:cNvPicPr>
          <p:nvPr/>
        </p:nvPicPr>
        <p:blipFill>
          <a:blip r:embed="rId4" cstate="print"/>
          <a:srcRect/>
          <a:stretch>
            <a:fillRect/>
          </a:stretch>
        </p:blipFill>
        <p:spPr bwMode="auto">
          <a:xfrm>
            <a:off x="6228184" y="1484784"/>
            <a:ext cx="2094749" cy="1428613"/>
          </a:xfrm>
          <a:prstGeom prst="rect">
            <a:avLst/>
          </a:prstGeom>
          <a:noFill/>
          <a:ln w="9525">
            <a:noFill/>
            <a:round/>
            <a:headEnd/>
            <a:tailEnd/>
          </a:ln>
        </p:spPr>
      </p:pic>
      <p:sp>
        <p:nvSpPr>
          <p:cNvPr id="10" name="Прямоугольник 9"/>
          <p:cNvSpPr/>
          <p:nvPr/>
        </p:nvSpPr>
        <p:spPr>
          <a:xfrm>
            <a:off x="5220072" y="4858568"/>
            <a:ext cx="3888432" cy="1077218"/>
          </a:xfrm>
          <a:prstGeom prst="rect">
            <a:avLst/>
          </a:prstGeom>
          <a:ln w="38100">
            <a:solidFill>
              <a:srgbClr val="FFC000"/>
            </a:solidFill>
          </a:ln>
        </p:spPr>
        <p:txBody>
          <a:bodyPr wrap="square">
            <a:spAutoFit/>
          </a:bodyPr>
          <a:lstStyle/>
          <a:p>
            <a:r>
              <a:rPr lang="en-US" sz="1600" dirty="0" smtClean="0">
                <a:solidFill>
                  <a:schemeClr val="accent6">
                    <a:lumMod val="75000"/>
                  </a:schemeClr>
                </a:solidFill>
                <a:effectLst>
                  <a:outerShdw blurRad="38100" dist="38100" dir="2700000" algn="tl">
                    <a:srgbClr val="000000">
                      <a:alpha val="43137"/>
                    </a:srgbClr>
                  </a:outerShdw>
                </a:effectLst>
              </a:rPr>
              <a:t>V0 &amp; T0 </a:t>
            </a:r>
            <a:r>
              <a:rPr lang="en-US" sz="1600" dirty="0" smtClean="0"/>
              <a:t>Provide triggers, luminosity monitoring, background </a:t>
            </a:r>
            <a:r>
              <a:rPr lang="en-US" sz="1600" dirty="0"/>
              <a:t>reduction,  </a:t>
            </a:r>
            <a:r>
              <a:rPr lang="en-US" sz="1600" dirty="0" smtClean="0"/>
              <a:t>collision time  </a:t>
            </a:r>
            <a:r>
              <a:rPr lang="en-US" sz="1600" dirty="0"/>
              <a:t>(for PID), centrality,</a:t>
            </a:r>
          </a:p>
          <a:p>
            <a:r>
              <a:rPr lang="en-US" sz="1600" dirty="0"/>
              <a:t>and event plane </a:t>
            </a:r>
            <a:r>
              <a:rPr lang="en-US" sz="1600" dirty="0" smtClean="0"/>
              <a:t>determinations</a:t>
            </a:r>
            <a:endParaRPr lang="ru-RU" sz="1600" dirty="0"/>
          </a:p>
        </p:txBody>
      </p:sp>
      <p:sp>
        <p:nvSpPr>
          <p:cNvPr id="11" name="Овал 10"/>
          <p:cNvSpPr/>
          <p:nvPr/>
        </p:nvSpPr>
        <p:spPr>
          <a:xfrm>
            <a:off x="4932040" y="1213290"/>
            <a:ext cx="576064" cy="12796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Номер слайда 12"/>
          <p:cNvSpPr>
            <a:spLocks noGrp="1"/>
          </p:cNvSpPr>
          <p:nvPr>
            <p:ph type="sldNum" sz="quarter" idx="12"/>
          </p:nvPr>
        </p:nvSpPr>
        <p:spPr/>
        <p:txBody>
          <a:bodyPr/>
          <a:lstStyle/>
          <a:p>
            <a:fld id="{96058DE5-0CEC-4DD7-A52C-904DB34DF0B5}" type="slidenum">
              <a:rPr lang="ru-RU" smtClean="0"/>
              <a:t>5</a:t>
            </a:fld>
            <a:endParaRPr lang="ru-RU"/>
          </a:p>
        </p:txBody>
      </p:sp>
    </p:spTree>
    <p:extLst>
      <p:ext uri="{BB962C8B-B14F-4D97-AF65-F5344CB8AC3E}">
        <p14:creationId xmlns:p14="http://schemas.microsoft.com/office/powerpoint/2010/main" val="25826254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3"/>
          <p:cNvSpPr>
            <a:spLocks noGrp="1"/>
          </p:cNvSpPr>
          <p:nvPr>
            <p:ph type="title"/>
          </p:nvPr>
        </p:nvSpPr>
        <p:spPr>
          <a:xfrm>
            <a:off x="100013" y="124108"/>
            <a:ext cx="8291513" cy="704850"/>
          </a:xfrm>
        </p:spPr>
        <p:txBody>
          <a:bodyPr/>
          <a:lstStyle/>
          <a:p>
            <a:pPr eaLnBrk="1" hangingPunct="1"/>
            <a:r>
              <a:rPr lang="fr-FR"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ea typeface="MS PGothic" charset="0"/>
              </a:rPr>
              <a:t>The </a:t>
            </a:r>
            <a:r>
              <a:rPr lang="fr-FR"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ea typeface="MS PGothic" charset="0"/>
              </a:rPr>
              <a:t>Future :  </a:t>
            </a:r>
            <a:r>
              <a:rPr lang="fr-FR"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ea typeface="MS PGothic" charset="0"/>
              </a:rPr>
              <a:t>ALICE </a:t>
            </a:r>
            <a:r>
              <a:rPr lang="fr-FR"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ea typeface="MS PGothic" charset="0"/>
              </a:rPr>
              <a:t>upgrade Program </a:t>
            </a:r>
            <a:endParaRPr lang="fr-FR"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ea typeface="MS PGothic" charset="0"/>
            </a:endParaRPr>
          </a:p>
        </p:txBody>
      </p:sp>
      <p:sp>
        <p:nvSpPr>
          <p:cNvPr id="2" name="Date Placeholder 1"/>
          <p:cNvSpPr>
            <a:spLocks noGrp="1"/>
          </p:cNvSpPr>
          <p:nvPr>
            <p:ph type="dt" sz="half" idx="10"/>
          </p:nvPr>
        </p:nvSpPr>
        <p:spPr/>
        <p:txBody>
          <a:bodyPr/>
          <a:lstStyle/>
          <a:p>
            <a:r>
              <a:rPr lang="ru-RU" smtClean="0">
                <a:solidFill>
                  <a:prstClr val="black">
                    <a:tint val="75000"/>
                  </a:prstClr>
                </a:solidFill>
                <a:latin typeface="Calibri"/>
              </a:rPr>
              <a:t>ICPPA , Oct 10- 12 2016</a:t>
            </a:r>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T.Karavicheva</a:t>
            </a:r>
            <a:endParaRPr lang="en-US">
              <a:solidFill>
                <a:prstClr val="black">
                  <a:tint val="75000"/>
                </a:prstClr>
              </a:solidFill>
              <a:latin typeface="Calibri"/>
            </a:endParaRPr>
          </a:p>
        </p:txBody>
      </p:sp>
      <p:grpSp>
        <p:nvGrpSpPr>
          <p:cNvPr id="91139" name="Group 9"/>
          <p:cNvGrpSpPr>
            <a:grpSpLocks/>
          </p:cNvGrpSpPr>
          <p:nvPr/>
        </p:nvGrpSpPr>
        <p:grpSpPr bwMode="auto">
          <a:xfrm>
            <a:off x="1658938" y="1230313"/>
            <a:ext cx="7305675" cy="5032375"/>
            <a:chOff x="978085" y="1332620"/>
            <a:chExt cx="7304616" cy="4873121"/>
          </a:xfrm>
        </p:grpSpPr>
        <p:pic>
          <p:nvPicPr>
            <p:cNvPr id="9115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8085" y="1332620"/>
              <a:ext cx="7304616" cy="487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rot="16860000">
              <a:off x="4857287" y="-722577"/>
              <a:ext cx="482700" cy="54570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1">
                <a:defRPr/>
              </a:pPr>
              <a:endParaRPr lang="fr-FR">
                <a:solidFill>
                  <a:prstClr val="white"/>
                </a:solidFill>
                <a:latin typeface="Calibri"/>
              </a:endParaRPr>
            </a:p>
          </p:txBody>
        </p:sp>
        <p:sp>
          <p:nvSpPr>
            <p:cNvPr id="9" name="Rectangle 8"/>
            <p:cNvSpPr/>
            <p:nvPr/>
          </p:nvSpPr>
          <p:spPr>
            <a:xfrm>
              <a:off x="1144748" y="2356437"/>
              <a:ext cx="350787" cy="34311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1">
                <a:defRPr/>
              </a:pPr>
              <a:endParaRPr lang="fr-FR">
                <a:solidFill>
                  <a:prstClr val="white"/>
                </a:solidFill>
                <a:latin typeface="Calibri"/>
              </a:endParaRPr>
            </a:p>
          </p:txBody>
        </p:sp>
      </p:grpSp>
      <p:sp>
        <p:nvSpPr>
          <p:cNvPr id="11" name="TextBox 10"/>
          <p:cNvSpPr txBox="1"/>
          <p:nvPr/>
        </p:nvSpPr>
        <p:spPr>
          <a:xfrm>
            <a:off x="31750" y="836613"/>
            <a:ext cx="3784225" cy="769405"/>
          </a:xfrm>
          <a:prstGeom prst="rect">
            <a:avLst/>
          </a:prstGeom>
          <a:noFill/>
        </p:spPr>
        <p:txBody>
          <a:bodyPr wrap="none" lIns="91400" tIns="45702" rIns="91400" bIns="45702">
            <a:spAutoFit/>
          </a:bodyPr>
          <a:lstStyle/>
          <a:p>
            <a:pPr defTabSz="457011">
              <a:defRPr/>
            </a:pPr>
            <a:r>
              <a:rPr lang="fr-FR" sz="1600" dirty="0">
                <a:solidFill>
                  <a:srgbClr val="008000"/>
                </a:solidFill>
                <a:latin typeface="Calibri"/>
                <a:ea typeface="MS PGothic" pitchFamily="34" charset="-128"/>
              </a:rPr>
              <a:t>New </a:t>
            </a:r>
            <a:r>
              <a:rPr lang="fr-FR" sz="1600" dirty="0" err="1">
                <a:solidFill>
                  <a:srgbClr val="008000"/>
                </a:solidFill>
                <a:latin typeface="Calibri"/>
                <a:ea typeface="MS PGothic" pitchFamily="34" charset="-128"/>
              </a:rPr>
              <a:t>Inner</a:t>
            </a:r>
            <a:r>
              <a:rPr lang="fr-FR" sz="1600" dirty="0">
                <a:solidFill>
                  <a:srgbClr val="008000"/>
                </a:solidFill>
                <a:latin typeface="Calibri"/>
                <a:ea typeface="MS PGothic" pitchFamily="34" charset="-128"/>
              </a:rPr>
              <a:t> </a:t>
            </a:r>
            <a:r>
              <a:rPr lang="fr-FR" sz="1600" dirty="0" err="1">
                <a:solidFill>
                  <a:srgbClr val="008000"/>
                </a:solidFill>
                <a:latin typeface="Calibri"/>
                <a:ea typeface="MS PGothic" pitchFamily="34" charset="-128"/>
              </a:rPr>
              <a:t>Tracking</a:t>
            </a:r>
            <a:r>
              <a:rPr lang="fr-FR" sz="1600" dirty="0">
                <a:solidFill>
                  <a:srgbClr val="008000"/>
                </a:solidFill>
                <a:latin typeface="Calibri"/>
                <a:ea typeface="MS PGothic" pitchFamily="34" charset="-128"/>
              </a:rPr>
              <a:t> System (ITS)</a:t>
            </a:r>
          </a:p>
          <a:p>
            <a:pPr marL="445903" indent="-182487" defTabSz="457011">
              <a:buFont typeface="Arial"/>
              <a:buChar char="•"/>
              <a:defRPr/>
            </a:pPr>
            <a:r>
              <a:rPr lang="fr-FR" sz="1400" b="1" dirty="0" err="1">
                <a:solidFill>
                  <a:srgbClr val="008000"/>
                </a:solidFill>
                <a:latin typeface="Calibri"/>
                <a:ea typeface="MS PGothic" pitchFamily="34" charset="-128"/>
              </a:rPr>
              <a:t>improved</a:t>
            </a:r>
            <a:r>
              <a:rPr lang="fr-FR" sz="1400" b="1" dirty="0">
                <a:solidFill>
                  <a:srgbClr val="008000"/>
                </a:solidFill>
                <a:latin typeface="Calibri"/>
                <a:ea typeface="MS PGothic" pitchFamily="34" charset="-128"/>
              </a:rPr>
              <a:t> </a:t>
            </a:r>
            <a:r>
              <a:rPr lang="fr-FR" sz="1400" b="1" dirty="0" err="1">
                <a:solidFill>
                  <a:srgbClr val="008000"/>
                </a:solidFill>
                <a:latin typeface="Calibri"/>
                <a:ea typeface="MS PGothic" pitchFamily="34" charset="-128"/>
              </a:rPr>
              <a:t>pointing</a:t>
            </a:r>
            <a:r>
              <a:rPr lang="fr-FR" sz="1400" b="1" dirty="0">
                <a:solidFill>
                  <a:srgbClr val="008000"/>
                </a:solidFill>
                <a:latin typeface="Calibri"/>
                <a:ea typeface="MS PGothic" pitchFamily="34" charset="-128"/>
              </a:rPr>
              <a:t> </a:t>
            </a:r>
            <a:r>
              <a:rPr lang="fr-FR" sz="1400" b="1" dirty="0" err="1">
                <a:solidFill>
                  <a:srgbClr val="008000"/>
                </a:solidFill>
                <a:latin typeface="Calibri"/>
                <a:ea typeface="MS PGothic" pitchFamily="34" charset="-128"/>
              </a:rPr>
              <a:t>precision</a:t>
            </a:r>
            <a:endParaRPr lang="fr-FR" sz="1400" b="1" dirty="0">
              <a:solidFill>
                <a:srgbClr val="008000"/>
              </a:solidFill>
              <a:latin typeface="Calibri"/>
              <a:ea typeface="MS PGothic" pitchFamily="34" charset="-128"/>
            </a:endParaRPr>
          </a:p>
          <a:p>
            <a:pPr marL="445903" indent="-182487" defTabSz="457011">
              <a:buFont typeface="Arial"/>
              <a:buChar char="•"/>
              <a:defRPr/>
            </a:pPr>
            <a:r>
              <a:rPr lang="fr-FR" sz="1400" b="1" dirty="0" err="1">
                <a:solidFill>
                  <a:srgbClr val="008000"/>
                </a:solidFill>
                <a:latin typeface="Calibri"/>
                <a:ea typeface="MS PGothic" pitchFamily="34" charset="-128"/>
              </a:rPr>
              <a:t>less</a:t>
            </a:r>
            <a:r>
              <a:rPr lang="fr-FR" sz="1400" b="1" dirty="0">
                <a:solidFill>
                  <a:srgbClr val="008000"/>
                </a:solidFill>
                <a:latin typeface="Calibri"/>
                <a:ea typeface="MS PGothic" pitchFamily="34" charset="-128"/>
              </a:rPr>
              <a:t> </a:t>
            </a:r>
            <a:r>
              <a:rPr lang="fr-FR" sz="1400" b="1" dirty="0" err="1">
                <a:solidFill>
                  <a:srgbClr val="008000"/>
                </a:solidFill>
                <a:latin typeface="Calibri"/>
                <a:ea typeface="MS PGothic" pitchFamily="34" charset="-128"/>
              </a:rPr>
              <a:t>material</a:t>
            </a:r>
            <a:r>
              <a:rPr lang="fr-FR" sz="1400" b="1" dirty="0">
                <a:solidFill>
                  <a:srgbClr val="008000"/>
                </a:solidFill>
                <a:latin typeface="Calibri"/>
                <a:ea typeface="MS PGothic" pitchFamily="34" charset="-128"/>
              </a:rPr>
              <a:t> </a:t>
            </a:r>
            <a:r>
              <a:rPr lang="en-GB" sz="1400" b="1" dirty="0">
                <a:solidFill>
                  <a:srgbClr val="008000"/>
                </a:solidFill>
                <a:latin typeface="Calibri"/>
                <a:ea typeface="MS PGothic" pitchFamily="34" charset="-128"/>
              </a:rPr>
              <a:t>-&gt; thinnest tracker at the LHC</a:t>
            </a:r>
            <a:endParaRPr lang="fr-FR" sz="1400" b="1" dirty="0">
              <a:solidFill>
                <a:srgbClr val="008000"/>
              </a:solidFill>
              <a:latin typeface="Calibri"/>
              <a:ea typeface="MS PGothic" pitchFamily="34" charset="-128"/>
            </a:endParaRPr>
          </a:p>
        </p:txBody>
      </p:sp>
      <p:cxnSp>
        <p:nvCxnSpPr>
          <p:cNvPr id="13" name="Straight Arrow Connector 12"/>
          <p:cNvCxnSpPr>
            <a:cxnSpLocks noChangeShapeType="1"/>
            <a:stCxn id="11" idx="2"/>
          </p:cNvCxnSpPr>
          <p:nvPr/>
        </p:nvCxnSpPr>
        <p:spPr bwMode="auto">
          <a:xfrm>
            <a:off x="1923863" y="1606018"/>
            <a:ext cx="1975037" cy="1845207"/>
          </a:xfrm>
          <a:prstGeom prst="straightConnector1">
            <a:avLst/>
          </a:prstGeom>
          <a:noFill/>
          <a:ln w="25400">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4" name="TextBox 13"/>
          <p:cNvSpPr txBox="1"/>
          <p:nvPr/>
        </p:nvSpPr>
        <p:spPr>
          <a:xfrm>
            <a:off x="-31750" y="2565400"/>
            <a:ext cx="3019425" cy="1477291"/>
          </a:xfrm>
          <a:prstGeom prst="rect">
            <a:avLst/>
          </a:prstGeom>
          <a:noFill/>
        </p:spPr>
        <p:txBody>
          <a:bodyPr lIns="91400" tIns="45702" rIns="91400" bIns="45702">
            <a:spAutoFit/>
          </a:bodyPr>
          <a:lstStyle/>
          <a:p>
            <a:pPr defTabSz="457011">
              <a:defRPr/>
            </a:pPr>
            <a:r>
              <a:rPr lang="fr-FR" sz="1600" b="1" dirty="0">
                <a:solidFill>
                  <a:srgbClr val="4F81BD">
                    <a:lumMod val="75000"/>
                  </a:srgbClr>
                </a:solidFill>
                <a:latin typeface="Calibri"/>
                <a:ea typeface="MS PGothic" pitchFamily="34" charset="-128"/>
              </a:rPr>
              <a:t>Time Projection </a:t>
            </a:r>
            <a:r>
              <a:rPr lang="fr-FR" sz="1600" b="1" dirty="0" err="1">
                <a:solidFill>
                  <a:srgbClr val="4F81BD">
                    <a:lumMod val="75000"/>
                  </a:srgbClr>
                </a:solidFill>
                <a:latin typeface="Calibri"/>
                <a:ea typeface="MS PGothic" pitchFamily="34" charset="-128"/>
              </a:rPr>
              <a:t>Chamber</a:t>
            </a:r>
            <a:r>
              <a:rPr lang="fr-FR" sz="1600" b="1" dirty="0">
                <a:solidFill>
                  <a:srgbClr val="4F81BD">
                    <a:lumMod val="75000"/>
                  </a:srgbClr>
                </a:solidFill>
                <a:latin typeface="Calibri"/>
                <a:ea typeface="MS PGothic" pitchFamily="34" charset="-128"/>
              </a:rPr>
              <a:t> (TPC)</a:t>
            </a:r>
          </a:p>
          <a:p>
            <a:pPr marL="445903" indent="-182487" defTabSz="457011">
              <a:buFont typeface="Arial"/>
              <a:buChar char="•"/>
              <a:defRPr/>
            </a:pPr>
            <a:r>
              <a:rPr lang="fr-FR" sz="1400" b="1" dirty="0">
                <a:solidFill>
                  <a:srgbClr val="4F81BD">
                    <a:lumMod val="75000"/>
                  </a:srgbClr>
                </a:solidFill>
                <a:latin typeface="Calibri"/>
                <a:ea typeface="MS PGothic" pitchFamily="34" charset="-128"/>
              </a:rPr>
              <a:t>new GEM </a:t>
            </a:r>
            <a:r>
              <a:rPr lang="fr-FR" sz="1400" b="1" dirty="0" err="1">
                <a:solidFill>
                  <a:srgbClr val="4F81BD">
                    <a:lumMod val="75000"/>
                  </a:srgbClr>
                </a:solidFill>
                <a:latin typeface="Calibri"/>
                <a:ea typeface="MS PGothic" pitchFamily="34" charset="-128"/>
              </a:rPr>
              <a:t>technology</a:t>
            </a:r>
            <a:r>
              <a:rPr lang="fr-FR" sz="1400" b="1" dirty="0">
                <a:solidFill>
                  <a:srgbClr val="4F81BD">
                    <a:lumMod val="75000"/>
                  </a:srgbClr>
                </a:solidFill>
                <a:latin typeface="Calibri"/>
                <a:ea typeface="MS PGothic" pitchFamily="34" charset="-128"/>
              </a:rPr>
              <a:t> for </a:t>
            </a:r>
            <a:r>
              <a:rPr lang="fr-FR" sz="1400" b="1" dirty="0" err="1">
                <a:solidFill>
                  <a:srgbClr val="4F81BD">
                    <a:lumMod val="75000"/>
                  </a:srgbClr>
                </a:solidFill>
                <a:latin typeface="Calibri"/>
                <a:ea typeface="MS PGothic" pitchFamily="34" charset="-128"/>
              </a:rPr>
              <a:t>readout</a:t>
            </a:r>
            <a:r>
              <a:rPr lang="fr-FR" sz="1400" b="1" dirty="0">
                <a:solidFill>
                  <a:srgbClr val="4F81BD">
                    <a:lumMod val="75000"/>
                  </a:srgbClr>
                </a:solidFill>
                <a:latin typeface="Calibri"/>
                <a:ea typeface="MS PGothic" pitchFamily="34" charset="-128"/>
              </a:rPr>
              <a:t> </a:t>
            </a:r>
            <a:r>
              <a:rPr lang="fr-FR" sz="1400" b="1" dirty="0" err="1">
                <a:solidFill>
                  <a:srgbClr val="4F81BD">
                    <a:lumMod val="75000"/>
                  </a:srgbClr>
                </a:solidFill>
                <a:latin typeface="Calibri"/>
                <a:ea typeface="MS PGothic" pitchFamily="34" charset="-128"/>
              </a:rPr>
              <a:t>chambers</a:t>
            </a:r>
            <a:endParaRPr lang="fr-FR" sz="1400" b="1" dirty="0">
              <a:solidFill>
                <a:srgbClr val="4F81BD">
                  <a:lumMod val="75000"/>
                </a:srgbClr>
              </a:solidFill>
              <a:latin typeface="Calibri"/>
              <a:ea typeface="MS PGothic" pitchFamily="34" charset="-128"/>
            </a:endParaRPr>
          </a:p>
          <a:p>
            <a:pPr marL="445903" indent="-182487" defTabSz="457011">
              <a:buFont typeface="Arial"/>
              <a:buChar char="•"/>
              <a:defRPr/>
            </a:pPr>
            <a:r>
              <a:rPr lang="fr-FR" sz="1400" b="1" dirty="0" err="1">
                <a:solidFill>
                  <a:srgbClr val="4F81BD">
                    <a:lumMod val="75000"/>
                  </a:srgbClr>
                </a:solidFill>
                <a:latin typeface="Calibri"/>
                <a:ea typeface="MS PGothic" pitchFamily="34" charset="-128"/>
              </a:rPr>
              <a:t>continuous</a:t>
            </a:r>
            <a:r>
              <a:rPr lang="fr-FR" sz="1400" b="1" dirty="0">
                <a:solidFill>
                  <a:srgbClr val="4F81BD">
                    <a:lumMod val="75000"/>
                  </a:srgbClr>
                </a:solidFill>
                <a:latin typeface="Calibri"/>
                <a:ea typeface="MS PGothic" pitchFamily="34" charset="-128"/>
              </a:rPr>
              <a:t> </a:t>
            </a:r>
            <a:r>
              <a:rPr lang="fr-FR" sz="1400" b="1" dirty="0" err="1">
                <a:solidFill>
                  <a:srgbClr val="4F81BD">
                    <a:lumMod val="75000"/>
                  </a:srgbClr>
                </a:solidFill>
                <a:latin typeface="Calibri"/>
                <a:ea typeface="MS PGothic" pitchFamily="34" charset="-128"/>
              </a:rPr>
              <a:t>readout</a:t>
            </a:r>
            <a:endParaRPr lang="fr-FR" sz="1400" b="1" dirty="0">
              <a:solidFill>
                <a:srgbClr val="4F81BD">
                  <a:lumMod val="75000"/>
                </a:srgbClr>
              </a:solidFill>
              <a:latin typeface="Calibri"/>
              <a:ea typeface="MS PGothic" pitchFamily="34" charset="-128"/>
            </a:endParaRPr>
          </a:p>
          <a:p>
            <a:pPr marL="445903" indent="-182487" defTabSz="457011">
              <a:buFont typeface="Arial"/>
              <a:buChar char="•"/>
              <a:defRPr/>
            </a:pPr>
            <a:r>
              <a:rPr lang="fr-FR" sz="1400" b="1" dirty="0" err="1">
                <a:solidFill>
                  <a:srgbClr val="4F81BD">
                    <a:lumMod val="75000"/>
                  </a:srgbClr>
                </a:solidFill>
                <a:latin typeface="Calibri"/>
                <a:ea typeface="MS PGothic" pitchFamily="34" charset="-128"/>
              </a:rPr>
              <a:t>faster</a:t>
            </a:r>
            <a:r>
              <a:rPr lang="fr-FR" sz="1400" b="1" dirty="0">
                <a:solidFill>
                  <a:srgbClr val="4F81BD">
                    <a:lumMod val="75000"/>
                  </a:srgbClr>
                </a:solidFill>
                <a:latin typeface="Calibri"/>
                <a:ea typeface="MS PGothic" pitchFamily="34" charset="-128"/>
              </a:rPr>
              <a:t> </a:t>
            </a:r>
            <a:r>
              <a:rPr lang="fr-FR" sz="1400" b="1" dirty="0" err="1">
                <a:solidFill>
                  <a:srgbClr val="4F81BD">
                    <a:lumMod val="75000"/>
                  </a:srgbClr>
                </a:solidFill>
                <a:latin typeface="Calibri"/>
                <a:ea typeface="MS PGothic" pitchFamily="34" charset="-128"/>
              </a:rPr>
              <a:t>readout</a:t>
            </a:r>
            <a:r>
              <a:rPr lang="fr-FR" sz="1400" b="1" dirty="0">
                <a:solidFill>
                  <a:srgbClr val="4F81BD">
                    <a:lumMod val="75000"/>
                  </a:srgbClr>
                </a:solidFill>
                <a:latin typeface="Calibri"/>
                <a:ea typeface="MS PGothic" pitchFamily="34" charset="-128"/>
              </a:rPr>
              <a:t> </a:t>
            </a:r>
            <a:r>
              <a:rPr lang="fr-FR" sz="1400" b="1" dirty="0" err="1">
                <a:solidFill>
                  <a:srgbClr val="4F81BD">
                    <a:lumMod val="75000"/>
                  </a:srgbClr>
                </a:solidFill>
                <a:latin typeface="Calibri"/>
                <a:ea typeface="MS PGothic" pitchFamily="34" charset="-128"/>
              </a:rPr>
              <a:t>electronics</a:t>
            </a:r>
            <a:endParaRPr lang="fr-FR" sz="1400" b="1" dirty="0">
              <a:solidFill>
                <a:srgbClr val="4F81BD">
                  <a:lumMod val="75000"/>
                </a:srgbClr>
              </a:solidFill>
              <a:latin typeface="Calibri"/>
              <a:ea typeface="MS PGothic" pitchFamily="34" charset="-128"/>
            </a:endParaRPr>
          </a:p>
          <a:p>
            <a:pPr marL="445903" indent="-182487" defTabSz="457011">
              <a:buFont typeface="Arial"/>
              <a:buChar char="•"/>
              <a:defRPr/>
            </a:pPr>
            <a:endParaRPr lang="fr-FR" dirty="0">
              <a:solidFill>
                <a:srgbClr val="4F81BD">
                  <a:lumMod val="75000"/>
                </a:srgbClr>
              </a:solidFill>
              <a:latin typeface="Calibri"/>
              <a:ea typeface="MS PGothic" pitchFamily="34" charset="-128"/>
            </a:endParaRPr>
          </a:p>
        </p:txBody>
      </p:sp>
      <p:cxnSp>
        <p:nvCxnSpPr>
          <p:cNvPr id="15" name="Straight Arrow Connector 14"/>
          <p:cNvCxnSpPr>
            <a:cxnSpLocks noChangeShapeType="1"/>
          </p:cNvCxnSpPr>
          <p:nvPr/>
        </p:nvCxnSpPr>
        <p:spPr bwMode="auto">
          <a:xfrm>
            <a:off x="2489200" y="3665538"/>
            <a:ext cx="1460500" cy="317500"/>
          </a:xfrm>
          <a:prstGeom prst="straightConnector1">
            <a:avLst/>
          </a:prstGeom>
          <a:noFill/>
          <a:ln w="25400">
            <a:solidFill>
              <a:srgbClr val="376092"/>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8" name="TextBox 17"/>
          <p:cNvSpPr txBox="1"/>
          <p:nvPr/>
        </p:nvSpPr>
        <p:spPr>
          <a:xfrm>
            <a:off x="6994525" y="1928997"/>
            <a:ext cx="2251075" cy="769405"/>
          </a:xfrm>
          <a:prstGeom prst="rect">
            <a:avLst/>
          </a:prstGeom>
          <a:noFill/>
        </p:spPr>
        <p:txBody>
          <a:bodyPr lIns="91400" tIns="45702" rIns="91400" bIns="45702">
            <a:spAutoFit/>
          </a:bodyPr>
          <a:lstStyle/>
          <a:p>
            <a:pPr defTabSz="457011">
              <a:defRPr/>
            </a:pPr>
            <a:r>
              <a:rPr lang="fr-FR" sz="1600" dirty="0">
                <a:solidFill>
                  <a:srgbClr val="3366FF"/>
                </a:solidFill>
                <a:latin typeface="Calibri"/>
                <a:ea typeface="MS PGothic" pitchFamily="34" charset="-128"/>
              </a:rPr>
              <a:t>MUON ARM</a:t>
            </a:r>
          </a:p>
          <a:p>
            <a:pPr marL="445903" indent="-182487" defTabSz="457011">
              <a:buFont typeface="Arial"/>
              <a:buChar char="•"/>
              <a:defRPr/>
            </a:pPr>
            <a:r>
              <a:rPr lang="fr-FR" sz="1400" b="1" dirty="0" err="1">
                <a:solidFill>
                  <a:srgbClr val="3366FF"/>
                </a:solidFill>
                <a:latin typeface="Calibri"/>
                <a:ea typeface="MS PGothic" pitchFamily="34" charset="-128"/>
              </a:rPr>
              <a:t>continuous</a:t>
            </a:r>
            <a:r>
              <a:rPr lang="fr-FR" sz="1400" b="1" dirty="0">
                <a:solidFill>
                  <a:srgbClr val="3366FF"/>
                </a:solidFill>
                <a:latin typeface="Calibri"/>
                <a:ea typeface="MS PGothic" pitchFamily="34" charset="-128"/>
              </a:rPr>
              <a:t> </a:t>
            </a:r>
            <a:r>
              <a:rPr lang="fr-FR" sz="1400" b="1" dirty="0" err="1">
                <a:solidFill>
                  <a:srgbClr val="3366FF"/>
                </a:solidFill>
                <a:latin typeface="Calibri"/>
                <a:ea typeface="MS PGothic" pitchFamily="34" charset="-128"/>
              </a:rPr>
              <a:t>readout</a:t>
            </a:r>
            <a:r>
              <a:rPr lang="fr-FR" sz="1400" b="1" dirty="0">
                <a:solidFill>
                  <a:srgbClr val="3366FF"/>
                </a:solidFill>
                <a:latin typeface="Calibri"/>
                <a:ea typeface="MS PGothic" pitchFamily="34" charset="-128"/>
              </a:rPr>
              <a:t> </a:t>
            </a:r>
            <a:r>
              <a:rPr lang="fr-FR" sz="1400" b="1" dirty="0" err="1">
                <a:solidFill>
                  <a:srgbClr val="3366FF"/>
                </a:solidFill>
                <a:latin typeface="Calibri"/>
                <a:ea typeface="MS PGothic" pitchFamily="34" charset="-128"/>
              </a:rPr>
              <a:t>electronics</a:t>
            </a:r>
            <a:endParaRPr lang="fr-FR" sz="1400" b="1" dirty="0">
              <a:solidFill>
                <a:srgbClr val="3366FF"/>
              </a:solidFill>
              <a:latin typeface="Calibri"/>
              <a:ea typeface="MS PGothic" pitchFamily="34" charset="-128"/>
            </a:endParaRPr>
          </a:p>
        </p:txBody>
      </p:sp>
      <p:cxnSp>
        <p:nvCxnSpPr>
          <p:cNvPr id="19" name="Straight Arrow Connector 18"/>
          <p:cNvCxnSpPr>
            <a:cxnSpLocks noChangeShapeType="1"/>
          </p:cNvCxnSpPr>
          <p:nvPr/>
        </p:nvCxnSpPr>
        <p:spPr bwMode="auto">
          <a:xfrm flipH="1">
            <a:off x="6267450" y="2770188"/>
            <a:ext cx="1243013" cy="1092200"/>
          </a:xfrm>
          <a:prstGeom prst="straightConnector1">
            <a:avLst/>
          </a:prstGeom>
          <a:noFill/>
          <a:ln w="25400">
            <a:solidFill>
              <a:srgbClr val="3366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3" name="TextBox 22"/>
          <p:cNvSpPr txBox="1"/>
          <p:nvPr/>
        </p:nvSpPr>
        <p:spPr>
          <a:xfrm>
            <a:off x="4932363" y="993775"/>
            <a:ext cx="4124325" cy="769405"/>
          </a:xfrm>
          <a:prstGeom prst="rect">
            <a:avLst/>
          </a:prstGeom>
          <a:noFill/>
        </p:spPr>
        <p:txBody>
          <a:bodyPr lIns="91400" tIns="45702" rIns="91400" bIns="45702">
            <a:spAutoFit/>
          </a:bodyPr>
          <a:lstStyle/>
          <a:p>
            <a:pPr defTabSz="457011">
              <a:defRPr/>
            </a:pPr>
            <a:r>
              <a:rPr lang="fr-FR" sz="1600" b="1" dirty="0">
                <a:solidFill>
                  <a:srgbClr val="660066"/>
                </a:solidFill>
                <a:latin typeface="Calibri"/>
                <a:ea typeface="MS PGothic" pitchFamily="34" charset="-128"/>
              </a:rPr>
              <a:t>Muon </a:t>
            </a:r>
            <a:r>
              <a:rPr lang="fr-FR" sz="1600" b="1" dirty="0" err="1">
                <a:solidFill>
                  <a:srgbClr val="660066"/>
                </a:solidFill>
                <a:latin typeface="Calibri"/>
                <a:ea typeface="MS PGothic" pitchFamily="34" charset="-128"/>
              </a:rPr>
              <a:t>Forward</a:t>
            </a:r>
            <a:r>
              <a:rPr lang="fr-FR" sz="1600" b="1" dirty="0">
                <a:solidFill>
                  <a:srgbClr val="660066"/>
                </a:solidFill>
                <a:latin typeface="Calibri"/>
                <a:ea typeface="MS PGothic" pitchFamily="34" charset="-128"/>
              </a:rPr>
              <a:t> </a:t>
            </a:r>
            <a:r>
              <a:rPr lang="fr-FR" sz="1600" b="1" dirty="0" err="1">
                <a:solidFill>
                  <a:srgbClr val="660066"/>
                </a:solidFill>
                <a:latin typeface="Calibri"/>
                <a:ea typeface="MS PGothic" pitchFamily="34" charset="-128"/>
              </a:rPr>
              <a:t>Tracker</a:t>
            </a:r>
            <a:r>
              <a:rPr lang="fr-FR" sz="1600" b="1" dirty="0">
                <a:solidFill>
                  <a:srgbClr val="660066"/>
                </a:solidFill>
                <a:latin typeface="Calibri"/>
                <a:ea typeface="MS PGothic" pitchFamily="34" charset="-128"/>
              </a:rPr>
              <a:t> (MFT)</a:t>
            </a:r>
          </a:p>
          <a:p>
            <a:pPr marL="445903" indent="-182487" defTabSz="457011">
              <a:buFont typeface="Arial"/>
              <a:buChar char="•"/>
              <a:defRPr/>
            </a:pPr>
            <a:r>
              <a:rPr lang="fr-FR" sz="1400" dirty="0">
                <a:solidFill>
                  <a:srgbClr val="660066"/>
                </a:solidFill>
                <a:latin typeface="Calibri"/>
                <a:ea typeface="MS PGothic" pitchFamily="34" charset="-128"/>
              </a:rPr>
              <a:t>new Si </a:t>
            </a:r>
            <a:r>
              <a:rPr lang="fr-FR" sz="1400" dirty="0" err="1">
                <a:solidFill>
                  <a:srgbClr val="660066"/>
                </a:solidFill>
                <a:latin typeface="Calibri"/>
                <a:ea typeface="MS PGothic" pitchFamily="34" charset="-128"/>
              </a:rPr>
              <a:t>tracker</a:t>
            </a:r>
            <a:endParaRPr lang="fr-FR" sz="1400" dirty="0">
              <a:solidFill>
                <a:srgbClr val="660066"/>
              </a:solidFill>
              <a:latin typeface="Calibri"/>
              <a:ea typeface="MS PGothic" pitchFamily="34" charset="-128"/>
            </a:endParaRPr>
          </a:p>
          <a:p>
            <a:pPr marL="445903" indent="-182487" defTabSz="457011">
              <a:buFont typeface="Arial"/>
              <a:buChar char="•"/>
              <a:defRPr/>
            </a:pPr>
            <a:r>
              <a:rPr lang="fr-FR" sz="1400" dirty="0" err="1">
                <a:solidFill>
                  <a:srgbClr val="660066"/>
                </a:solidFill>
                <a:latin typeface="Calibri"/>
                <a:ea typeface="MS PGothic" pitchFamily="34" charset="-128"/>
              </a:rPr>
              <a:t>Improved</a:t>
            </a:r>
            <a:r>
              <a:rPr lang="fr-FR" sz="1400" dirty="0">
                <a:solidFill>
                  <a:srgbClr val="660066"/>
                </a:solidFill>
                <a:latin typeface="Calibri"/>
                <a:ea typeface="MS PGothic" pitchFamily="34" charset="-128"/>
              </a:rPr>
              <a:t> MUON  </a:t>
            </a:r>
            <a:r>
              <a:rPr lang="fr-FR" sz="1400" dirty="0" err="1">
                <a:solidFill>
                  <a:srgbClr val="660066"/>
                </a:solidFill>
                <a:latin typeface="Calibri"/>
                <a:ea typeface="MS PGothic" pitchFamily="34" charset="-128"/>
              </a:rPr>
              <a:t>pointing</a:t>
            </a:r>
            <a:r>
              <a:rPr lang="fr-FR" sz="1400" dirty="0">
                <a:solidFill>
                  <a:srgbClr val="660066"/>
                </a:solidFill>
                <a:latin typeface="Calibri"/>
                <a:ea typeface="MS PGothic" pitchFamily="34" charset="-128"/>
              </a:rPr>
              <a:t> </a:t>
            </a:r>
            <a:r>
              <a:rPr lang="fr-FR" sz="1400" dirty="0" err="1">
                <a:solidFill>
                  <a:srgbClr val="660066"/>
                </a:solidFill>
                <a:latin typeface="Calibri"/>
                <a:ea typeface="MS PGothic" pitchFamily="34" charset="-128"/>
              </a:rPr>
              <a:t>precision</a:t>
            </a:r>
            <a:endParaRPr lang="fr-FR" sz="1400" dirty="0">
              <a:solidFill>
                <a:srgbClr val="660066"/>
              </a:solidFill>
              <a:latin typeface="Calibri"/>
              <a:ea typeface="MS PGothic" pitchFamily="34" charset="-128"/>
            </a:endParaRPr>
          </a:p>
        </p:txBody>
      </p:sp>
      <p:cxnSp>
        <p:nvCxnSpPr>
          <p:cNvPr id="24" name="Straight Arrow Connector 23"/>
          <p:cNvCxnSpPr>
            <a:cxnSpLocks noChangeShapeType="1"/>
            <a:stCxn id="23" idx="2"/>
          </p:cNvCxnSpPr>
          <p:nvPr/>
        </p:nvCxnSpPr>
        <p:spPr bwMode="auto">
          <a:xfrm flipH="1">
            <a:off x="4335463" y="1763180"/>
            <a:ext cx="2659063" cy="1911883"/>
          </a:xfrm>
          <a:prstGeom prst="straightConnector1">
            <a:avLst/>
          </a:prstGeom>
          <a:noFill/>
          <a:ln w="25400">
            <a:solidFill>
              <a:srgbClr val="660066"/>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7" name="TextBox 26"/>
          <p:cNvSpPr txBox="1"/>
          <p:nvPr/>
        </p:nvSpPr>
        <p:spPr>
          <a:xfrm>
            <a:off x="0" y="4671997"/>
            <a:ext cx="3303588" cy="1169515"/>
          </a:xfrm>
          <a:prstGeom prst="rect">
            <a:avLst/>
          </a:prstGeom>
          <a:noFill/>
        </p:spPr>
        <p:txBody>
          <a:bodyPr lIns="91400" tIns="45702" rIns="91400" bIns="45702">
            <a:spAutoFit/>
          </a:bodyPr>
          <a:lstStyle/>
          <a:p>
            <a:pPr defTabSz="457011">
              <a:defRPr/>
            </a:pPr>
            <a:r>
              <a:rPr lang="fr-FR" sz="1400" b="1" dirty="0">
                <a:solidFill>
                  <a:srgbClr val="FF6600"/>
                </a:solidFill>
                <a:latin typeface="Calibri"/>
                <a:ea typeface="MS PGothic" pitchFamily="34" charset="-128"/>
              </a:rPr>
              <a:t>Data Acquisition (DAQ)/                       </a:t>
            </a:r>
            <a:endParaRPr lang="fr-FR" sz="1400" b="1" dirty="0" smtClean="0">
              <a:solidFill>
                <a:srgbClr val="FF6600"/>
              </a:solidFill>
              <a:latin typeface="Calibri"/>
              <a:ea typeface="MS PGothic" pitchFamily="34" charset="-128"/>
            </a:endParaRPr>
          </a:p>
          <a:p>
            <a:pPr defTabSz="457011">
              <a:defRPr/>
            </a:pPr>
            <a:r>
              <a:rPr lang="fr-FR" sz="1400" b="1" dirty="0" smtClean="0">
                <a:solidFill>
                  <a:srgbClr val="FF6600"/>
                </a:solidFill>
                <a:latin typeface="Calibri"/>
                <a:ea typeface="MS PGothic" pitchFamily="34" charset="-128"/>
              </a:rPr>
              <a:t> </a:t>
            </a:r>
            <a:r>
              <a:rPr lang="fr-FR" sz="1400" b="1" dirty="0">
                <a:solidFill>
                  <a:srgbClr val="FF6600"/>
                </a:solidFill>
                <a:latin typeface="Calibri"/>
                <a:ea typeface="MS PGothic" pitchFamily="34" charset="-128"/>
              </a:rPr>
              <a:t>High Level Trigger (HLT)</a:t>
            </a:r>
          </a:p>
          <a:p>
            <a:pPr marL="445903" indent="-182487" defTabSz="457011">
              <a:buFont typeface="Arial"/>
              <a:buChar char="•"/>
              <a:defRPr/>
            </a:pPr>
            <a:r>
              <a:rPr lang="fr-FR" sz="1400" b="1" dirty="0">
                <a:solidFill>
                  <a:srgbClr val="FF6600"/>
                </a:solidFill>
                <a:latin typeface="Calibri"/>
                <a:ea typeface="MS PGothic" pitchFamily="34" charset="-128"/>
              </a:rPr>
              <a:t>new architecture</a:t>
            </a:r>
          </a:p>
          <a:p>
            <a:pPr marL="445903" indent="-182487" defTabSz="457011">
              <a:buFont typeface="Arial"/>
              <a:buChar char="•"/>
              <a:defRPr/>
            </a:pPr>
            <a:r>
              <a:rPr lang="fr-FR" sz="1400" b="1" dirty="0">
                <a:solidFill>
                  <a:srgbClr val="FF6600"/>
                </a:solidFill>
                <a:latin typeface="Calibri"/>
                <a:ea typeface="MS PGothic" pitchFamily="34" charset="-128"/>
              </a:rPr>
              <a:t>on line </a:t>
            </a:r>
            <a:r>
              <a:rPr lang="fr-FR" sz="1400" b="1" dirty="0" err="1">
                <a:solidFill>
                  <a:srgbClr val="FF6600"/>
                </a:solidFill>
                <a:latin typeface="Calibri"/>
                <a:ea typeface="MS PGothic" pitchFamily="34" charset="-128"/>
              </a:rPr>
              <a:t>tracking</a:t>
            </a:r>
            <a:r>
              <a:rPr lang="fr-FR" sz="1400" b="1" dirty="0">
                <a:solidFill>
                  <a:srgbClr val="FF6600"/>
                </a:solidFill>
                <a:latin typeface="Calibri"/>
                <a:ea typeface="MS PGothic" pitchFamily="34" charset="-128"/>
              </a:rPr>
              <a:t> &amp; data compression</a:t>
            </a:r>
          </a:p>
          <a:p>
            <a:pPr marL="445903" indent="-182487" defTabSz="457011">
              <a:buFont typeface="Arial"/>
              <a:buChar char="•"/>
              <a:defRPr/>
            </a:pPr>
            <a:r>
              <a:rPr lang="fr-FR" sz="1400" b="1" dirty="0">
                <a:solidFill>
                  <a:srgbClr val="FF6600"/>
                </a:solidFill>
                <a:latin typeface="Calibri"/>
                <a:ea typeface="MS PGothic" pitchFamily="34" charset="-128"/>
              </a:rPr>
              <a:t>50kHz </a:t>
            </a:r>
            <a:r>
              <a:rPr lang="fr-FR" sz="1400" b="1" dirty="0" smtClean="0">
                <a:solidFill>
                  <a:srgbClr val="FF6600"/>
                </a:solidFill>
                <a:latin typeface="Calibri"/>
                <a:ea typeface="MS PGothic" pitchFamily="34" charset="-128"/>
              </a:rPr>
              <a:t>Pb-Pb </a:t>
            </a:r>
            <a:r>
              <a:rPr lang="fr-FR" sz="1400" b="1" dirty="0" err="1">
                <a:solidFill>
                  <a:srgbClr val="FF6600"/>
                </a:solidFill>
                <a:latin typeface="Calibri"/>
                <a:ea typeface="MS PGothic" pitchFamily="34" charset="-128"/>
              </a:rPr>
              <a:t>event</a:t>
            </a:r>
            <a:r>
              <a:rPr lang="fr-FR" sz="1400" b="1" dirty="0">
                <a:solidFill>
                  <a:srgbClr val="FF6600"/>
                </a:solidFill>
                <a:latin typeface="Calibri"/>
                <a:ea typeface="MS PGothic" pitchFamily="34" charset="-128"/>
              </a:rPr>
              <a:t> rate</a:t>
            </a:r>
          </a:p>
        </p:txBody>
      </p:sp>
      <p:sp>
        <p:nvSpPr>
          <p:cNvPr id="21" name="TextBox 20"/>
          <p:cNvSpPr txBox="1"/>
          <p:nvPr/>
        </p:nvSpPr>
        <p:spPr>
          <a:xfrm>
            <a:off x="3505200" y="6211888"/>
            <a:ext cx="2251075" cy="646112"/>
          </a:xfrm>
          <a:prstGeom prst="rect">
            <a:avLst/>
          </a:prstGeom>
          <a:noFill/>
        </p:spPr>
        <p:txBody>
          <a:bodyPr lIns="91400" tIns="45702" rIns="91400" bIns="45702">
            <a:spAutoFit/>
          </a:bodyPr>
          <a:lstStyle/>
          <a:p>
            <a:pPr defTabSz="457011">
              <a:defRPr/>
            </a:pPr>
            <a:r>
              <a:rPr lang="fr-FR" dirty="0">
                <a:solidFill>
                  <a:srgbClr val="92D050"/>
                </a:solidFill>
                <a:latin typeface="Calibri"/>
                <a:ea typeface="MS PGothic" pitchFamily="34" charset="-128"/>
              </a:rPr>
              <a:t>TOF, TRD</a:t>
            </a:r>
          </a:p>
          <a:p>
            <a:pPr marL="445903" indent="-182487" defTabSz="457011">
              <a:buFont typeface="Arial"/>
              <a:buChar char="•"/>
              <a:defRPr/>
            </a:pPr>
            <a:r>
              <a:rPr lang="fr-FR" dirty="0" err="1">
                <a:solidFill>
                  <a:srgbClr val="92D050"/>
                </a:solidFill>
                <a:latin typeface="Calibri"/>
                <a:ea typeface="MS PGothic" pitchFamily="34" charset="-128"/>
              </a:rPr>
              <a:t>Faster</a:t>
            </a:r>
            <a:r>
              <a:rPr lang="fr-FR" dirty="0">
                <a:solidFill>
                  <a:srgbClr val="92D050"/>
                </a:solidFill>
                <a:latin typeface="Calibri"/>
                <a:ea typeface="MS PGothic" pitchFamily="34" charset="-128"/>
              </a:rPr>
              <a:t> </a:t>
            </a:r>
            <a:r>
              <a:rPr lang="fr-FR" dirty="0" err="1">
                <a:solidFill>
                  <a:srgbClr val="92D050"/>
                </a:solidFill>
                <a:latin typeface="Calibri"/>
                <a:ea typeface="MS PGothic" pitchFamily="34" charset="-128"/>
              </a:rPr>
              <a:t>readout</a:t>
            </a:r>
            <a:endParaRPr lang="fr-FR" dirty="0">
              <a:solidFill>
                <a:srgbClr val="92D050"/>
              </a:solidFill>
              <a:latin typeface="Calibri"/>
              <a:ea typeface="MS PGothic" pitchFamily="34" charset="-128"/>
            </a:endParaRPr>
          </a:p>
        </p:txBody>
      </p:sp>
      <p:cxnSp>
        <p:nvCxnSpPr>
          <p:cNvPr id="22" name="Straight Arrow Connector 21"/>
          <p:cNvCxnSpPr>
            <a:cxnSpLocks noChangeShapeType="1"/>
            <a:stCxn id="21" idx="0"/>
          </p:cNvCxnSpPr>
          <p:nvPr/>
        </p:nvCxnSpPr>
        <p:spPr bwMode="auto">
          <a:xfrm flipH="1" flipV="1">
            <a:off x="4089400" y="4292600"/>
            <a:ext cx="541338" cy="1919288"/>
          </a:xfrm>
          <a:prstGeom prst="straightConnector1">
            <a:avLst/>
          </a:prstGeom>
          <a:noFill/>
          <a:ln w="25400">
            <a:solidFill>
              <a:srgbClr val="92D05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1152" name="TextBox 19"/>
          <p:cNvSpPr txBox="1">
            <a:spLocks noChangeArrowheads="1"/>
          </p:cNvSpPr>
          <p:nvPr/>
        </p:nvSpPr>
        <p:spPr bwMode="auto">
          <a:xfrm>
            <a:off x="6072188" y="6168598"/>
            <a:ext cx="1624012" cy="646112"/>
          </a:xfrm>
          <a:prstGeom prst="rect">
            <a:avLst/>
          </a:prstGeom>
          <a:solidFill>
            <a:srgbClr val="FFFF00"/>
          </a:solidFill>
          <a:ln>
            <a:solidFill>
              <a:schemeClr val="tx1"/>
            </a:solidFill>
          </a:ln>
          <a:effectLst>
            <a:outerShdw blurRad="50800" dist="38100" dir="2700000" algn="tl" rotWithShape="0">
              <a:srgbClr val="000000">
                <a:alpha val="43000"/>
              </a:srgbClr>
            </a:outerShdw>
          </a:effectLst>
          <a:extLst/>
        </p:spPr>
        <p:txBody>
          <a:bodyPr lIns="91400" tIns="45702" rIns="91400" bIns="45702">
            <a:spAutoFit/>
          </a:bodyPr>
          <a:lstStyle>
            <a:lvl1pPr defTabSz="457200">
              <a:defRPr sz="3200">
                <a:solidFill>
                  <a:schemeClr val="tx1"/>
                </a:solidFill>
                <a:latin typeface="Calibri" charset="0"/>
                <a:ea typeface="MS PGothic" charset="0"/>
                <a:cs typeface="MS PGothic" charset="0"/>
              </a:defRPr>
            </a:lvl1pPr>
            <a:lvl2pPr marL="742950" indent="-285750" defTabSz="457200">
              <a:defRPr sz="2800">
                <a:solidFill>
                  <a:schemeClr val="tx1"/>
                </a:solidFill>
                <a:latin typeface="Calibri" charset="0"/>
                <a:ea typeface="MS PGothic" charset="0"/>
                <a:cs typeface="MS PGothic" charset="0"/>
              </a:defRPr>
            </a:lvl2pPr>
            <a:lvl3pPr marL="1143000" indent="-228600" defTabSz="457200">
              <a:defRPr sz="2400">
                <a:solidFill>
                  <a:schemeClr val="tx1"/>
                </a:solidFill>
                <a:latin typeface="Calibri" charset="0"/>
                <a:ea typeface="MS PGothic" charset="0"/>
                <a:cs typeface="MS PGothic" charset="0"/>
              </a:defRPr>
            </a:lvl3pPr>
            <a:lvl4pPr marL="1600200" indent="-228600" defTabSz="457200">
              <a:defRPr sz="2000">
                <a:solidFill>
                  <a:schemeClr val="tx1"/>
                </a:solidFill>
                <a:latin typeface="Calibri" charset="0"/>
                <a:ea typeface="MS PGothic" charset="0"/>
                <a:cs typeface="MS PGothic" charset="0"/>
              </a:defRPr>
            </a:lvl4pPr>
            <a:lvl5pPr marL="2057400" indent="-228600" defTabSz="457200">
              <a:defRPr sz="2000">
                <a:solidFill>
                  <a:schemeClr val="tx1"/>
                </a:solidFill>
                <a:latin typeface="Calibri" charset="0"/>
                <a:ea typeface="MS PGothic" charset="0"/>
                <a:cs typeface="MS PGothic" charset="0"/>
              </a:defRPr>
            </a:lvl5pPr>
            <a:lvl6pPr marL="2514600" indent="-228600" defTabSz="457200"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marL="2971800" indent="-228600" defTabSz="457200"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marL="3429000" indent="-228600" defTabSz="457200"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marL="3886200" indent="-228600" defTabSz="457200"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a:r>
              <a:rPr lang="fr-FR" sz="1800" dirty="0">
                <a:solidFill>
                  <a:srgbClr val="000000"/>
                </a:solidFill>
                <a:cs typeface="Arial" charset="0"/>
              </a:rPr>
              <a:t>New Trigger </a:t>
            </a:r>
          </a:p>
          <a:p>
            <a:pPr algn="ctr"/>
            <a:r>
              <a:rPr lang="fr-FR" sz="1800" dirty="0">
                <a:solidFill>
                  <a:srgbClr val="000000"/>
                </a:solidFill>
                <a:cs typeface="Arial" charset="0"/>
              </a:rPr>
              <a:t>Detectors (FIT)</a:t>
            </a:r>
          </a:p>
        </p:txBody>
      </p:sp>
      <p:cxnSp>
        <p:nvCxnSpPr>
          <p:cNvPr id="25" name="Straight Arrow Connector 24"/>
          <p:cNvCxnSpPr>
            <a:cxnSpLocks noChangeShapeType="1"/>
            <a:stCxn id="91152" idx="0"/>
          </p:cNvCxnSpPr>
          <p:nvPr/>
        </p:nvCxnSpPr>
        <p:spPr bwMode="auto">
          <a:xfrm flipH="1" flipV="1">
            <a:off x="4397375" y="3714323"/>
            <a:ext cx="2486025" cy="2454275"/>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1154" name="TextBox 25"/>
          <p:cNvSpPr txBox="1">
            <a:spLocks noChangeArrowheads="1"/>
          </p:cNvSpPr>
          <p:nvPr/>
        </p:nvSpPr>
        <p:spPr bwMode="auto">
          <a:xfrm>
            <a:off x="100013" y="4114800"/>
            <a:ext cx="1901031" cy="58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2" rIns="91400" bIns="45702">
            <a:spAutoFit/>
          </a:bodyPr>
          <a:lstStyle>
            <a:lvl1pPr defTabSz="457200">
              <a:defRPr sz="3200">
                <a:solidFill>
                  <a:schemeClr val="tx1"/>
                </a:solidFill>
                <a:latin typeface="Calibri" charset="0"/>
                <a:ea typeface="MS PGothic" charset="0"/>
                <a:cs typeface="MS PGothic" charset="0"/>
              </a:defRPr>
            </a:lvl1pPr>
            <a:lvl2pPr marL="742950" indent="-285750" defTabSz="457200">
              <a:defRPr sz="2800">
                <a:solidFill>
                  <a:schemeClr val="tx1"/>
                </a:solidFill>
                <a:latin typeface="Calibri" charset="0"/>
                <a:ea typeface="MS PGothic" charset="0"/>
                <a:cs typeface="MS PGothic" charset="0"/>
              </a:defRPr>
            </a:lvl2pPr>
            <a:lvl3pPr marL="1143000" indent="-228600" defTabSz="457200">
              <a:defRPr sz="2400">
                <a:solidFill>
                  <a:schemeClr val="tx1"/>
                </a:solidFill>
                <a:latin typeface="Calibri" charset="0"/>
                <a:ea typeface="MS PGothic" charset="0"/>
                <a:cs typeface="MS PGothic" charset="0"/>
              </a:defRPr>
            </a:lvl3pPr>
            <a:lvl4pPr marL="1600200" indent="-228600" defTabSz="457200">
              <a:defRPr sz="2000">
                <a:solidFill>
                  <a:schemeClr val="tx1"/>
                </a:solidFill>
                <a:latin typeface="Calibri" charset="0"/>
                <a:ea typeface="MS PGothic" charset="0"/>
                <a:cs typeface="MS PGothic" charset="0"/>
              </a:defRPr>
            </a:lvl4pPr>
            <a:lvl5pPr marL="2057400" indent="-228600" defTabSz="457200">
              <a:defRPr sz="2000">
                <a:solidFill>
                  <a:schemeClr val="tx1"/>
                </a:solidFill>
                <a:latin typeface="Calibri" charset="0"/>
                <a:ea typeface="MS PGothic" charset="0"/>
                <a:cs typeface="MS PGothic" charset="0"/>
              </a:defRPr>
            </a:lvl5pPr>
            <a:lvl6pPr marL="2514600" indent="-228600" defTabSz="457200"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marL="2971800" indent="-228600" defTabSz="457200"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marL="3429000" indent="-228600" defTabSz="457200"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marL="3886200" indent="-228600" defTabSz="457200"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r>
              <a:rPr lang="fr-FR" sz="1600" b="1" dirty="0">
                <a:solidFill>
                  <a:srgbClr val="800000"/>
                </a:solidFill>
                <a:cs typeface="Arial" charset="0"/>
              </a:rPr>
              <a:t>New Central Trigger Processor</a:t>
            </a:r>
          </a:p>
        </p:txBody>
      </p:sp>
      <p:pic>
        <p:nvPicPr>
          <p:cNvPr id="26" name="Picture 25"/>
          <p:cNvPicPr>
            <a:picLocks noChangeAspect="1"/>
          </p:cNvPicPr>
          <p:nvPr/>
        </p:nvPicPr>
        <p:blipFill rotWithShape="1">
          <a:blip r:embed="rId3"/>
          <a:srcRect b="35748"/>
          <a:stretch/>
        </p:blipFill>
        <p:spPr>
          <a:xfrm>
            <a:off x="8165462" y="274640"/>
            <a:ext cx="780272" cy="804405"/>
          </a:xfrm>
          <a:prstGeom prst="rect">
            <a:avLst/>
          </a:prstGeom>
        </p:spPr>
      </p:pic>
      <p:sp>
        <p:nvSpPr>
          <p:cNvPr id="4" name="Номер слайда 3"/>
          <p:cNvSpPr>
            <a:spLocks noGrp="1"/>
          </p:cNvSpPr>
          <p:nvPr>
            <p:ph type="sldNum" sz="quarter" idx="12"/>
          </p:nvPr>
        </p:nvSpPr>
        <p:spPr/>
        <p:txBody>
          <a:bodyPr/>
          <a:lstStyle/>
          <a:p>
            <a:fld id="{96058DE5-0CEC-4DD7-A52C-904DB34DF0B5}" type="slidenum">
              <a:rPr lang="ru-RU" smtClean="0"/>
              <a:t>6</a:t>
            </a:fld>
            <a:endParaRPr lang="ru-RU"/>
          </a:p>
        </p:txBody>
      </p:sp>
    </p:spTree>
    <p:extLst>
      <p:ext uri="{BB962C8B-B14F-4D97-AF65-F5344CB8AC3E}">
        <p14:creationId xmlns:p14="http://schemas.microsoft.com/office/powerpoint/2010/main" val="29572853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ru-RU" smtClean="0">
                <a:solidFill>
                  <a:prstClr val="black">
                    <a:tint val="75000"/>
                  </a:prstClr>
                </a:solidFill>
                <a:latin typeface="Calibri"/>
              </a:rPr>
              <a:t>ICPPA , Oct 10- 12 2016</a:t>
            </a:r>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T.Karavicheva</a:t>
            </a:r>
            <a:endParaRPr lang="en-US">
              <a:solidFill>
                <a:prstClr val="black">
                  <a:tint val="75000"/>
                </a:prstClr>
              </a:solidFill>
              <a:latin typeface="Calibri"/>
            </a:endParaRPr>
          </a:p>
        </p:txBody>
      </p:sp>
      <p:pic>
        <p:nvPicPr>
          <p:cNvPr id="5" name="Picture 4" descr="TDR011_cov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71" y="1874156"/>
            <a:ext cx="2840412" cy="2638982"/>
          </a:xfrm>
          <a:prstGeom prst="rect">
            <a:avLst/>
          </a:prstGeom>
        </p:spPr>
      </p:pic>
      <p:sp>
        <p:nvSpPr>
          <p:cNvPr id="6" name="Title 15"/>
          <p:cNvSpPr txBox="1">
            <a:spLocks/>
          </p:cNvSpPr>
          <p:nvPr/>
        </p:nvSpPr>
        <p:spPr>
          <a:xfrm>
            <a:off x="1106689" y="1363"/>
            <a:ext cx="7312410" cy="1945112"/>
          </a:xfrm>
          <a:prstGeom prst="rect">
            <a:avLst/>
          </a:prstGeom>
        </p:spPr>
        <p:txBody>
          <a:bodyPr>
            <a:normAutofit/>
          </a:bodyPr>
          <a:lstStyle>
            <a:lvl1pPr algn="ctr" defTabSz="457200" rtl="0" eaLnBrk="1" latinLnBrk="0" hangingPunct="1">
              <a:spcBef>
                <a:spcPct val="0"/>
              </a:spcBef>
              <a:buNone/>
              <a:defRPr sz="4400" kern="1200">
                <a:solidFill>
                  <a:schemeClr val="accent2"/>
                </a:solidFill>
                <a:latin typeface="+mj-lt"/>
                <a:ea typeface="+mj-ea"/>
                <a:cs typeface="+mj-cs"/>
              </a:defRPr>
            </a:lvl1pPr>
          </a:lstStyle>
          <a:p>
            <a:r>
              <a:rPr lang="en-US"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Fast Interaction Trigger</a:t>
            </a:r>
            <a:br>
              <a:rPr lang="en-US"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br>
            <a:r>
              <a:rPr lang="en-US"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replaces 3 detectors in ALICE: </a:t>
            </a:r>
            <a:br>
              <a:rPr lang="en-US"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br>
            <a:r>
              <a:rPr lang="en-US"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T0, V0, and FMD </a:t>
            </a:r>
            <a:endParaRPr lang="en-US"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pic>
        <p:nvPicPr>
          <p:cNvPr id="7" name="Picture 6"/>
          <p:cNvPicPr>
            <a:picLocks noChangeAspect="1"/>
          </p:cNvPicPr>
          <p:nvPr/>
        </p:nvPicPr>
        <p:blipFill>
          <a:blip r:embed="rId3"/>
          <a:stretch>
            <a:fillRect/>
          </a:stretch>
        </p:blipFill>
        <p:spPr>
          <a:xfrm>
            <a:off x="4932040" y="1907571"/>
            <a:ext cx="4105346" cy="2840209"/>
          </a:xfrm>
          <a:prstGeom prst="rect">
            <a:avLst/>
          </a:prstGeom>
        </p:spPr>
      </p:pic>
      <p:sp>
        <p:nvSpPr>
          <p:cNvPr id="8" name="Notched Right Arrow 7"/>
          <p:cNvSpPr/>
          <p:nvPr/>
        </p:nvSpPr>
        <p:spPr>
          <a:xfrm>
            <a:off x="3740003" y="2233093"/>
            <a:ext cx="901927" cy="453546"/>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 name="TextBox 8"/>
          <p:cNvSpPr txBox="1"/>
          <p:nvPr/>
        </p:nvSpPr>
        <p:spPr>
          <a:xfrm>
            <a:off x="253159" y="5029817"/>
            <a:ext cx="8495305" cy="1384995"/>
          </a:xfrm>
          <a:prstGeom prst="rect">
            <a:avLst/>
          </a:prstGeom>
          <a:noFill/>
        </p:spPr>
        <p:txBody>
          <a:bodyPr wrap="square" rtlCol="0">
            <a:spAutoFit/>
          </a:bodyPr>
          <a:lstStyle/>
          <a:p>
            <a:pPr algn="ctr" defTabSz="457200"/>
            <a:r>
              <a:rPr lang="en-US" sz="2400" dirty="0" smtClean="0">
                <a:latin typeface="+mj-lt"/>
              </a:rPr>
              <a:t>FIT </a:t>
            </a:r>
            <a:r>
              <a:rPr lang="en-US" sz="2400" dirty="0">
                <a:latin typeface="+mj-lt"/>
              </a:rPr>
              <a:t>will consist of two arrays of Cherenkov radiators with MCP-PMT sensors </a:t>
            </a:r>
            <a:r>
              <a:rPr lang="en-US" sz="2400" dirty="0" smtClean="0">
                <a:latin typeface="+mj-lt"/>
              </a:rPr>
              <a:t>(T0+) and </a:t>
            </a:r>
            <a:r>
              <a:rPr lang="en-US" sz="2400" dirty="0">
                <a:latin typeface="+mj-lt"/>
              </a:rPr>
              <a:t>of a single, large-size scintillator </a:t>
            </a:r>
            <a:r>
              <a:rPr lang="en-US" sz="2400" dirty="0" smtClean="0">
                <a:latin typeface="+mj-lt"/>
              </a:rPr>
              <a:t>ring (V0+)</a:t>
            </a:r>
            <a:endParaRPr lang="en-US" sz="2400" b="1" dirty="0">
              <a:solidFill>
                <a:srgbClr val="800000"/>
              </a:solidFill>
              <a:latin typeface="+mj-lt"/>
            </a:endParaRPr>
          </a:p>
          <a:p>
            <a:pPr algn="ctr" defTabSz="457200"/>
            <a:r>
              <a:rPr lang="en-US" sz="3600" dirty="0" smtClean="0">
                <a:solidFill>
                  <a:srgbClr val="800000"/>
                </a:solidFill>
                <a:latin typeface="Calibri"/>
              </a:rPr>
              <a:t>(</a:t>
            </a:r>
            <a:r>
              <a:rPr lang="en-US" sz="2400" b="1" dirty="0">
                <a:solidFill>
                  <a:srgbClr val="800000"/>
                </a:solidFill>
                <a:latin typeface="+mj-lt"/>
              </a:rPr>
              <a:t>FIT	=	T0+ </a:t>
            </a:r>
            <a:r>
              <a:rPr lang="en-US" sz="2400" dirty="0">
                <a:solidFill>
                  <a:prstClr val="black"/>
                </a:solidFill>
                <a:latin typeface="+mj-lt"/>
              </a:rPr>
              <a:t> and 	</a:t>
            </a:r>
            <a:r>
              <a:rPr lang="en-US" sz="2400" b="1" dirty="0" smtClean="0">
                <a:solidFill>
                  <a:srgbClr val="800000"/>
                </a:solidFill>
                <a:latin typeface="+mj-lt"/>
              </a:rPr>
              <a:t>V0+  </a:t>
            </a:r>
            <a:r>
              <a:rPr lang="en-US" sz="2400" dirty="0" smtClean="0">
                <a:solidFill>
                  <a:srgbClr val="800000"/>
                </a:solidFill>
                <a:latin typeface="+mj-lt"/>
              </a:rPr>
              <a:t>for ALICE after LS2</a:t>
            </a:r>
            <a:r>
              <a:rPr lang="en-US" sz="3600" dirty="0" smtClean="0">
                <a:solidFill>
                  <a:srgbClr val="800000"/>
                </a:solidFill>
                <a:latin typeface="Calibri"/>
              </a:rPr>
              <a:t>)</a:t>
            </a:r>
            <a:endParaRPr lang="en-US" sz="3600" dirty="0">
              <a:solidFill>
                <a:srgbClr val="800000"/>
              </a:solidFill>
              <a:latin typeface="Calibri"/>
            </a:endParaRPr>
          </a:p>
        </p:txBody>
      </p:sp>
      <p:pic>
        <p:nvPicPr>
          <p:cNvPr id="10" name="Picture 9" descr="FIT logo.gif"/>
          <p:cNvPicPr>
            <a:picLocks noChangeAspect="1"/>
          </p:cNvPicPr>
          <p:nvPr/>
        </p:nvPicPr>
        <p:blipFill rotWithShape="1">
          <a:blip r:embed="rId4" cstate="print">
            <a:extLst>
              <a:ext uri="{28A0092B-C50C-407E-A947-70E740481C1C}">
                <a14:useLocalDpi xmlns:a14="http://schemas.microsoft.com/office/drawing/2010/main"/>
              </a:ext>
            </a:extLst>
          </a:blip>
          <a:srcRect l="28333" t="18108" r="32407" b="20308"/>
          <a:stretch/>
        </p:blipFill>
        <p:spPr>
          <a:xfrm>
            <a:off x="82852" y="113086"/>
            <a:ext cx="1202267" cy="1324195"/>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4730180" y="4752818"/>
            <a:ext cx="4151899" cy="276999"/>
          </a:xfrm>
          <a:prstGeom prst="rect">
            <a:avLst/>
          </a:prstGeom>
        </p:spPr>
        <p:txBody>
          <a:bodyPr wrap="square">
            <a:spAutoFit/>
          </a:bodyPr>
          <a:lstStyle/>
          <a:p>
            <a:r>
              <a:rPr lang="en-US" sz="1200" dirty="0">
                <a:hlinkClick r:id="rId5"/>
              </a:rPr>
              <a:t>https://cds.cern.ch/record/1603472/files/ALICE-TDR-015.</a:t>
            </a:r>
            <a:r>
              <a:rPr lang="en-US" sz="1200" dirty="0" smtClean="0">
                <a:hlinkClick r:id="rId5"/>
              </a:rPr>
              <a:t>pdf</a:t>
            </a:r>
            <a:r>
              <a:rPr lang="en-US" sz="1200" dirty="0" smtClean="0"/>
              <a:t> </a:t>
            </a:r>
            <a:endParaRPr lang="en-US" sz="1200" dirty="0"/>
          </a:p>
        </p:txBody>
      </p:sp>
      <p:sp>
        <p:nvSpPr>
          <p:cNvPr id="12" name="Rectangle 11"/>
          <p:cNvSpPr/>
          <p:nvPr/>
        </p:nvSpPr>
        <p:spPr>
          <a:xfrm>
            <a:off x="253159" y="4654913"/>
            <a:ext cx="3649163" cy="261610"/>
          </a:xfrm>
          <a:prstGeom prst="rect">
            <a:avLst/>
          </a:prstGeom>
        </p:spPr>
        <p:txBody>
          <a:bodyPr wrap="square">
            <a:spAutoFit/>
          </a:bodyPr>
          <a:lstStyle/>
          <a:p>
            <a:r>
              <a:rPr lang="en-US" sz="1100" dirty="0">
                <a:hlinkClick r:id="rId6"/>
              </a:rPr>
              <a:t>https://cds.cern.ch/record/781854/files/lhcc-2004-025.</a:t>
            </a:r>
            <a:r>
              <a:rPr lang="en-US" sz="1100" dirty="0" smtClean="0">
                <a:hlinkClick r:id="rId6"/>
              </a:rPr>
              <a:t>pdf</a:t>
            </a:r>
            <a:r>
              <a:rPr lang="en-US" sz="1100" dirty="0" smtClean="0"/>
              <a:t> </a:t>
            </a:r>
            <a:endParaRPr lang="en-US" sz="1100" dirty="0"/>
          </a:p>
        </p:txBody>
      </p:sp>
      <p:pic>
        <p:nvPicPr>
          <p:cNvPr id="13" name="Picture 12"/>
          <p:cNvPicPr>
            <a:picLocks noChangeAspect="1"/>
          </p:cNvPicPr>
          <p:nvPr/>
        </p:nvPicPr>
        <p:blipFill rotWithShape="1">
          <a:blip r:embed="rId7"/>
          <a:srcRect b="35748"/>
          <a:stretch/>
        </p:blipFill>
        <p:spPr>
          <a:xfrm>
            <a:off x="8165462" y="274640"/>
            <a:ext cx="780272" cy="804405"/>
          </a:xfrm>
          <a:prstGeom prst="rect">
            <a:avLst/>
          </a:prstGeom>
        </p:spPr>
      </p:pic>
      <p:sp>
        <p:nvSpPr>
          <p:cNvPr id="4" name="Номер слайда 3"/>
          <p:cNvSpPr>
            <a:spLocks noGrp="1"/>
          </p:cNvSpPr>
          <p:nvPr>
            <p:ph type="sldNum" sz="quarter" idx="12"/>
          </p:nvPr>
        </p:nvSpPr>
        <p:spPr/>
        <p:txBody>
          <a:bodyPr/>
          <a:lstStyle/>
          <a:p>
            <a:fld id="{96058DE5-0CEC-4DD7-A52C-904DB34DF0B5}" type="slidenum">
              <a:rPr lang="ru-RU" smtClean="0"/>
              <a:t>7</a:t>
            </a:fld>
            <a:endParaRPr lang="ru-RU"/>
          </a:p>
        </p:txBody>
      </p:sp>
    </p:spTree>
    <p:extLst>
      <p:ext uri="{BB962C8B-B14F-4D97-AF65-F5344CB8AC3E}">
        <p14:creationId xmlns:p14="http://schemas.microsoft.com/office/powerpoint/2010/main" val="1573853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Why</a:t>
            </a:r>
            <a:r>
              <a:rPr lang="en-US" dirty="0"/>
              <a:t> </a:t>
            </a:r>
            <a:r>
              <a:rPr lang="en-US" sz="4800" dirty="0">
                <a:solidFill>
                  <a:srgbClr val="000090"/>
                </a:solidFill>
              </a:rPr>
              <a:t>ALICE</a:t>
            </a:r>
            <a:r>
              <a:rPr lang="en-US" dirty="0"/>
              <a:t>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needs</a:t>
            </a:r>
            <a:r>
              <a:rPr lang="en-US" dirty="0"/>
              <a:t> </a:t>
            </a:r>
            <a:r>
              <a:rPr lang="en-US" sz="4800" dirty="0" smtClean="0">
                <a:solidFill>
                  <a:srgbClr val="000090"/>
                </a:solidFill>
              </a:rPr>
              <a:t>FIT</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p:txBody>
      </p:sp>
      <p:sp>
        <p:nvSpPr>
          <p:cNvPr id="3" name="Content Placeholder 2"/>
          <p:cNvSpPr>
            <a:spLocks noGrp="1"/>
          </p:cNvSpPr>
          <p:nvPr>
            <p:ph idx="1"/>
          </p:nvPr>
        </p:nvSpPr>
        <p:spPr/>
        <p:txBody>
          <a:bodyPr>
            <a:normAutofit lnSpcReduction="10000"/>
          </a:bodyPr>
          <a:lstStyle/>
          <a:p>
            <a:r>
              <a:rPr lang="en-US" dirty="0"/>
              <a:t>L</a:t>
            </a:r>
            <a:r>
              <a:rPr lang="en-US" dirty="0" smtClean="0"/>
              <a:t>uminosity </a:t>
            </a:r>
            <a:r>
              <a:rPr lang="en-US" b="1" u="sng" dirty="0"/>
              <a:t>monitoring</a:t>
            </a:r>
            <a:r>
              <a:rPr lang="en-US" dirty="0"/>
              <a:t> </a:t>
            </a:r>
            <a:r>
              <a:rPr lang="en-US" dirty="0" smtClean="0"/>
              <a:t>&amp; </a:t>
            </a:r>
            <a:r>
              <a:rPr lang="en-US" b="1" u="sng" dirty="0" smtClean="0"/>
              <a:t>feedback</a:t>
            </a:r>
            <a:r>
              <a:rPr lang="en-US" dirty="0" smtClean="0"/>
              <a:t> </a:t>
            </a:r>
            <a:r>
              <a:rPr lang="en-US" dirty="0"/>
              <a:t>to LHC </a:t>
            </a:r>
          </a:p>
          <a:p>
            <a:pPr lvl="1"/>
            <a:r>
              <a:rPr lang="en-US" dirty="0" smtClean="0">
                <a:sym typeface="Wingdings"/>
              </a:rPr>
              <a:t>Essential for the operation of </a:t>
            </a:r>
            <a:r>
              <a:rPr lang="en-US" dirty="0">
                <a:sym typeface="Wingdings"/>
              </a:rPr>
              <a:t>ALICE</a:t>
            </a:r>
            <a:endParaRPr lang="en-US" dirty="0"/>
          </a:p>
          <a:p>
            <a:r>
              <a:rPr lang="en-US" dirty="0"/>
              <a:t>Fast Interaction </a:t>
            </a:r>
            <a:r>
              <a:rPr lang="en-US" b="1" u="sng" dirty="0"/>
              <a:t>Trigger</a:t>
            </a:r>
          </a:p>
          <a:p>
            <a:pPr lvl="1"/>
            <a:r>
              <a:rPr lang="en-US" dirty="0" smtClean="0"/>
              <a:t>Online Vertex determination </a:t>
            </a:r>
            <a:endParaRPr lang="en-US" dirty="0"/>
          </a:p>
          <a:p>
            <a:pPr lvl="1"/>
            <a:r>
              <a:rPr lang="en-US" dirty="0" smtClean="0"/>
              <a:t>Minimum Bias </a:t>
            </a:r>
            <a:r>
              <a:rPr lang="en-US" dirty="0"/>
              <a:t>and centrality selection</a:t>
            </a:r>
          </a:p>
          <a:p>
            <a:pPr lvl="1"/>
            <a:r>
              <a:rPr lang="en-US" dirty="0"/>
              <a:t>Rejection of beam/gas events</a:t>
            </a:r>
          </a:p>
          <a:p>
            <a:pPr lvl="1"/>
            <a:r>
              <a:rPr lang="en-US" dirty="0"/>
              <a:t>Veto for Ultra Peripheral Collisions</a:t>
            </a:r>
          </a:p>
          <a:p>
            <a:r>
              <a:rPr lang="en-US" dirty="0"/>
              <a:t>Collision </a:t>
            </a:r>
            <a:r>
              <a:rPr lang="en-US" b="1" u="sng" dirty="0"/>
              <a:t>time</a:t>
            </a:r>
            <a:r>
              <a:rPr lang="en-US" dirty="0"/>
              <a:t> for Time-Of-</a:t>
            </a:r>
            <a:r>
              <a:rPr lang="en-US" dirty="0" smtClean="0"/>
              <a:t>Flight particle ID</a:t>
            </a:r>
            <a:endParaRPr lang="en-US" dirty="0"/>
          </a:p>
          <a:p>
            <a:r>
              <a:rPr lang="en-US" b="1" u="sng" dirty="0" smtClean="0"/>
              <a:t>Multiplicity</a:t>
            </a:r>
            <a:r>
              <a:rPr lang="en-US" b="1" dirty="0" smtClean="0"/>
              <a:t> </a:t>
            </a:r>
            <a:r>
              <a:rPr lang="en-US" b="1" dirty="0" smtClean="0">
                <a:sym typeface="Wingdings"/>
              </a:rPr>
              <a:t> </a:t>
            </a:r>
            <a:r>
              <a:rPr lang="en-US" b="1" u="sng" dirty="0" smtClean="0"/>
              <a:t>Centrality</a:t>
            </a:r>
            <a:r>
              <a:rPr lang="en-US" dirty="0" smtClean="0"/>
              <a:t>  </a:t>
            </a:r>
            <a:r>
              <a:rPr lang="en-US" dirty="0"/>
              <a:t>and </a:t>
            </a:r>
            <a:r>
              <a:rPr lang="en-US" b="1" u="sng" dirty="0" smtClean="0"/>
              <a:t>Event </a:t>
            </a:r>
            <a:r>
              <a:rPr lang="en-US" b="1" u="sng" dirty="0"/>
              <a:t>Plane</a:t>
            </a:r>
          </a:p>
          <a:p>
            <a:endParaRPr lang="en-US" dirty="0"/>
          </a:p>
        </p:txBody>
      </p:sp>
      <p:sp>
        <p:nvSpPr>
          <p:cNvPr id="4" name="Date Placeholder 3"/>
          <p:cNvSpPr>
            <a:spLocks noGrp="1"/>
          </p:cNvSpPr>
          <p:nvPr>
            <p:ph type="dt" sz="half" idx="10"/>
          </p:nvPr>
        </p:nvSpPr>
        <p:spPr/>
        <p:txBody>
          <a:bodyPr/>
          <a:lstStyle/>
          <a:p>
            <a:r>
              <a:rPr lang="ru-RU" smtClean="0">
                <a:solidFill>
                  <a:prstClr val="black">
                    <a:tint val="75000"/>
                  </a:prstClr>
                </a:solidFill>
                <a:latin typeface="Calibri"/>
              </a:rPr>
              <a:t>ICPPA , Oct 10- 12 2016</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T.Karavicheva</a:t>
            </a:r>
            <a:endParaRPr lang="en-US">
              <a:solidFill>
                <a:prstClr val="black">
                  <a:tint val="75000"/>
                </a:prstClr>
              </a:solidFill>
              <a:latin typeface="Calibri"/>
            </a:endParaRPr>
          </a:p>
        </p:txBody>
      </p:sp>
      <p:pic>
        <p:nvPicPr>
          <p:cNvPr id="7" name="Picture 6" descr="FIT logo.gif"/>
          <p:cNvPicPr>
            <a:picLocks noChangeAspect="1"/>
          </p:cNvPicPr>
          <p:nvPr/>
        </p:nvPicPr>
        <p:blipFill rotWithShape="1">
          <a:blip r:embed="rId2" cstate="print">
            <a:extLst>
              <a:ext uri="{28A0092B-C50C-407E-A947-70E740481C1C}">
                <a14:useLocalDpi xmlns:a14="http://schemas.microsoft.com/office/drawing/2010/main"/>
              </a:ext>
            </a:extLst>
          </a:blip>
          <a:srcRect l="28333" t="18108" r="32407" b="20308"/>
          <a:stretch/>
        </p:blipFill>
        <p:spPr>
          <a:xfrm>
            <a:off x="82852" y="113086"/>
            <a:ext cx="1202267" cy="132419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3"/>
          <a:srcRect b="35748"/>
          <a:stretch/>
        </p:blipFill>
        <p:spPr>
          <a:xfrm>
            <a:off x="8165462" y="274640"/>
            <a:ext cx="780272" cy="804405"/>
          </a:xfrm>
          <a:prstGeom prst="rect">
            <a:avLst/>
          </a:prstGeom>
        </p:spPr>
      </p:pic>
      <p:sp>
        <p:nvSpPr>
          <p:cNvPr id="6" name="Номер слайда 5"/>
          <p:cNvSpPr>
            <a:spLocks noGrp="1"/>
          </p:cNvSpPr>
          <p:nvPr>
            <p:ph type="sldNum" sz="quarter" idx="12"/>
          </p:nvPr>
        </p:nvSpPr>
        <p:spPr/>
        <p:txBody>
          <a:bodyPr/>
          <a:lstStyle/>
          <a:p>
            <a:fld id="{96058DE5-0CEC-4DD7-A52C-904DB34DF0B5}" type="slidenum">
              <a:rPr lang="ru-RU" smtClean="0"/>
              <a:t>8</a:t>
            </a:fld>
            <a:endParaRPr lang="ru-RU"/>
          </a:p>
        </p:txBody>
      </p:sp>
    </p:spTree>
    <p:extLst>
      <p:ext uri="{BB962C8B-B14F-4D97-AF65-F5344CB8AC3E}">
        <p14:creationId xmlns:p14="http://schemas.microsoft.com/office/powerpoint/2010/main" val="29635781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T-geometry-2016[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20" y="1772816"/>
            <a:ext cx="4201939" cy="3716853"/>
          </a:xfrm>
          <a:prstGeom prst="rect">
            <a:avLst/>
          </a:prstGeom>
          <a:effectLst>
            <a:outerShdw blurRad="50800" dist="38100" dir="2700000" algn="tl" rotWithShape="0">
              <a:srgbClr val="000090">
                <a:alpha val="43000"/>
              </a:srgbClr>
            </a:outerShdw>
          </a:effectLst>
        </p:spPr>
      </p:pic>
      <p:sp>
        <p:nvSpPr>
          <p:cNvPr id="4" name="Дата 3"/>
          <p:cNvSpPr>
            <a:spLocks noGrp="1"/>
          </p:cNvSpPr>
          <p:nvPr>
            <p:ph type="dt" sz="half" idx="10"/>
          </p:nvPr>
        </p:nvSpPr>
        <p:spPr/>
        <p:txBody>
          <a:bodyPr/>
          <a:lstStyle/>
          <a:p>
            <a:r>
              <a:rPr lang="ru-RU" smtClean="0"/>
              <a:t>ICPPA , Oct 10- 12 2016</a:t>
            </a:r>
            <a:endParaRPr lang="ru-RU"/>
          </a:p>
        </p:txBody>
      </p:sp>
      <p:sp>
        <p:nvSpPr>
          <p:cNvPr id="5" name="Нижний колонтитул 4"/>
          <p:cNvSpPr>
            <a:spLocks noGrp="1"/>
          </p:cNvSpPr>
          <p:nvPr>
            <p:ph type="ftr" sz="quarter" idx="11"/>
          </p:nvPr>
        </p:nvSpPr>
        <p:spPr/>
        <p:txBody>
          <a:bodyPr/>
          <a:lstStyle/>
          <a:p>
            <a:r>
              <a:rPr lang="en-US" smtClean="0"/>
              <a:t>T.Karavicheva</a:t>
            </a:r>
            <a:endParaRPr lang="ru-RU"/>
          </a:p>
        </p:txBody>
      </p:sp>
      <p:sp>
        <p:nvSpPr>
          <p:cNvPr id="6" name="Title 1"/>
          <p:cNvSpPr txBox="1">
            <a:spLocks/>
          </p:cNvSpPr>
          <p:nvPr/>
        </p:nvSpPr>
        <p:spPr>
          <a:xfrm>
            <a:off x="2077100" y="188640"/>
            <a:ext cx="4752718"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FIT = T0+ and V0+</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8702" y="1700808"/>
            <a:ext cx="3896138"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Номер слайда 2"/>
          <p:cNvSpPr>
            <a:spLocks noGrp="1"/>
          </p:cNvSpPr>
          <p:nvPr>
            <p:ph type="sldNum" sz="quarter" idx="12"/>
          </p:nvPr>
        </p:nvSpPr>
        <p:spPr/>
        <p:txBody>
          <a:bodyPr/>
          <a:lstStyle/>
          <a:p>
            <a:fld id="{96058DE5-0CEC-4DD7-A52C-904DB34DF0B5}" type="slidenum">
              <a:rPr lang="ru-RU" smtClean="0"/>
              <a:t>9</a:t>
            </a:fld>
            <a:endParaRPr lang="ru-RU"/>
          </a:p>
        </p:txBody>
      </p:sp>
    </p:spTree>
    <p:extLst>
      <p:ext uri="{BB962C8B-B14F-4D97-AF65-F5344CB8AC3E}">
        <p14:creationId xmlns:p14="http://schemas.microsoft.com/office/powerpoint/2010/main" val="384896757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2">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1">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1763</TotalTime>
  <Words>2207</Words>
  <Application>Microsoft Office PowerPoint</Application>
  <PresentationFormat>Экран (4:3)</PresentationFormat>
  <Paragraphs>443</Paragraphs>
  <Slides>44</Slides>
  <Notes>1</Notes>
  <HiddenSlides>0</HiddenSlides>
  <MMClips>0</MMClips>
  <ScaleCrop>false</ScaleCrop>
  <HeadingPairs>
    <vt:vector size="4" baseType="variant">
      <vt:variant>
        <vt:lpstr>Тема</vt:lpstr>
      </vt:variant>
      <vt:variant>
        <vt:i4>7</vt:i4>
      </vt:variant>
      <vt:variant>
        <vt:lpstr>Заголовки слайдов</vt:lpstr>
      </vt:variant>
      <vt:variant>
        <vt:i4>44</vt:i4>
      </vt:variant>
    </vt:vector>
  </HeadingPairs>
  <TitlesOfParts>
    <vt:vector size="51" baseType="lpstr">
      <vt:lpstr>1_Тема Office</vt:lpstr>
      <vt:lpstr>Тема2</vt:lpstr>
      <vt:lpstr>2_Тема Office</vt:lpstr>
      <vt:lpstr>Тема1</vt:lpstr>
      <vt:lpstr>3_Тема Office</vt:lpstr>
      <vt:lpstr>4_Тема Office</vt:lpstr>
      <vt:lpstr>5_Тема Office</vt:lpstr>
      <vt:lpstr>Презентация PowerPoint</vt:lpstr>
      <vt:lpstr> Outline  </vt:lpstr>
      <vt:lpstr>LHC injectors upgrade  (After the Long Shutdown 2019-2020)</vt:lpstr>
      <vt:lpstr>Upgrade Strategy for ALICE  at High Rate</vt:lpstr>
      <vt:lpstr>The present ALICE detector</vt:lpstr>
      <vt:lpstr>The Future :  ALICE upgrade Program </vt:lpstr>
      <vt:lpstr>Презентация PowerPoint</vt:lpstr>
      <vt:lpstr>Why ALICE needs FIT:</vt:lpstr>
      <vt:lpstr>Презентация PowerPoint</vt:lpstr>
      <vt:lpstr>Презентация PowerPoint</vt:lpstr>
      <vt:lpstr>Our solution  to Modify PLANACON® XP85012</vt:lpstr>
      <vt:lpstr>Beam tests of the modified PLANACON</vt:lpstr>
      <vt:lpstr>FIT module installed in ALICE</vt:lpstr>
      <vt:lpstr>Detector resolution run 255181   local reconstruction </vt:lpstr>
      <vt:lpstr>Презентация PowerPoint</vt:lpstr>
      <vt:lpstr> </vt:lpstr>
      <vt:lpstr>Презентация PowerPoint</vt:lpstr>
      <vt:lpstr>Презентация PowerPoint</vt:lpstr>
      <vt:lpstr>Processing module structure Option  A</vt:lpstr>
      <vt:lpstr>Презентация PowerPoint</vt:lpstr>
      <vt:lpstr>Презентация PowerPoint</vt:lpstr>
      <vt:lpstr>Презентация PowerPoint</vt:lpstr>
      <vt:lpstr>Презентация PowerPoint</vt:lpstr>
      <vt:lpstr>Thank you for your attention!</vt:lpstr>
      <vt:lpstr>Презентация PowerPoint</vt:lpstr>
      <vt:lpstr>Why ALICE needs timing from FIT:  Measurement of the event  collision  time for particle identification via the time-of- flight  technique</vt:lpstr>
      <vt:lpstr>Why FIT should  maximize acceptance:</vt:lpstr>
      <vt:lpstr>Презентация PowerPoint</vt:lpstr>
      <vt:lpstr>The main problems  with a Standard PLANACON® XP85012</vt:lpstr>
      <vt:lpstr>Laser tests of the modified PLANACON</vt:lpstr>
      <vt:lpstr>Презентация PowerPoint</vt:lpstr>
      <vt:lpstr>Презентация PowerPoint</vt:lpstr>
      <vt:lpstr>Презентация PowerPoint</vt:lpstr>
      <vt:lpstr>Importance of V0+</vt:lpstr>
      <vt:lpstr>New Modified XP85012-V2 </vt:lpstr>
      <vt:lpstr>Fit electronics and custom readout</vt:lpstr>
      <vt:lpstr> FIT LM trigger Latency</vt:lpstr>
      <vt:lpstr>Презентация PowerPoint</vt:lpstr>
      <vt:lpstr>Презентация PowerPoint</vt:lpstr>
      <vt:lpstr>Big progress in MCP technology (since the initial R&amp;D for ALICE)</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Fast Interaction Trigger Upgrade for ALICE</dc:title>
  <dc:creator>user</dc:creator>
  <cp:lastModifiedBy>user</cp:lastModifiedBy>
  <cp:revision>106</cp:revision>
  <dcterms:created xsi:type="dcterms:W3CDTF">2016-09-08T16:01:06Z</dcterms:created>
  <dcterms:modified xsi:type="dcterms:W3CDTF">2016-10-12T07:25:36Z</dcterms:modified>
</cp:coreProperties>
</file>