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63" r:id="rId5"/>
    <p:sldId id="258" r:id="rId6"/>
    <p:sldId id="260" r:id="rId7"/>
    <p:sldId id="259" r:id="rId8"/>
    <p:sldId id="261" r:id="rId9"/>
    <p:sldId id="264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23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0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981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2609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275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450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875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2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323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1954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22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52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CAE36-C02A-4BC6-B1B5-5B0706C3FF7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03762-38C7-4ED8-BB14-BC9B743B1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12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make </a:t>
            </a:r>
            <a:r>
              <a:rPr lang="en-US" sz="4000" dirty="0"/>
              <a:t>n</a:t>
            </a:r>
            <a:r>
              <a:rPr lang="en-US" sz="4000" dirty="0" smtClean="0"/>
              <a:t>onlinear gravity with scalar field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R. </a:t>
            </a:r>
            <a:r>
              <a:rPr lang="en-US" sz="2800" b="1" smtClean="0">
                <a:solidFill>
                  <a:srgbClr val="C00000"/>
                </a:solidFill>
              </a:rPr>
              <a:t>Budaev, </a:t>
            </a:r>
            <a:r>
              <a:rPr lang="en-US" sz="2800" b="1" dirty="0" smtClean="0">
                <a:solidFill>
                  <a:srgbClr val="C00000"/>
                </a:solidFill>
              </a:rPr>
              <a:t>S. Rubin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452" y="4543016"/>
            <a:ext cx="41433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33" y="1964278"/>
            <a:ext cx="69151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82233" y="355955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Addition </a:t>
            </a:r>
            <a:r>
              <a:rPr lang="en-US" sz="2000" dirty="0"/>
              <a:t>of scalar field  to multidimensional nonlinear action of gravity </a:t>
            </a:r>
            <a:r>
              <a:rPr lang="en-US" sz="2000" dirty="0" smtClean="0"/>
              <a:t>strongly </a:t>
            </a:r>
            <a:r>
              <a:rPr lang="en-US" sz="2000" dirty="0"/>
              <a:t>facilitate research and at the same time reduce the beauty of </a:t>
            </a:r>
            <a:r>
              <a:rPr lang="en-US" sz="2000" dirty="0" smtClean="0"/>
              <a:t>pure </a:t>
            </a:r>
            <a:r>
              <a:rPr lang="en-US" sz="2000" dirty="0"/>
              <a:t>gravitational </a:t>
            </a:r>
            <a:r>
              <a:rPr lang="en-US" sz="2000" dirty="0" smtClean="0"/>
              <a:t>approach</a:t>
            </a:r>
            <a:r>
              <a:rPr lang="ru-RU" sz="2000" dirty="0" smtClean="0"/>
              <a:t>.</a:t>
            </a:r>
            <a:endParaRPr lang="en-US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20441" y="3159683"/>
            <a:ext cx="4570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Let we have F(R) gravity with an extra space of D</a:t>
            </a:r>
            <a:r>
              <a:rPr lang="en-US" dirty="0" smtClean="0"/>
              <a:t> </a:t>
            </a:r>
            <a:r>
              <a:rPr lang="en-US" dirty="0"/>
              <a:t>dimensions. The aim is to obtain f(R) gravity</a:t>
            </a:r>
          </a:p>
          <a:p>
            <a:r>
              <a:rPr lang="en-US" dirty="0"/>
              <a:t>with </a:t>
            </a:r>
            <a:r>
              <a:rPr lang="en-US" dirty="0" smtClean="0"/>
              <a:t>d</a:t>
            </a:r>
            <a:r>
              <a:rPr lang="en-US" baseline="-25000" dirty="0" smtClean="0"/>
              <a:t>0</a:t>
            </a:r>
            <a:r>
              <a:rPr lang="en-US" dirty="0" smtClean="0"/>
              <a:t>-dim </a:t>
            </a:r>
            <a:r>
              <a:rPr lang="en-US" dirty="0"/>
              <a:t>extra space </a:t>
            </a:r>
            <a:r>
              <a:rPr lang="en-US" dirty="0" smtClean="0"/>
              <a:t>(d</a:t>
            </a:r>
            <a:r>
              <a:rPr lang="en-US" baseline="-25000" dirty="0" smtClean="0"/>
              <a:t>0</a:t>
            </a:r>
            <a:r>
              <a:rPr lang="en-US" dirty="0" smtClean="0"/>
              <a:t>&lt;D) </a:t>
            </a:r>
            <a:r>
              <a:rPr lang="en-US" dirty="0"/>
              <a:t>+ </a:t>
            </a:r>
            <a:r>
              <a:rPr lang="en-US" dirty="0" smtClean="0"/>
              <a:t> a scalar field </a:t>
            </a:r>
            <a:r>
              <a:rPr lang="en-US" dirty="0" err="1"/>
              <a:t>Lagrangian</a:t>
            </a:r>
            <a:r>
              <a:rPr lang="en-US" dirty="0"/>
              <a:t>.</a:t>
            </a:r>
          </a:p>
        </p:txBody>
      </p:sp>
      <p:sp>
        <p:nvSpPr>
          <p:cNvPr id="4" name="Стрелка вправо 3"/>
          <p:cNvSpPr/>
          <p:nvPr/>
        </p:nvSpPr>
        <p:spPr>
          <a:xfrm rot="16200000">
            <a:off x="3239819" y="3660543"/>
            <a:ext cx="1172643" cy="311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5029" y="5943600"/>
            <a:ext cx="805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further investigations d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– dim space has to contain a compact subspace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30265" y="2166928"/>
            <a:ext cx="916643" cy="4614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30265" y="2212998"/>
                <a:ext cx="85169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𝑑𝑜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265" y="2212998"/>
                <a:ext cx="85169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7266" r="-25180" b="-34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533834" y="3529014"/>
                <a:ext cx="13576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&lt;</m:t>
                      </m:r>
                      <m:r>
                        <a:rPr lang="en-US" sz="2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834" y="3529014"/>
                <a:ext cx="135764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32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020" y="1029196"/>
            <a:ext cx="5645015" cy="7049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1062" y="744685"/>
            <a:ext cx="7881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Metric of an extra space        is invariant at coordinate transformations of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5025" y="3525991"/>
            <a:ext cx="2728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us start with the action</a:t>
            </a:r>
            <a:endParaRPr lang="ru-RU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160" y="3234407"/>
            <a:ext cx="41433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420" y="40551"/>
            <a:ext cx="34099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539" y="731153"/>
            <a:ext cx="361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258" y="725695"/>
            <a:ext cx="3238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807029" y="4536821"/>
            <a:ext cx="4052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that the action has extremum at </a:t>
            </a:r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4556239"/>
            <a:ext cx="1152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853727" y="519962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/>
              </a:rPr>
              <a:t>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889358" y="5199620"/>
            <a:ext cx="3887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      varies around the minimum</a:t>
            </a:r>
            <a:endParaRPr lang="ru-RU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435" y="5122975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99118" y="1787341"/>
            <a:ext cx="4425966" cy="1308953"/>
          </a:xfrm>
          <a:prstGeom prst="rect">
            <a:avLst/>
          </a:prstGeom>
        </p:spPr>
      </p:pic>
      <p:sp>
        <p:nvSpPr>
          <p:cNvPr id="22" name="Правая фигурная скобка 21"/>
          <p:cNvSpPr/>
          <p:nvPr/>
        </p:nvSpPr>
        <p:spPr>
          <a:xfrm>
            <a:off x="5925084" y="2020337"/>
            <a:ext cx="228051" cy="8662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355265" y="2241762"/>
            <a:ext cx="3734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Ricci scalar for chosen metric</a:t>
            </a:r>
            <a:endParaRPr lang="ru-RU" sz="2000" dirty="0"/>
          </a:p>
        </p:txBody>
      </p:sp>
      <p:sp>
        <p:nvSpPr>
          <p:cNvPr id="3" name="Полилиния 2"/>
          <p:cNvSpPr/>
          <p:nvPr/>
        </p:nvSpPr>
        <p:spPr>
          <a:xfrm>
            <a:off x="3712101" y="1113692"/>
            <a:ext cx="1729189" cy="673649"/>
          </a:xfrm>
          <a:custGeom>
            <a:avLst/>
            <a:gdLst>
              <a:gd name="connsiteX0" fmla="*/ 1692237 w 1729189"/>
              <a:gd name="connsiteY0" fmla="*/ 0 h 673649"/>
              <a:gd name="connsiteX1" fmla="*/ 637161 w 1729189"/>
              <a:gd name="connsiteY1" fmla="*/ 23446 h 673649"/>
              <a:gd name="connsiteX2" fmla="*/ 15837 w 1729189"/>
              <a:gd name="connsiteY2" fmla="*/ 199293 h 673649"/>
              <a:gd name="connsiteX3" fmla="*/ 297191 w 1729189"/>
              <a:gd name="connsiteY3" fmla="*/ 609600 h 673649"/>
              <a:gd name="connsiteX4" fmla="*/ 1469499 w 1729189"/>
              <a:gd name="connsiteY4" fmla="*/ 633046 h 673649"/>
              <a:gd name="connsiteX5" fmla="*/ 1727407 w 1729189"/>
              <a:gd name="connsiteY5" fmla="*/ 222739 h 673649"/>
              <a:gd name="connsiteX6" fmla="*/ 1563284 w 1729189"/>
              <a:gd name="connsiteY6" fmla="*/ 11723 h 67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189" h="673649">
                <a:moveTo>
                  <a:pt x="1692237" y="0"/>
                </a:moveTo>
                <a:lnTo>
                  <a:pt x="637161" y="23446"/>
                </a:lnTo>
                <a:cubicBezTo>
                  <a:pt x="357761" y="56661"/>
                  <a:pt x="72499" y="101601"/>
                  <a:pt x="15837" y="199293"/>
                </a:cubicBezTo>
                <a:cubicBezTo>
                  <a:pt x="-40825" y="296985"/>
                  <a:pt x="54914" y="537308"/>
                  <a:pt x="297191" y="609600"/>
                </a:cubicBezTo>
                <a:cubicBezTo>
                  <a:pt x="539468" y="681892"/>
                  <a:pt x="1231130" y="697523"/>
                  <a:pt x="1469499" y="633046"/>
                </a:cubicBezTo>
                <a:cubicBezTo>
                  <a:pt x="1707868" y="568569"/>
                  <a:pt x="1711776" y="326293"/>
                  <a:pt x="1727407" y="222739"/>
                </a:cubicBezTo>
                <a:cubicBezTo>
                  <a:pt x="1743038" y="119185"/>
                  <a:pt x="1653161" y="65454"/>
                  <a:pt x="1563284" y="117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4127157" y="449179"/>
            <a:ext cx="148102" cy="6956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1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0418" y="433482"/>
            <a:ext cx="436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Taylor series around the potential minimum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00418" y="2373353"/>
            <a:ext cx="2342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Taylor set of the action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010" y="2175188"/>
            <a:ext cx="3213319" cy="80110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78227" y="3382023"/>
            <a:ext cx="1972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Expansion </a:t>
            </a:r>
            <a:r>
              <a:rPr lang="en-US" dirty="0" smtClean="0"/>
              <a:t>on       :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691" y="3346939"/>
            <a:ext cx="4789714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132" y="4794741"/>
            <a:ext cx="6116277" cy="69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927" y="3364938"/>
            <a:ext cx="363205" cy="3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705" y="1036609"/>
            <a:ext cx="5177620" cy="102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2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038" y="4082026"/>
            <a:ext cx="7566386" cy="146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66" y="577676"/>
            <a:ext cx="8311762" cy="200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038" y="2754923"/>
            <a:ext cx="7384610" cy="137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267" y="1957388"/>
            <a:ext cx="255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5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86272" y="2751560"/>
                <a:ext cx="4230854" cy="7616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≪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?           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272" y="2751560"/>
                <a:ext cx="4230854" cy="761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9531" y="2042948"/>
            <a:ext cx="371475" cy="447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4973" y="2066731"/>
            <a:ext cx="7517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a following research we </a:t>
            </a:r>
            <a:r>
              <a:rPr lang="en-US" sz="2000" dirty="0" smtClean="0"/>
              <a:t>need to vary           and m  independently </a:t>
            </a:r>
            <a:endParaRPr lang="ru-RU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9758999" y="975757"/>
                <a:ext cx="1759658" cy="374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ru-RU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8999" y="975757"/>
                <a:ext cx="1759658" cy="3744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665828" y="3926498"/>
            <a:ext cx="701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                 then mass of the scalar field does not depend on a metric of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963052" y="3926498"/>
                <a:ext cx="10464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ru-RU" i="1" smtClean="0">
                          <a:latin typeface="Cambria Math"/>
                          <a:ea typeface="Cambria Math"/>
                        </a:rPr>
                        <m:t>≪</m:t>
                      </m:r>
                      <m:sSub>
                        <m:sSub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052" y="3926498"/>
                <a:ext cx="104644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8711074" y="3936023"/>
                <a:ext cx="4585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074" y="3936023"/>
                <a:ext cx="45852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5613565" y="676980"/>
            <a:ext cx="1946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Last remark</a:t>
            </a:r>
          </a:p>
        </p:txBody>
      </p:sp>
      <p:sp>
        <p:nvSpPr>
          <p:cNvPr id="18" name="Правая фигурная скобка 17"/>
          <p:cNvSpPr/>
          <p:nvPr/>
        </p:nvSpPr>
        <p:spPr>
          <a:xfrm rot="16200000">
            <a:off x="10207868" y="369836"/>
            <a:ext cx="375138" cy="7927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10224791" y="240123"/>
                <a:ext cx="4585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4791" y="240123"/>
                <a:ext cx="45852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83077" y="1359820"/>
                <a:ext cx="21748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077" y="1359820"/>
                <a:ext cx="217482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4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94030" y="804427"/>
            <a:ext cx="2766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CONCLUSION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3833" y="1570892"/>
            <a:ext cx="90043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Multidimensional gravity with higher derivatives and scalar fields 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(almost) equivalent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pure multidimensional gravity of larger dimensionality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4225" y="4038600"/>
            <a:ext cx="2173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/>
              <a:t>Thank you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2639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9" y="845121"/>
            <a:ext cx="6220504" cy="381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5823857"/>
            <a:ext cx="131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9686" y="520337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F(R)=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1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281</Words>
  <Application>Microsoft Office PowerPoint</Application>
  <PresentationFormat>Произвольный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Начальная</vt:lpstr>
      <vt:lpstr>Паркет</vt:lpstr>
      <vt:lpstr>Тема Office</vt:lpstr>
      <vt:lpstr>How to make nonlinear gravity with scalar field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Nonlinear gravity  with scalar field</dc:title>
  <dc:creator>Sergey Rubin</dc:creator>
  <cp:lastModifiedBy>Сергей</cp:lastModifiedBy>
  <cp:revision>50</cp:revision>
  <dcterms:created xsi:type="dcterms:W3CDTF">2016-09-27T17:20:23Z</dcterms:created>
  <dcterms:modified xsi:type="dcterms:W3CDTF">2016-10-10T19:27:31Z</dcterms:modified>
</cp:coreProperties>
</file>