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0"/>
  </p:notesMasterIdLst>
  <p:sldIdLst>
    <p:sldId id="373" r:id="rId2"/>
    <p:sldId id="418" r:id="rId3"/>
    <p:sldId id="422" r:id="rId4"/>
    <p:sldId id="257" r:id="rId5"/>
    <p:sldId id="380" r:id="rId6"/>
    <p:sldId id="264" r:id="rId7"/>
    <p:sldId id="374" r:id="rId8"/>
    <p:sldId id="265" r:id="rId9"/>
    <p:sldId id="267" r:id="rId10"/>
    <p:sldId id="268" r:id="rId11"/>
    <p:sldId id="269" r:id="rId12"/>
    <p:sldId id="333" r:id="rId13"/>
    <p:sldId id="272" r:id="rId14"/>
    <p:sldId id="273" r:id="rId15"/>
    <p:sldId id="382" r:id="rId16"/>
    <p:sldId id="270" r:id="rId17"/>
    <p:sldId id="271" r:id="rId18"/>
    <p:sldId id="383" r:id="rId19"/>
    <p:sldId id="384" r:id="rId20"/>
    <p:sldId id="381" r:id="rId21"/>
    <p:sldId id="331" r:id="rId22"/>
    <p:sldId id="385" r:id="rId23"/>
    <p:sldId id="386" r:id="rId24"/>
    <p:sldId id="387" r:id="rId25"/>
    <p:sldId id="388" r:id="rId26"/>
    <p:sldId id="334" r:id="rId27"/>
    <p:sldId id="335" r:id="rId28"/>
    <p:sldId id="336" r:id="rId29"/>
    <p:sldId id="342" r:id="rId30"/>
    <p:sldId id="343" r:id="rId31"/>
    <p:sldId id="340" r:id="rId32"/>
    <p:sldId id="348" r:id="rId33"/>
    <p:sldId id="259" r:id="rId34"/>
    <p:sldId id="416" r:id="rId35"/>
    <p:sldId id="411" r:id="rId36"/>
    <p:sldId id="412" r:id="rId37"/>
    <p:sldId id="413" r:id="rId38"/>
    <p:sldId id="389" r:id="rId39"/>
    <p:sldId id="390" r:id="rId40"/>
    <p:sldId id="391" r:id="rId41"/>
    <p:sldId id="392" r:id="rId42"/>
    <p:sldId id="393" r:id="rId43"/>
    <p:sldId id="394" r:id="rId44"/>
    <p:sldId id="395" r:id="rId45"/>
    <p:sldId id="396" r:id="rId46"/>
    <p:sldId id="397" r:id="rId47"/>
    <p:sldId id="398" r:id="rId48"/>
    <p:sldId id="399" r:id="rId49"/>
    <p:sldId id="400" r:id="rId50"/>
    <p:sldId id="401" r:id="rId51"/>
    <p:sldId id="402" r:id="rId52"/>
    <p:sldId id="403" r:id="rId53"/>
    <p:sldId id="406" r:id="rId54"/>
    <p:sldId id="410" r:id="rId55"/>
    <p:sldId id="414" r:id="rId56"/>
    <p:sldId id="320" r:id="rId57"/>
    <p:sldId id="417" r:id="rId58"/>
    <p:sldId id="321" r:id="rId59"/>
    <p:sldId id="419" r:id="rId60"/>
    <p:sldId id="329" r:id="rId61"/>
    <p:sldId id="319" r:id="rId62"/>
    <p:sldId id="325" r:id="rId63"/>
    <p:sldId id="326" r:id="rId64"/>
    <p:sldId id="328" r:id="rId65"/>
    <p:sldId id="415" r:id="rId66"/>
    <p:sldId id="377" r:id="rId67"/>
    <p:sldId id="378" r:id="rId68"/>
    <p:sldId id="421" r:id="rId6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00FF"/>
    <a:srgbClr val="CC0000"/>
    <a:srgbClr val="D60093"/>
    <a:srgbClr val="FF6600"/>
    <a:srgbClr val="66CC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7"/>
    <p:restoredTop sz="93246" autoAdjust="0"/>
  </p:normalViewPr>
  <p:slideViewPr>
    <p:cSldViewPr>
      <p:cViewPr>
        <p:scale>
          <a:sx n="100" d="100"/>
          <a:sy n="100" d="100"/>
        </p:scale>
        <p:origin x="144" y="-4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7B3ADD-0763-4E61-B8C9-B902AC4E38AE}" type="datetimeFigureOut">
              <a:rPr lang="en-US" smtClean="0"/>
              <a:t>10/11/16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3CC2DC-BB47-4B30-B1C4-DEB1D50A2E0E}" type="slidenum">
              <a:rPr lang="en-US" smtClean="0"/>
              <a:t>‹n.›</a:t>
            </a:fld>
            <a:endParaRPr lang="en-US"/>
          </a:p>
        </p:txBody>
      </p:sp>
    </p:spTree>
    <p:extLst>
      <p:ext uri="{BB962C8B-B14F-4D97-AF65-F5344CB8AC3E}">
        <p14:creationId xmlns:p14="http://schemas.microsoft.com/office/powerpoint/2010/main" val="2554312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CC2DC-BB47-4B30-B1C4-DEB1D50A2E0E}" type="slidenum">
              <a:rPr lang="en-US" smtClean="0"/>
              <a:t>10</a:t>
            </a:fld>
            <a:endParaRPr lang="en-US"/>
          </a:p>
        </p:txBody>
      </p:sp>
    </p:spTree>
    <p:extLst>
      <p:ext uri="{BB962C8B-B14F-4D97-AF65-F5344CB8AC3E}">
        <p14:creationId xmlns:p14="http://schemas.microsoft.com/office/powerpoint/2010/main" val="1911904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0FB2FA-F15E-4DA8-B6C9-A77E78D2AFD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83840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Controllare talk AMS !!</a:t>
            </a:r>
            <a:endParaRPr lang="it-IT" dirty="0"/>
          </a:p>
        </p:txBody>
      </p:sp>
      <p:sp>
        <p:nvSpPr>
          <p:cNvPr id="4" name="Segnaposto numero diapositiva 3"/>
          <p:cNvSpPr>
            <a:spLocks noGrp="1"/>
          </p:cNvSpPr>
          <p:nvPr>
            <p:ph type="sldNum" sz="quarter" idx="10"/>
          </p:nvPr>
        </p:nvSpPr>
        <p:spPr/>
        <p:txBody>
          <a:bodyPr/>
          <a:lstStyle/>
          <a:p>
            <a:fld id="{0D3CC2DC-BB47-4B30-B1C4-DEB1D50A2E0E}" type="slidenum">
              <a:rPr lang="en-US" smtClean="0"/>
              <a:t>18</a:t>
            </a:fld>
            <a:endParaRPr lang="en-US"/>
          </a:p>
        </p:txBody>
      </p:sp>
    </p:spTree>
    <p:extLst>
      <p:ext uri="{BB962C8B-B14F-4D97-AF65-F5344CB8AC3E}">
        <p14:creationId xmlns:p14="http://schemas.microsoft.com/office/powerpoint/2010/main" val="1634621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CC2DC-BB47-4B30-B1C4-DEB1D50A2E0E}" type="slidenum">
              <a:rPr lang="en-US" smtClean="0"/>
              <a:t>31</a:t>
            </a:fld>
            <a:endParaRPr lang="en-US"/>
          </a:p>
        </p:txBody>
      </p:sp>
    </p:spTree>
    <p:extLst>
      <p:ext uri="{BB962C8B-B14F-4D97-AF65-F5344CB8AC3E}">
        <p14:creationId xmlns:p14="http://schemas.microsoft.com/office/powerpoint/2010/main" val="3485272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CC2DC-BB47-4B30-B1C4-DEB1D50A2E0E}" type="slidenum">
              <a:rPr lang="en-US" smtClean="0"/>
              <a:t>61</a:t>
            </a:fld>
            <a:endParaRPr lang="en-US"/>
          </a:p>
        </p:txBody>
      </p:sp>
    </p:spTree>
    <p:extLst>
      <p:ext uri="{BB962C8B-B14F-4D97-AF65-F5344CB8AC3E}">
        <p14:creationId xmlns:p14="http://schemas.microsoft.com/office/powerpoint/2010/main" val="3142341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SzPct val="99000"/>
            </a:pPr>
            <a:r>
              <a:rPr lang="en-US" altLang="en-US" sz="1400" dirty="0" smtClean="0"/>
              <a:t>for each rigidity bin, a mean flux was obtained by averaging fluxes </a:t>
            </a:r>
            <a:br>
              <a:rPr lang="en-US" altLang="en-US" sz="1400" dirty="0" smtClean="0"/>
            </a:br>
            <a:r>
              <a:rPr lang="en-US" altLang="en-US" sz="1400" dirty="0" smtClean="0"/>
              <a:t>above 65 degrees latitude, </a:t>
            </a:r>
          </a:p>
          <a:p>
            <a:pPr lvl="1">
              <a:buSzPct val="99000"/>
            </a:pPr>
            <a:r>
              <a:rPr lang="en-US" altLang="en-US" sz="1400" dirty="0" smtClean="0"/>
              <a:t>and the cutoff latitude was evaluated as the latitude where the flux intensity </a:t>
            </a:r>
            <a:br>
              <a:rPr lang="en-US" altLang="en-US" sz="1400" dirty="0" smtClean="0"/>
            </a:br>
            <a:r>
              <a:rPr lang="en-US" altLang="en-US" sz="1400" dirty="0" smtClean="0"/>
              <a:t>is equal to the </a:t>
            </a:r>
            <a:r>
              <a:rPr lang="en-US" altLang="en-US" sz="1400" b="1" dirty="0" smtClean="0"/>
              <a:t>half of the average value</a:t>
            </a:r>
            <a:r>
              <a:rPr lang="en-US" altLang="en-US" sz="1400" dirty="0" smtClean="0"/>
              <a:t>.</a:t>
            </a:r>
          </a:p>
          <a:p>
            <a:endParaRPr lang="en-US" dirty="0"/>
          </a:p>
        </p:txBody>
      </p:sp>
      <p:sp>
        <p:nvSpPr>
          <p:cNvPr id="4" name="Slide Number Placeholder 3"/>
          <p:cNvSpPr>
            <a:spLocks noGrp="1"/>
          </p:cNvSpPr>
          <p:nvPr>
            <p:ph type="sldNum" sz="quarter" idx="10"/>
          </p:nvPr>
        </p:nvSpPr>
        <p:spPr/>
        <p:txBody>
          <a:bodyPr/>
          <a:lstStyle/>
          <a:p>
            <a:fld id="{0D3CC2DC-BB47-4B30-B1C4-DEB1D50A2E0E}" type="slidenum">
              <a:rPr lang="en-US" smtClean="0"/>
              <a:t>64</a:t>
            </a:fld>
            <a:endParaRPr lang="en-US"/>
          </a:p>
        </p:txBody>
      </p:sp>
    </p:spTree>
    <p:extLst>
      <p:ext uri="{BB962C8B-B14F-4D97-AF65-F5344CB8AC3E}">
        <p14:creationId xmlns:p14="http://schemas.microsoft.com/office/powerpoint/2010/main" val="2466763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6414101"/>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0CFEC368-1D7A-4F81-ABF6-AE0E36BAF64C}" type="slidenum">
              <a:rPr lang="en-US" smtClean="0">
                <a:solidFill>
                  <a:srgbClr val="8CADAE">
                    <a:shade val="75000"/>
                  </a:srgbClr>
                </a:solidFill>
              </a:rPr>
              <a:pPr/>
              <a:t>‹n.›</a:t>
            </a:fld>
            <a:endParaRPr lang="en-US">
              <a:solidFill>
                <a:srgbClr val="8CADAE">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pic>
        <p:nvPicPr>
          <p:cNvPr id="20" name="Picture 19" descr="pamLogo_small"/>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84045" y="165100"/>
            <a:ext cx="100806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333399"/>
                </a:solidFill>
                <a:miter lim="800000"/>
                <a:headEnd/>
                <a:tailEnd/>
              </a14:hiddenLine>
            </a:ext>
          </a:extLst>
        </p:spPr>
      </p:pic>
      <p:pic>
        <p:nvPicPr>
          <p:cNvPr id="21" name="Picture 5"/>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100" y="166561"/>
            <a:ext cx="8001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06 - Moscow - Russia</a:t>
            </a:r>
            <a:endParaRPr lang="en-US" dirty="0"/>
          </a:p>
        </p:txBody>
      </p:sp>
    </p:spTree>
    <p:extLst>
      <p:ext uri="{BB962C8B-B14F-4D97-AF65-F5344CB8AC3E}">
        <p14:creationId xmlns:p14="http://schemas.microsoft.com/office/powerpoint/2010/main" val="820244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5791200" y="6404984"/>
            <a:ext cx="3044952" cy="365760"/>
          </a:xfrm>
          <a:prstGeom prst="rect">
            <a:avLst/>
          </a:prstGeom>
        </p:spPr>
        <p:txBody>
          <a:bodyPr/>
          <a:lstStyle/>
          <a:p>
            <a:r>
              <a:rPr lang="en-US" smtClean="0"/>
              <a:t>23/11/2015</a:t>
            </a:r>
            <a:endParaRPr lang="en-US"/>
          </a:p>
        </p:txBody>
      </p:sp>
      <p:sp>
        <p:nvSpPr>
          <p:cNvPr id="5" name="Footer Placeholder 4"/>
          <p:cNvSpPr>
            <a:spLocks noGrp="1"/>
          </p:cNvSpPr>
          <p:nvPr>
            <p:ph type="ftr" sz="quarter" idx="11"/>
          </p:nvPr>
        </p:nvSpPr>
        <p:spPr>
          <a:xfrm>
            <a:off x="304800" y="6410848"/>
            <a:ext cx="3581400" cy="365760"/>
          </a:xfrm>
          <a:prstGeom prst="rect">
            <a:avLst/>
          </a:prstGeom>
        </p:spPr>
        <p:txBody>
          <a:bodyPr/>
          <a:lstStyle/>
          <a:p>
            <a:pPr algn="r"/>
            <a:r>
              <a:rPr lang="en-US" smtClean="0"/>
              <a:t>Elena Vannuccini</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solidFill>
                  <a:srgbClr val="8CADAE">
                    <a:shade val="75000"/>
                  </a:srgbClr>
                </a:solidFill>
              </a:rPr>
              <a:pPr/>
              <a:t>‹n.›</a:t>
            </a:fld>
            <a:endParaRPr lang="en-US">
              <a:solidFill>
                <a:srgbClr val="8CADAE">
                  <a:shade val="75000"/>
                </a:srgbClr>
              </a:solidFill>
            </a:endParaRPr>
          </a:p>
        </p:txBody>
      </p:sp>
    </p:spTree>
    <p:extLst>
      <p:ext uri="{BB962C8B-B14F-4D97-AF65-F5344CB8AC3E}">
        <p14:creationId xmlns:p14="http://schemas.microsoft.com/office/powerpoint/2010/main" val="278579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6915912" y="3009901"/>
            <a:ext cx="457200" cy="441325"/>
          </a:xfrm>
        </p:spPr>
        <p:txBody>
          <a:bodyPr/>
          <a:lstStyle/>
          <a:p>
            <a:fld id="{0CFEC368-1D7A-4F81-ABF6-AE0E36BAF64C}" type="slidenum">
              <a:rPr lang="en-US" smtClean="0">
                <a:solidFill>
                  <a:srgbClr val="8CADAE">
                    <a:shade val="75000"/>
                  </a:srgbClr>
                </a:solidFill>
              </a:rPr>
              <a:pPr/>
              <a:t>‹n.›</a:t>
            </a:fld>
            <a:endParaRPr lang="en-US">
              <a:solidFill>
                <a:srgbClr val="8CADAE">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5791200" y="6404984"/>
            <a:ext cx="3044952" cy="365760"/>
          </a:xfrm>
          <a:prstGeom prst="rect">
            <a:avLst/>
          </a:prstGeom>
        </p:spPr>
        <p:txBody>
          <a:bodyPr/>
          <a:lstStyle/>
          <a:p>
            <a:r>
              <a:rPr lang="en-US" smtClean="0"/>
              <a:t>23/11/2015</a:t>
            </a:r>
            <a:endParaRPr lang="en-US"/>
          </a:p>
        </p:txBody>
      </p:sp>
      <p:sp>
        <p:nvSpPr>
          <p:cNvPr id="5" name="Footer Placeholder 4"/>
          <p:cNvSpPr>
            <a:spLocks noGrp="1"/>
          </p:cNvSpPr>
          <p:nvPr>
            <p:ph type="ftr" sz="quarter" idx="11"/>
          </p:nvPr>
        </p:nvSpPr>
        <p:spPr>
          <a:xfrm>
            <a:off x="304800" y="6410848"/>
            <a:ext cx="3581400" cy="365760"/>
          </a:xfrm>
          <a:prstGeom prst="rect">
            <a:avLst/>
          </a:prstGeom>
        </p:spPr>
        <p:txBody>
          <a:bodyPr/>
          <a:lstStyle/>
          <a:p>
            <a:pPr algn="r"/>
            <a:r>
              <a:rPr lang="en-US" smtClean="0"/>
              <a:t>Elena Vannuccini</a:t>
            </a:r>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22903958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6200" y="120650"/>
            <a:ext cx="8991600" cy="57467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5"/>
          <p:cNvSpPr>
            <a:spLocks noGrp="1" noChangeArrowheads="1"/>
          </p:cNvSpPr>
          <p:nvPr>
            <p:ph type="ftr" sz="quarter" idx="10"/>
          </p:nvPr>
        </p:nvSpPr>
        <p:spPr>
          <a:xfrm>
            <a:off x="304800" y="6410848"/>
            <a:ext cx="3581400" cy="365760"/>
          </a:xfrm>
          <a:prstGeom prst="rect">
            <a:avLst/>
          </a:prstGeom>
          <a:ln/>
        </p:spPr>
        <p:txBody>
          <a:bodyPr/>
          <a:lstStyle>
            <a:lvl1pPr>
              <a:defRPr/>
            </a:lvl1pPr>
          </a:lstStyle>
          <a:p>
            <a:pPr>
              <a:defRPr/>
            </a:pPr>
            <a:r>
              <a:rPr lang="en-US" smtClean="0"/>
              <a:t>Elena Vannuccini</a:t>
            </a:r>
            <a:endParaRPr lang="en-US"/>
          </a:p>
        </p:txBody>
      </p:sp>
    </p:spTree>
    <p:extLst>
      <p:ext uri="{BB962C8B-B14F-4D97-AF65-F5344CB8AC3E}">
        <p14:creationId xmlns:p14="http://schemas.microsoft.com/office/powerpoint/2010/main" val="21643888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6" name="Slide Number Placeholder 5"/>
          <p:cNvSpPr>
            <a:spLocks noGrp="1"/>
          </p:cNvSpPr>
          <p:nvPr>
            <p:ph type="sldNum" sz="quarter" idx="12"/>
          </p:nvPr>
        </p:nvSpPr>
        <p:spPr>
          <a:xfrm>
            <a:off x="4361688" y="1026372"/>
            <a:ext cx="457200" cy="441325"/>
          </a:xfrm>
        </p:spPr>
        <p:txBody>
          <a:bodyPr/>
          <a:lstStyle/>
          <a:p>
            <a:fld id="{0CFEC368-1D7A-4F81-ABF6-AE0E36BAF64C}" type="slidenum">
              <a:rPr lang="en-US" smtClean="0">
                <a:solidFill>
                  <a:srgbClr val="8CADAE">
                    <a:shade val="75000"/>
                  </a:srgbClr>
                </a:solidFill>
              </a:rPr>
              <a:pPr/>
              <a:t>‹n.›</a:t>
            </a:fld>
            <a:endParaRPr lang="en-US">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Footer Placeholder 16"/>
          <p:cNvSpPr>
            <a:spLocks noGrp="1"/>
          </p:cNvSpPr>
          <p:nvPr>
            <p:ph type="ftr" sz="quarter" idx="3"/>
          </p:nvPr>
        </p:nvSpPr>
        <p:spPr>
          <a:xfrm>
            <a:off x="304800" y="6410848"/>
            <a:ext cx="3581400" cy="365760"/>
          </a:xfrm>
          <a:prstGeom prst="rect">
            <a:avLst/>
          </a:prstGeom>
        </p:spPr>
        <p:txBody>
          <a:bodyPr/>
          <a:lstStyle/>
          <a:p>
            <a:pPr algn="r"/>
            <a:r>
              <a:rPr lang="en-US" dirty="0" smtClean="0"/>
              <a:t>CRIS 2016 – Ischia - Italy</a:t>
            </a:r>
            <a:endParaRPr lang="en-US" dirty="0"/>
          </a:p>
        </p:txBody>
      </p:sp>
    </p:spTree>
    <p:extLst>
      <p:ext uri="{BB962C8B-B14F-4D97-AF65-F5344CB8AC3E}">
        <p14:creationId xmlns:p14="http://schemas.microsoft.com/office/powerpoint/2010/main" val="11658670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
        <p:nvSpPr>
          <p:cNvPr id="20" name="Slide Number Placeholder 19"/>
          <p:cNvSpPr>
            <a:spLocks noGrp="1"/>
          </p:cNvSpPr>
          <p:nvPr>
            <p:ph type="sldNum" sz="quarter" idx="12"/>
          </p:nvPr>
        </p:nvSpPr>
        <p:spPr/>
        <p:txBody>
          <a:bodyPr/>
          <a:lstStyle/>
          <a:p>
            <a:fld id="{0CFEC368-1D7A-4F81-ABF6-AE0E36BAF64C}" type="slidenum">
              <a:rPr lang="en-US" smtClean="0">
                <a:solidFill>
                  <a:srgbClr val="8CADAE">
                    <a:shade val="75000"/>
                  </a:srgbClr>
                </a:solidFill>
              </a:rPr>
              <a:pPr/>
              <a:t>‹n.›</a:t>
            </a:fld>
            <a:endParaRPr lang="en-US" dirty="0">
              <a:solidFill>
                <a:srgbClr val="8CADAE">
                  <a:shade val="75000"/>
                </a:srgbClr>
              </a:solidFill>
            </a:endParaRPr>
          </a:p>
        </p:txBody>
      </p:sp>
      <p:sp>
        <p:nvSpPr>
          <p:cNvPr id="21" name="Footer Placeholder 16"/>
          <p:cNvSpPr>
            <a:spLocks noGrp="1"/>
          </p:cNvSpPr>
          <p:nvPr>
            <p:ph type="ftr" sz="quarter" idx="3"/>
          </p:nvPr>
        </p:nvSpPr>
        <p:spPr>
          <a:xfrm>
            <a:off x="304800" y="6410848"/>
            <a:ext cx="3581400" cy="365760"/>
          </a:xfrm>
          <a:prstGeom prst="rect">
            <a:avLst/>
          </a:prstGeom>
        </p:spPr>
        <p:txBody>
          <a:bodyPr/>
          <a:lstStyle/>
          <a:p>
            <a:pPr algn="r"/>
            <a:r>
              <a:rPr lang="en-US" dirty="0" smtClean="0"/>
              <a:t>CRIS 2016 – Ischia - Italy</a:t>
            </a:r>
            <a:endParaRPr lang="en-US" dirty="0"/>
          </a:p>
        </p:txBody>
      </p:sp>
    </p:spTree>
    <p:extLst>
      <p:ext uri="{BB962C8B-B14F-4D97-AF65-F5344CB8AC3E}">
        <p14:creationId xmlns:p14="http://schemas.microsoft.com/office/powerpoint/2010/main" val="31203776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7" name="Slide Number Placeholder 6"/>
          <p:cNvSpPr>
            <a:spLocks noGrp="1"/>
          </p:cNvSpPr>
          <p:nvPr>
            <p:ph type="sldNum" sz="quarter" idx="12"/>
          </p:nvPr>
        </p:nvSpPr>
        <p:spPr/>
        <p:txBody>
          <a:bodyPr/>
          <a:lstStyle/>
          <a:p>
            <a:fld id="{0CFEC368-1D7A-4F81-ABF6-AE0E36BAF64C}" type="slidenum">
              <a:rPr lang="en-US" smtClean="0">
                <a:solidFill>
                  <a:srgbClr val="8CADAE">
                    <a:shade val="75000"/>
                  </a:srgbClr>
                </a:solidFill>
              </a:rPr>
              <a:pPr/>
              <a:t>‹n.›</a:t>
            </a:fld>
            <a:endParaRPr lang="en-US">
              <a:solidFill>
                <a:srgbClr val="8CADAE">
                  <a:shade val="75000"/>
                </a:srgbClr>
              </a:solidFill>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Footer Placeholder 16"/>
          <p:cNvSpPr>
            <a:spLocks noGrp="1"/>
          </p:cNvSpPr>
          <p:nvPr>
            <p:ph type="ftr" sz="quarter" idx="3"/>
          </p:nvPr>
        </p:nvSpPr>
        <p:spPr>
          <a:xfrm>
            <a:off x="304800" y="6410848"/>
            <a:ext cx="3581400" cy="365760"/>
          </a:xfrm>
          <a:prstGeom prst="rect">
            <a:avLst/>
          </a:prstGeom>
        </p:spPr>
        <p:txBody>
          <a:bodyPr/>
          <a:lstStyle/>
          <a:p>
            <a:pPr algn="r"/>
            <a:r>
              <a:rPr lang="en-US" dirty="0" smtClean="0"/>
              <a:t>CRIS 2016 – Ischia - Italy</a:t>
            </a:r>
            <a:endParaRPr lang="en-US" dirty="0"/>
          </a:p>
        </p:txBody>
      </p:sp>
    </p:spTree>
    <p:extLst>
      <p:ext uri="{BB962C8B-B14F-4D97-AF65-F5344CB8AC3E}">
        <p14:creationId xmlns:p14="http://schemas.microsoft.com/office/powerpoint/2010/main" val="14616964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0CFEC368-1D7A-4F81-ABF6-AE0E36BAF64C}" type="slidenum">
              <a:rPr lang="en-US" smtClean="0">
                <a:solidFill>
                  <a:srgbClr val="8CADAE">
                    <a:shade val="75000"/>
                  </a:srgbClr>
                </a:solidFill>
              </a:rPr>
              <a:pPr/>
              <a:t>‹n.›</a:t>
            </a:fld>
            <a:endParaRPr lang="en-US">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
        <p:nvSpPr>
          <p:cNvPr id="29" name="Footer Placeholder 16"/>
          <p:cNvSpPr>
            <a:spLocks noGrp="1"/>
          </p:cNvSpPr>
          <p:nvPr>
            <p:ph type="ftr" sz="quarter" idx="13"/>
          </p:nvPr>
        </p:nvSpPr>
        <p:spPr>
          <a:xfrm>
            <a:off x="304800" y="6410848"/>
            <a:ext cx="3581400" cy="365760"/>
          </a:xfrm>
          <a:prstGeom prst="rect">
            <a:avLst/>
          </a:prstGeom>
        </p:spPr>
        <p:txBody>
          <a:bodyPr/>
          <a:lstStyle/>
          <a:p>
            <a:pPr algn="r"/>
            <a:r>
              <a:rPr lang="en-US" dirty="0" smtClean="0"/>
              <a:t>CRIS 2016 – Ischia - Italy</a:t>
            </a:r>
            <a:endParaRPr lang="en-US" dirty="0"/>
          </a:p>
        </p:txBody>
      </p:sp>
    </p:spTree>
    <p:extLst>
      <p:ext uri="{BB962C8B-B14F-4D97-AF65-F5344CB8AC3E}">
        <p14:creationId xmlns:p14="http://schemas.microsoft.com/office/powerpoint/2010/main" val="52045534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smtClean="0"/>
              <a:t>Click to edit Master title style</a:t>
            </a:r>
            <a:endParaRPr kumimoji="0" lang="en-US" dirty="0"/>
          </a:p>
        </p:txBody>
      </p:sp>
      <p:sp>
        <p:nvSpPr>
          <p:cNvPr id="5" name="Slide Number Placeholder 4"/>
          <p:cNvSpPr>
            <a:spLocks noGrp="1"/>
          </p:cNvSpPr>
          <p:nvPr>
            <p:ph type="sldNum" sz="quarter" idx="12"/>
          </p:nvPr>
        </p:nvSpPr>
        <p:spPr>
          <a:xfrm>
            <a:off x="4343400" y="1036020"/>
            <a:ext cx="457200" cy="441325"/>
          </a:xfrm>
        </p:spPr>
        <p:txBody>
          <a:bodyPr/>
          <a:lstStyle/>
          <a:p>
            <a:fld id="{0CFEC368-1D7A-4F81-ABF6-AE0E36BAF64C}" type="slidenum">
              <a:rPr lang="en-US" smtClean="0">
                <a:solidFill>
                  <a:srgbClr val="8CADAE">
                    <a:shade val="75000"/>
                  </a:srgbClr>
                </a:solidFill>
              </a:rPr>
              <a:pPr/>
              <a:t>‹n.›</a:t>
            </a:fld>
            <a:endParaRPr lang="en-US">
              <a:solidFill>
                <a:srgbClr val="8CADAE">
                  <a:shade val="75000"/>
                </a:srgbClr>
              </a:solidFill>
            </a:endParaRPr>
          </a:p>
        </p:txBody>
      </p:sp>
      <p:sp>
        <p:nvSpPr>
          <p:cNvPr id="6" name="Footer Placeholder 16"/>
          <p:cNvSpPr>
            <a:spLocks noGrp="1"/>
          </p:cNvSpPr>
          <p:nvPr>
            <p:ph type="ftr" sz="quarter" idx="3"/>
          </p:nvPr>
        </p:nvSpPr>
        <p:spPr>
          <a:xfrm>
            <a:off x="304800" y="6410848"/>
            <a:ext cx="3581400" cy="365760"/>
          </a:xfrm>
          <a:prstGeom prst="rect">
            <a:avLst/>
          </a:prstGeom>
        </p:spPr>
        <p:txBody>
          <a:bodyPr/>
          <a:lstStyle/>
          <a:p>
            <a:pPr algn="r"/>
            <a:r>
              <a:rPr lang="en-US" dirty="0" smtClean="0"/>
              <a:t>CRIS 2016 – Ischia - Italy</a:t>
            </a:r>
            <a:endParaRPr lang="en-US" dirty="0"/>
          </a:p>
        </p:txBody>
      </p:sp>
    </p:spTree>
    <p:extLst>
      <p:ext uri="{BB962C8B-B14F-4D97-AF65-F5344CB8AC3E}">
        <p14:creationId xmlns:p14="http://schemas.microsoft.com/office/powerpoint/2010/main" val="3153773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userDrawn="1"/>
        </p:nvSpPr>
        <p:spPr bwMode="auto">
          <a:xfrm>
            <a:off x="152400" y="644303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1" name="Footer Placeholder 16"/>
          <p:cNvSpPr>
            <a:spLocks noGrp="1"/>
          </p:cNvSpPr>
          <p:nvPr>
            <p:ph type="ftr" sz="quarter" idx="3"/>
          </p:nvPr>
        </p:nvSpPr>
        <p:spPr>
          <a:xfrm>
            <a:off x="304800" y="6410848"/>
            <a:ext cx="3581400" cy="365760"/>
          </a:xfrm>
          <a:prstGeom prst="rect">
            <a:avLst/>
          </a:prstGeom>
        </p:spPr>
        <p:txBody>
          <a:bodyPr/>
          <a:lstStyle/>
          <a:p>
            <a:pPr algn="r"/>
            <a:r>
              <a:rPr lang="en-US" dirty="0" smtClean="0"/>
              <a:t>CRIS 2016 – Ischia - Italy</a:t>
            </a:r>
            <a:endParaRPr lang="en-US" dirty="0"/>
          </a:p>
        </p:txBody>
      </p:sp>
    </p:spTree>
    <p:extLst>
      <p:ext uri="{BB962C8B-B14F-4D97-AF65-F5344CB8AC3E}">
        <p14:creationId xmlns:p14="http://schemas.microsoft.com/office/powerpoint/2010/main" val="11320744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0CFEC368-1D7A-4F81-ABF6-AE0E36BAF64C}" type="slidenum">
              <a:rPr lang="en-US" smtClean="0">
                <a:solidFill>
                  <a:srgbClr val="8CADAE">
                    <a:shade val="75000"/>
                  </a:srgbClr>
                </a:solidFill>
              </a:rPr>
              <a:pPr/>
              <a:t>‹n.›</a:t>
            </a:fld>
            <a:endParaRPr lang="en-US">
              <a:solidFill>
                <a:srgbClr val="8CADAE">
                  <a:shade val="75000"/>
                </a:srgb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91200" y="6404984"/>
            <a:ext cx="3044952" cy="365760"/>
          </a:xfrm>
          <a:prstGeom prst="rect">
            <a:avLst/>
          </a:prstGeom>
        </p:spPr>
        <p:txBody>
          <a:bodyPr/>
          <a:lstStyle/>
          <a:p>
            <a:r>
              <a:rPr lang="en-US" smtClean="0"/>
              <a:t>23/11/2015</a:t>
            </a:r>
            <a:endParaRPr lang="en-US"/>
          </a:p>
        </p:txBody>
      </p:sp>
      <p:sp>
        <p:nvSpPr>
          <p:cNvPr id="6" name="Footer Placeholder 5"/>
          <p:cNvSpPr>
            <a:spLocks noGrp="1"/>
          </p:cNvSpPr>
          <p:nvPr>
            <p:ph type="ftr" sz="quarter" idx="11"/>
          </p:nvPr>
        </p:nvSpPr>
        <p:spPr>
          <a:xfrm>
            <a:off x="301752" y="6410848"/>
            <a:ext cx="3383280" cy="365760"/>
          </a:xfrm>
          <a:prstGeom prst="rect">
            <a:avLst/>
          </a:prstGeom>
        </p:spPr>
        <p:txBody>
          <a:bodyPr/>
          <a:lstStyle/>
          <a:p>
            <a:pPr algn="r"/>
            <a:r>
              <a:rPr lang="en-US" smtClean="0"/>
              <a:t>Elena Vannuccini</a:t>
            </a:r>
            <a:endParaRPr lang="en-US" dirty="0"/>
          </a:p>
        </p:txBody>
      </p:sp>
      <p:pic>
        <p:nvPicPr>
          <p:cNvPr id="22" name="Picture 21" descr="pamLogo_small"/>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1684" y="476672"/>
            <a:ext cx="1032804"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333399"/>
                </a:solidFill>
                <a:miter lim="800000"/>
                <a:headEnd/>
                <a:tailEnd/>
              </a14:hiddenLine>
            </a:ext>
          </a:extLst>
        </p:spPr>
      </p:pic>
    </p:spTree>
    <p:extLst>
      <p:ext uri="{BB962C8B-B14F-4D97-AF65-F5344CB8AC3E}">
        <p14:creationId xmlns:p14="http://schemas.microsoft.com/office/powerpoint/2010/main" val="27298209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609600"/>
            <a:ext cx="3555504"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81000" y="914400"/>
            <a:ext cx="311088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311088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923928" y="685800"/>
            <a:ext cx="4839072"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0CFEC368-1D7A-4F81-ABF6-AE0E36BAF64C}" type="slidenum">
              <a:rPr lang="en-US" smtClean="0">
                <a:solidFill>
                  <a:srgbClr val="8CADAE">
                    <a:shade val="75000"/>
                  </a:srgbClr>
                </a:solidFill>
              </a:rPr>
              <a:pPr/>
              <a:t>‹n.›</a:t>
            </a:fld>
            <a:endParaRPr lang="en-US">
              <a:solidFill>
                <a:srgbClr val="8CADAE">
                  <a:shade val="75000"/>
                </a:srgb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91200" y="6404984"/>
            <a:ext cx="3044952" cy="365760"/>
          </a:xfrm>
          <a:prstGeom prst="rect">
            <a:avLst/>
          </a:prstGeom>
        </p:spPr>
        <p:txBody>
          <a:bodyPr/>
          <a:lstStyle/>
          <a:p>
            <a:r>
              <a:rPr lang="en-US" smtClean="0"/>
              <a:t>23/11/2015</a:t>
            </a:r>
            <a:endParaRPr lang="en-US"/>
          </a:p>
        </p:txBody>
      </p:sp>
      <p:sp>
        <p:nvSpPr>
          <p:cNvPr id="6" name="Footer Placeholder 5"/>
          <p:cNvSpPr>
            <a:spLocks noGrp="1"/>
          </p:cNvSpPr>
          <p:nvPr>
            <p:ph type="ftr" sz="quarter" idx="11"/>
          </p:nvPr>
        </p:nvSpPr>
        <p:spPr>
          <a:xfrm>
            <a:off x="301752" y="6410848"/>
            <a:ext cx="3383280" cy="365760"/>
          </a:xfrm>
          <a:prstGeom prst="rect">
            <a:avLst/>
          </a:prstGeom>
        </p:spPr>
        <p:txBody>
          <a:bodyPr/>
          <a:lstStyle/>
          <a:p>
            <a:pPr algn="r"/>
            <a:r>
              <a:rPr lang="en-US" smtClean="0"/>
              <a:t>Elena Vannuccini</a:t>
            </a:r>
            <a:endParaRPr lang="en-US" dirty="0"/>
          </a:p>
        </p:txBody>
      </p:sp>
      <p:pic>
        <p:nvPicPr>
          <p:cNvPr id="22" name="Picture 21" descr="pamLogo_small"/>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1684" y="476672"/>
            <a:ext cx="1032804"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333399"/>
                </a:solidFill>
                <a:miter lim="800000"/>
                <a:headEnd/>
                <a:tailEnd/>
              </a14:hiddenLine>
            </a:ext>
          </a:extLst>
        </p:spPr>
      </p:pic>
    </p:spTree>
    <p:extLst>
      <p:ext uri="{BB962C8B-B14F-4D97-AF65-F5344CB8AC3E}">
        <p14:creationId xmlns:p14="http://schemas.microsoft.com/office/powerpoint/2010/main" val="3516606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0CFEC368-1D7A-4F81-ABF6-AE0E36BAF64C}" type="slidenum">
              <a:rPr lang="en-US" smtClean="0">
                <a:solidFill>
                  <a:srgbClr val="8CADAE">
                    <a:shade val="75000"/>
                  </a:srgbClr>
                </a:solidFill>
              </a:rPr>
              <a:pPr/>
              <a:t>‹n.›</a:t>
            </a:fld>
            <a:endParaRPr lang="en-US" dirty="0">
              <a:solidFill>
                <a:srgbClr val="8CADAE">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pic>
        <p:nvPicPr>
          <p:cNvPr id="20" name="Picture 19" descr="pamLogo_small"/>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677" y="188640"/>
            <a:ext cx="1123811" cy="8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333399"/>
                </a:solidFill>
                <a:miter lim="800000"/>
                <a:headEnd/>
                <a:tailEnd/>
              </a14:hiddenLine>
            </a:ext>
          </a:extLst>
        </p:spPr>
      </p:pic>
      <p:sp>
        <p:nvSpPr>
          <p:cNvPr id="21" name="Footer Placeholder 16"/>
          <p:cNvSpPr>
            <a:spLocks noGrp="1"/>
          </p:cNvSpPr>
          <p:nvPr>
            <p:ph type="ftr" sz="quarter" idx="3"/>
          </p:nvPr>
        </p:nvSpPr>
        <p:spPr>
          <a:xfrm>
            <a:off x="304800" y="6410848"/>
            <a:ext cx="3581400" cy="365760"/>
          </a:xfrm>
          <a:prstGeom prst="rect">
            <a:avLst/>
          </a:prstGeom>
        </p:spPr>
        <p:txBody>
          <a:bodyPr/>
          <a:lstStyle/>
          <a:p>
            <a:pPr algn="r"/>
            <a:r>
              <a:rPr lang="en-US" dirty="0" smtClean="0"/>
              <a:t>CRIS 2016 – Ischia - Italy</a:t>
            </a:r>
            <a:endParaRPr lang="en-US" dirty="0"/>
          </a:p>
        </p:txBody>
      </p:sp>
    </p:spTree>
    <p:extLst>
      <p:ext uri="{BB962C8B-B14F-4D97-AF65-F5344CB8AC3E}">
        <p14:creationId xmlns:p14="http://schemas.microsoft.com/office/powerpoint/2010/main" val="10583549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hf sldNum="0" hdr="0" ftr="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1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8.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 Id="rId3"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3.xml"/><Relationship Id="rId2" Type="http://schemas.openxmlformats.org/officeDocument/2006/relationships/image" Target="../media/image420.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4.png"/><Relationship Id="rId5"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image" Target="../media/image4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png"/><Relationship Id="rId3" Type="http://schemas.openxmlformats.org/officeDocument/2006/relationships/image" Target="../media/image49.gif"/></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5.gif"/><Relationship Id="rId3"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 Id="rId3"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80.png"/><Relationship Id="rId1" Type="http://schemas.openxmlformats.org/officeDocument/2006/relationships/slideLayout" Target="../slideLayouts/slideLayout6.xml"/><Relationship Id="rId2" Type="http://schemas.openxmlformats.org/officeDocument/2006/relationships/image" Target="../media/image6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png"/><Relationship Id="rId3" Type="http://schemas.openxmlformats.org/officeDocument/2006/relationships/image" Target="../media/image6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gif"/><Relationship Id="rId3" Type="http://schemas.openxmlformats.org/officeDocument/2006/relationships/image" Target="../media/image70.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1.png"/><Relationship Id="rId3" Type="http://schemas.openxmlformats.org/officeDocument/2006/relationships/image" Target="../media/image7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3.png"/><Relationship Id="rId3"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gif"/><Relationship Id="rId3" Type="http://schemas.openxmlformats.org/officeDocument/2006/relationships/image" Target="../media/image70.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7.png"/><Relationship Id="rId3" Type="http://schemas.openxmlformats.org/officeDocument/2006/relationships/image" Target="../media/image7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1" Type="http://schemas.openxmlformats.org/officeDocument/2006/relationships/slideLayout" Target="../slideLayouts/slideLayout6.xml"/><Relationship Id="rId2"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image" Target="../media/image84.emf"/><Relationship Id="rId4" Type="http://schemas.openxmlformats.org/officeDocument/2006/relationships/image" Target="../media/image85.emf"/><Relationship Id="rId1" Type="http://schemas.openxmlformats.org/officeDocument/2006/relationships/slideLayout" Target="../slideLayouts/slideLayout6.xml"/><Relationship Id="rId2" Type="http://schemas.openxmlformats.org/officeDocument/2006/relationships/image" Target="../media/image83.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6.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png"/><Relationship Id="rId3" Type="http://schemas.openxmlformats.org/officeDocument/2006/relationships/image" Target="../media/image8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9.png"/><Relationship Id="rId3" Type="http://schemas.openxmlformats.org/officeDocument/2006/relationships/image" Target="../media/image9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png"/><Relationship Id="rId6" Type="http://schemas.openxmlformats.org/officeDocument/2006/relationships/image" Target="../media/image96.png"/><Relationship Id="rId1" Type="http://schemas.openxmlformats.org/officeDocument/2006/relationships/slideLayout" Target="../slideLayouts/slideLayout8.xml"/><Relationship Id="rId2" Type="http://schemas.openxmlformats.org/officeDocument/2006/relationships/image" Target="../media/image9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omniweb.gsfc.nasa.gov/index.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png"/><Relationship Id="rId3"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1.png"/><Relationship Id="rId3" Type="http://schemas.openxmlformats.org/officeDocument/2006/relationships/image" Target="../media/image10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3.png"/><Relationship Id="rId3" Type="http://schemas.openxmlformats.org/officeDocument/2006/relationships/image" Target="../media/image104.png"/></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685800" y="2708920"/>
            <a:ext cx="7772400" cy="648072"/>
          </a:xfrm>
        </p:spPr>
        <p:txBody>
          <a:bodyPr/>
          <a:lstStyle/>
          <a:p>
            <a:r>
              <a:rPr lang="it-IT" i="1" dirty="0" smtClean="0"/>
              <a:t>Roberta </a:t>
            </a:r>
            <a:r>
              <a:rPr lang="it-IT" i="1" dirty="0" err="1" smtClean="0"/>
              <a:t>sparvoli</a:t>
            </a:r>
            <a:r>
              <a:rPr lang="it-IT" i="1" dirty="0" smtClean="0"/>
              <a:t> &amp; the pamela </a:t>
            </a:r>
            <a:r>
              <a:rPr lang="it-IT" i="1" dirty="0" err="1" smtClean="0"/>
              <a:t>collaboration</a:t>
            </a:r>
            <a:endParaRPr lang="it-IT" i="1" dirty="0" smtClean="0"/>
          </a:p>
          <a:p>
            <a:r>
              <a:rPr lang="it-IT" sz="1100" dirty="0" err="1" smtClean="0"/>
              <a:t>UniversiTy</a:t>
            </a:r>
            <a:r>
              <a:rPr lang="it-IT" sz="1100" dirty="0" smtClean="0"/>
              <a:t> of </a:t>
            </a:r>
            <a:r>
              <a:rPr lang="it-IT" sz="1100" dirty="0" err="1" smtClean="0"/>
              <a:t>rome</a:t>
            </a:r>
            <a:r>
              <a:rPr lang="it-IT" sz="1100" dirty="0" smtClean="0"/>
              <a:t> </a:t>
            </a:r>
            <a:r>
              <a:rPr lang="it-IT" sz="1100" dirty="0" err="1" smtClean="0"/>
              <a:t>tor</a:t>
            </a:r>
            <a:r>
              <a:rPr lang="it-IT" sz="1100" dirty="0" smtClean="0"/>
              <a:t> vergata and </a:t>
            </a:r>
            <a:r>
              <a:rPr lang="it-IT" sz="1100" dirty="0" err="1" smtClean="0"/>
              <a:t>infn</a:t>
            </a:r>
            <a:endParaRPr lang="en-US" sz="1100" dirty="0"/>
          </a:p>
        </p:txBody>
      </p:sp>
      <p:sp>
        <p:nvSpPr>
          <p:cNvPr id="6" name="Title 5"/>
          <p:cNvSpPr>
            <a:spLocks noGrp="1"/>
          </p:cNvSpPr>
          <p:nvPr>
            <p:ph type="ctrTitle"/>
          </p:nvPr>
        </p:nvSpPr>
        <p:spPr/>
        <p:txBody>
          <a:bodyPr>
            <a:normAutofit fontScale="90000"/>
          </a:bodyPr>
          <a:lstStyle/>
          <a:p>
            <a:r>
              <a:rPr lang="it-IT" dirty="0" smtClean="0"/>
              <a:t>The PAMELA </a:t>
            </a:r>
            <a:r>
              <a:rPr lang="it-IT" dirty="0" err="1" smtClean="0"/>
              <a:t>experiment</a:t>
            </a:r>
            <a:r>
              <a:rPr lang="it-IT" dirty="0" smtClean="0"/>
              <a:t>:</a:t>
            </a:r>
            <a:br>
              <a:rPr lang="it-IT" dirty="0" smtClean="0"/>
            </a:br>
            <a:r>
              <a:rPr lang="it-IT" dirty="0" smtClean="0"/>
              <a:t>a decade of </a:t>
            </a:r>
            <a:r>
              <a:rPr lang="it-IT" dirty="0" err="1"/>
              <a:t>C</a:t>
            </a:r>
            <a:r>
              <a:rPr lang="it-IT" dirty="0" err="1" smtClean="0"/>
              <a:t>osmic</a:t>
            </a:r>
            <a:r>
              <a:rPr lang="it-IT" dirty="0" smtClean="0"/>
              <a:t> </a:t>
            </a:r>
            <a:r>
              <a:rPr lang="it-IT" dirty="0" err="1" smtClean="0"/>
              <a:t>Rays</a:t>
            </a:r>
            <a:r>
              <a:rPr lang="it-IT" dirty="0" smtClean="0"/>
              <a:t> </a:t>
            </a:r>
            <a:r>
              <a:rPr lang="it-IT" dirty="0" err="1" smtClean="0"/>
              <a:t>Physics</a:t>
            </a:r>
            <a:r>
              <a:rPr lang="it-IT" dirty="0" smtClean="0"/>
              <a:t> </a:t>
            </a:r>
            <a:br>
              <a:rPr lang="it-IT" dirty="0" smtClean="0"/>
            </a:br>
            <a:r>
              <a:rPr lang="it-IT" dirty="0" smtClean="0"/>
              <a:t>in </a:t>
            </a:r>
            <a:r>
              <a:rPr lang="it-IT" dirty="0" err="1" smtClean="0"/>
              <a:t>space</a:t>
            </a:r>
            <a:endParaRPr lang="en-US" dirty="0"/>
          </a:p>
        </p:txBody>
      </p:sp>
      <p:pic>
        <p:nvPicPr>
          <p:cNvPr id="8"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414" y="3284984"/>
            <a:ext cx="2489136" cy="30963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8612" y="3284984"/>
            <a:ext cx="3157844" cy="309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4" descr="IMG_13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1800" y="3284984"/>
            <a:ext cx="2344737"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16"/>
          <p:cNvSpPr>
            <a:spLocks noGrp="1"/>
          </p:cNvSpPr>
          <p:nvPr>
            <p:ph type="ftr" sz="quarter" idx="3"/>
          </p:nvPr>
        </p:nvSpPr>
        <p:spPr>
          <a:xfrm>
            <a:off x="323528" y="638132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2898880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2"/>
          <p:cNvPicPr>
            <a:picLocks/>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064" y="1304244"/>
            <a:ext cx="9144000" cy="5049320"/>
          </a:xfrm>
          <a:prstGeom prst="rect">
            <a:avLst/>
          </a:prstGeom>
        </p:spPr>
      </p:pic>
      <p:sp>
        <p:nvSpPr>
          <p:cNvPr id="6" name="Title 5"/>
          <p:cNvSpPr>
            <a:spLocks noGrp="1"/>
          </p:cNvSpPr>
          <p:nvPr>
            <p:ph type="title"/>
          </p:nvPr>
        </p:nvSpPr>
        <p:spPr/>
        <p:txBody>
          <a:bodyPr/>
          <a:lstStyle/>
          <a:p>
            <a:r>
              <a:rPr lang="it-IT" dirty="0" smtClean="0"/>
              <a:t>PAMELA vs AMS02: </a:t>
            </a:r>
            <a:r>
              <a:rPr lang="it-IT" dirty="0" err="1" smtClean="0"/>
              <a:t>heliums</a:t>
            </a:r>
            <a:endParaRPr lang="en-US" dirty="0"/>
          </a:p>
        </p:txBody>
      </p:sp>
      <p:sp>
        <p:nvSpPr>
          <p:cNvPr id="11" name="TextBox 10"/>
          <p:cNvSpPr txBox="1"/>
          <p:nvPr/>
        </p:nvSpPr>
        <p:spPr>
          <a:xfrm>
            <a:off x="4608731" y="3573016"/>
            <a:ext cx="3448380" cy="523220"/>
          </a:xfrm>
          <a:prstGeom prst="rect">
            <a:avLst/>
          </a:prstGeom>
          <a:noFill/>
        </p:spPr>
        <p:txBody>
          <a:bodyPr wrap="none" rtlCol="0">
            <a:spAutoFit/>
          </a:bodyPr>
          <a:lstStyle/>
          <a:p>
            <a:r>
              <a:rPr lang="en-US" sz="1400" dirty="0" err="1" smtClean="0">
                <a:solidFill>
                  <a:srgbClr val="FF0000"/>
                </a:solidFill>
              </a:rPr>
              <a:t>Adriani</a:t>
            </a:r>
            <a:r>
              <a:rPr lang="en-US" sz="1400" dirty="0" smtClean="0">
                <a:solidFill>
                  <a:srgbClr val="FF0000"/>
                </a:solidFill>
              </a:rPr>
              <a:t> et al. </a:t>
            </a:r>
            <a:r>
              <a:rPr lang="en-US" sz="1400" dirty="0">
                <a:solidFill>
                  <a:srgbClr val="FF0000"/>
                </a:solidFill>
              </a:rPr>
              <a:t> </a:t>
            </a:r>
            <a:r>
              <a:rPr lang="en-US" sz="1400" dirty="0" smtClean="0">
                <a:solidFill>
                  <a:srgbClr val="FF0000"/>
                </a:solidFill>
              </a:rPr>
              <a:t>- Science - </a:t>
            </a:r>
            <a:r>
              <a:rPr lang="en-US" sz="1400" dirty="0">
                <a:solidFill>
                  <a:srgbClr val="FF0000"/>
                </a:solidFill>
              </a:rPr>
              <a:t>332 </a:t>
            </a:r>
            <a:r>
              <a:rPr lang="en-US" sz="1400" dirty="0" smtClean="0">
                <a:solidFill>
                  <a:srgbClr val="FF0000"/>
                </a:solidFill>
              </a:rPr>
              <a:t>(2011) 6025</a:t>
            </a:r>
          </a:p>
          <a:p>
            <a:r>
              <a:rPr lang="en-US" sz="1400" dirty="0" smtClean="0">
                <a:solidFill>
                  <a:srgbClr val="0000FF"/>
                </a:solidFill>
              </a:rPr>
              <a:t>Aguilar et al – PRL - 115 </a:t>
            </a:r>
            <a:r>
              <a:rPr lang="en-US" sz="1400" dirty="0">
                <a:solidFill>
                  <a:srgbClr val="0000FF"/>
                </a:solidFill>
              </a:rPr>
              <a:t>(2015</a:t>
            </a:r>
            <a:r>
              <a:rPr lang="en-US" sz="1400" dirty="0" smtClean="0">
                <a:solidFill>
                  <a:srgbClr val="0000FF"/>
                </a:solidFill>
              </a:rPr>
              <a:t>) </a:t>
            </a:r>
            <a:r>
              <a:rPr lang="en-US" sz="1400" dirty="0">
                <a:solidFill>
                  <a:srgbClr val="0000FF"/>
                </a:solidFill>
              </a:rPr>
              <a:t>211101</a:t>
            </a:r>
            <a:r>
              <a:rPr lang="en-US" sz="1400" dirty="0" smtClean="0">
                <a:solidFill>
                  <a:srgbClr val="0000FF"/>
                </a:solidFill>
              </a:rPr>
              <a:t> </a:t>
            </a:r>
            <a:endParaRPr lang="en-US" sz="1400" dirty="0">
              <a:solidFill>
                <a:srgbClr val="0000FF"/>
              </a:solidFill>
            </a:endParaRPr>
          </a:p>
        </p:txBody>
      </p:sp>
      <p:sp>
        <p:nvSpPr>
          <p:cNvPr id="12" name="CasellaDiTesto 4"/>
          <p:cNvSpPr txBox="1"/>
          <p:nvPr/>
        </p:nvSpPr>
        <p:spPr>
          <a:xfrm>
            <a:off x="8274749" y="5255944"/>
            <a:ext cx="744627" cy="369332"/>
          </a:xfrm>
          <a:prstGeom prst="rect">
            <a:avLst/>
          </a:prstGeom>
          <a:noFill/>
        </p:spPr>
        <p:txBody>
          <a:bodyPr wrap="none" rtlCol="0">
            <a:spAutoFit/>
          </a:bodyPr>
          <a:lstStyle/>
          <a:p>
            <a:r>
              <a:rPr lang="en-US" dirty="0" smtClean="0">
                <a:solidFill>
                  <a:srgbClr val="FF0000"/>
                </a:solidFill>
                <a:latin typeface="Arial" panose="020B0604020202020204" pitchFamily="34" charset="0"/>
                <a:cs typeface="Arial" panose="020B0604020202020204" pitchFamily="34" charset="0"/>
              </a:rPr>
              <a:t>1.011</a:t>
            </a:r>
            <a:endParaRPr lang="en-US" dirty="0">
              <a:solidFill>
                <a:srgbClr val="FF0000"/>
              </a:solidFill>
              <a:latin typeface="Arial" panose="020B0604020202020204" pitchFamily="34" charset="0"/>
              <a:cs typeface="Arial" panose="020B0604020202020204" pitchFamily="34" charset="0"/>
            </a:endParaRPr>
          </a:p>
        </p:txBody>
      </p:sp>
      <p:cxnSp>
        <p:nvCxnSpPr>
          <p:cNvPr id="14" name="Straight Connector 13"/>
          <p:cNvCxnSpPr/>
          <p:nvPr/>
        </p:nvCxnSpPr>
        <p:spPr>
          <a:xfrm>
            <a:off x="4211960" y="1602378"/>
            <a:ext cx="0" cy="4562926"/>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312697" y="1700808"/>
            <a:ext cx="2395207" cy="369332"/>
          </a:xfrm>
          <a:prstGeom prst="rect">
            <a:avLst/>
          </a:prstGeom>
          <a:solidFill>
            <a:schemeClr val="bg1"/>
          </a:solidFill>
          <a:ln>
            <a:noFill/>
          </a:ln>
        </p:spPr>
        <p:txBody>
          <a:bodyPr wrap="none" rtlCol="0">
            <a:spAutoFit/>
          </a:bodyPr>
          <a:lstStyle/>
          <a:p>
            <a:r>
              <a:rPr lang="it-IT" dirty="0">
                <a:solidFill>
                  <a:srgbClr val="0000FF"/>
                </a:solidFill>
                <a:sym typeface="Wingdings 2"/>
              </a:rPr>
              <a:t> s</a:t>
            </a:r>
            <a:r>
              <a:rPr lang="it-IT" dirty="0" smtClean="0">
                <a:solidFill>
                  <a:srgbClr val="0000FF"/>
                </a:solidFill>
              </a:rPr>
              <a:t>olar </a:t>
            </a:r>
            <a:r>
              <a:rPr lang="it-IT" dirty="0" err="1" smtClean="0">
                <a:solidFill>
                  <a:srgbClr val="0000FF"/>
                </a:solidFill>
              </a:rPr>
              <a:t>modulation</a:t>
            </a:r>
            <a:r>
              <a:rPr lang="it-IT" dirty="0" smtClean="0">
                <a:solidFill>
                  <a:srgbClr val="0000FF"/>
                </a:solidFill>
                <a:sym typeface="Wingdings 2"/>
              </a:rPr>
              <a:t></a:t>
            </a:r>
            <a:endParaRPr lang="en-US" dirty="0">
              <a:solidFill>
                <a:srgbClr val="0000FF"/>
              </a:solidFill>
            </a:endParaRPr>
          </a:p>
        </p:txBody>
      </p:sp>
      <p:cxnSp>
        <p:nvCxnSpPr>
          <p:cNvPr id="16" name="Straight Arrow Connector 15"/>
          <p:cNvCxnSpPr/>
          <p:nvPr/>
        </p:nvCxnSpPr>
        <p:spPr>
          <a:xfrm flipH="1">
            <a:off x="3707905" y="1870726"/>
            <a:ext cx="504055" cy="0"/>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0"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931253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Electron </a:t>
            </a:r>
            <a:r>
              <a:rPr lang="it-IT" dirty="0" err="1" smtClean="0"/>
              <a:t>spectrum</a:t>
            </a:r>
            <a:endParaRPr lang="en-US" dirty="0"/>
          </a:p>
        </p:txBody>
      </p:sp>
      <p:cxnSp>
        <p:nvCxnSpPr>
          <p:cNvPr id="5" name="Straight Connector 4"/>
          <p:cNvCxnSpPr/>
          <p:nvPr/>
        </p:nvCxnSpPr>
        <p:spPr>
          <a:xfrm>
            <a:off x="4307600" y="2086750"/>
            <a:ext cx="0" cy="3790522"/>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240689" y="2132856"/>
            <a:ext cx="2395207" cy="369332"/>
          </a:xfrm>
          <a:prstGeom prst="rect">
            <a:avLst/>
          </a:prstGeom>
          <a:solidFill>
            <a:schemeClr val="bg1"/>
          </a:solidFill>
          <a:ln>
            <a:noFill/>
          </a:ln>
        </p:spPr>
        <p:txBody>
          <a:bodyPr wrap="none" rtlCol="0">
            <a:spAutoFit/>
          </a:bodyPr>
          <a:lstStyle/>
          <a:p>
            <a:r>
              <a:rPr lang="it-IT" dirty="0">
                <a:solidFill>
                  <a:srgbClr val="0000FF"/>
                </a:solidFill>
                <a:sym typeface="Wingdings 2"/>
              </a:rPr>
              <a:t> s</a:t>
            </a:r>
            <a:r>
              <a:rPr lang="it-IT" dirty="0" smtClean="0">
                <a:solidFill>
                  <a:srgbClr val="0000FF"/>
                </a:solidFill>
              </a:rPr>
              <a:t>olar </a:t>
            </a:r>
            <a:r>
              <a:rPr lang="it-IT" dirty="0" err="1" smtClean="0">
                <a:solidFill>
                  <a:srgbClr val="0000FF"/>
                </a:solidFill>
              </a:rPr>
              <a:t>modulation</a:t>
            </a:r>
            <a:r>
              <a:rPr lang="it-IT" dirty="0" smtClean="0">
                <a:solidFill>
                  <a:srgbClr val="0000FF"/>
                </a:solidFill>
                <a:sym typeface="Wingdings 2"/>
              </a:rPr>
              <a:t></a:t>
            </a:r>
            <a:endParaRPr lang="en-US" dirty="0">
              <a:solidFill>
                <a:srgbClr val="0000FF"/>
              </a:solidFill>
            </a:endParaRPr>
          </a:p>
        </p:txBody>
      </p:sp>
      <p:cxnSp>
        <p:nvCxnSpPr>
          <p:cNvPr id="7" name="Straight Arrow Connector 6"/>
          <p:cNvCxnSpPr/>
          <p:nvPr/>
        </p:nvCxnSpPr>
        <p:spPr>
          <a:xfrm flipH="1">
            <a:off x="3707904" y="2302774"/>
            <a:ext cx="599697" cy="0"/>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0385" y="1393612"/>
            <a:ext cx="3863623" cy="523220"/>
          </a:xfrm>
          <a:prstGeom prst="rect">
            <a:avLst/>
          </a:prstGeom>
          <a:noFill/>
        </p:spPr>
        <p:txBody>
          <a:bodyPr wrap="square" rtlCol="0">
            <a:spAutoFit/>
          </a:bodyPr>
          <a:lstStyle/>
          <a:p>
            <a:pPr defTabSz="354013"/>
            <a:r>
              <a:rPr lang="en-US" sz="1400" dirty="0" smtClean="0">
                <a:solidFill>
                  <a:srgbClr val="0070C0"/>
                </a:solidFill>
              </a:rPr>
              <a:t>PAMELA data	</a:t>
            </a:r>
            <a:r>
              <a:rPr lang="en-US" sz="1400" dirty="0" smtClean="0">
                <a:solidFill>
                  <a:srgbClr val="0070C0"/>
                </a:solidFill>
                <a:sym typeface="Wingdings" pitchFamily="2" charset="2"/>
              </a:rPr>
              <a:t> </a:t>
            </a:r>
            <a:r>
              <a:rPr lang="en-US" sz="1400" dirty="0" smtClean="0">
                <a:solidFill>
                  <a:srgbClr val="0070C0"/>
                </a:solidFill>
              </a:rPr>
              <a:t> Jul 2006 ÷ Dec 2009</a:t>
            </a:r>
          </a:p>
          <a:p>
            <a:pPr defTabSz="354013"/>
            <a:r>
              <a:rPr lang="it-IT" sz="1400" dirty="0" smtClean="0">
                <a:solidFill>
                  <a:srgbClr val="0070C0"/>
                </a:solidFill>
              </a:rPr>
              <a:t>AMS02 data		</a:t>
            </a:r>
            <a:r>
              <a:rPr lang="it-IT" sz="1400" dirty="0" smtClean="0">
                <a:solidFill>
                  <a:srgbClr val="0070C0"/>
                </a:solidFill>
                <a:sym typeface="Wingdings" panose="05000000000000000000" pitchFamily="2" charset="2"/>
              </a:rPr>
              <a:t> </a:t>
            </a:r>
            <a:r>
              <a:rPr lang="it-IT" sz="1400" dirty="0" err="1" smtClean="0">
                <a:solidFill>
                  <a:srgbClr val="0070C0"/>
                </a:solidFill>
              </a:rPr>
              <a:t>May</a:t>
            </a:r>
            <a:r>
              <a:rPr lang="it-IT" sz="1400" dirty="0" smtClean="0">
                <a:solidFill>
                  <a:srgbClr val="0070C0"/>
                </a:solidFill>
              </a:rPr>
              <a:t> 2011</a:t>
            </a:r>
            <a:r>
              <a:rPr lang="en-US" sz="1400" dirty="0">
                <a:solidFill>
                  <a:srgbClr val="0070C0"/>
                </a:solidFill>
              </a:rPr>
              <a:t> ÷ </a:t>
            </a:r>
            <a:r>
              <a:rPr lang="en-US" sz="1400" dirty="0" smtClean="0">
                <a:solidFill>
                  <a:srgbClr val="0070C0"/>
                </a:solidFill>
              </a:rPr>
              <a:t>Nov 2013</a:t>
            </a:r>
            <a:endParaRPr lang="en-US" sz="1400" dirty="0">
              <a:solidFill>
                <a:srgbClr val="0070C0"/>
              </a:solidFill>
            </a:endParaRPr>
          </a:p>
        </p:txBody>
      </p:sp>
      <p:sp>
        <p:nvSpPr>
          <p:cNvPr id="13" name="Rectangle 12"/>
          <p:cNvSpPr/>
          <p:nvPr/>
        </p:nvSpPr>
        <p:spPr>
          <a:xfrm>
            <a:off x="4125900" y="4355232"/>
            <a:ext cx="446100" cy="1234008"/>
          </a:xfrm>
          <a:prstGeom prst="rect">
            <a:avLst/>
          </a:prstGeom>
          <a:solidFill>
            <a:schemeClr val="bg1"/>
          </a:solidFill>
          <a:ln w="28575">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dirty="0" smtClean="0"/>
          </a:p>
        </p:txBody>
      </p:sp>
      <p:pic>
        <p:nvPicPr>
          <p:cNvPr id="3" name="Immagin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528" y="1542235"/>
            <a:ext cx="9144000" cy="4839093"/>
          </a:xfrm>
          <a:prstGeom prst="rect">
            <a:avLst/>
          </a:prstGeom>
        </p:spPr>
      </p:pic>
      <p:sp>
        <p:nvSpPr>
          <p:cNvPr id="4" name="TextBox 3"/>
          <p:cNvSpPr txBox="1"/>
          <p:nvPr/>
        </p:nvSpPr>
        <p:spPr>
          <a:xfrm>
            <a:off x="2599681" y="5229200"/>
            <a:ext cx="3052439" cy="307777"/>
          </a:xfrm>
          <a:prstGeom prst="rect">
            <a:avLst/>
          </a:prstGeom>
          <a:solidFill>
            <a:schemeClr val="bg1"/>
          </a:solidFill>
        </p:spPr>
        <p:txBody>
          <a:bodyPr wrap="none" rtlCol="0">
            <a:spAutoFit/>
          </a:bodyPr>
          <a:lstStyle/>
          <a:p>
            <a:r>
              <a:rPr lang="en-US" sz="1400" dirty="0" err="1" smtClean="0">
                <a:solidFill>
                  <a:srgbClr val="FF0000"/>
                </a:solidFill>
              </a:rPr>
              <a:t>Adriani</a:t>
            </a:r>
            <a:r>
              <a:rPr lang="en-US" sz="1400" dirty="0" smtClean="0">
                <a:solidFill>
                  <a:srgbClr val="FF0000"/>
                </a:solidFill>
              </a:rPr>
              <a:t> et al. </a:t>
            </a:r>
            <a:r>
              <a:rPr lang="en-US" sz="1400" dirty="0">
                <a:solidFill>
                  <a:srgbClr val="FF0000"/>
                </a:solidFill>
              </a:rPr>
              <a:t> </a:t>
            </a:r>
            <a:r>
              <a:rPr lang="en-US" sz="1400" dirty="0" smtClean="0">
                <a:solidFill>
                  <a:srgbClr val="FF0000"/>
                </a:solidFill>
              </a:rPr>
              <a:t>- </a:t>
            </a:r>
            <a:r>
              <a:rPr lang="en-US" sz="1400" dirty="0" err="1" smtClean="0">
                <a:solidFill>
                  <a:srgbClr val="FF0000"/>
                </a:solidFill>
              </a:rPr>
              <a:t>ApJ</a:t>
            </a:r>
            <a:r>
              <a:rPr lang="en-US" sz="1400" dirty="0" smtClean="0">
                <a:solidFill>
                  <a:srgbClr val="FF0000"/>
                </a:solidFill>
              </a:rPr>
              <a:t>- 810 (2015) 142 </a:t>
            </a:r>
            <a:endParaRPr lang="en-US" sz="1400" dirty="0">
              <a:solidFill>
                <a:srgbClr val="FF0000"/>
              </a:solidFill>
            </a:endParaRPr>
          </a:p>
        </p:txBody>
      </p:sp>
      <p:sp>
        <p:nvSpPr>
          <p:cNvPr id="12"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2793609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dirty="0" smtClean="0"/>
              <a:t>H and He </a:t>
            </a:r>
            <a:r>
              <a:rPr lang="it-IT" dirty="0" err="1" smtClean="0"/>
              <a:t>isotopes</a:t>
            </a:r>
            <a:endParaRPr lang="en-US" dirty="0"/>
          </a:p>
        </p:txBody>
      </p:sp>
      <p:pic>
        <p:nvPicPr>
          <p:cNvPr id="105474" name="Picture 2"/>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bwMode="auto">
          <a:xfrm>
            <a:off x="1115616" y="1802283"/>
            <a:ext cx="3286125" cy="4291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807046"/>
            <a:ext cx="3297237"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602965" y="6093296"/>
            <a:ext cx="3913251" cy="369332"/>
          </a:xfrm>
          <a:prstGeom prst="rect">
            <a:avLst/>
          </a:prstGeom>
          <a:noFill/>
        </p:spPr>
        <p:txBody>
          <a:bodyPr wrap="none" rtlCol="0">
            <a:spAutoFit/>
          </a:bodyPr>
          <a:lstStyle/>
          <a:p>
            <a:r>
              <a:rPr lang="it-IT" dirty="0" err="1" smtClean="0"/>
              <a:t>Reduntant</a:t>
            </a:r>
            <a:r>
              <a:rPr lang="it-IT" dirty="0" smtClean="0"/>
              <a:t> </a:t>
            </a:r>
            <a:r>
              <a:rPr lang="it-IT" dirty="0" err="1" smtClean="0"/>
              <a:t>identification</a:t>
            </a:r>
            <a:r>
              <a:rPr lang="it-IT" dirty="0" smtClean="0"/>
              <a:t> </a:t>
            </a:r>
            <a:r>
              <a:rPr lang="it-IT" dirty="0" err="1" smtClean="0"/>
              <a:t>cababilities</a:t>
            </a:r>
            <a:endParaRPr lang="en-US" dirty="0"/>
          </a:p>
        </p:txBody>
      </p:sp>
      <p:sp>
        <p:nvSpPr>
          <p:cNvPr id="8" name="TextBox 7"/>
          <p:cNvSpPr txBox="1"/>
          <p:nvPr/>
        </p:nvSpPr>
        <p:spPr>
          <a:xfrm>
            <a:off x="2195736" y="1412776"/>
            <a:ext cx="1327608" cy="369332"/>
          </a:xfrm>
          <a:prstGeom prst="rect">
            <a:avLst/>
          </a:prstGeom>
          <a:noFill/>
        </p:spPr>
        <p:txBody>
          <a:bodyPr wrap="none" rtlCol="0">
            <a:spAutoFit/>
          </a:bodyPr>
          <a:lstStyle/>
          <a:p>
            <a:r>
              <a:rPr lang="it-IT" dirty="0" smtClean="0">
                <a:sym typeface="Symbol"/>
              </a:rPr>
              <a:t> from </a:t>
            </a:r>
            <a:r>
              <a:rPr lang="it-IT" dirty="0" err="1" smtClean="0"/>
              <a:t>ToF</a:t>
            </a:r>
            <a:endParaRPr lang="en-US" dirty="0"/>
          </a:p>
        </p:txBody>
      </p:sp>
      <p:sp>
        <p:nvSpPr>
          <p:cNvPr id="12" name="TextBox 11"/>
          <p:cNvSpPr txBox="1"/>
          <p:nvPr/>
        </p:nvSpPr>
        <p:spPr>
          <a:xfrm>
            <a:off x="5004048" y="1274276"/>
            <a:ext cx="2952328" cy="646331"/>
          </a:xfrm>
          <a:prstGeom prst="rect">
            <a:avLst/>
          </a:prstGeom>
          <a:noFill/>
        </p:spPr>
        <p:txBody>
          <a:bodyPr wrap="square" rtlCol="0">
            <a:spAutoFit/>
          </a:bodyPr>
          <a:lstStyle/>
          <a:p>
            <a:pPr algn="ctr"/>
            <a:r>
              <a:rPr lang="it-IT" dirty="0" smtClean="0">
                <a:sym typeface="Symbol"/>
              </a:rPr>
              <a:t>Multiple </a:t>
            </a:r>
            <a:r>
              <a:rPr lang="it-IT" dirty="0" err="1" smtClean="0">
                <a:sym typeface="Symbol"/>
              </a:rPr>
              <a:t>energy</a:t>
            </a:r>
            <a:r>
              <a:rPr lang="it-IT" dirty="0" smtClean="0">
                <a:sym typeface="Symbol"/>
              </a:rPr>
              <a:t> </a:t>
            </a:r>
            <a:r>
              <a:rPr lang="it-IT" dirty="0" err="1" smtClean="0">
                <a:sym typeface="Symbol"/>
              </a:rPr>
              <a:t>deposits</a:t>
            </a:r>
            <a:r>
              <a:rPr lang="it-IT" dirty="0" smtClean="0">
                <a:sym typeface="Symbol"/>
              </a:rPr>
              <a:t> from </a:t>
            </a:r>
            <a:r>
              <a:rPr lang="it-IT" dirty="0" err="1" smtClean="0">
                <a:sym typeface="Symbol"/>
              </a:rPr>
              <a:t>calorimeter</a:t>
            </a:r>
            <a:endParaRPr lang="en-US" dirty="0"/>
          </a:p>
        </p:txBody>
      </p:sp>
      <p:sp>
        <p:nvSpPr>
          <p:cNvPr id="11"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2894848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it-IT" dirty="0" smtClean="0">
                <a:effectLst>
                  <a:glow rad="228600">
                    <a:schemeClr val="accent1">
                      <a:satMod val="175000"/>
                      <a:alpha val="40000"/>
                    </a:schemeClr>
                  </a:glow>
                </a:effectLst>
              </a:rPr>
              <a:t>H </a:t>
            </a:r>
            <a:r>
              <a:rPr lang="it-IT" dirty="0" err="1" smtClean="0">
                <a:effectLst>
                  <a:glow rad="228600">
                    <a:schemeClr val="accent1">
                      <a:satMod val="175000"/>
                      <a:alpha val="40000"/>
                    </a:schemeClr>
                  </a:glow>
                </a:effectLst>
              </a:rPr>
              <a:t>isotopes</a:t>
            </a:r>
            <a:endParaRPr lang="en-US" dirty="0">
              <a:effectLst>
                <a:glow rad="228600">
                  <a:schemeClr val="accent1">
                    <a:satMod val="175000"/>
                    <a:alpha val="40000"/>
                  </a:schemeClr>
                </a:glow>
              </a:effectLst>
            </a:endParaRPr>
          </a:p>
        </p:txBody>
      </p:sp>
      <p:sp>
        <p:nvSpPr>
          <p:cNvPr id="13" name="Text Placeholder 12"/>
          <p:cNvSpPr>
            <a:spLocks noGrp="1"/>
          </p:cNvSpPr>
          <p:nvPr>
            <p:ph type="body" idx="2"/>
          </p:nvPr>
        </p:nvSpPr>
        <p:spPr>
          <a:xfrm>
            <a:off x="179512" y="1981200"/>
            <a:ext cx="2736304" cy="4686419"/>
          </a:xfrm>
        </p:spPr>
        <p:txBody>
          <a:bodyPr>
            <a:normAutofit/>
          </a:bodyPr>
          <a:lstStyle/>
          <a:p>
            <a:r>
              <a:rPr lang="it-IT" dirty="0" err="1" smtClean="0"/>
              <a:t>Parameter</a:t>
            </a:r>
            <a:r>
              <a:rPr lang="it-IT" dirty="0" smtClean="0"/>
              <a:t> </a:t>
            </a:r>
            <a:r>
              <a:rPr lang="it-IT" dirty="0" err="1"/>
              <a:t>constraint</a:t>
            </a:r>
            <a:r>
              <a:rPr lang="it-IT" dirty="0"/>
              <a:t> </a:t>
            </a:r>
            <a:r>
              <a:rPr lang="it-IT" dirty="0" err="1" smtClean="0"/>
              <a:t>competitve</a:t>
            </a:r>
            <a:r>
              <a:rPr lang="it-IT" dirty="0" smtClean="0"/>
              <a:t>/</a:t>
            </a:r>
            <a:r>
              <a:rPr lang="it-IT" dirty="0" err="1" smtClean="0"/>
              <a:t>complementary</a:t>
            </a:r>
            <a:r>
              <a:rPr lang="it-IT" dirty="0" smtClean="0"/>
              <a:t>  to </a:t>
            </a:r>
            <a:r>
              <a:rPr lang="it-IT" dirty="0"/>
              <a:t>B/C </a:t>
            </a:r>
            <a:r>
              <a:rPr lang="it-IT" dirty="0" err="1"/>
              <a:t>measurement</a:t>
            </a:r>
            <a:r>
              <a:rPr lang="it-IT" dirty="0"/>
              <a:t> with </a:t>
            </a:r>
            <a:r>
              <a:rPr lang="it-IT" dirty="0" err="1"/>
              <a:t>current</a:t>
            </a:r>
            <a:r>
              <a:rPr lang="it-IT" dirty="0"/>
              <a:t> </a:t>
            </a:r>
            <a:r>
              <a:rPr lang="it-IT" dirty="0" err="1"/>
              <a:t>instrument</a:t>
            </a:r>
            <a:r>
              <a:rPr lang="it-IT" dirty="0"/>
              <a:t> </a:t>
            </a:r>
            <a:r>
              <a:rPr lang="it-IT" dirty="0" err="1"/>
              <a:t>precision</a:t>
            </a:r>
            <a:endParaRPr lang="en-US" dirty="0"/>
          </a:p>
          <a:p>
            <a:r>
              <a:rPr lang="it-IT" sz="1800" dirty="0"/>
              <a:t>Probe </a:t>
            </a:r>
            <a:r>
              <a:rPr lang="it-IT" sz="1800" dirty="0" err="1"/>
              <a:t>different</a:t>
            </a:r>
            <a:r>
              <a:rPr lang="it-IT" sz="1800" dirty="0"/>
              <a:t> Z/A regime</a:t>
            </a:r>
          </a:p>
          <a:p>
            <a:r>
              <a:rPr lang="it-IT" sz="1800" dirty="0"/>
              <a:t>Test «</a:t>
            </a:r>
            <a:r>
              <a:rPr lang="it-IT" sz="1800" dirty="0" err="1"/>
              <a:t>universality</a:t>
            </a:r>
            <a:r>
              <a:rPr lang="it-IT" sz="1800" dirty="0"/>
              <a:t>» of </a:t>
            </a:r>
            <a:r>
              <a:rPr lang="it-IT" sz="1800" dirty="0" err="1"/>
              <a:t>propagation</a:t>
            </a:r>
            <a:endParaRPr lang="it-IT" sz="1800" dirty="0"/>
          </a:p>
          <a:p>
            <a:r>
              <a:rPr lang="it-IT" sz="1800" dirty="0"/>
              <a:t>(Coste et al. 2012)</a:t>
            </a:r>
          </a:p>
          <a:p>
            <a:endParaRPr lang="it-IT" sz="1800" dirty="0" smtClean="0">
              <a:sym typeface="Symbol"/>
            </a:endParaRPr>
          </a:p>
        </p:txBody>
      </p:sp>
      <p:pic>
        <p:nvPicPr>
          <p:cNvPr id="1064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3141614" y="971128"/>
            <a:ext cx="3878658"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3419872" y="653207"/>
            <a:ext cx="3041217" cy="338554"/>
          </a:xfrm>
          <a:prstGeom prst="rect">
            <a:avLst/>
          </a:prstGeom>
          <a:noFill/>
        </p:spPr>
        <p:txBody>
          <a:bodyPr wrap="none" rtlCol="0">
            <a:spAutoFit/>
          </a:bodyPr>
          <a:lstStyle/>
          <a:p>
            <a:r>
              <a:rPr lang="it-IT" sz="1600" dirty="0" smtClean="0">
                <a:solidFill>
                  <a:prstClr val="black"/>
                </a:solidFill>
              </a:rPr>
              <a:t>Adriani et al – </a:t>
            </a:r>
            <a:r>
              <a:rPr lang="it-IT" sz="1600" dirty="0" err="1" smtClean="0">
                <a:solidFill>
                  <a:prstClr val="black"/>
                </a:solidFill>
              </a:rPr>
              <a:t>ApJ</a:t>
            </a:r>
            <a:r>
              <a:rPr lang="it-IT" sz="1600" dirty="0" smtClean="0">
                <a:solidFill>
                  <a:prstClr val="black"/>
                </a:solidFill>
              </a:rPr>
              <a:t> 218 (2016) </a:t>
            </a:r>
            <a:endParaRPr lang="en-US" dirty="0">
              <a:solidFill>
                <a:prstClr val="black"/>
              </a:solidFill>
            </a:endParaRPr>
          </a:p>
        </p:txBody>
      </p:sp>
      <p:sp>
        <p:nvSpPr>
          <p:cNvPr id="15" name="TextBox 14"/>
          <p:cNvSpPr txBox="1"/>
          <p:nvPr/>
        </p:nvSpPr>
        <p:spPr>
          <a:xfrm>
            <a:off x="6948264" y="1412776"/>
            <a:ext cx="2195737" cy="2185214"/>
          </a:xfrm>
          <a:prstGeom prst="rect">
            <a:avLst/>
          </a:prstGeom>
          <a:noFill/>
        </p:spPr>
        <p:txBody>
          <a:bodyPr wrap="square" rtlCol="0">
            <a:spAutoFit/>
          </a:bodyPr>
          <a:lstStyle/>
          <a:p>
            <a:r>
              <a:rPr lang="it-IT" b="1" baseline="30000" dirty="0">
                <a:solidFill>
                  <a:srgbClr val="CC0000"/>
                </a:solidFill>
              </a:rPr>
              <a:t>1</a:t>
            </a:r>
            <a:r>
              <a:rPr lang="it-IT" b="1" dirty="0">
                <a:solidFill>
                  <a:srgbClr val="CC0000"/>
                </a:solidFill>
              </a:rPr>
              <a:t>H </a:t>
            </a:r>
            <a:r>
              <a:rPr lang="it-IT" b="1" dirty="0">
                <a:solidFill>
                  <a:srgbClr val="CC0000"/>
                </a:solidFill>
                <a:sym typeface="Symbol"/>
              </a:rPr>
              <a:t> </a:t>
            </a:r>
            <a:r>
              <a:rPr lang="it-IT" b="1" dirty="0" err="1">
                <a:solidFill>
                  <a:srgbClr val="CC0000"/>
                </a:solidFill>
                <a:sym typeface="Symbol"/>
              </a:rPr>
              <a:t>primary</a:t>
            </a:r>
            <a:endParaRPr lang="it-IT" b="1" dirty="0">
              <a:solidFill>
                <a:srgbClr val="CC0000"/>
              </a:solidFill>
              <a:sym typeface="Symbol"/>
            </a:endParaRPr>
          </a:p>
          <a:p>
            <a:endParaRPr lang="it-IT" dirty="0" smtClean="0">
              <a:solidFill>
                <a:prstClr val="black"/>
              </a:solidFill>
              <a:sym typeface="Symbol"/>
            </a:endParaRPr>
          </a:p>
          <a:p>
            <a:endParaRPr lang="it-IT" dirty="0">
              <a:solidFill>
                <a:prstClr val="black"/>
              </a:solidFill>
              <a:sym typeface="Symbol"/>
            </a:endParaRPr>
          </a:p>
          <a:p>
            <a:endParaRPr lang="it-IT" dirty="0" smtClean="0">
              <a:solidFill>
                <a:prstClr val="black"/>
              </a:solidFill>
              <a:sym typeface="Symbol"/>
            </a:endParaRPr>
          </a:p>
          <a:p>
            <a:r>
              <a:rPr lang="it-IT" b="1" baseline="30000" dirty="0" smtClean="0">
                <a:solidFill>
                  <a:srgbClr val="0000FF"/>
                </a:solidFill>
                <a:sym typeface="Symbol"/>
              </a:rPr>
              <a:t>2</a:t>
            </a:r>
            <a:r>
              <a:rPr lang="it-IT" b="1" dirty="0" smtClean="0">
                <a:solidFill>
                  <a:srgbClr val="0000FF"/>
                </a:solidFill>
                <a:sym typeface="Symbol"/>
              </a:rPr>
              <a:t>H </a:t>
            </a:r>
            <a:r>
              <a:rPr lang="it-IT" b="1" dirty="0">
                <a:solidFill>
                  <a:srgbClr val="0000FF"/>
                </a:solidFill>
                <a:sym typeface="Symbol"/>
              </a:rPr>
              <a:t> </a:t>
            </a:r>
            <a:r>
              <a:rPr lang="it-IT" b="1" dirty="0" err="1">
                <a:solidFill>
                  <a:srgbClr val="0000FF"/>
                </a:solidFill>
                <a:sym typeface="Symbol"/>
              </a:rPr>
              <a:t>secondary</a:t>
            </a:r>
            <a:endParaRPr lang="it-IT" b="1" dirty="0">
              <a:solidFill>
                <a:srgbClr val="0000FF"/>
              </a:solidFill>
              <a:sym typeface="Symbol"/>
            </a:endParaRPr>
          </a:p>
          <a:p>
            <a:r>
              <a:rPr lang="it-IT" sz="1400" dirty="0">
                <a:solidFill>
                  <a:prstClr val="black"/>
                </a:solidFill>
              </a:rPr>
              <a:t>90% from </a:t>
            </a:r>
            <a:r>
              <a:rPr lang="it-IT" sz="1400" dirty="0" smtClean="0">
                <a:solidFill>
                  <a:prstClr val="black"/>
                </a:solidFill>
              </a:rPr>
              <a:t>4He+1H </a:t>
            </a:r>
            <a:r>
              <a:rPr lang="it-IT" sz="1400" dirty="0">
                <a:solidFill>
                  <a:prstClr val="black"/>
                </a:solidFill>
              </a:rPr>
              <a:t>(40%@</a:t>
            </a:r>
            <a:r>
              <a:rPr lang="it-IT" sz="1400" dirty="0" smtClean="0">
                <a:solidFill>
                  <a:prstClr val="black"/>
                </a:solidFill>
              </a:rPr>
              <a:t>1 </a:t>
            </a:r>
            <a:r>
              <a:rPr lang="it-IT" sz="1400" dirty="0" err="1" smtClean="0">
                <a:solidFill>
                  <a:prstClr val="black"/>
                </a:solidFill>
              </a:rPr>
              <a:t>GeV</a:t>
            </a:r>
            <a:r>
              <a:rPr lang="it-IT" sz="1400" dirty="0" smtClean="0">
                <a:solidFill>
                  <a:prstClr val="black"/>
                </a:solidFill>
              </a:rPr>
              <a:t>/</a:t>
            </a:r>
            <a:r>
              <a:rPr lang="it-IT" sz="1400" dirty="0" err="1" smtClean="0">
                <a:solidFill>
                  <a:prstClr val="black"/>
                </a:solidFill>
              </a:rPr>
              <a:t>n</a:t>
            </a:r>
            <a:r>
              <a:rPr lang="it-IT" sz="1400" dirty="0">
                <a:solidFill>
                  <a:prstClr val="black"/>
                </a:solidFill>
              </a:rPr>
              <a:t>)</a:t>
            </a:r>
          </a:p>
          <a:p>
            <a:endParaRPr lang="en-US" dirty="0">
              <a:solidFill>
                <a:prstClr val="black"/>
              </a:solidFill>
            </a:endParaRPr>
          </a:p>
        </p:txBody>
      </p:sp>
      <p:sp>
        <p:nvSpPr>
          <p:cNvPr id="8"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21367180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effectLst>
                  <a:glow rad="228600">
                    <a:schemeClr val="accent1">
                      <a:satMod val="175000"/>
                      <a:alpha val="40000"/>
                    </a:schemeClr>
                  </a:glow>
                </a:effectLst>
              </a:rPr>
              <a:t>He </a:t>
            </a:r>
            <a:r>
              <a:rPr lang="it-IT" dirty="0" err="1" smtClean="0">
                <a:effectLst>
                  <a:glow rad="228600">
                    <a:schemeClr val="accent1">
                      <a:satMod val="175000"/>
                      <a:alpha val="40000"/>
                    </a:schemeClr>
                  </a:glow>
                </a:effectLst>
              </a:rPr>
              <a:t>isotopes</a:t>
            </a:r>
            <a:endParaRPr lang="en-US" dirty="0">
              <a:effectLst>
                <a:glow rad="228600">
                  <a:schemeClr val="accent1">
                    <a:satMod val="175000"/>
                    <a:alpha val="40000"/>
                  </a:schemeClr>
                </a:glow>
              </a:effectLst>
            </a:endParaRPr>
          </a:p>
        </p:txBody>
      </p:sp>
      <p:sp>
        <p:nvSpPr>
          <p:cNvPr id="3" name="Text Placeholder 2"/>
          <p:cNvSpPr>
            <a:spLocks noGrp="1"/>
          </p:cNvSpPr>
          <p:nvPr>
            <p:ph type="body" idx="2"/>
          </p:nvPr>
        </p:nvSpPr>
        <p:spPr>
          <a:xfrm>
            <a:off x="179512" y="1981200"/>
            <a:ext cx="2736304" cy="4144963"/>
          </a:xfrm>
        </p:spPr>
        <p:txBody>
          <a:bodyPr/>
          <a:lstStyle/>
          <a:p>
            <a:pPr lvl="0">
              <a:buClr>
                <a:srgbClr val="D16349"/>
              </a:buClr>
            </a:pPr>
            <a:r>
              <a:rPr lang="it-IT" dirty="0" err="1"/>
              <a:t>Parameter</a:t>
            </a:r>
            <a:r>
              <a:rPr lang="it-IT" dirty="0"/>
              <a:t> </a:t>
            </a:r>
            <a:r>
              <a:rPr lang="it-IT" dirty="0" err="1"/>
              <a:t>constraint</a:t>
            </a:r>
            <a:r>
              <a:rPr lang="it-IT" dirty="0"/>
              <a:t> </a:t>
            </a:r>
            <a:r>
              <a:rPr lang="it-IT" dirty="0" err="1"/>
              <a:t>competitve</a:t>
            </a:r>
            <a:r>
              <a:rPr lang="it-IT" dirty="0"/>
              <a:t>/</a:t>
            </a:r>
            <a:r>
              <a:rPr lang="it-IT" dirty="0" err="1"/>
              <a:t>complementary</a:t>
            </a:r>
            <a:r>
              <a:rPr lang="it-IT" dirty="0"/>
              <a:t> to B/C </a:t>
            </a:r>
            <a:r>
              <a:rPr lang="it-IT" dirty="0" err="1"/>
              <a:t>measurement</a:t>
            </a:r>
            <a:r>
              <a:rPr lang="it-IT" dirty="0"/>
              <a:t> with </a:t>
            </a:r>
            <a:r>
              <a:rPr lang="it-IT" dirty="0" err="1"/>
              <a:t>current</a:t>
            </a:r>
            <a:r>
              <a:rPr lang="it-IT" dirty="0"/>
              <a:t> </a:t>
            </a:r>
            <a:r>
              <a:rPr lang="it-IT" dirty="0" err="1"/>
              <a:t>instrument</a:t>
            </a:r>
            <a:r>
              <a:rPr lang="it-IT" dirty="0"/>
              <a:t> </a:t>
            </a:r>
            <a:r>
              <a:rPr lang="it-IT" dirty="0" err="1"/>
              <a:t>precision</a:t>
            </a:r>
            <a:endParaRPr lang="en-US" dirty="0"/>
          </a:p>
          <a:p>
            <a:pPr lvl="0">
              <a:buClr>
                <a:srgbClr val="D16349"/>
              </a:buClr>
            </a:pPr>
            <a:r>
              <a:rPr lang="it-IT" sz="1800" dirty="0"/>
              <a:t>Probe </a:t>
            </a:r>
            <a:r>
              <a:rPr lang="it-IT" sz="1800" dirty="0" err="1"/>
              <a:t>different</a:t>
            </a:r>
            <a:r>
              <a:rPr lang="it-IT" sz="1800" dirty="0"/>
              <a:t> Z/A regime</a:t>
            </a:r>
          </a:p>
          <a:p>
            <a:pPr lvl="0">
              <a:buClr>
                <a:srgbClr val="D16349"/>
              </a:buClr>
            </a:pPr>
            <a:r>
              <a:rPr lang="it-IT" sz="1800" dirty="0"/>
              <a:t>Test «</a:t>
            </a:r>
            <a:r>
              <a:rPr lang="it-IT" sz="1800" dirty="0" err="1"/>
              <a:t>universality</a:t>
            </a:r>
            <a:r>
              <a:rPr lang="it-IT" sz="1800" dirty="0"/>
              <a:t>» of </a:t>
            </a:r>
            <a:r>
              <a:rPr lang="it-IT" sz="1800" dirty="0" err="1"/>
              <a:t>propagation</a:t>
            </a:r>
            <a:endParaRPr lang="it-IT" sz="1800" dirty="0"/>
          </a:p>
          <a:p>
            <a:pPr lvl="0">
              <a:buClr>
                <a:srgbClr val="D16349"/>
              </a:buClr>
            </a:pPr>
            <a:r>
              <a:rPr lang="it-IT" sz="1800" dirty="0"/>
              <a:t>(Coste et al. 2012)</a:t>
            </a:r>
          </a:p>
          <a:p>
            <a:pPr lvl="0">
              <a:buClr>
                <a:srgbClr val="D16349"/>
              </a:buClr>
            </a:pPr>
            <a:endParaRPr lang="it-IT" sz="1800" dirty="0">
              <a:sym typeface="Symbol"/>
            </a:endParaRPr>
          </a:p>
          <a:p>
            <a:endParaRPr lang="en-US" dirty="0"/>
          </a:p>
        </p:txBody>
      </p:sp>
      <p:pic>
        <p:nvPicPr>
          <p:cNvPr id="5"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934365" y="908720"/>
            <a:ext cx="3941891"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755307" y="1556792"/>
            <a:ext cx="2209181" cy="2185214"/>
          </a:xfrm>
          <a:prstGeom prst="rect">
            <a:avLst/>
          </a:prstGeom>
          <a:noFill/>
        </p:spPr>
        <p:txBody>
          <a:bodyPr wrap="square" rtlCol="0">
            <a:spAutoFit/>
          </a:bodyPr>
          <a:lstStyle/>
          <a:p>
            <a:r>
              <a:rPr lang="it-IT" b="1" baseline="30000" dirty="0" smtClean="0">
                <a:solidFill>
                  <a:srgbClr val="0000FF"/>
                </a:solidFill>
              </a:rPr>
              <a:t>4</a:t>
            </a:r>
            <a:r>
              <a:rPr lang="it-IT" b="1" dirty="0" smtClean="0">
                <a:solidFill>
                  <a:srgbClr val="0000FF"/>
                </a:solidFill>
              </a:rPr>
              <a:t>He </a:t>
            </a:r>
            <a:r>
              <a:rPr lang="it-IT" b="1" dirty="0" smtClean="0">
                <a:solidFill>
                  <a:srgbClr val="0000FF"/>
                </a:solidFill>
                <a:sym typeface="Symbol"/>
              </a:rPr>
              <a:t> </a:t>
            </a:r>
            <a:r>
              <a:rPr lang="it-IT" b="1" dirty="0" err="1" smtClean="0">
                <a:solidFill>
                  <a:srgbClr val="0000FF"/>
                </a:solidFill>
                <a:sym typeface="Symbol"/>
              </a:rPr>
              <a:t>primary</a:t>
            </a:r>
            <a:r>
              <a:rPr lang="it-IT" b="1" dirty="0" smtClean="0">
                <a:solidFill>
                  <a:srgbClr val="0000FF"/>
                </a:solidFill>
                <a:sym typeface="Symbol"/>
              </a:rPr>
              <a:t> + </a:t>
            </a:r>
            <a:r>
              <a:rPr lang="it-IT" b="1" dirty="0" err="1" smtClean="0">
                <a:solidFill>
                  <a:srgbClr val="0000FF"/>
                </a:solidFill>
                <a:sym typeface="Symbol"/>
              </a:rPr>
              <a:t>secondary</a:t>
            </a:r>
            <a:endParaRPr lang="it-IT" b="1" dirty="0" smtClean="0">
              <a:solidFill>
                <a:srgbClr val="0000FF"/>
              </a:solidFill>
              <a:sym typeface="Symbol"/>
            </a:endParaRPr>
          </a:p>
          <a:p>
            <a:r>
              <a:rPr lang="it-IT" dirty="0" smtClean="0">
                <a:solidFill>
                  <a:prstClr val="black"/>
                </a:solidFill>
                <a:sym typeface="Symbol"/>
              </a:rPr>
              <a:t></a:t>
            </a:r>
            <a:r>
              <a:rPr lang="it-IT" sz="1400" dirty="0">
                <a:solidFill>
                  <a:prstClr val="black"/>
                </a:solidFill>
              </a:rPr>
              <a:t>10% @</a:t>
            </a:r>
            <a:r>
              <a:rPr lang="it-IT" sz="1400" dirty="0" smtClean="0">
                <a:solidFill>
                  <a:prstClr val="black"/>
                </a:solidFill>
              </a:rPr>
              <a:t>2 </a:t>
            </a:r>
            <a:r>
              <a:rPr lang="it-IT" sz="1400" dirty="0" err="1" smtClean="0">
                <a:solidFill>
                  <a:prstClr val="black"/>
                </a:solidFill>
              </a:rPr>
              <a:t>GeV</a:t>
            </a:r>
            <a:r>
              <a:rPr lang="it-IT" sz="1400" dirty="0" smtClean="0">
                <a:solidFill>
                  <a:prstClr val="black"/>
                </a:solidFill>
              </a:rPr>
              <a:t>/</a:t>
            </a:r>
            <a:r>
              <a:rPr lang="it-IT" sz="1400" dirty="0" err="1" smtClean="0">
                <a:solidFill>
                  <a:prstClr val="black"/>
                </a:solidFill>
              </a:rPr>
              <a:t>n</a:t>
            </a:r>
            <a:r>
              <a:rPr lang="it-IT" sz="1400" dirty="0" smtClean="0">
                <a:solidFill>
                  <a:prstClr val="black"/>
                </a:solidFill>
              </a:rPr>
              <a:t> </a:t>
            </a:r>
            <a:r>
              <a:rPr lang="it-IT" sz="1400" dirty="0">
                <a:solidFill>
                  <a:prstClr val="black"/>
                </a:solidFill>
              </a:rPr>
              <a:t>from CNO</a:t>
            </a:r>
          </a:p>
          <a:p>
            <a:endParaRPr lang="it-IT" dirty="0">
              <a:solidFill>
                <a:prstClr val="black"/>
              </a:solidFill>
              <a:sym typeface="Symbol"/>
            </a:endParaRPr>
          </a:p>
          <a:p>
            <a:r>
              <a:rPr lang="it-IT" b="1" baseline="30000" dirty="0">
                <a:solidFill>
                  <a:srgbClr val="FF0000"/>
                </a:solidFill>
                <a:sym typeface="Symbol"/>
              </a:rPr>
              <a:t>3</a:t>
            </a:r>
            <a:r>
              <a:rPr lang="it-IT" b="1" dirty="0">
                <a:solidFill>
                  <a:srgbClr val="FF0000"/>
                </a:solidFill>
                <a:sym typeface="Symbol"/>
              </a:rPr>
              <a:t>He  </a:t>
            </a:r>
            <a:r>
              <a:rPr lang="it-IT" b="1" dirty="0" err="1">
                <a:solidFill>
                  <a:srgbClr val="FF0000"/>
                </a:solidFill>
                <a:sym typeface="Symbol"/>
              </a:rPr>
              <a:t>secondary</a:t>
            </a:r>
            <a:endParaRPr lang="it-IT" b="1" dirty="0">
              <a:solidFill>
                <a:srgbClr val="FF0000"/>
              </a:solidFill>
              <a:sym typeface="Symbol"/>
            </a:endParaRPr>
          </a:p>
          <a:p>
            <a:r>
              <a:rPr lang="it-IT" sz="1400" dirty="0">
                <a:solidFill>
                  <a:prstClr val="black"/>
                </a:solidFill>
              </a:rPr>
              <a:t>95% from </a:t>
            </a:r>
            <a:r>
              <a:rPr lang="it-IT" sz="1400" dirty="0" smtClean="0">
                <a:solidFill>
                  <a:prstClr val="black"/>
                </a:solidFill>
              </a:rPr>
              <a:t>4He</a:t>
            </a:r>
            <a:endParaRPr lang="it-IT" sz="1400" dirty="0">
              <a:solidFill>
                <a:prstClr val="black"/>
              </a:solidFill>
            </a:endParaRPr>
          </a:p>
          <a:p>
            <a:endParaRPr lang="en-US" dirty="0">
              <a:solidFill>
                <a:prstClr val="black"/>
              </a:solidFill>
            </a:endParaRPr>
          </a:p>
        </p:txBody>
      </p:sp>
      <p:sp>
        <p:nvSpPr>
          <p:cNvPr id="8" name="TextBox 7"/>
          <p:cNvSpPr txBox="1"/>
          <p:nvPr/>
        </p:nvSpPr>
        <p:spPr>
          <a:xfrm>
            <a:off x="3419872" y="653207"/>
            <a:ext cx="2970685" cy="338554"/>
          </a:xfrm>
          <a:prstGeom prst="rect">
            <a:avLst/>
          </a:prstGeom>
          <a:noFill/>
        </p:spPr>
        <p:txBody>
          <a:bodyPr wrap="none" rtlCol="0">
            <a:spAutoFit/>
          </a:bodyPr>
          <a:lstStyle/>
          <a:p>
            <a:r>
              <a:rPr lang="it-IT" sz="1600" dirty="0">
                <a:solidFill>
                  <a:prstClr val="black"/>
                </a:solidFill>
              </a:rPr>
              <a:t>Adriani et al – </a:t>
            </a:r>
            <a:r>
              <a:rPr lang="it-IT" sz="1600" dirty="0" err="1">
                <a:solidFill>
                  <a:prstClr val="black"/>
                </a:solidFill>
              </a:rPr>
              <a:t>ApJ</a:t>
            </a:r>
            <a:r>
              <a:rPr lang="it-IT" sz="1600" dirty="0">
                <a:solidFill>
                  <a:prstClr val="black"/>
                </a:solidFill>
              </a:rPr>
              <a:t> 218 (2016) </a:t>
            </a:r>
            <a:endParaRPr lang="en-US" sz="1600" dirty="0">
              <a:solidFill>
                <a:prstClr val="black"/>
              </a:solidFill>
            </a:endParaRPr>
          </a:p>
        </p:txBody>
      </p:sp>
      <p:sp>
        <p:nvSpPr>
          <p:cNvPr id="10"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2599501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B&amp;C </a:t>
            </a:r>
            <a:r>
              <a:rPr lang="it-IT" dirty="0" smtClean="0">
                <a:sym typeface="Symbol"/>
              </a:rPr>
              <a:t> </a:t>
            </a:r>
            <a:r>
              <a:rPr lang="it-IT" dirty="0" smtClean="0"/>
              <a:t>Z-</a:t>
            </a:r>
            <a:r>
              <a:rPr lang="it-IT" dirty="0" err="1" smtClean="0"/>
              <a:t>selection</a:t>
            </a:r>
            <a:endParaRPr lang="en-US" dirty="0"/>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57200" y="2689236"/>
            <a:ext cx="8229600" cy="275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4" name="TextBox 3"/>
              <p:cNvSpPr txBox="1"/>
              <p:nvPr/>
            </p:nvSpPr>
            <p:spPr>
              <a:xfrm>
                <a:off x="719084" y="1412776"/>
                <a:ext cx="4969758" cy="684803"/>
              </a:xfrm>
              <a:prstGeom prst="rect">
                <a:avLst/>
              </a:prstGeom>
              <a:noFill/>
            </p:spPr>
            <p:txBody>
              <a:bodyPr wrap="none" rtlCol="0">
                <a:spAutoFit/>
              </a:bodyPr>
              <a:lstStyle/>
              <a:p>
                <a:r>
                  <a:rPr lang="it-IT" dirty="0" smtClean="0"/>
                  <a:t>Flux sample:</a:t>
                </a:r>
                <a14:m>
                  <m:oMath xmlns:m="http://schemas.openxmlformats.org/officeDocument/2006/math">
                    <m:r>
                      <a:rPr lang="it-IT" b="0" i="0" smtClean="0">
                        <a:latin typeface="Cambria Math"/>
                      </a:rPr>
                      <m:t> </m:t>
                    </m:r>
                    <m:sSub>
                      <m:sSubPr>
                        <m:ctrlPr>
                          <a:rPr lang="it-IT" i="1">
                            <a:latin typeface="Cambria Math" charset="0"/>
                          </a:rPr>
                        </m:ctrlPr>
                      </m:sSubPr>
                      <m:e>
                        <m:f>
                          <m:fPr>
                            <m:type m:val="lin"/>
                            <m:ctrlPr>
                              <a:rPr lang="it-IT" i="1">
                                <a:latin typeface="Cambria Math" charset="0"/>
                              </a:rPr>
                            </m:ctrlPr>
                          </m:fPr>
                          <m:num>
                            <m:r>
                              <a:rPr lang="it-IT" i="1">
                                <a:latin typeface="Cambria Math"/>
                              </a:rPr>
                              <m:t>𝑑𝐸</m:t>
                            </m:r>
                          </m:num>
                          <m:den>
                            <m:r>
                              <a:rPr lang="it-IT" i="1">
                                <a:latin typeface="Cambria Math"/>
                              </a:rPr>
                              <m:t>𝑑𝑥</m:t>
                            </m:r>
                          </m:den>
                        </m:f>
                      </m:e>
                      <m:sub>
                        <m:r>
                          <a:rPr lang="it-IT" i="1">
                            <a:latin typeface="Cambria Math"/>
                          </a:rPr>
                          <m:t>𝑆</m:t>
                        </m:r>
                        <m:r>
                          <a:rPr lang="it-IT" i="1">
                            <a:latin typeface="Cambria Math"/>
                          </a:rPr>
                          <m:t>12</m:t>
                        </m:r>
                      </m:sub>
                    </m:sSub>
                    <m:r>
                      <a:rPr lang="it-IT" i="1">
                        <a:latin typeface="Cambria Math"/>
                      </a:rPr>
                      <m:t>&amp; </m:t>
                    </m:r>
                    <m:sSub>
                      <m:sSubPr>
                        <m:ctrlPr>
                          <a:rPr lang="it-IT" i="1">
                            <a:latin typeface="Cambria Math" charset="0"/>
                          </a:rPr>
                        </m:ctrlPr>
                      </m:sSubPr>
                      <m:e>
                        <m:d>
                          <m:dPr>
                            <m:begChr m:val="⟨"/>
                            <m:endChr m:val="⟩"/>
                            <m:ctrlPr>
                              <a:rPr lang="it-IT" i="1">
                                <a:latin typeface="Cambria Math" charset="0"/>
                              </a:rPr>
                            </m:ctrlPr>
                          </m:dPr>
                          <m:e>
                            <m:f>
                              <m:fPr>
                                <m:type m:val="lin"/>
                                <m:ctrlPr>
                                  <a:rPr lang="it-IT" i="1">
                                    <a:latin typeface="Cambria Math" charset="0"/>
                                  </a:rPr>
                                </m:ctrlPr>
                              </m:fPr>
                              <m:num>
                                <m:r>
                                  <a:rPr lang="it-IT" i="1">
                                    <a:latin typeface="Cambria Math"/>
                                  </a:rPr>
                                  <m:t>𝑑𝐸</m:t>
                                </m:r>
                              </m:num>
                              <m:den>
                                <m:r>
                                  <a:rPr lang="it-IT" i="1">
                                    <a:latin typeface="Cambria Math"/>
                                  </a:rPr>
                                  <m:t>𝑑𝑥</m:t>
                                </m:r>
                              </m:den>
                            </m:f>
                          </m:e>
                        </m:d>
                      </m:e>
                      <m:sub>
                        <m:r>
                          <a:rPr lang="it-IT" i="1">
                            <a:latin typeface="Cambria Math"/>
                          </a:rPr>
                          <m:t>𝑆</m:t>
                        </m:r>
                        <m:r>
                          <a:rPr lang="it-IT" i="1">
                            <a:latin typeface="Cambria Math"/>
                          </a:rPr>
                          <m:t>2</m:t>
                        </m:r>
                      </m:sub>
                    </m:sSub>
                    <m:r>
                      <a:rPr lang="it-IT" i="1">
                        <a:latin typeface="Cambria Math"/>
                      </a:rPr>
                      <m:t>&amp; </m:t>
                    </m:r>
                    <m:sSub>
                      <m:sSubPr>
                        <m:ctrlPr>
                          <a:rPr lang="it-IT" i="1">
                            <a:latin typeface="Cambria Math" charset="0"/>
                          </a:rPr>
                        </m:ctrlPr>
                      </m:sSubPr>
                      <m:e>
                        <m:d>
                          <m:dPr>
                            <m:begChr m:val="⟨"/>
                            <m:endChr m:val="⟩"/>
                            <m:ctrlPr>
                              <a:rPr lang="it-IT" i="1">
                                <a:latin typeface="Cambria Math" charset="0"/>
                              </a:rPr>
                            </m:ctrlPr>
                          </m:dPr>
                          <m:e>
                            <m:f>
                              <m:fPr>
                                <m:type m:val="lin"/>
                                <m:ctrlPr>
                                  <a:rPr lang="it-IT" i="1">
                                    <a:latin typeface="Cambria Math" charset="0"/>
                                  </a:rPr>
                                </m:ctrlPr>
                              </m:fPr>
                              <m:num>
                                <m:r>
                                  <a:rPr lang="it-IT" i="1">
                                    <a:latin typeface="Cambria Math"/>
                                  </a:rPr>
                                  <m:t>𝑑𝐸</m:t>
                                </m:r>
                              </m:num>
                              <m:den>
                                <m:r>
                                  <a:rPr lang="it-IT" i="1">
                                    <a:latin typeface="Cambria Math"/>
                                  </a:rPr>
                                  <m:t>𝑑𝑥</m:t>
                                </m:r>
                              </m:den>
                            </m:f>
                          </m:e>
                        </m:d>
                      </m:e>
                      <m:sub>
                        <m:r>
                          <a:rPr lang="it-IT" i="1">
                            <a:latin typeface="Cambria Math"/>
                          </a:rPr>
                          <m:t>𝑆</m:t>
                        </m:r>
                        <m:r>
                          <a:rPr lang="it-IT" i="1">
                            <a:latin typeface="Cambria Math"/>
                          </a:rPr>
                          <m:t>3</m:t>
                        </m:r>
                      </m:sub>
                    </m:sSub>
                  </m:oMath>
                </a14:m>
                <a:endParaRPr lang="it-IT" dirty="0" smtClean="0"/>
              </a:p>
              <a:p>
                <a:r>
                  <a:rPr lang="it-IT" dirty="0" err="1" smtClean="0"/>
                  <a:t>Efficiency</a:t>
                </a:r>
                <a:r>
                  <a:rPr lang="it-IT" dirty="0" smtClean="0"/>
                  <a:t> sample:</a:t>
                </a:r>
                <a14:m>
                  <m:oMath xmlns:m="http://schemas.openxmlformats.org/officeDocument/2006/math">
                    <m:r>
                      <a:rPr lang="it-IT" b="0" i="0" smtClean="0">
                        <a:latin typeface="Cambria Math"/>
                      </a:rPr>
                      <m:t> </m:t>
                    </m:r>
                    <m:sSub>
                      <m:sSubPr>
                        <m:ctrlPr>
                          <a:rPr lang="it-IT" i="1">
                            <a:latin typeface="Cambria Math" charset="0"/>
                          </a:rPr>
                        </m:ctrlPr>
                      </m:sSubPr>
                      <m:e>
                        <m:r>
                          <a:rPr lang="it-IT" b="0" i="1" smtClean="0">
                            <a:latin typeface="Cambria Math"/>
                          </a:rPr>
                          <m:t> </m:t>
                        </m:r>
                        <m:f>
                          <m:fPr>
                            <m:type m:val="lin"/>
                            <m:ctrlPr>
                              <a:rPr lang="it-IT" i="1">
                                <a:latin typeface="Cambria Math" charset="0"/>
                              </a:rPr>
                            </m:ctrlPr>
                          </m:fPr>
                          <m:num>
                            <m:r>
                              <a:rPr lang="it-IT" i="1">
                                <a:latin typeface="Cambria Math"/>
                              </a:rPr>
                              <m:t>𝑑𝐸</m:t>
                            </m:r>
                          </m:num>
                          <m:den>
                            <m:r>
                              <a:rPr lang="it-IT" i="1">
                                <a:latin typeface="Cambria Math"/>
                              </a:rPr>
                              <m:t>𝑑𝑥</m:t>
                            </m:r>
                          </m:den>
                        </m:f>
                      </m:e>
                      <m:sub>
                        <m:r>
                          <a:rPr lang="it-IT" i="1">
                            <a:latin typeface="Cambria Math"/>
                          </a:rPr>
                          <m:t>𝑆</m:t>
                        </m:r>
                        <m:r>
                          <a:rPr lang="it-IT" i="1">
                            <a:latin typeface="Cambria Math"/>
                          </a:rPr>
                          <m:t>11</m:t>
                        </m:r>
                      </m:sub>
                    </m:sSub>
                    <m:r>
                      <a:rPr lang="it-IT" b="0" i="1" smtClean="0">
                        <a:latin typeface="Cambria Math"/>
                      </a:rPr>
                      <m:t>&amp;</m:t>
                    </m:r>
                    <m:sSub>
                      <m:sSubPr>
                        <m:ctrlPr>
                          <a:rPr lang="it-IT" i="1">
                            <a:latin typeface="Cambria Math" charset="0"/>
                          </a:rPr>
                        </m:ctrlPr>
                      </m:sSubPr>
                      <m:e>
                        <m:f>
                          <m:fPr>
                            <m:type m:val="lin"/>
                            <m:ctrlPr>
                              <a:rPr lang="it-IT" i="1">
                                <a:latin typeface="Cambria Math" charset="0"/>
                              </a:rPr>
                            </m:ctrlPr>
                          </m:fPr>
                          <m:num>
                            <m:r>
                              <a:rPr lang="it-IT" i="1">
                                <a:latin typeface="Cambria Math"/>
                              </a:rPr>
                              <m:t>𝑑𝐸</m:t>
                            </m:r>
                          </m:num>
                          <m:den>
                            <m:r>
                              <a:rPr lang="it-IT" i="1">
                                <a:latin typeface="Cambria Math"/>
                              </a:rPr>
                              <m:t>𝑑𝑥</m:t>
                            </m:r>
                          </m:den>
                        </m:f>
                      </m:e>
                      <m:sub>
                        <m:r>
                          <a:rPr lang="it-IT" b="0" i="1" smtClean="0">
                            <a:latin typeface="Cambria Math"/>
                          </a:rPr>
                          <m:t>𝐶</m:t>
                        </m:r>
                        <m:r>
                          <a:rPr lang="it-IT" b="0" i="1" smtClean="0">
                            <a:latin typeface="Cambria Math"/>
                          </a:rPr>
                          <m:t>0</m:t>
                        </m:r>
                      </m:sub>
                    </m:sSub>
                  </m:oMath>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719084" y="1412776"/>
                <a:ext cx="4969758" cy="684803"/>
              </a:xfrm>
              <a:prstGeom prst="rect">
                <a:avLst/>
              </a:prstGeom>
              <a:blipFill rotWithShape="1">
                <a:blip r:embed="rId3"/>
                <a:stretch>
                  <a:fillRect l="-1104" t="-62500" r="-1472" b="-93750"/>
                </a:stretch>
              </a:blipFill>
            </p:spPr>
            <p:txBody>
              <a:bodyPr/>
              <a:lstStyle/>
              <a:p>
                <a:r>
                  <a:rPr lang="en-US">
                    <a:noFill/>
                  </a:rPr>
                  <a:t> </a:t>
                </a:r>
              </a:p>
            </p:txBody>
          </p:sp>
        </mc:Fallback>
      </mc:AlternateContent>
      <p:sp>
        <p:nvSpPr>
          <p:cNvPr id="6" name="TextBox 5"/>
          <p:cNvSpPr txBox="1"/>
          <p:nvPr/>
        </p:nvSpPr>
        <p:spPr>
          <a:xfrm>
            <a:off x="719084" y="5517232"/>
            <a:ext cx="2539478" cy="338554"/>
          </a:xfrm>
          <a:prstGeom prst="rect">
            <a:avLst/>
          </a:prstGeom>
          <a:noFill/>
        </p:spPr>
        <p:txBody>
          <a:bodyPr wrap="none" rtlCol="0">
            <a:spAutoFit/>
          </a:bodyPr>
          <a:lstStyle/>
          <a:p>
            <a:r>
              <a:rPr lang="it-IT" sz="1600" dirty="0" smtClean="0"/>
              <a:t>Adriani et al.</a:t>
            </a:r>
            <a:r>
              <a:rPr lang="it-IT" sz="1600" dirty="0"/>
              <a:t> </a:t>
            </a:r>
            <a:r>
              <a:rPr lang="it-IT" sz="1600" dirty="0" err="1"/>
              <a:t>ApJ</a:t>
            </a:r>
            <a:r>
              <a:rPr lang="it-IT" sz="1600" dirty="0"/>
              <a:t> 791 (2014)</a:t>
            </a:r>
          </a:p>
        </p:txBody>
      </p:sp>
      <p:sp>
        <p:nvSpPr>
          <p:cNvPr id="3" name="TextBox 2"/>
          <p:cNvSpPr txBox="1"/>
          <p:nvPr/>
        </p:nvSpPr>
        <p:spPr>
          <a:xfrm>
            <a:off x="5940152" y="1416053"/>
            <a:ext cx="2880320" cy="1200329"/>
          </a:xfrm>
          <a:prstGeom prst="rect">
            <a:avLst/>
          </a:prstGeom>
          <a:noFill/>
        </p:spPr>
        <p:txBody>
          <a:bodyPr wrap="square" rtlCol="0">
            <a:spAutoFit/>
          </a:bodyPr>
          <a:lstStyle/>
          <a:p>
            <a:pPr algn="ctr"/>
            <a:r>
              <a:rPr lang="it-IT" dirty="0" smtClean="0"/>
              <a:t>The </a:t>
            </a:r>
            <a:r>
              <a:rPr lang="it-IT" dirty="0" err="1" smtClean="0"/>
              <a:t>analysis</a:t>
            </a:r>
            <a:r>
              <a:rPr lang="it-IT" dirty="0" smtClean="0"/>
              <a:t> can be </a:t>
            </a:r>
            <a:r>
              <a:rPr lang="it-IT" dirty="0" err="1" smtClean="0"/>
              <a:t>extended</a:t>
            </a:r>
            <a:r>
              <a:rPr lang="it-IT" dirty="0" smtClean="0"/>
              <a:t> to </a:t>
            </a:r>
            <a:r>
              <a:rPr lang="it-IT" dirty="0" err="1" smtClean="0"/>
              <a:t>Oxygen</a:t>
            </a:r>
            <a:endParaRPr lang="it-IT" dirty="0" smtClean="0"/>
          </a:p>
          <a:p>
            <a:pPr algn="ctr"/>
            <a:r>
              <a:rPr lang="it-IT" dirty="0" smtClean="0"/>
              <a:t>(some </a:t>
            </a:r>
            <a:r>
              <a:rPr lang="it-IT" dirty="0" err="1" smtClean="0"/>
              <a:t>saturation</a:t>
            </a:r>
            <a:r>
              <a:rPr lang="it-IT" dirty="0" smtClean="0"/>
              <a:t> </a:t>
            </a:r>
            <a:r>
              <a:rPr lang="it-IT" dirty="0" err="1" smtClean="0"/>
              <a:t>issues</a:t>
            </a:r>
            <a:r>
              <a:rPr lang="it-IT" dirty="0" smtClean="0"/>
              <a:t> to be </a:t>
            </a:r>
            <a:r>
              <a:rPr lang="it-IT" dirty="0" err="1" smtClean="0"/>
              <a:t>addressed</a:t>
            </a:r>
            <a:r>
              <a:rPr lang="it-IT" dirty="0" smtClean="0"/>
              <a:t>)</a:t>
            </a:r>
            <a:endParaRPr lang="en-US" dirty="0"/>
          </a:p>
        </p:txBody>
      </p:sp>
      <p:cxnSp>
        <p:nvCxnSpPr>
          <p:cNvPr id="9" name="Straight Arrow Connector 8"/>
          <p:cNvCxnSpPr>
            <a:endCxn id="3" idx="1"/>
          </p:cNvCxnSpPr>
          <p:nvPr/>
        </p:nvCxnSpPr>
        <p:spPr>
          <a:xfrm flipV="1">
            <a:off x="1475656" y="2016218"/>
            <a:ext cx="4464496" cy="15567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139952" y="2348880"/>
            <a:ext cx="2232248" cy="12961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948264" y="2616382"/>
            <a:ext cx="288032" cy="10286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8174888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914400"/>
            <a:ext cx="2664296" cy="990600"/>
          </a:xfrm>
        </p:spPr>
        <p:txBody>
          <a:bodyPr/>
          <a:lstStyle/>
          <a:p>
            <a:r>
              <a:rPr lang="it-IT" dirty="0" smtClean="0">
                <a:effectLst>
                  <a:glow rad="228600">
                    <a:schemeClr val="accent1">
                      <a:satMod val="175000"/>
                      <a:alpha val="40000"/>
                    </a:schemeClr>
                  </a:glow>
                </a:effectLst>
              </a:rPr>
              <a:t>B and C </a:t>
            </a:r>
            <a:r>
              <a:rPr lang="it-IT" dirty="0" err="1" smtClean="0">
                <a:effectLst>
                  <a:glow rad="228600">
                    <a:schemeClr val="accent1">
                      <a:satMod val="175000"/>
                      <a:alpha val="40000"/>
                    </a:schemeClr>
                  </a:glow>
                </a:effectLst>
              </a:rPr>
              <a:t>absolute</a:t>
            </a:r>
            <a:r>
              <a:rPr lang="it-IT" dirty="0" smtClean="0">
                <a:effectLst>
                  <a:glow rad="228600">
                    <a:schemeClr val="accent1">
                      <a:satMod val="175000"/>
                      <a:alpha val="40000"/>
                    </a:schemeClr>
                  </a:glow>
                </a:effectLst>
              </a:rPr>
              <a:t> </a:t>
            </a:r>
            <a:r>
              <a:rPr lang="it-IT" dirty="0" err="1" smtClean="0">
                <a:effectLst>
                  <a:glow rad="228600">
                    <a:schemeClr val="accent1">
                      <a:satMod val="175000"/>
                      <a:alpha val="40000"/>
                    </a:schemeClr>
                  </a:glow>
                </a:effectLst>
              </a:rPr>
              <a:t>fluxes</a:t>
            </a:r>
            <a:endParaRPr lang="en-US" dirty="0">
              <a:effectLst>
                <a:glow rad="228600">
                  <a:schemeClr val="accent1">
                    <a:satMod val="175000"/>
                    <a:alpha val="40000"/>
                  </a:schemeClr>
                </a:glow>
              </a:effectLst>
            </a:endParaRPr>
          </a:p>
        </p:txBody>
      </p:sp>
      <p:sp>
        <p:nvSpPr>
          <p:cNvPr id="5" name="Text Placeholder 4"/>
          <p:cNvSpPr>
            <a:spLocks noGrp="1"/>
          </p:cNvSpPr>
          <p:nvPr>
            <p:ph type="body" idx="2"/>
          </p:nvPr>
        </p:nvSpPr>
        <p:spPr>
          <a:xfrm>
            <a:off x="179512" y="1981200"/>
            <a:ext cx="2664296" cy="4144963"/>
          </a:xfrm>
        </p:spPr>
        <p:txBody>
          <a:bodyPr>
            <a:normAutofit/>
          </a:bodyPr>
          <a:lstStyle/>
          <a:p>
            <a:endParaRPr lang="it-IT" sz="1800" dirty="0" smtClean="0"/>
          </a:p>
          <a:p>
            <a:endParaRPr lang="it-IT" sz="1800" dirty="0" smtClean="0">
              <a:solidFill>
                <a:schemeClr val="bg1"/>
              </a:solidFill>
            </a:endParaRPr>
          </a:p>
          <a:p>
            <a:endParaRPr lang="it-IT" sz="1800" dirty="0">
              <a:solidFill>
                <a:schemeClr val="bg1"/>
              </a:solidFill>
            </a:endParaRPr>
          </a:p>
          <a:p>
            <a:pPr>
              <a:lnSpc>
                <a:spcPct val="116000"/>
              </a:lnSpc>
              <a:buSzPct val="45000"/>
            </a:pPr>
            <a:r>
              <a:rPr lang="en-US" altLang="it-IT" dirty="0" smtClean="0">
                <a:solidFill>
                  <a:schemeClr val="bg1"/>
                </a:solidFill>
              </a:rPr>
              <a:t>Reduced tracking performance, due to detector saturation:</a:t>
            </a:r>
            <a:endParaRPr lang="en-US" altLang="it-IT" dirty="0">
              <a:solidFill>
                <a:schemeClr val="bg1"/>
              </a:solidFill>
            </a:endParaRPr>
          </a:p>
          <a:p>
            <a:pPr marL="88900" indent="-88900">
              <a:lnSpc>
                <a:spcPct val="116000"/>
              </a:lnSpc>
              <a:buClr>
                <a:schemeClr val="bg1"/>
              </a:buClr>
              <a:buSzPct val="45000"/>
              <a:buFont typeface="Wingdings" panose="05000000000000000000" pitchFamily="2" charset="2"/>
              <a:buChar char="§"/>
            </a:pPr>
            <a:r>
              <a:rPr lang="en-US" altLang="it-IT" dirty="0" err="1">
                <a:solidFill>
                  <a:schemeClr val="bg1"/>
                </a:solidFill>
                <a:ea typeface="Comic Sans MS" panose="030F0702030302020204" pitchFamily="66" charset="0"/>
                <a:cs typeface="Comic Sans MS" panose="030F0702030302020204" pitchFamily="66" charset="0"/>
              </a:rPr>
              <a:t>σ</a:t>
            </a:r>
            <a:r>
              <a:rPr lang="en-US" altLang="it-IT" baseline="-33000" dirty="0" err="1">
                <a:solidFill>
                  <a:schemeClr val="bg1"/>
                </a:solidFill>
                <a:ea typeface="Comic Sans MS" panose="030F0702030302020204" pitchFamily="66" charset="0"/>
                <a:cs typeface="Comic Sans MS" panose="030F0702030302020204" pitchFamily="66" charset="0"/>
              </a:rPr>
              <a:t>x</a:t>
            </a:r>
            <a:r>
              <a:rPr lang="en-US" altLang="it-IT" dirty="0">
                <a:solidFill>
                  <a:schemeClr val="bg1"/>
                </a:solidFill>
                <a:ea typeface="Comic Sans MS" panose="030F0702030302020204" pitchFamily="66" charset="0"/>
                <a:cs typeface="Comic Sans MS" panose="030F0702030302020204" pitchFamily="66" charset="0"/>
              </a:rPr>
              <a:t> = 14 </a:t>
            </a:r>
            <a:r>
              <a:rPr lang="en-US" altLang="it-IT" dirty="0" err="1">
                <a:solidFill>
                  <a:schemeClr val="bg1"/>
                </a:solidFill>
                <a:ea typeface="Comic Sans MS" panose="030F0702030302020204" pitchFamily="66" charset="0"/>
                <a:cs typeface="Comic Sans MS" panose="030F0702030302020204" pitchFamily="66" charset="0"/>
              </a:rPr>
              <a:t>μm</a:t>
            </a:r>
            <a:r>
              <a:rPr lang="en-US" altLang="it-IT" dirty="0">
                <a:solidFill>
                  <a:schemeClr val="bg1"/>
                </a:solidFill>
                <a:ea typeface="Comic Sans MS" panose="030F0702030302020204" pitchFamily="66" charset="0"/>
                <a:cs typeface="Comic Sans MS" panose="030F0702030302020204" pitchFamily="66" charset="0"/>
              </a:rPr>
              <a:t>, </a:t>
            </a:r>
            <a:r>
              <a:rPr lang="en-US" altLang="it-IT" dirty="0" err="1">
                <a:solidFill>
                  <a:schemeClr val="bg1"/>
                </a:solidFill>
                <a:ea typeface="Comic Sans MS" panose="030F0702030302020204" pitchFamily="66" charset="0"/>
                <a:cs typeface="Comic Sans MS" panose="030F0702030302020204" pitchFamily="66" charset="0"/>
              </a:rPr>
              <a:t>σ</a:t>
            </a:r>
            <a:r>
              <a:rPr lang="en-US" altLang="it-IT" baseline="-33000" dirty="0" err="1">
                <a:solidFill>
                  <a:schemeClr val="bg1"/>
                </a:solidFill>
                <a:ea typeface="Comic Sans MS" panose="030F0702030302020204" pitchFamily="66" charset="0"/>
                <a:cs typeface="Comic Sans MS" panose="030F0702030302020204" pitchFamily="66" charset="0"/>
              </a:rPr>
              <a:t>y</a:t>
            </a:r>
            <a:r>
              <a:rPr lang="en-US" altLang="it-IT" dirty="0">
                <a:solidFill>
                  <a:schemeClr val="bg1"/>
                </a:solidFill>
                <a:ea typeface="Comic Sans MS" panose="030F0702030302020204" pitchFamily="66" charset="0"/>
                <a:cs typeface="Comic Sans MS" panose="030F0702030302020204" pitchFamily="66" charset="0"/>
              </a:rPr>
              <a:t> = 19 </a:t>
            </a:r>
            <a:r>
              <a:rPr lang="en-US" altLang="it-IT" dirty="0" err="1">
                <a:solidFill>
                  <a:schemeClr val="bg1"/>
                </a:solidFill>
                <a:ea typeface="Comic Sans MS" panose="030F0702030302020204" pitchFamily="66" charset="0"/>
                <a:cs typeface="Comic Sans MS" panose="030F0702030302020204" pitchFamily="66" charset="0"/>
              </a:rPr>
              <a:t>μm</a:t>
            </a:r>
            <a:endParaRPr lang="en-US" altLang="it-IT" dirty="0">
              <a:solidFill>
                <a:schemeClr val="bg1"/>
              </a:solidFill>
              <a:ea typeface="Comic Sans MS" panose="030F0702030302020204" pitchFamily="66" charset="0"/>
              <a:cs typeface="Comic Sans MS" panose="030F0702030302020204" pitchFamily="66" charset="0"/>
            </a:endParaRPr>
          </a:p>
          <a:p>
            <a:pPr marL="88900" indent="-88900">
              <a:lnSpc>
                <a:spcPct val="116000"/>
              </a:lnSpc>
              <a:buClr>
                <a:schemeClr val="bg1"/>
              </a:buClr>
              <a:buSzPct val="45000"/>
              <a:buFont typeface="Wingdings" panose="05000000000000000000" pitchFamily="2" charset="2"/>
              <a:buChar char="§"/>
            </a:pPr>
            <a:r>
              <a:rPr lang="en-US" altLang="it-IT" dirty="0">
                <a:solidFill>
                  <a:schemeClr val="bg1"/>
                </a:solidFill>
                <a:ea typeface="Comic Sans MS" panose="030F0702030302020204" pitchFamily="66" charset="0"/>
                <a:cs typeface="Comic Sans MS" panose="030F0702030302020204" pitchFamily="66" charset="0"/>
              </a:rPr>
              <a:t>MDR = 250 GV</a:t>
            </a:r>
          </a:p>
          <a:p>
            <a:endParaRPr lang="it-IT" sz="1800" dirty="0" smtClean="0">
              <a:solidFill>
                <a:schemeClr val="bg1"/>
              </a:solidFill>
            </a:endParaRPr>
          </a:p>
        </p:txBody>
      </p:sp>
      <p:pic>
        <p:nvPicPr>
          <p:cNvPr id="8806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124200" y="1714164"/>
            <a:ext cx="5638800" cy="3353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416994" y="1465039"/>
            <a:ext cx="2953053" cy="307777"/>
          </a:xfrm>
          <a:prstGeom prst="rect">
            <a:avLst/>
          </a:prstGeom>
          <a:noFill/>
        </p:spPr>
        <p:txBody>
          <a:bodyPr wrap="none" rtlCol="0">
            <a:spAutoFit/>
          </a:bodyPr>
          <a:lstStyle/>
          <a:p>
            <a:r>
              <a:rPr lang="en-US" sz="1400" dirty="0" err="1" smtClean="0">
                <a:solidFill>
                  <a:prstClr val="black"/>
                </a:solidFill>
              </a:rPr>
              <a:t>Adriani</a:t>
            </a:r>
            <a:r>
              <a:rPr lang="en-US" sz="1400" dirty="0" smtClean="0">
                <a:solidFill>
                  <a:prstClr val="black"/>
                </a:solidFill>
              </a:rPr>
              <a:t> et al. </a:t>
            </a:r>
            <a:r>
              <a:rPr lang="en-US" sz="1400" dirty="0">
                <a:solidFill>
                  <a:prstClr val="black"/>
                </a:solidFill>
              </a:rPr>
              <a:t> </a:t>
            </a:r>
            <a:r>
              <a:rPr lang="en-US" sz="1400" dirty="0" smtClean="0">
                <a:solidFill>
                  <a:prstClr val="black"/>
                </a:solidFill>
              </a:rPr>
              <a:t>- </a:t>
            </a:r>
            <a:r>
              <a:rPr lang="en-US" sz="1400" dirty="0" err="1" smtClean="0">
                <a:solidFill>
                  <a:prstClr val="black"/>
                </a:solidFill>
              </a:rPr>
              <a:t>ApJ</a:t>
            </a:r>
            <a:r>
              <a:rPr lang="en-US" sz="1400" dirty="0" smtClean="0">
                <a:solidFill>
                  <a:prstClr val="black"/>
                </a:solidFill>
              </a:rPr>
              <a:t>- 791 (2014) 93 </a:t>
            </a:r>
            <a:endParaRPr lang="en-US" sz="1400" dirty="0">
              <a:solidFill>
                <a:prstClr val="black"/>
              </a:solidFill>
            </a:endParaRPr>
          </a:p>
        </p:txBody>
      </p:sp>
      <p:sp>
        <p:nvSpPr>
          <p:cNvPr id="9" name="AutoShape 12"/>
          <p:cNvSpPr>
            <a:spLocks noChangeArrowheads="1"/>
          </p:cNvSpPr>
          <p:nvPr/>
        </p:nvSpPr>
        <p:spPr bwMode="auto">
          <a:xfrm>
            <a:off x="4416994" y="5445224"/>
            <a:ext cx="4267200" cy="738664"/>
          </a:xfrm>
          <a:prstGeom prst="wedgeRectCallout">
            <a:avLst>
              <a:gd name="adj1" fmla="val 26322"/>
              <a:gd name="adj2" fmla="val -339010"/>
            </a:avLst>
          </a:prstGeom>
          <a:solidFill>
            <a:schemeClr val="bg1"/>
          </a:solidFill>
          <a:ln w="28575">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2700000" scaled="1"/>
              <a:tileRect/>
            </a:gradFill>
          </a:ln>
        </p:spPr>
        <p:txBody>
          <a:bodyPr wrap="square" rtlCol="0">
            <a:spAutoFit/>
          </a:bodyPr>
          <a:lstStyle/>
          <a:p>
            <a:r>
              <a:rPr lang="en-US" sz="1400" dirty="0" smtClean="0">
                <a:solidFill>
                  <a:srgbClr val="C00000"/>
                </a:solidFill>
              </a:rPr>
              <a:t>GALPROP </a:t>
            </a:r>
            <a:r>
              <a:rPr lang="en-US" sz="1400" dirty="0">
                <a:solidFill>
                  <a:srgbClr val="C00000"/>
                </a:solidFill>
              </a:rPr>
              <a:t>code </a:t>
            </a:r>
            <a:r>
              <a:rPr lang="en-US" sz="1400" dirty="0" smtClean="0">
                <a:solidFill>
                  <a:srgbClr val="C00000"/>
                </a:solidFill>
              </a:rPr>
              <a:t>tuned to </a:t>
            </a:r>
            <a:r>
              <a:rPr lang="it-IT" sz="1400" dirty="0">
                <a:solidFill>
                  <a:srgbClr val="C00000"/>
                </a:solidFill>
              </a:rPr>
              <a:t>PAMELA  B&amp;C </a:t>
            </a:r>
            <a:r>
              <a:rPr lang="it-IT" sz="1400" dirty="0" smtClean="0">
                <a:solidFill>
                  <a:srgbClr val="C00000"/>
                </a:solidFill>
              </a:rPr>
              <a:t>data</a:t>
            </a:r>
            <a:endParaRPr lang="en-US" sz="1400" dirty="0">
              <a:solidFill>
                <a:srgbClr val="C00000"/>
              </a:solidFill>
            </a:endParaRPr>
          </a:p>
          <a:p>
            <a:pPr marL="107950" indent="-107950">
              <a:buFont typeface="Arial" pitchFamily="34" charset="0"/>
              <a:buChar char="•"/>
            </a:pPr>
            <a:r>
              <a:rPr lang="en-US" sz="1400" dirty="0">
                <a:solidFill>
                  <a:prstClr val="black"/>
                </a:solidFill>
              </a:rPr>
              <a:t> </a:t>
            </a:r>
            <a:r>
              <a:rPr lang="en-US" sz="1400" b="1" dirty="0">
                <a:solidFill>
                  <a:prstClr val="black"/>
                </a:solidFill>
              </a:rPr>
              <a:t>Plain diffusion model </a:t>
            </a:r>
            <a:r>
              <a:rPr lang="en-US" sz="1400" dirty="0">
                <a:solidFill>
                  <a:prstClr val="black"/>
                </a:solidFill>
              </a:rPr>
              <a:t>(</a:t>
            </a:r>
            <a:r>
              <a:rPr lang="en-US" sz="1400" dirty="0" err="1">
                <a:solidFill>
                  <a:prstClr val="black"/>
                </a:solidFill>
              </a:rPr>
              <a:t>Vladimirov</a:t>
            </a:r>
            <a:r>
              <a:rPr lang="en-US" sz="1400" dirty="0">
                <a:solidFill>
                  <a:prstClr val="black"/>
                </a:solidFill>
              </a:rPr>
              <a:t> et al. 2012) </a:t>
            </a:r>
            <a:endParaRPr lang="en-US" sz="1400" b="1" dirty="0">
              <a:solidFill>
                <a:prstClr val="black"/>
              </a:solidFill>
            </a:endParaRPr>
          </a:p>
          <a:p>
            <a:pPr marL="107950" indent="-107950">
              <a:buFont typeface="Arial" pitchFamily="34" charset="0"/>
              <a:buChar char="•"/>
            </a:pPr>
            <a:r>
              <a:rPr lang="en-US" sz="1400" dirty="0" smtClean="0">
                <a:solidFill>
                  <a:prstClr val="black"/>
                </a:solidFill>
              </a:rPr>
              <a:t>Solar </a:t>
            </a:r>
            <a:r>
              <a:rPr lang="en-US" sz="1400" dirty="0">
                <a:solidFill>
                  <a:prstClr val="black"/>
                </a:solidFill>
              </a:rPr>
              <a:t>modulation: spherical model ( </a:t>
            </a:r>
            <a:r>
              <a:rPr lang="en-US" sz="1400" dirty="0" smtClean="0">
                <a:solidFill>
                  <a:prstClr val="black"/>
                </a:solidFill>
                <a:latin typeface="Symbol" pitchFamily="18" charset="2"/>
              </a:rPr>
              <a:t>f</a:t>
            </a:r>
            <a:r>
              <a:rPr lang="en-US" sz="1400" dirty="0" smtClean="0">
                <a:solidFill>
                  <a:prstClr val="black"/>
                </a:solidFill>
              </a:rPr>
              <a:t>=400MV )</a:t>
            </a:r>
            <a:endParaRPr lang="en-US" sz="1400" dirty="0">
              <a:solidFill>
                <a:prstClr val="black"/>
              </a:solidFill>
            </a:endParaRPr>
          </a:p>
        </p:txBody>
      </p:sp>
      <p:sp>
        <p:nvSpPr>
          <p:cNvPr id="10"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30920508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14400"/>
            <a:ext cx="2664296" cy="786408"/>
          </a:xfrm>
        </p:spPr>
        <p:txBody>
          <a:bodyPr/>
          <a:lstStyle/>
          <a:p>
            <a:r>
              <a:rPr lang="it-IT" dirty="0" smtClean="0">
                <a:effectLst>
                  <a:glow rad="228600">
                    <a:schemeClr val="accent1">
                      <a:satMod val="175000"/>
                      <a:alpha val="40000"/>
                    </a:schemeClr>
                  </a:glow>
                </a:effectLst>
              </a:rPr>
              <a:t>B/C ratio</a:t>
            </a:r>
            <a:endParaRPr lang="en-US" dirty="0">
              <a:effectLst>
                <a:glow rad="228600">
                  <a:schemeClr val="accent1">
                    <a:satMod val="175000"/>
                    <a:alpha val="40000"/>
                  </a:schemeClr>
                </a:glow>
              </a:effectLst>
            </a:endParaRPr>
          </a:p>
        </p:txBody>
      </p:sp>
      <p:sp>
        <p:nvSpPr>
          <p:cNvPr id="3" name="Text Placeholder 2"/>
          <p:cNvSpPr>
            <a:spLocks noGrp="1"/>
          </p:cNvSpPr>
          <p:nvPr>
            <p:ph type="body" idx="2"/>
          </p:nvPr>
        </p:nvSpPr>
        <p:spPr>
          <a:xfrm>
            <a:off x="179512" y="1981200"/>
            <a:ext cx="2736304" cy="4400128"/>
          </a:xfrm>
        </p:spPr>
        <p:txBody>
          <a:bodyPr>
            <a:normAutofit lnSpcReduction="10000"/>
          </a:bodyPr>
          <a:lstStyle/>
          <a:p>
            <a:r>
              <a:rPr lang="it-IT" sz="1800" dirty="0" smtClean="0"/>
              <a:t>B nuclei are of </a:t>
            </a:r>
            <a:r>
              <a:rPr lang="it-IT" sz="1800" dirty="0" smtClean="0">
                <a:sym typeface="Symbol"/>
              </a:rPr>
              <a:t>pure </a:t>
            </a:r>
            <a:r>
              <a:rPr lang="it-IT" sz="1800" b="1" u="sng" dirty="0" err="1" smtClean="0">
                <a:sym typeface="Symbol"/>
              </a:rPr>
              <a:t>secondary</a:t>
            </a:r>
            <a:r>
              <a:rPr lang="it-IT" sz="1800" b="1" dirty="0" smtClean="0">
                <a:sym typeface="Symbol"/>
              </a:rPr>
              <a:t> </a:t>
            </a:r>
            <a:r>
              <a:rPr lang="it-IT" sz="1800" dirty="0" smtClean="0">
                <a:sym typeface="Symbol"/>
              </a:rPr>
              <a:t> </a:t>
            </a:r>
            <a:r>
              <a:rPr lang="it-IT" sz="1800" dirty="0" err="1" smtClean="0">
                <a:sym typeface="Symbol"/>
              </a:rPr>
              <a:t>origin</a:t>
            </a:r>
            <a:endParaRPr lang="it-IT" sz="1800" dirty="0" smtClean="0">
              <a:sym typeface="Symbol"/>
            </a:endParaRPr>
          </a:p>
          <a:p>
            <a:r>
              <a:rPr lang="it-IT" sz="1800" dirty="0" smtClean="0">
                <a:sym typeface="Symbol"/>
              </a:rPr>
              <a:t>C,N,O + ISM  B + …</a:t>
            </a:r>
          </a:p>
          <a:p>
            <a:pPr>
              <a:buClr>
                <a:schemeClr val="bg1"/>
              </a:buClr>
            </a:pPr>
            <a:r>
              <a:rPr lang="it-IT" sz="1800" dirty="0" smtClean="0">
                <a:sym typeface="Symbol"/>
              </a:rPr>
              <a:t> B/C </a:t>
            </a:r>
            <a:r>
              <a:rPr lang="it-IT" sz="1800" dirty="0" err="1" smtClean="0">
                <a:sym typeface="Symbol"/>
              </a:rPr>
              <a:t>provides</a:t>
            </a:r>
            <a:r>
              <a:rPr lang="it-IT" sz="1800" dirty="0" smtClean="0">
                <a:sym typeface="Symbol"/>
              </a:rPr>
              <a:t> the </a:t>
            </a:r>
            <a:r>
              <a:rPr lang="it-IT" sz="1800" dirty="0" err="1" smtClean="0">
                <a:sym typeface="Symbol"/>
              </a:rPr>
              <a:t>strongest</a:t>
            </a:r>
            <a:r>
              <a:rPr lang="it-IT" sz="1800" dirty="0" smtClean="0">
                <a:sym typeface="Symbol"/>
              </a:rPr>
              <a:t> </a:t>
            </a:r>
            <a:r>
              <a:rPr lang="it-IT" sz="1800" dirty="0" err="1" smtClean="0">
                <a:sym typeface="Symbol"/>
              </a:rPr>
              <a:t>constraint</a:t>
            </a:r>
            <a:r>
              <a:rPr lang="it-IT" sz="1800" dirty="0" smtClean="0">
                <a:sym typeface="Symbol"/>
              </a:rPr>
              <a:t> to </a:t>
            </a:r>
            <a:r>
              <a:rPr lang="it-IT" sz="1800" dirty="0" err="1" smtClean="0">
                <a:sym typeface="Symbol"/>
              </a:rPr>
              <a:t>propagation</a:t>
            </a:r>
            <a:r>
              <a:rPr lang="it-IT" sz="1800" dirty="0" smtClean="0">
                <a:sym typeface="Symbol"/>
              </a:rPr>
              <a:t> </a:t>
            </a:r>
            <a:r>
              <a:rPr lang="it-IT" sz="1800" dirty="0" err="1" smtClean="0">
                <a:sym typeface="Symbol"/>
              </a:rPr>
              <a:t>parameters</a:t>
            </a:r>
            <a:r>
              <a:rPr lang="it-IT" sz="1800" dirty="0" smtClean="0">
                <a:sym typeface="Symbol"/>
              </a:rPr>
              <a:t> so far</a:t>
            </a:r>
          </a:p>
          <a:p>
            <a:pPr>
              <a:buClr>
                <a:schemeClr val="bg1"/>
              </a:buClr>
            </a:pPr>
            <a:endParaRPr lang="it-IT" sz="1800" dirty="0" smtClean="0">
              <a:sym typeface="Symbol"/>
            </a:endParaRPr>
          </a:p>
          <a:p>
            <a:pPr>
              <a:buClr>
                <a:schemeClr val="bg1"/>
              </a:buClr>
            </a:pPr>
            <a:endParaRPr lang="it-IT" sz="1800" dirty="0">
              <a:sym typeface="Symbol"/>
            </a:endParaRPr>
          </a:p>
          <a:p>
            <a:pPr>
              <a:buClr>
                <a:schemeClr val="bg1"/>
              </a:buClr>
            </a:pPr>
            <a:r>
              <a:rPr lang="it-IT" sz="1800" dirty="0" smtClean="0">
                <a:sym typeface="Symbol"/>
              </a:rPr>
              <a:t>PAMELA data </a:t>
            </a:r>
            <a:r>
              <a:rPr lang="it-IT" sz="1800" dirty="0" err="1" smtClean="0">
                <a:sym typeface="Symbol"/>
              </a:rPr>
              <a:t>consistent</a:t>
            </a:r>
            <a:r>
              <a:rPr lang="it-IT" sz="1800" dirty="0" smtClean="0">
                <a:sym typeface="Symbol"/>
              </a:rPr>
              <a:t> with </a:t>
            </a:r>
            <a:r>
              <a:rPr lang="it-IT" sz="1800" dirty="0" err="1" smtClean="0">
                <a:sym typeface="Symbol"/>
              </a:rPr>
              <a:t>previous</a:t>
            </a:r>
            <a:r>
              <a:rPr lang="it-IT" sz="1800" dirty="0" smtClean="0">
                <a:sym typeface="Symbol"/>
              </a:rPr>
              <a:t> </a:t>
            </a:r>
            <a:r>
              <a:rPr lang="it-IT" sz="1800" dirty="0" err="1" smtClean="0">
                <a:sym typeface="Symbol"/>
              </a:rPr>
              <a:t>measurements</a:t>
            </a:r>
            <a:r>
              <a:rPr lang="it-IT" sz="1800" dirty="0" smtClean="0">
                <a:sym typeface="Symbol"/>
              </a:rPr>
              <a:t> and with a standard scenario</a:t>
            </a:r>
            <a:endParaRPr lang="it-IT" sz="1800" dirty="0">
              <a:sym typeface="Symbol"/>
            </a:endParaRPr>
          </a:p>
        </p:txBody>
      </p:sp>
      <p:pic>
        <p:nvPicPr>
          <p:cNvPr id="8909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915816" y="2066841"/>
            <a:ext cx="5638800" cy="3378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5400000">
            <a:off x="7207667" y="3563142"/>
            <a:ext cx="2953053" cy="307777"/>
          </a:xfrm>
          <a:prstGeom prst="rect">
            <a:avLst/>
          </a:prstGeom>
          <a:noFill/>
        </p:spPr>
        <p:txBody>
          <a:bodyPr wrap="none" rtlCol="0">
            <a:spAutoFit/>
          </a:bodyPr>
          <a:lstStyle/>
          <a:p>
            <a:r>
              <a:rPr lang="en-US" sz="1400" dirty="0" err="1" smtClean="0">
                <a:solidFill>
                  <a:prstClr val="black"/>
                </a:solidFill>
              </a:rPr>
              <a:t>Adriani</a:t>
            </a:r>
            <a:r>
              <a:rPr lang="en-US" sz="1400" dirty="0" smtClean="0">
                <a:solidFill>
                  <a:prstClr val="black"/>
                </a:solidFill>
              </a:rPr>
              <a:t> et al. </a:t>
            </a:r>
            <a:r>
              <a:rPr lang="en-US" sz="1400" dirty="0">
                <a:solidFill>
                  <a:prstClr val="black"/>
                </a:solidFill>
              </a:rPr>
              <a:t> </a:t>
            </a:r>
            <a:r>
              <a:rPr lang="en-US" sz="1400" dirty="0" smtClean="0">
                <a:solidFill>
                  <a:prstClr val="black"/>
                </a:solidFill>
              </a:rPr>
              <a:t>- </a:t>
            </a:r>
            <a:r>
              <a:rPr lang="en-US" sz="1400" dirty="0" err="1" smtClean="0">
                <a:solidFill>
                  <a:prstClr val="black"/>
                </a:solidFill>
              </a:rPr>
              <a:t>ApJ</a:t>
            </a:r>
            <a:r>
              <a:rPr lang="en-US" sz="1400" dirty="0" smtClean="0">
                <a:solidFill>
                  <a:prstClr val="black"/>
                </a:solidFill>
              </a:rPr>
              <a:t>- 791 (2014) 93 </a:t>
            </a:r>
            <a:endParaRPr lang="en-US" sz="1400" dirty="0">
              <a:solidFill>
                <a:prstClr val="black"/>
              </a:solidFill>
            </a:endParaRPr>
          </a:p>
        </p:txBody>
      </p:sp>
      <p:sp>
        <p:nvSpPr>
          <p:cNvPr id="7" name="AutoShape 12"/>
          <p:cNvSpPr>
            <a:spLocks noChangeArrowheads="1"/>
          </p:cNvSpPr>
          <p:nvPr/>
        </p:nvSpPr>
        <p:spPr bwMode="auto">
          <a:xfrm>
            <a:off x="4416994" y="5445224"/>
            <a:ext cx="4267200" cy="738664"/>
          </a:xfrm>
          <a:prstGeom prst="wedgeRectCallout">
            <a:avLst>
              <a:gd name="adj1" fmla="val 18904"/>
              <a:gd name="adj2" fmla="val -136659"/>
            </a:avLst>
          </a:prstGeom>
          <a:solidFill>
            <a:schemeClr val="bg1"/>
          </a:solidFill>
          <a:ln w="28575">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2700000" scaled="1"/>
              <a:tileRect/>
            </a:gradFill>
          </a:ln>
        </p:spPr>
        <p:txBody>
          <a:bodyPr wrap="square" rtlCol="0">
            <a:spAutoFit/>
          </a:bodyPr>
          <a:lstStyle/>
          <a:p>
            <a:r>
              <a:rPr lang="en-US" sz="1400" dirty="0" smtClean="0">
                <a:solidFill>
                  <a:srgbClr val="C00000"/>
                </a:solidFill>
              </a:rPr>
              <a:t>GALPROP </a:t>
            </a:r>
            <a:r>
              <a:rPr lang="en-US" sz="1400" dirty="0">
                <a:solidFill>
                  <a:srgbClr val="C00000"/>
                </a:solidFill>
              </a:rPr>
              <a:t>code </a:t>
            </a:r>
            <a:r>
              <a:rPr lang="en-US" sz="1400" dirty="0" smtClean="0">
                <a:solidFill>
                  <a:srgbClr val="C00000"/>
                </a:solidFill>
              </a:rPr>
              <a:t>tuned to </a:t>
            </a:r>
            <a:r>
              <a:rPr lang="it-IT" sz="1400" dirty="0">
                <a:solidFill>
                  <a:srgbClr val="C00000"/>
                </a:solidFill>
              </a:rPr>
              <a:t>PAMELA  B&amp;C </a:t>
            </a:r>
            <a:r>
              <a:rPr lang="it-IT" sz="1400" dirty="0" smtClean="0">
                <a:solidFill>
                  <a:srgbClr val="C00000"/>
                </a:solidFill>
              </a:rPr>
              <a:t>data</a:t>
            </a:r>
            <a:endParaRPr lang="en-US" sz="1400" dirty="0">
              <a:solidFill>
                <a:srgbClr val="C00000"/>
              </a:solidFill>
            </a:endParaRPr>
          </a:p>
          <a:p>
            <a:pPr marL="107950" indent="-107950">
              <a:buFont typeface="Arial" pitchFamily="34" charset="0"/>
              <a:buChar char="•"/>
            </a:pPr>
            <a:r>
              <a:rPr lang="en-US" sz="1400" dirty="0">
                <a:solidFill>
                  <a:prstClr val="black"/>
                </a:solidFill>
              </a:rPr>
              <a:t> </a:t>
            </a:r>
            <a:r>
              <a:rPr lang="en-US" sz="1400" b="1" dirty="0">
                <a:solidFill>
                  <a:prstClr val="black"/>
                </a:solidFill>
              </a:rPr>
              <a:t>Plain diffusion model </a:t>
            </a:r>
            <a:r>
              <a:rPr lang="en-US" sz="1400" dirty="0">
                <a:solidFill>
                  <a:prstClr val="black"/>
                </a:solidFill>
              </a:rPr>
              <a:t>(</a:t>
            </a:r>
            <a:r>
              <a:rPr lang="en-US" sz="1400" dirty="0" err="1">
                <a:solidFill>
                  <a:prstClr val="black"/>
                </a:solidFill>
              </a:rPr>
              <a:t>Vladimirov</a:t>
            </a:r>
            <a:r>
              <a:rPr lang="en-US" sz="1400" dirty="0">
                <a:solidFill>
                  <a:prstClr val="black"/>
                </a:solidFill>
              </a:rPr>
              <a:t> et al. 2012) </a:t>
            </a:r>
            <a:endParaRPr lang="en-US" sz="1400" b="1" dirty="0">
              <a:solidFill>
                <a:prstClr val="black"/>
              </a:solidFill>
            </a:endParaRPr>
          </a:p>
          <a:p>
            <a:pPr marL="107950" indent="-107950">
              <a:buFont typeface="Arial" pitchFamily="34" charset="0"/>
              <a:buChar char="•"/>
            </a:pPr>
            <a:r>
              <a:rPr lang="en-US" sz="1400" dirty="0" smtClean="0">
                <a:solidFill>
                  <a:prstClr val="black"/>
                </a:solidFill>
              </a:rPr>
              <a:t>Solar </a:t>
            </a:r>
            <a:r>
              <a:rPr lang="en-US" sz="1400" dirty="0">
                <a:solidFill>
                  <a:prstClr val="black"/>
                </a:solidFill>
              </a:rPr>
              <a:t>modulation: spherical model ( </a:t>
            </a:r>
            <a:r>
              <a:rPr lang="en-US" sz="1400" dirty="0" smtClean="0">
                <a:solidFill>
                  <a:prstClr val="black"/>
                </a:solidFill>
                <a:latin typeface="Symbol" pitchFamily="18" charset="2"/>
              </a:rPr>
              <a:t>f</a:t>
            </a:r>
            <a:r>
              <a:rPr lang="en-US" sz="1400" dirty="0" smtClean="0">
                <a:solidFill>
                  <a:prstClr val="black"/>
                </a:solidFill>
              </a:rPr>
              <a:t>=400MV )</a:t>
            </a:r>
            <a:endParaRPr lang="en-US" sz="1400" dirty="0">
              <a:solidFill>
                <a:prstClr val="black"/>
              </a:solidFill>
            </a:endParaRPr>
          </a:p>
        </p:txBody>
      </p:sp>
      <p:pic>
        <p:nvPicPr>
          <p:cNvPr id="890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626026"/>
            <a:ext cx="2808312" cy="2730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24280150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it-IT" dirty="0" smtClean="0"/>
              <a:t>PAMELA vs AMS-02: Carbon </a:t>
            </a:r>
            <a:r>
              <a:rPr lang="it-IT" dirty="0" err="1" smtClean="0"/>
              <a:t>flux</a:t>
            </a:r>
            <a:endParaRPr lang="en-US" dirty="0"/>
          </a:p>
        </p:txBody>
      </p:sp>
      <p:pic>
        <p:nvPicPr>
          <p:cNvPr id="307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262063" y="1529800"/>
            <a:ext cx="6262266" cy="4577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826534" y="1268760"/>
            <a:ext cx="2481770" cy="369332"/>
          </a:xfrm>
          <a:prstGeom prst="rect">
            <a:avLst/>
          </a:prstGeom>
          <a:noFill/>
        </p:spPr>
        <p:txBody>
          <a:bodyPr wrap="none" rtlCol="0">
            <a:spAutoFit/>
          </a:bodyPr>
          <a:lstStyle/>
          <a:p>
            <a:r>
              <a:rPr lang="it-IT" dirty="0" err="1" smtClean="0"/>
              <a:t>Heil</a:t>
            </a:r>
            <a:r>
              <a:rPr lang="it-IT" dirty="0" smtClean="0"/>
              <a:t> @ AMS </a:t>
            </a:r>
            <a:r>
              <a:rPr lang="it-IT" dirty="0" err="1" smtClean="0"/>
              <a:t>days</a:t>
            </a:r>
            <a:r>
              <a:rPr lang="it-IT" dirty="0" smtClean="0"/>
              <a:t> (2015)</a:t>
            </a:r>
            <a:endParaRPr lang="en-US" dirty="0"/>
          </a:p>
        </p:txBody>
      </p:sp>
      <p:sp>
        <p:nvSpPr>
          <p:cNvPr id="6"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7279927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PAMELA vs AMS-02</a:t>
            </a:r>
            <a:endParaRPr lang="en-US" dirty="0"/>
          </a:p>
        </p:txBody>
      </p:sp>
      <p:pic>
        <p:nvPicPr>
          <p:cNvPr id="1026" name="Picture 2"/>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rcRect b="1322"/>
          <a:stretch/>
        </p:blipFill>
        <p:spPr bwMode="auto">
          <a:xfrm>
            <a:off x="1475656" y="1628799"/>
            <a:ext cx="6276281" cy="4462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258582" y="1475492"/>
            <a:ext cx="2597186" cy="369332"/>
          </a:xfrm>
          <a:prstGeom prst="rect">
            <a:avLst/>
          </a:prstGeom>
          <a:noFill/>
        </p:spPr>
        <p:txBody>
          <a:bodyPr wrap="none" rtlCol="0">
            <a:spAutoFit/>
          </a:bodyPr>
          <a:lstStyle/>
          <a:p>
            <a:r>
              <a:rPr lang="it-IT" dirty="0" smtClean="0"/>
              <a:t>Oliva @ AMS </a:t>
            </a:r>
            <a:r>
              <a:rPr lang="it-IT" dirty="0" err="1" smtClean="0"/>
              <a:t>days</a:t>
            </a:r>
            <a:r>
              <a:rPr lang="it-IT" dirty="0" smtClean="0"/>
              <a:t> (2015)</a:t>
            </a:r>
            <a:endParaRPr lang="en-US" dirty="0"/>
          </a:p>
        </p:txBody>
      </p:sp>
      <p:sp>
        <p:nvSpPr>
          <p:cNvPr id="6"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159661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69087" y="1771213"/>
            <a:ext cx="2246313" cy="2794286"/>
          </a:xfrm>
          <a:prstGeom prst="rect">
            <a:avLst/>
          </a:prstGeom>
          <a:noFill/>
          <a:ln w="28575">
            <a:solidFill>
              <a:srgbClr val="C00000"/>
            </a:solidFill>
            <a:round/>
            <a:headEnd/>
            <a:tailEnd/>
          </a:ln>
          <a:effectLst/>
          <a:extLst>
            <a:ext uri="{909E8E84-426E-40dd-AFC4-6F175D3DCCD1}">
              <a14:hiddenFill xmlns="" xmlns:a14="http://schemas.microsoft.com/office/drawing/2010/main">
                <a:blipFill dpi="0" rotWithShape="0">
                  <a:blip/>
                  <a:srcRect/>
                  <a:stretch>
                    <a:fillRect/>
                  </a:stretch>
                </a:blip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9" name="Title 8"/>
          <p:cNvSpPr>
            <a:spLocks noGrp="1"/>
          </p:cNvSpPr>
          <p:nvPr>
            <p:ph type="title" idx="4294967295"/>
          </p:nvPr>
        </p:nvSpPr>
        <p:spPr>
          <a:xfrm>
            <a:off x="288220" y="235169"/>
            <a:ext cx="8574088" cy="1379727"/>
          </a:xfrm>
        </p:spPr>
        <p:txBody>
          <a:bodyPr>
            <a:noAutofit/>
          </a:bodyPr>
          <a:lstStyle/>
          <a:p>
            <a:r>
              <a:rPr lang="en-US" sz="3600" b="1" dirty="0" smtClean="0">
                <a:solidFill>
                  <a:srgbClr val="C00000"/>
                </a:solidFill>
              </a:rPr>
              <a:t>PAMELA</a:t>
            </a:r>
            <a:br>
              <a:rPr lang="en-US" sz="3600" b="1" dirty="0" smtClean="0">
                <a:solidFill>
                  <a:srgbClr val="C00000"/>
                </a:solidFill>
              </a:rPr>
            </a:br>
            <a:r>
              <a:rPr lang="en-US" sz="2200" dirty="0" smtClean="0">
                <a:solidFill>
                  <a:srgbClr val="C00000"/>
                </a:solidFill>
              </a:rPr>
              <a:t>Payload for Matter/antimatter Exploration and Light-nuclei Astrophysics </a:t>
            </a:r>
            <a:endParaRPr lang="en-US" sz="2200" dirty="0">
              <a:solidFill>
                <a:srgbClr val="C00000"/>
              </a:solidFill>
            </a:endParaRPr>
          </a:p>
        </p:txBody>
      </p:sp>
      <p:sp>
        <p:nvSpPr>
          <p:cNvPr id="8" name="Text Box 12"/>
          <p:cNvSpPr txBox="1">
            <a:spLocks noChangeArrowheads="1"/>
          </p:cNvSpPr>
          <p:nvPr/>
        </p:nvSpPr>
        <p:spPr bwMode="auto">
          <a:xfrm>
            <a:off x="179512" y="2420034"/>
            <a:ext cx="6445963" cy="923330"/>
          </a:xfrm>
          <a:prstGeom prst="rect">
            <a:avLst/>
          </a:prstGeom>
          <a:solidFill>
            <a:schemeClr val="bg1"/>
          </a:solidFill>
          <a:ln w="28575">
            <a:solidFill>
              <a:srgbClr val="C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marL="122238" indent="-122238" eaLnBrk="1" hangingPunct="1">
              <a:lnSpc>
                <a:spcPct val="90000"/>
              </a:lnSpc>
              <a:buClr>
                <a:srgbClr val="CC0000"/>
              </a:buClr>
              <a:buFont typeface="Arial" pitchFamily="34" charset="0"/>
              <a:buChar char="•"/>
            </a:pPr>
            <a:r>
              <a:rPr lang="en-GB" sz="2000" b="1" dirty="0" smtClean="0">
                <a:solidFill>
                  <a:srgbClr val="0070C0"/>
                </a:solidFill>
              </a:rPr>
              <a:t>Direct</a:t>
            </a:r>
            <a:r>
              <a:rPr lang="en-GB" sz="2000" dirty="0" smtClean="0">
                <a:solidFill>
                  <a:srgbClr val="0070C0"/>
                </a:solidFill>
              </a:rPr>
              <a:t> detection of CRs in space</a:t>
            </a:r>
          </a:p>
          <a:p>
            <a:pPr marL="122238" indent="-122238" eaLnBrk="1" hangingPunct="1">
              <a:lnSpc>
                <a:spcPct val="90000"/>
              </a:lnSpc>
              <a:buClr>
                <a:srgbClr val="CC0000"/>
              </a:buClr>
              <a:buFont typeface="Arial" pitchFamily="34" charset="0"/>
              <a:buChar char="•"/>
            </a:pPr>
            <a:r>
              <a:rPr lang="en-GB" sz="2000" dirty="0" smtClean="0">
                <a:solidFill>
                  <a:srgbClr val="0070C0"/>
                </a:solidFill>
              </a:rPr>
              <a:t>Main focus on </a:t>
            </a:r>
            <a:r>
              <a:rPr lang="en-GB" sz="2000" b="1" dirty="0" smtClean="0">
                <a:solidFill>
                  <a:schemeClr val="accent1"/>
                </a:solidFill>
              </a:rPr>
              <a:t>antiparticles</a:t>
            </a:r>
            <a:r>
              <a:rPr lang="en-GB" sz="2000" b="1" dirty="0" smtClean="0">
                <a:solidFill>
                  <a:srgbClr val="C00000"/>
                </a:solidFill>
              </a:rPr>
              <a:t> </a:t>
            </a:r>
            <a:r>
              <a:rPr lang="en-GB" sz="2000" dirty="0" smtClean="0">
                <a:solidFill>
                  <a:srgbClr val="0070C0"/>
                </a:solidFill>
              </a:rPr>
              <a:t>(antiprotons and positrons)</a:t>
            </a:r>
            <a:endParaRPr lang="en-GB" sz="2000" dirty="0">
              <a:solidFill>
                <a:srgbClr val="0070C0"/>
              </a:solidFill>
            </a:endParaRPr>
          </a:p>
        </p:txBody>
      </p:sp>
      <p:pic>
        <p:nvPicPr>
          <p:cNvPr id="14" name="Picture 4" descr="lanci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a:xfrm>
            <a:off x="228601" y="3657600"/>
            <a:ext cx="3257550" cy="2443943"/>
          </a:xfrm>
          <a:prstGeom prst="rect">
            <a:avLst/>
          </a:prstGeom>
          <a:noFill/>
          <a:ln w="28575">
            <a:solidFill>
              <a:srgbClr val="0070C0"/>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5" name="Text Box 11"/>
          <p:cNvSpPr txBox="1">
            <a:spLocks noChangeArrowheads="1"/>
          </p:cNvSpPr>
          <p:nvPr/>
        </p:nvSpPr>
        <p:spPr bwMode="auto">
          <a:xfrm>
            <a:off x="161925" y="5791200"/>
            <a:ext cx="2087563"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1400">
                <a:solidFill>
                  <a:srgbClr val="FFFFCC"/>
                </a:solidFill>
              </a:rPr>
              <a:t>Launch from Baykonur </a:t>
            </a:r>
            <a:endParaRPr lang="en-GB" sz="1400">
              <a:solidFill>
                <a:srgbClr val="FFFFCC"/>
              </a:solidFill>
            </a:endParaRPr>
          </a:p>
        </p:txBody>
      </p:sp>
      <p:sp>
        <p:nvSpPr>
          <p:cNvPr id="11" name="Text Box 6"/>
          <p:cNvSpPr txBox="1">
            <a:spLocks noChangeArrowheads="1"/>
          </p:cNvSpPr>
          <p:nvPr/>
        </p:nvSpPr>
        <p:spPr bwMode="auto">
          <a:xfrm>
            <a:off x="1678664" y="3549836"/>
            <a:ext cx="5472112" cy="1015663"/>
          </a:xfrm>
          <a:prstGeom prst="rect">
            <a:avLst/>
          </a:prstGeom>
          <a:solidFill>
            <a:schemeClr val="bg1"/>
          </a:solidFill>
          <a:ln w="28575">
            <a:solidFill>
              <a:srgbClr val="CC99FF"/>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20000"/>
              </a:spcBef>
              <a:buFontTx/>
              <a:buChar char="•"/>
            </a:pPr>
            <a:r>
              <a:rPr lang="en-US" sz="1600" dirty="0"/>
              <a:t> PAMELA on board of Russian satellite </a:t>
            </a:r>
            <a:r>
              <a:rPr lang="en-US" sz="1600" b="1" dirty="0" err="1">
                <a:solidFill>
                  <a:schemeClr val="accent2"/>
                </a:solidFill>
              </a:rPr>
              <a:t>Resurs</a:t>
            </a:r>
            <a:r>
              <a:rPr lang="en-US" sz="1600" b="1" dirty="0">
                <a:solidFill>
                  <a:schemeClr val="accent2"/>
                </a:solidFill>
              </a:rPr>
              <a:t> DK1</a:t>
            </a:r>
          </a:p>
          <a:p>
            <a:pPr eaLnBrk="1" hangingPunct="1">
              <a:buFontTx/>
              <a:buChar char="•"/>
            </a:pPr>
            <a:r>
              <a:rPr lang="en-US" sz="1600" dirty="0"/>
              <a:t> Orbital parameters:	</a:t>
            </a:r>
          </a:p>
          <a:p>
            <a:pPr lvl="1" eaLnBrk="1" hangingPunct="1">
              <a:buFontTx/>
              <a:buChar char="-"/>
            </a:pPr>
            <a:r>
              <a:rPr lang="en-US" sz="1400" dirty="0">
                <a:solidFill>
                  <a:srgbClr val="6600FF"/>
                </a:solidFill>
              </a:rPr>
              <a:t> inclination ~70</a:t>
            </a:r>
            <a:r>
              <a:rPr lang="en-US" sz="1400" baseline="30000" dirty="0">
                <a:solidFill>
                  <a:srgbClr val="6600FF"/>
                </a:solidFill>
              </a:rPr>
              <a:t>o</a:t>
            </a:r>
            <a:r>
              <a:rPr lang="en-US" sz="1400" dirty="0">
                <a:solidFill>
                  <a:srgbClr val="6600FF"/>
                </a:solidFill>
              </a:rPr>
              <a:t> </a:t>
            </a:r>
            <a:r>
              <a:rPr lang="en-US" sz="1400" dirty="0" smtClean="0">
                <a:solidFill>
                  <a:srgbClr val="6600FF"/>
                </a:solidFill>
              </a:rPr>
              <a:t>(</a:t>
            </a:r>
            <a:r>
              <a:rPr lang="it-IT" sz="1400" dirty="0" err="1">
                <a:solidFill>
                  <a:srgbClr val="6600FF"/>
                </a:solidFill>
                <a:sym typeface="Symbol" pitchFamily="18" charset="2"/>
              </a:rPr>
              <a:t>l</a:t>
            </a:r>
            <a:r>
              <a:rPr lang="it-IT" sz="1400" dirty="0" err="1" smtClean="0">
                <a:solidFill>
                  <a:srgbClr val="6600FF"/>
                </a:solidFill>
                <a:sym typeface="Symbol" pitchFamily="18" charset="2"/>
              </a:rPr>
              <a:t>ow</a:t>
            </a:r>
            <a:r>
              <a:rPr lang="it-IT" sz="1400" dirty="0" smtClean="0">
                <a:solidFill>
                  <a:srgbClr val="6600FF"/>
                </a:solidFill>
                <a:sym typeface="Symbol" pitchFamily="18" charset="2"/>
              </a:rPr>
              <a:t> </a:t>
            </a:r>
            <a:r>
              <a:rPr lang="it-IT" sz="1400" dirty="0">
                <a:solidFill>
                  <a:srgbClr val="6600FF"/>
                </a:solidFill>
                <a:sym typeface="Symbol" pitchFamily="18" charset="2"/>
              </a:rPr>
              <a:t>energy</a:t>
            </a:r>
            <a:r>
              <a:rPr lang="en-US" sz="1400" dirty="0">
                <a:solidFill>
                  <a:srgbClr val="6600FF"/>
                </a:solidFill>
              </a:rPr>
              <a:t>)</a:t>
            </a:r>
          </a:p>
          <a:p>
            <a:pPr lvl="1" eaLnBrk="1" hangingPunct="1">
              <a:buFontTx/>
              <a:buChar char="-"/>
            </a:pPr>
            <a:r>
              <a:rPr lang="en-US" sz="1400" dirty="0">
                <a:solidFill>
                  <a:srgbClr val="6600FF"/>
                </a:solidFill>
              </a:rPr>
              <a:t> altitude ~ 360-600 km (elliptical) </a:t>
            </a:r>
            <a:r>
              <a:rPr lang="en-US" sz="1400" dirty="0" smtClean="0">
                <a:solidFill>
                  <a:srgbClr val="6600FF"/>
                </a:solidFill>
              </a:rPr>
              <a:t>– now 500 km (circular)</a:t>
            </a:r>
            <a:endParaRPr lang="en-US" sz="1400" dirty="0">
              <a:solidFill>
                <a:srgbClr val="6600FF"/>
              </a:solidFill>
            </a:endParaRPr>
          </a:p>
        </p:txBody>
      </p:sp>
      <p:pic>
        <p:nvPicPr>
          <p:cNvPr id="12" name="Picture 2" descr="satellit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54812" y="4662487"/>
            <a:ext cx="2160588" cy="1433513"/>
          </a:xfrm>
          <a:prstGeom prst="rect">
            <a:avLst/>
          </a:prstGeom>
          <a:noFill/>
          <a:ln w="28575">
            <a:solidFill>
              <a:srgbClr val="993366"/>
            </a:solidFill>
            <a:miter lim="800000"/>
            <a:headEnd/>
            <a:tailEnd/>
          </a:ln>
          <a:extLst>
            <a:ext uri="{909E8E84-426E-40dd-AFC4-6F175D3DCCD1}">
              <a14:hiddenFill xmlns="" xmlns:a14="http://schemas.microsoft.com/office/drawing/2010/main">
                <a:solidFill>
                  <a:srgbClr val="FFFFFF"/>
                </a:solidFill>
              </a14:hiddenFill>
            </a:ext>
          </a:extLst>
        </p:spPr>
      </p:pic>
      <p:sp>
        <p:nvSpPr>
          <p:cNvPr id="13" name="Text Box 8"/>
          <p:cNvSpPr txBox="1">
            <a:spLocks noChangeArrowheads="1"/>
          </p:cNvSpPr>
          <p:nvPr/>
        </p:nvSpPr>
        <p:spPr bwMode="auto">
          <a:xfrm>
            <a:off x="2258273" y="6026572"/>
            <a:ext cx="6172200" cy="646331"/>
          </a:xfrm>
          <a:prstGeom prst="rect">
            <a:avLst/>
          </a:prstGeom>
          <a:solidFill>
            <a:schemeClr val="bg1"/>
          </a:solidFill>
          <a:ln w="28575">
            <a:solidFill>
              <a:srgbClr val="333399"/>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b="1" dirty="0">
                <a:solidFill>
                  <a:schemeClr val="tx2"/>
                </a:solidFill>
                <a:sym typeface="Wingdings" pitchFamily="2" charset="2"/>
              </a:rPr>
              <a:t> </a:t>
            </a:r>
            <a:r>
              <a:rPr lang="en-US" b="1" dirty="0">
                <a:solidFill>
                  <a:schemeClr val="tx2"/>
                </a:solidFill>
              </a:rPr>
              <a:t>Launched on 15th June </a:t>
            </a:r>
            <a:r>
              <a:rPr lang="en-US" b="1" dirty="0" smtClean="0">
                <a:solidFill>
                  <a:schemeClr val="tx2"/>
                </a:solidFill>
              </a:rPr>
              <a:t>2006</a:t>
            </a:r>
            <a:endParaRPr lang="en-US" sz="1600" b="1" dirty="0">
              <a:solidFill>
                <a:schemeClr val="accent2"/>
              </a:solidFill>
            </a:endParaRPr>
          </a:p>
          <a:p>
            <a:pPr marL="285750" indent="-285750" eaLnBrk="1" hangingPunct="1">
              <a:buFont typeface="Wingdings" charset="0"/>
              <a:buChar char="à"/>
            </a:pPr>
            <a:r>
              <a:rPr lang="en-US" b="1" dirty="0" smtClean="0">
                <a:solidFill>
                  <a:srgbClr val="A50021"/>
                </a:solidFill>
                <a:sym typeface="Wingdings" pitchFamily="2" charset="2"/>
              </a:rPr>
              <a:t>Just</a:t>
            </a:r>
            <a:r>
              <a:rPr lang="en-US" b="1" dirty="0" smtClean="0">
                <a:solidFill>
                  <a:srgbClr val="A50021"/>
                </a:solidFill>
                <a:sym typeface="Wingdings" pitchFamily="2" charset="2"/>
              </a:rPr>
              <a:t> celebrated </a:t>
            </a:r>
            <a:r>
              <a:rPr lang="en-US" b="1" dirty="0" smtClean="0">
                <a:solidFill>
                  <a:srgbClr val="A50021"/>
                </a:solidFill>
                <a:sym typeface="Wingdings" pitchFamily="2" charset="2"/>
              </a:rPr>
              <a:t>10 years!</a:t>
            </a:r>
            <a:endParaRPr lang="en-GB" b="1" dirty="0">
              <a:solidFill>
                <a:srgbClr val="A50021"/>
              </a:solidFill>
              <a:sym typeface="Wingdings" pitchFamily="2" charset="2"/>
            </a:endParaRPr>
          </a:p>
        </p:txBody>
      </p:sp>
    </p:spTree>
    <p:extLst>
      <p:ext uri="{BB962C8B-B14F-4D97-AF65-F5344CB8AC3E}">
        <p14:creationId xmlns:p14="http://schemas.microsoft.com/office/powerpoint/2010/main" val="690028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Work in progress : TO DO LIST !</a:t>
            </a:r>
            <a:endParaRPr lang="en-US" dirty="0"/>
          </a:p>
        </p:txBody>
      </p:sp>
      <p:sp>
        <p:nvSpPr>
          <p:cNvPr id="5" name="Content Placeholder 4"/>
          <p:cNvSpPr>
            <a:spLocks noGrp="1"/>
          </p:cNvSpPr>
          <p:nvPr>
            <p:ph sz="quarter" idx="1"/>
          </p:nvPr>
        </p:nvSpPr>
        <p:spPr>
          <a:xfrm>
            <a:off x="301752" y="1340768"/>
            <a:ext cx="8503920" cy="5106601"/>
          </a:xfrm>
        </p:spPr>
        <p:txBody>
          <a:bodyPr>
            <a:normAutofit fontScale="92500" lnSpcReduction="20000"/>
          </a:bodyPr>
          <a:lstStyle/>
          <a:p>
            <a:endParaRPr lang="it-IT" dirty="0" smtClean="0"/>
          </a:p>
          <a:p>
            <a:r>
              <a:rPr lang="it-IT" dirty="0" err="1" smtClean="0"/>
              <a:t>H&amp;He</a:t>
            </a:r>
            <a:endParaRPr lang="it-IT" dirty="0" smtClean="0"/>
          </a:p>
          <a:p>
            <a:pPr lvl="1"/>
            <a:r>
              <a:rPr lang="it-IT" sz="2600" dirty="0" err="1" smtClean="0"/>
              <a:t>measure</a:t>
            </a:r>
            <a:r>
              <a:rPr lang="it-IT" sz="2600" dirty="0" smtClean="0"/>
              <a:t> </a:t>
            </a:r>
            <a:r>
              <a:rPr lang="it-IT" sz="2600" dirty="0" err="1" smtClean="0"/>
              <a:t>fluxes</a:t>
            </a:r>
            <a:r>
              <a:rPr lang="it-IT" sz="2600" dirty="0" smtClean="0"/>
              <a:t> over the BESS-</a:t>
            </a:r>
            <a:r>
              <a:rPr lang="it-IT" sz="2600" dirty="0" err="1"/>
              <a:t>P</a:t>
            </a:r>
            <a:r>
              <a:rPr lang="it-IT" sz="2600" dirty="0" err="1" smtClean="0"/>
              <a:t>olar</a:t>
            </a:r>
            <a:r>
              <a:rPr lang="it-IT" sz="2600" dirty="0" smtClean="0"/>
              <a:t> and AMS-02 </a:t>
            </a:r>
            <a:r>
              <a:rPr lang="it-IT" sz="2600" dirty="0" err="1" smtClean="0"/>
              <a:t>periods</a:t>
            </a:r>
            <a:endParaRPr lang="it-IT" sz="2600" dirty="0" smtClean="0"/>
          </a:p>
          <a:p>
            <a:pPr lvl="1"/>
            <a:endParaRPr lang="it-IT" dirty="0" smtClean="0"/>
          </a:p>
          <a:p>
            <a:r>
              <a:rPr lang="it-IT" dirty="0" err="1" smtClean="0"/>
              <a:t>Electrons</a:t>
            </a:r>
            <a:r>
              <a:rPr lang="it-IT" dirty="0" smtClean="0"/>
              <a:t> </a:t>
            </a:r>
          </a:p>
          <a:p>
            <a:pPr lvl="1"/>
            <a:r>
              <a:rPr lang="it-IT" sz="2600" dirty="0" err="1"/>
              <a:t>e</a:t>
            </a:r>
            <a:r>
              <a:rPr lang="it-IT" sz="2600" dirty="0" err="1" smtClean="0"/>
              <a:t>xtend</a:t>
            </a:r>
            <a:r>
              <a:rPr lang="it-IT" sz="2600" dirty="0" smtClean="0"/>
              <a:t> new </a:t>
            </a:r>
            <a:r>
              <a:rPr lang="it-IT" sz="2600" dirty="0" err="1" smtClean="0"/>
              <a:t>analysis</a:t>
            </a:r>
            <a:r>
              <a:rPr lang="it-IT" sz="2600" dirty="0" smtClean="0"/>
              <a:t> </a:t>
            </a:r>
            <a:r>
              <a:rPr lang="it-IT" sz="2600" dirty="0" err="1" smtClean="0"/>
              <a:t>at</a:t>
            </a:r>
            <a:r>
              <a:rPr lang="it-IT" sz="2600" dirty="0" smtClean="0"/>
              <a:t> high </a:t>
            </a:r>
            <a:r>
              <a:rPr lang="it-IT" sz="2600" dirty="0" err="1" smtClean="0"/>
              <a:t>energy</a:t>
            </a:r>
            <a:endParaRPr lang="it-IT" sz="2600" dirty="0" smtClean="0"/>
          </a:p>
          <a:p>
            <a:pPr lvl="1"/>
            <a:endParaRPr lang="it-IT" dirty="0" smtClean="0"/>
          </a:p>
          <a:p>
            <a:r>
              <a:rPr lang="it-IT" dirty="0" err="1" smtClean="0"/>
              <a:t>Primary</a:t>
            </a:r>
            <a:r>
              <a:rPr lang="it-IT" dirty="0" smtClean="0"/>
              <a:t> nuclei</a:t>
            </a:r>
          </a:p>
          <a:p>
            <a:pPr lvl="1"/>
            <a:r>
              <a:rPr lang="it-IT" sz="2600" dirty="0" err="1"/>
              <a:t>e</a:t>
            </a:r>
            <a:r>
              <a:rPr lang="it-IT" sz="2600" dirty="0" err="1" smtClean="0"/>
              <a:t>xtend</a:t>
            </a:r>
            <a:r>
              <a:rPr lang="it-IT" sz="2600" dirty="0" smtClean="0"/>
              <a:t> C </a:t>
            </a:r>
            <a:r>
              <a:rPr lang="it-IT" sz="2600" dirty="0" err="1" smtClean="0"/>
              <a:t>analysis</a:t>
            </a:r>
            <a:r>
              <a:rPr lang="it-IT" sz="2600" dirty="0" smtClean="0"/>
              <a:t> to O</a:t>
            </a:r>
          </a:p>
          <a:p>
            <a:pPr lvl="1"/>
            <a:endParaRPr lang="en-US" dirty="0" smtClean="0"/>
          </a:p>
          <a:p>
            <a:r>
              <a:rPr lang="it-IT" dirty="0" err="1" smtClean="0"/>
              <a:t>Secondary</a:t>
            </a:r>
            <a:r>
              <a:rPr lang="it-IT" dirty="0" smtClean="0"/>
              <a:t> nuclei</a:t>
            </a:r>
          </a:p>
          <a:p>
            <a:pPr lvl="1"/>
            <a:r>
              <a:rPr lang="it-IT" sz="2600" dirty="0" err="1" smtClean="0"/>
              <a:t>Finalize</a:t>
            </a:r>
            <a:r>
              <a:rPr lang="it-IT" sz="2600" dirty="0" smtClean="0"/>
              <a:t> Li, Be </a:t>
            </a:r>
            <a:r>
              <a:rPr lang="it-IT" sz="2600" dirty="0" err="1" smtClean="0"/>
              <a:t>flux</a:t>
            </a:r>
            <a:r>
              <a:rPr lang="it-IT" sz="2600" dirty="0" smtClean="0"/>
              <a:t> </a:t>
            </a:r>
            <a:r>
              <a:rPr lang="it-IT" sz="2600" dirty="0" err="1" smtClean="0"/>
              <a:t>analysis</a:t>
            </a:r>
            <a:endParaRPr lang="it-IT" sz="2600" dirty="0" smtClean="0"/>
          </a:p>
          <a:p>
            <a:pPr lvl="1"/>
            <a:r>
              <a:rPr lang="it-IT" sz="2600" dirty="0" err="1" smtClean="0"/>
              <a:t>Finalize</a:t>
            </a:r>
            <a:r>
              <a:rPr lang="it-IT" sz="2600" dirty="0" smtClean="0"/>
              <a:t> Li, Be isotope </a:t>
            </a:r>
            <a:r>
              <a:rPr lang="it-IT" sz="2600" dirty="0" err="1" smtClean="0"/>
              <a:t>analysis</a:t>
            </a:r>
            <a:r>
              <a:rPr lang="it-IT" sz="2600" dirty="0" smtClean="0"/>
              <a:t> (</a:t>
            </a:r>
            <a:r>
              <a:rPr lang="it-IT" sz="2600" dirty="0" err="1" smtClean="0"/>
              <a:t>possibly</a:t>
            </a:r>
            <a:r>
              <a:rPr lang="it-IT" sz="2600" dirty="0" smtClean="0"/>
              <a:t> </a:t>
            </a:r>
            <a:r>
              <a:rPr lang="it-IT" sz="2600" dirty="0" err="1" smtClean="0"/>
              <a:t>resolving</a:t>
            </a:r>
            <a:r>
              <a:rPr lang="it-IT" sz="2600" dirty="0" smtClean="0"/>
              <a:t> </a:t>
            </a:r>
            <a:r>
              <a:rPr lang="it-IT" sz="2600" baseline="30000" dirty="0" smtClean="0"/>
              <a:t>10</a:t>
            </a:r>
            <a:r>
              <a:rPr lang="it-IT" sz="2600" dirty="0" smtClean="0"/>
              <a:t>Be)</a:t>
            </a:r>
          </a:p>
        </p:txBody>
      </p:sp>
      <p:sp>
        <p:nvSpPr>
          <p:cNvPr id="6"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4447611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14400"/>
            <a:ext cx="2664296" cy="990600"/>
          </a:xfrm>
        </p:spPr>
        <p:txBody>
          <a:bodyPr/>
          <a:lstStyle/>
          <a:p>
            <a:r>
              <a:rPr lang="it-IT" dirty="0" err="1" smtClean="0">
                <a:effectLst>
                  <a:glow rad="228600">
                    <a:schemeClr val="accent1">
                      <a:satMod val="175000"/>
                      <a:alpha val="40000"/>
                    </a:schemeClr>
                  </a:glow>
                </a:effectLst>
              </a:rPr>
              <a:t>Li&amp;Be</a:t>
            </a:r>
            <a:endParaRPr lang="en-US" dirty="0">
              <a:effectLst>
                <a:glow rad="228600">
                  <a:schemeClr val="accent1">
                    <a:satMod val="175000"/>
                    <a:alpha val="40000"/>
                  </a:schemeClr>
                </a:glow>
              </a:effectLst>
            </a:endParaRPr>
          </a:p>
        </p:txBody>
      </p:sp>
      <p:sp>
        <p:nvSpPr>
          <p:cNvPr id="3" name="Text Placeholder 2"/>
          <p:cNvSpPr>
            <a:spLocks noGrp="1"/>
          </p:cNvSpPr>
          <p:nvPr>
            <p:ph type="body" idx="2"/>
          </p:nvPr>
        </p:nvSpPr>
        <p:spPr>
          <a:xfrm>
            <a:off x="179512" y="1981200"/>
            <a:ext cx="2736304" cy="4144963"/>
          </a:xfrm>
        </p:spPr>
        <p:txBody>
          <a:bodyPr>
            <a:normAutofit/>
          </a:bodyPr>
          <a:lstStyle/>
          <a:p>
            <a:pPr lvl="0">
              <a:buClr>
                <a:srgbClr val="D16349"/>
              </a:buClr>
            </a:pPr>
            <a:r>
              <a:rPr lang="it-IT" sz="1800" dirty="0" smtClean="0"/>
              <a:t>A </a:t>
            </a:r>
            <a:r>
              <a:rPr lang="it-IT" sz="1800" dirty="0" err="1" smtClean="0"/>
              <a:t>not-negligible</a:t>
            </a:r>
            <a:r>
              <a:rPr lang="it-IT" sz="1800" dirty="0" smtClean="0"/>
              <a:t> </a:t>
            </a:r>
            <a:r>
              <a:rPr lang="it-IT" sz="1800" dirty="0" err="1" smtClean="0"/>
              <a:t>fraction</a:t>
            </a:r>
            <a:r>
              <a:rPr lang="it-IT" sz="1800" dirty="0" smtClean="0"/>
              <a:t> of Li and Be </a:t>
            </a:r>
            <a:r>
              <a:rPr lang="it-IT" sz="1800" dirty="0" err="1" smtClean="0"/>
              <a:t>is</a:t>
            </a:r>
            <a:r>
              <a:rPr lang="it-IT" sz="1800" dirty="0" smtClean="0"/>
              <a:t> of </a:t>
            </a:r>
            <a:r>
              <a:rPr lang="it-IT" sz="1800" b="1" u="sng" dirty="0" err="1" smtClean="0"/>
              <a:t>tertiary</a:t>
            </a:r>
            <a:r>
              <a:rPr lang="it-IT" sz="1800" dirty="0" smtClean="0"/>
              <a:t> </a:t>
            </a:r>
            <a:r>
              <a:rPr lang="it-IT" sz="1800" dirty="0" err="1" smtClean="0"/>
              <a:t>origin</a:t>
            </a:r>
            <a:endParaRPr lang="en-US" sz="1800" dirty="0"/>
          </a:p>
          <a:p>
            <a:pPr lvl="0">
              <a:buClr>
                <a:srgbClr val="D16349"/>
              </a:buClr>
            </a:pPr>
            <a:r>
              <a:rPr lang="it-IT" sz="1800" dirty="0" err="1" smtClean="0"/>
              <a:t>Complementary</a:t>
            </a:r>
            <a:r>
              <a:rPr lang="it-IT" sz="1800" dirty="0" smtClean="0"/>
              <a:t> </a:t>
            </a:r>
            <a:r>
              <a:rPr lang="it-IT" sz="1800" dirty="0" err="1" smtClean="0"/>
              <a:t>constraint</a:t>
            </a:r>
            <a:r>
              <a:rPr lang="it-IT" sz="1800" dirty="0" smtClean="0"/>
              <a:t> to </a:t>
            </a:r>
            <a:r>
              <a:rPr lang="it-IT" sz="1800" dirty="0" err="1" smtClean="0"/>
              <a:t>propagation</a:t>
            </a:r>
            <a:r>
              <a:rPr lang="it-IT" sz="1800" dirty="0" smtClean="0"/>
              <a:t> </a:t>
            </a:r>
            <a:r>
              <a:rPr lang="it-IT" sz="1800" dirty="0" err="1" smtClean="0"/>
              <a:t>parameters</a:t>
            </a:r>
            <a:endParaRPr lang="it-IT" sz="1800" dirty="0">
              <a:sym typeface="Symbol"/>
            </a:endParaRPr>
          </a:p>
          <a:p>
            <a:pPr lvl="0">
              <a:buClr>
                <a:srgbClr val="D16349"/>
              </a:buClr>
            </a:pPr>
            <a:endParaRPr lang="en-US" altLang="it-IT" dirty="0" smtClean="0">
              <a:solidFill>
                <a:schemeClr val="bg1"/>
              </a:solidFill>
            </a:endParaRPr>
          </a:p>
          <a:p>
            <a:pPr lvl="0">
              <a:buClr>
                <a:srgbClr val="D16349"/>
              </a:buClr>
            </a:pPr>
            <a:r>
              <a:rPr lang="en-US" altLang="it-IT" dirty="0" smtClean="0">
                <a:solidFill>
                  <a:schemeClr val="bg1"/>
                </a:solidFill>
              </a:rPr>
              <a:t>Full </a:t>
            </a:r>
            <a:r>
              <a:rPr lang="en-US" altLang="it-IT" dirty="0">
                <a:solidFill>
                  <a:schemeClr val="bg1"/>
                </a:solidFill>
              </a:rPr>
              <a:t>tracking </a:t>
            </a:r>
            <a:r>
              <a:rPr lang="en-US" altLang="it-IT" dirty="0" smtClean="0">
                <a:solidFill>
                  <a:schemeClr val="bg1"/>
                </a:solidFill>
              </a:rPr>
              <a:t>performance for Li  (no saturation at high-energy):</a:t>
            </a:r>
          </a:p>
          <a:p>
            <a:pPr lvl="0">
              <a:buClr>
                <a:srgbClr val="D16349"/>
              </a:buClr>
            </a:pPr>
            <a:r>
              <a:rPr lang="it-IT" dirty="0" smtClean="0">
                <a:solidFill>
                  <a:schemeClr val="bg1"/>
                </a:solidFill>
                <a:sym typeface="Symbol"/>
              </a:rPr>
              <a:t>MDR up to 1.2TV</a:t>
            </a:r>
            <a:endParaRPr lang="it-IT" dirty="0">
              <a:sym typeface="Symbol"/>
            </a:endParaRPr>
          </a:p>
          <a:p>
            <a:endParaRPr lang="en-US" dirty="0"/>
          </a:p>
        </p:txBody>
      </p:sp>
      <p:pic>
        <p:nvPicPr>
          <p:cNvPr id="9" name="Content Placeholder 29"/>
          <p:cNvPicPr>
            <a:picLocks/>
          </p:cNvPicPr>
          <p:nvPr/>
        </p:nvPicPr>
        <p:blipFill>
          <a:blip r:embed="rId2">
            <a:clrChange>
              <a:clrFrom>
                <a:srgbClr val="FFFFFF"/>
              </a:clrFrom>
              <a:clrTo>
                <a:srgbClr val="FFFFFF">
                  <a:alpha val="0"/>
                </a:srgbClr>
              </a:clrTo>
            </a:clrChange>
          </a:blip>
          <a:stretch/>
        </p:blipFill>
        <p:spPr>
          <a:xfrm>
            <a:off x="5066729" y="1052736"/>
            <a:ext cx="4041775" cy="2740973"/>
          </a:xfrm>
          <a:prstGeom prst="rect">
            <a:avLst/>
          </a:prstGeom>
          <a:ln>
            <a:noFill/>
          </a:ln>
        </p:spPr>
      </p:pic>
      <p:pic>
        <p:nvPicPr>
          <p:cNvPr id="8" name="Content Placeholder 28"/>
          <p:cNvPicPr>
            <a:picLocks/>
          </p:cNvPicPr>
          <p:nvPr/>
        </p:nvPicPr>
        <p:blipFill rotWithShape="1">
          <a:blip r:embed="rId3"/>
          <a:srcRect t="8051" r="7706"/>
          <a:stretch/>
        </p:blipFill>
        <p:spPr>
          <a:xfrm>
            <a:off x="2929947" y="1700808"/>
            <a:ext cx="3730285" cy="2520280"/>
          </a:xfrm>
          <a:prstGeom prst="rect">
            <a:avLst/>
          </a:prstGeom>
          <a:ln>
            <a:noFill/>
          </a:ln>
        </p:spPr>
      </p:pic>
      <p:sp>
        <p:nvSpPr>
          <p:cNvPr id="5" name="TextBox 4"/>
          <p:cNvSpPr txBox="1"/>
          <p:nvPr/>
        </p:nvSpPr>
        <p:spPr>
          <a:xfrm>
            <a:off x="3275856" y="1412776"/>
            <a:ext cx="1010213" cy="369332"/>
          </a:xfrm>
          <a:prstGeom prst="rect">
            <a:avLst/>
          </a:prstGeom>
          <a:noFill/>
        </p:spPr>
        <p:txBody>
          <a:bodyPr wrap="none" rtlCol="0">
            <a:spAutoFit/>
          </a:bodyPr>
          <a:lstStyle/>
          <a:p>
            <a:r>
              <a:rPr lang="it-IT" dirty="0" err="1" smtClean="0"/>
              <a:t>Lithium</a:t>
            </a:r>
            <a:endParaRPr lang="en-US" dirty="0"/>
          </a:p>
        </p:txBody>
      </p:sp>
      <p:sp>
        <p:nvSpPr>
          <p:cNvPr id="19" name="TextBox 18"/>
          <p:cNvSpPr txBox="1"/>
          <p:nvPr/>
        </p:nvSpPr>
        <p:spPr>
          <a:xfrm>
            <a:off x="5578011" y="971436"/>
            <a:ext cx="1191352" cy="369332"/>
          </a:xfrm>
          <a:prstGeom prst="rect">
            <a:avLst/>
          </a:prstGeom>
          <a:noFill/>
        </p:spPr>
        <p:txBody>
          <a:bodyPr wrap="none" rtlCol="0">
            <a:spAutoFit/>
          </a:bodyPr>
          <a:lstStyle/>
          <a:p>
            <a:r>
              <a:rPr lang="it-IT" dirty="0" err="1" smtClean="0"/>
              <a:t>Beryllium</a:t>
            </a:r>
            <a:endParaRPr lang="en-US" dirty="0"/>
          </a:p>
        </p:txBody>
      </p:sp>
      <p:sp>
        <p:nvSpPr>
          <p:cNvPr id="21" name="CustomShape 3"/>
          <p:cNvSpPr/>
          <p:nvPr/>
        </p:nvSpPr>
        <p:spPr>
          <a:xfrm>
            <a:off x="6558728" y="4295215"/>
            <a:ext cx="1152128" cy="1798081"/>
          </a:xfrm>
          <a:prstGeom prst="rect">
            <a:avLst/>
          </a:prstGeom>
          <a:solidFill>
            <a:srgbClr val="C0C0C0">
              <a:alpha val="50000"/>
            </a:srgbClr>
          </a:solidFill>
          <a:ln>
            <a:noFill/>
          </a:ln>
        </p:spPr>
        <p:style>
          <a:lnRef idx="0">
            <a:scrgbClr r="0" g="0" b="0"/>
          </a:lnRef>
          <a:fillRef idx="0">
            <a:scrgbClr r="0" g="0" b="0"/>
          </a:fillRef>
          <a:effectRef idx="0">
            <a:scrgbClr r="0" g="0" b="0"/>
          </a:effectRef>
          <a:fontRef idx="minor"/>
        </p:style>
      </p:sp>
      <p:sp>
        <p:nvSpPr>
          <p:cNvPr id="22" name="Rectangle 21"/>
          <p:cNvSpPr/>
          <p:nvPr/>
        </p:nvSpPr>
        <p:spPr>
          <a:xfrm>
            <a:off x="7740352" y="5395863"/>
            <a:ext cx="1073125" cy="769441"/>
          </a:xfrm>
          <a:prstGeom prst="rect">
            <a:avLst/>
          </a:prstGeom>
        </p:spPr>
        <p:txBody>
          <a:bodyPr wrap="square">
            <a:spAutoFit/>
          </a:bodyPr>
          <a:lstStyle/>
          <a:p>
            <a:pPr>
              <a:lnSpc>
                <a:spcPct val="100000"/>
              </a:lnSpc>
              <a:spcBef>
                <a:spcPts val="0"/>
              </a:spcBef>
              <a:spcAft>
                <a:spcPts val="0"/>
              </a:spcAft>
              <a:buSzPct val="45000"/>
            </a:pPr>
            <a:r>
              <a:rPr lang="en-US" sz="1100" dirty="0">
                <a:solidFill>
                  <a:schemeClr val="bg1">
                    <a:lumMod val="65000"/>
                  </a:schemeClr>
                </a:solidFill>
                <a:latin typeface="Times New Roman" panose="02020603050405020304" pitchFamily="18" charset="0"/>
                <a:ea typeface="DejaVu Sans" pitchFamily="2"/>
                <a:cs typeface="Times New Roman" panose="02020603050405020304" pitchFamily="18" charset="0"/>
              </a:rPr>
              <a:t>relevant MDR effects for </a:t>
            </a:r>
            <a:r>
              <a:rPr lang="en-US" sz="1100" dirty="0" smtClean="0">
                <a:solidFill>
                  <a:schemeClr val="bg1">
                    <a:lumMod val="65000"/>
                  </a:schemeClr>
                </a:solidFill>
                <a:latin typeface="Times New Roman" panose="02020603050405020304" pitchFamily="18" charset="0"/>
                <a:ea typeface="DejaVu Sans" pitchFamily="2"/>
                <a:cs typeface="Times New Roman" panose="02020603050405020304" pitchFamily="18" charset="0"/>
              </a:rPr>
              <a:t>Be, due </a:t>
            </a:r>
            <a:r>
              <a:rPr lang="en-US" sz="1100" dirty="0">
                <a:solidFill>
                  <a:schemeClr val="bg1">
                    <a:lumMod val="65000"/>
                  </a:schemeClr>
                </a:solidFill>
                <a:latin typeface="Times New Roman" panose="02020603050405020304" pitchFamily="18" charset="0"/>
                <a:ea typeface="DejaVu Sans" pitchFamily="2"/>
                <a:cs typeface="Times New Roman" panose="02020603050405020304" pitchFamily="18" charset="0"/>
              </a:rPr>
              <a:t>to saturated </a:t>
            </a:r>
            <a:r>
              <a:rPr lang="en-US" sz="1100" dirty="0" smtClean="0">
                <a:solidFill>
                  <a:schemeClr val="bg1">
                    <a:lumMod val="65000"/>
                  </a:schemeClr>
                </a:solidFill>
                <a:latin typeface="Times New Roman" panose="02020603050405020304" pitchFamily="18" charset="0"/>
                <a:ea typeface="DejaVu Sans" pitchFamily="2"/>
                <a:cs typeface="Times New Roman" panose="02020603050405020304" pitchFamily="18" charset="0"/>
              </a:rPr>
              <a:t>clusters</a:t>
            </a:r>
            <a:endParaRPr lang="en-US" sz="1100" dirty="0">
              <a:solidFill>
                <a:schemeClr val="bg1">
                  <a:lumMod val="65000"/>
                </a:schemeClr>
              </a:solidFill>
              <a:latin typeface="Times New Roman" panose="02020603050405020304" pitchFamily="18" charset="0"/>
              <a:ea typeface="DejaVu Sans" pitchFamily="2"/>
              <a:cs typeface="Times New Roman" panose="02020603050405020304" pitchFamily="18" charset="0"/>
            </a:endParaRPr>
          </a:p>
        </p:txBody>
      </p:sp>
      <p:pic>
        <p:nvPicPr>
          <p:cNvPr id="20" name="Picture 19"/>
          <p:cNvPicPr/>
          <p:nvPr/>
        </p:nvPicPr>
        <p:blipFill>
          <a:blip r:embed="rId4">
            <a:clrChange>
              <a:clrFrom>
                <a:srgbClr val="FFFFFF"/>
              </a:clrFrom>
              <a:clrTo>
                <a:srgbClr val="FFFFFF">
                  <a:alpha val="0"/>
                </a:srgbClr>
              </a:clrTo>
            </a:clrChange>
          </a:blip>
          <a:stretch/>
        </p:blipFill>
        <p:spPr>
          <a:xfrm>
            <a:off x="4067944" y="4009302"/>
            <a:ext cx="4108360" cy="2373906"/>
          </a:xfrm>
          <a:prstGeom prst="rect">
            <a:avLst/>
          </a:prstGeom>
          <a:ln>
            <a:noFill/>
          </a:ln>
        </p:spPr>
      </p:pic>
      <p:sp>
        <p:nvSpPr>
          <p:cNvPr id="25" name="CasellaDiTesto 11"/>
          <p:cNvSpPr txBox="1"/>
          <p:nvPr/>
        </p:nvSpPr>
        <p:spPr>
          <a:xfrm rot="2545876">
            <a:off x="7144562" y="1249608"/>
            <a:ext cx="1766061" cy="413639"/>
          </a:xfrm>
          <a:prstGeom prst="rect">
            <a:avLst/>
          </a:prstGeom>
          <a:noFill/>
        </p:spPr>
        <p:txBody>
          <a:bodyPr wrap="none" rtlCol="0">
            <a:spAutoFit/>
          </a:bodyPr>
          <a:lstStyle/>
          <a:p>
            <a:r>
              <a:rPr lang="en-US" sz="2400" dirty="0" smtClean="0">
                <a:solidFill>
                  <a:srgbClr val="FF0000"/>
                </a:solidFill>
                <a:latin typeface="Times New Roman" panose="02020603050405020304" pitchFamily="18" charset="0"/>
                <a:ea typeface="ＭＳ Ｐゴシック" pitchFamily="34" charset="-128"/>
                <a:cs typeface="Times New Roman" panose="02020603050405020304" pitchFamily="18" charset="0"/>
              </a:rPr>
              <a:t>Preliminary</a:t>
            </a:r>
            <a:endParaRPr lang="en-US" sz="2400" dirty="0">
              <a:solidFill>
                <a:srgbClr val="FF0000"/>
              </a:solidFill>
              <a:latin typeface="Times New Roman" panose="02020603050405020304" pitchFamily="18" charset="0"/>
              <a:ea typeface="ＭＳ Ｐゴシック" pitchFamily="34" charset="-128"/>
              <a:cs typeface="Times New Roman" panose="02020603050405020304" pitchFamily="18" charset="0"/>
            </a:endParaRPr>
          </a:p>
        </p:txBody>
      </p:sp>
      <p:sp>
        <p:nvSpPr>
          <p:cNvPr id="13"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624176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228600"/>
            <a:ext cx="8534400" cy="758825"/>
          </a:xfrm>
        </p:spPr>
        <p:txBody>
          <a:bodyPr/>
          <a:lstStyle/>
          <a:p>
            <a:r>
              <a:rPr lang="it-IT" dirty="0" smtClean="0"/>
              <a:t>PAMELA Li </a:t>
            </a:r>
            <a:r>
              <a:rPr lang="it-IT" dirty="0" err="1" smtClean="0"/>
              <a:t>flux</a:t>
            </a:r>
            <a:endParaRPr lang="en-US" dirty="0"/>
          </a:p>
        </p:txBody>
      </p:sp>
      <p:pic>
        <p:nvPicPr>
          <p:cNvPr id="17" name="Content Placeholder 4"/>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1979712" y="1283044"/>
            <a:ext cx="5256584" cy="3563720"/>
          </a:xfrm>
          <a:prstGeom prst="rect">
            <a:avLst/>
          </a:prstGeom>
        </p:spPr>
      </p:pic>
      <p:sp>
        <p:nvSpPr>
          <p:cNvPr id="18" name="TextBox 17"/>
          <p:cNvSpPr txBox="1"/>
          <p:nvPr/>
        </p:nvSpPr>
        <p:spPr>
          <a:xfrm>
            <a:off x="2195736" y="4867528"/>
            <a:ext cx="4824536" cy="1200329"/>
          </a:xfrm>
          <a:prstGeom prst="rect">
            <a:avLst/>
          </a:prstGeom>
          <a:noFill/>
        </p:spPr>
        <p:txBody>
          <a:bodyPr wrap="square" rtlCol="0">
            <a:spAutoFit/>
          </a:bodyPr>
          <a:lstStyle/>
          <a:p>
            <a:pPr marL="285750" indent="-285750">
              <a:buFont typeface="Arial" panose="020B0604020202020204" pitchFamily="34" charset="0"/>
              <a:buChar char="•"/>
            </a:pPr>
            <a:r>
              <a:rPr lang="it-IT" dirty="0" smtClean="0"/>
              <a:t>2006</a:t>
            </a:r>
            <a:r>
              <a:rPr lang="it-IT" dirty="0" smtClean="0">
                <a:sym typeface="Symbol"/>
              </a:rPr>
              <a:t>2009 data</a:t>
            </a:r>
            <a:endParaRPr lang="it-IT" dirty="0" smtClean="0"/>
          </a:p>
          <a:p>
            <a:pPr marL="285750" indent="-285750">
              <a:buFont typeface="Arial" panose="020B0604020202020204" pitchFamily="34" charset="0"/>
              <a:buChar char="•"/>
            </a:pPr>
            <a:r>
              <a:rPr lang="it-IT" dirty="0" smtClean="0"/>
              <a:t>No </a:t>
            </a:r>
            <a:r>
              <a:rPr lang="it-IT" dirty="0" err="1" smtClean="0"/>
              <a:t>unfolding</a:t>
            </a:r>
            <a:endParaRPr lang="it-IT" dirty="0" smtClean="0"/>
          </a:p>
          <a:p>
            <a:pPr marL="285750" indent="-285750">
              <a:buFont typeface="Arial" panose="020B0604020202020204" pitchFamily="34" charset="0"/>
              <a:buChar char="•"/>
            </a:pPr>
            <a:r>
              <a:rPr lang="it-IT" dirty="0" smtClean="0"/>
              <a:t>No </a:t>
            </a:r>
            <a:r>
              <a:rPr lang="it-IT" dirty="0" err="1" smtClean="0"/>
              <a:t>interaction</a:t>
            </a:r>
            <a:r>
              <a:rPr lang="it-IT" dirty="0" smtClean="0"/>
              <a:t>  </a:t>
            </a:r>
            <a:r>
              <a:rPr lang="it-IT" dirty="0" err="1" smtClean="0"/>
              <a:t>corrections</a:t>
            </a:r>
            <a:endParaRPr lang="it-IT" dirty="0" smtClean="0"/>
          </a:p>
          <a:p>
            <a:pPr marL="285750" indent="-285750">
              <a:buFont typeface="Arial" panose="020B0604020202020204" pitchFamily="34" charset="0"/>
              <a:buChar char="•"/>
            </a:pPr>
            <a:r>
              <a:rPr lang="it-IT" dirty="0" smtClean="0"/>
              <a:t>Statistical </a:t>
            </a:r>
            <a:r>
              <a:rPr lang="it-IT" dirty="0" err="1" smtClean="0"/>
              <a:t>error</a:t>
            </a:r>
            <a:r>
              <a:rPr lang="it-IT" dirty="0" smtClean="0"/>
              <a:t> </a:t>
            </a:r>
            <a:r>
              <a:rPr lang="it-IT" dirty="0" err="1" smtClean="0"/>
              <a:t>only</a:t>
            </a:r>
            <a:endParaRPr lang="en-US" dirty="0"/>
          </a:p>
        </p:txBody>
      </p:sp>
      <p:sp>
        <p:nvSpPr>
          <p:cNvPr id="19" name="TextBox 18"/>
          <p:cNvSpPr txBox="1"/>
          <p:nvPr/>
        </p:nvSpPr>
        <p:spPr>
          <a:xfrm>
            <a:off x="539552" y="6032460"/>
            <a:ext cx="1282723" cy="369332"/>
          </a:xfrm>
          <a:prstGeom prst="rect">
            <a:avLst/>
          </a:prstGeom>
          <a:noFill/>
        </p:spPr>
        <p:txBody>
          <a:bodyPr wrap="none" rtlCol="0">
            <a:spAutoFit/>
          </a:bodyPr>
          <a:lstStyle/>
          <a:p>
            <a:r>
              <a:rPr lang="it-IT" dirty="0" smtClean="0">
                <a:solidFill>
                  <a:srgbClr val="0070C0"/>
                </a:solidFill>
              </a:rPr>
              <a:t>Preliminary</a:t>
            </a:r>
            <a:endParaRPr lang="en-US" dirty="0">
              <a:solidFill>
                <a:srgbClr val="0070C0"/>
              </a:solidFill>
            </a:endParaRPr>
          </a:p>
        </p:txBody>
      </p:sp>
      <p:sp>
        <p:nvSpPr>
          <p:cNvPr id="8"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920268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it-IT" dirty="0" err="1" smtClean="0"/>
              <a:t>Li&amp;Be</a:t>
            </a:r>
            <a:r>
              <a:rPr lang="it-IT" dirty="0" smtClean="0"/>
              <a:t> </a:t>
            </a:r>
            <a:r>
              <a:rPr lang="it-IT" dirty="0" err="1" smtClean="0"/>
              <a:t>isotopes</a:t>
            </a:r>
            <a:endParaRPr lang="en-US" dirty="0"/>
          </a:p>
        </p:txBody>
      </p:sp>
      <p:sp>
        <p:nvSpPr>
          <p:cNvPr id="11" name="TextBox 10"/>
          <p:cNvSpPr txBox="1"/>
          <p:nvPr/>
        </p:nvSpPr>
        <p:spPr>
          <a:xfrm>
            <a:off x="2602965" y="6011996"/>
            <a:ext cx="3913251" cy="369332"/>
          </a:xfrm>
          <a:prstGeom prst="rect">
            <a:avLst/>
          </a:prstGeom>
          <a:noFill/>
        </p:spPr>
        <p:txBody>
          <a:bodyPr wrap="none" rtlCol="0">
            <a:spAutoFit/>
          </a:bodyPr>
          <a:lstStyle/>
          <a:p>
            <a:r>
              <a:rPr lang="it-IT" dirty="0" err="1" smtClean="0"/>
              <a:t>Reduntant</a:t>
            </a:r>
            <a:r>
              <a:rPr lang="it-IT" dirty="0" smtClean="0"/>
              <a:t> </a:t>
            </a:r>
            <a:r>
              <a:rPr lang="it-IT" dirty="0" err="1" smtClean="0"/>
              <a:t>identification</a:t>
            </a:r>
            <a:r>
              <a:rPr lang="it-IT" dirty="0" smtClean="0"/>
              <a:t> </a:t>
            </a:r>
            <a:r>
              <a:rPr lang="it-IT" dirty="0" err="1" smtClean="0"/>
              <a:t>cababilities</a:t>
            </a:r>
            <a:endParaRPr lang="en-US" dirty="0"/>
          </a:p>
        </p:txBody>
      </p:sp>
      <p:sp>
        <p:nvSpPr>
          <p:cNvPr id="12" name="TextBox 11"/>
          <p:cNvSpPr txBox="1"/>
          <p:nvPr/>
        </p:nvSpPr>
        <p:spPr>
          <a:xfrm>
            <a:off x="2195736" y="1331476"/>
            <a:ext cx="1327608" cy="369332"/>
          </a:xfrm>
          <a:prstGeom prst="rect">
            <a:avLst/>
          </a:prstGeom>
          <a:noFill/>
        </p:spPr>
        <p:txBody>
          <a:bodyPr wrap="none" rtlCol="0">
            <a:spAutoFit/>
          </a:bodyPr>
          <a:lstStyle/>
          <a:p>
            <a:r>
              <a:rPr lang="it-IT" dirty="0" smtClean="0">
                <a:sym typeface="Symbol"/>
              </a:rPr>
              <a:t> from </a:t>
            </a:r>
            <a:r>
              <a:rPr lang="it-IT" dirty="0" err="1" smtClean="0"/>
              <a:t>ToF</a:t>
            </a:r>
            <a:endParaRPr lang="en-US" dirty="0"/>
          </a:p>
        </p:txBody>
      </p:sp>
      <p:sp>
        <p:nvSpPr>
          <p:cNvPr id="13" name="TextBox 12"/>
          <p:cNvSpPr txBox="1"/>
          <p:nvPr/>
        </p:nvSpPr>
        <p:spPr>
          <a:xfrm>
            <a:off x="5004048" y="1192976"/>
            <a:ext cx="2952328" cy="646331"/>
          </a:xfrm>
          <a:prstGeom prst="rect">
            <a:avLst/>
          </a:prstGeom>
          <a:noFill/>
        </p:spPr>
        <p:txBody>
          <a:bodyPr wrap="square" rtlCol="0">
            <a:spAutoFit/>
          </a:bodyPr>
          <a:lstStyle/>
          <a:p>
            <a:pPr algn="ctr"/>
            <a:r>
              <a:rPr lang="it-IT" dirty="0" smtClean="0">
                <a:sym typeface="Symbol"/>
              </a:rPr>
              <a:t>Multiple </a:t>
            </a:r>
            <a:r>
              <a:rPr lang="it-IT" dirty="0" err="1" smtClean="0">
                <a:sym typeface="Symbol"/>
              </a:rPr>
              <a:t>energy</a:t>
            </a:r>
            <a:r>
              <a:rPr lang="it-IT" dirty="0" smtClean="0">
                <a:sym typeface="Symbol"/>
              </a:rPr>
              <a:t> </a:t>
            </a:r>
            <a:r>
              <a:rPr lang="it-IT" dirty="0" err="1" smtClean="0">
                <a:sym typeface="Symbol"/>
              </a:rPr>
              <a:t>deposits</a:t>
            </a:r>
            <a:r>
              <a:rPr lang="it-IT" dirty="0" smtClean="0">
                <a:sym typeface="Symbol"/>
              </a:rPr>
              <a:t> from </a:t>
            </a:r>
            <a:r>
              <a:rPr lang="it-IT" dirty="0" err="1" smtClean="0">
                <a:sym typeface="Symbol"/>
              </a:rPr>
              <a:t>calorimeter</a:t>
            </a:r>
            <a:endParaRPr lang="en-US" dirty="0"/>
          </a:p>
        </p:txBody>
      </p:sp>
      <p:pic>
        <p:nvPicPr>
          <p:cNvPr id="15" name="Picture 16"/>
          <p:cNvPicPr>
            <a:picLocks noChangeAspect="1" noChangeArrowheads="1"/>
          </p:cNvPicPr>
          <p:nvPr/>
        </p:nvPicPr>
        <p:blipFill>
          <a:blip r:embed="rId2">
            <a:extLst>
              <a:ext uri="{28A0092B-C50C-407E-A947-70E740481C1C}">
                <a14:useLocalDpi xmlns:a14="http://schemas.microsoft.com/office/drawing/2010/main" val="0"/>
              </a:ext>
            </a:extLst>
          </a:blip>
          <a:srcRect l="1865" t="6400" r="1244" b="914"/>
          <a:stretch>
            <a:fillRect/>
          </a:stretch>
        </p:blipFill>
        <p:spPr>
          <a:xfrm>
            <a:off x="1187624" y="1717613"/>
            <a:ext cx="3306968" cy="4301757"/>
          </a:xfrm>
          <a:prstGeom prst="rect">
            <a:avLst/>
          </a:prstGeom>
          <a:noFill/>
        </p:spPr>
      </p:pic>
      <p:pic>
        <p:nvPicPr>
          <p:cNvPr id="16"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34" t="6400" r="1334" b="914"/>
          <a:stretch>
            <a:fillRect/>
          </a:stretch>
        </p:blipFill>
        <p:spPr>
          <a:xfrm>
            <a:off x="4879749" y="1718928"/>
            <a:ext cx="3076627" cy="4273347"/>
          </a:xfrm>
          <a:prstGeom prst="rect">
            <a:avLst/>
          </a:prstGeom>
          <a:noFill/>
        </p:spPr>
      </p:pic>
      <p:sp>
        <p:nvSpPr>
          <p:cNvPr id="17" name="TextBox 16"/>
          <p:cNvSpPr txBox="1"/>
          <p:nvPr/>
        </p:nvSpPr>
        <p:spPr>
          <a:xfrm rot="5400000">
            <a:off x="7151414" y="3441874"/>
            <a:ext cx="2236510" cy="338554"/>
          </a:xfrm>
          <a:prstGeom prst="rect">
            <a:avLst/>
          </a:prstGeom>
          <a:noFill/>
        </p:spPr>
        <p:txBody>
          <a:bodyPr wrap="none" rtlCol="0">
            <a:spAutoFit/>
          </a:bodyPr>
          <a:lstStyle/>
          <a:p>
            <a:r>
              <a:rPr lang="it-IT" sz="1600" dirty="0" err="1" smtClean="0"/>
              <a:t>Menn</a:t>
            </a:r>
            <a:r>
              <a:rPr lang="it-IT" sz="1600" dirty="0" smtClean="0"/>
              <a:t> et al.  @ICRC2015</a:t>
            </a:r>
            <a:endParaRPr lang="en-US" sz="1600" dirty="0"/>
          </a:p>
        </p:txBody>
      </p:sp>
      <p:sp>
        <p:nvSpPr>
          <p:cNvPr id="18" name="TextBox 17"/>
          <p:cNvSpPr txBox="1"/>
          <p:nvPr/>
        </p:nvSpPr>
        <p:spPr>
          <a:xfrm>
            <a:off x="539552" y="6032460"/>
            <a:ext cx="1282723" cy="369332"/>
          </a:xfrm>
          <a:prstGeom prst="rect">
            <a:avLst/>
          </a:prstGeom>
          <a:noFill/>
        </p:spPr>
        <p:txBody>
          <a:bodyPr wrap="none" rtlCol="0">
            <a:spAutoFit/>
          </a:bodyPr>
          <a:lstStyle/>
          <a:p>
            <a:r>
              <a:rPr lang="it-IT" dirty="0" smtClean="0">
                <a:solidFill>
                  <a:srgbClr val="0070C0"/>
                </a:solidFill>
              </a:rPr>
              <a:t>Preliminary</a:t>
            </a:r>
            <a:endParaRPr lang="en-US" dirty="0">
              <a:solidFill>
                <a:srgbClr val="0070C0"/>
              </a:solidFill>
            </a:endParaRPr>
          </a:p>
        </p:txBody>
      </p:sp>
      <p:sp>
        <p:nvSpPr>
          <p:cNvPr id="14"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20811878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Li </a:t>
            </a:r>
            <a:r>
              <a:rPr lang="it-IT" dirty="0" err="1" smtClean="0"/>
              <a:t>isotopes</a:t>
            </a:r>
            <a:endParaRPr lang="en-US" dirty="0"/>
          </a:p>
        </p:txBody>
      </p:sp>
      <p:sp>
        <p:nvSpPr>
          <p:cNvPr id="5" name="Content Placeholder 4"/>
          <p:cNvSpPr>
            <a:spLocks noGrp="1"/>
          </p:cNvSpPr>
          <p:nvPr>
            <p:ph sz="quarter" idx="1"/>
          </p:nvPr>
        </p:nvSpPr>
        <p:spPr/>
        <p:txBody>
          <a:bodyPr/>
          <a:lstStyle/>
          <a:p>
            <a:endParaRPr lang="en-US" dirty="0"/>
          </a:p>
        </p:txBody>
      </p:sp>
      <p:pic>
        <p:nvPicPr>
          <p:cNvPr id="8"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44500" y="2259013"/>
            <a:ext cx="4038600" cy="2979737"/>
          </a:xfrm>
          <a:prstGeom prst="rect">
            <a:avLst/>
          </a:prstGeom>
          <a:noFill/>
        </p:spPr>
      </p:pic>
      <p:pic>
        <p:nvPicPr>
          <p:cNvPr id="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99000" y="2238375"/>
            <a:ext cx="4038600" cy="3044825"/>
          </a:xfrm>
          <a:prstGeom prst="rect">
            <a:avLst/>
          </a:prstGeom>
          <a:noFill/>
        </p:spPr>
      </p:pic>
      <p:sp>
        <p:nvSpPr>
          <p:cNvPr id="10" name="TextBox 9"/>
          <p:cNvSpPr txBox="1"/>
          <p:nvPr/>
        </p:nvSpPr>
        <p:spPr>
          <a:xfrm>
            <a:off x="539552" y="6032460"/>
            <a:ext cx="1282723" cy="369332"/>
          </a:xfrm>
          <a:prstGeom prst="rect">
            <a:avLst/>
          </a:prstGeom>
          <a:noFill/>
        </p:spPr>
        <p:txBody>
          <a:bodyPr wrap="none" rtlCol="0">
            <a:spAutoFit/>
          </a:bodyPr>
          <a:lstStyle/>
          <a:p>
            <a:r>
              <a:rPr lang="it-IT" dirty="0" smtClean="0">
                <a:solidFill>
                  <a:srgbClr val="0070C0"/>
                </a:solidFill>
              </a:rPr>
              <a:t>Preliminary</a:t>
            </a:r>
            <a:endParaRPr lang="en-US" dirty="0">
              <a:solidFill>
                <a:srgbClr val="0070C0"/>
              </a:solidFill>
            </a:endParaRPr>
          </a:p>
        </p:txBody>
      </p:sp>
      <p:sp>
        <p:nvSpPr>
          <p:cNvPr id="11" name="TextBox 10"/>
          <p:cNvSpPr txBox="1"/>
          <p:nvPr/>
        </p:nvSpPr>
        <p:spPr>
          <a:xfrm>
            <a:off x="539552" y="5332945"/>
            <a:ext cx="2236510" cy="338554"/>
          </a:xfrm>
          <a:prstGeom prst="rect">
            <a:avLst/>
          </a:prstGeom>
          <a:noFill/>
        </p:spPr>
        <p:txBody>
          <a:bodyPr wrap="none" rtlCol="0">
            <a:spAutoFit/>
          </a:bodyPr>
          <a:lstStyle/>
          <a:p>
            <a:r>
              <a:rPr lang="it-IT" sz="1600" dirty="0" err="1" smtClean="0"/>
              <a:t>Menn</a:t>
            </a:r>
            <a:r>
              <a:rPr lang="it-IT" sz="1600" dirty="0" smtClean="0"/>
              <a:t> et al.  @ICRC2015</a:t>
            </a:r>
            <a:endParaRPr lang="en-US" sz="1600" dirty="0"/>
          </a:p>
        </p:txBody>
      </p:sp>
      <p:sp>
        <p:nvSpPr>
          <p:cNvPr id="13"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3108383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Be </a:t>
            </a:r>
            <a:r>
              <a:rPr lang="it-IT" dirty="0" err="1" smtClean="0"/>
              <a:t>isotopes</a:t>
            </a:r>
            <a:endParaRPr lang="en-US" dirty="0"/>
          </a:p>
        </p:txBody>
      </p:sp>
      <p:pic>
        <p:nvPicPr>
          <p:cNvPr id="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67544" y="1611844"/>
            <a:ext cx="4104456" cy="3617356"/>
          </a:xfrm>
          <a:prstGeom prst="rect">
            <a:avLst/>
          </a:prstGeom>
          <a:noFill/>
        </p:spPr>
      </p:pic>
      <p:sp>
        <p:nvSpPr>
          <p:cNvPr id="8" name="TextBox 7"/>
          <p:cNvSpPr txBox="1"/>
          <p:nvPr/>
        </p:nvSpPr>
        <p:spPr>
          <a:xfrm>
            <a:off x="539552" y="6032460"/>
            <a:ext cx="1282723" cy="369332"/>
          </a:xfrm>
          <a:prstGeom prst="rect">
            <a:avLst/>
          </a:prstGeom>
          <a:noFill/>
        </p:spPr>
        <p:txBody>
          <a:bodyPr wrap="none" rtlCol="0">
            <a:spAutoFit/>
          </a:bodyPr>
          <a:lstStyle/>
          <a:p>
            <a:r>
              <a:rPr lang="it-IT" dirty="0" smtClean="0">
                <a:solidFill>
                  <a:srgbClr val="0070C0"/>
                </a:solidFill>
              </a:rPr>
              <a:t>Preliminary</a:t>
            </a:r>
            <a:endParaRPr lang="en-US" dirty="0">
              <a:solidFill>
                <a:srgbClr val="0070C0"/>
              </a:solidFill>
            </a:endParaRPr>
          </a:p>
        </p:txBody>
      </p:sp>
      <p:sp>
        <p:nvSpPr>
          <p:cNvPr id="9" name="TextBox 8"/>
          <p:cNvSpPr txBox="1"/>
          <p:nvPr/>
        </p:nvSpPr>
        <p:spPr>
          <a:xfrm>
            <a:off x="539552" y="5332945"/>
            <a:ext cx="2236510" cy="338554"/>
          </a:xfrm>
          <a:prstGeom prst="rect">
            <a:avLst/>
          </a:prstGeom>
          <a:noFill/>
        </p:spPr>
        <p:txBody>
          <a:bodyPr wrap="none" rtlCol="0">
            <a:spAutoFit/>
          </a:bodyPr>
          <a:lstStyle/>
          <a:p>
            <a:r>
              <a:rPr lang="it-IT" sz="1600" dirty="0" err="1" smtClean="0"/>
              <a:t>Menn</a:t>
            </a:r>
            <a:r>
              <a:rPr lang="it-IT" sz="1600" dirty="0" smtClean="0"/>
              <a:t> et al.  @ICRC2015</a:t>
            </a:r>
            <a:endParaRPr lang="en-US" sz="1600" dirty="0"/>
          </a:p>
        </p:txBody>
      </p:sp>
      <p:pic>
        <p:nvPicPr>
          <p:cNvPr id="10" name="Picture 43"/>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4499992" y="1611844"/>
            <a:ext cx="4032448" cy="3565760"/>
          </a:xfrm>
          <a:prstGeom prst="rect">
            <a:avLst/>
          </a:prstGeom>
          <a:noFill/>
        </p:spPr>
      </p:pic>
      <p:sp>
        <p:nvSpPr>
          <p:cNvPr id="11"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5796332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dirty="0" smtClean="0"/>
              <a:t>Li &amp; Be </a:t>
            </a:r>
            <a:r>
              <a:rPr lang="it-IT" dirty="0" err="1" smtClean="0"/>
              <a:t>isotopes</a:t>
            </a:r>
            <a:endParaRPr lang="en-US"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47451" y="1340768"/>
            <a:ext cx="3872482" cy="2808288"/>
          </a:xfrm>
          <a:prstGeom prst="rect">
            <a:avLst/>
          </a:prstGeom>
          <a:noFill/>
          <a:ln/>
        </p:spPr>
      </p:pic>
      <p:pic>
        <p:nvPicPr>
          <p:cNvPr id="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755149" y="1306637"/>
            <a:ext cx="3959225" cy="2876550"/>
          </a:xfrm>
          <a:prstGeom prst="rect">
            <a:avLst/>
          </a:prstGeom>
          <a:noFill/>
          <a:ln/>
        </p:spPr>
      </p:pic>
      <p:sp>
        <p:nvSpPr>
          <p:cNvPr id="12" name="Rectangle 2"/>
          <p:cNvSpPr>
            <a:spLocks noChangeArrowheads="1"/>
          </p:cNvSpPr>
          <p:nvPr/>
        </p:nvSpPr>
        <p:spPr bwMode="auto">
          <a:xfrm>
            <a:off x="2874834" y="4183187"/>
            <a:ext cx="3456384" cy="432048"/>
          </a:xfrm>
          <a:prstGeom prst="rect">
            <a:avLst/>
          </a:prstGeom>
          <a:solidFill>
            <a:srgbClr val="FFFF99">
              <a:alpha val="0"/>
            </a:srgbClr>
          </a:solidFill>
          <a:ln>
            <a:noFill/>
          </a:ln>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1600" dirty="0">
                <a:solidFill>
                  <a:prstClr val="black"/>
                </a:solidFill>
                <a:latin typeface="+mn-lt"/>
                <a:cs typeface="+mn-cs"/>
              </a:rPr>
              <a:t>W. </a:t>
            </a:r>
            <a:r>
              <a:rPr lang="en-US" altLang="it-IT" sz="1600" dirty="0" err="1">
                <a:solidFill>
                  <a:prstClr val="black"/>
                </a:solidFill>
                <a:latin typeface="+mn-lt"/>
                <a:cs typeface="+mn-cs"/>
              </a:rPr>
              <a:t>Menn</a:t>
            </a:r>
            <a:r>
              <a:rPr lang="en-US" altLang="it-IT" sz="1600" dirty="0">
                <a:solidFill>
                  <a:prstClr val="black"/>
                </a:solidFill>
                <a:latin typeface="+mn-lt"/>
                <a:cs typeface="+mn-cs"/>
              </a:rPr>
              <a:t> et al.  ICRC2015 </a:t>
            </a:r>
            <a:r>
              <a:rPr lang="en-US" altLang="it-IT" sz="1600" dirty="0" smtClean="0">
                <a:solidFill>
                  <a:prstClr val="black"/>
                </a:solidFill>
                <a:latin typeface="+mn-lt"/>
                <a:cs typeface="+mn-cs"/>
              </a:rPr>
              <a:t> CR08</a:t>
            </a:r>
            <a:endParaRPr lang="en-GB" altLang="it-IT" sz="1600" dirty="0">
              <a:solidFill>
                <a:prstClr val="black"/>
              </a:solidFill>
              <a:latin typeface="+mn-lt"/>
              <a:cs typeface="+mn-cs"/>
            </a:endParaRPr>
          </a:p>
        </p:txBody>
      </p:sp>
      <p:sp>
        <p:nvSpPr>
          <p:cNvPr id="2" name="CasellaDiTesto 1"/>
          <p:cNvSpPr txBox="1"/>
          <p:nvPr/>
        </p:nvSpPr>
        <p:spPr>
          <a:xfrm>
            <a:off x="347451" y="4797152"/>
            <a:ext cx="8366923" cy="1569660"/>
          </a:xfrm>
          <a:prstGeom prst="rect">
            <a:avLst/>
          </a:prstGeom>
          <a:noFill/>
        </p:spPr>
        <p:txBody>
          <a:bodyPr wrap="square" rtlCol="0">
            <a:spAutoFit/>
          </a:bodyPr>
          <a:lstStyle/>
          <a:p>
            <a:r>
              <a:rPr lang="it-IT" sz="2400" dirty="0" err="1" smtClean="0"/>
              <a:t>Possibility</a:t>
            </a:r>
            <a:r>
              <a:rPr lang="it-IT" sz="2400" dirty="0" smtClean="0"/>
              <a:t> to </a:t>
            </a:r>
            <a:r>
              <a:rPr lang="it-IT" sz="2400" b="1" dirty="0" err="1" smtClean="0">
                <a:solidFill>
                  <a:srgbClr val="FF0000"/>
                </a:solidFill>
              </a:rPr>
              <a:t>improve</a:t>
            </a:r>
            <a:r>
              <a:rPr lang="it-IT" sz="2400" b="1" dirty="0" smtClean="0">
                <a:solidFill>
                  <a:srgbClr val="FF0000"/>
                </a:solidFill>
              </a:rPr>
              <a:t> mass </a:t>
            </a:r>
            <a:r>
              <a:rPr lang="it-IT" sz="2400" b="1" dirty="0" err="1" smtClean="0">
                <a:solidFill>
                  <a:srgbClr val="FF0000"/>
                </a:solidFill>
              </a:rPr>
              <a:t>separation</a:t>
            </a:r>
            <a:r>
              <a:rPr lang="it-IT" sz="2400" b="1" dirty="0" smtClean="0">
                <a:solidFill>
                  <a:srgbClr val="FF0000"/>
                </a:solidFill>
              </a:rPr>
              <a:t> </a:t>
            </a:r>
            <a:r>
              <a:rPr lang="it-IT" sz="2400" dirty="0" smtClean="0"/>
              <a:t>(and </a:t>
            </a:r>
            <a:r>
              <a:rPr lang="it-IT" sz="2400" dirty="0" err="1" smtClean="0"/>
              <a:t>maybe</a:t>
            </a:r>
            <a:r>
              <a:rPr lang="it-IT" sz="2400" dirty="0" smtClean="0"/>
              <a:t> to </a:t>
            </a:r>
            <a:r>
              <a:rPr lang="it-IT" sz="2400" dirty="0" err="1" smtClean="0"/>
              <a:t>resolve</a:t>
            </a:r>
            <a:r>
              <a:rPr lang="it-IT" sz="2400" dirty="0" smtClean="0"/>
              <a:t> Be10) with a </a:t>
            </a:r>
            <a:r>
              <a:rPr lang="it-IT" sz="2400" b="1" dirty="0" err="1" smtClean="0">
                <a:solidFill>
                  <a:srgbClr val="00B050"/>
                </a:solidFill>
              </a:rPr>
              <a:t>different</a:t>
            </a:r>
            <a:r>
              <a:rPr lang="it-IT" sz="2400" b="1" dirty="0" smtClean="0">
                <a:solidFill>
                  <a:srgbClr val="00B050"/>
                </a:solidFill>
              </a:rPr>
              <a:t> </a:t>
            </a:r>
            <a:r>
              <a:rPr lang="it-IT" sz="2400" b="1" dirty="0" err="1" smtClean="0">
                <a:solidFill>
                  <a:srgbClr val="00B050"/>
                </a:solidFill>
              </a:rPr>
              <a:t>analysis</a:t>
            </a:r>
            <a:r>
              <a:rPr lang="it-IT" sz="2400" b="1" dirty="0" smtClean="0">
                <a:solidFill>
                  <a:srgbClr val="00B050"/>
                </a:solidFill>
              </a:rPr>
              <a:t> </a:t>
            </a:r>
            <a:r>
              <a:rPr lang="it-IT" sz="2400" b="1" dirty="0" err="1" smtClean="0">
                <a:solidFill>
                  <a:srgbClr val="00B050"/>
                </a:solidFill>
              </a:rPr>
              <a:t>technique</a:t>
            </a:r>
            <a:r>
              <a:rPr lang="it-IT" sz="2400" b="1" dirty="0" smtClean="0">
                <a:solidFill>
                  <a:srgbClr val="00B050"/>
                </a:solidFill>
              </a:rPr>
              <a:t> in the </a:t>
            </a:r>
            <a:r>
              <a:rPr lang="it-IT" sz="2400" b="1" dirty="0" err="1" smtClean="0">
                <a:solidFill>
                  <a:srgbClr val="00B050"/>
                </a:solidFill>
              </a:rPr>
              <a:t>calorimeter</a:t>
            </a:r>
            <a:r>
              <a:rPr lang="it-IT" sz="2400" dirty="0" smtClean="0"/>
              <a:t> (</a:t>
            </a:r>
            <a:r>
              <a:rPr lang="it-IT" sz="2400" dirty="0" err="1" smtClean="0"/>
              <a:t>fit</a:t>
            </a:r>
            <a:r>
              <a:rPr lang="it-IT" sz="2400" dirty="0" smtClean="0"/>
              <a:t> of the slow-down curve </a:t>
            </a:r>
            <a:r>
              <a:rPr lang="it-IT" sz="2400" dirty="0" err="1" smtClean="0"/>
              <a:t>instead</a:t>
            </a:r>
            <a:r>
              <a:rPr lang="it-IT" sz="2400" dirty="0"/>
              <a:t> </a:t>
            </a:r>
            <a:r>
              <a:rPr lang="it-IT" sz="2400" dirty="0" smtClean="0"/>
              <a:t>of </a:t>
            </a:r>
            <a:r>
              <a:rPr lang="it-IT" sz="2400" dirty="0" err="1" smtClean="0"/>
              <a:t>truncated</a:t>
            </a:r>
            <a:r>
              <a:rPr lang="it-IT" sz="2400" dirty="0" smtClean="0"/>
              <a:t> </a:t>
            </a:r>
            <a:r>
              <a:rPr lang="it-IT" sz="2400" dirty="0" err="1" smtClean="0"/>
              <a:t>mean</a:t>
            </a:r>
            <a:r>
              <a:rPr lang="it-IT" sz="2400" dirty="0" smtClean="0"/>
              <a:t> of the </a:t>
            </a:r>
            <a:r>
              <a:rPr lang="it-IT" sz="2400" dirty="0" err="1" smtClean="0"/>
              <a:t>deposits</a:t>
            </a:r>
            <a:r>
              <a:rPr lang="it-IT" sz="2400" dirty="0" smtClean="0"/>
              <a:t>)</a:t>
            </a:r>
            <a:endParaRPr lang="it-IT" sz="2400" dirty="0"/>
          </a:p>
        </p:txBody>
      </p:sp>
      <p:sp>
        <p:nvSpPr>
          <p:cNvPr id="8"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2644220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Placeholder 5"/>
              <p:cNvSpPr>
                <a:spLocks noGrp="1"/>
              </p:cNvSpPr>
              <p:nvPr>
                <p:ph type="body" idx="1"/>
              </p:nvPr>
            </p:nvSpPr>
            <p:spPr/>
            <p:txBody>
              <a:bodyPr/>
              <a:lstStyle/>
              <a:p>
                <a:r>
                  <a:rPr lang="it-IT" dirty="0" smtClean="0"/>
                  <a:t>Positrons</a:t>
                </a:r>
              </a:p>
              <a:p>
                <a:r>
                  <a:rPr lang="it-IT" dirty="0" err="1" smtClean="0"/>
                  <a:t>Antiprotons</a:t>
                </a:r>
                <a:endParaRPr lang="it-IT" dirty="0" smtClean="0"/>
              </a:p>
              <a:p>
                <a14:m>
                  <m:oMath xmlns:m="http://schemas.openxmlformats.org/officeDocument/2006/math">
                    <m:acc>
                      <m:accPr>
                        <m:chr m:val="̅"/>
                        <m:ctrlPr>
                          <a:rPr lang="it-IT" i="1" smtClean="0">
                            <a:latin typeface="Cambria Math" charset="0"/>
                          </a:rPr>
                        </m:ctrlPr>
                      </m:accPr>
                      <m:e>
                        <m:r>
                          <a:rPr lang="it-IT" b="1" i="0" smtClean="0">
                            <a:latin typeface="Cambria Math"/>
                          </a:rPr>
                          <m:t>𝐇𝐞</m:t>
                        </m:r>
                      </m:e>
                    </m:acc>
                  </m:oMath>
                </a14:m>
                <a:r>
                  <a:rPr lang="it-IT" dirty="0" smtClean="0"/>
                  <a:t> &amp; SQM</a:t>
                </a:r>
              </a:p>
            </p:txBody>
          </p:sp>
        </mc:Choice>
        <mc:Fallback xmlns="">
          <p:sp>
            <p:nvSpPr>
              <p:cNvPr id="6" name="Text Placeholder 5"/>
              <p:cNvSpPr>
                <a:spLocks noGrp="1" noRot="1" noChangeAspect="1" noMove="1" noResize="1" noEditPoints="1" noAdjustHandles="1" noChangeArrowheads="1" noChangeShapeType="1" noTextEdit="1"/>
              </p:cNvSpPr>
              <p:nvPr>
                <p:ph type="body" idx="1"/>
              </p:nvPr>
            </p:nvSpPr>
            <p:spPr>
              <a:blipFill rotWithShape="1">
                <a:blip r:embed="rId2"/>
                <a:stretch>
                  <a:fillRect t="-1095"/>
                </a:stretch>
              </a:blipFill>
            </p:spPr>
            <p:txBody>
              <a:bodyPr/>
              <a:lstStyle/>
              <a:p>
                <a:r>
                  <a:rPr lang="en-US">
                    <a:noFill/>
                  </a:rPr>
                  <a:t> </a:t>
                </a:r>
              </a:p>
            </p:txBody>
          </p:sp>
        </mc:Fallback>
      </mc:AlternateContent>
      <p:sp>
        <p:nvSpPr>
          <p:cNvPr id="5" name="Title 4"/>
          <p:cNvSpPr>
            <a:spLocks noGrp="1"/>
          </p:cNvSpPr>
          <p:nvPr>
            <p:ph type="title"/>
          </p:nvPr>
        </p:nvSpPr>
        <p:spPr/>
        <p:txBody>
          <a:bodyPr/>
          <a:lstStyle/>
          <a:p>
            <a:r>
              <a:rPr lang="en-US" dirty="0" smtClean="0">
                <a:effectLst>
                  <a:glow rad="228600">
                    <a:schemeClr val="accent1">
                      <a:satMod val="175000"/>
                      <a:alpha val="40000"/>
                    </a:schemeClr>
                  </a:glow>
                </a:effectLst>
              </a:rPr>
              <a:t>Antiparticles &amp;co.</a:t>
            </a:r>
            <a:endParaRPr lang="en-US" dirty="0">
              <a:effectLst>
                <a:glow rad="228600">
                  <a:schemeClr val="accent1">
                    <a:satMod val="175000"/>
                    <a:alpha val="40000"/>
                  </a:schemeClr>
                </a:glow>
              </a:effectLst>
            </a:endParaRPr>
          </a:p>
        </p:txBody>
      </p:sp>
      <p:pic>
        <p:nvPicPr>
          <p:cNvPr id="7" name="Picture 55" descr="D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764" y="4149080"/>
            <a:ext cx="2340496" cy="169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Picture 4" descr="&#10;&#10;PRIMORDIAL BLACK HOLESAccording to our best current understanding of the beginning of the universe, the universe began as a point of zero size and infinite density. This state was known as the singularity. It exploded forth in what we call the Big Bang, after which it had three, four or possibly more dimensions. It may not even be correct to say that one state preceded the other; the singularity simply had no corresponding qualities of time or space.In the first moments following the Big Bang, the elementary particles came into being. The first three minutes of the universe saw the new universe as a high-energy jumble of rapidly cooling elementary particles, photons, electrons, positrons, neutrinos, antineutrinos. By the end of those three minutes, the universe was 70 times as hot as the current core temperature of our sun. It was in this environment that a fascinating hypothetical class of astronomical structures known as “primordial black holes” may have formed.But before we get to primordial black holes, let’s look at ordinary black holes. What are they and how are they formed?Physicist John Archibald Wheeler coined the phrase “black hole” in 1967; our understanding of them is actually much older. The theoretical underpinnings of black holes date back all the way back to Albert Einstein’s formulation of general relativity in 1915. A black hole is the third and most massive form of a collapsed star, following white dwarfs and neutron stars.Stars “burn” hydrogen by fusing it together to form helium, creating heat and light. Gravity holds the star together while the heat and light press outward. Once the star burns through its source of hydrogen, gravity overcomes the star’s outward internal pressure. Stars larger than the ones that form white dwarfs or neutron stars collapse so completely, gravity overcomes any light emitted from such a star forming what we know as a black hole. At the center of the black hole is a singularity, a point of infinite density and infinitely warped space. Further out, the boundary of a black hole is called an “event horizon” and it is the limit where anything inside cannot escape (specifically light, since nothing is faster than the speed of light). Every star possessing more than about 3.5 solar masses ends its life in this way.In fact, anything of sufficient density can form a black hole. Should anything exceed the critical density within a spherical area called the Schwarzchild radius, one will form. The early universe was largely homogeneous, matter was evenly distributed in every direction, but we know that there were quantum fluctuations in the early universe. Gravitic fluctuations “seeded” space allowing locally denser areas of hydrogen to occur, ultimately allowing galaxies to form.It is conjectured that black holes could have formed in any region of space that met that requirement for density. Such a black hole would be known as a “primordial black hole.” It would share some of the qualities of a regular black hole, such as infinite density and warpage of space in its vicinity, but it would hold other properties owing its origins, specifically its age and radiation signature. More on that in a moment.At the same time, the universe was rapidly inflating; any black hole that formed out of this initial state of the universe would have had to have formed while the universe expanded rapidly, or else its gravity would have overcome the entire universe. (Needless to say, in such a case, you would not be here reading this explanation of these events!) The dense conditions formed the black hole then inflation deprived it of additional mass that it could accumulate, resulting in a much smaller object.For a primordial black hole, size matters, and it greatly affects its age. Stephen Hawking, in his book A Brief History of Time, estimates that a primordial black hole would have the mass of a mountain, and be the size of an atom’s nucleus. This is much smaller than normal black holes formed from collapsed stars. Black holes evaporate over time through a complex mechanism known as Hawking Radiation. A normal black hole would be much larger and take longer than the current age of the universe to evaporate, but a primordial black hole with a mass of a billion tons would evaporate in a time frame much closer to the age of the universe today. Where an ordinary black hole is only slightly warmer than absolute zero, a primordial black hole would give off a moderate amount of energy in the form of gamma rays and x-rays, possibly making it observable.How would it be observable? One possibility is that it would radiate antiprotons. Antiprotons are the companion particle to the protons that make up ordinary matter. They have the same mass as a proton, but an opposite charge: protons are positively charged while antiprotons are negatively charged. The AMS-02 experiment aboard the International Space Station is designed to search for just such a signature. Another possibility is to look for “ripples” of plasma on the surface of nearby stars. A primordial black hole that passes through a star would disturb the surface matter of that star, owing to the warpage of space in its immediate vicinity. Observing such disruptions may help prove the existence of primordial black holes. Conditions similar to primordial black holes may also be created in particle accelerators, or by the rare interaction of neutrinos with Earth’s atmosphere.In any event, primordial black holes remain hypothetical. While our current Big Bang model of the universe seems to be correct, the theory itself needs to be refined or our methods designed to detect primordial black holes need improvement. Also, the early universe may have been governed by the rules of quantum gravity, which we don’t completely understand at this point. A better understanding of quantum gravity may help our understanding of these theoretical objects. For now, these elusive objects remain a fascinating object of scientific inquiry. They may yet prove to be real. -HALSOURCES: 1, 2, 3, 4, 5Hawking, Stephen. “A Brief History Of Time,” Bantam-Dell, 1988.Thorne, Kip. “Black Holes And Time Warps: Einstein’s Outrageous Legacy,” W.W. Norton &amp;amp; Company, 1994. Weinberg, Steven. “The First Three Minutes: A Modern View Of The Origin Of The Universe,” New York: Basic Books, 2nd Ed. 1993.PHOTO CREDITBy Deutsch: Ute Kraus, Physikdidaktik Ute Kraus, Universität Hildesheim, Tempolimit Lichtgeschwindigkeit, (Milchstraßenpanorama im Hintergrund: Axel Mellinger) English: Ute Kraus, Physics education group Kraus, Universität Hildesheim, Space Time Travel, (background image of the milky way: Axel Mellinger) [CC BY-SA 2.0 de (x) or CC BY-SA 2.5 (x)], via Wikimedia Comm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1340" y="4149080"/>
            <a:ext cx="2113871" cy="1691097"/>
          </a:xfrm>
          <a:prstGeom prst="rect">
            <a:avLst/>
          </a:prstGeom>
          <a:noFill/>
          <a:extLst>
            <a:ext uri="{909E8E84-426E-40DD-AFC4-6F175D3DCCD1}">
              <a14:hiddenFill xmlns:a14="http://schemas.microsoft.com/office/drawing/2010/main">
                <a:solidFill>
                  <a:srgbClr val="FFFFFF"/>
                </a:solidFill>
              </a14:hiddenFill>
            </a:ext>
          </a:extLst>
        </p:spPr>
      </p:pic>
      <p:pic>
        <p:nvPicPr>
          <p:cNvPr id="161798" name="Picture 6" descr="http://www.mpg.de/7935902/zoo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5596" y="4149080"/>
            <a:ext cx="2254796" cy="16910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35696" y="4259342"/>
            <a:ext cx="720080" cy="1323439"/>
          </a:xfrm>
          <a:prstGeom prst="rect">
            <a:avLst/>
          </a:prstGeom>
          <a:noFill/>
        </p:spPr>
        <p:txBody>
          <a:bodyPr wrap="square" rtlCol="0">
            <a:spAutoFit/>
          </a:bodyPr>
          <a:lstStyle>
            <a:defPPr>
              <a:defRPr lang="it-IT"/>
            </a:defPPr>
            <a:lvl1pPr>
              <a:defRPr sz="8000">
                <a:ln w="19050">
                  <a:solidFill>
                    <a:schemeClr val="bg1"/>
                  </a:solidFill>
                </a:ln>
                <a:solidFill>
                  <a:srgbClr val="CC0000"/>
                </a:solidFill>
              </a:defRPr>
            </a:lvl1pPr>
          </a:lstStyle>
          <a:p>
            <a:r>
              <a:rPr lang="it-IT" dirty="0"/>
              <a:t>?</a:t>
            </a:r>
            <a:endParaRPr lang="en-US" dirty="0"/>
          </a:p>
        </p:txBody>
      </p:sp>
      <p:sp>
        <p:nvSpPr>
          <p:cNvPr id="11" name="TextBox 10"/>
          <p:cNvSpPr txBox="1"/>
          <p:nvPr/>
        </p:nvSpPr>
        <p:spPr>
          <a:xfrm>
            <a:off x="4283968" y="4259342"/>
            <a:ext cx="720080" cy="1323439"/>
          </a:xfrm>
          <a:prstGeom prst="rect">
            <a:avLst/>
          </a:prstGeom>
          <a:noFill/>
        </p:spPr>
        <p:txBody>
          <a:bodyPr wrap="square" rtlCol="0">
            <a:spAutoFit/>
          </a:bodyPr>
          <a:lstStyle>
            <a:defPPr>
              <a:defRPr lang="it-IT"/>
            </a:defPPr>
            <a:lvl1pPr>
              <a:defRPr sz="8000">
                <a:ln w="19050">
                  <a:solidFill>
                    <a:schemeClr val="bg1"/>
                  </a:solidFill>
                </a:ln>
                <a:solidFill>
                  <a:srgbClr val="CC0000"/>
                </a:solidFill>
              </a:defRPr>
            </a:lvl1pPr>
          </a:lstStyle>
          <a:p>
            <a:r>
              <a:rPr lang="it-IT" dirty="0"/>
              <a:t>?</a:t>
            </a:r>
            <a:endParaRPr lang="en-US" dirty="0"/>
          </a:p>
        </p:txBody>
      </p:sp>
      <p:sp>
        <p:nvSpPr>
          <p:cNvPr id="12" name="TextBox 11"/>
          <p:cNvSpPr txBox="1"/>
          <p:nvPr/>
        </p:nvSpPr>
        <p:spPr>
          <a:xfrm>
            <a:off x="6660232" y="4259342"/>
            <a:ext cx="720080" cy="1323439"/>
          </a:xfrm>
          <a:prstGeom prst="rect">
            <a:avLst/>
          </a:prstGeom>
          <a:noFill/>
        </p:spPr>
        <p:txBody>
          <a:bodyPr wrap="square" rtlCol="0">
            <a:spAutoFit/>
          </a:bodyPr>
          <a:lstStyle/>
          <a:p>
            <a:r>
              <a:rPr lang="it-IT" sz="8000" dirty="0" smtClean="0">
                <a:ln w="19050">
                  <a:solidFill>
                    <a:schemeClr val="bg1"/>
                  </a:solidFill>
                </a:ln>
                <a:solidFill>
                  <a:srgbClr val="CC0000"/>
                </a:solidFill>
              </a:rPr>
              <a:t>?</a:t>
            </a:r>
            <a:endParaRPr lang="en-US" sz="3200" dirty="0">
              <a:ln w="19050">
                <a:solidFill>
                  <a:schemeClr val="bg1"/>
                </a:solidFill>
              </a:ln>
              <a:solidFill>
                <a:srgbClr val="CC0000"/>
              </a:solidFill>
            </a:endParaRPr>
          </a:p>
        </p:txBody>
      </p:sp>
      <p:sp>
        <p:nvSpPr>
          <p:cNvPr id="14"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6851864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e 3"/>
              <p:cNvSpPr>
                <a:spLocks noGrp="1"/>
              </p:cNvSpPr>
              <p:nvPr>
                <p:ph type="title"/>
              </p:nvPr>
            </p:nvSpPr>
            <p:spPr>
              <a:xfrm>
                <a:off x="179512" y="914400"/>
                <a:ext cx="2664296" cy="990600"/>
              </a:xfrm>
            </p:spPr>
            <p:txBody>
              <a:bodyPr/>
              <a:lstStyle/>
              <a:p>
                <a:r>
                  <a:rPr lang="en-US" dirty="0" smtClean="0"/>
                  <a:t>Search for          </a:t>
                </a:r>
                <a14:m>
                  <m:oMath xmlns:m="http://schemas.openxmlformats.org/officeDocument/2006/math">
                    <m:acc>
                      <m:accPr>
                        <m:chr m:val="̅"/>
                        <m:ctrlPr>
                          <a:rPr lang="en-US" i="1" smtClean="0">
                            <a:latin typeface="Cambria Math" charset="0"/>
                          </a:rPr>
                        </m:ctrlPr>
                      </m:accPr>
                      <m:e>
                        <m:r>
                          <a:rPr lang="it-IT" b="1" i="1" smtClean="0">
                            <a:latin typeface="Cambria Math"/>
                          </a:rPr>
                          <m:t>𝑯𝒆</m:t>
                        </m:r>
                      </m:e>
                    </m:acc>
                  </m:oMath>
                </a14:m>
                <a:r>
                  <a:rPr lang="en-US" dirty="0" smtClean="0"/>
                  <a:t> and SQM</a:t>
                </a:r>
                <a:endParaRPr lang="en-US" dirty="0"/>
              </a:p>
            </p:txBody>
          </p:sp>
        </mc:Choice>
        <mc:Fallback xmlns="">
          <p:sp>
            <p:nvSpPr>
              <p:cNvPr id="4" name="Title 3"/>
              <p:cNvSpPr>
                <a:spLocks noGrp="1" noRot="1" noChangeAspect="1" noMove="1" noResize="1" noEditPoints="1" noAdjustHandles="1" noChangeArrowheads="1" noChangeShapeType="1" noTextEdit="1"/>
              </p:cNvSpPr>
              <p:nvPr>
                <p:ph type="title"/>
              </p:nvPr>
            </p:nvSpPr>
            <p:spPr>
              <a:xfrm>
                <a:off x="179512" y="914400"/>
                <a:ext cx="2664296" cy="990600"/>
              </a:xfrm>
              <a:blipFill rotWithShape="1">
                <a:blip r:embed="rId2"/>
                <a:stretch>
                  <a:fillRect l="-2740" b="-116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Placeholder 5"/>
              <p:cNvSpPr>
                <a:spLocks noGrp="1"/>
              </p:cNvSpPr>
              <p:nvPr>
                <p:ph type="body" idx="2"/>
              </p:nvPr>
            </p:nvSpPr>
            <p:spPr>
              <a:xfrm>
                <a:off x="179512" y="1981200"/>
                <a:ext cx="2736304" cy="4144963"/>
              </a:xfrm>
            </p:spPr>
            <p:txBody>
              <a:bodyPr/>
              <a:lstStyle/>
              <a:p>
                <a:r>
                  <a:rPr lang="it-IT" dirty="0" smtClean="0">
                    <a:sym typeface="Symbol"/>
                  </a:rPr>
                  <a:t></a:t>
                </a:r>
                <a:r>
                  <a:rPr lang="it-IT" dirty="0">
                    <a:sym typeface="Symbol"/>
                  </a:rPr>
                  <a:t>n</a:t>
                </a:r>
                <a:r>
                  <a:rPr lang="it-IT" dirty="0" smtClean="0"/>
                  <a:t>o </a:t>
                </a:r>
                <a:r>
                  <a:rPr lang="it-IT" dirty="0" err="1" smtClean="0"/>
                  <a:t>astrophysical</a:t>
                </a:r>
                <a:r>
                  <a:rPr lang="it-IT" dirty="0" smtClean="0"/>
                  <a:t> background</a:t>
                </a:r>
              </a:p>
              <a:p>
                <a:endParaRPr lang="it-IT" dirty="0" smtClean="0"/>
              </a:p>
              <a:p>
                <a:pPr marL="176213" indent="-176213">
                  <a:buClr>
                    <a:schemeClr val="bg1"/>
                  </a:buClr>
                  <a:buFont typeface="Wingdings" panose="05000000000000000000" pitchFamily="2" charset="2"/>
                  <a:buChar char="§"/>
                </a:pPr>
                <a:r>
                  <a:rPr lang="it-IT" dirty="0" smtClean="0"/>
                  <a:t>No </a:t>
                </a:r>
                <a14:m>
                  <m:oMath xmlns:m="http://schemas.openxmlformats.org/officeDocument/2006/math">
                    <m:acc>
                      <m:accPr>
                        <m:chr m:val="̅"/>
                        <m:ctrlPr>
                          <a:rPr lang="it-IT" i="1" smtClean="0">
                            <a:latin typeface="Cambria Math" charset="0"/>
                          </a:rPr>
                        </m:ctrlPr>
                      </m:accPr>
                      <m:e>
                        <m:r>
                          <a:rPr lang="it-IT" b="0" i="1" smtClean="0">
                            <a:latin typeface="Cambria Math"/>
                          </a:rPr>
                          <m:t>𝐻𝑒</m:t>
                        </m:r>
                      </m:e>
                    </m:acc>
                  </m:oMath>
                </a14:m>
                <a:r>
                  <a:rPr lang="it-IT" dirty="0" smtClean="0"/>
                  <a:t> nuclei </a:t>
                </a:r>
                <a:r>
                  <a:rPr lang="it-IT" dirty="0" err="1" smtClean="0"/>
                  <a:t>detected</a:t>
                </a:r>
                <a:r>
                  <a:rPr lang="it-IT" dirty="0" smtClean="0"/>
                  <a:t> </a:t>
                </a:r>
              </a:p>
              <a:p>
                <a:pPr marL="176213" indent="-176213">
                  <a:buClr>
                    <a:schemeClr val="bg1"/>
                  </a:buClr>
                  <a:buFont typeface="Wingdings" panose="05000000000000000000" pitchFamily="2" charset="2"/>
                  <a:buChar char="§"/>
                </a:pPr>
                <a:r>
                  <a:rPr lang="it-IT" dirty="0" smtClean="0"/>
                  <a:t>No </a:t>
                </a:r>
                <a:r>
                  <a:rPr lang="en-US" dirty="0" smtClean="0">
                    <a:solidFill>
                      <a:schemeClr val="bg1"/>
                    </a:solidFill>
                    <a:latin typeface="Times New Roman" panose="02020603050405020304" pitchFamily="18" charset="0"/>
                    <a:cs typeface="Times New Roman" panose="02020603050405020304" pitchFamily="18" charset="0"/>
                  </a:rPr>
                  <a:t>anomalous </a:t>
                </a:r>
                <a:r>
                  <a:rPr lang="en-US" dirty="0">
                    <a:solidFill>
                      <a:schemeClr val="bg1"/>
                    </a:solidFill>
                    <a:latin typeface="Times New Roman" panose="02020603050405020304" pitchFamily="18" charset="0"/>
                    <a:cs typeface="Times New Roman" panose="02020603050405020304" pitchFamily="18" charset="0"/>
                  </a:rPr>
                  <a:t>A/Z particle has been found (for Z &lt;8 ) in the rigidity range </a:t>
                </a:r>
                <a:r>
                  <a:rPr lang="en-US" dirty="0" smtClean="0">
                    <a:solidFill>
                      <a:schemeClr val="bg1"/>
                    </a:solidFill>
                    <a:latin typeface="Times New Roman" panose="02020603050405020304" pitchFamily="18" charset="0"/>
                    <a:cs typeface="Times New Roman" panose="02020603050405020304" pitchFamily="18" charset="0"/>
                  </a:rPr>
                  <a:t> 1</a:t>
                </a:r>
                <a:r>
                  <a:rPr lang="en-US" dirty="0">
                    <a:solidFill>
                      <a:schemeClr val="bg1"/>
                    </a:solidFill>
                    <a:latin typeface="Times New Roman" panose="02020603050405020304" pitchFamily="18" charset="0"/>
                    <a:cs typeface="Times New Roman" panose="02020603050405020304" pitchFamily="18" charset="0"/>
                    <a:sym typeface="Symbol"/>
                  </a:rPr>
                  <a:t>-</a:t>
                </a:r>
                <a:r>
                  <a:rPr lang="en-US" dirty="0" smtClean="0">
                    <a:solidFill>
                      <a:schemeClr val="bg1"/>
                    </a:solidFill>
                    <a:latin typeface="Times New Roman" panose="02020603050405020304" pitchFamily="18" charset="0"/>
                    <a:cs typeface="Times New Roman" panose="02020603050405020304" pitchFamily="18" charset="0"/>
                  </a:rPr>
                  <a:t>10</a:t>
                </a:r>
                <a:r>
                  <a:rPr lang="en-US" baseline="30000" dirty="0" smtClean="0">
                    <a:solidFill>
                      <a:schemeClr val="bg1"/>
                    </a:solidFill>
                    <a:latin typeface="Times New Roman" panose="02020603050405020304" pitchFamily="18" charset="0"/>
                    <a:cs typeface="Times New Roman" panose="02020603050405020304" pitchFamily="18" charset="0"/>
                  </a:rPr>
                  <a:t>3</a:t>
                </a:r>
                <a:r>
                  <a:rPr lang="en-US" dirty="0" smtClean="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GV </a:t>
                </a:r>
              </a:p>
              <a:p>
                <a:endParaRPr lang="it-IT" dirty="0"/>
              </a:p>
            </p:txBody>
          </p:sp>
        </mc:Choice>
        <mc:Fallback xmlns="">
          <p:sp>
            <p:nvSpPr>
              <p:cNvPr id="6" name="Text Placeholder 5"/>
              <p:cNvSpPr>
                <a:spLocks noGrp="1" noRot="1" noChangeAspect="1" noMove="1" noResize="1" noEditPoints="1" noAdjustHandles="1" noChangeArrowheads="1" noChangeShapeType="1" noTextEdit="1"/>
              </p:cNvSpPr>
              <p:nvPr>
                <p:ph type="body" idx="2"/>
              </p:nvPr>
            </p:nvSpPr>
            <p:spPr>
              <a:xfrm>
                <a:off x="179512" y="1981200"/>
                <a:ext cx="2736304" cy="4144963"/>
              </a:xfrm>
              <a:blipFill rotWithShape="0">
                <a:blip r:embed="rId3"/>
                <a:stretch>
                  <a:fillRect l="-1114" t="-588" r="-2450"/>
                </a:stretch>
              </a:blipFill>
            </p:spPr>
            <p:txBody>
              <a:bodyPr/>
              <a:lstStyle/>
              <a:p>
                <a:r>
                  <a:rPr lang="it-IT">
                    <a:noFill/>
                  </a:rPr>
                  <a:t> </a:t>
                </a:r>
              </a:p>
            </p:txBody>
          </p:sp>
        </mc:Fallback>
      </mc:AlternateContent>
      <p:pic>
        <p:nvPicPr>
          <p:cNvPr id="7"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5856" y="404664"/>
            <a:ext cx="3237140" cy="3170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3203848" y="3433252"/>
            <a:ext cx="5035403" cy="2952328"/>
          </a:xfrm>
          <a:prstGeom prst="rect">
            <a:avLst/>
          </a:prstGeom>
        </p:spPr>
      </p:pic>
      <p:sp>
        <p:nvSpPr>
          <p:cNvPr id="9" name="Rectangle 8"/>
          <p:cNvSpPr/>
          <p:nvPr/>
        </p:nvSpPr>
        <p:spPr>
          <a:xfrm>
            <a:off x="6228185" y="1824243"/>
            <a:ext cx="2088231" cy="1169551"/>
          </a:xfrm>
          <a:prstGeom prst="rect">
            <a:avLst/>
          </a:prstGeom>
        </p:spPr>
        <p:txBody>
          <a:bodyPr wrap="square">
            <a:spAutoFit/>
          </a:bodyPr>
          <a:lstStyle/>
          <a:p>
            <a:r>
              <a:rPr lang="en-US" sz="1400" dirty="0">
                <a:solidFill>
                  <a:prstClr val="black"/>
                </a:solidFill>
              </a:rPr>
              <a:t>O. </a:t>
            </a:r>
            <a:r>
              <a:rPr lang="en-US" sz="1400" dirty="0" err="1">
                <a:solidFill>
                  <a:prstClr val="black"/>
                </a:solidFill>
              </a:rPr>
              <a:t>Adriani</a:t>
            </a:r>
            <a:r>
              <a:rPr lang="en-US" sz="1400" dirty="0">
                <a:solidFill>
                  <a:prstClr val="black"/>
                </a:solidFill>
              </a:rPr>
              <a:t> et al., </a:t>
            </a:r>
            <a:r>
              <a:rPr lang="en-US" sz="1400" dirty="0" smtClean="0">
                <a:solidFill>
                  <a:prstClr val="black"/>
                </a:solidFill>
              </a:rPr>
              <a:t>         PRL </a:t>
            </a:r>
            <a:r>
              <a:rPr lang="it-IT" sz="1400" dirty="0">
                <a:solidFill>
                  <a:prstClr val="black"/>
                </a:solidFill>
              </a:rPr>
              <a:t>115 (2015) </a:t>
            </a:r>
            <a:r>
              <a:rPr lang="it-IT" sz="1400" dirty="0" smtClean="0">
                <a:solidFill>
                  <a:prstClr val="black"/>
                </a:solidFill>
              </a:rPr>
              <a:t>111101</a:t>
            </a:r>
          </a:p>
          <a:p>
            <a:endParaRPr lang="it-IT" sz="1400" dirty="0" smtClean="0">
              <a:solidFill>
                <a:prstClr val="black"/>
              </a:solidFill>
            </a:endParaRPr>
          </a:p>
          <a:p>
            <a:endParaRPr lang="it-IT" sz="1400" dirty="0">
              <a:solidFill>
                <a:prstClr val="black"/>
              </a:solidFill>
            </a:endParaRPr>
          </a:p>
          <a:p>
            <a:r>
              <a:rPr lang="it-IT" sz="1400" dirty="0" smtClean="0">
                <a:solidFill>
                  <a:prstClr val="black"/>
                </a:solidFill>
              </a:rPr>
              <a:t> </a:t>
            </a:r>
            <a:endParaRPr lang="it-IT" sz="1400" dirty="0">
              <a:solidFill>
                <a:prstClr val="black"/>
              </a:solidFill>
            </a:endParaRPr>
          </a:p>
        </p:txBody>
      </p:sp>
      <p:sp>
        <p:nvSpPr>
          <p:cNvPr id="11"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42771677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14400"/>
            <a:ext cx="2736304" cy="990600"/>
          </a:xfrm>
        </p:spPr>
        <p:txBody>
          <a:bodyPr/>
          <a:lstStyle/>
          <a:p>
            <a:r>
              <a:rPr lang="it-IT" dirty="0" err="1" smtClean="0">
                <a:effectLst>
                  <a:glow rad="228600">
                    <a:schemeClr val="accent1">
                      <a:satMod val="175000"/>
                      <a:alpha val="40000"/>
                    </a:schemeClr>
                  </a:glow>
                </a:effectLst>
              </a:rPr>
              <a:t>Positrons</a:t>
            </a:r>
            <a:endParaRPr lang="en-US" dirty="0"/>
          </a:p>
        </p:txBody>
      </p:sp>
      <p:pic>
        <p:nvPicPr>
          <p:cNvPr id="5" name="Content Placeholder 4"/>
          <p:cNvPicPr>
            <a:picLocks noGrp="1" noChangeAspect="1"/>
          </p:cNvPicPr>
          <p:nvPr>
            <p:ph sz="quarter"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2965" y="1485613"/>
            <a:ext cx="5113451" cy="3743587"/>
          </a:xfrm>
          <a:prstGeom prst="rect">
            <a:avLst/>
          </a:prstGeom>
        </p:spPr>
      </p:pic>
      <p:sp>
        <p:nvSpPr>
          <p:cNvPr id="7" name="TextBox 6"/>
          <p:cNvSpPr txBox="1"/>
          <p:nvPr/>
        </p:nvSpPr>
        <p:spPr>
          <a:xfrm>
            <a:off x="4067944" y="620689"/>
            <a:ext cx="2880320" cy="1169551"/>
          </a:xfrm>
          <a:prstGeom prst="rect">
            <a:avLst/>
          </a:prstGeom>
          <a:solidFill>
            <a:schemeClr val="bg1"/>
          </a:solidFill>
        </p:spPr>
        <p:txBody>
          <a:bodyPr wrap="square" rtlCol="0">
            <a:spAutoFit/>
          </a:bodyPr>
          <a:lstStyle/>
          <a:p>
            <a:r>
              <a:rPr lang="en-US" sz="1400" dirty="0" err="1" smtClean="0">
                <a:solidFill>
                  <a:prstClr val="black"/>
                </a:solidFill>
              </a:rPr>
              <a:t>Adriani</a:t>
            </a:r>
            <a:r>
              <a:rPr lang="en-US" sz="1400" dirty="0" smtClean="0">
                <a:solidFill>
                  <a:prstClr val="black"/>
                </a:solidFill>
              </a:rPr>
              <a:t> et al.</a:t>
            </a:r>
          </a:p>
          <a:p>
            <a:r>
              <a:rPr lang="en-US" sz="1400" dirty="0">
                <a:solidFill>
                  <a:prstClr val="black"/>
                </a:solidFill>
              </a:rPr>
              <a:t>-- Nature 458 (2009) 607;</a:t>
            </a:r>
          </a:p>
          <a:p>
            <a:r>
              <a:rPr lang="en-US" sz="1400" dirty="0">
                <a:solidFill>
                  <a:prstClr val="black"/>
                </a:solidFill>
              </a:rPr>
              <a:t>-- </a:t>
            </a:r>
            <a:r>
              <a:rPr lang="en-US" sz="1400" dirty="0" err="1">
                <a:solidFill>
                  <a:prstClr val="black"/>
                </a:solidFill>
              </a:rPr>
              <a:t>Astropart</a:t>
            </a:r>
            <a:r>
              <a:rPr lang="en-US" sz="1400" dirty="0">
                <a:solidFill>
                  <a:prstClr val="black"/>
                </a:solidFill>
              </a:rPr>
              <a:t>. Phys. 34 (2010) </a:t>
            </a:r>
            <a:r>
              <a:rPr lang="en-US" sz="1400" dirty="0" smtClean="0">
                <a:solidFill>
                  <a:prstClr val="black"/>
                </a:solidFill>
              </a:rPr>
              <a:t>1</a:t>
            </a:r>
            <a:endParaRPr lang="en-US" sz="1400" dirty="0" smtClean="0"/>
          </a:p>
          <a:p>
            <a:r>
              <a:rPr lang="en-US" sz="1400" dirty="0" smtClean="0"/>
              <a:t>– </a:t>
            </a:r>
            <a:r>
              <a:rPr lang="en-US" sz="1400" dirty="0"/>
              <a:t>PRL – 111 (2013)  081102 </a:t>
            </a:r>
            <a:r>
              <a:rPr lang="en-US" sz="1400" dirty="0" smtClean="0">
                <a:solidFill>
                  <a:prstClr val="black"/>
                </a:solidFill>
              </a:rPr>
              <a:t> </a:t>
            </a:r>
          </a:p>
          <a:p>
            <a:r>
              <a:rPr lang="en-US" sz="1400" dirty="0" smtClean="0">
                <a:solidFill>
                  <a:prstClr val="black"/>
                </a:solidFill>
              </a:rPr>
              <a:t>– PR 544 (2014) 323</a:t>
            </a:r>
            <a:endParaRPr lang="en-US" dirty="0">
              <a:solidFill>
                <a:prstClr val="black"/>
              </a:solidFill>
            </a:endParaRPr>
          </a:p>
        </p:txBody>
      </p:sp>
      <p:sp>
        <p:nvSpPr>
          <p:cNvPr id="10" name="AutoShape 20"/>
          <p:cNvSpPr>
            <a:spLocks noChangeArrowheads="1"/>
          </p:cNvSpPr>
          <p:nvPr/>
        </p:nvSpPr>
        <p:spPr bwMode="auto">
          <a:xfrm>
            <a:off x="3275856" y="5301208"/>
            <a:ext cx="4536504" cy="990600"/>
          </a:xfrm>
          <a:prstGeom prst="wedgeRectCallout">
            <a:avLst>
              <a:gd name="adj1" fmla="val -364"/>
              <a:gd name="adj2" fmla="val -176082"/>
            </a:avLst>
          </a:prstGeom>
          <a:solidFill>
            <a:schemeClr val="bg1"/>
          </a:solidFill>
          <a:ln w="28575">
            <a:gradFill>
              <a:gsLst>
                <a:gs pos="6500">
                  <a:srgbClr val="FAA88A"/>
                </a:gs>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dirty="0" smtClean="0">
                <a:solidFill>
                  <a:prstClr val="black"/>
                </a:solidFill>
              </a:rPr>
              <a:t>------ </a:t>
            </a:r>
            <a:r>
              <a:rPr lang="en-US" sz="1400" dirty="0" err="1" smtClean="0">
                <a:solidFill>
                  <a:prstClr val="black"/>
                </a:solidFill>
              </a:rPr>
              <a:t>Moskalenko</a:t>
            </a:r>
            <a:r>
              <a:rPr lang="en-US" sz="1400" dirty="0" smtClean="0">
                <a:solidFill>
                  <a:prstClr val="black"/>
                </a:solidFill>
              </a:rPr>
              <a:t> </a:t>
            </a:r>
            <a:r>
              <a:rPr lang="en-US" sz="1400" dirty="0">
                <a:solidFill>
                  <a:prstClr val="black"/>
                </a:solidFill>
              </a:rPr>
              <a:t>&amp; Strong </a:t>
            </a:r>
            <a:r>
              <a:rPr lang="en-US" sz="1400" dirty="0" smtClean="0">
                <a:solidFill>
                  <a:prstClr val="black"/>
                </a:solidFill>
              </a:rPr>
              <a:t>1998 (GALPROP code)</a:t>
            </a:r>
          </a:p>
          <a:p>
            <a:r>
              <a:rPr lang="en-US" sz="1400" dirty="0" smtClean="0">
                <a:solidFill>
                  <a:prstClr val="black"/>
                </a:solidFill>
              </a:rPr>
              <a:t>- - - - </a:t>
            </a:r>
            <a:r>
              <a:rPr lang="en-US" sz="1400" dirty="0" err="1">
                <a:solidFill>
                  <a:prstClr val="black"/>
                </a:solidFill>
              </a:rPr>
              <a:t>Delahaye</a:t>
            </a:r>
            <a:r>
              <a:rPr lang="en-US" sz="1400" dirty="0">
                <a:solidFill>
                  <a:prstClr val="black"/>
                </a:solidFill>
              </a:rPr>
              <a:t> et al. 2010</a:t>
            </a:r>
          </a:p>
          <a:p>
            <a:pPr marL="112713" indent="-112713">
              <a:buFont typeface="Arial" pitchFamily="34" charset="0"/>
              <a:buChar char="•"/>
            </a:pPr>
            <a:r>
              <a:rPr lang="en-US" sz="1400" dirty="0">
                <a:solidFill>
                  <a:prstClr val="black"/>
                </a:solidFill>
              </a:rPr>
              <a:t> </a:t>
            </a:r>
            <a:r>
              <a:rPr lang="en-US" sz="1400" b="1" dirty="0">
                <a:solidFill>
                  <a:prstClr val="black"/>
                </a:solidFill>
              </a:rPr>
              <a:t>Plain diffusion model </a:t>
            </a:r>
          </a:p>
          <a:p>
            <a:pPr marL="112713" indent="-112713">
              <a:buFont typeface="Arial" pitchFamily="34" charset="0"/>
              <a:buChar char="•"/>
            </a:pPr>
            <a:r>
              <a:rPr lang="en-US" sz="1400" dirty="0">
                <a:solidFill>
                  <a:prstClr val="black"/>
                </a:solidFill>
              </a:rPr>
              <a:t>Solar modulation: spherical model ( </a:t>
            </a:r>
            <a:r>
              <a:rPr lang="en-US" sz="1400" dirty="0" smtClean="0">
                <a:solidFill>
                  <a:prstClr val="black"/>
                </a:solidFill>
                <a:latin typeface="Symbol" pitchFamily="18" charset="2"/>
              </a:rPr>
              <a:t>f</a:t>
            </a:r>
            <a:r>
              <a:rPr lang="en-US" sz="1400" dirty="0" smtClean="0">
                <a:solidFill>
                  <a:prstClr val="black"/>
                </a:solidFill>
              </a:rPr>
              <a:t>=600MV )</a:t>
            </a:r>
            <a:endParaRPr lang="en-US" sz="1400" dirty="0">
              <a:solidFill>
                <a:prstClr val="black"/>
              </a:solidFill>
            </a:endParaRPr>
          </a:p>
        </p:txBody>
      </p:sp>
      <p:sp>
        <p:nvSpPr>
          <p:cNvPr id="14" name="Text Placeholder 2"/>
          <p:cNvSpPr>
            <a:spLocks noGrp="1"/>
          </p:cNvSpPr>
          <p:nvPr>
            <p:ph type="body" idx="2"/>
          </p:nvPr>
        </p:nvSpPr>
        <p:spPr>
          <a:xfrm>
            <a:off x="179512" y="1981200"/>
            <a:ext cx="2664296" cy="4144963"/>
          </a:xfrm>
        </p:spPr>
        <p:txBody>
          <a:bodyPr>
            <a:normAutofit/>
          </a:bodyPr>
          <a:lstStyle/>
          <a:p>
            <a:pPr>
              <a:buClr>
                <a:schemeClr val="bg1"/>
              </a:buClr>
            </a:pPr>
            <a:endParaRPr lang="en-US" sz="1800" dirty="0" smtClean="0"/>
          </a:p>
          <a:p>
            <a:pPr>
              <a:buClr>
                <a:schemeClr val="bg1"/>
              </a:buClr>
            </a:pPr>
            <a:r>
              <a:rPr lang="en-US" sz="1800" dirty="0" smtClean="0"/>
              <a:t>First </a:t>
            </a:r>
            <a:r>
              <a:rPr lang="en-US" sz="1800" dirty="0"/>
              <a:t>measurement extending up to 200 GV                    </a:t>
            </a:r>
          </a:p>
          <a:p>
            <a:pPr marL="107950" indent="-107950">
              <a:buClr>
                <a:schemeClr val="bg1"/>
              </a:buClr>
              <a:buFont typeface="Arial" pitchFamily="34" charset="0"/>
              <a:buChar char="•"/>
            </a:pPr>
            <a:endParaRPr lang="en-US" sz="1800" dirty="0" smtClean="0"/>
          </a:p>
          <a:p>
            <a:pPr marL="88900" indent="-88900">
              <a:buClr>
                <a:schemeClr val="bg1"/>
              </a:buClr>
              <a:buFont typeface="Wingdings" panose="05000000000000000000" pitchFamily="2" charset="2"/>
              <a:buChar char="§"/>
            </a:pPr>
            <a:r>
              <a:rPr lang="it-IT" sz="1800" dirty="0" smtClean="0"/>
              <a:t> Clear </a:t>
            </a:r>
            <a:r>
              <a:rPr lang="it-IT" sz="1800" dirty="0" err="1" smtClean="0"/>
              <a:t>evidence</a:t>
            </a:r>
            <a:r>
              <a:rPr lang="it-IT" sz="1800" dirty="0" smtClean="0"/>
              <a:t> for a </a:t>
            </a:r>
            <a:r>
              <a:rPr lang="it-IT" sz="1800" dirty="0" err="1" smtClean="0"/>
              <a:t>deviation</a:t>
            </a:r>
            <a:r>
              <a:rPr lang="it-IT" sz="1800" dirty="0" smtClean="0"/>
              <a:t> from pure </a:t>
            </a:r>
            <a:r>
              <a:rPr lang="it-IT" sz="1800" dirty="0" err="1" smtClean="0"/>
              <a:t>secondary</a:t>
            </a:r>
            <a:r>
              <a:rPr lang="it-IT" sz="1800" dirty="0" smtClean="0"/>
              <a:t> production</a:t>
            </a:r>
            <a:endParaRPr lang="en-US" sz="1800" dirty="0"/>
          </a:p>
          <a:p>
            <a:endParaRPr lang="en-US" dirty="0"/>
          </a:p>
        </p:txBody>
      </p:sp>
      <p:sp>
        <p:nvSpPr>
          <p:cNvPr id="9"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3680228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3300"/>
          <a:stretch/>
        </p:blipFill>
        <p:spPr>
          <a:xfrm>
            <a:off x="179512" y="1357645"/>
            <a:ext cx="8842248" cy="5481851"/>
          </a:xfrm>
          <a:prstGeom prst="rect">
            <a:avLst/>
          </a:prstGeom>
        </p:spPr>
      </p:pic>
      <p:sp>
        <p:nvSpPr>
          <p:cNvPr id="3" name="Titolo 2"/>
          <p:cNvSpPr>
            <a:spLocks noGrp="1"/>
          </p:cNvSpPr>
          <p:nvPr>
            <p:ph type="title"/>
          </p:nvPr>
        </p:nvSpPr>
        <p:spPr/>
        <p:txBody>
          <a:bodyPr/>
          <a:lstStyle/>
          <a:p>
            <a:r>
              <a:rPr lang="it-IT" dirty="0" smtClean="0"/>
              <a:t>The PAMELA </a:t>
            </a:r>
            <a:r>
              <a:rPr lang="it-IT" dirty="0" err="1" smtClean="0"/>
              <a:t>collaboration</a:t>
            </a:r>
            <a:endParaRPr lang="it-IT" dirty="0"/>
          </a:p>
        </p:txBody>
      </p:sp>
    </p:spTree>
    <p:extLst>
      <p:ext uri="{BB962C8B-B14F-4D97-AF65-F5344CB8AC3E}">
        <p14:creationId xmlns:p14="http://schemas.microsoft.com/office/powerpoint/2010/main" val="13996366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9567" y="3789040"/>
            <a:ext cx="3836929" cy="2587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it-IT" dirty="0" err="1" smtClean="0"/>
              <a:t>Positrons</a:t>
            </a:r>
            <a:endParaRPr lang="en-US" dirty="0"/>
          </a:p>
        </p:txBody>
      </p:sp>
      <p:sp>
        <p:nvSpPr>
          <p:cNvPr id="3" name="Text Placeholder 2"/>
          <p:cNvSpPr>
            <a:spLocks noGrp="1"/>
          </p:cNvSpPr>
          <p:nvPr>
            <p:ph type="body" idx="2"/>
          </p:nvPr>
        </p:nvSpPr>
        <p:spPr>
          <a:xfrm>
            <a:off x="179512" y="1981200"/>
            <a:ext cx="2664296" cy="4144963"/>
          </a:xfrm>
        </p:spPr>
        <p:txBody>
          <a:bodyPr>
            <a:normAutofit/>
          </a:bodyPr>
          <a:lstStyle/>
          <a:p>
            <a:pPr>
              <a:buClr>
                <a:schemeClr val="bg1"/>
              </a:buClr>
            </a:pPr>
            <a:endParaRPr lang="en-US" sz="1800" dirty="0" smtClean="0"/>
          </a:p>
          <a:p>
            <a:pPr>
              <a:buClr>
                <a:schemeClr val="bg1"/>
              </a:buClr>
            </a:pPr>
            <a:r>
              <a:rPr lang="en-US" sz="1800" dirty="0" smtClean="0"/>
              <a:t>First </a:t>
            </a:r>
            <a:r>
              <a:rPr lang="en-US" sz="1800" dirty="0"/>
              <a:t>measurement extending up to 200 GV                    </a:t>
            </a:r>
          </a:p>
          <a:p>
            <a:pPr>
              <a:buClr>
                <a:schemeClr val="bg1"/>
              </a:buClr>
            </a:pPr>
            <a:endParaRPr lang="en-US" sz="1800" dirty="0"/>
          </a:p>
          <a:p>
            <a:pPr marL="107950" indent="-107950">
              <a:buClr>
                <a:schemeClr val="bg1"/>
              </a:buClr>
              <a:buFont typeface="Arial" pitchFamily="34" charset="0"/>
              <a:buChar char="•"/>
            </a:pPr>
            <a:r>
              <a:rPr lang="en-US" sz="1800" dirty="0" smtClean="0"/>
              <a:t>Clear evidence for an hardening of positron spectra </a:t>
            </a:r>
          </a:p>
          <a:p>
            <a:endParaRPr lang="en-US" dirty="0"/>
          </a:p>
        </p:txBody>
      </p:sp>
      <p:sp>
        <p:nvSpPr>
          <p:cNvPr id="7" name="Rectangle 6"/>
          <p:cNvSpPr/>
          <p:nvPr/>
        </p:nvSpPr>
        <p:spPr>
          <a:xfrm>
            <a:off x="3419872" y="620688"/>
            <a:ext cx="3456384" cy="3168352"/>
          </a:xfrm>
          <a:prstGeom prst="rect">
            <a:avLst/>
          </a:prstGeom>
          <a:solidFill>
            <a:schemeClr val="bg1"/>
          </a:solidFill>
          <a:ln w="28575">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dirty="0" smtClean="0"/>
          </a:p>
        </p:txBody>
      </p:sp>
      <p:sp>
        <p:nvSpPr>
          <p:cNvPr id="16" name="TextBox 15"/>
          <p:cNvSpPr txBox="1"/>
          <p:nvPr/>
        </p:nvSpPr>
        <p:spPr>
          <a:xfrm>
            <a:off x="5061032" y="914108"/>
            <a:ext cx="184731" cy="369332"/>
          </a:xfrm>
          <a:prstGeom prst="rect">
            <a:avLst/>
          </a:prstGeom>
          <a:noFill/>
        </p:spPr>
        <p:txBody>
          <a:bodyPr wrap="none" rtlCol="0">
            <a:spAutoFit/>
          </a:bodyPr>
          <a:lstStyle/>
          <a:p>
            <a:endParaRPr lang="en-US" dirty="0">
              <a:solidFill>
                <a:prstClr val="black"/>
              </a:solidFill>
            </a:endParaRPr>
          </a:p>
        </p:txBody>
      </p:sp>
      <p:pic>
        <p:nvPicPr>
          <p:cNvPr id="13" name="Immagine 7"/>
          <p:cNvPicPr>
            <a:picLocks/>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15816" y="260648"/>
            <a:ext cx="4021160" cy="3744416"/>
          </a:xfrm>
          <a:prstGeom prst="rect">
            <a:avLst/>
          </a:prstGeom>
        </p:spPr>
      </p:pic>
      <p:cxnSp>
        <p:nvCxnSpPr>
          <p:cNvPr id="18" name="Straight Connector 17"/>
          <p:cNvCxnSpPr/>
          <p:nvPr/>
        </p:nvCxnSpPr>
        <p:spPr>
          <a:xfrm>
            <a:off x="7293556" y="3789040"/>
            <a:ext cx="0" cy="2333481"/>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876256" y="2372687"/>
            <a:ext cx="1432427" cy="1200329"/>
          </a:xfrm>
          <a:prstGeom prst="rect">
            <a:avLst/>
          </a:prstGeom>
          <a:noFill/>
          <a:ln>
            <a:noFill/>
          </a:ln>
        </p:spPr>
        <p:txBody>
          <a:bodyPr wrap="square" rtlCol="0">
            <a:spAutoFit/>
          </a:bodyPr>
          <a:lstStyle/>
          <a:p>
            <a:pPr algn="ctr"/>
            <a:r>
              <a:rPr lang="it-IT" dirty="0">
                <a:solidFill>
                  <a:srgbClr val="CC0000"/>
                </a:solidFill>
                <a:sym typeface="Wingdings 2"/>
              </a:rPr>
              <a:t> </a:t>
            </a:r>
            <a:endParaRPr lang="it-IT" dirty="0" smtClean="0">
              <a:solidFill>
                <a:srgbClr val="CC0000"/>
              </a:solidFill>
              <a:sym typeface="Wingdings 2"/>
            </a:endParaRPr>
          </a:p>
          <a:p>
            <a:pPr algn="ctr"/>
            <a:r>
              <a:rPr lang="it-IT" dirty="0" err="1" smtClean="0">
                <a:solidFill>
                  <a:srgbClr val="CC0000"/>
                </a:solidFill>
                <a:sym typeface="Wingdings 2"/>
              </a:rPr>
              <a:t>positron</a:t>
            </a:r>
            <a:r>
              <a:rPr lang="it-IT" dirty="0" smtClean="0">
                <a:solidFill>
                  <a:srgbClr val="CC0000"/>
                </a:solidFill>
                <a:sym typeface="Wingdings 2"/>
              </a:rPr>
              <a:t> </a:t>
            </a:r>
            <a:r>
              <a:rPr lang="it-IT" dirty="0" err="1" smtClean="0">
                <a:solidFill>
                  <a:srgbClr val="CC0000"/>
                </a:solidFill>
                <a:sym typeface="Wingdings 2"/>
              </a:rPr>
              <a:t>excess</a:t>
            </a:r>
            <a:endParaRPr lang="it-IT" dirty="0" smtClean="0">
              <a:solidFill>
                <a:srgbClr val="CC0000"/>
              </a:solidFill>
              <a:sym typeface="Wingdings 2"/>
            </a:endParaRPr>
          </a:p>
          <a:p>
            <a:pPr algn="ctr"/>
            <a:r>
              <a:rPr lang="it-IT" dirty="0" smtClean="0">
                <a:solidFill>
                  <a:srgbClr val="CC0000"/>
                </a:solidFill>
                <a:sym typeface="Wingdings 2"/>
              </a:rPr>
              <a:t></a:t>
            </a:r>
          </a:p>
        </p:txBody>
      </p:sp>
      <p:cxnSp>
        <p:nvCxnSpPr>
          <p:cNvPr id="29" name="Straight Arrow Connector 28"/>
          <p:cNvCxnSpPr/>
          <p:nvPr/>
        </p:nvCxnSpPr>
        <p:spPr>
          <a:xfrm>
            <a:off x="3563888" y="3388350"/>
            <a:ext cx="2520280" cy="1984866"/>
          </a:xfrm>
          <a:prstGeom prst="straightConnector1">
            <a:avLst/>
          </a:prstGeom>
          <a:ln>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936321" y="3861048"/>
            <a:ext cx="2283751" cy="584775"/>
          </a:xfrm>
          <a:prstGeom prst="rect">
            <a:avLst/>
          </a:prstGeom>
          <a:solidFill>
            <a:schemeClr val="bg1"/>
          </a:solidFill>
          <a:ln>
            <a:noFill/>
          </a:ln>
        </p:spPr>
        <p:txBody>
          <a:bodyPr wrap="square" rtlCol="0">
            <a:spAutoFit/>
          </a:bodyPr>
          <a:lstStyle/>
          <a:p>
            <a:pPr algn="ctr"/>
            <a:r>
              <a:rPr lang="it-IT" sz="1600" dirty="0" smtClean="0">
                <a:solidFill>
                  <a:srgbClr val="0000FF"/>
                </a:solidFill>
                <a:sym typeface="Wingdings 2"/>
              </a:rPr>
              <a:t> s</a:t>
            </a:r>
            <a:r>
              <a:rPr lang="it-IT" sz="1600" dirty="0" smtClean="0">
                <a:solidFill>
                  <a:srgbClr val="0000FF"/>
                </a:solidFill>
              </a:rPr>
              <a:t>olar </a:t>
            </a:r>
            <a:r>
              <a:rPr lang="it-IT" sz="1600" dirty="0" err="1" smtClean="0">
                <a:solidFill>
                  <a:srgbClr val="0000FF"/>
                </a:solidFill>
              </a:rPr>
              <a:t>modulation</a:t>
            </a:r>
            <a:r>
              <a:rPr lang="it-IT" sz="1600" dirty="0" smtClean="0">
                <a:solidFill>
                  <a:srgbClr val="0000FF"/>
                </a:solidFill>
                <a:sym typeface="Wingdings 2"/>
              </a:rPr>
              <a:t> </a:t>
            </a:r>
          </a:p>
          <a:p>
            <a:pPr algn="ctr"/>
            <a:r>
              <a:rPr lang="it-IT" sz="1600" dirty="0" smtClean="0">
                <a:solidFill>
                  <a:srgbClr val="0000FF"/>
                </a:solidFill>
                <a:sym typeface="Wingdings 2"/>
              </a:rPr>
              <a:t>(</a:t>
            </a:r>
            <a:r>
              <a:rPr lang="it-IT" sz="1600" dirty="0" err="1" smtClean="0">
                <a:solidFill>
                  <a:srgbClr val="0000FF"/>
                </a:solidFill>
                <a:sym typeface="Wingdings 2"/>
              </a:rPr>
              <a:t>charge-dependent</a:t>
            </a:r>
            <a:r>
              <a:rPr lang="it-IT" sz="1600" dirty="0" smtClean="0">
                <a:solidFill>
                  <a:srgbClr val="0000FF"/>
                </a:solidFill>
                <a:sym typeface="Wingdings 2"/>
              </a:rPr>
              <a:t>)</a:t>
            </a:r>
            <a:endParaRPr lang="en-US" sz="1600" dirty="0">
              <a:solidFill>
                <a:srgbClr val="0000FF"/>
              </a:solidFill>
            </a:endParaRPr>
          </a:p>
        </p:txBody>
      </p:sp>
      <p:sp>
        <p:nvSpPr>
          <p:cNvPr id="33" name="TextBox 32"/>
          <p:cNvSpPr txBox="1"/>
          <p:nvPr/>
        </p:nvSpPr>
        <p:spPr>
          <a:xfrm>
            <a:off x="6588224" y="1340768"/>
            <a:ext cx="2234907" cy="1015663"/>
          </a:xfrm>
          <a:prstGeom prst="rect">
            <a:avLst/>
          </a:prstGeom>
          <a:solidFill>
            <a:schemeClr val="bg1"/>
          </a:solidFill>
        </p:spPr>
        <p:txBody>
          <a:bodyPr wrap="none" rtlCol="0">
            <a:spAutoFit/>
          </a:bodyPr>
          <a:lstStyle/>
          <a:p>
            <a:r>
              <a:rPr lang="en-US" sz="1200" dirty="0" err="1" smtClean="0">
                <a:solidFill>
                  <a:prstClr val="black"/>
                </a:solidFill>
              </a:rPr>
              <a:t>Adriani</a:t>
            </a:r>
            <a:r>
              <a:rPr lang="en-US" sz="1200" dirty="0" smtClean="0">
                <a:solidFill>
                  <a:prstClr val="black"/>
                </a:solidFill>
              </a:rPr>
              <a:t> et al.</a:t>
            </a:r>
          </a:p>
          <a:p>
            <a:r>
              <a:rPr lang="en-US" sz="1200" dirty="0">
                <a:solidFill>
                  <a:prstClr val="black"/>
                </a:solidFill>
              </a:rPr>
              <a:t>-- Nature 458 (2009) 607;</a:t>
            </a:r>
          </a:p>
          <a:p>
            <a:r>
              <a:rPr lang="en-US" sz="1200" dirty="0">
                <a:solidFill>
                  <a:prstClr val="black"/>
                </a:solidFill>
              </a:rPr>
              <a:t>-- </a:t>
            </a:r>
            <a:r>
              <a:rPr lang="en-US" sz="1200" dirty="0" err="1">
                <a:solidFill>
                  <a:prstClr val="black"/>
                </a:solidFill>
              </a:rPr>
              <a:t>Astropart</a:t>
            </a:r>
            <a:r>
              <a:rPr lang="en-US" sz="1200" dirty="0">
                <a:solidFill>
                  <a:prstClr val="black"/>
                </a:solidFill>
              </a:rPr>
              <a:t>. Phys. 34 (2010) </a:t>
            </a:r>
            <a:r>
              <a:rPr lang="en-US" sz="1200" dirty="0" smtClean="0">
                <a:solidFill>
                  <a:prstClr val="black"/>
                </a:solidFill>
              </a:rPr>
              <a:t>1</a:t>
            </a:r>
            <a:endParaRPr lang="en-US" sz="1200" dirty="0" smtClean="0"/>
          </a:p>
          <a:p>
            <a:r>
              <a:rPr lang="en-US" sz="1200" dirty="0" smtClean="0"/>
              <a:t>– </a:t>
            </a:r>
            <a:r>
              <a:rPr lang="en-US" sz="1200" dirty="0"/>
              <a:t>PRL – 111 (2013)  081102 </a:t>
            </a:r>
            <a:r>
              <a:rPr lang="en-US" sz="1200" dirty="0" smtClean="0">
                <a:solidFill>
                  <a:prstClr val="black"/>
                </a:solidFill>
              </a:rPr>
              <a:t> </a:t>
            </a:r>
          </a:p>
          <a:p>
            <a:r>
              <a:rPr lang="en-US" sz="1200" dirty="0" smtClean="0">
                <a:solidFill>
                  <a:prstClr val="black"/>
                </a:solidFill>
              </a:rPr>
              <a:t>– PR 544 (2014) 323</a:t>
            </a:r>
            <a:endParaRPr lang="en-US" sz="1600" dirty="0">
              <a:solidFill>
                <a:prstClr val="black"/>
              </a:solidFill>
            </a:endParaRPr>
          </a:p>
        </p:txBody>
      </p:sp>
      <p:sp>
        <p:nvSpPr>
          <p:cNvPr id="15"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9579277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910108"/>
            <a:ext cx="2664296" cy="990600"/>
          </a:xfrm>
        </p:spPr>
        <p:txBody>
          <a:bodyPr/>
          <a:lstStyle/>
          <a:p>
            <a:r>
              <a:rPr lang="it-IT" dirty="0" err="1" smtClean="0"/>
              <a:t>Anisotropy</a:t>
            </a:r>
            <a:r>
              <a:rPr lang="it-IT" dirty="0" smtClean="0"/>
              <a:t> in e+/e- </a:t>
            </a:r>
            <a:r>
              <a:rPr lang="it-IT" dirty="0" err="1" smtClean="0"/>
              <a:t>arrival</a:t>
            </a:r>
            <a:r>
              <a:rPr lang="it-IT" dirty="0" smtClean="0"/>
              <a:t> </a:t>
            </a:r>
            <a:r>
              <a:rPr lang="it-IT" dirty="0" err="1" smtClean="0"/>
              <a:t>directions</a:t>
            </a:r>
            <a:endParaRPr lang="en-US" dirty="0"/>
          </a:p>
        </p:txBody>
      </p:sp>
      <p:sp>
        <p:nvSpPr>
          <p:cNvPr id="7" name="Text Placeholder 6"/>
          <p:cNvSpPr>
            <a:spLocks noGrp="1"/>
          </p:cNvSpPr>
          <p:nvPr>
            <p:ph type="body" idx="2"/>
          </p:nvPr>
        </p:nvSpPr>
        <p:spPr>
          <a:xfrm>
            <a:off x="179512" y="1981200"/>
            <a:ext cx="2664296" cy="4144963"/>
          </a:xfrm>
        </p:spPr>
        <p:txBody>
          <a:bodyPr/>
          <a:lstStyle/>
          <a:p>
            <a:endParaRPr lang="it-IT" dirty="0" smtClean="0"/>
          </a:p>
          <a:p>
            <a:r>
              <a:rPr lang="it-IT" sz="1800" dirty="0" smtClean="0"/>
              <a:t>No </a:t>
            </a:r>
            <a:r>
              <a:rPr lang="it-IT" sz="1800" dirty="0" err="1" smtClean="0"/>
              <a:t>evidence</a:t>
            </a:r>
            <a:r>
              <a:rPr lang="it-IT" sz="1800" dirty="0" smtClean="0"/>
              <a:t> for  e</a:t>
            </a:r>
            <a:r>
              <a:rPr lang="it-IT" sz="1800" dirty="0"/>
              <a:t>+/e- </a:t>
            </a:r>
            <a:r>
              <a:rPr lang="it-IT" sz="1800" dirty="0" smtClean="0"/>
              <a:t> </a:t>
            </a:r>
            <a:r>
              <a:rPr lang="it-IT" sz="1800" dirty="0" err="1" smtClean="0"/>
              <a:t>anisotropies</a:t>
            </a:r>
            <a:r>
              <a:rPr lang="it-IT" sz="1800" dirty="0" smtClean="0"/>
              <a:t> </a:t>
            </a:r>
            <a:endParaRPr lang="en-US" sz="1800" dirty="0"/>
          </a:p>
        </p:txBody>
      </p:sp>
      <p:pic>
        <p:nvPicPr>
          <p:cNvPr id="8" name="Picture 6"/>
          <p:cNvPicPr>
            <a:picLocks noChangeAspect="1" noChangeArrowheads="1"/>
          </p:cNvPicPr>
          <p:nvPr/>
        </p:nvPicPr>
        <p:blipFill>
          <a:blip r:embed="rId3" cstate="print"/>
          <a:srcRect/>
          <a:stretch>
            <a:fillRect/>
          </a:stretch>
        </p:blipFill>
        <p:spPr bwMode="auto">
          <a:xfrm>
            <a:off x="2987824" y="807216"/>
            <a:ext cx="3145191" cy="1584176"/>
          </a:xfrm>
          <a:prstGeom prst="rect">
            <a:avLst/>
          </a:prstGeom>
          <a:noFill/>
          <a:ln w="9525">
            <a:noFill/>
            <a:miter lim="800000"/>
            <a:headEnd/>
            <a:tailEnd/>
          </a:ln>
        </p:spPr>
      </p:pic>
      <p:pic>
        <p:nvPicPr>
          <p:cNvPr id="9" name="Picture 2" descr="E:\PAMELA_Pres\Histo_SigPos_BkgProt_BackAle_d25_k11_Nside16_Rad10.pn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984396" y="1052678"/>
            <a:ext cx="2115996" cy="1434986"/>
          </a:xfrm>
          <a:prstGeom prst="rect">
            <a:avLst/>
          </a:prstGeom>
          <a:noFill/>
        </p:spPr>
      </p:pic>
      <p:pic>
        <p:nvPicPr>
          <p:cNvPr id="10" name="Picture 3"/>
          <p:cNvPicPr>
            <a:picLocks noChangeAspect="1" noChangeArrowheads="1"/>
          </p:cNvPicPr>
          <p:nvPr/>
        </p:nvPicPr>
        <p:blipFill>
          <a:blip r:embed="rId5" cstate="print"/>
          <a:srcRect/>
          <a:stretch>
            <a:fillRect/>
          </a:stretch>
        </p:blipFill>
        <p:spPr bwMode="auto">
          <a:xfrm>
            <a:off x="3004940" y="2713388"/>
            <a:ext cx="3110958" cy="1584000"/>
          </a:xfrm>
          <a:prstGeom prst="rect">
            <a:avLst/>
          </a:prstGeom>
          <a:noFill/>
          <a:ln w="9525">
            <a:noFill/>
            <a:miter lim="800000"/>
            <a:headEnd/>
            <a:tailEnd/>
          </a:ln>
        </p:spPr>
      </p:pic>
      <p:pic>
        <p:nvPicPr>
          <p:cNvPr id="11" name="Picture 4" descr="C:\Users\Beatrice\Desktop\PAMELA_Pres\SigEle9RtkMerged_BkgEleSimu_BackAle_d25_k11_Nside16_Rad10\histoLima.pn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995124" y="2924944"/>
            <a:ext cx="2123625" cy="1440160"/>
          </a:xfrm>
          <a:prstGeom prst="rect">
            <a:avLst/>
          </a:prstGeom>
          <a:noFill/>
        </p:spPr>
      </p:pic>
      <p:sp>
        <p:nvSpPr>
          <p:cNvPr id="13" name="TextBox 12"/>
          <p:cNvSpPr txBox="1"/>
          <p:nvPr/>
        </p:nvSpPr>
        <p:spPr>
          <a:xfrm>
            <a:off x="3004940" y="548680"/>
            <a:ext cx="2733441" cy="369332"/>
          </a:xfrm>
          <a:prstGeom prst="rect">
            <a:avLst/>
          </a:prstGeom>
          <a:noFill/>
        </p:spPr>
        <p:txBody>
          <a:bodyPr wrap="none" rtlCol="0">
            <a:spAutoFit/>
          </a:bodyPr>
          <a:lstStyle/>
          <a:p>
            <a:r>
              <a:rPr lang="it-IT" b="1" dirty="0" err="1" smtClean="0">
                <a:solidFill>
                  <a:srgbClr val="FF0000"/>
                </a:solidFill>
              </a:rPr>
              <a:t>Positrons</a:t>
            </a:r>
            <a:r>
              <a:rPr lang="it-IT" dirty="0" smtClean="0">
                <a:solidFill>
                  <a:srgbClr val="FF0000"/>
                </a:solidFill>
              </a:rPr>
              <a:t> </a:t>
            </a:r>
            <a:r>
              <a:rPr lang="it-IT" dirty="0" smtClean="0"/>
              <a:t>(</a:t>
            </a:r>
            <a:r>
              <a:rPr lang="it-IT" dirty="0" err="1" smtClean="0"/>
              <a:t>bk</a:t>
            </a:r>
            <a:r>
              <a:rPr lang="it-IT" dirty="0" smtClean="0"/>
              <a:t>: </a:t>
            </a:r>
            <a:r>
              <a:rPr lang="it-IT" dirty="0" err="1" smtClean="0"/>
              <a:t>protons</a:t>
            </a:r>
            <a:r>
              <a:rPr lang="it-IT" dirty="0" smtClean="0"/>
              <a:t>)</a:t>
            </a:r>
            <a:endParaRPr lang="en-US" dirty="0"/>
          </a:p>
        </p:txBody>
      </p:sp>
      <p:sp>
        <p:nvSpPr>
          <p:cNvPr id="14" name="TextBox 13"/>
          <p:cNvSpPr txBox="1"/>
          <p:nvPr/>
        </p:nvSpPr>
        <p:spPr>
          <a:xfrm>
            <a:off x="2987824" y="2375514"/>
            <a:ext cx="2295821" cy="369332"/>
          </a:xfrm>
          <a:prstGeom prst="rect">
            <a:avLst/>
          </a:prstGeom>
          <a:noFill/>
        </p:spPr>
        <p:txBody>
          <a:bodyPr wrap="none" rtlCol="0">
            <a:spAutoFit/>
          </a:bodyPr>
          <a:lstStyle/>
          <a:p>
            <a:r>
              <a:rPr lang="it-IT" b="1" dirty="0" err="1" smtClean="0">
                <a:solidFill>
                  <a:srgbClr val="FF0000"/>
                </a:solidFill>
              </a:rPr>
              <a:t>Electrons</a:t>
            </a:r>
            <a:r>
              <a:rPr lang="it-IT" dirty="0" smtClean="0">
                <a:solidFill>
                  <a:srgbClr val="FF0000"/>
                </a:solidFill>
              </a:rPr>
              <a:t> </a:t>
            </a:r>
            <a:r>
              <a:rPr lang="it-IT" dirty="0" smtClean="0"/>
              <a:t>(</a:t>
            </a:r>
            <a:r>
              <a:rPr lang="it-IT" dirty="0" err="1" smtClean="0"/>
              <a:t>bk</a:t>
            </a:r>
            <a:r>
              <a:rPr lang="it-IT" dirty="0" smtClean="0"/>
              <a:t>: MC)</a:t>
            </a:r>
            <a:endParaRPr lang="en-US" dirty="0"/>
          </a:p>
        </p:txBody>
      </p:sp>
      <p:sp>
        <p:nvSpPr>
          <p:cNvPr id="15" name="TextBox 14"/>
          <p:cNvSpPr txBox="1"/>
          <p:nvPr/>
        </p:nvSpPr>
        <p:spPr>
          <a:xfrm>
            <a:off x="2958630" y="4437112"/>
            <a:ext cx="2998881" cy="1815882"/>
          </a:xfrm>
          <a:prstGeom prst="rect">
            <a:avLst/>
          </a:prstGeom>
          <a:noFill/>
        </p:spPr>
        <p:txBody>
          <a:bodyPr wrap="square" rtlCol="0">
            <a:spAutoFit/>
          </a:bodyPr>
          <a:lstStyle/>
          <a:p>
            <a:pPr marL="88900" indent="-88900">
              <a:buFont typeface="Arial" panose="020B0604020202020204" pitchFamily="34" charset="0"/>
              <a:buChar char="•"/>
            </a:pPr>
            <a:r>
              <a:rPr lang="it-IT" sz="1600" dirty="0" err="1" smtClean="0"/>
              <a:t>Significance</a:t>
            </a:r>
            <a:r>
              <a:rPr lang="it-IT" sz="1600" dirty="0" smtClean="0"/>
              <a:t> </a:t>
            </a:r>
            <a:r>
              <a:rPr lang="it-IT" sz="1600" dirty="0" err="1" smtClean="0"/>
              <a:t>galactic</a:t>
            </a:r>
            <a:r>
              <a:rPr lang="it-IT" sz="1600" dirty="0" smtClean="0"/>
              <a:t> </a:t>
            </a:r>
            <a:r>
              <a:rPr lang="it-IT" sz="1600" dirty="0" err="1" smtClean="0"/>
              <a:t>maps</a:t>
            </a:r>
            <a:r>
              <a:rPr lang="it-IT" sz="1600" dirty="0" smtClean="0"/>
              <a:t> for back-</a:t>
            </a:r>
            <a:r>
              <a:rPr lang="it-IT" sz="1600" dirty="0" err="1" smtClean="0"/>
              <a:t>traced</a:t>
            </a:r>
            <a:r>
              <a:rPr lang="it-IT" sz="1600" dirty="0" smtClean="0"/>
              <a:t>  </a:t>
            </a:r>
            <a:r>
              <a:rPr lang="it-IT" sz="1600" dirty="0" err="1" smtClean="0"/>
              <a:t>positrons</a:t>
            </a:r>
            <a:r>
              <a:rPr lang="it-IT" sz="1600" dirty="0" smtClean="0"/>
              <a:t> and </a:t>
            </a:r>
            <a:r>
              <a:rPr lang="it-IT" sz="1600" dirty="0" err="1" smtClean="0"/>
              <a:t>electrons</a:t>
            </a:r>
            <a:r>
              <a:rPr lang="it-IT" sz="1600" dirty="0" smtClean="0"/>
              <a:t> &gt; 10 </a:t>
            </a:r>
            <a:r>
              <a:rPr lang="it-IT" sz="1600" dirty="0" err="1" smtClean="0"/>
              <a:t>GeV</a:t>
            </a:r>
            <a:r>
              <a:rPr lang="it-IT" sz="1600" dirty="0"/>
              <a:t> </a:t>
            </a:r>
            <a:r>
              <a:rPr lang="it-IT" sz="1600" dirty="0" smtClean="0"/>
              <a:t>(</a:t>
            </a:r>
            <a:r>
              <a:rPr lang="it-IT" sz="1600" dirty="0" err="1" smtClean="0"/>
              <a:t>angular</a:t>
            </a:r>
            <a:r>
              <a:rPr lang="it-IT" sz="1600" dirty="0" smtClean="0"/>
              <a:t> scale 10°) </a:t>
            </a:r>
          </a:p>
          <a:p>
            <a:pPr marL="88900" indent="-88900">
              <a:buFont typeface="Arial" panose="020B0604020202020204" pitchFamily="34" charset="0"/>
              <a:buChar char="•"/>
            </a:pPr>
            <a:endParaRPr lang="it-IT" sz="1600" dirty="0"/>
          </a:p>
          <a:p>
            <a:pPr marL="88900" indent="-88900">
              <a:buFont typeface="Arial" panose="020B0604020202020204" pitchFamily="34" charset="0"/>
              <a:buChar char="•"/>
            </a:pPr>
            <a:r>
              <a:rPr lang="it-IT" sz="1600" dirty="0" smtClean="0"/>
              <a:t>Distribution of </a:t>
            </a:r>
            <a:r>
              <a:rPr lang="it-IT" sz="1600" dirty="0" err="1" smtClean="0"/>
              <a:t>angular-distance</a:t>
            </a:r>
            <a:r>
              <a:rPr lang="it-IT" sz="1600" dirty="0" smtClean="0"/>
              <a:t> from the </a:t>
            </a:r>
            <a:r>
              <a:rPr lang="it-IT" sz="1600" dirty="0" err="1" smtClean="0"/>
              <a:t>Sun</a:t>
            </a:r>
            <a:endParaRPr lang="en-US" sz="1600" dirty="0"/>
          </a:p>
        </p:txBody>
      </p:sp>
      <p:pic>
        <p:nvPicPr>
          <p:cNvPr id="16" name="Immagine 1"/>
          <p:cNvPicPr>
            <a:picLocks/>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76664" y="4297388"/>
            <a:ext cx="3203848" cy="2011932"/>
          </a:xfrm>
          <a:prstGeom prst="rect">
            <a:avLst/>
          </a:prstGeom>
        </p:spPr>
      </p:pic>
      <p:sp>
        <p:nvSpPr>
          <p:cNvPr id="17" name="Rectangle 16"/>
          <p:cNvSpPr/>
          <p:nvPr/>
        </p:nvSpPr>
        <p:spPr>
          <a:xfrm rot="5400000">
            <a:off x="6950784" y="2771055"/>
            <a:ext cx="2925801" cy="307777"/>
          </a:xfrm>
          <a:prstGeom prst="rect">
            <a:avLst/>
          </a:prstGeom>
        </p:spPr>
        <p:txBody>
          <a:bodyPr wrap="none">
            <a:spAutoFit/>
          </a:bodyPr>
          <a:lstStyle/>
          <a:p>
            <a:r>
              <a:rPr lang="en-US" sz="1400" dirty="0">
                <a:solidFill>
                  <a:prstClr val="black"/>
                </a:solidFill>
              </a:rPr>
              <a:t>O. </a:t>
            </a:r>
            <a:r>
              <a:rPr lang="en-US" sz="1400" dirty="0" err="1">
                <a:solidFill>
                  <a:prstClr val="black"/>
                </a:solidFill>
              </a:rPr>
              <a:t>Adriani</a:t>
            </a:r>
            <a:r>
              <a:rPr lang="en-US" sz="1400" dirty="0">
                <a:solidFill>
                  <a:prstClr val="black"/>
                </a:solidFill>
              </a:rPr>
              <a:t> et al., </a:t>
            </a:r>
            <a:r>
              <a:rPr lang="en-US" sz="1400" dirty="0" err="1">
                <a:solidFill>
                  <a:prstClr val="black"/>
                </a:solidFill>
              </a:rPr>
              <a:t>ApJ</a:t>
            </a:r>
            <a:r>
              <a:rPr lang="en-US" sz="1400" dirty="0">
                <a:solidFill>
                  <a:prstClr val="black"/>
                </a:solidFill>
              </a:rPr>
              <a:t> </a:t>
            </a:r>
            <a:r>
              <a:rPr lang="it-IT" sz="1400" dirty="0">
                <a:solidFill>
                  <a:prstClr val="black"/>
                </a:solidFill>
              </a:rPr>
              <a:t>811 (2015) 21</a:t>
            </a:r>
            <a:endParaRPr lang="en-US" sz="1400" dirty="0">
              <a:solidFill>
                <a:prstClr val="black"/>
              </a:solidFill>
            </a:endParaRPr>
          </a:p>
        </p:txBody>
      </p:sp>
      <p:sp>
        <p:nvSpPr>
          <p:cNvPr id="18"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30769498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Antiprotons</a:t>
            </a:r>
            <a:endParaRPr lang="en-US" dirty="0"/>
          </a:p>
        </p:txBody>
      </p:sp>
      <p:sp>
        <p:nvSpPr>
          <p:cNvPr id="3" name="Text Placeholder 2"/>
          <p:cNvSpPr>
            <a:spLocks noGrp="1"/>
          </p:cNvSpPr>
          <p:nvPr>
            <p:ph type="body" idx="2"/>
          </p:nvPr>
        </p:nvSpPr>
        <p:spPr>
          <a:xfrm>
            <a:off x="179512" y="1981200"/>
            <a:ext cx="2664296" cy="4144963"/>
          </a:xfrm>
        </p:spPr>
        <p:txBody>
          <a:bodyPr>
            <a:normAutofit/>
          </a:bodyPr>
          <a:lstStyle/>
          <a:p>
            <a:pPr>
              <a:buClr>
                <a:schemeClr val="bg1"/>
              </a:buClr>
            </a:pPr>
            <a:endParaRPr lang="en-US" sz="1800" dirty="0" smtClean="0"/>
          </a:p>
          <a:p>
            <a:pPr>
              <a:buClr>
                <a:schemeClr val="bg1"/>
              </a:buClr>
            </a:pPr>
            <a:r>
              <a:rPr lang="en-US" sz="1800" dirty="0" smtClean="0"/>
              <a:t>First </a:t>
            </a:r>
            <a:r>
              <a:rPr lang="en-US" sz="1800" dirty="0"/>
              <a:t>measurement extending up to 200 GV                    </a:t>
            </a:r>
          </a:p>
          <a:p>
            <a:pPr marL="107950" indent="-107950">
              <a:buClr>
                <a:schemeClr val="bg1"/>
              </a:buClr>
              <a:buFont typeface="Arial" pitchFamily="34" charset="0"/>
              <a:buChar char="•"/>
            </a:pPr>
            <a:endParaRPr lang="en-US" sz="1800" dirty="0" smtClean="0"/>
          </a:p>
          <a:p>
            <a:pPr>
              <a:buClr>
                <a:schemeClr val="bg1"/>
              </a:buClr>
            </a:pPr>
            <a:endParaRPr lang="en-US" sz="1800" dirty="0"/>
          </a:p>
          <a:p>
            <a:pPr marL="107950" indent="-107950">
              <a:buClr>
                <a:schemeClr val="bg1"/>
              </a:buClr>
              <a:buFont typeface="Arial" pitchFamily="34" charset="0"/>
              <a:buChar char="•"/>
            </a:pPr>
            <a:r>
              <a:rPr lang="en-US" sz="1800" dirty="0" smtClean="0"/>
              <a:t>Overall </a:t>
            </a:r>
            <a:r>
              <a:rPr lang="en-US" sz="1800" dirty="0"/>
              <a:t>agreement with  pure secondary calculation</a:t>
            </a:r>
          </a:p>
          <a:p>
            <a:endParaRPr lang="en-US" dirty="0"/>
          </a:p>
        </p:txBody>
      </p:sp>
      <p:pic>
        <p:nvPicPr>
          <p:cNvPr id="5" name="Picture 12" descr="pbar2012-allMayorov.gif"/>
          <p:cNvPicPr>
            <a:picLocks noGrp="1"/>
          </p:cNvPicPr>
          <p:nvPr>
            <p:ph sz="quarter" idx="1"/>
          </p:nvPr>
        </p:nvPicPr>
        <p:blipFill>
          <a:blip r:embed="rId2" cstate="print">
            <a:clrChange>
              <a:clrFrom>
                <a:srgbClr val="FFFFFF"/>
              </a:clrFrom>
              <a:clrTo>
                <a:srgbClr val="FFFFFF">
                  <a:alpha val="0"/>
                </a:srgbClr>
              </a:clrTo>
            </a:clrChange>
          </a:blip>
          <a:stretch>
            <a:fillRect/>
          </a:stretch>
        </p:blipFill>
        <p:spPr>
          <a:xfrm>
            <a:off x="3779912" y="2852936"/>
            <a:ext cx="5638800" cy="3521419"/>
          </a:xfrm>
          <a:prstGeom prst="rect">
            <a:avLst/>
          </a:prstGeom>
        </p:spPr>
      </p:pic>
      <p:sp>
        <p:nvSpPr>
          <p:cNvPr id="7" name="Rectangle 6"/>
          <p:cNvSpPr/>
          <p:nvPr/>
        </p:nvSpPr>
        <p:spPr>
          <a:xfrm>
            <a:off x="3419872" y="620688"/>
            <a:ext cx="3456384" cy="3168352"/>
          </a:xfrm>
          <a:prstGeom prst="rect">
            <a:avLst/>
          </a:prstGeom>
          <a:solidFill>
            <a:schemeClr val="bg1"/>
          </a:solidFill>
          <a:ln w="28575">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dirty="0" smtClean="0"/>
          </a:p>
        </p:txBody>
      </p:sp>
      <p:pic>
        <p:nvPicPr>
          <p:cNvPr id="6" name="Picture 9" descr="pbarflux2012_bessmayorov.gif"/>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7824" y="260648"/>
            <a:ext cx="4032448" cy="367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156176" y="1340768"/>
            <a:ext cx="2772308" cy="923330"/>
          </a:xfrm>
          <a:prstGeom prst="rect">
            <a:avLst/>
          </a:prstGeom>
          <a:solidFill>
            <a:schemeClr val="bg1"/>
          </a:solidFill>
        </p:spPr>
        <p:txBody>
          <a:bodyPr wrap="square" rtlCol="0">
            <a:spAutoFit/>
          </a:bodyPr>
          <a:lstStyle/>
          <a:p>
            <a:pPr algn="ctr"/>
            <a:r>
              <a:rPr lang="it-IT" altLang="en-US" dirty="0" err="1" smtClean="0">
                <a:solidFill>
                  <a:srgbClr val="000000"/>
                </a:solidFill>
                <a:latin typeface="Garamond" pitchFamily="18" charset="0"/>
              </a:rPr>
              <a:t>Secondary</a:t>
            </a:r>
            <a:r>
              <a:rPr lang="it-IT" altLang="en-US" dirty="0" smtClean="0">
                <a:solidFill>
                  <a:srgbClr val="000000"/>
                </a:solidFill>
                <a:latin typeface="Garamond" pitchFamily="18" charset="0"/>
              </a:rPr>
              <a:t>-production </a:t>
            </a:r>
            <a:r>
              <a:rPr lang="it-IT" altLang="en-US" dirty="0" err="1" smtClean="0">
                <a:solidFill>
                  <a:srgbClr val="000000"/>
                </a:solidFill>
                <a:latin typeface="Garamond" pitchFamily="18" charset="0"/>
              </a:rPr>
              <a:t>calculations</a:t>
            </a:r>
            <a:endParaRPr lang="en-US" altLang="en-US" dirty="0" smtClean="0">
              <a:solidFill>
                <a:srgbClr val="000000"/>
              </a:solidFill>
              <a:latin typeface="Garamond" pitchFamily="18" charset="0"/>
            </a:endParaRPr>
          </a:p>
          <a:p>
            <a:pPr algn="ctr"/>
            <a:r>
              <a:rPr lang="en-US" altLang="en-US" dirty="0" smtClean="0">
                <a:solidFill>
                  <a:srgbClr val="000000"/>
                </a:solidFill>
                <a:latin typeface="Garamond" pitchFamily="18" charset="0"/>
              </a:rPr>
              <a:t>CR(p) </a:t>
            </a:r>
            <a:r>
              <a:rPr lang="en-US" altLang="en-US" dirty="0">
                <a:solidFill>
                  <a:srgbClr val="000000"/>
                </a:solidFill>
                <a:latin typeface="Garamond" pitchFamily="18" charset="0"/>
              </a:rPr>
              <a:t>+ ISM </a:t>
            </a:r>
            <a:r>
              <a:rPr lang="en-US" altLang="en-US" dirty="0">
                <a:solidFill>
                  <a:srgbClr val="000000"/>
                </a:solidFill>
                <a:latin typeface="Garamond" pitchFamily="18" charset="0"/>
                <a:sym typeface="Symbol" pitchFamily="18" charset="2"/>
              </a:rPr>
              <a:t> </a:t>
            </a:r>
            <a:r>
              <a:rPr lang="en-US" altLang="en-US" dirty="0">
                <a:solidFill>
                  <a:srgbClr val="FF3300"/>
                </a:solidFill>
                <a:latin typeface="Garamond" pitchFamily="18" charset="0"/>
                <a:sym typeface="Symbol" pitchFamily="18" charset="2"/>
              </a:rPr>
              <a:t>p-bar</a:t>
            </a:r>
            <a:r>
              <a:rPr lang="en-US" altLang="en-US" dirty="0">
                <a:solidFill>
                  <a:srgbClr val="000000"/>
                </a:solidFill>
                <a:latin typeface="Garamond" pitchFamily="18" charset="0"/>
                <a:sym typeface="Symbol" pitchFamily="18" charset="2"/>
              </a:rPr>
              <a:t> + …</a:t>
            </a:r>
            <a:endParaRPr lang="en-US" dirty="0"/>
          </a:p>
        </p:txBody>
      </p:sp>
      <p:cxnSp>
        <p:nvCxnSpPr>
          <p:cNvPr id="10" name="Straight Arrow Connector 9"/>
          <p:cNvCxnSpPr>
            <a:stCxn id="8" idx="2"/>
          </p:cNvCxnSpPr>
          <p:nvPr/>
        </p:nvCxnSpPr>
        <p:spPr>
          <a:xfrm flipH="1">
            <a:off x="6300192" y="2264098"/>
            <a:ext cx="1242138" cy="6608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2"/>
          </p:cNvCxnSpPr>
          <p:nvPr/>
        </p:nvCxnSpPr>
        <p:spPr>
          <a:xfrm>
            <a:off x="7542330" y="2264098"/>
            <a:ext cx="342038" cy="160182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914917" y="5355213"/>
            <a:ext cx="2230098" cy="954107"/>
          </a:xfrm>
          <a:prstGeom prst="rect">
            <a:avLst/>
          </a:prstGeom>
          <a:solidFill>
            <a:schemeClr val="bg1"/>
          </a:solidFill>
        </p:spPr>
        <p:txBody>
          <a:bodyPr wrap="none" rtlCol="0">
            <a:spAutoFit/>
          </a:bodyPr>
          <a:lstStyle/>
          <a:p>
            <a:r>
              <a:rPr lang="en-US" sz="1400" dirty="0" err="1">
                <a:solidFill>
                  <a:prstClr val="black"/>
                </a:solidFill>
              </a:rPr>
              <a:t>Adriani</a:t>
            </a:r>
            <a:r>
              <a:rPr lang="en-US" sz="1400" dirty="0">
                <a:solidFill>
                  <a:prstClr val="black"/>
                </a:solidFill>
              </a:rPr>
              <a:t> et al. </a:t>
            </a:r>
            <a:endParaRPr lang="en-US" sz="1400" dirty="0" smtClean="0">
              <a:solidFill>
                <a:prstClr val="black"/>
              </a:solidFill>
            </a:endParaRPr>
          </a:p>
          <a:p>
            <a:r>
              <a:rPr lang="en-GB" sz="1400" dirty="0" smtClean="0">
                <a:solidFill>
                  <a:prstClr val="black"/>
                </a:solidFill>
              </a:rPr>
              <a:t>-- PRL </a:t>
            </a:r>
            <a:r>
              <a:rPr lang="en-GB" sz="1400" dirty="0">
                <a:solidFill>
                  <a:prstClr val="black"/>
                </a:solidFill>
              </a:rPr>
              <a:t>102 (2009) 051101</a:t>
            </a:r>
            <a:endParaRPr lang="en-US" sz="1400" dirty="0">
              <a:solidFill>
                <a:prstClr val="black"/>
              </a:solidFill>
            </a:endParaRPr>
          </a:p>
          <a:p>
            <a:r>
              <a:rPr lang="en-US" sz="1400" dirty="0" smtClean="0">
                <a:solidFill>
                  <a:prstClr val="black"/>
                </a:solidFill>
              </a:rPr>
              <a:t>-- PRL </a:t>
            </a:r>
            <a:r>
              <a:rPr lang="en-US" sz="1400" dirty="0">
                <a:solidFill>
                  <a:prstClr val="black"/>
                </a:solidFill>
              </a:rPr>
              <a:t>105 (2010) 121101</a:t>
            </a:r>
          </a:p>
          <a:p>
            <a:r>
              <a:rPr lang="en-US" sz="1400" dirty="0" smtClean="0">
                <a:solidFill>
                  <a:prstClr val="black"/>
                </a:solidFill>
              </a:rPr>
              <a:t>-- PR 544 (2014) 323</a:t>
            </a:r>
            <a:endParaRPr lang="en-US" dirty="0">
              <a:solidFill>
                <a:prstClr val="black"/>
              </a:solidFill>
            </a:endParaRPr>
          </a:p>
        </p:txBody>
      </p:sp>
      <p:sp>
        <p:nvSpPr>
          <p:cNvPr id="16" name="TextBox 15"/>
          <p:cNvSpPr txBox="1"/>
          <p:nvPr/>
        </p:nvSpPr>
        <p:spPr>
          <a:xfrm>
            <a:off x="5061032" y="914108"/>
            <a:ext cx="184731" cy="369332"/>
          </a:xfrm>
          <a:prstGeom prst="rect">
            <a:avLst/>
          </a:prstGeom>
          <a:noFill/>
        </p:spPr>
        <p:txBody>
          <a:bodyPr wrap="none" rtlCol="0">
            <a:spAutoFit/>
          </a:bodyPr>
          <a:lstStyle/>
          <a:p>
            <a:endParaRPr lang="en-US" dirty="0">
              <a:solidFill>
                <a:prstClr val="black"/>
              </a:solidFill>
            </a:endParaRPr>
          </a:p>
        </p:txBody>
      </p:sp>
      <p:cxnSp>
        <p:nvCxnSpPr>
          <p:cNvPr id="22" name="Straight Arrow Connector 21"/>
          <p:cNvCxnSpPr/>
          <p:nvPr/>
        </p:nvCxnSpPr>
        <p:spPr>
          <a:xfrm>
            <a:off x="3779912" y="1802433"/>
            <a:ext cx="1152128" cy="3426767"/>
          </a:xfrm>
          <a:prstGeom prst="straightConnector1">
            <a:avLst/>
          </a:prstGeom>
          <a:ln>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026422" y="4072690"/>
            <a:ext cx="2201245" cy="584775"/>
          </a:xfrm>
          <a:prstGeom prst="rect">
            <a:avLst/>
          </a:prstGeom>
          <a:solidFill>
            <a:schemeClr val="bg1"/>
          </a:solidFill>
          <a:ln>
            <a:noFill/>
          </a:ln>
        </p:spPr>
        <p:txBody>
          <a:bodyPr wrap="none" rtlCol="0">
            <a:spAutoFit/>
          </a:bodyPr>
          <a:lstStyle/>
          <a:p>
            <a:pPr algn="ctr"/>
            <a:r>
              <a:rPr lang="it-IT" sz="1600" dirty="0" smtClean="0">
                <a:solidFill>
                  <a:srgbClr val="0000FF"/>
                </a:solidFill>
                <a:sym typeface="Wingdings 2"/>
              </a:rPr>
              <a:t> </a:t>
            </a:r>
            <a:r>
              <a:rPr lang="it-IT" sz="1600" dirty="0">
                <a:solidFill>
                  <a:srgbClr val="0000FF"/>
                </a:solidFill>
                <a:sym typeface="Wingdings 2"/>
              </a:rPr>
              <a:t> </a:t>
            </a:r>
            <a:r>
              <a:rPr lang="it-IT" sz="1600" dirty="0" smtClean="0">
                <a:solidFill>
                  <a:srgbClr val="0000FF"/>
                </a:solidFill>
                <a:sym typeface="Wingdings 2"/>
              </a:rPr>
              <a:t>s</a:t>
            </a:r>
            <a:r>
              <a:rPr lang="it-IT" sz="1600" dirty="0" smtClean="0">
                <a:solidFill>
                  <a:srgbClr val="0000FF"/>
                </a:solidFill>
              </a:rPr>
              <a:t>olar </a:t>
            </a:r>
            <a:r>
              <a:rPr lang="it-IT" sz="1600" dirty="0" err="1" smtClean="0">
                <a:solidFill>
                  <a:srgbClr val="0000FF"/>
                </a:solidFill>
              </a:rPr>
              <a:t>modulation</a:t>
            </a:r>
            <a:r>
              <a:rPr lang="it-IT" sz="1600" dirty="0" smtClean="0">
                <a:solidFill>
                  <a:srgbClr val="0000FF"/>
                </a:solidFill>
                <a:sym typeface="Wingdings 2"/>
              </a:rPr>
              <a:t></a:t>
            </a:r>
          </a:p>
          <a:p>
            <a:pPr algn="ctr"/>
            <a:r>
              <a:rPr lang="it-IT" sz="1600" dirty="0" smtClean="0">
                <a:solidFill>
                  <a:srgbClr val="0000FF"/>
                </a:solidFill>
                <a:sym typeface="Wingdings 2"/>
              </a:rPr>
              <a:t>(</a:t>
            </a:r>
            <a:r>
              <a:rPr lang="it-IT" sz="1600" dirty="0" err="1" smtClean="0">
                <a:solidFill>
                  <a:srgbClr val="0000FF"/>
                </a:solidFill>
                <a:sym typeface="Wingdings 2"/>
              </a:rPr>
              <a:t>charge-dependent</a:t>
            </a:r>
            <a:r>
              <a:rPr lang="it-IT" sz="1600" dirty="0" smtClean="0">
                <a:solidFill>
                  <a:srgbClr val="0000FF"/>
                </a:solidFill>
                <a:sym typeface="Wingdings 2"/>
              </a:rPr>
              <a:t>)</a:t>
            </a:r>
            <a:endParaRPr lang="en-US" sz="1600" dirty="0">
              <a:solidFill>
                <a:srgbClr val="0000FF"/>
              </a:solidFill>
            </a:endParaRPr>
          </a:p>
        </p:txBody>
      </p:sp>
      <p:sp>
        <p:nvSpPr>
          <p:cNvPr id="18"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9887592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it-IT" dirty="0" smtClean="0"/>
              <a:t>Long-</a:t>
            </a:r>
            <a:r>
              <a:rPr lang="it-IT" dirty="0" err="1" smtClean="0"/>
              <a:t>term</a:t>
            </a:r>
            <a:r>
              <a:rPr lang="it-IT" dirty="0" smtClean="0"/>
              <a:t> CR-</a:t>
            </a:r>
            <a:r>
              <a:rPr lang="it-IT" dirty="0" err="1" smtClean="0"/>
              <a:t>flux</a:t>
            </a:r>
            <a:r>
              <a:rPr lang="it-IT" dirty="0" smtClean="0"/>
              <a:t> </a:t>
            </a:r>
            <a:r>
              <a:rPr lang="it-IT" dirty="0" err="1" smtClean="0"/>
              <a:t>variation</a:t>
            </a:r>
            <a:endParaRPr lang="it-IT" dirty="0" smtClean="0"/>
          </a:p>
          <a:p>
            <a:r>
              <a:rPr lang="it-IT" dirty="0" smtClean="0"/>
              <a:t>Solar-</a:t>
            </a:r>
            <a:r>
              <a:rPr lang="it-IT" dirty="0" err="1" smtClean="0"/>
              <a:t>particle</a:t>
            </a:r>
            <a:r>
              <a:rPr lang="it-IT" dirty="0" smtClean="0"/>
              <a:t> </a:t>
            </a:r>
            <a:r>
              <a:rPr lang="it-IT" dirty="0" err="1" smtClean="0"/>
              <a:t>events</a:t>
            </a:r>
            <a:r>
              <a:rPr lang="it-IT" dirty="0" smtClean="0"/>
              <a:t> (</a:t>
            </a:r>
            <a:r>
              <a:rPr lang="it-IT" dirty="0" err="1" smtClean="0"/>
              <a:t>SEPs</a:t>
            </a:r>
            <a:r>
              <a:rPr lang="it-IT" dirty="0" smtClean="0"/>
              <a:t>)</a:t>
            </a:r>
            <a:endParaRPr lang="en-US" dirty="0"/>
          </a:p>
        </p:txBody>
      </p:sp>
      <p:sp>
        <p:nvSpPr>
          <p:cNvPr id="2" name="Title 1"/>
          <p:cNvSpPr>
            <a:spLocks noGrp="1"/>
          </p:cNvSpPr>
          <p:nvPr>
            <p:ph type="title"/>
          </p:nvPr>
        </p:nvSpPr>
        <p:spPr/>
        <p:txBody>
          <a:bodyPr/>
          <a:lstStyle/>
          <a:p>
            <a:r>
              <a:rPr lang="it-IT" dirty="0" err="1" smtClean="0"/>
              <a:t>CRs</a:t>
            </a:r>
            <a:r>
              <a:rPr lang="it-IT" dirty="0" smtClean="0"/>
              <a:t> in the </a:t>
            </a:r>
            <a:r>
              <a:rPr lang="it-IT" dirty="0" err="1" smtClean="0"/>
              <a:t>heliosphere</a:t>
            </a:r>
            <a:endParaRPr lang="en-US" dirty="0"/>
          </a:p>
        </p:txBody>
      </p:sp>
      <p:pic>
        <p:nvPicPr>
          <p:cNvPr id="12290" name="Picture 2" descr="http://ibex.swri.edu/img/Heliosphere_with_bow_sh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3413196"/>
            <a:ext cx="3744416" cy="2888951"/>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35580711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Published</a:t>
            </a:r>
            <a:r>
              <a:rPr lang="it-IT" dirty="0" smtClean="0"/>
              <a:t> </a:t>
            </a:r>
            <a:r>
              <a:rPr lang="it-IT" dirty="0" err="1" smtClean="0"/>
              <a:t>results</a:t>
            </a:r>
            <a:r>
              <a:rPr lang="it-IT" dirty="0" smtClean="0"/>
              <a:t> on Solar </a:t>
            </a:r>
            <a:r>
              <a:rPr lang="it-IT" dirty="0" err="1" smtClean="0"/>
              <a:t>Physics</a:t>
            </a:r>
            <a:endParaRPr lang="en-US" dirty="0"/>
          </a:p>
        </p:txBody>
      </p:sp>
      <p:sp>
        <p:nvSpPr>
          <p:cNvPr id="3" name="Content Placeholder 2"/>
          <p:cNvSpPr>
            <a:spLocks noGrp="1"/>
          </p:cNvSpPr>
          <p:nvPr>
            <p:ph sz="quarter" idx="1"/>
          </p:nvPr>
        </p:nvSpPr>
        <p:spPr/>
        <p:txBody>
          <a:bodyPr>
            <a:normAutofit/>
          </a:bodyPr>
          <a:lstStyle/>
          <a:p>
            <a:pPr lvl="1"/>
            <a:r>
              <a:rPr lang="it-IT" b="1" dirty="0" smtClean="0">
                <a:solidFill>
                  <a:schemeClr val="tx1"/>
                </a:solidFill>
              </a:rPr>
              <a:t>Solar </a:t>
            </a:r>
            <a:r>
              <a:rPr lang="it-IT" b="1" dirty="0" err="1" smtClean="0">
                <a:solidFill>
                  <a:schemeClr val="tx1"/>
                </a:solidFill>
              </a:rPr>
              <a:t>modulation</a:t>
            </a:r>
            <a:endParaRPr lang="it-IT" b="1" dirty="0" smtClean="0">
              <a:solidFill>
                <a:schemeClr val="tx1"/>
              </a:solidFill>
            </a:endParaRPr>
          </a:p>
          <a:p>
            <a:pPr lvl="1"/>
            <a:endParaRPr lang="it-IT" b="1" dirty="0" smtClean="0">
              <a:solidFill>
                <a:schemeClr val="tx1"/>
              </a:solidFill>
            </a:endParaRPr>
          </a:p>
          <a:p>
            <a:pPr lvl="2"/>
            <a:r>
              <a:rPr lang="it-IT" sz="1400" dirty="0" err="1"/>
              <a:t>Latitudinal</a:t>
            </a:r>
            <a:r>
              <a:rPr lang="it-IT" sz="1400" dirty="0"/>
              <a:t> and </a:t>
            </a:r>
            <a:r>
              <a:rPr lang="it-IT" sz="1400" dirty="0" err="1"/>
              <a:t>radial</a:t>
            </a:r>
            <a:r>
              <a:rPr lang="it-IT" sz="1400" dirty="0"/>
              <a:t> </a:t>
            </a:r>
            <a:r>
              <a:rPr lang="it-IT" sz="1400" dirty="0" err="1"/>
              <a:t>gradients</a:t>
            </a:r>
            <a:r>
              <a:rPr lang="it-IT" sz="1400" dirty="0"/>
              <a:t>  (PAMELA and Ulysses)	</a:t>
            </a:r>
            <a:r>
              <a:rPr lang="it-IT" sz="1400" dirty="0" smtClean="0"/>
              <a:t>                      ASSTRA </a:t>
            </a:r>
            <a:r>
              <a:rPr lang="it-IT" sz="1400" dirty="0"/>
              <a:t>(2011)</a:t>
            </a:r>
          </a:p>
          <a:p>
            <a:pPr lvl="2"/>
            <a:r>
              <a:rPr lang="it-IT" dirty="0" smtClean="0"/>
              <a:t>H </a:t>
            </a:r>
            <a:r>
              <a:rPr lang="it-IT" dirty="0" err="1"/>
              <a:t>variation</a:t>
            </a:r>
            <a:r>
              <a:rPr lang="it-IT" dirty="0"/>
              <a:t>  jul-2006/dec-2009   		</a:t>
            </a:r>
            <a:r>
              <a:rPr lang="it-IT" sz="1400" dirty="0" err="1"/>
              <a:t>ApJ</a:t>
            </a:r>
            <a:r>
              <a:rPr lang="it-IT" sz="1400" dirty="0"/>
              <a:t> 765 (2013)</a:t>
            </a:r>
          </a:p>
          <a:p>
            <a:pPr lvl="2"/>
            <a:r>
              <a:rPr lang="it-IT" dirty="0" smtClean="0"/>
              <a:t>e-  </a:t>
            </a:r>
            <a:r>
              <a:rPr lang="it-IT" dirty="0" err="1" smtClean="0"/>
              <a:t>variation</a:t>
            </a:r>
            <a:r>
              <a:rPr lang="it-IT" dirty="0" smtClean="0"/>
              <a:t>  jul-2006/dec-2009  		</a:t>
            </a:r>
            <a:r>
              <a:rPr lang="it-IT" sz="1400" dirty="0" err="1" smtClean="0"/>
              <a:t>ApJ</a:t>
            </a:r>
            <a:r>
              <a:rPr lang="it-IT" sz="1400" dirty="0" smtClean="0"/>
              <a:t> 810 (2015)</a:t>
            </a:r>
          </a:p>
          <a:p>
            <a:pPr lvl="2"/>
            <a:r>
              <a:rPr lang="it-IT" b="1" dirty="0" err="1" smtClean="0">
                <a:solidFill>
                  <a:srgbClr val="00B050"/>
                </a:solidFill>
              </a:rPr>
              <a:t>Positron</a:t>
            </a:r>
            <a:r>
              <a:rPr lang="it-IT" b="1" dirty="0" smtClean="0">
                <a:solidFill>
                  <a:srgbClr val="00B050"/>
                </a:solidFill>
              </a:rPr>
              <a:t>/electron </a:t>
            </a:r>
            <a:r>
              <a:rPr lang="it-IT" b="1" dirty="0" err="1">
                <a:solidFill>
                  <a:srgbClr val="00B050"/>
                </a:solidFill>
              </a:rPr>
              <a:t>charge</a:t>
            </a:r>
            <a:r>
              <a:rPr lang="it-IT" b="1" dirty="0">
                <a:solidFill>
                  <a:srgbClr val="00B050"/>
                </a:solidFill>
              </a:rPr>
              <a:t> ratio 2006/2015    </a:t>
            </a:r>
            <a:r>
              <a:rPr lang="it-IT" sz="1400" dirty="0" smtClean="0"/>
              <a:t>PRL  116 (2016)</a:t>
            </a:r>
            <a:endParaRPr lang="en-US" sz="1400" dirty="0" smtClean="0"/>
          </a:p>
          <a:p>
            <a:pPr lvl="2"/>
            <a:endParaRPr lang="en-US" sz="1400" b="1" dirty="0"/>
          </a:p>
          <a:p>
            <a:pPr lvl="2"/>
            <a:endParaRPr lang="it-IT" sz="1400" dirty="0" smtClean="0"/>
          </a:p>
          <a:p>
            <a:pPr lvl="1"/>
            <a:r>
              <a:rPr lang="it-IT" b="1" dirty="0" smtClean="0">
                <a:solidFill>
                  <a:schemeClr val="tx1"/>
                </a:solidFill>
              </a:rPr>
              <a:t>SEP </a:t>
            </a:r>
            <a:r>
              <a:rPr lang="it-IT" b="1" dirty="0" err="1" smtClean="0">
                <a:solidFill>
                  <a:schemeClr val="tx1"/>
                </a:solidFill>
              </a:rPr>
              <a:t>events</a:t>
            </a:r>
            <a:endParaRPr lang="it-IT" b="1" dirty="0">
              <a:solidFill>
                <a:schemeClr val="tx1"/>
              </a:solidFill>
            </a:endParaRPr>
          </a:p>
          <a:p>
            <a:pPr marL="594360" lvl="2" indent="0">
              <a:buNone/>
            </a:pPr>
            <a:endParaRPr lang="it-IT" sz="1400" dirty="0" smtClean="0"/>
          </a:p>
          <a:p>
            <a:pPr lvl="2"/>
            <a:r>
              <a:rPr lang="en-US" dirty="0" smtClean="0"/>
              <a:t>SEP event 13 December 2006 		              </a:t>
            </a:r>
            <a:r>
              <a:rPr lang="it-IT" sz="1400" dirty="0" err="1" smtClean="0"/>
              <a:t>ApJ</a:t>
            </a:r>
            <a:r>
              <a:rPr lang="it-IT" sz="1400" dirty="0" smtClean="0"/>
              <a:t> 742 </a:t>
            </a:r>
            <a:r>
              <a:rPr lang="it-IT" sz="1400" dirty="0"/>
              <a:t>(</a:t>
            </a:r>
            <a:r>
              <a:rPr lang="it-IT" sz="1400" dirty="0" smtClean="0"/>
              <a:t>2011)</a:t>
            </a:r>
            <a:endParaRPr lang="en-US" dirty="0" smtClean="0"/>
          </a:p>
          <a:p>
            <a:pPr lvl="2"/>
            <a:r>
              <a:rPr lang="en-US" dirty="0" smtClean="0"/>
              <a:t>SEP event 17 </a:t>
            </a:r>
            <a:r>
              <a:rPr lang="en-US" dirty="0"/>
              <a:t>May 2012 </a:t>
            </a:r>
            <a:r>
              <a:rPr lang="en-US" dirty="0" smtClean="0"/>
              <a:t>                                             </a:t>
            </a:r>
            <a:r>
              <a:rPr lang="it-IT" sz="1400" dirty="0" err="1" smtClean="0"/>
              <a:t>ApJL</a:t>
            </a:r>
            <a:r>
              <a:rPr lang="it-IT" sz="1400" dirty="0" smtClean="0"/>
              <a:t> 801 </a:t>
            </a:r>
            <a:r>
              <a:rPr lang="it-IT" sz="1400" dirty="0"/>
              <a:t>(</a:t>
            </a:r>
            <a:r>
              <a:rPr lang="it-IT" sz="1400" dirty="0" smtClean="0"/>
              <a:t>2015)</a:t>
            </a:r>
          </a:p>
          <a:p>
            <a:pPr lvl="2"/>
            <a:endParaRPr lang="it-IT" sz="1400" dirty="0"/>
          </a:p>
          <a:p>
            <a:pPr lvl="2"/>
            <a:endParaRPr lang="it-IT" sz="1400" dirty="0" smtClean="0"/>
          </a:p>
          <a:p>
            <a:pPr lvl="1"/>
            <a:endParaRPr lang="it-IT" dirty="0" smtClean="0"/>
          </a:p>
        </p:txBody>
      </p:sp>
      <p:sp>
        <p:nvSpPr>
          <p:cNvPr id="5"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3166912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 y="0"/>
            <a:ext cx="9127814" cy="6300000"/>
          </a:xfrm>
          <a:prstGeom prst="rect">
            <a:avLst/>
          </a:prstGeom>
        </p:spPr>
      </p:pic>
      <p:sp>
        <p:nvSpPr>
          <p:cNvPr id="5"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8520542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5660" y="24600"/>
            <a:ext cx="8945940" cy="6300000"/>
          </a:xfrm>
          <a:prstGeom prst="rect">
            <a:avLst/>
          </a:prstGeom>
        </p:spPr>
      </p:pic>
      <p:sp>
        <p:nvSpPr>
          <p:cNvPr id="4"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8481866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93905" y="24600"/>
            <a:ext cx="8973895" cy="6300000"/>
          </a:xfrm>
          <a:prstGeom prst="rect">
            <a:avLst/>
          </a:prstGeom>
        </p:spPr>
      </p:pic>
      <p:sp>
        <p:nvSpPr>
          <p:cNvPr id="5"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2702790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Solar </a:t>
            </a:r>
            <a:r>
              <a:rPr lang="it-IT" dirty="0" err="1" smtClean="0"/>
              <a:t>cycles</a:t>
            </a:r>
            <a:r>
              <a:rPr lang="it-IT" dirty="0" smtClean="0"/>
              <a:t> &amp; CR </a:t>
            </a:r>
            <a:r>
              <a:rPr lang="it-IT" dirty="0" err="1" smtClean="0"/>
              <a:t>modulation</a:t>
            </a:r>
            <a:endParaRPr lang="en-US" dirty="0"/>
          </a:p>
        </p:txBody>
      </p:sp>
      <p:pic>
        <p:nvPicPr>
          <p:cNvPr id="4098" name="Picture 2"/>
          <p:cNvPicPr>
            <a:picLocks noGrp="1" noChangeAspect="1" noChangeArrowheads="1"/>
          </p:cNvPicPr>
          <p:nvPr>
            <p:ph sz="quarter" idx="4294967295"/>
          </p:nvPr>
        </p:nvPicPr>
        <p:blipFill>
          <a:blip r:embed="rId2">
            <a:extLst>
              <a:ext uri="{28A0092B-C50C-407E-A947-70E740481C1C}">
                <a14:useLocalDpi xmlns:a14="http://schemas.microsoft.com/office/drawing/2010/main"/>
              </a:ext>
            </a:extLst>
          </a:blip>
          <a:srcRect/>
          <a:stretch>
            <a:fillRect/>
          </a:stretch>
        </p:blipFill>
        <p:spPr bwMode="auto">
          <a:xfrm>
            <a:off x="1187276" y="1636713"/>
            <a:ext cx="6769100" cy="467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2497484" y="1578278"/>
            <a:ext cx="4378772" cy="3976237"/>
            <a:chOff x="2497484" y="1578278"/>
            <a:chExt cx="4378772" cy="3976237"/>
          </a:xfrm>
        </p:grpSpPr>
        <p:sp>
          <p:nvSpPr>
            <p:cNvPr id="5" name="TextBox 4"/>
            <p:cNvSpPr txBox="1"/>
            <p:nvPr/>
          </p:nvSpPr>
          <p:spPr>
            <a:xfrm>
              <a:off x="6005074" y="5240233"/>
              <a:ext cx="871182" cy="276999"/>
            </a:xfrm>
            <a:prstGeom prst="rect">
              <a:avLst/>
            </a:prstGeom>
            <a:noFill/>
          </p:spPr>
          <p:txBody>
            <a:bodyPr wrap="square" rtlCol="0">
              <a:spAutoFit/>
            </a:bodyPr>
            <a:lstStyle/>
            <a:p>
              <a:pPr algn="ctr"/>
              <a:r>
                <a:rPr lang="it-IT" sz="1200" dirty="0" err="1" smtClean="0">
                  <a:solidFill>
                    <a:srgbClr val="CC0000"/>
                  </a:solidFill>
                </a:rPr>
                <a:t>Cycle</a:t>
              </a:r>
              <a:r>
                <a:rPr lang="it-IT" sz="1200" dirty="0" smtClean="0">
                  <a:solidFill>
                    <a:srgbClr val="CC0000"/>
                  </a:solidFill>
                </a:rPr>
                <a:t> 23</a:t>
              </a:r>
            </a:p>
          </p:txBody>
        </p:sp>
        <p:cxnSp>
          <p:nvCxnSpPr>
            <p:cNvPr id="6" name="Straight Arrow Connector 5"/>
            <p:cNvCxnSpPr/>
            <p:nvPr/>
          </p:nvCxnSpPr>
          <p:spPr>
            <a:xfrm>
              <a:off x="2812097" y="3943375"/>
              <a:ext cx="1210420" cy="0"/>
            </a:xfrm>
            <a:prstGeom prst="straightConnector1">
              <a:avLst/>
            </a:prstGeom>
            <a:ln w="28575">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84387" y="3527017"/>
              <a:ext cx="1665841" cy="338554"/>
            </a:xfrm>
            <a:prstGeom prst="rect">
              <a:avLst/>
            </a:prstGeom>
            <a:noFill/>
          </p:spPr>
          <p:txBody>
            <a:bodyPr wrap="none" rtlCol="0">
              <a:spAutoFit/>
            </a:bodyPr>
            <a:lstStyle/>
            <a:p>
              <a:r>
                <a:rPr lang="en-US" sz="1600" b="1" dirty="0" smtClean="0">
                  <a:solidFill>
                    <a:srgbClr val="0000FF"/>
                  </a:solidFill>
                  <a:latin typeface="+mj-lt"/>
                  <a:sym typeface="Symbol"/>
                </a:rPr>
                <a:t> 11-year cycle</a:t>
              </a:r>
              <a:endParaRPr lang="en-US" sz="1600" b="1" dirty="0">
                <a:solidFill>
                  <a:srgbClr val="0000FF"/>
                </a:solidFill>
                <a:latin typeface="+mj-lt"/>
              </a:endParaRPr>
            </a:p>
          </p:txBody>
        </p:sp>
        <p:sp>
          <p:nvSpPr>
            <p:cNvPr id="13" name="Rectangle 12"/>
            <p:cNvSpPr/>
            <p:nvPr/>
          </p:nvSpPr>
          <p:spPr>
            <a:xfrm>
              <a:off x="2497484" y="1628800"/>
              <a:ext cx="2362548" cy="360040"/>
            </a:xfrm>
            <a:prstGeom prst="rect">
              <a:avLst/>
            </a:prstGeom>
            <a:solidFill>
              <a:schemeClr val="bg1"/>
            </a:solidFill>
            <a:ln w="28575">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dirty="0" smtClean="0"/>
            </a:p>
          </p:txBody>
        </p:sp>
        <p:cxnSp>
          <p:nvCxnSpPr>
            <p:cNvPr id="11" name="Straight Arrow Connector 10"/>
            <p:cNvCxnSpPr/>
            <p:nvPr/>
          </p:nvCxnSpPr>
          <p:spPr>
            <a:xfrm>
              <a:off x="2497484" y="1916832"/>
              <a:ext cx="2362548" cy="0"/>
            </a:xfrm>
            <a:prstGeom prst="straightConnector1">
              <a:avLst/>
            </a:prstGeom>
            <a:ln w="28575">
              <a:solidFill>
                <a:srgbClr val="CC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43808" y="1578278"/>
              <a:ext cx="1720343" cy="338554"/>
            </a:xfrm>
            <a:prstGeom prst="rect">
              <a:avLst/>
            </a:prstGeom>
            <a:noFill/>
            <a:ln>
              <a:noFill/>
            </a:ln>
          </p:spPr>
          <p:txBody>
            <a:bodyPr wrap="none" rtlCol="0">
              <a:spAutoFit/>
            </a:bodyPr>
            <a:lstStyle/>
            <a:p>
              <a:r>
                <a:rPr lang="en-US" sz="1600" b="1" dirty="0" smtClean="0">
                  <a:solidFill>
                    <a:srgbClr val="CC0000"/>
                  </a:solidFill>
                  <a:latin typeface="+mj-lt"/>
                  <a:sym typeface="Symbol"/>
                </a:rPr>
                <a:t> 22-year cycle</a:t>
              </a:r>
              <a:endParaRPr lang="en-US" sz="1600" b="1" dirty="0">
                <a:solidFill>
                  <a:srgbClr val="CC0000"/>
                </a:solidFill>
                <a:latin typeface="+mj-lt"/>
              </a:endParaRPr>
            </a:p>
          </p:txBody>
        </p:sp>
        <p:sp>
          <p:nvSpPr>
            <p:cNvPr id="15" name="TextBox 14"/>
            <p:cNvSpPr txBox="1"/>
            <p:nvPr/>
          </p:nvSpPr>
          <p:spPr>
            <a:xfrm>
              <a:off x="4852946" y="5252350"/>
              <a:ext cx="871182" cy="276999"/>
            </a:xfrm>
            <a:prstGeom prst="rect">
              <a:avLst/>
            </a:prstGeom>
            <a:noFill/>
          </p:spPr>
          <p:txBody>
            <a:bodyPr wrap="square" rtlCol="0">
              <a:spAutoFit/>
            </a:bodyPr>
            <a:lstStyle/>
            <a:p>
              <a:pPr algn="ctr"/>
              <a:r>
                <a:rPr lang="it-IT" sz="1200" dirty="0" err="1" smtClean="0">
                  <a:solidFill>
                    <a:srgbClr val="CC0000"/>
                  </a:solidFill>
                </a:rPr>
                <a:t>Cycle</a:t>
              </a:r>
              <a:r>
                <a:rPr lang="it-IT" sz="1200" dirty="0" smtClean="0">
                  <a:solidFill>
                    <a:srgbClr val="CC0000"/>
                  </a:solidFill>
                </a:rPr>
                <a:t> 22</a:t>
              </a:r>
            </a:p>
          </p:txBody>
        </p:sp>
        <p:sp>
          <p:nvSpPr>
            <p:cNvPr id="16" name="TextBox 15"/>
            <p:cNvSpPr txBox="1"/>
            <p:nvPr/>
          </p:nvSpPr>
          <p:spPr>
            <a:xfrm>
              <a:off x="3814637" y="5275500"/>
              <a:ext cx="871182" cy="276999"/>
            </a:xfrm>
            <a:prstGeom prst="rect">
              <a:avLst/>
            </a:prstGeom>
            <a:noFill/>
          </p:spPr>
          <p:txBody>
            <a:bodyPr wrap="square" rtlCol="0">
              <a:spAutoFit/>
            </a:bodyPr>
            <a:lstStyle/>
            <a:p>
              <a:pPr algn="ctr"/>
              <a:r>
                <a:rPr lang="it-IT" sz="1200" dirty="0" err="1" smtClean="0">
                  <a:solidFill>
                    <a:srgbClr val="CC0000"/>
                  </a:solidFill>
                </a:rPr>
                <a:t>Cycle</a:t>
              </a:r>
              <a:r>
                <a:rPr lang="it-IT" sz="1200" dirty="0" smtClean="0">
                  <a:solidFill>
                    <a:srgbClr val="CC0000"/>
                  </a:solidFill>
                </a:rPr>
                <a:t> 21</a:t>
              </a:r>
            </a:p>
          </p:txBody>
        </p:sp>
        <p:sp>
          <p:nvSpPr>
            <p:cNvPr id="17" name="TextBox 16"/>
            <p:cNvSpPr txBox="1"/>
            <p:nvPr/>
          </p:nvSpPr>
          <p:spPr>
            <a:xfrm>
              <a:off x="2655423" y="5277516"/>
              <a:ext cx="871182" cy="276999"/>
            </a:xfrm>
            <a:prstGeom prst="rect">
              <a:avLst/>
            </a:prstGeom>
            <a:noFill/>
          </p:spPr>
          <p:txBody>
            <a:bodyPr wrap="square" rtlCol="0">
              <a:spAutoFit/>
            </a:bodyPr>
            <a:lstStyle/>
            <a:p>
              <a:pPr algn="ctr"/>
              <a:r>
                <a:rPr lang="it-IT" sz="1200" dirty="0" err="1" smtClean="0">
                  <a:solidFill>
                    <a:srgbClr val="CC0000"/>
                  </a:solidFill>
                </a:rPr>
                <a:t>Cycle</a:t>
              </a:r>
              <a:r>
                <a:rPr lang="it-IT" sz="1200" dirty="0" smtClean="0">
                  <a:solidFill>
                    <a:srgbClr val="CC0000"/>
                  </a:solidFill>
                </a:rPr>
                <a:t> 20</a:t>
              </a:r>
            </a:p>
          </p:txBody>
        </p:sp>
      </p:grpSp>
      <p:sp>
        <p:nvSpPr>
          <p:cNvPr id="19"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6938739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t-IT" dirty="0" smtClean="0"/>
              <a:t>The solar </a:t>
            </a:r>
            <a:r>
              <a:rPr lang="it-IT" dirty="0" err="1" smtClean="0"/>
              <a:t>wind</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31640" y="1556792"/>
            <a:ext cx="6382368" cy="4088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2627784" y="5724544"/>
                <a:ext cx="3960440" cy="584775"/>
              </a:xfrm>
              <a:prstGeom prst="rect">
                <a:avLst/>
              </a:prstGeom>
              <a:noFill/>
            </p:spPr>
            <p:txBody>
              <a:bodyPr wrap="square" rtlCol="0">
                <a:spAutoFit/>
              </a:bodyPr>
              <a:lstStyle/>
              <a:p>
                <a:pPr marL="179388" indent="-179388">
                  <a:buFont typeface="Arial" panose="020B0604020202020204" pitchFamily="34" charset="0"/>
                  <a:buChar char="•"/>
                </a:pPr>
                <a:r>
                  <a:rPr lang="it-IT" sz="1600" b="1" dirty="0" smtClean="0"/>
                  <a:t>Convection</a:t>
                </a:r>
                <a:r>
                  <a:rPr lang="it-IT" sz="1600" dirty="0" smtClean="0"/>
                  <a:t> with solar-</a:t>
                </a:r>
                <a:r>
                  <a:rPr lang="it-IT" sz="1600" dirty="0" err="1" smtClean="0"/>
                  <a:t>wind</a:t>
                </a:r>
                <a:r>
                  <a:rPr lang="it-IT" sz="1600" dirty="0" smtClean="0"/>
                  <a:t> </a:t>
                </a:r>
                <a:r>
                  <a:rPr lang="it-IT" sz="1600" dirty="0" err="1" smtClean="0"/>
                  <a:t>velocity</a:t>
                </a:r>
                <a:r>
                  <a:rPr lang="it-IT" sz="1600" dirty="0" smtClean="0"/>
                  <a:t> </a:t>
                </a:r>
                <a:r>
                  <a:rPr lang="it-IT" sz="1600" b="1" i="1" dirty="0" smtClean="0"/>
                  <a:t>V</a:t>
                </a:r>
                <a:endParaRPr lang="it-IT" sz="1600" i="1" dirty="0" smtClean="0"/>
              </a:p>
              <a:p>
                <a:pPr marL="179388" indent="-179388">
                  <a:buFont typeface="Arial" panose="020B0604020202020204" pitchFamily="34" charset="0"/>
                  <a:buChar char="•"/>
                </a:pPr>
                <a:r>
                  <a:rPr lang="it-IT" sz="1600" dirty="0" err="1" smtClean="0"/>
                  <a:t>Adiabatic</a:t>
                </a:r>
                <a:r>
                  <a:rPr lang="it-IT" sz="1600" dirty="0" smtClean="0"/>
                  <a:t> </a:t>
                </a:r>
                <a:r>
                  <a:rPr lang="it-IT" sz="1600" dirty="0" err="1" smtClean="0"/>
                  <a:t>energy</a:t>
                </a:r>
                <a:r>
                  <a:rPr lang="it-IT" sz="1600" dirty="0" smtClean="0"/>
                  <a:t> </a:t>
                </a:r>
                <a:r>
                  <a:rPr lang="it-IT" sz="1600" dirty="0" err="1" smtClean="0"/>
                  <a:t>changes</a:t>
                </a:r>
                <a:r>
                  <a:rPr lang="it-IT" sz="1600" dirty="0" smtClean="0"/>
                  <a:t> (</a:t>
                </a:r>
                <a14:m>
                  <m:oMath xmlns:m="http://schemas.openxmlformats.org/officeDocument/2006/math">
                    <m:r>
                      <a:rPr lang="it-IT" sz="1600" i="1" smtClean="0">
                        <a:latin typeface="Cambria Math"/>
                        <a:ea typeface="Cambria Math"/>
                      </a:rPr>
                      <m:t>∝</m:t>
                    </m:r>
                    <m:r>
                      <a:rPr lang="it-IT" sz="1600" b="1" i="1" smtClean="0">
                        <a:latin typeface="Cambria Math"/>
                        <a:ea typeface="Cambria Math"/>
                      </a:rPr>
                      <m:t>𝜵</m:t>
                    </m:r>
                    <m:r>
                      <a:rPr lang="it-IT" sz="1600" i="1" smtClean="0">
                        <a:latin typeface="Cambria Math"/>
                        <a:ea typeface="Cambria Math"/>
                      </a:rPr>
                      <m:t>∙</m:t>
                    </m:r>
                    <m:r>
                      <a:rPr lang="it-IT" sz="1600" b="1" i="1" smtClean="0">
                        <a:latin typeface="Cambria Math"/>
                        <a:ea typeface="Cambria Math"/>
                      </a:rPr>
                      <m:t>𝑽</m:t>
                    </m:r>
                  </m:oMath>
                </a14:m>
                <a:r>
                  <a:rPr lang="it-IT" sz="1600" dirty="0" smtClean="0"/>
                  <a:t> )</a:t>
                </a:r>
              </a:p>
            </p:txBody>
          </p:sp>
        </mc:Choice>
        <mc:Fallback xmlns="">
          <p:sp>
            <p:nvSpPr>
              <p:cNvPr id="2" name="TextBox 1"/>
              <p:cNvSpPr txBox="1">
                <a:spLocks noRot="1" noChangeAspect="1" noMove="1" noResize="1" noEditPoints="1" noAdjustHandles="1" noChangeArrowheads="1" noChangeShapeType="1" noTextEdit="1"/>
              </p:cNvSpPr>
              <p:nvPr/>
            </p:nvSpPr>
            <p:spPr>
              <a:xfrm>
                <a:off x="2627784" y="5724544"/>
                <a:ext cx="3960440" cy="584775"/>
              </a:xfrm>
              <a:prstGeom prst="rect">
                <a:avLst/>
              </a:prstGeom>
              <a:blipFill rotWithShape="1">
                <a:blip r:embed="rId3"/>
                <a:stretch>
                  <a:fillRect l="-462" t="-3125" r="-308" b="-12500"/>
                </a:stretch>
              </a:blipFill>
            </p:spPr>
            <p:txBody>
              <a:bodyPr/>
              <a:lstStyle/>
              <a:p>
                <a:r>
                  <a:rPr lang="en-US">
                    <a:noFill/>
                  </a:rPr>
                  <a:t> </a:t>
                </a:r>
              </a:p>
            </p:txBody>
          </p:sp>
        </mc:Fallback>
      </mc:AlternateContent>
      <p:sp>
        <p:nvSpPr>
          <p:cNvPr id="6"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102568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707904" y="2889004"/>
            <a:ext cx="4968552" cy="2739881"/>
          </a:xfrm>
        </p:spPr>
        <p:txBody>
          <a:bodyPr>
            <a:normAutofit/>
          </a:bodyPr>
          <a:lstStyle/>
          <a:p>
            <a:r>
              <a:rPr lang="it-IT" dirty="0" err="1" smtClean="0"/>
              <a:t>Protons</a:t>
            </a:r>
            <a:r>
              <a:rPr lang="it-IT" dirty="0" smtClean="0"/>
              <a:t> &amp; </a:t>
            </a:r>
            <a:r>
              <a:rPr lang="it-IT" dirty="0" err="1" smtClean="0"/>
              <a:t>Helium</a:t>
            </a:r>
            <a:r>
              <a:rPr lang="it-IT" dirty="0" smtClean="0"/>
              <a:t> nuclei, </a:t>
            </a:r>
            <a:r>
              <a:rPr lang="it-IT" dirty="0" err="1" smtClean="0"/>
              <a:t>Electrons</a:t>
            </a:r>
            <a:endParaRPr lang="it-IT" dirty="0" smtClean="0"/>
          </a:p>
          <a:p>
            <a:endParaRPr lang="it-IT" dirty="0" smtClean="0"/>
          </a:p>
          <a:p>
            <a:r>
              <a:rPr lang="it-IT" dirty="0"/>
              <a:t>Light </a:t>
            </a:r>
            <a:r>
              <a:rPr lang="it-IT" dirty="0" err="1"/>
              <a:t>secondary</a:t>
            </a:r>
            <a:r>
              <a:rPr lang="it-IT" dirty="0"/>
              <a:t> nuclei from CR </a:t>
            </a:r>
            <a:r>
              <a:rPr lang="it-IT" dirty="0" err="1" smtClean="0"/>
              <a:t>interactions</a:t>
            </a:r>
            <a:r>
              <a:rPr lang="it-IT" dirty="0" smtClean="0"/>
              <a:t> </a:t>
            </a:r>
            <a:r>
              <a:rPr lang="it-IT" dirty="0"/>
              <a:t>with </a:t>
            </a:r>
            <a:r>
              <a:rPr lang="it-IT" dirty="0" smtClean="0"/>
              <a:t>ISM</a:t>
            </a:r>
          </a:p>
          <a:p>
            <a:endParaRPr lang="it-IT" dirty="0" smtClean="0"/>
          </a:p>
          <a:p>
            <a:endParaRPr lang="en-US" dirty="0"/>
          </a:p>
        </p:txBody>
      </p:sp>
      <p:sp>
        <p:nvSpPr>
          <p:cNvPr id="5" name="Title 4"/>
          <p:cNvSpPr>
            <a:spLocks noGrp="1"/>
          </p:cNvSpPr>
          <p:nvPr>
            <p:ph type="title"/>
          </p:nvPr>
        </p:nvSpPr>
        <p:spPr/>
        <p:txBody>
          <a:bodyPr/>
          <a:lstStyle/>
          <a:p>
            <a:r>
              <a:rPr lang="it-IT" dirty="0" smtClean="0"/>
              <a:t>Absolute </a:t>
            </a:r>
            <a:r>
              <a:rPr lang="it-IT" dirty="0" err="1" smtClean="0"/>
              <a:t>fluxes</a:t>
            </a:r>
            <a:r>
              <a:rPr lang="it-IT" dirty="0" smtClean="0"/>
              <a:t> of </a:t>
            </a:r>
            <a:br>
              <a:rPr lang="it-IT" dirty="0" smtClean="0"/>
            </a:br>
            <a:r>
              <a:rPr lang="it-IT" dirty="0"/>
              <a:t>(</a:t>
            </a:r>
            <a:r>
              <a:rPr lang="it-IT" dirty="0" err="1" smtClean="0"/>
              <a:t>primary</a:t>
            </a:r>
            <a:r>
              <a:rPr lang="it-IT" dirty="0" smtClean="0"/>
              <a:t> and </a:t>
            </a:r>
            <a:r>
              <a:rPr lang="it-IT" dirty="0" err="1" smtClean="0"/>
              <a:t>secondary</a:t>
            </a:r>
            <a:r>
              <a:rPr lang="it-IT" dirty="0" smtClean="0"/>
              <a:t>) </a:t>
            </a:r>
            <a:r>
              <a:rPr lang="it-IT" dirty="0" err="1" smtClean="0"/>
              <a:t>GCRs</a:t>
            </a:r>
            <a:endParaRPr lang="en-US" dirty="0"/>
          </a:p>
        </p:txBody>
      </p:sp>
      <p:pic>
        <p:nvPicPr>
          <p:cNvPr id="7" name="Picture 2" descr="http://www.nasa.gov/sites/default/files/images/295718main_tycho_remnant_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922" t="9897" r="10848" b="16307"/>
          <a:stretch/>
        </p:blipFill>
        <p:spPr bwMode="auto">
          <a:xfrm>
            <a:off x="611560" y="3034809"/>
            <a:ext cx="2722334" cy="2448272"/>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a:extLst/>
        </p:spPr>
      </p:pic>
      <p:sp>
        <p:nvSpPr>
          <p:cNvPr id="9"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25208736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a:t>Heliospheric</a:t>
            </a:r>
            <a:r>
              <a:rPr lang="it-IT" dirty="0"/>
              <a:t> </a:t>
            </a:r>
            <a:r>
              <a:rPr lang="it-IT" dirty="0" err="1"/>
              <a:t>magnetic</a:t>
            </a:r>
            <a:r>
              <a:rPr lang="it-IT" dirty="0"/>
              <a:t> </a:t>
            </a:r>
            <a:r>
              <a:rPr lang="it-IT" dirty="0" err="1"/>
              <a:t>field</a:t>
            </a:r>
            <a:r>
              <a:rPr lang="it-IT" dirty="0"/>
              <a:t> (HMF)</a:t>
            </a:r>
            <a:endParaRPr lang="en-US" dirty="0"/>
          </a:p>
        </p:txBody>
      </p:sp>
      <p:pic>
        <p:nvPicPr>
          <p:cNvPr id="9218" name="Picture 2" descr="http://www.sp.ph.ic.ac.uk/%7Eforsyth/reversal/corona2.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97535" y="1916832"/>
            <a:ext cx="2714625" cy="283845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www.sp.ph.ic.ac.uk/%7Eforsyth/reversal/corona3.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28717" y="1916832"/>
            <a:ext cx="3343275" cy="283845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www.sp.ph.ic.ac.uk/%7Eforsyth/reversal/corona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512" y="1916832"/>
            <a:ext cx="3190875" cy="28384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1331640" y="4797152"/>
                <a:ext cx="6383479" cy="444737"/>
              </a:xfrm>
              <a:prstGeom prst="rect">
                <a:avLst/>
              </a:prstGeom>
              <a:noFill/>
            </p:spPr>
            <p:txBody>
              <a:bodyPr wrap="none" rtlCol="0">
                <a:spAutoFit/>
              </a:bodyPr>
              <a:lstStyle/>
              <a:p>
                <a:r>
                  <a:rPr lang="it-IT" b="1" dirty="0" smtClean="0">
                    <a:solidFill>
                      <a:srgbClr val="0000FF"/>
                    </a:solidFill>
                  </a:rPr>
                  <a:t>A&gt;0</a:t>
                </a:r>
                <a:r>
                  <a:rPr lang="it-IT" dirty="0" smtClean="0"/>
                  <a:t>      </a:t>
                </a:r>
                <a14:m>
                  <m:oMath xmlns:m="http://schemas.openxmlformats.org/officeDocument/2006/math">
                    <m:groupChr>
                      <m:groupChrPr>
                        <m:chr m:val="→"/>
                        <m:pos m:val="top"/>
                        <m:ctrlPr>
                          <a:rPr lang="it-IT" i="1" smtClean="0">
                            <a:latin typeface="Cambria Math" charset="0"/>
                          </a:rPr>
                        </m:ctrlPr>
                      </m:groupChrPr>
                      <m:e>
                        <m:r>
                          <m:rPr>
                            <m:brk m:alnAt="1"/>
                          </m:rPr>
                          <a:rPr lang="it-IT" b="0" i="1" smtClean="0">
                            <a:latin typeface="Cambria Math"/>
                          </a:rPr>
                          <m:t> </m:t>
                        </m:r>
                        <m:r>
                          <a:rPr lang="it-IT" b="0" i="1" smtClean="0">
                            <a:latin typeface="Cambria Math"/>
                          </a:rPr>
                          <m:t>                       </m:t>
                        </m:r>
                      </m:e>
                    </m:groupChr>
                  </m:oMath>
                </a14:m>
                <a:r>
                  <a:rPr lang="it-IT" dirty="0" smtClean="0"/>
                  <a:t>      </a:t>
                </a:r>
                <a:r>
                  <a:rPr lang="it-IT" dirty="0" err="1" smtClean="0"/>
                  <a:t>magnetic-field</a:t>
                </a:r>
                <a:r>
                  <a:rPr lang="it-IT" dirty="0" smtClean="0"/>
                  <a:t> </a:t>
                </a:r>
                <a:r>
                  <a:rPr lang="it-IT" dirty="0" err="1" smtClean="0"/>
                  <a:t>reversal</a:t>
                </a:r>
                <a:r>
                  <a:rPr lang="it-IT" dirty="0" smtClean="0"/>
                  <a:t>     </a:t>
                </a:r>
                <a14:m>
                  <m:oMath xmlns:m="http://schemas.openxmlformats.org/officeDocument/2006/math">
                    <m:groupChr>
                      <m:groupChrPr>
                        <m:chr m:val="→"/>
                        <m:pos m:val="top"/>
                        <m:ctrlPr>
                          <a:rPr lang="it-IT" i="1">
                            <a:latin typeface="Cambria Math" charset="0"/>
                          </a:rPr>
                        </m:ctrlPr>
                      </m:groupChrPr>
                      <m:e>
                        <m:r>
                          <a:rPr lang="it-IT" i="1">
                            <a:latin typeface="Cambria Math"/>
                          </a:rPr>
                          <m:t>                       </m:t>
                        </m:r>
                      </m:e>
                    </m:groupChr>
                    <m:r>
                      <a:rPr lang="it-IT" i="1">
                        <a:latin typeface="Cambria Math"/>
                      </a:rPr>
                      <m:t> </m:t>
                    </m:r>
                  </m:oMath>
                </a14:m>
                <a:r>
                  <a:rPr lang="it-IT" dirty="0" smtClean="0"/>
                  <a:t>   </a:t>
                </a:r>
                <a:r>
                  <a:rPr lang="it-IT" b="1" dirty="0" smtClean="0">
                    <a:solidFill>
                      <a:srgbClr val="FF0000"/>
                    </a:solidFill>
                  </a:rPr>
                  <a:t>A&lt;0</a:t>
                </a:r>
                <a:endParaRPr lang="en-US" b="1" dirty="0">
                  <a:solidFill>
                    <a:srgbClr val="FF000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331640" y="4797152"/>
                <a:ext cx="6383479" cy="444737"/>
              </a:xfrm>
              <a:prstGeom prst="rect">
                <a:avLst/>
              </a:prstGeom>
              <a:blipFill rotWithShape="1">
                <a:blip r:embed="rId5"/>
                <a:stretch>
                  <a:fillRect l="-763" t="-6849" r="-763" b="-4110"/>
                </a:stretch>
              </a:blipFill>
            </p:spPr>
            <p:txBody>
              <a:bodyPr/>
              <a:lstStyle/>
              <a:p>
                <a:r>
                  <a:rPr lang="en-US">
                    <a:noFill/>
                  </a:rPr>
                  <a:t> </a:t>
                </a:r>
              </a:p>
            </p:txBody>
          </p:sp>
        </mc:Fallback>
      </mc:AlternateContent>
      <p:sp>
        <p:nvSpPr>
          <p:cNvPr id="8" name="TextBox 7"/>
          <p:cNvSpPr txBox="1"/>
          <p:nvPr/>
        </p:nvSpPr>
        <p:spPr>
          <a:xfrm>
            <a:off x="2276632" y="5499896"/>
            <a:ext cx="4756430" cy="369332"/>
          </a:xfrm>
          <a:prstGeom prst="rect">
            <a:avLst/>
          </a:prstGeom>
          <a:noFill/>
        </p:spPr>
        <p:txBody>
          <a:bodyPr wrap="none" rtlCol="0">
            <a:spAutoFit/>
          </a:bodyPr>
          <a:lstStyle/>
          <a:p>
            <a:r>
              <a:rPr lang="en-US" dirty="0" smtClean="0">
                <a:solidFill>
                  <a:srgbClr val="D60093"/>
                </a:solidFill>
                <a:sym typeface="Symbol"/>
              </a:rPr>
              <a:t>22-year cycle to return to the same polarity </a:t>
            </a:r>
            <a:endParaRPr lang="en-US" dirty="0">
              <a:solidFill>
                <a:srgbClr val="D60093"/>
              </a:solidFill>
            </a:endParaRPr>
          </a:p>
        </p:txBody>
      </p:sp>
      <p:sp>
        <p:nvSpPr>
          <p:cNvPr id="10"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233162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t-IT" dirty="0" err="1" smtClean="0"/>
              <a:t>Drift</a:t>
            </a:r>
            <a:r>
              <a:rPr lang="it-IT" dirty="0" smtClean="0"/>
              <a:t> &amp; </a:t>
            </a:r>
            <a:r>
              <a:rPr lang="it-IT" dirty="0" err="1" smtClean="0"/>
              <a:t>diffusion</a:t>
            </a:r>
            <a:endParaRPr lang="en-US" dirty="0"/>
          </a:p>
        </p:txBody>
      </p:sp>
      <p:sp>
        <p:nvSpPr>
          <p:cNvPr id="2" name="TextBox 1"/>
          <p:cNvSpPr txBox="1"/>
          <p:nvPr/>
        </p:nvSpPr>
        <p:spPr>
          <a:xfrm>
            <a:off x="1763688" y="5373216"/>
            <a:ext cx="5688632" cy="861774"/>
          </a:xfrm>
          <a:prstGeom prst="rect">
            <a:avLst/>
          </a:prstGeom>
          <a:noFill/>
        </p:spPr>
        <p:txBody>
          <a:bodyPr wrap="square" rtlCol="0">
            <a:spAutoFit/>
          </a:bodyPr>
          <a:lstStyle/>
          <a:p>
            <a:endParaRPr lang="it-IT" dirty="0" smtClean="0"/>
          </a:p>
          <a:p>
            <a:pPr marL="179388" indent="-179388">
              <a:buFont typeface="Arial" panose="020B0604020202020204" pitchFamily="34" charset="0"/>
              <a:buChar char="•"/>
            </a:pPr>
            <a:r>
              <a:rPr lang="it-IT" sz="1600" b="1" dirty="0" err="1" smtClean="0"/>
              <a:t>Diffusion</a:t>
            </a:r>
            <a:r>
              <a:rPr lang="it-IT" sz="1600" dirty="0"/>
              <a:t>, </a:t>
            </a:r>
            <a:r>
              <a:rPr lang="it-IT" sz="1600" dirty="0" err="1"/>
              <a:t>driven</a:t>
            </a:r>
            <a:r>
              <a:rPr lang="it-IT" sz="1600" dirty="0"/>
              <a:t> by small-scale HMF </a:t>
            </a:r>
            <a:r>
              <a:rPr lang="it-IT" sz="1600" dirty="0" err="1" smtClean="0"/>
              <a:t>irregularities</a:t>
            </a:r>
            <a:endParaRPr lang="it-IT" sz="1600" dirty="0" smtClean="0"/>
          </a:p>
          <a:p>
            <a:pPr marL="179388" indent="-179388">
              <a:buFont typeface="Arial" panose="020B0604020202020204" pitchFamily="34" charset="0"/>
              <a:buChar char="•"/>
            </a:pPr>
            <a:r>
              <a:rPr lang="it-IT" sz="1600" b="1" dirty="0" err="1" smtClean="0"/>
              <a:t>Drift</a:t>
            </a:r>
            <a:r>
              <a:rPr lang="it-IT" sz="1600" dirty="0" smtClean="0"/>
              <a:t> </a:t>
            </a:r>
            <a:r>
              <a:rPr lang="it-IT" sz="1600" dirty="0" err="1" smtClean="0"/>
              <a:t>caused</a:t>
            </a:r>
            <a:r>
              <a:rPr lang="it-IT" sz="1600" dirty="0" smtClean="0"/>
              <a:t> by </a:t>
            </a:r>
            <a:r>
              <a:rPr lang="it-IT" sz="1600" dirty="0" err="1" smtClean="0"/>
              <a:t>gradients</a:t>
            </a:r>
            <a:r>
              <a:rPr lang="it-IT" sz="1600" dirty="0" smtClean="0"/>
              <a:t> and curvature in the global HMF</a:t>
            </a:r>
          </a:p>
        </p:txBody>
      </p:sp>
      <p:sp>
        <p:nvSpPr>
          <p:cNvPr id="10" name="TextBox 9"/>
          <p:cNvSpPr txBox="1"/>
          <p:nvPr/>
        </p:nvSpPr>
        <p:spPr>
          <a:xfrm>
            <a:off x="9468544" y="6108601"/>
            <a:ext cx="2214068" cy="369332"/>
          </a:xfrm>
          <a:prstGeom prst="rect">
            <a:avLst/>
          </a:prstGeom>
          <a:noFill/>
        </p:spPr>
        <p:txBody>
          <a:bodyPr wrap="none" rtlCol="0">
            <a:spAutoFit/>
          </a:bodyPr>
          <a:lstStyle/>
          <a:p>
            <a:r>
              <a:rPr lang="it-IT" dirty="0" smtClean="0"/>
              <a:t>Strauss et al. (2012)</a:t>
            </a:r>
            <a:endParaRPr 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84285" y="1711841"/>
            <a:ext cx="5495925"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rot="5400000">
            <a:off x="7528772" y="3363379"/>
            <a:ext cx="2214068" cy="369332"/>
          </a:xfrm>
          <a:prstGeom prst="rect">
            <a:avLst/>
          </a:prstGeom>
          <a:noFill/>
        </p:spPr>
        <p:txBody>
          <a:bodyPr wrap="none" rtlCol="0">
            <a:spAutoFit/>
          </a:bodyPr>
          <a:lstStyle/>
          <a:p>
            <a:r>
              <a:rPr lang="it-IT" dirty="0" smtClean="0"/>
              <a:t>Strauss et al. (2012)</a:t>
            </a:r>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544" y="1703209"/>
            <a:ext cx="2633905" cy="359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48159" y="3645024"/>
            <a:ext cx="449162" cy="276999"/>
          </a:xfrm>
          <a:prstGeom prst="rect">
            <a:avLst/>
          </a:prstGeom>
          <a:noFill/>
        </p:spPr>
        <p:txBody>
          <a:bodyPr wrap="none" rtlCol="0">
            <a:spAutoFit/>
          </a:bodyPr>
          <a:lstStyle/>
          <a:p>
            <a:r>
              <a:rPr lang="it-IT" sz="1200" dirty="0" smtClean="0">
                <a:latin typeface="Candara" panose="020E0502030303020204" pitchFamily="34" charset="0"/>
              </a:rPr>
              <a:t>HCS</a:t>
            </a:r>
            <a:endParaRPr lang="en-US" sz="1200" dirty="0">
              <a:latin typeface="Candara" panose="020E0502030303020204" pitchFamily="34" charset="0"/>
            </a:endParaRPr>
          </a:p>
        </p:txBody>
      </p:sp>
      <p:sp>
        <p:nvSpPr>
          <p:cNvPr id="9" name="TextBox 8"/>
          <p:cNvSpPr txBox="1"/>
          <p:nvPr/>
        </p:nvSpPr>
        <p:spPr>
          <a:xfrm>
            <a:off x="5156471" y="3645024"/>
            <a:ext cx="449162" cy="276999"/>
          </a:xfrm>
          <a:prstGeom prst="rect">
            <a:avLst/>
          </a:prstGeom>
          <a:noFill/>
        </p:spPr>
        <p:txBody>
          <a:bodyPr wrap="none" rtlCol="0">
            <a:spAutoFit/>
          </a:bodyPr>
          <a:lstStyle>
            <a:defPPr>
              <a:defRPr lang="it-IT"/>
            </a:defPPr>
            <a:lvl1pPr>
              <a:defRPr sz="1200">
                <a:latin typeface="Candara" panose="020E0502030303020204" pitchFamily="34" charset="0"/>
              </a:defRPr>
            </a:lvl1pPr>
          </a:lstStyle>
          <a:p>
            <a:r>
              <a:rPr lang="it-IT" dirty="0"/>
              <a:t>HCS</a:t>
            </a:r>
            <a:endParaRPr lang="en-US" dirty="0"/>
          </a:p>
        </p:txBody>
      </p:sp>
      <p:sp>
        <p:nvSpPr>
          <p:cNvPr id="11" name="TextBox 10"/>
          <p:cNvSpPr txBox="1"/>
          <p:nvPr/>
        </p:nvSpPr>
        <p:spPr>
          <a:xfrm>
            <a:off x="7435206" y="4005064"/>
            <a:ext cx="449162" cy="276999"/>
          </a:xfrm>
          <a:prstGeom prst="rect">
            <a:avLst/>
          </a:prstGeom>
          <a:noFill/>
        </p:spPr>
        <p:txBody>
          <a:bodyPr wrap="none" rtlCol="0">
            <a:spAutoFit/>
          </a:bodyPr>
          <a:lstStyle/>
          <a:p>
            <a:r>
              <a:rPr lang="it-IT" sz="1200" dirty="0">
                <a:latin typeface="Candara" panose="020E0502030303020204" pitchFamily="34" charset="0"/>
              </a:rPr>
              <a:t>HCS</a:t>
            </a:r>
            <a:endParaRPr lang="en-US" sz="1200" dirty="0">
              <a:latin typeface="Candara" panose="020E0502030303020204" pitchFamily="34" charset="0"/>
            </a:endParaRPr>
          </a:p>
        </p:txBody>
      </p:sp>
      <p:sp>
        <p:nvSpPr>
          <p:cNvPr id="12" name="TextBox 11"/>
          <p:cNvSpPr txBox="1"/>
          <p:nvPr/>
        </p:nvSpPr>
        <p:spPr>
          <a:xfrm>
            <a:off x="4877803" y="1416829"/>
            <a:ext cx="570990" cy="369332"/>
          </a:xfrm>
          <a:prstGeom prst="rect">
            <a:avLst/>
          </a:prstGeom>
          <a:noFill/>
        </p:spPr>
        <p:txBody>
          <a:bodyPr wrap="none" rtlCol="0">
            <a:spAutoFit/>
          </a:bodyPr>
          <a:lstStyle/>
          <a:p>
            <a:r>
              <a:rPr lang="it-IT" b="1" dirty="0">
                <a:solidFill>
                  <a:srgbClr val="FF0000"/>
                </a:solidFill>
                <a:latin typeface="Candara" panose="020E0502030303020204" pitchFamily="34" charset="0"/>
              </a:rPr>
              <a:t>A&lt;0</a:t>
            </a:r>
            <a:endParaRPr lang="en-US" b="1" dirty="0">
              <a:solidFill>
                <a:srgbClr val="FF0000"/>
              </a:solidFill>
              <a:latin typeface="Candara" panose="020E0502030303020204" pitchFamily="34" charset="0"/>
            </a:endParaRPr>
          </a:p>
        </p:txBody>
      </p:sp>
      <p:sp>
        <p:nvSpPr>
          <p:cNvPr id="13" name="TextBox 12"/>
          <p:cNvSpPr txBox="1"/>
          <p:nvPr/>
        </p:nvSpPr>
        <p:spPr>
          <a:xfrm>
            <a:off x="2285515" y="1410263"/>
            <a:ext cx="570990" cy="369332"/>
          </a:xfrm>
          <a:prstGeom prst="rect">
            <a:avLst/>
          </a:prstGeom>
          <a:noFill/>
        </p:spPr>
        <p:txBody>
          <a:bodyPr wrap="none" rtlCol="0">
            <a:spAutoFit/>
          </a:bodyPr>
          <a:lstStyle/>
          <a:p>
            <a:r>
              <a:rPr lang="it-IT" b="1" dirty="0" smtClean="0">
                <a:solidFill>
                  <a:srgbClr val="0000FF"/>
                </a:solidFill>
                <a:latin typeface="Candara" panose="020E0502030303020204" pitchFamily="34" charset="0"/>
              </a:rPr>
              <a:t>A&gt;0</a:t>
            </a:r>
            <a:endParaRPr lang="en-US" b="1" dirty="0">
              <a:solidFill>
                <a:srgbClr val="0000FF"/>
              </a:solidFill>
              <a:latin typeface="Candara" panose="020E0502030303020204" pitchFamily="34" charset="0"/>
            </a:endParaRPr>
          </a:p>
        </p:txBody>
      </p:sp>
      <p:sp>
        <p:nvSpPr>
          <p:cNvPr id="14" name="TextBox 13"/>
          <p:cNvSpPr txBox="1"/>
          <p:nvPr/>
        </p:nvSpPr>
        <p:spPr>
          <a:xfrm>
            <a:off x="7596336" y="1412776"/>
            <a:ext cx="570990" cy="369332"/>
          </a:xfrm>
          <a:prstGeom prst="rect">
            <a:avLst/>
          </a:prstGeom>
          <a:noFill/>
        </p:spPr>
        <p:txBody>
          <a:bodyPr wrap="none" rtlCol="0">
            <a:spAutoFit/>
          </a:bodyPr>
          <a:lstStyle/>
          <a:p>
            <a:r>
              <a:rPr lang="it-IT" b="1" dirty="0">
                <a:solidFill>
                  <a:srgbClr val="FF0000"/>
                </a:solidFill>
                <a:latin typeface="Candara" panose="020E0502030303020204" pitchFamily="34" charset="0"/>
              </a:rPr>
              <a:t>A&lt;0</a:t>
            </a:r>
            <a:endParaRPr lang="en-US" b="1" dirty="0">
              <a:solidFill>
                <a:srgbClr val="FF0000"/>
              </a:solidFill>
              <a:latin typeface="Candara" panose="020E0502030303020204" pitchFamily="34" charset="0"/>
            </a:endParaRPr>
          </a:p>
        </p:txBody>
      </p:sp>
      <p:sp>
        <p:nvSpPr>
          <p:cNvPr id="5" name="TextBox 4"/>
          <p:cNvSpPr txBox="1"/>
          <p:nvPr/>
        </p:nvSpPr>
        <p:spPr>
          <a:xfrm>
            <a:off x="2654231" y="2302511"/>
            <a:ext cx="370614" cy="276999"/>
          </a:xfrm>
          <a:prstGeom prst="rect">
            <a:avLst/>
          </a:prstGeom>
          <a:noFill/>
        </p:spPr>
        <p:txBody>
          <a:bodyPr wrap="none" rtlCol="0">
            <a:spAutoFit/>
          </a:bodyPr>
          <a:lstStyle/>
          <a:p>
            <a:r>
              <a:rPr lang="it-IT" sz="1200" dirty="0" smtClean="0">
                <a:latin typeface="Candara" panose="020E0502030303020204" pitchFamily="34" charset="0"/>
              </a:rPr>
              <a:t>H</a:t>
            </a:r>
            <a:r>
              <a:rPr lang="en-US" sz="1200" dirty="0" smtClean="0">
                <a:latin typeface="Candara" panose="020E0502030303020204" pitchFamily="34" charset="0"/>
              </a:rPr>
              <a:t>P</a:t>
            </a:r>
            <a:endParaRPr lang="it-IT" sz="1200" dirty="0" smtClean="0">
              <a:latin typeface="Candara" panose="020E0502030303020204" pitchFamily="34" charset="0"/>
            </a:endParaRPr>
          </a:p>
        </p:txBody>
      </p:sp>
      <p:sp>
        <p:nvSpPr>
          <p:cNvPr id="15" name="TextBox 14"/>
          <p:cNvSpPr txBox="1"/>
          <p:nvPr/>
        </p:nvSpPr>
        <p:spPr>
          <a:xfrm>
            <a:off x="5292080" y="2303468"/>
            <a:ext cx="370614" cy="276999"/>
          </a:xfrm>
          <a:prstGeom prst="rect">
            <a:avLst/>
          </a:prstGeom>
          <a:noFill/>
        </p:spPr>
        <p:txBody>
          <a:bodyPr wrap="none" rtlCol="0">
            <a:spAutoFit/>
          </a:bodyPr>
          <a:lstStyle/>
          <a:p>
            <a:r>
              <a:rPr lang="it-IT" sz="1200" dirty="0" smtClean="0">
                <a:latin typeface="Candara" panose="020E0502030303020204" pitchFamily="34" charset="0"/>
              </a:rPr>
              <a:t>H</a:t>
            </a:r>
            <a:r>
              <a:rPr lang="en-US" sz="1200" dirty="0" smtClean="0">
                <a:latin typeface="Candara" panose="020E0502030303020204" pitchFamily="34" charset="0"/>
              </a:rPr>
              <a:t>P</a:t>
            </a:r>
            <a:endParaRPr lang="it-IT" sz="1200" dirty="0" smtClean="0">
              <a:latin typeface="Candara" panose="020E0502030303020204" pitchFamily="34" charset="0"/>
            </a:endParaRPr>
          </a:p>
        </p:txBody>
      </p:sp>
      <p:sp>
        <p:nvSpPr>
          <p:cNvPr id="16" name="TextBox 15"/>
          <p:cNvSpPr txBox="1"/>
          <p:nvPr/>
        </p:nvSpPr>
        <p:spPr>
          <a:xfrm>
            <a:off x="8017810" y="2314757"/>
            <a:ext cx="370614" cy="276999"/>
          </a:xfrm>
          <a:prstGeom prst="rect">
            <a:avLst/>
          </a:prstGeom>
          <a:noFill/>
        </p:spPr>
        <p:txBody>
          <a:bodyPr wrap="none" rtlCol="0">
            <a:spAutoFit/>
          </a:bodyPr>
          <a:lstStyle/>
          <a:p>
            <a:r>
              <a:rPr lang="it-IT" sz="1200" dirty="0" smtClean="0">
                <a:latin typeface="Candara" panose="020E0502030303020204" pitchFamily="34" charset="0"/>
              </a:rPr>
              <a:t>H</a:t>
            </a:r>
            <a:r>
              <a:rPr lang="en-US" sz="1200" dirty="0" smtClean="0">
                <a:latin typeface="Candara" panose="020E0502030303020204" pitchFamily="34" charset="0"/>
              </a:rPr>
              <a:t>P</a:t>
            </a:r>
            <a:endParaRPr lang="it-IT" sz="1200" dirty="0" smtClean="0">
              <a:latin typeface="Candara" panose="020E0502030303020204" pitchFamily="34" charset="0"/>
            </a:endParaRPr>
          </a:p>
        </p:txBody>
      </p:sp>
      <p:sp>
        <p:nvSpPr>
          <p:cNvPr id="19"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754637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t-IT" dirty="0" err="1" smtClean="0"/>
              <a:t>Drift</a:t>
            </a:r>
            <a:r>
              <a:rPr lang="it-IT" dirty="0"/>
              <a:t> </a:t>
            </a:r>
            <a:r>
              <a:rPr lang="it-IT" dirty="0" err="1" smtClean="0"/>
              <a:t>path</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83768" y="1662523"/>
            <a:ext cx="4176464" cy="3785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59632" y="1412776"/>
            <a:ext cx="1584176" cy="615553"/>
          </a:xfrm>
          <a:prstGeom prst="rect">
            <a:avLst/>
          </a:prstGeom>
        </p:spPr>
        <p:txBody>
          <a:bodyPr wrap="square">
            <a:spAutoFit/>
          </a:bodyPr>
          <a:lstStyle/>
          <a:p>
            <a:pPr algn="r"/>
            <a:r>
              <a:rPr lang="it-IT" sz="1600" dirty="0" smtClean="0"/>
              <a:t>GCR</a:t>
            </a:r>
            <a:endParaRPr lang="it-IT" sz="1600" dirty="0"/>
          </a:p>
          <a:p>
            <a:pPr algn="r"/>
            <a:r>
              <a:rPr lang="it-IT" b="1" dirty="0">
                <a:sym typeface="Symbol"/>
              </a:rPr>
              <a:t></a:t>
            </a:r>
            <a:endParaRPr lang="en-US" b="1" dirty="0"/>
          </a:p>
        </p:txBody>
      </p:sp>
      <p:sp>
        <p:nvSpPr>
          <p:cNvPr id="10" name="TextBox 9"/>
          <p:cNvSpPr txBox="1"/>
          <p:nvPr/>
        </p:nvSpPr>
        <p:spPr>
          <a:xfrm>
            <a:off x="6444208" y="3412738"/>
            <a:ext cx="1872208" cy="338554"/>
          </a:xfrm>
          <a:prstGeom prst="rect">
            <a:avLst/>
          </a:prstGeom>
          <a:noFill/>
        </p:spPr>
        <p:txBody>
          <a:bodyPr wrap="square" rtlCol="0">
            <a:spAutoFit/>
          </a:bodyPr>
          <a:lstStyle/>
          <a:p>
            <a:r>
              <a:rPr lang="it-IT" sz="1600" b="1" dirty="0" smtClean="0">
                <a:sym typeface="Symbol"/>
              </a:rPr>
              <a:t> </a:t>
            </a:r>
            <a:r>
              <a:rPr lang="it-IT" sz="1600" dirty="0" smtClean="0"/>
              <a:t>GCR</a:t>
            </a:r>
          </a:p>
        </p:txBody>
      </p:sp>
      <p:sp>
        <p:nvSpPr>
          <p:cNvPr id="11" name="TextBox 10"/>
          <p:cNvSpPr txBox="1"/>
          <p:nvPr/>
        </p:nvSpPr>
        <p:spPr>
          <a:xfrm>
            <a:off x="395536" y="5652537"/>
            <a:ext cx="8424936" cy="584775"/>
          </a:xfrm>
          <a:prstGeom prst="rect">
            <a:avLst/>
          </a:prstGeom>
          <a:noFill/>
        </p:spPr>
        <p:txBody>
          <a:bodyPr wrap="square" rtlCol="0">
            <a:spAutoFit/>
          </a:bodyPr>
          <a:lstStyle/>
          <a:p>
            <a:pPr marL="285750" indent="-285750">
              <a:buFont typeface="Arial" panose="020B0604020202020204" pitchFamily="34" charset="0"/>
              <a:buChar char="•"/>
            </a:pPr>
            <a:r>
              <a:rPr lang="it-IT" sz="1600" dirty="0" err="1" smtClean="0"/>
              <a:t>Drift</a:t>
            </a:r>
            <a:r>
              <a:rPr lang="it-IT" sz="1600" dirty="0" smtClean="0"/>
              <a:t> </a:t>
            </a:r>
            <a:r>
              <a:rPr lang="it-IT" sz="1600" dirty="0" err="1" smtClean="0"/>
              <a:t>path</a:t>
            </a:r>
            <a:r>
              <a:rPr lang="it-IT" sz="1600" dirty="0" smtClean="0"/>
              <a:t> </a:t>
            </a:r>
            <a:r>
              <a:rPr lang="it-IT" sz="1600" dirty="0" err="1" smtClean="0"/>
              <a:t>changes</a:t>
            </a:r>
            <a:r>
              <a:rPr lang="it-IT" sz="1600" dirty="0" smtClean="0"/>
              <a:t> </a:t>
            </a:r>
            <a:r>
              <a:rPr lang="it-IT" sz="1600" dirty="0" err="1" smtClean="0"/>
              <a:t>at</a:t>
            </a:r>
            <a:r>
              <a:rPr lang="it-IT" sz="1600" dirty="0" smtClean="0"/>
              <a:t> </a:t>
            </a:r>
            <a:r>
              <a:rPr lang="it-IT" sz="1600" dirty="0" err="1" smtClean="0"/>
              <a:t>each</a:t>
            </a:r>
            <a:r>
              <a:rPr lang="it-IT" sz="1600" dirty="0" smtClean="0"/>
              <a:t> </a:t>
            </a:r>
            <a:r>
              <a:rPr lang="it-IT" sz="1600" dirty="0" err="1" smtClean="0"/>
              <a:t>field</a:t>
            </a:r>
            <a:r>
              <a:rPr lang="it-IT" sz="1600" dirty="0" smtClean="0"/>
              <a:t> </a:t>
            </a:r>
            <a:r>
              <a:rPr lang="it-IT" sz="1600" dirty="0" err="1" smtClean="0"/>
              <a:t>reversal</a:t>
            </a:r>
            <a:r>
              <a:rPr lang="it-IT" sz="1600" dirty="0" smtClean="0"/>
              <a:t> </a:t>
            </a:r>
            <a:r>
              <a:rPr lang="it-IT" sz="1600" dirty="0" smtClean="0">
                <a:solidFill>
                  <a:srgbClr val="C00000"/>
                </a:solidFill>
                <a:sym typeface="Wingdings" panose="05000000000000000000" pitchFamily="2" charset="2"/>
              </a:rPr>
              <a:t> </a:t>
            </a:r>
            <a:r>
              <a:rPr lang="it-IT" sz="1600" dirty="0" smtClean="0">
                <a:solidFill>
                  <a:srgbClr val="C00000"/>
                </a:solidFill>
                <a:sym typeface="Symbol"/>
              </a:rPr>
              <a:t></a:t>
            </a:r>
            <a:r>
              <a:rPr lang="it-IT" sz="1600" dirty="0" smtClean="0">
                <a:solidFill>
                  <a:srgbClr val="C00000"/>
                </a:solidFill>
              </a:rPr>
              <a:t>22-year </a:t>
            </a:r>
            <a:r>
              <a:rPr lang="it-IT" sz="1600" dirty="0" err="1" smtClean="0">
                <a:solidFill>
                  <a:srgbClr val="C00000"/>
                </a:solidFill>
              </a:rPr>
              <a:t>cycle</a:t>
            </a:r>
            <a:endParaRPr lang="it-IT" sz="1600" dirty="0" smtClean="0"/>
          </a:p>
          <a:p>
            <a:pPr marL="285750" indent="-285750">
              <a:buFont typeface="Arial" panose="020B0604020202020204" pitchFamily="34" charset="0"/>
              <a:buChar char="•"/>
            </a:pPr>
            <a:r>
              <a:rPr lang="it-IT" sz="1600" dirty="0" err="1" smtClean="0"/>
              <a:t>Asimmetry</a:t>
            </a:r>
            <a:r>
              <a:rPr lang="it-IT" sz="1600" dirty="0" smtClean="0"/>
              <a:t> </a:t>
            </a:r>
            <a:r>
              <a:rPr lang="it-IT" sz="1600" dirty="0" err="1" smtClean="0"/>
              <a:t>between</a:t>
            </a:r>
            <a:r>
              <a:rPr lang="it-IT" sz="1600" dirty="0" smtClean="0"/>
              <a:t> </a:t>
            </a:r>
            <a:r>
              <a:rPr lang="it-IT" sz="1600" dirty="0" err="1" smtClean="0"/>
              <a:t>particle</a:t>
            </a:r>
            <a:r>
              <a:rPr lang="it-IT" sz="1600" dirty="0" smtClean="0"/>
              <a:t> of opposite </a:t>
            </a:r>
            <a:r>
              <a:rPr lang="it-IT" sz="1600" dirty="0" err="1" smtClean="0"/>
              <a:t>charge</a:t>
            </a:r>
            <a:r>
              <a:rPr lang="it-IT" sz="1600" dirty="0" smtClean="0"/>
              <a:t> </a:t>
            </a:r>
            <a:r>
              <a:rPr lang="it-IT" sz="1600" dirty="0" smtClean="0">
                <a:solidFill>
                  <a:srgbClr val="C00000"/>
                </a:solidFill>
                <a:sym typeface="Wingdings" panose="05000000000000000000" pitchFamily="2" charset="2"/>
              </a:rPr>
              <a:t></a:t>
            </a:r>
            <a:r>
              <a:rPr lang="it-IT" sz="1600" dirty="0" err="1" smtClean="0">
                <a:solidFill>
                  <a:srgbClr val="C00000"/>
                </a:solidFill>
                <a:sym typeface="Wingdings" panose="05000000000000000000" pitchFamily="2" charset="2"/>
              </a:rPr>
              <a:t>charge</a:t>
            </a:r>
            <a:r>
              <a:rPr lang="it-IT" sz="1600" dirty="0" smtClean="0">
                <a:solidFill>
                  <a:srgbClr val="C00000"/>
                </a:solidFill>
                <a:sym typeface="Wingdings" panose="05000000000000000000" pitchFamily="2" charset="2"/>
              </a:rPr>
              <a:t> </a:t>
            </a:r>
            <a:r>
              <a:rPr lang="it-IT" sz="1600" dirty="0" err="1" smtClean="0">
                <a:solidFill>
                  <a:srgbClr val="C00000"/>
                </a:solidFill>
                <a:sym typeface="Wingdings" panose="05000000000000000000" pitchFamily="2" charset="2"/>
              </a:rPr>
              <a:t>dependent</a:t>
            </a:r>
            <a:r>
              <a:rPr lang="it-IT" sz="1600" dirty="0" smtClean="0">
                <a:solidFill>
                  <a:srgbClr val="C00000"/>
                </a:solidFill>
                <a:sym typeface="Wingdings" panose="05000000000000000000" pitchFamily="2" charset="2"/>
              </a:rPr>
              <a:t> solar </a:t>
            </a:r>
            <a:r>
              <a:rPr lang="it-IT" sz="1600" dirty="0" err="1" smtClean="0">
                <a:solidFill>
                  <a:srgbClr val="C00000"/>
                </a:solidFill>
                <a:sym typeface="Wingdings" panose="05000000000000000000" pitchFamily="2" charset="2"/>
              </a:rPr>
              <a:t>modulation</a:t>
            </a:r>
            <a:r>
              <a:rPr lang="it-IT" sz="1600" dirty="0" smtClean="0">
                <a:solidFill>
                  <a:srgbClr val="C00000"/>
                </a:solidFill>
                <a:sym typeface="Wingdings" panose="05000000000000000000" pitchFamily="2" charset="2"/>
              </a:rPr>
              <a:t> </a:t>
            </a:r>
            <a:endParaRPr lang="it-IT" dirty="0" smtClean="0"/>
          </a:p>
        </p:txBody>
      </p:sp>
      <p:sp>
        <p:nvSpPr>
          <p:cNvPr id="12" name="TextBox 11"/>
          <p:cNvSpPr txBox="1"/>
          <p:nvPr/>
        </p:nvSpPr>
        <p:spPr>
          <a:xfrm>
            <a:off x="3424183" y="1743199"/>
            <a:ext cx="1003801" cy="461665"/>
          </a:xfrm>
          <a:prstGeom prst="rect">
            <a:avLst/>
          </a:prstGeom>
          <a:solidFill>
            <a:schemeClr val="bg1"/>
          </a:solidFill>
        </p:spPr>
        <p:txBody>
          <a:bodyPr wrap="none" rtlCol="0">
            <a:spAutoFit/>
          </a:bodyPr>
          <a:lstStyle/>
          <a:p>
            <a:r>
              <a:rPr lang="it-IT" sz="2400" dirty="0" err="1" smtClean="0">
                <a:solidFill>
                  <a:srgbClr val="0000FF"/>
                </a:solidFill>
                <a:latin typeface="Candara" panose="020E0502030303020204" pitchFamily="34" charset="0"/>
                <a:cs typeface="Arial" panose="020B0604020202020204" pitchFamily="34" charset="0"/>
              </a:rPr>
              <a:t>qA</a:t>
            </a:r>
            <a:r>
              <a:rPr lang="it-IT" sz="2400" dirty="0" smtClean="0">
                <a:solidFill>
                  <a:srgbClr val="0000FF"/>
                </a:solidFill>
                <a:latin typeface="Candara" panose="020E0502030303020204" pitchFamily="34" charset="0"/>
                <a:cs typeface="Arial" panose="020B0604020202020204" pitchFamily="34" charset="0"/>
              </a:rPr>
              <a:t> &gt; 0</a:t>
            </a:r>
            <a:endParaRPr lang="en-US" dirty="0">
              <a:solidFill>
                <a:srgbClr val="0000FF"/>
              </a:solidFill>
              <a:latin typeface="Candara" panose="020E0502030303020204" pitchFamily="34" charset="0"/>
              <a:cs typeface="Arial" panose="020B0604020202020204" pitchFamily="34" charset="0"/>
            </a:endParaRPr>
          </a:p>
        </p:txBody>
      </p:sp>
      <p:sp>
        <p:nvSpPr>
          <p:cNvPr id="13" name="TextBox 12"/>
          <p:cNvSpPr txBox="1"/>
          <p:nvPr/>
        </p:nvSpPr>
        <p:spPr>
          <a:xfrm>
            <a:off x="5522868" y="1743199"/>
            <a:ext cx="1003801" cy="461665"/>
          </a:xfrm>
          <a:prstGeom prst="rect">
            <a:avLst/>
          </a:prstGeom>
          <a:solidFill>
            <a:schemeClr val="bg1"/>
          </a:solidFill>
        </p:spPr>
        <p:txBody>
          <a:bodyPr wrap="none" rtlCol="0">
            <a:spAutoFit/>
          </a:bodyPr>
          <a:lstStyle/>
          <a:p>
            <a:r>
              <a:rPr lang="it-IT" sz="2400" dirty="0" err="1" smtClean="0">
                <a:solidFill>
                  <a:srgbClr val="FF0000"/>
                </a:solidFill>
                <a:latin typeface="Candara" panose="020E0502030303020204" pitchFamily="34" charset="0"/>
                <a:cs typeface="Arial" panose="020B0604020202020204" pitchFamily="34" charset="0"/>
              </a:rPr>
              <a:t>qA</a:t>
            </a:r>
            <a:r>
              <a:rPr lang="it-IT" sz="2400" dirty="0" smtClean="0">
                <a:solidFill>
                  <a:srgbClr val="FF0000"/>
                </a:solidFill>
                <a:latin typeface="Candara" panose="020E0502030303020204" pitchFamily="34" charset="0"/>
                <a:cs typeface="Arial" panose="020B0604020202020204" pitchFamily="34" charset="0"/>
              </a:rPr>
              <a:t> &lt; 0</a:t>
            </a:r>
            <a:endParaRPr lang="en-US" dirty="0">
              <a:solidFill>
                <a:srgbClr val="FF0000"/>
              </a:solidFill>
              <a:latin typeface="Candara" panose="020E0502030303020204" pitchFamily="34" charset="0"/>
              <a:cs typeface="Arial" panose="020B0604020202020204" pitchFamily="34" charset="0"/>
            </a:endParaRPr>
          </a:p>
        </p:txBody>
      </p:sp>
      <p:sp>
        <p:nvSpPr>
          <p:cNvPr id="14"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950131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sz="2400" dirty="0" smtClean="0"/>
              <a:t>PAMELA </a:t>
            </a:r>
            <a:r>
              <a:rPr lang="it-IT" sz="2400" dirty="0" err="1" smtClean="0"/>
              <a:t>observations</a:t>
            </a:r>
            <a:r>
              <a:rPr lang="it-IT" sz="2400" dirty="0" smtClean="0"/>
              <a:t> </a:t>
            </a:r>
            <a:r>
              <a:rPr lang="it-IT" sz="2400" dirty="0" err="1" smtClean="0"/>
              <a:t>during</a:t>
            </a:r>
            <a:r>
              <a:rPr lang="it-IT" sz="2400" dirty="0" smtClean="0"/>
              <a:t> </a:t>
            </a:r>
            <a:r>
              <a:rPr lang="it-IT" sz="2400" dirty="0" smtClean="0">
                <a:solidFill>
                  <a:schemeClr val="accent1"/>
                </a:solidFill>
              </a:rPr>
              <a:t>23° solar </a:t>
            </a:r>
            <a:r>
              <a:rPr lang="it-IT" sz="2400" dirty="0" err="1" smtClean="0">
                <a:solidFill>
                  <a:schemeClr val="accent1"/>
                </a:solidFill>
              </a:rPr>
              <a:t>cycle</a:t>
            </a:r>
            <a:endParaRPr lang="en-US" sz="2400" dirty="0">
              <a:solidFill>
                <a:schemeClr val="accent1"/>
              </a:solidFill>
            </a:endParaRPr>
          </a:p>
        </p:txBody>
      </p:sp>
      <p:pic>
        <p:nvPicPr>
          <p:cNvPr id="8194" name="Picture 2" descr="http://cosmicrays.oulu.fi/webform/query.cgi?startday=01&amp;startmonth=08&amp;startyear=1964&amp;starttime=00%3A00&amp;endday=30&amp;endmonth=12&amp;endyear=2014&amp;endtime=00%3A00&amp;resolution=Automatic+choice&amp;picture=on"/>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03648" y="1412776"/>
            <a:ext cx="7344816" cy="2592288"/>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9"/>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t="17705"/>
          <a:stretch/>
        </p:blipFill>
        <p:spPr>
          <a:xfrm>
            <a:off x="2843808" y="4005064"/>
            <a:ext cx="6480720" cy="2304257"/>
          </a:xfrm>
          <a:prstGeom prst="rect">
            <a:avLst/>
          </a:prstGeom>
        </p:spPr>
      </p:pic>
      <p:sp>
        <p:nvSpPr>
          <p:cNvPr id="5" name="TextBox 4"/>
          <p:cNvSpPr txBox="1"/>
          <p:nvPr/>
        </p:nvSpPr>
        <p:spPr>
          <a:xfrm>
            <a:off x="3340601" y="4149080"/>
            <a:ext cx="3103607" cy="307777"/>
          </a:xfrm>
          <a:prstGeom prst="rect">
            <a:avLst/>
          </a:prstGeom>
          <a:noFill/>
        </p:spPr>
        <p:txBody>
          <a:bodyPr wrap="none" rtlCol="0">
            <a:spAutoFit/>
          </a:bodyPr>
          <a:lstStyle/>
          <a:p>
            <a:r>
              <a:rPr lang="it-IT" sz="1400" dirty="0" smtClean="0">
                <a:latin typeface="Calibri" panose="020F0502020204030204" pitchFamily="34" charset="0"/>
              </a:rPr>
              <a:t>Maximum </a:t>
            </a:r>
            <a:r>
              <a:rPr lang="it-IT" sz="1400" dirty="0" err="1" smtClean="0">
                <a:latin typeface="Calibri" panose="020F0502020204030204" pitchFamily="34" charset="0"/>
              </a:rPr>
              <a:t>inclination</a:t>
            </a:r>
            <a:r>
              <a:rPr lang="it-IT" sz="1400" dirty="0" smtClean="0">
                <a:latin typeface="Calibri" panose="020F0502020204030204" pitchFamily="34" charset="0"/>
              </a:rPr>
              <a:t> of HCS (N-S </a:t>
            </a:r>
            <a:r>
              <a:rPr lang="it-IT" sz="1400" dirty="0" err="1" smtClean="0">
                <a:latin typeface="Calibri" panose="020F0502020204030204" pitchFamily="34" charset="0"/>
              </a:rPr>
              <a:t>mean</a:t>
            </a:r>
            <a:r>
              <a:rPr lang="it-IT" sz="1400" dirty="0" smtClean="0">
                <a:latin typeface="Calibri" panose="020F0502020204030204" pitchFamily="34" charset="0"/>
              </a:rPr>
              <a:t>)</a:t>
            </a:r>
            <a:endParaRPr lang="en-US" sz="1400" dirty="0">
              <a:latin typeface="Calibri" panose="020F0502020204030204" pitchFamily="34" charset="0"/>
            </a:endParaRPr>
          </a:p>
        </p:txBody>
      </p:sp>
      <p:sp>
        <p:nvSpPr>
          <p:cNvPr id="11" name="TextBox 10"/>
          <p:cNvSpPr txBox="1"/>
          <p:nvPr/>
        </p:nvSpPr>
        <p:spPr>
          <a:xfrm>
            <a:off x="251520" y="4212957"/>
            <a:ext cx="2525724" cy="800219"/>
          </a:xfrm>
          <a:prstGeom prst="rect">
            <a:avLst/>
          </a:prstGeom>
          <a:solidFill>
            <a:schemeClr val="bg1"/>
          </a:solidFill>
        </p:spPr>
        <p:txBody>
          <a:bodyPr wrap="square" rtlCol="0">
            <a:spAutoFit/>
          </a:bodyPr>
          <a:lstStyle/>
          <a:p>
            <a:r>
              <a:rPr lang="en-US" b="0" dirty="0" smtClean="0">
                <a:solidFill>
                  <a:schemeClr val="tx1"/>
                </a:solidFill>
                <a:latin typeface="Times New Roman" panose="02020603050405020304" pitchFamily="18" charset="0"/>
                <a:cs typeface="Times New Roman" panose="02020603050405020304" pitchFamily="18" charset="0"/>
              </a:rPr>
              <a:t>Neutron Monitor counts</a:t>
            </a:r>
            <a:endParaRPr lang="en-US" b="0" dirty="0">
              <a:solidFill>
                <a:schemeClr val="tx1"/>
              </a:solidFill>
              <a:latin typeface="Times New Roman" panose="02020603050405020304" pitchFamily="18" charset="0"/>
              <a:cs typeface="Times New Roman" panose="02020603050405020304" pitchFamily="18" charset="0"/>
            </a:endParaRPr>
          </a:p>
          <a:p>
            <a:r>
              <a:rPr lang="en-US" sz="1400" b="0" dirty="0">
                <a:solidFill>
                  <a:schemeClr val="tx1"/>
                </a:solidFill>
                <a:latin typeface="Times New Roman" panose="02020603050405020304" pitchFamily="18" charset="0"/>
                <a:cs typeface="Times New Roman" panose="02020603050405020304" pitchFamily="18" charset="0"/>
              </a:rPr>
              <a:t>Data from http://cosmicrays.oulu.fi/</a:t>
            </a:r>
            <a:endParaRPr lang="ru-RU" sz="1400" b="0" dirty="0">
              <a:solidFill>
                <a:schemeClr val="tx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51520" y="5293077"/>
            <a:ext cx="2591396" cy="800219"/>
          </a:xfrm>
          <a:prstGeom prst="rect">
            <a:avLst/>
          </a:prstGeom>
          <a:noFill/>
        </p:spPr>
        <p:txBody>
          <a:bodyPr wrap="square" rtlCol="0">
            <a:spAutoFit/>
          </a:bodyPr>
          <a:lstStyle/>
          <a:p>
            <a:r>
              <a:rPr lang="en-US" b="0" dirty="0" smtClean="0">
                <a:solidFill>
                  <a:schemeClr val="tx1"/>
                </a:solidFill>
                <a:latin typeface="Times New Roman" panose="02020603050405020304" pitchFamily="18" charset="0"/>
                <a:cs typeface="Times New Roman" panose="02020603050405020304" pitchFamily="18" charset="0"/>
              </a:rPr>
              <a:t>Computed HCS tilt angle</a:t>
            </a:r>
            <a:endParaRPr lang="en-US" b="0" dirty="0">
              <a:solidFill>
                <a:schemeClr val="tx1"/>
              </a:solidFill>
              <a:latin typeface="Times New Roman" panose="02020603050405020304" pitchFamily="18" charset="0"/>
              <a:cs typeface="Times New Roman" panose="02020603050405020304" pitchFamily="18" charset="0"/>
            </a:endParaRPr>
          </a:p>
          <a:p>
            <a:r>
              <a:rPr lang="en-US" sz="1400" b="0" dirty="0" smtClean="0">
                <a:solidFill>
                  <a:schemeClr val="tx1"/>
                </a:solidFill>
                <a:latin typeface="Times New Roman" panose="02020603050405020304" pitchFamily="18" charset="0"/>
                <a:cs typeface="Times New Roman" panose="02020603050405020304" pitchFamily="18" charset="0"/>
              </a:rPr>
              <a:t>Data from </a:t>
            </a:r>
            <a:r>
              <a:rPr lang="it-IT" sz="1400" b="0" dirty="0">
                <a:solidFill>
                  <a:schemeClr val="tx1"/>
                </a:solidFill>
                <a:latin typeface="Times New Roman" panose="02020603050405020304" pitchFamily="18" charset="0"/>
                <a:cs typeface="Times New Roman" panose="02020603050405020304" pitchFamily="18" charset="0"/>
              </a:rPr>
              <a:t>http://wso.stanford.edu</a:t>
            </a:r>
            <a:r>
              <a:rPr lang="it-IT" sz="1400" b="0" dirty="0" smtClean="0">
                <a:solidFill>
                  <a:schemeClr val="tx1"/>
                </a:solidFill>
                <a:latin typeface="Times New Roman" panose="02020603050405020304" pitchFamily="18" charset="0"/>
                <a:cs typeface="Times New Roman" panose="02020603050405020304" pitchFamily="18" charset="0"/>
              </a:rPr>
              <a:t>/</a:t>
            </a:r>
            <a:endParaRPr lang="ru-RU" sz="1400" b="0" dirty="0">
              <a:solidFill>
                <a:schemeClr val="tx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6991160" y="1052736"/>
            <a:ext cx="857927" cy="461665"/>
          </a:xfrm>
          <a:prstGeom prst="rect">
            <a:avLst/>
          </a:prstGeom>
          <a:solidFill>
            <a:schemeClr val="bg1"/>
          </a:solidFill>
        </p:spPr>
        <p:txBody>
          <a:bodyPr wrap="none" rtlCol="0">
            <a:spAutoFit/>
          </a:bodyPr>
          <a:lstStyle/>
          <a:p>
            <a:pPr algn="r"/>
            <a:r>
              <a:rPr lang="it-IT" sz="1200" dirty="0" smtClean="0">
                <a:solidFill>
                  <a:schemeClr val="bg1">
                    <a:lumMod val="65000"/>
                  </a:schemeClr>
                </a:solidFill>
                <a:latin typeface="Candara" panose="020E0502030303020204" pitchFamily="34" charset="0"/>
              </a:rPr>
              <a:t> </a:t>
            </a:r>
            <a:r>
              <a:rPr lang="it-IT" sz="1200" dirty="0" err="1" smtClean="0">
                <a:solidFill>
                  <a:schemeClr val="bg1">
                    <a:lumMod val="65000"/>
                  </a:schemeClr>
                </a:solidFill>
                <a:latin typeface="Candara" panose="020E0502030303020204" pitchFamily="34" charset="0"/>
              </a:rPr>
              <a:t>expected</a:t>
            </a:r>
            <a:r>
              <a:rPr lang="it-IT" sz="1200" dirty="0" smtClean="0">
                <a:solidFill>
                  <a:schemeClr val="bg1">
                    <a:lumMod val="65000"/>
                  </a:schemeClr>
                </a:solidFill>
                <a:latin typeface="Candara" panose="020E0502030303020204" pitchFamily="34" charset="0"/>
              </a:rPr>
              <a:t> </a:t>
            </a:r>
          </a:p>
          <a:p>
            <a:pPr algn="r"/>
            <a:r>
              <a:rPr lang="it-IT" sz="1200" dirty="0">
                <a:solidFill>
                  <a:schemeClr val="tx2">
                    <a:lumMod val="60000"/>
                    <a:lumOff val="40000"/>
                  </a:schemeClr>
                </a:solidFill>
                <a:latin typeface="Candara" panose="020E0502030303020204" pitchFamily="34" charset="0"/>
              </a:rPr>
              <a:t> </a:t>
            </a:r>
            <a:r>
              <a:rPr lang="it-IT" sz="1200" dirty="0" err="1" smtClean="0">
                <a:solidFill>
                  <a:schemeClr val="tx2">
                    <a:lumMod val="60000"/>
                    <a:lumOff val="40000"/>
                  </a:schemeClr>
                </a:solidFill>
                <a:latin typeface="Candara" panose="020E0502030303020204" pitchFamily="34" charset="0"/>
              </a:rPr>
              <a:t>recovery</a:t>
            </a:r>
            <a:r>
              <a:rPr lang="it-IT" sz="1200" dirty="0" smtClean="0">
                <a:solidFill>
                  <a:schemeClr val="tx2">
                    <a:lumMod val="60000"/>
                    <a:lumOff val="40000"/>
                  </a:schemeClr>
                </a:solidFill>
                <a:latin typeface="Candara" panose="020E0502030303020204" pitchFamily="34" charset="0"/>
              </a:rPr>
              <a:t> </a:t>
            </a:r>
            <a:endParaRPr lang="en-US" sz="1200" dirty="0">
              <a:solidFill>
                <a:schemeClr val="tx2">
                  <a:lumMod val="60000"/>
                  <a:lumOff val="40000"/>
                </a:schemeClr>
              </a:solidFill>
              <a:latin typeface="Candara" panose="020E0502030303020204" pitchFamily="34" charset="0"/>
            </a:endParaRPr>
          </a:p>
        </p:txBody>
      </p:sp>
      <p:sp>
        <p:nvSpPr>
          <p:cNvPr id="3" name="Isosceles Triangle 2"/>
          <p:cNvSpPr/>
          <p:nvPr/>
        </p:nvSpPr>
        <p:spPr>
          <a:xfrm flipV="1">
            <a:off x="7632340" y="1514401"/>
            <a:ext cx="108012" cy="288032"/>
          </a:xfrm>
          <a:prstGeom prst="triangle">
            <a:avLst/>
          </a:prstGeom>
          <a:solidFill>
            <a:schemeClr val="tx2">
              <a:lumMod val="60000"/>
              <a:lumOff val="40000"/>
            </a:schemeClr>
          </a:solidFill>
          <a:ln w="28575">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dirty="0" smtClean="0"/>
          </a:p>
        </p:txBody>
      </p:sp>
      <p:cxnSp>
        <p:nvCxnSpPr>
          <p:cNvPr id="14" name="Straight Connector 13"/>
          <p:cNvCxnSpPr/>
          <p:nvPr/>
        </p:nvCxnSpPr>
        <p:spPr>
          <a:xfrm>
            <a:off x="6151902" y="1700808"/>
            <a:ext cx="0" cy="424847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967665" y="1700808"/>
            <a:ext cx="0" cy="424847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Isosceles Triangle 17"/>
          <p:cNvSpPr/>
          <p:nvPr/>
        </p:nvSpPr>
        <p:spPr>
          <a:xfrm flipV="1">
            <a:off x="6547946" y="1390198"/>
            <a:ext cx="108012" cy="288032"/>
          </a:xfrm>
          <a:prstGeom prst="triangle">
            <a:avLst/>
          </a:prstGeom>
          <a:solidFill>
            <a:srgbClr val="FF0000"/>
          </a:solidFill>
          <a:ln w="6350">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dirty="0" smtClean="0"/>
          </a:p>
        </p:txBody>
      </p:sp>
      <p:cxnSp>
        <p:nvCxnSpPr>
          <p:cNvPr id="20" name="Straight Connector 19"/>
          <p:cNvCxnSpPr>
            <a:stCxn id="18" idx="0"/>
          </p:cNvCxnSpPr>
          <p:nvPr/>
        </p:nvCxnSpPr>
        <p:spPr>
          <a:xfrm>
            <a:off x="6601952" y="1678230"/>
            <a:ext cx="0" cy="430313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28184" y="3284984"/>
            <a:ext cx="1039067" cy="369332"/>
          </a:xfrm>
          <a:prstGeom prst="rect">
            <a:avLst/>
          </a:prstGeom>
          <a:solidFill>
            <a:schemeClr val="bg1"/>
          </a:solidFill>
        </p:spPr>
        <p:txBody>
          <a:bodyPr wrap="none" rtlCol="0">
            <a:spAutoFit/>
          </a:bodyPr>
          <a:lstStyle/>
          <a:p>
            <a:r>
              <a:rPr lang="it-IT" dirty="0" err="1" smtClean="0"/>
              <a:t>Cycle</a:t>
            </a:r>
            <a:r>
              <a:rPr lang="it-IT" dirty="0" smtClean="0"/>
              <a:t> 23</a:t>
            </a:r>
            <a:endParaRPr lang="en-US" dirty="0"/>
          </a:p>
        </p:txBody>
      </p:sp>
      <p:sp>
        <p:nvSpPr>
          <p:cNvPr id="19" name="TextBox 18"/>
          <p:cNvSpPr txBox="1"/>
          <p:nvPr/>
        </p:nvSpPr>
        <p:spPr>
          <a:xfrm>
            <a:off x="6660232" y="1844824"/>
            <a:ext cx="484428" cy="307777"/>
          </a:xfrm>
          <a:prstGeom prst="rect">
            <a:avLst/>
          </a:prstGeom>
          <a:solidFill>
            <a:schemeClr val="bg1"/>
          </a:solidFill>
        </p:spPr>
        <p:txBody>
          <a:bodyPr wrap="none" rtlCol="0">
            <a:spAutoFit/>
          </a:bodyPr>
          <a:lstStyle/>
          <a:p>
            <a:r>
              <a:rPr lang="it-IT" sz="1400" b="1" dirty="0" smtClean="0">
                <a:solidFill>
                  <a:srgbClr val="FF0000"/>
                </a:solidFill>
                <a:latin typeface="Candara" panose="020E0502030303020204" pitchFamily="34" charset="0"/>
              </a:rPr>
              <a:t>A&lt;0</a:t>
            </a:r>
            <a:endParaRPr lang="en-US" b="1" dirty="0">
              <a:solidFill>
                <a:srgbClr val="FF0000"/>
              </a:solidFill>
              <a:latin typeface="Candara" panose="020E0502030303020204" pitchFamily="34" charset="0"/>
            </a:endParaRPr>
          </a:p>
        </p:txBody>
      </p:sp>
      <p:sp>
        <p:nvSpPr>
          <p:cNvPr id="8" name="Right Arrow 7"/>
          <p:cNvSpPr/>
          <p:nvPr/>
        </p:nvSpPr>
        <p:spPr>
          <a:xfrm>
            <a:off x="7452320" y="2780928"/>
            <a:ext cx="1368152" cy="504056"/>
          </a:xfrm>
          <a:prstGeom prst="rightArrow">
            <a:avLst/>
          </a:prstGeom>
          <a:solidFill>
            <a:srgbClr val="FF0000"/>
          </a:solidFill>
          <a:ln w="28575">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it-IT" sz="1600" b="1" dirty="0" smtClean="0">
                <a:solidFill>
                  <a:prstClr val="white"/>
                </a:solidFill>
              </a:rPr>
              <a:t>PAMELA</a:t>
            </a:r>
            <a:endParaRPr lang="en-US" sz="1600" b="1" dirty="0" smtClean="0">
              <a:solidFill>
                <a:prstClr val="white"/>
              </a:solidFill>
            </a:endParaRPr>
          </a:p>
        </p:txBody>
      </p:sp>
      <p:sp>
        <p:nvSpPr>
          <p:cNvPr id="22" name="Isosceles Triangle 21"/>
          <p:cNvSpPr/>
          <p:nvPr/>
        </p:nvSpPr>
        <p:spPr>
          <a:xfrm flipV="1">
            <a:off x="7920372" y="1401487"/>
            <a:ext cx="108012" cy="288032"/>
          </a:xfrm>
          <a:prstGeom prst="triangle">
            <a:avLst/>
          </a:prstGeom>
          <a:solidFill>
            <a:schemeClr val="tx1"/>
          </a:solidFill>
          <a:ln w="28575">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dirty="0" smtClean="0"/>
          </a:p>
        </p:txBody>
      </p:sp>
      <p:sp>
        <p:nvSpPr>
          <p:cNvPr id="23"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665280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14400"/>
            <a:ext cx="2592288" cy="1722512"/>
          </a:xfrm>
        </p:spPr>
        <p:txBody>
          <a:bodyPr/>
          <a:lstStyle/>
          <a:p>
            <a:r>
              <a:rPr lang="it-IT" dirty="0" smtClean="0">
                <a:effectLst>
                  <a:glow rad="228600">
                    <a:schemeClr val="accent1">
                      <a:satMod val="175000"/>
                      <a:alpha val="40000"/>
                    </a:schemeClr>
                  </a:glow>
                </a:effectLst>
              </a:rPr>
              <a:t>Long-</a:t>
            </a:r>
            <a:r>
              <a:rPr lang="it-IT" dirty="0" err="1" smtClean="0">
                <a:effectLst>
                  <a:glow rad="228600">
                    <a:schemeClr val="accent1">
                      <a:satMod val="175000"/>
                      <a:alpha val="40000"/>
                    </a:schemeClr>
                  </a:glow>
                </a:effectLst>
              </a:rPr>
              <a:t>term</a:t>
            </a:r>
            <a:r>
              <a:rPr lang="it-IT" dirty="0" smtClean="0">
                <a:effectLst>
                  <a:glow rad="228600">
                    <a:schemeClr val="accent1">
                      <a:satMod val="175000"/>
                      <a:alpha val="40000"/>
                    </a:schemeClr>
                  </a:glow>
                </a:effectLst>
              </a:rPr>
              <a:t> </a:t>
            </a:r>
            <a:r>
              <a:rPr lang="it-IT" dirty="0" err="1" smtClean="0">
                <a:effectLst>
                  <a:glow rad="228600">
                    <a:schemeClr val="accent1">
                      <a:satMod val="175000"/>
                      <a:alpha val="40000"/>
                    </a:schemeClr>
                  </a:glow>
                </a:effectLst>
              </a:rPr>
              <a:t>variation</a:t>
            </a:r>
            <a:r>
              <a:rPr lang="it-IT" dirty="0" smtClean="0">
                <a:effectLst>
                  <a:glow rad="228600">
                    <a:schemeClr val="accent1">
                      <a:satMod val="175000"/>
                      <a:alpha val="40000"/>
                    </a:schemeClr>
                  </a:glow>
                </a:effectLst>
              </a:rPr>
              <a:t> of GCR </a:t>
            </a:r>
            <a:r>
              <a:rPr lang="it-IT" dirty="0" err="1" smtClean="0">
                <a:effectLst>
                  <a:glow rad="228600">
                    <a:schemeClr val="accent1">
                      <a:satMod val="175000"/>
                      <a:alpha val="40000"/>
                    </a:schemeClr>
                  </a:glow>
                </a:effectLst>
              </a:rPr>
              <a:t>protons</a:t>
            </a:r>
            <a:r>
              <a:rPr lang="it-IT" dirty="0" smtClean="0">
                <a:effectLst>
                  <a:glow rad="228600">
                    <a:schemeClr val="accent1">
                      <a:satMod val="175000"/>
                      <a:alpha val="40000"/>
                    </a:schemeClr>
                  </a:glow>
                </a:effectLst>
              </a:rPr>
              <a:t> </a:t>
            </a:r>
            <a:r>
              <a:rPr lang="it-IT" dirty="0" err="1" smtClean="0">
                <a:effectLst>
                  <a:glow rad="228600">
                    <a:schemeClr val="accent1">
                      <a:satMod val="175000"/>
                      <a:alpha val="40000"/>
                    </a:schemeClr>
                  </a:glow>
                </a:effectLst>
              </a:rPr>
              <a:t>during</a:t>
            </a:r>
            <a:r>
              <a:rPr lang="it-IT" dirty="0" smtClean="0">
                <a:effectLst>
                  <a:glow rad="228600">
                    <a:schemeClr val="accent1">
                      <a:satMod val="175000"/>
                      <a:alpha val="40000"/>
                    </a:schemeClr>
                  </a:glow>
                </a:effectLst>
              </a:rPr>
              <a:t> 23° solar minimum</a:t>
            </a:r>
            <a:endParaRPr lang="en-US" dirty="0">
              <a:effectLst>
                <a:glow rad="228600">
                  <a:schemeClr val="accent1">
                    <a:satMod val="175000"/>
                    <a:alpha val="40000"/>
                  </a:schemeClr>
                </a:glow>
              </a:effectLst>
            </a:endParaRPr>
          </a:p>
        </p:txBody>
      </p:sp>
      <p:sp>
        <p:nvSpPr>
          <p:cNvPr id="3" name="Text Placeholder 2"/>
          <p:cNvSpPr>
            <a:spLocks noGrp="1"/>
          </p:cNvSpPr>
          <p:nvPr>
            <p:ph type="body" idx="2"/>
          </p:nvPr>
        </p:nvSpPr>
        <p:spPr>
          <a:xfrm>
            <a:off x="251519" y="2996952"/>
            <a:ext cx="2665407" cy="3129211"/>
          </a:xfrm>
        </p:spPr>
        <p:txBody>
          <a:bodyPr/>
          <a:lstStyle/>
          <a:p>
            <a:r>
              <a:rPr lang="it-IT" dirty="0" err="1" smtClean="0"/>
              <a:t>Evolution</a:t>
            </a:r>
            <a:r>
              <a:rPr lang="it-IT" dirty="0" smtClean="0"/>
              <a:t> of the </a:t>
            </a:r>
            <a:r>
              <a:rPr lang="it-IT" dirty="0" err="1" smtClean="0"/>
              <a:t>proton</a:t>
            </a:r>
            <a:r>
              <a:rPr lang="it-IT" dirty="0" smtClean="0"/>
              <a:t> </a:t>
            </a:r>
            <a:r>
              <a:rPr lang="it-IT" dirty="0" err="1" smtClean="0"/>
              <a:t>energy</a:t>
            </a:r>
            <a:r>
              <a:rPr lang="it-IT" dirty="0" smtClean="0"/>
              <a:t> </a:t>
            </a:r>
            <a:r>
              <a:rPr lang="it-IT" dirty="0" err="1" smtClean="0"/>
              <a:t>spectra</a:t>
            </a:r>
            <a:r>
              <a:rPr lang="it-IT" dirty="0" smtClean="0"/>
              <a:t> </a:t>
            </a:r>
          </a:p>
          <a:p>
            <a:pPr marL="88900" indent="-88900">
              <a:buClr>
                <a:schemeClr val="bg1"/>
              </a:buClr>
              <a:buFont typeface="Wingdings" panose="05000000000000000000" pitchFamily="2" charset="2"/>
              <a:buChar char="§"/>
            </a:pPr>
            <a:r>
              <a:rPr lang="it-IT" dirty="0" smtClean="0"/>
              <a:t>from </a:t>
            </a:r>
            <a:r>
              <a:rPr lang="it-IT" dirty="0" err="1" smtClean="0"/>
              <a:t>July</a:t>
            </a:r>
            <a:r>
              <a:rPr lang="it-IT" dirty="0" smtClean="0"/>
              <a:t> 2006 to </a:t>
            </a:r>
            <a:r>
              <a:rPr lang="it-IT" dirty="0" err="1" smtClean="0"/>
              <a:t>December</a:t>
            </a:r>
            <a:r>
              <a:rPr lang="it-IT" dirty="0" smtClean="0"/>
              <a:t> 2009              </a:t>
            </a:r>
          </a:p>
          <a:p>
            <a:pPr>
              <a:buClr>
                <a:schemeClr val="bg1"/>
              </a:buClr>
            </a:pPr>
            <a:r>
              <a:rPr lang="it-IT" dirty="0" smtClean="0">
                <a:sym typeface="Wingdings" panose="05000000000000000000" pitchFamily="2" charset="2"/>
              </a:rPr>
              <a:t> </a:t>
            </a:r>
            <a:r>
              <a:rPr lang="it-IT" dirty="0" smtClean="0"/>
              <a:t>Minimum solar </a:t>
            </a:r>
            <a:r>
              <a:rPr lang="it-IT" dirty="0" err="1" smtClean="0"/>
              <a:t>activity</a:t>
            </a:r>
            <a:r>
              <a:rPr lang="it-IT" dirty="0" smtClean="0"/>
              <a:t> </a:t>
            </a:r>
          </a:p>
        </p:txBody>
      </p:sp>
      <p:pic>
        <p:nvPicPr>
          <p:cNvPr id="18434" name="Picture 2"/>
          <p:cNvPicPr>
            <a:picLocks noGrp="1" noChangeAspect="1" noChangeArrowheads="1"/>
          </p:cNvPicPr>
          <p:nvPr>
            <p:ph sz="quarter" idx="1"/>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09941" y="427242"/>
            <a:ext cx="4241508" cy="38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20"/>
          <p:cNvSpPr>
            <a:spLocks noChangeArrowheads="1"/>
          </p:cNvSpPr>
          <p:nvPr/>
        </p:nvSpPr>
        <p:spPr bwMode="auto">
          <a:xfrm>
            <a:off x="6660703" y="1719569"/>
            <a:ext cx="2223401" cy="1277383"/>
          </a:xfrm>
          <a:prstGeom prst="wedgeRectCallout">
            <a:avLst>
              <a:gd name="adj1" fmla="val -85512"/>
              <a:gd name="adj2" fmla="val -25834"/>
            </a:avLst>
          </a:prstGeom>
          <a:solidFill>
            <a:schemeClr val="bg1"/>
          </a:solidFill>
          <a:ln w="28575">
            <a:gradFill>
              <a:gsLst>
                <a:gs pos="6500">
                  <a:srgbClr val="FAA88A"/>
                </a:gs>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dirty="0" smtClean="0">
                <a:solidFill>
                  <a:prstClr val="black"/>
                </a:solidFill>
              </a:rPr>
              <a:t>(</a:t>
            </a:r>
            <a:r>
              <a:rPr lang="en-US" sz="1400" dirty="0" err="1" smtClean="0">
                <a:solidFill>
                  <a:prstClr val="black"/>
                </a:solidFill>
              </a:rPr>
              <a:t>Potgieter</a:t>
            </a:r>
            <a:r>
              <a:rPr lang="en-US" sz="1400" dirty="0" smtClean="0">
                <a:solidFill>
                  <a:prstClr val="black"/>
                </a:solidFill>
              </a:rPr>
              <a:t> et al. 2014) </a:t>
            </a:r>
            <a:endParaRPr lang="en-US" sz="1400" dirty="0">
              <a:solidFill>
                <a:prstClr val="black"/>
              </a:solidFill>
            </a:endParaRPr>
          </a:p>
          <a:p>
            <a:pPr marL="182563" indent="-182563">
              <a:buFont typeface="Arial" panose="020B0604020202020204" pitchFamily="34" charset="0"/>
              <a:buChar char="•"/>
            </a:pPr>
            <a:r>
              <a:rPr lang="en-US" sz="1400" dirty="0" smtClean="0">
                <a:solidFill>
                  <a:prstClr val="black"/>
                </a:solidFill>
              </a:rPr>
              <a:t>3D model</a:t>
            </a:r>
          </a:p>
          <a:p>
            <a:pPr marL="182563" indent="-182563">
              <a:buFont typeface="Arial" panose="020B0604020202020204" pitchFamily="34" charset="0"/>
              <a:buChar char="•"/>
            </a:pPr>
            <a:r>
              <a:rPr lang="it-IT" sz="1400" dirty="0" smtClean="0">
                <a:solidFill>
                  <a:prstClr val="black"/>
                </a:solidFill>
              </a:rPr>
              <a:t>Parker </a:t>
            </a:r>
            <a:r>
              <a:rPr lang="it-IT" sz="1400" dirty="0" err="1" smtClean="0">
                <a:solidFill>
                  <a:prstClr val="black"/>
                </a:solidFill>
              </a:rPr>
              <a:t>eq</a:t>
            </a:r>
            <a:r>
              <a:rPr lang="it-IT" sz="1400" dirty="0" smtClean="0">
                <a:solidFill>
                  <a:prstClr val="black"/>
                </a:solidFill>
              </a:rPr>
              <a:t>: </a:t>
            </a:r>
            <a:r>
              <a:rPr lang="it-IT" sz="1400" dirty="0" err="1">
                <a:solidFill>
                  <a:prstClr val="black"/>
                </a:solidFill>
              </a:rPr>
              <a:t>c</a:t>
            </a:r>
            <a:r>
              <a:rPr lang="it-IT" sz="1400" dirty="0" err="1" smtClean="0">
                <a:solidFill>
                  <a:prstClr val="black"/>
                </a:solidFill>
              </a:rPr>
              <a:t>onvection</a:t>
            </a:r>
            <a:r>
              <a:rPr lang="it-IT" sz="1400" dirty="0" smtClean="0">
                <a:solidFill>
                  <a:prstClr val="black"/>
                </a:solidFill>
              </a:rPr>
              <a:t>, </a:t>
            </a:r>
            <a:r>
              <a:rPr lang="it-IT" sz="1400" dirty="0" err="1" smtClean="0">
                <a:solidFill>
                  <a:prstClr val="black"/>
                </a:solidFill>
              </a:rPr>
              <a:t>drift</a:t>
            </a:r>
            <a:r>
              <a:rPr lang="it-IT" sz="1400" dirty="0" smtClean="0">
                <a:solidFill>
                  <a:prstClr val="black"/>
                </a:solidFill>
              </a:rPr>
              <a:t>,  </a:t>
            </a:r>
            <a:r>
              <a:rPr lang="it-IT" sz="1400" dirty="0" err="1" smtClean="0">
                <a:solidFill>
                  <a:prstClr val="black"/>
                </a:solidFill>
              </a:rPr>
              <a:t>diffusion</a:t>
            </a:r>
            <a:r>
              <a:rPr lang="it-IT" sz="1400" dirty="0" smtClean="0">
                <a:solidFill>
                  <a:prstClr val="black"/>
                </a:solidFill>
              </a:rPr>
              <a:t> &amp; </a:t>
            </a:r>
            <a:r>
              <a:rPr lang="it-IT" sz="1400" dirty="0" err="1" smtClean="0">
                <a:solidFill>
                  <a:prstClr val="black"/>
                </a:solidFill>
              </a:rPr>
              <a:t>adiabatic</a:t>
            </a:r>
            <a:r>
              <a:rPr lang="it-IT" sz="1400" dirty="0" smtClean="0">
                <a:solidFill>
                  <a:prstClr val="black"/>
                </a:solidFill>
              </a:rPr>
              <a:t>  </a:t>
            </a:r>
            <a:r>
              <a:rPr lang="it-IT" sz="1400" dirty="0" err="1" smtClean="0">
                <a:solidFill>
                  <a:prstClr val="black"/>
                </a:solidFill>
              </a:rPr>
              <a:t>en.changes</a:t>
            </a:r>
            <a:endParaRPr lang="en-US" sz="1400" b="1" dirty="0">
              <a:solidFill>
                <a:prstClr val="black"/>
              </a:solidFill>
            </a:endParaRPr>
          </a:p>
        </p:txBody>
      </p:sp>
      <p:sp>
        <p:nvSpPr>
          <p:cNvPr id="6" name="TextBox 5"/>
          <p:cNvSpPr txBox="1"/>
          <p:nvPr/>
        </p:nvSpPr>
        <p:spPr>
          <a:xfrm>
            <a:off x="2970171" y="4337398"/>
            <a:ext cx="2321910" cy="830997"/>
          </a:xfrm>
          <a:prstGeom prst="rect">
            <a:avLst/>
          </a:prstGeom>
          <a:solidFill>
            <a:schemeClr val="bg1"/>
          </a:solidFill>
        </p:spPr>
        <p:txBody>
          <a:bodyPr wrap="square" rtlCol="0">
            <a:spAutoFit/>
          </a:bodyPr>
          <a:lstStyle/>
          <a:p>
            <a:r>
              <a:rPr lang="en-US" sz="1200" dirty="0" err="1" smtClean="0"/>
              <a:t>Adriani</a:t>
            </a:r>
            <a:r>
              <a:rPr lang="en-US" sz="1200" dirty="0" smtClean="0"/>
              <a:t> et al. </a:t>
            </a:r>
            <a:r>
              <a:rPr lang="en-US" sz="1200" dirty="0"/>
              <a:t> </a:t>
            </a:r>
          </a:p>
          <a:p>
            <a:r>
              <a:rPr lang="en-US" sz="1200" dirty="0" smtClean="0"/>
              <a:t>-- </a:t>
            </a:r>
            <a:r>
              <a:rPr lang="en-US" sz="1200" dirty="0" err="1" smtClean="0"/>
              <a:t>ApJ</a:t>
            </a:r>
            <a:r>
              <a:rPr lang="en-US" sz="1200" dirty="0" smtClean="0"/>
              <a:t>  - 765 (2013) 91</a:t>
            </a:r>
          </a:p>
          <a:p>
            <a:r>
              <a:rPr lang="en-US" sz="1200" dirty="0" err="1" smtClean="0"/>
              <a:t>Potgieter</a:t>
            </a:r>
            <a:r>
              <a:rPr lang="en-US" sz="1200" dirty="0" smtClean="0"/>
              <a:t> et al. </a:t>
            </a:r>
          </a:p>
          <a:p>
            <a:r>
              <a:rPr lang="en-US" sz="1200" dirty="0" smtClean="0"/>
              <a:t>– Solar Phys. – 289 (2014) 391 </a:t>
            </a:r>
            <a:endParaRPr lang="en-US" sz="1200" dirty="0"/>
          </a:p>
        </p:txBody>
      </p:sp>
      <p:pic>
        <p:nvPicPr>
          <p:cNvPr id="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92080" y="4077072"/>
            <a:ext cx="3774256"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6656602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24163"/>
            <a:ext cx="2592288" cy="1434480"/>
          </a:xfrm>
        </p:spPr>
        <p:txBody>
          <a:bodyPr/>
          <a:lstStyle/>
          <a:p>
            <a:r>
              <a:rPr lang="it-IT" dirty="0" smtClean="0">
                <a:effectLst>
                  <a:glow rad="228600">
                    <a:schemeClr val="accent1">
                      <a:satMod val="175000"/>
                      <a:alpha val="40000"/>
                    </a:schemeClr>
                  </a:glow>
                </a:effectLst>
              </a:rPr>
              <a:t>Long-</a:t>
            </a:r>
            <a:r>
              <a:rPr lang="it-IT" dirty="0" err="1" smtClean="0">
                <a:effectLst>
                  <a:glow rad="228600">
                    <a:schemeClr val="accent1">
                      <a:satMod val="175000"/>
                      <a:alpha val="40000"/>
                    </a:schemeClr>
                  </a:glow>
                </a:effectLst>
              </a:rPr>
              <a:t>term</a:t>
            </a:r>
            <a:r>
              <a:rPr lang="it-IT" dirty="0" smtClean="0">
                <a:effectLst>
                  <a:glow rad="228600">
                    <a:schemeClr val="accent1">
                      <a:satMod val="175000"/>
                      <a:alpha val="40000"/>
                    </a:schemeClr>
                  </a:glow>
                </a:effectLst>
              </a:rPr>
              <a:t> </a:t>
            </a:r>
            <a:r>
              <a:rPr lang="it-IT" dirty="0" err="1" smtClean="0">
                <a:effectLst>
                  <a:glow rad="228600">
                    <a:schemeClr val="accent1">
                      <a:satMod val="175000"/>
                      <a:alpha val="40000"/>
                    </a:schemeClr>
                  </a:glow>
                </a:effectLst>
              </a:rPr>
              <a:t>variation</a:t>
            </a:r>
            <a:r>
              <a:rPr lang="it-IT" dirty="0" smtClean="0">
                <a:effectLst>
                  <a:glow rad="228600">
                    <a:schemeClr val="accent1">
                      <a:satMod val="175000"/>
                      <a:alpha val="40000"/>
                    </a:schemeClr>
                  </a:glow>
                </a:effectLst>
              </a:rPr>
              <a:t> of GCR </a:t>
            </a:r>
            <a:r>
              <a:rPr lang="it-IT" dirty="0" err="1" smtClean="0">
                <a:effectLst>
                  <a:glow rad="228600">
                    <a:schemeClr val="accent1">
                      <a:satMod val="175000"/>
                      <a:alpha val="40000"/>
                    </a:schemeClr>
                  </a:glow>
                </a:effectLst>
              </a:rPr>
              <a:t>electrons</a:t>
            </a:r>
            <a:r>
              <a:rPr lang="it-IT" dirty="0" smtClean="0">
                <a:effectLst>
                  <a:glow rad="228600">
                    <a:schemeClr val="accent1">
                      <a:satMod val="175000"/>
                      <a:alpha val="40000"/>
                    </a:schemeClr>
                  </a:glow>
                </a:effectLst>
              </a:rPr>
              <a:t> </a:t>
            </a:r>
            <a:r>
              <a:rPr lang="it-IT" dirty="0" err="1" smtClean="0">
                <a:effectLst>
                  <a:glow rad="228600">
                    <a:schemeClr val="accent1">
                      <a:satMod val="175000"/>
                      <a:alpha val="40000"/>
                    </a:schemeClr>
                  </a:glow>
                </a:effectLst>
              </a:rPr>
              <a:t>during</a:t>
            </a:r>
            <a:r>
              <a:rPr lang="it-IT" dirty="0" smtClean="0">
                <a:effectLst>
                  <a:glow rad="228600">
                    <a:schemeClr val="accent1">
                      <a:satMod val="175000"/>
                      <a:alpha val="40000"/>
                    </a:schemeClr>
                  </a:glow>
                </a:effectLst>
              </a:rPr>
              <a:t> 23° solar minimum</a:t>
            </a:r>
            <a:endParaRPr lang="en-US" dirty="0">
              <a:effectLst>
                <a:glow rad="228600">
                  <a:schemeClr val="accent1">
                    <a:satMod val="175000"/>
                    <a:alpha val="40000"/>
                  </a:schemeClr>
                </a:glow>
              </a:effectLst>
            </a:endParaRPr>
          </a:p>
        </p:txBody>
      </p:sp>
      <p:sp>
        <p:nvSpPr>
          <p:cNvPr id="3" name="Text Placeholder 2"/>
          <p:cNvSpPr>
            <a:spLocks noGrp="1"/>
          </p:cNvSpPr>
          <p:nvPr>
            <p:ph type="body" idx="2"/>
          </p:nvPr>
        </p:nvSpPr>
        <p:spPr>
          <a:xfrm>
            <a:off x="179512" y="2816967"/>
            <a:ext cx="2736304" cy="3561259"/>
          </a:xfrm>
        </p:spPr>
        <p:txBody>
          <a:bodyPr/>
          <a:lstStyle/>
          <a:p>
            <a:r>
              <a:rPr lang="it-IT" dirty="0" err="1" smtClean="0"/>
              <a:t>Evolution</a:t>
            </a:r>
            <a:r>
              <a:rPr lang="it-IT" dirty="0" smtClean="0"/>
              <a:t> of the electron </a:t>
            </a:r>
            <a:r>
              <a:rPr lang="it-IT" dirty="0" err="1" smtClean="0"/>
              <a:t>energy</a:t>
            </a:r>
            <a:r>
              <a:rPr lang="it-IT" dirty="0" smtClean="0"/>
              <a:t> </a:t>
            </a:r>
            <a:r>
              <a:rPr lang="it-IT" dirty="0" err="1" smtClean="0"/>
              <a:t>spectra</a:t>
            </a:r>
            <a:endParaRPr lang="it-IT" dirty="0" smtClean="0"/>
          </a:p>
          <a:p>
            <a:pPr marL="88900" indent="-88900">
              <a:buClr>
                <a:schemeClr val="bg1"/>
              </a:buClr>
              <a:buFont typeface="Wingdings" panose="05000000000000000000" pitchFamily="2" charset="2"/>
              <a:buChar char="§"/>
            </a:pPr>
            <a:r>
              <a:rPr lang="it-IT" dirty="0" smtClean="0"/>
              <a:t>from </a:t>
            </a:r>
            <a:r>
              <a:rPr lang="it-IT" dirty="0" err="1"/>
              <a:t>July</a:t>
            </a:r>
            <a:r>
              <a:rPr lang="it-IT" dirty="0"/>
              <a:t> 2006 </a:t>
            </a:r>
            <a:r>
              <a:rPr lang="it-IT" dirty="0" smtClean="0"/>
              <a:t>to </a:t>
            </a:r>
            <a:r>
              <a:rPr lang="it-IT" dirty="0" err="1"/>
              <a:t>December</a:t>
            </a:r>
            <a:r>
              <a:rPr lang="it-IT" dirty="0"/>
              <a:t> 2009             </a:t>
            </a:r>
          </a:p>
          <a:p>
            <a:pPr marL="88900" indent="-88900">
              <a:buClr>
                <a:schemeClr val="bg1"/>
              </a:buClr>
              <a:buFont typeface="Wingdings" panose="05000000000000000000" pitchFamily="2" charset="2"/>
              <a:buChar char="§"/>
            </a:pPr>
            <a:r>
              <a:rPr lang="it-IT" dirty="0" smtClean="0"/>
              <a:t> </a:t>
            </a:r>
            <a:r>
              <a:rPr lang="it-IT" dirty="0">
                <a:sym typeface="Wingdings" panose="05000000000000000000" pitchFamily="2" charset="2"/>
              </a:rPr>
              <a:t> </a:t>
            </a:r>
            <a:r>
              <a:rPr lang="it-IT" dirty="0"/>
              <a:t>Minimum solar </a:t>
            </a:r>
            <a:r>
              <a:rPr lang="it-IT" dirty="0" err="1"/>
              <a:t>activity</a:t>
            </a:r>
            <a:r>
              <a:rPr lang="it-IT" dirty="0"/>
              <a:t> </a:t>
            </a:r>
          </a:p>
          <a:p>
            <a:endParaRPr lang="it-IT" dirty="0" smtClean="0"/>
          </a:p>
          <a:p>
            <a:r>
              <a:rPr lang="it-IT" dirty="0" err="1" smtClean="0"/>
              <a:t>Measured</a:t>
            </a:r>
            <a:r>
              <a:rPr lang="it-IT" dirty="0" smtClean="0"/>
              <a:t> </a:t>
            </a:r>
            <a:r>
              <a:rPr lang="it-IT" dirty="0"/>
              <a:t>down to 80 </a:t>
            </a:r>
            <a:r>
              <a:rPr lang="it-IT" dirty="0" err="1"/>
              <a:t>MeV</a:t>
            </a:r>
            <a:endParaRPr lang="it-IT" dirty="0"/>
          </a:p>
          <a:p>
            <a:endParaRPr lang="it-IT" dirty="0" smtClean="0"/>
          </a:p>
        </p:txBody>
      </p:sp>
      <p:sp>
        <p:nvSpPr>
          <p:cNvPr id="6" name="TextBox 5"/>
          <p:cNvSpPr txBox="1"/>
          <p:nvPr/>
        </p:nvSpPr>
        <p:spPr>
          <a:xfrm>
            <a:off x="2987824" y="600943"/>
            <a:ext cx="3248005" cy="523220"/>
          </a:xfrm>
          <a:prstGeom prst="rect">
            <a:avLst/>
          </a:prstGeom>
          <a:solidFill>
            <a:schemeClr val="bg1"/>
          </a:solidFill>
        </p:spPr>
        <p:txBody>
          <a:bodyPr wrap="none" rtlCol="0">
            <a:spAutoFit/>
          </a:bodyPr>
          <a:lstStyle/>
          <a:p>
            <a:r>
              <a:rPr lang="it-IT" sz="1400" dirty="0" err="1" smtClean="0"/>
              <a:t>Potgieter</a:t>
            </a:r>
            <a:r>
              <a:rPr lang="it-IT" sz="1400" dirty="0" smtClean="0"/>
              <a:t> et al.  – </a:t>
            </a:r>
            <a:r>
              <a:rPr lang="it-IT" sz="1400" dirty="0" err="1" smtClean="0"/>
              <a:t>ApJ</a:t>
            </a:r>
            <a:r>
              <a:rPr lang="it-IT" sz="1400" dirty="0" smtClean="0"/>
              <a:t> – 810 (2015) 141</a:t>
            </a:r>
            <a:endParaRPr lang="en-US" sz="1400" dirty="0" smtClean="0"/>
          </a:p>
          <a:p>
            <a:r>
              <a:rPr lang="en-US" sz="1400" dirty="0" err="1" smtClean="0"/>
              <a:t>Adriani</a:t>
            </a:r>
            <a:r>
              <a:rPr lang="en-US" sz="1400" dirty="0" smtClean="0"/>
              <a:t> et al. </a:t>
            </a:r>
            <a:r>
              <a:rPr lang="en-US" sz="1400" dirty="0"/>
              <a:t> </a:t>
            </a:r>
            <a:r>
              <a:rPr lang="en-US" sz="1400" dirty="0" smtClean="0"/>
              <a:t>-- </a:t>
            </a:r>
            <a:r>
              <a:rPr lang="en-US" sz="1400" dirty="0" err="1" smtClean="0"/>
              <a:t>ApJ</a:t>
            </a:r>
            <a:r>
              <a:rPr lang="en-US" sz="1400" dirty="0" smtClean="0"/>
              <a:t> -- 810(2015) 142 </a:t>
            </a:r>
            <a:endParaRPr lang="en-US" sz="14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15816" y="2780928"/>
            <a:ext cx="5184576" cy="3597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Grp="1" noChangeAspect="1" noChangeArrowheads="1"/>
          </p:cNvPicPr>
          <p:nvPr>
            <p:ph sz="quarter" idx="1"/>
          </p:nvPr>
        </p:nvPicPr>
        <p:blipFill>
          <a:blip r:embed="rId3">
            <a:extLst>
              <a:ext uri="{28A0092B-C50C-407E-A947-70E740481C1C}">
                <a14:useLocalDpi xmlns:a14="http://schemas.microsoft.com/office/drawing/2010/main"/>
              </a:ext>
            </a:extLst>
          </a:blip>
          <a:srcRect/>
          <a:stretch>
            <a:fillRect/>
          </a:stretch>
        </p:blipFill>
        <p:spPr bwMode="auto">
          <a:xfrm>
            <a:off x="3803214" y="1251956"/>
            <a:ext cx="5161273" cy="3113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20"/>
          <p:cNvSpPr>
            <a:spLocks noChangeArrowheads="1"/>
          </p:cNvSpPr>
          <p:nvPr/>
        </p:nvSpPr>
        <p:spPr bwMode="auto">
          <a:xfrm>
            <a:off x="6012160" y="3940885"/>
            <a:ext cx="2223401" cy="1277383"/>
          </a:xfrm>
          <a:prstGeom prst="wedgeRectCallout">
            <a:avLst>
              <a:gd name="adj1" fmla="val -65612"/>
              <a:gd name="adj2" fmla="val -171311"/>
            </a:avLst>
          </a:prstGeom>
          <a:solidFill>
            <a:schemeClr val="bg1"/>
          </a:solidFill>
          <a:ln w="28575">
            <a:gradFill>
              <a:gsLst>
                <a:gs pos="6500">
                  <a:srgbClr val="FAA88A"/>
                </a:gs>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2563" indent="-182563">
              <a:buFont typeface="Arial" panose="020B0604020202020204" pitchFamily="34" charset="0"/>
              <a:buChar char="•"/>
            </a:pPr>
            <a:r>
              <a:rPr lang="en-US" sz="1400" dirty="0" smtClean="0">
                <a:solidFill>
                  <a:prstClr val="black"/>
                </a:solidFill>
              </a:rPr>
              <a:t>3D model</a:t>
            </a:r>
          </a:p>
          <a:p>
            <a:pPr marL="182563" indent="-182563">
              <a:buFont typeface="Arial" panose="020B0604020202020204" pitchFamily="34" charset="0"/>
              <a:buChar char="•"/>
            </a:pPr>
            <a:r>
              <a:rPr lang="it-IT" sz="1400" dirty="0" smtClean="0">
                <a:solidFill>
                  <a:prstClr val="black"/>
                </a:solidFill>
              </a:rPr>
              <a:t>Parker </a:t>
            </a:r>
            <a:r>
              <a:rPr lang="it-IT" sz="1400" dirty="0" err="1" smtClean="0">
                <a:solidFill>
                  <a:prstClr val="black"/>
                </a:solidFill>
              </a:rPr>
              <a:t>eq</a:t>
            </a:r>
            <a:r>
              <a:rPr lang="it-IT" sz="1400" dirty="0" smtClean="0">
                <a:solidFill>
                  <a:prstClr val="black"/>
                </a:solidFill>
              </a:rPr>
              <a:t>: </a:t>
            </a:r>
            <a:r>
              <a:rPr lang="it-IT" sz="1400" dirty="0" err="1">
                <a:solidFill>
                  <a:prstClr val="black"/>
                </a:solidFill>
              </a:rPr>
              <a:t>c</a:t>
            </a:r>
            <a:r>
              <a:rPr lang="it-IT" sz="1400" dirty="0" err="1" smtClean="0">
                <a:solidFill>
                  <a:prstClr val="black"/>
                </a:solidFill>
              </a:rPr>
              <a:t>onvection</a:t>
            </a:r>
            <a:r>
              <a:rPr lang="it-IT" sz="1400" dirty="0" smtClean="0">
                <a:solidFill>
                  <a:prstClr val="black"/>
                </a:solidFill>
              </a:rPr>
              <a:t>, </a:t>
            </a:r>
            <a:r>
              <a:rPr lang="it-IT" sz="1400" dirty="0" err="1" smtClean="0">
                <a:solidFill>
                  <a:prstClr val="black"/>
                </a:solidFill>
              </a:rPr>
              <a:t>drift</a:t>
            </a:r>
            <a:r>
              <a:rPr lang="it-IT" sz="1400" dirty="0" smtClean="0">
                <a:solidFill>
                  <a:prstClr val="black"/>
                </a:solidFill>
              </a:rPr>
              <a:t>,  </a:t>
            </a:r>
            <a:r>
              <a:rPr lang="it-IT" sz="1400" dirty="0" err="1" smtClean="0">
                <a:solidFill>
                  <a:prstClr val="black"/>
                </a:solidFill>
              </a:rPr>
              <a:t>diffusion</a:t>
            </a:r>
            <a:r>
              <a:rPr lang="it-IT" sz="1400" dirty="0" smtClean="0">
                <a:solidFill>
                  <a:prstClr val="black"/>
                </a:solidFill>
              </a:rPr>
              <a:t> &amp; </a:t>
            </a:r>
            <a:r>
              <a:rPr lang="it-IT" sz="1400" dirty="0" err="1" smtClean="0">
                <a:solidFill>
                  <a:prstClr val="black"/>
                </a:solidFill>
              </a:rPr>
              <a:t>adiabatic</a:t>
            </a:r>
            <a:r>
              <a:rPr lang="it-IT" sz="1400" dirty="0" smtClean="0">
                <a:solidFill>
                  <a:prstClr val="black"/>
                </a:solidFill>
              </a:rPr>
              <a:t>  </a:t>
            </a:r>
            <a:r>
              <a:rPr lang="it-IT" sz="1400" dirty="0" err="1" smtClean="0">
                <a:solidFill>
                  <a:prstClr val="black"/>
                </a:solidFill>
              </a:rPr>
              <a:t>en.changes</a:t>
            </a:r>
            <a:endParaRPr lang="en-US" sz="1400" b="1" dirty="0">
              <a:solidFill>
                <a:prstClr val="black"/>
              </a:solidFill>
            </a:endParaRPr>
          </a:p>
        </p:txBody>
      </p:sp>
      <p:sp>
        <p:nvSpPr>
          <p:cNvPr id="9"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5099078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14400"/>
            <a:ext cx="2664296" cy="990600"/>
          </a:xfrm>
        </p:spPr>
        <p:txBody>
          <a:bodyPr/>
          <a:lstStyle/>
          <a:p>
            <a:r>
              <a:rPr lang="it-IT" dirty="0" err="1" smtClean="0"/>
              <a:t>Particle-dependent</a:t>
            </a:r>
            <a:r>
              <a:rPr lang="it-IT" dirty="0" smtClean="0"/>
              <a:t> solar </a:t>
            </a:r>
            <a:r>
              <a:rPr lang="it-IT" dirty="0" err="1" smtClean="0"/>
              <a:t>modulation</a:t>
            </a:r>
            <a:endParaRPr lang="en-US" dirty="0"/>
          </a:p>
        </p:txBody>
      </p:sp>
      <p:sp>
        <p:nvSpPr>
          <p:cNvPr id="3" name="Text Placeholder 2"/>
          <p:cNvSpPr>
            <a:spLocks noGrp="1"/>
          </p:cNvSpPr>
          <p:nvPr>
            <p:ph type="body" idx="2"/>
          </p:nvPr>
        </p:nvSpPr>
        <p:spPr>
          <a:xfrm>
            <a:off x="179512" y="1981200"/>
            <a:ext cx="2664296" cy="4144963"/>
          </a:xfrm>
        </p:spPr>
        <p:txBody>
          <a:bodyPr/>
          <a:lstStyle/>
          <a:p>
            <a:endParaRPr lang="it-IT" dirty="0" smtClean="0"/>
          </a:p>
          <a:p>
            <a:pPr marL="88900" indent="-88900">
              <a:buClr>
                <a:schemeClr val="bg1"/>
              </a:buClr>
              <a:buFont typeface="Arial" panose="020B0604020202020204" pitchFamily="34" charset="0"/>
              <a:buChar char="•"/>
            </a:pPr>
            <a:r>
              <a:rPr lang="it-IT" dirty="0" err="1" smtClean="0"/>
              <a:t>Larger</a:t>
            </a:r>
            <a:r>
              <a:rPr lang="it-IT" dirty="0" smtClean="0"/>
              <a:t> </a:t>
            </a:r>
            <a:r>
              <a:rPr lang="it-IT" dirty="0" err="1" smtClean="0"/>
              <a:t>modulation</a:t>
            </a:r>
            <a:r>
              <a:rPr lang="it-IT" dirty="0" smtClean="0"/>
              <a:t> </a:t>
            </a:r>
            <a:r>
              <a:rPr lang="it-IT" dirty="0" err="1" smtClean="0"/>
              <a:t>effect</a:t>
            </a:r>
            <a:r>
              <a:rPr lang="it-IT" dirty="0" smtClean="0"/>
              <a:t> for </a:t>
            </a:r>
            <a:r>
              <a:rPr lang="it-IT" dirty="0" err="1" smtClean="0"/>
              <a:t>protons</a:t>
            </a:r>
            <a:r>
              <a:rPr lang="it-IT" dirty="0" smtClean="0"/>
              <a:t> </a:t>
            </a:r>
            <a:r>
              <a:rPr lang="it-IT" dirty="0" err="1" smtClean="0"/>
              <a:t>than</a:t>
            </a:r>
            <a:r>
              <a:rPr lang="it-IT" dirty="0" smtClean="0"/>
              <a:t> </a:t>
            </a:r>
            <a:r>
              <a:rPr lang="it-IT" dirty="0" err="1" smtClean="0"/>
              <a:t>electrons</a:t>
            </a:r>
            <a:endParaRPr lang="it-IT" dirty="0"/>
          </a:p>
          <a:p>
            <a:pPr marL="88900" indent="-88900">
              <a:buClr>
                <a:schemeClr val="bg1"/>
              </a:buClr>
              <a:buFont typeface="Arial" panose="020B0604020202020204" pitchFamily="34" charset="0"/>
              <a:buChar char="•"/>
            </a:pPr>
            <a:r>
              <a:rPr lang="it-IT" dirty="0" smtClean="0"/>
              <a:t>Proton </a:t>
            </a:r>
            <a:r>
              <a:rPr lang="it-IT" dirty="0" err="1" smtClean="0"/>
              <a:t>modulation</a:t>
            </a:r>
            <a:r>
              <a:rPr lang="it-IT" dirty="0" smtClean="0"/>
              <a:t> </a:t>
            </a:r>
            <a:r>
              <a:rPr lang="it-IT" dirty="0" err="1" smtClean="0"/>
              <a:t>consistent</a:t>
            </a:r>
            <a:r>
              <a:rPr lang="it-IT" dirty="0" smtClean="0"/>
              <a:t> with </a:t>
            </a:r>
            <a:r>
              <a:rPr lang="it-IT" dirty="0" err="1" smtClean="0"/>
              <a:t>that</a:t>
            </a:r>
            <a:r>
              <a:rPr lang="it-IT" dirty="0" smtClean="0"/>
              <a:t> of </a:t>
            </a:r>
            <a:r>
              <a:rPr lang="it-IT" dirty="0" err="1" smtClean="0"/>
              <a:t>positrons</a:t>
            </a:r>
            <a:r>
              <a:rPr lang="it-IT" dirty="0" smtClean="0"/>
              <a:t> (</a:t>
            </a:r>
            <a:r>
              <a:rPr lang="it-IT" dirty="0" err="1" smtClean="0"/>
              <a:t>preliminary</a:t>
            </a:r>
            <a:r>
              <a:rPr lang="it-IT" dirty="0" smtClean="0"/>
              <a:t>)</a:t>
            </a:r>
          </a:p>
        </p:txBody>
      </p:sp>
      <p:pic>
        <p:nvPicPr>
          <p:cNvPr id="5" name="Segnaposto contenuto 4"/>
          <p:cNvPicPr>
            <a:picLocks noGrp="1" noChangeAspect="1"/>
          </p:cNvPicPr>
          <p:nvPr>
            <p:ph sz="quarter" idx="1"/>
          </p:nvPr>
        </p:nvPicPr>
        <p:blipFill>
          <a:blip r:embed="rId2" cstate="print">
            <a:extLst>
              <a:ext uri="{28A0092B-C50C-407E-A947-70E740481C1C}">
                <a14:useLocalDpi xmlns:a14="http://schemas.microsoft.com/office/drawing/2010/main"/>
              </a:ext>
            </a:extLst>
          </a:blip>
          <a:stretch>
            <a:fillRect/>
          </a:stretch>
        </p:blipFill>
        <p:spPr>
          <a:xfrm>
            <a:off x="2936389" y="1556792"/>
            <a:ext cx="6018603" cy="4399738"/>
          </a:xfrm>
          <a:prstGeom prst="rect">
            <a:avLst/>
          </a:prstGeom>
        </p:spPr>
      </p:pic>
      <p:sp>
        <p:nvSpPr>
          <p:cNvPr id="6" name="CasellaDiTesto 11"/>
          <p:cNvSpPr txBox="1"/>
          <p:nvPr/>
        </p:nvSpPr>
        <p:spPr>
          <a:xfrm rot="2039633">
            <a:off x="7089689" y="1116840"/>
            <a:ext cx="1766061" cy="413639"/>
          </a:xfrm>
          <a:prstGeom prst="rect">
            <a:avLst/>
          </a:prstGeom>
          <a:noFill/>
        </p:spPr>
        <p:txBody>
          <a:bodyPr wrap="none" rtlCol="0">
            <a:spAutoFit/>
          </a:bodyPr>
          <a:lstStyle/>
          <a:p>
            <a:r>
              <a:rPr lang="en-US" sz="2400" dirty="0" smtClean="0">
                <a:solidFill>
                  <a:srgbClr val="FF0000"/>
                </a:solidFill>
                <a:latin typeface="Times New Roman" panose="02020603050405020304" pitchFamily="18" charset="0"/>
                <a:ea typeface="ＭＳ Ｐゴシック" pitchFamily="34" charset="-128"/>
                <a:cs typeface="Times New Roman" panose="02020603050405020304" pitchFamily="18" charset="0"/>
              </a:rPr>
              <a:t>Preliminary</a:t>
            </a:r>
            <a:endParaRPr lang="en-US" sz="2400" dirty="0">
              <a:solidFill>
                <a:srgbClr val="FF0000"/>
              </a:solidFill>
              <a:latin typeface="Times New Roman" panose="02020603050405020304" pitchFamily="18" charset="0"/>
              <a:ea typeface="ＭＳ Ｐゴシック" pitchFamily="34" charset="-128"/>
              <a:cs typeface="Times New Roman" panose="02020603050405020304" pitchFamily="18" charset="0"/>
            </a:endParaRPr>
          </a:p>
        </p:txBody>
      </p:sp>
      <p:sp>
        <p:nvSpPr>
          <p:cNvPr id="8"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2077346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sz="2400" dirty="0" smtClean="0"/>
              <a:t>PAMELA </a:t>
            </a:r>
            <a:r>
              <a:rPr lang="it-IT" sz="2400" dirty="0" err="1" smtClean="0"/>
              <a:t>observations</a:t>
            </a:r>
            <a:r>
              <a:rPr lang="it-IT" sz="2400" dirty="0" smtClean="0"/>
              <a:t> </a:t>
            </a:r>
            <a:r>
              <a:rPr lang="it-IT" sz="2400" dirty="0" err="1" smtClean="0"/>
              <a:t>during</a:t>
            </a:r>
            <a:r>
              <a:rPr lang="it-IT" sz="2400" dirty="0" smtClean="0"/>
              <a:t> </a:t>
            </a:r>
            <a:r>
              <a:rPr lang="it-IT" sz="2400" dirty="0" smtClean="0">
                <a:solidFill>
                  <a:schemeClr val="accent1"/>
                </a:solidFill>
              </a:rPr>
              <a:t>24° solar </a:t>
            </a:r>
            <a:r>
              <a:rPr lang="it-IT" sz="2400" dirty="0" err="1" smtClean="0">
                <a:solidFill>
                  <a:schemeClr val="accent1"/>
                </a:solidFill>
              </a:rPr>
              <a:t>cycle</a:t>
            </a:r>
            <a:endParaRPr lang="en-US" sz="2400" dirty="0">
              <a:solidFill>
                <a:schemeClr val="accent1"/>
              </a:solidFill>
            </a:endParaRPr>
          </a:p>
        </p:txBody>
      </p:sp>
      <p:pic>
        <p:nvPicPr>
          <p:cNvPr id="8194" name="Picture 2" descr="http://cosmicrays.oulu.fi/webform/query.cgi?startday=01&amp;startmonth=08&amp;startyear=1964&amp;starttime=00%3A00&amp;endday=30&amp;endmonth=12&amp;endyear=2014&amp;endtime=00%3A00&amp;resolution=Automatic+choice&amp;picture=on"/>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03648" y="1412776"/>
            <a:ext cx="7344816" cy="2592288"/>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9"/>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t="17705"/>
          <a:stretch/>
        </p:blipFill>
        <p:spPr>
          <a:xfrm>
            <a:off x="2843808" y="4005064"/>
            <a:ext cx="6480720" cy="2304257"/>
          </a:xfrm>
          <a:prstGeom prst="rect">
            <a:avLst/>
          </a:prstGeom>
        </p:spPr>
      </p:pic>
      <p:sp>
        <p:nvSpPr>
          <p:cNvPr id="5" name="TextBox 4"/>
          <p:cNvSpPr txBox="1"/>
          <p:nvPr/>
        </p:nvSpPr>
        <p:spPr>
          <a:xfrm>
            <a:off x="3340601" y="4149080"/>
            <a:ext cx="3103607" cy="307777"/>
          </a:xfrm>
          <a:prstGeom prst="rect">
            <a:avLst/>
          </a:prstGeom>
          <a:noFill/>
        </p:spPr>
        <p:txBody>
          <a:bodyPr wrap="none" rtlCol="0">
            <a:spAutoFit/>
          </a:bodyPr>
          <a:lstStyle/>
          <a:p>
            <a:r>
              <a:rPr lang="it-IT" sz="1400" dirty="0" smtClean="0">
                <a:latin typeface="Calibri" panose="020F0502020204030204" pitchFamily="34" charset="0"/>
              </a:rPr>
              <a:t>Maximum </a:t>
            </a:r>
            <a:r>
              <a:rPr lang="it-IT" sz="1400" dirty="0" err="1" smtClean="0">
                <a:latin typeface="Calibri" panose="020F0502020204030204" pitchFamily="34" charset="0"/>
              </a:rPr>
              <a:t>inclination</a:t>
            </a:r>
            <a:r>
              <a:rPr lang="it-IT" sz="1400" dirty="0" smtClean="0">
                <a:latin typeface="Calibri" panose="020F0502020204030204" pitchFamily="34" charset="0"/>
              </a:rPr>
              <a:t> of HCS (N-S </a:t>
            </a:r>
            <a:r>
              <a:rPr lang="it-IT" sz="1400" dirty="0" err="1" smtClean="0">
                <a:latin typeface="Calibri" panose="020F0502020204030204" pitchFamily="34" charset="0"/>
              </a:rPr>
              <a:t>mean</a:t>
            </a:r>
            <a:r>
              <a:rPr lang="it-IT" sz="1400" dirty="0" smtClean="0">
                <a:latin typeface="Calibri" panose="020F0502020204030204" pitchFamily="34" charset="0"/>
              </a:rPr>
              <a:t>)</a:t>
            </a:r>
            <a:endParaRPr lang="en-US" sz="1400" dirty="0">
              <a:latin typeface="Calibri" panose="020F0502020204030204" pitchFamily="34" charset="0"/>
            </a:endParaRPr>
          </a:p>
        </p:txBody>
      </p:sp>
      <p:sp>
        <p:nvSpPr>
          <p:cNvPr id="11" name="TextBox 10"/>
          <p:cNvSpPr txBox="1"/>
          <p:nvPr/>
        </p:nvSpPr>
        <p:spPr>
          <a:xfrm>
            <a:off x="251520" y="4212957"/>
            <a:ext cx="2525724" cy="800219"/>
          </a:xfrm>
          <a:prstGeom prst="rect">
            <a:avLst/>
          </a:prstGeom>
          <a:solidFill>
            <a:schemeClr val="bg1"/>
          </a:solidFill>
        </p:spPr>
        <p:txBody>
          <a:bodyPr wrap="square" rtlCol="0">
            <a:spAutoFit/>
          </a:bodyPr>
          <a:lstStyle/>
          <a:p>
            <a:r>
              <a:rPr lang="en-US" b="0" dirty="0" smtClean="0">
                <a:solidFill>
                  <a:schemeClr val="tx1"/>
                </a:solidFill>
                <a:latin typeface="Times New Roman" panose="02020603050405020304" pitchFamily="18" charset="0"/>
                <a:cs typeface="Times New Roman" panose="02020603050405020304" pitchFamily="18" charset="0"/>
              </a:rPr>
              <a:t>Neutron Monitor counts</a:t>
            </a:r>
            <a:endParaRPr lang="en-US" b="0" dirty="0">
              <a:solidFill>
                <a:schemeClr val="tx1"/>
              </a:solidFill>
              <a:latin typeface="Times New Roman" panose="02020603050405020304" pitchFamily="18" charset="0"/>
              <a:cs typeface="Times New Roman" panose="02020603050405020304" pitchFamily="18" charset="0"/>
            </a:endParaRPr>
          </a:p>
          <a:p>
            <a:r>
              <a:rPr lang="en-US" sz="1400" b="0" dirty="0">
                <a:solidFill>
                  <a:schemeClr val="tx1"/>
                </a:solidFill>
                <a:latin typeface="Times New Roman" panose="02020603050405020304" pitchFamily="18" charset="0"/>
                <a:cs typeface="Times New Roman" panose="02020603050405020304" pitchFamily="18" charset="0"/>
              </a:rPr>
              <a:t>Data from http://cosmicrays.oulu.fi/</a:t>
            </a:r>
            <a:endParaRPr lang="ru-RU" sz="1400" b="0" dirty="0">
              <a:solidFill>
                <a:schemeClr val="tx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51520" y="5293077"/>
            <a:ext cx="2591396" cy="800219"/>
          </a:xfrm>
          <a:prstGeom prst="rect">
            <a:avLst/>
          </a:prstGeom>
          <a:noFill/>
        </p:spPr>
        <p:txBody>
          <a:bodyPr wrap="square" rtlCol="0">
            <a:spAutoFit/>
          </a:bodyPr>
          <a:lstStyle/>
          <a:p>
            <a:r>
              <a:rPr lang="en-US" b="0" dirty="0" smtClean="0">
                <a:solidFill>
                  <a:schemeClr val="tx1"/>
                </a:solidFill>
                <a:latin typeface="Times New Roman" panose="02020603050405020304" pitchFamily="18" charset="0"/>
                <a:cs typeface="Times New Roman" panose="02020603050405020304" pitchFamily="18" charset="0"/>
              </a:rPr>
              <a:t>Computed HCS tilt angle</a:t>
            </a:r>
            <a:endParaRPr lang="en-US" b="0" dirty="0">
              <a:solidFill>
                <a:schemeClr val="tx1"/>
              </a:solidFill>
              <a:latin typeface="Times New Roman" panose="02020603050405020304" pitchFamily="18" charset="0"/>
              <a:cs typeface="Times New Roman" panose="02020603050405020304" pitchFamily="18" charset="0"/>
            </a:endParaRPr>
          </a:p>
          <a:p>
            <a:r>
              <a:rPr lang="en-US" sz="1400" b="0" dirty="0" smtClean="0">
                <a:solidFill>
                  <a:schemeClr val="tx1"/>
                </a:solidFill>
                <a:latin typeface="Times New Roman" panose="02020603050405020304" pitchFamily="18" charset="0"/>
                <a:cs typeface="Times New Roman" panose="02020603050405020304" pitchFamily="18" charset="0"/>
              </a:rPr>
              <a:t>Data from </a:t>
            </a:r>
            <a:r>
              <a:rPr lang="it-IT" sz="1400" b="0" dirty="0">
                <a:solidFill>
                  <a:schemeClr val="tx1"/>
                </a:solidFill>
                <a:latin typeface="Times New Roman" panose="02020603050405020304" pitchFamily="18" charset="0"/>
                <a:cs typeface="Times New Roman" panose="02020603050405020304" pitchFamily="18" charset="0"/>
              </a:rPr>
              <a:t>http://wso.stanford.edu</a:t>
            </a:r>
            <a:r>
              <a:rPr lang="it-IT" sz="1400" b="0" dirty="0" smtClean="0">
                <a:solidFill>
                  <a:schemeClr val="tx1"/>
                </a:solidFill>
                <a:latin typeface="Times New Roman" panose="02020603050405020304" pitchFamily="18" charset="0"/>
                <a:cs typeface="Times New Roman" panose="02020603050405020304" pitchFamily="18" charset="0"/>
              </a:rPr>
              <a:t>/</a:t>
            </a:r>
            <a:endParaRPr lang="ru-RU" sz="1400" b="0" dirty="0">
              <a:solidFill>
                <a:schemeClr val="tx1"/>
              </a:solidFill>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6151902" y="1700808"/>
            <a:ext cx="0" cy="424847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967665" y="1700808"/>
            <a:ext cx="0" cy="424847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Isosceles Triangle 17"/>
          <p:cNvSpPr/>
          <p:nvPr/>
        </p:nvSpPr>
        <p:spPr>
          <a:xfrm flipV="1">
            <a:off x="6547946" y="1390198"/>
            <a:ext cx="108012" cy="288032"/>
          </a:xfrm>
          <a:prstGeom prst="triangle">
            <a:avLst/>
          </a:prstGeom>
          <a:solidFill>
            <a:srgbClr val="FF0000"/>
          </a:solidFill>
          <a:ln w="6350">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dirty="0" smtClean="0"/>
          </a:p>
        </p:txBody>
      </p:sp>
      <p:cxnSp>
        <p:nvCxnSpPr>
          <p:cNvPr id="20" name="Straight Connector 19"/>
          <p:cNvCxnSpPr>
            <a:stCxn id="18" idx="0"/>
          </p:cNvCxnSpPr>
          <p:nvPr/>
        </p:nvCxnSpPr>
        <p:spPr>
          <a:xfrm>
            <a:off x="6601952" y="1678230"/>
            <a:ext cx="0" cy="430313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28184" y="3284984"/>
            <a:ext cx="1039067" cy="369332"/>
          </a:xfrm>
          <a:prstGeom prst="rect">
            <a:avLst/>
          </a:prstGeom>
          <a:solidFill>
            <a:schemeClr val="bg1"/>
          </a:solidFill>
        </p:spPr>
        <p:txBody>
          <a:bodyPr wrap="none" rtlCol="0">
            <a:spAutoFit/>
          </a:bodyPr>
          <a:lstStyle/>
          <a:p>
            <a:r>
              <a:rPr lang="it-IT" dirty="0" err="1" smtClean="0"/>
              <a:t>Cycle</a:t>
            </a:r>
            <a:r>
              <a:rPr lang="it-IT" dirty="0" smtClean="0"/>
              <a:t> 23</a:t>
            </a:r>
            <a:endParaRPr lang="en-US" dirty="0"/>
          </a:p>
        </p:txBody>
      </p:sp>
      <p:sp>
        <p:nvSpPr>
          <p:cNvPr id="19" name="TextBox 18"/>
          <p:cNvSpPr txBox="1"/>
          <p:nvPr/>
        </p:nvSpPr>
        <p:spPr>
          <a:xfrm>
            <a:off x="6660232" y="1844824"/>
            <a:ext cx="484428" cy="307777"/>
          </a:xfrm>
          <a:prstGeom prst="rect">
            <a:avLst/>
          </a:prstGeom>
          <a:solidFill>
            <a:schemeClr val="bg1"/>
          </a:solidFill>
        </p:spPr>
        <p:txBody>
          <a:bodyPr wrap="none" rtlCol="0">
            <a:spAutoFit/>
          </a:bodyPr>
          <a:lstStyle/>
          <a:p>
            <a:r>
              <a:rPr lang="it-IT" sz="1400" b="1" dirty="0" smtClean="0">
                <a:solidFill>
                  <a:srgbClr val="FF0000"/>
                </a:solidFill>
                <a:latin typeface="Candara" panose="020E0502030303020204" pitchFamily="34" charset="0"/>
              </a:rPr>
              <a:t>A&lt;0</a:t>
            </a:r>
            <a:endParaRPr lang="en-US" b="1" dirty="0">
              <a:solidFill>
                <a:srgbClr val="FF0000"/>
              </a:solidFill>
              <a:latin typeface="Candara" panose="020E0502030303020204" pitchFamily="34" charset="0"/>
            </a:endParaRPr>
          </a:p>
        </p:txBody>
      </p:sp>
      <p:sp>
        <p:nvSpPr>
          <p:cNvPr id="22" name="Isosceles Triangle 21"/>
          <p:cNvSpPr/>
          <p:nvPr/>
        </p:nvSpPr>
        <p:spPr>
          <a:xfrm flipV="1">
            <a:off x="7920372" y="1401487"/>
            <a:ext cx="108012" cy="288032"/>
          </a:xfrm>
          <a:prstGeom prst="triangle">
            <a:avLst/>
          </a:prstGeom>
          <a:solidFill>
            <a:schemeClr val="tx1"/>
          </a:solidFill>
          <a:ln w="28575">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dirty="0" smtClean="0"/>
          </a:p>
        </p:txBody>
      </p:sp>
      <p:sp>
        <p:nvSpPr>
          <p:cNvPr id="25" name="Isosceles Triangle 24"/>
          <p:cNvSpPr/>
          <p:nvPr/>
        </p:nvSpPr>
        <p:spPr>
          <a:xfrm flipV="1">
            <a:off x="8327705" y="1374635"/>
            <a:ext cx="108012" cy="288032"/>
          </a:xfrm>
          <a:prstGeom prst="triangle">
            <a:avLst/>
          </a:prstGeom>
          <a:solidFill>
            <a:srgbClr val="0000FF"/>
          </a:solidFill>
          <a:ln w="6350">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dirty="0" smtClean="0"/>
          </a:p>
        </p:txBody>
      </p:sp>
      <p:cxnSp>
        <p:nvCxnSpPr>
          <p:cNvPr id="26" name="Straight Connector 25"/>
          <p:cNvCxnSpPr>
            <a:stCxn id="25" idx="0"/>
          </p:cNvCxnSpPr>
          <p:nvPr/>
        </p:nvCxnSpPr>
        <p:spPr>
          <a:xfrm>
            <a:off x="8381711" y="1662667"/>
            <a:ext cx="1" cy="4303134"/>
          </a:xfrm>
          <a:prstGeom prst="line">
            <a:avLst/>
          </a:prstGeom>
          <a:ln>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430630" y="1829261"/>
            <a:ext cx="484428" cy="307777"/>
          </a:xfrm>
          <a:prstGeom prst="rect">
            <a:avLst/>
          </a:prstGeom>
          <a:solidFill>
            <a:schemeClr val="bg1"/>
          </a:solidFill>
        </p:spPr>
        <p:txBody>
          <a:bodyPr wrap="none" rtlCol="0">
            <a:spAutoFit/>
          </a:bodyPr>
          <a:lstStyle/>
          <a:p>
            <a:r>
              <a:rPr lang="it-IT" sz="1400" b="1" dirty="0" smtClean="0">
                <a:solidFill>
                  <a:srgbClr val="0000FF"/>
                </a:solidFill>
                <a:latin typeface="Candara" panose="020E0502030303020204" pitchFamily="34" charset="0"/>
              </a:rPr>
              <a:t>A&gt;0</a:t>
            </a:r>
            <a:endParaRPr lang="en-US" b="1" dirty="0">
              <a:solidFill>
                <a:srgbClr val="0000FF"/>
              </a:solidFill>
              <a:latin typeface="Candara" panose="020E0502030303020204" pitchFamily="34" charset="0"/>
            </a:endParaRPr>
          </a:p>
        </p:txBody>
      </p:sp>
      <p:sp>
        <p:nvSpPr>
          <p:cNvPr id="8" name="Right Arrow 7"/>
          <p:cNvSpPr/>
          <p:nvPr/>
        </p:nvSpPr>
        <p:spPr>
          <a:xfrm>
            <a:off x="7452320" y="2780928"/>
            <a:ext cx="1368152" cy="504056"/>
          </a:xfrm>
          <a:prstGeom prst="rightArrow">
            <a:avLst/>
          </a:prstGeom>
          <a:solidFill>
            <a:srgbClr val="FF0000"/>
          </a:solidFill>
          <a:ln w="28575">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it-IT" sz="1400" b="1" dirty="0" smtClean="0">
                <a:solidFill>
                  <a:prstClr val="white"/>
                </a:solidFill>
                <a:latin typeface="Candara" panose="020E0502030303020204" pitchFamily="34" charset="0"/>
              </a:rPr>
              <a:t>PAMELA</a:t>
            </a:r>
            <a:endParaRPr lang="en-US" sz="1400" b="1" dirty="0" smtClean="0">
              <a:solidFill>
                <a:prstClr val="white"/>
              </a:solidFill>
              <a:latin typeface="Candara" panose="020E0502030303020204" pitchFamily="34" charset="0"/>
            </a:endParaRPr>
          </a:p>
        </p:txBody>
      </p:sp>
      <p:sp>
        <p:nvSpPr>
          <p:cNvPr id="24" name="TextBox 23"/>
          <p:cNvSpPr txBox="1"/>
          <p:nvPr/>
        </p:nvSpPr>
        <p:spPr>
          <a:xfrm>
            <a:off x="8028384" y="3284984"/>
            <a:ext cx="1042273" cy="369332"/>
          </a:xfrm>
          <a:prstGeom prst="rect">
            <a:avLst/>
          </a:prstGeom>
          <a:solidFill>
            <a:schemeClr val="bg1"/>
          </a:solidFill>
        </p:spPr>
        <p:txBody>
          <a:bodyPr wrap="none" rtlCol="0">
            <a:spAutoFit/>
          </a:bodyPr>
          <a:lstStyle/>
          <a:p>
            <a:r>
              <a:rPr lang="it-IT" dirty="0" err="1" smtClean="0"/>
              <a:t>Cycle</a:t>
            </a:r>
            <a:r>
              <a:rPr lang="it-IT" dirty="0" smtClean="0"/>
              <a:t> 24</a:t>
            </a:r>
            <a:endParaRPr lang="en-US" dirty="0"/>
          </a:p>
        </p:txBody>
      </p:sp>
      <p:sp>
        <p:nvSpPr>
          <p:cNvPr id="23"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7356050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Grp="1" noChangeAspect="1" noChangeArrowheads="1"/>
          </p:cNvPicPr>
          <p:nvPr>
            <p:ph sz="quarter"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49623" y="692697"/>
            <a:ext cx="5380363" cy="3033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asellaDiTesto 11"/>
          <p:cNvSpPr txBox="1"/>
          <p:nvPr/>
        </p:nvSpPr>
        <p:spPr>
          <a:xfrm rot="2039633">
            <a:off x="7489050" y="1367080"/>
            <a:ext cx="1766061" cy="413639"/>
          </a:xfrm>
          <a:prstGeom prst="rect">
            <a:avLst/>
          </a:prstGeom>
          <a:noFill/>
        </p:spPr>
        <p:txBody>
          <a:bodyPr wrap="none" rtlCol="0">
            <a:spAutoFit/>
          </a:bodyPr>
          <a:lstStyle/>
          <a:p>
            <a:r>
              <a:rPr lang="en-US" sz="2400" dirty="0" smtClean="0">
                <a:solidFill>
                  <a:srgbClr val="FF0000"/>
                </a:solidFill>
                <a:latin typeface="Times New Roman" panose="02020603050405020304" pitchFamily="18" charset="0"/>
                <a:ea typeface="ＭＳ Ｐゴシック" pitchFamily="34" charset="-128"/>
                <a:cs typeface="Times New Roman" panose="02020603050405020304" pitchFamily="18" charset="0"/>
              </a:rPr>
              <a:t>Preliminary</a:t>
            </a:r>
            <a:endParaRPr lang="en-US" sz="2400" dirty="0">
              <a:solidFill>
                <a:srgbClr val="FF0000"/>
              </a:solidFill>
              <a:latin typeface="Times New Roman" panose="02020603050405020304" pitchFamily="18" charset="0"/>
              <a:ea typeface="ＭＳ Ｐゴシック" pitchFamily="34" charset="-128"/>
              <a:cs typeface="Times New Roman" panose="02020603050405020304" pitchFamily="18" charset="0"/>
            </a:endParaRPr>
          </a:p>
        </p:txBody>
      </p:sp>
      <p:pic>
        <p:nvPicPr>
          <p:cNvPr id="6" name="Immagin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91880" y="3284984"/>
            <a:ext cx="5472608" cy="3108615"/>
          </a:xfrm>
          <a:prstGeom prst="rect">
            <a:avLst/>
          </a:prstGeom>
        </p:spPr>
      </p:pic>
      <p:sp>
        <p:nvSpPr>
          <p:cNvPr id="10" name="Title 1"/>
          <p:cNvSpPr>
            <a:spLocks noGrp="1"/>
          </p:cNvSpPr>
          <p:nvPr>
            <p:ph type="title"/>
          </p:nvPr>
        </p:nvSpPr>
        <p:spPr>
          <a:xfrm>
            <a:off x="179512" y="914400"/>
            <a:ext cx="2592288" cy="1722512"/>
          </a:xfrm>
        </p:spPr>
        <p:txBody>
          <a:bodyPr/>
          <a:lstStyle/>
          <a:p>
            <a:r>
              <a:rPr lang="it-IT" dirty="0" smtClean="0">
                <a:effectLst>
                  <a:glow rad="228600">
                    <a:schemeClr val="accent1">
                      <a:satMod val="175000"/>
                      <a:alpha val="40000"/>
                    </a:schemeClr>
                  </a:glow>
                </a:effectLst>
              </a:rPr>
              <a:t>Long-</a:t>
            </a:r>
            <a:r>
              <a:rPr lang="it-IT" dirty="0" err="1" smtClean="0">
                <a:effectLst>
                  <a:glow rad="228600">
                    <a:schemeClr val="accent1">
                      <a:satMod val="175000"/>
                      <a:alpha val="40000"/>
                    </a:schemeClr>
                  </a:glow>
                </a:effectLst>
              </a:rPr>
              <a:t>term</a:t>
            </a:r>
            <a:r>
              <a:rPr lang="it-IT" dirty="0" smtClean="0">
                <a:effectLst>
                  <a:glow rad="228600">
                    <a:schemeClr val="accent1">
                      <a:satMod val="175000"/>
                      <a:alpha val="40000"/>
                    </a:schemeClr>
                  </a:glow>
                </a:effectLst>
              </a:rPr>
              <a:t> </a:t>
            </a:r>
            <a:r>
              <a:rPr lang="it-IT" dirty="0" err="1" smtClean="0">
                <a:effectLst>
                  <a:glow rad="228600">
                    <a:schemeClr val="accent1">
                      <a:satMod val="175000"/>
                      <a:alpha val="40000"/>
                    </a:schemeClr>
                  </a:glow>
                </a:effectLst>
              </a:rPr>
              <a:t>variation</a:t>
            </a:r>
            <a:r>
              <a:rPr lang="it-IT" dirty="0" smtClean="0">
                <a:effectLst>
                  <a:glow rad="228600">
                    <a:schemeClr val="accent1">
                      <a:satMod val="175000"/>
                      <a:alpha val="40000"/>
                    </a:schemeClr>
                  </a:glow>
                </a:effectLst>
              </a:rPr>
              <a:t> of GCR </a:t>
            </a:r>
            <a:r>
              <a:rPr lang="it-IT" dirty="0" err="1" smtClean="0">
                <a:effectLst>
                  <a:glow rad="228600">
                    <a:schemeClr val="accent1">
                      <a:satMod val="175000"/>
                      <a:alpha val="40000"/>
                    </a:schemeClr>
                  </a:glow>
                </a:effectLst>
              </a:rPr>
              <a:t>protons</a:t>
            </a:r>
            <a:r>
              <a:rPr lang="it-IT" dirty="0" smtClean="0">
                <a:effectLst>
                  <a:glow rad="228600">
                    <a:schemeClr val="accent1">
                      <a:satMod val="175000"/>
                      <a:alpha val="40000"/>
                    </a:schemeClr>
                  </a:glow>
                </a:effectLst>
              </a:rPr>
              <a:t> </a:t>
            </a:r>
            <a:r>
              <a:rPr lang="it-IT" dirty="0" err="1" smtClean="0">
                <a:effectLst>
                  <a:glow rad="228600">
                    <a:schemeClr val="accent1">
                      <a:satMod val="175000"/>
                      <a:alpha val="40000"/>
                    </a:schemeClr>
                  </a:glow>
                </a:effectLst>
              </a:rPr>
              <a:t>towards</a:t>
            </a:r>
            <a:r>
              <a:rPr lang="it-IT" dirty="0" smtClean="0">
                <a:effectLst>
                  <a:glow rad="228600">
                    <a:schemeClr val="accent1">
                      <a:satMod val="175000"/>
                      <a:alpha val="40000"/>
                    </a:schemeClr>
                  </a:glow>
                </a:effectLst>
              </a:rPr>
              <a:t> 24° solar maximum</a:t>
            </a:r>
            <a:endParaRPr lang="en-US" dirty="0">
              <a:effectLst>
                <a:glow rad="228600">
                  <a:schemeClr val="accent1">
                    <a:satMod val="175000"/>
                    <a:alpha val="40000"/>
                  </a:schemeClr>
                </a:glow>
              </a:effectLst>
            </a:endParaRPr>
          </a:p>
        </p:txBody>
      </p:sp>
      <p:sp>
        <p:nvSpPr>
          <p:cNvPr id="11" name="Text Placeholder 2"/>
          <p:cNvSpPr txBox="1">
            <a:spLocks/>
          </p:cNvSpPr>
          <p:nvPr/>
        </p:nvSpPr>
        <p:spPr>
          <a:xfrm>
            <a:off x="179513" y="2996952"/>
            <a:ext cx="2737414" cy="3129211"/>
          </a:xfrm>
          <a:prstGeom prst="rect">
            <a:avLst/>
          </a:prstGeom>
        </p:spPr>
        <p:txBody>
          <a:bodyPr vert="horz">
            <a:normAutofit/>
          </a:bodyPr>
          <a:lstStyle>
            <a:lvl1pPr marL="0" indent="0" algn="l" rtl="0" eaLnBrk="1" latinLnBrk="0" hangingPunct="1">
              <a:spcBef>
                <a:spcPct val="20000"/>
              </a:spcBef>
              <a:spcAft>
                <a:spcPts val="1000"/>
              </a:spcAft>
              <a:buClr>
                <a:schemeClr val="accent1"/>
              </a:buClr>
              <a:buSzPct val="85000"/>
              <a:buFont typeface="Wingdings 2"/>
              <a:buNone/>
              <a:defRPr kumimoji="0" sz="1600" kern="1200">
                <a:solidFill>
                  <a:srgbClr val="FFFFFF"/>
                </a:solidFill>
                <a:latin typeface="+mn-lt"/>
                <a:ea typeface="+mn-ea"/>
                <a:cs typeface="+mn-cs"/>
              </a:defRPr>
            </a:lvl1pPr>
            <a:lvl2pPr marL="548640" indent="-274320" algn="l" rtl="0" eaLnBrk="1" latinLnBrk="0" hangingPunct="1">
              <a:spcBef>
                <a:spcPct val="20000"/>
              </a:spcBef>
              <a:buClr>
                <a:schemeClr val="accent2"/>
              </a:buClr>
              <a:buSzPct val="70000"/>
              <a:buFont typeface="Wingdings"/>
              <a:buNone/>
              <a:defRPr kumimoji="0" sz="1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None/>
              <a:defRPr kumimoji="0" sz="1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None/>
              <a:defRPr kumimoji="0" sz="9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None/>
              <a:defRPr kumimoji="0" sz="9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it-IT" dirty="0" err="1" smtClean="0"/>
              <a:t>Evolution</a:t>
            </a:r>
            <a:r>
              <a:rPr lang="it-IT" dirty="0" smtClean="0"/>
              <a:t> of the </a:t>
            </a:r>
            <a:r>
              <a:rPr lang="it-IT" dirty="0" err="1" smtClean="0"/>
              <a:t>proton</a:t>
            </a:r>
            <a:r>
              <a:rPr lang="it-IT" dirty="0" smtClean="0"/>
              <a:t> </a:t>
            </a:r>
            <a:r>
              <a:rPr lang="it-IT" dirty="0" err="1" smtClean="0"/>
              <a:t>energy</a:t>
            </a:r>
            <a:r>
              <a:rPr lang="it-IT" dirty="0" smtClean="0"/>
              <a:t> </a:t>
            </a:r>
            <a:r>
              <a:rPr lang="it-IT" dirty="0" err="1" smtClean="0"/>
              <a:t>spectra</a:t>
            </a:r>
            <a:r>
              <a:rPr lang="it-IT" dirty="0" smtClean="0"/>
              <a:t> from 2006 to </a:t>
            </a:r>
            <a:r>
              <a:rPr lang="it-IT" dirty="0" err="1" smtClean="0"/>
              <a:t>present</a:t>
            </a:r>
            <a:r>
              <a:rPr lang="it-IT" dirty="0" smtClean="0"/>
              <a:t>              </a:t>
            </a:r>
          </a:p>
          <a:p>
            <a:pPr marL="285750" indent="-285750">
              <a:buClr>
                <a:schemeClr val="bg1"/>
              </a:buClr>
              <a:buFont typeface="Wingdings" pitchFamily="2" charset="2"/>
              <a:buChar char="à"/>
            </a:pPr>
            <a:r>
              <a:rPr lang="it-IT" dirty="0" err="1" smtClean="0"/>
              <a:t>Modeling</a:t>
            </a:r>
            <a:r>
              <a:rPr lang="it-IT" dirty="0" smtClean="0"/>
              <a:t> </a:t>
            </a:r>
            <a:r>
              <a:rPr lang="it-IT" dirty="0" err="1" smtClean="0"/>
              <a:t>during</a:t>
            </a:r>
            <a:r>
              <a:rPr lang="it-IT" dirty="0" smtClean="0"/>
              <a:t> solar maximum </a:t>
            </a:r>
            <a:r>
              <a:rPr lang="it-IT" dirty="0" err="1" smtClean="0"/>
              <a:t>activity</a:t>
            </a:r>
            <a:r>
              <a:rPr lang="it-IT" dirty="0" smtClean="0"/>
              <a:t>    (</a:t>
            </a:r>
            <a:r>
              <a:rPr lang="it-IT" dirty="0" err="1" smtClean="0"/>
              <a:t>not-stationary</a:t>
            </a:r>
            <a:r>
              <a:rPr lang="it-IT" dirty="0" smtClean="0"/>
              <a:t> </a:t>
            </a:r>
            <a:r>
              <a:rPr lang="it-IT" dirty="0" err="1" smtClean="0"/>
              <a:t>condition</a:t>
            </a:r>
            <a:r>
              <a:rPr lang="it-IT" dirty="0" smtClean="0"/>
              <a:t>) </a:t>
            </a:r>
          </a:p>
        </p:txBody>
      </p:sp>
      <p:sp>
        <p:nvSpPr>
          <p:cNvPr id="12"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0443200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187" y="1646237"/>
            <a:ext cx="2664296" cy="990600"/>
          </a:xfrm>
        </p:spPr>
        <p:txBody>
          <a:bodyPr/>
          <a:lstStyle/>
          <a:p>
            <a:r>
              <a:rPr lang="it-IT" dirty="0" err="1" smtClean="0"/>
              <a:t>Evolution</a:t>
            </a:r>
            <a:r>
              <a:rPr lang="it-IT" dirty="0" smtClean="0"/>
              <a:t> of the electron </a:t>
            </a:r>
            <a:r>
              <a:rPr lang="it-IT" dirty="0" err="1" smtClean="0"/>
              <a:t>charge</a:t>
            </a:r>
            <a:r>
              <a:rPr lang="it-IT" dirty="0" smtClean="0"/>
              <a:t> ratio: </a:t>
            </a:r>
            <a:r>
              <a:rPr lang="it-IT" dirty="0" err="1" smtClean="0"/>
              <a:t>sign-dependent</a:t>
            </a:r>
            <a:r>
              <a:rPr lang="it-IT" dirty="0" smtClean="0"/>
              <a:t> solar </a:t>
            </a:r>
            <a:r>
              <a:rPr lang="it-IT" dirty="0" err="1" smtClean="0"/>
              <a:t>modulation</a:t>
            </a:r>
            <a:r>
              <a:rPr lang="it-IT" dirty="0" smtClean="0"/>
              <a:t> </a:t>
            </a:r>
            <a:endParaRPr lang="en-US" dirty="0"/>
          </a:p>
        </p:txBody>
      </p:sp>
      <p:sp>
        <p:nvSpPr>
          <p:cNvPr id="3" name="Text Placeholder 2"/>
          <p:cNvSpPr>
            <a:spLocks noGrp="1"/>
          </p:cNvSpPr>
          <p:nvPr>
            <p:ph type="body" idx="2"/>
          </p:nvPr>
        </p:nvSpPr>
        <p:spPr>
          <a:xfrm>
            <a:off x="54719" y="2636837"/>
            <a:ext cx="2799763" cy="4144963"/>
          </a:xfrm>
        </p:spPr>
        <p:txBody>
          <a:bodyPr>
            <a:normAutofit/>
          </a:bodyPr>
          <a:lstStyle/>
          <a:p>
            <a:endParaRPr lang="it-IT" dirty="0" smtClean="0"/>
          </a:p>
          <a:p>
            <a:pPr marL="285750" indent="-285750">
              <a:buFont typeface="Wingdings" charset="2"/>
              <a:buChar char="à"/>
            </a:pPr>
            <a:r>
              <a:rPr lang="it-IT" dirty="0" smtClean="0">
                <a:sym typeface="Wingdings" panose="05000000000000000000" pitchFamily="2" charset="2"/>
              </a:rPr>
              <a:t>-&gt; Analysis </a:t>
            </a:r>
            <a:r>
              <a:rPr lang="it-IT" dirty="0" smtClean="0"/>
              <a:t>from </a:t>
            </a:r>
            <a:r>
              <a:rPr lang="it-IT" dirty="0" err="1"/>
              <a:t>July</a:t>
            </a:r>
            <a:r>
              <a:rPr lang="it-IT" dirty="0"/>
              <a:t> 2006 to </a:t>
            </a:r>
            <a:r>
              <a:rPr lang="it-IT" dirty="0" err="1"/>
              <a:t>December</a:t>
            </a:r>
            <a:r>
              <a:rPr lang="it-IT" dirty="0"/>
              <a:t> </a:t>
            </a:r>
            <a:r>
              <a:rPr lang="it-IT" dirty="0" smtClean="0"/>
              <a:t>2015, </a:t>
            </a:r>
            <a:r>
              <a:rPr lang="it-IT" dirty="0" err="1"/>
              <a:t>covering</a:t>
            </a:r>
            <a:r>
              <a:rPr lang="it-IT" dirty="0"/>
              <a:t> the </a:t>
            </a:r>
            <a:r>
              <a:rPr lang="it-IT" dirty="0" err="1"/>
              <a:t>period</a:t>
            </a:r>
            <a:r>
              <a:rPr lang="it-IT" dirty="0"/>
              <a:t> </a:t>
            </a:r>
            <a:r>
              <a:rPr lang="it-IT" dirty="0" smtClean="0"/>
              <a:t>from </a:t>
            </a:r>
            <a:r>
              <a:rPr lang="it-IT" dirty="0"/>
              <a:t>the minimum of solar </a:t>
            </a:r>
            <a:r>
              <a:rPr lang="it-IT" dirty="0" err="1"/>
              <a:t>cycle</a:t>
            </a:r>
            <a:r>
              <a:rPr lang="it-IT" dirty="0"/>
              <a:t> 23 (</a:t>
            </a:r>
            <a:r>
              <a:rPr lang="it-IT" dirty="0" smtClean="0"/>
              <a:t>2006-2009) </a:t>
            </a:r>
            <a:r>
              <a:rPr lang="it-IT" dirty="0" err="1" smtClean="0"/>
              <a:t>till</a:t>
            </a:r>
            <a:r>
              <a:rPr lang="it-IT" dirty="0" smtClean="0"/>
              <a:t> </a:t>
            </a:r>
            <a:r>
              <a:rPr lang="it-IT" dirty="0"/>
              <a:t>the middle of the maximum of solar </a:t>
            </a:r>
            <a:r>
              <a:rPr lang="it-IT" dirty="0" err="1"/>
              <a:t>cycle</a:t>
            </a:r>
            <a:r>
              <a:rPr lang="it-IT" dirty="0"/>
              <a:t> </a:t>
            </a:r>
            <a:r>
              <a:rPr lang="it-IT" dirty="0" smtClean="0"/>
              <a:t>24.</a:t>
            </a:r>
            <a:endParaRPr lang="it-IT" dirty="0"/>
          </a:p>
          <a:p>
            <a:pPr marL="285750" indent="-285750">
              <a:buFont typeface="Wingdings" charset="2"/>
              <a:buChar char="à"/>
            </a:pPr>
            <a:r>
              <a:rPr lang="it-IT" dirty="0">
                <a:sym typeface="Wingdings" panose="05000000000000000000" pitchFamily="2" charset="2"/>
              </a:rPr>
              <a:t> </a:t>
            </a:r>
            <a:r>
              <a:rPr lang="it-IT" dirty="0" err="1"/>
              <a:t>polarity</a:t>
            </a:r>
            <a:r>
              <a:rPr lang="it-IT" dirty="0"/>
              <a:t> </a:t>
            </a:r>
            <a:r>
              <a:rPr lang="it-IT" dirty="0" err="1"/>
              <a:t>reversal</a:t>
            </a:r>
            <a:r>
              <a:rPr lang="it-IT" dirty="0"/>
              <a:t> of the </a:t>
            </a:r>
            <a:r>
              <a:rPr lang="it-IT" dirty="0" err="1"/>
              <a:t>heliospheric</a:t>
            </a:r>
            <a:r>
              <a:rPr lang="it-IT" dirty="0"/>
              <a:t> </a:t>
            </a:r>
            <a:r>
              <a:rPr lang="it-IT" dirty="0" err="1"/>
              <a:t>magnetic</a:t>
            </a:r>
            <a:r>
              <a:rPr lang="it-IT" dirty="0"/>
              <a:t> </a:t>
            </a:r>
            <a:r>
              <a:rPr lang="it-IT" dirty="0" err="1"/>
              <a:t>field</a:t>
            </a:r>
            <a:r>
              <a:rPr lang="it-IT" dirty="0"/>
              <a:t> </a:t>
            </a:r>
            <a:r>
              <a:rPr lang="it-IT" dirty="0" err="1"/>
              <a:t>took</a:t>
            </a:r>
            <a:r>
              <a:rPr lang="it-IT" dirty="0"/>
              <a:t> </a:t>
            </a:r>
            <a:r>
              <a:rPr lang="it-IT" dirty="0" err="1"/>
              <a:t>place</a:t>
            </a:r>
            <a:r>
              <a:rPr lang="it-IT" dirty="0"/>
              <a:t> </a:t>
            </a:r>
            <a:r>
              <a:rPr lang="it-IT" dirty="0" err="1"/>
              <a:t>between</a:t>
            </a:r>
            <a:r>
              <a:rPr lang="it-IT" dirty="0"/>
              <a:t> 2013 and 2014.</a:t>
            </a:r>
          </a:p>
          <a:p>
            <a:pPr marL="285750" indent="-285750">
              <a:buFont typeface="Wingdings" charset="2"/>
              <a:buChar char="à"/>
            </a:pPr>
            <a:endParaRPr lang="it-IT" dirty="0"/>
          </a:p>
          <a:p>
            <a:endParaRPr lang="en-US" dirty="0"/>
          </a:p>
        </p:txBody>
      </p:sp>
      <p:pic>
        <p:nvPicPr>
          <p:cNvPr id="11" name="Immagin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59832" y="528612"/>
            <a:ext cx="5920022" cy="4196532"/>
          </a:xfrm>
          <a:prstGeom prst="rect">
            <a:avLst/>
          </a:prstGeom>
        </p:spPr>
      </p:pic>
      <p:sp>
        <p:nvSpPr>
          <p:cNvPr id="22" name="Rettangolo 21"/>
          <p:cNvSpPr/>
          <p:nvPr/>
        </p:nvSpPr>
        <p:spPr>
          <a:xfrm>
            <a:off x="3059832" y="4746665"/>
            <a:ext cx="5616625" cy="1538883"/>
          </a:xfrm>
          <a:prstGeom prst="rect">
            <a:avLst/>
          </a:prstGeom>
        </p:spPr>
        <p:txBody>
          <a:bodyPr wrap="square">
            <a:spAutoFit/>
          </a:bodyPr>
          <a:lstStyle/>
          <a:p>
            <a:pPr>
              <a:spcAft>
                <a:spcPts val="0"/>
              </a:spcAft>
            </a:pPr>
            <a:r>
              <a:rPr lang="it-IT" dirty="0" err="1">
                <a:latin typeface="Calibri" charset="0"/>
                <a:ea typeface="Calibri" charset="0"/>
                <a:cs typeface="Times New Roman" charset="0"/>
              </a:rPr>
              <a:t>R</a:t>
            </a:r>
            <a:r>
              <a:rPr lang="it-IT" dirty="0" err="1" smtClean="0">
                <a:latin typeface="Calibri" charset="0"/>
                <a:ea typeface="Calibri" charset="0"/>
                <a:cs typeface="Times New Roman" charset="0"/>
              </a:rPr>
              <a:t>esults</a:t>
            </a:r>
            <a:r>
              <a:rPr lang="it-IT" dirty="0" smtClean="0">
                <a:latin typeface="Calibri" charset="0"/>
                <a:ea typeface="Calibri" charset="0"/>
                <a:cs typeface="Times New Roman" charset="0"/>
              </a:rPr>
              <a:t> </a:t>
            </a:r>
            <a:r>
              <a:rPr lang="it-IT" dirty="0" err="1">
                <a:latin typeface="Calibri" charset="0"/>
                <a:ea typeface="Calibri" charset="0"/>
                <a:cs typeface="Times New Roman" charset="0"/>
              </a:rPr>
              <a:t>provide</a:t>
            </a:r>
            <a:r>
              <a:rPr lang="it-IT" dirty="0">
                <a:latin typeface="Calibri" charset="0"/>
                <a:ea typeface="Calibri" charset="0"/>
                <a:cs typeface="Times New Roman" charset="0"/>
              </a:rPr>
              <a:t> the </a:t>
            </a:r>
            <a:r>
              <a:rPr lang="it-IT" dirty="0" smtClean="0">
                <a:latin typeface="Calibri" charset="0"/>
                <a:ea typeface="Calibri" charset="0"/>
                <a:cs typeface="Times New Roman" charset="0"/>
              </a:rPr>
              <a:t>first </a:t>
            </a:r>
            <a:r>
              <a:rPr lang="it-IT" dirty="0" err="1">
                <a:latin typeface="Calibri" charset="0"/>
                <a:ea typeface="Calibri" charset="0"/>
                <a:cs typeface="Times New Roman" charset="0"/>
              </a:rPr>
              <a:t>clear</a:t>
            </a:r>
            <a:r>
              <a:rPr lang="it-IT" dirty="0">
                <a:latin typeface="Calibri" charset="0"/>
                <a:ea typeface="Calibri" charset="0"/>
                <a:cs typeface="Times New Roman" charset="0"/>
              </a:rPr>
              <a:t> and </a:t>
            </a:r>
            <a:r>
              <a:rPr lang="it-IT" dirty="0" err="1">
                <a:latin typeface="Calibri" charset="0"/>
                <a:ea typeface="Calibri" charset="0"/>
                <a:cs typeface="Times New Roman" charset="0"/>
              </a:rPr>
              <a:t>continuous</a:t>
            </a:r>
            <a:r>
              <a:rPr lang="it-IT" dirty="0">
                <a:latin typeface="Calibri" charset="0"/>
                <a:ea typeface="Calibri" charset="0"/>
                <a:cs typeface="Times New Roman" charset="0"/>
              </a:rPr>
              <a:t> </a:t>
            </a:r>
            <a:r>
              <a:rPr lang="it-IT" dirty="0" err="1">
                <a:latin typeface="Calibri" charset="0"/>
                <a:ea typeface="Calibri" charset="0"/>
                <a:cs typeface="Times New Roman" charset="0"/>
              </a:rPr>
              <a:t>observation</a:t>
            </a:r>
            <a:r>
              <a:rPr lang="it-IT" dirty="0">
                <a:latin typeface="Calibri" charset="0"/>
                <a:ea typeface="Calibri" charset="0"/>
                <a:cs typeface="Times New Roman" charset="0"/>
              </a:rPr>
              <a:t> of </a:t>
            </a:r>
            <a:r>
              <a:rPr lang="it-IT" b="1" dirty="0" err="1">
                <a:latin typeface="Calibri" charset="0"/>
                <a:ea typeface="Calibri" charset="0"/>
                <a:cs typeface="Times New Roman" charset="0"/>
              </a:rPr>
              <a:t>how</a:t>
            </a:r>
            <a:r>
              <a:rPr lang="it-IT" b="1" dirty="0">
                <a:latin typeface="Calibri" charset="0"/>
                <a:ea typeface="Calibri" charset="0"/>
                <a:cs typeface="Times New Roman" charset="0"/>
              </a:rPr>
              <a:t> </a:t>
            </a:r>
            <a:r>
              <a:rPr lang="it-IT" b="1" dirty="0" err="1">
                <a:latin typeface="Calibri" charset="0"/>
                <a:ea typeface="Calibri" charset="0"/>
                <a:cs typeface="Times New Roman" charset="0"/>
              </a:rPr>
              <a:t>drift</a:t>
            </a:r>
            <a:r>
              <a:rPr lang="it-IT" b="1" dirty="0">
                <a:latin typeface="Calibri" charset="0"/>
                <a:ea typeface="Calibri" charset="0"/>
                <a:cs typeface="Times New Roman" charset="0"/>
              </a:rPr>
              <a:t> </a:t>
            </a:r>
            <a:r>
              <a:rPr lang="it-IT" b="1" dirty="0" err="1" smtClean="0">
                <a:latin typeface="Calibri" charset="0"/>
                <a:ea typeface="Calibri" charset="0"/>
                <a:cs typeface="Times New Roman" charset="0"/>
              </a:rPr>
              <a:t>effects</a:t>
            </a:r>
            <a:r>
              <a:rPr lang="it-IT" sz="2000" b="1" dirty="0" smtClean="0">
                <a:latin typeface="Calibri" charset="0"/>
                <a:ea typeface="Calibri" charset="0"/>
                <a:cs typeface="Times New Roman" charset="0"/>
              </a:rPr>
              <a:t> </a:t>
            </a:r>
            <a:r>
              <a:rPr lang="it-IT" b="1" dirty="0" smtClean="0">
                <a:latin typeface="Calibri" charset="0"/>
                <a:ea typeface="Calibri" charset="0"/>
                <a:cs typeface="Times New Roman" charset="0"/>
              </a:rPr>
              <a:t>on </a:t>
            </a:r>
            <a:r>
              <a:rPr lang="it-IT" b="1" dirty="0">
                <a:latin typeface="Calibri" charset="0"/>
                <a:ea typeface="Calibri" charset="0"/>
                <a:cs typeface="Times New Roman" charset="0"/>
              </a:rPr>
              <a:t>solar </a:t>
            </a:r>
            <a:r>
              <a:rPr lang="it-IT" b="1" dirty="0" err="1">
                <a:latin typeface="Calibri" charset="0"/>
                <a:ea typeface="Calibri" charset="0"/>
                <a:cs typeface="Times New Roman" charset="0"/>
              </a:rPr>
              <a:t>modulation</a:t>
            </a:r>
            <a:r>
              <a:rPr lang="it-IT" b="1" dirty="0">
                <a:latin typeface="Calibri" charset="0"/>
                <a:ea typeface="Calibri" charset="0"/>
                <a:cs typeface="Times New Roman" charset="0"/>
              </a:rPr>
              <a:t> </a:t>
            </a:r>
            <a:r>
              <a:rPr lang="it-IT" b="1" dirty="0" err="1">
                <a:latin typeface="Calibri" charset="0"/>
                <a:ea typeface="Calibri" charset="0"/>
                <a:cs typeface="Times New Roman" charset="0"/>
              </a:rPr>
              <a:t>have</a:t>
            </a:r>
            <a:r>
              <a:rPr lang="it-IT" b="1" dirty="0">
                <a:latin typeface="Calibri" charset="0"/>
                <a:ea typeface="Calibri" charset="0"/>
                <a:cs typeface="Times New Roman" charset="0"/>
              </a:rPr>
              <a:t> </a:t>
            </a:r>
            <a:r>
              <a:rPr lang="it-IT" b="1" dirty="0" err="1">
                <a:latin typeface="Calibri" charset="0"/>
                <a:ea typeface="Calibri" charset="0"/>
                <a:cs typeface="Times New Roman" charset="0"/>
              </a:rPr>
              <a:t>unfolded</a:t>
            </a:r>
            <a:r>
              <a:rPr lang="it-IT" b="1" dirty="0">
                <a:latin typeface="Calibri" charset="0"/>
                <a:ea typeface="Calibri" charset="0"/>
                <a:cs typeface="Times New Roman" charset="0"/>
              </a:rPr>
              <a:t> with time from solar minimum to solar maximum </a:t>
            </a:r>
            <a:r>
              <a:rPr lang="it-IT" dirty="0">
                <a:latin typeface="Calibri" charset="0"/>
                <a:ea typeface="Calibri" charset="0"/>
                <a:cs typeface="Times New Roman" charset="0"/>
              </a:rPr>
              <a:t>and </a:t>
            </a:r>
            <a:r>
              <a:rPr lang="it-IT" dirty="0" err="1" smtClean="0">
                <a:latin typeface="Calibri" charset="0"/>
                <a:ea typeface="Calibri" charset="0"/>
                <a:cs typeface="Times New Roman" charset="0"/>
              </a:rPr>
              <a:t>their</a:t>
            </a:r>
            <a:r>
              <a:rPr lang="it-IT" sz="2000" dirty="0" smtClean="0">
                <a:latin typeface="Calibri" charset="0"/>
                <a:ea typeface="Calibri" charset="0"/>
                <a:cs typeface="Times New Roman" charset="0"/>
              </a:rPr>
              <a:t> </a:t>
            </a:r>
            <a:r>
              <a:rPr lang="it-IT" dirty="0" err="1" smtClean="0">
                <a:latin typeface="Calibri" charset="0"/>
                <a:ea typeface="Calibri" charset="0"/>
                <a:cs typeface="Times New Roman" charset="0"/>
              </a:rPr>
              <a:t>dependence</a:t>
            </a:r>
            <a:r>
              <a:rPr lang="it-IT" dirty="0" smtClean="0">
                <a:latin typeface="Calibri" charset="0"/>
                <a:ea typeface="Calibri" charset="0"/>
                <a:cs typeface="Times New Roman" charset="0"/>
              </a:rPr>
              <a:t> </a:t>
            </a:r>
            <a:r>
              <a:rPr lang="it-IT" dirty="0">
                <a:latin typeface="Calibri" charset="0"/>
                <a:ea typeface="Calibri" charset="0"/>
                <a:cs typeface="Times New Roman" charset="0"/>
              </a:rPr>
              <a:t>on the </a:t>
            </a:r>
            <a:r>
              <a:rPr lang="it-IT" dirty="0" err="1">
                <a:latin typeface="Calibri" charset="0"/>
                <a:ea typeface="Calibri" charset="0"/>
                <a:cs typeface="Times New Roman" charset="0"/>
              </a:rPr>
              <a:t>particle</a:t>
            </a:r>
            <a:r>
              <a:rPr lang="it-IT" dirty="0">
                <a:latin typeface="Calibri" charset="0"/>
                <a:ea typeface="Calibri" charset="0"/>
                <a:cs typeface="Times New Roman" charset="0"/>
              </a:rPr>
              <a:t> </a:t>
            </a:r>
            <a:r>
              <a:rPr lang="it-IT" dirty="0" err="1">
                <a:latin typeface="Calibri" charset="0"/>
                <a:ea typeface="Calibri" charset="0"/>
                <a:cs typeface="Times New Roman" charset="0"/>
              </a:rPr>
              <a:t>rigidity</a:t>
            </a:r>
            <a:r>
              <a:rPr lang="it-IT" dirty="0">
                <a:latin typeface="Calibri" charset="0"/>
                <a:ea typeface="Calibri" charset="0"/>
                <a:cs typeface="Times New Roman" charset="0"/>
              </a:rPr>
              <a:t> and the </a:t>
            </a:r>
            <a:r>
              <a:rPr lang="it-IT" b="1" dirty="0" err="1">
                <a:latin typeface="Calibri" charset="0"/>
                <a:ea typeface="Calibri" charset="0"/>
                <a:cs typeface="Times New Roman" charset="0"/>
              </a:rPr>
              <a:t>cyclic</a:t>
            </a:r>
            <a:r>
              <a:rPr lang="it-IT" b="1" dirty="0">
                <a:latin typeface="Calibri" charset="0"/>
                <a:ea typeface="Calibri" charset="0"/>
                <a:cs typeface="Times New Roman" charset="0"/>
              </a:rPr>
              <a:t> </a:t>
            </a:r>
            <a:r>
              <a:rPr lang="it-IT" b="1" dirty="0" err="1">
                <a:latin typeface="Calibri" charset="0"/>
                <a:ea typeface="Calibri" charset="0"/>
                <a:cs typeface="Times New Roman" charset="0"/>
              </a:rPr>
              <a:t>polarity</a:t>
            </a:r>
            <a:r>
              <a:rPr lang="it-IT" b="1" dirty="0">
                <a:latin typeface="Calibri" charset="0"/>
                <a:ea typeface="Calibri" charset="0"/>
                <a:cs typeface="Times New Roman" charset="0"/>
              </a:rPr>
              <a:t> of the solar </a:t>
            </a:r>
            <a:r>
              <a:rPr lang="it-IT" b="1" dirty="0" err="1">
                <a:latin typeface="Calibri" charset="0"/>
                <a:ea typeface="Calibri" charset="0"/>
                <a:cs typeface="Times New Roman" charset="0"/>
              </a:rPr>
              <a:t>magnetic</a:t>
            </a:r>
            <a:r>
              <a:rPr lang="it-IT" b="1" dirty="0">
                <a:latin typeface="Calibri" charset="0"/>
                <a:ea typeface="Calibri" charset="0"/>
                <a:cs typeface="Times New Roman" charset="0"/>
              </a:rPr>
              <a:t> </a:t>
            </a:r>
            <a:r>
              <a:rPr lang="it-IT" b="1" dirty="0" err="1" smtClean="0">
                <a:latin typeface="Calibri" charset="0"/>
                <a:ea typeface="Calibri" charset="0"/>
                <a:cs typeface="Times New Roman" charset="0"/>
              </a:rPr>
              <a:t>field</a:t>
            </a:r>
            <a:r>
              <a:rPr lang="it-IT" b="1" dirty="0">
                <a:latin typeface="Calibri" charset="0"/>
                <a:ea typeface="Calibri" charset="0"/>
                <a:cs typeface="Times New Roman" charset="0"/>
              </a:rPr>
              <a:t>.</a:t>
            </a:r>
            <a:endParaRPr lang="it-IT" sz="2000" b="1" dirty="0">
              <a:effectLst/>
              <a:latin typeface="Calibri" charset="0"/>
              <a:ea typeface="Calibri" charset="0"/>
              <a:cs typeface="Times New Roman" charset="0"/>
            </a:endParaRPr>
          </a:p>
        </p:txBody>
      </p:sp>
      <p:sp>
        <p:nvSpPr>
          <p:cNvPr id="23" name="CasellaDiTesto 22"/>
          <p:cNvSpPr txBox="1"/>
          <p:nvPr/>
        </p:nvSpPr>
        <p:spPr>
          <a:xfrm>
            <a:off x="3347864" y="549224"/>
            <a:ext cx="3586238" cy="307777"/>
          </a:xfrm>
          <a:prstGeom prst="rect">
            <a:avLst/>
          </a:prstGeom>
          <a:noFill/>
        </p:spPr>
        <p:txBody>
          <a:bodyPr wrap="none" rtlCol="0">
            <a:spAutoFit/>
          </a:bodyPr>
          <a:lstStyle/>
          <a:p>
            <a:r>
              <a:rPr lang="it-IT" sz="1400" dirty="0" smtClean="0"/>
              <a:t>O. Adriani et al., PRL, 2016 </a:t>
            </a:r>
            <a:r>
              <a:rPr lang="it-IT" sz="1400" dirty="0" err="1" smtClean="0"/>
              <a:t>Highlighted</a:t>
            </a:r>
            <a:r>
              <a:rPr lang="it-IT" sz="1400" dirty="0" smtClean="0"/>
              <a:t>  !! </a:t>
            </a:r>
            <a:endParaRPr lang="it-IT" sz="1400" dirty="0"/>
          </a:p>
        </p:txBody>
      </p:sp>
      <p:sp>
        <p:nvSpPr>
          <p:cNvPr id="8"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5025275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Published</a:t>
            </a:r>
            <a:r>
              <a:rPr lang="it-IT" dirty="0" smtClean="0"/>
              <a:t> </a:t>
            </a:r>
            <a:r>
              <a:rPr lang="it-IT" dirty="0" err="1" smtClean="0"/>
              <a:t>results</a:t>
            </a:r>
            <a:r>
              <a:rPr lang="it-IT" dirty="0" smtClean="0"/>
              <a:t> on </a:t>
            </a:r>
            <a:r>
              <a:rPr lang="it-IT" dirty="0" err="1" smtClean="0"/>
              <a:t>GCRs</a:t>
            </a:r>
            <a:endParaRPr lang="en-US" dirty="0"/>
          </a:p>
        </p:txBody>
      </p:sp>
      <p:sp>
        <p:nvSpPr>
          <p:cNvPr id="3" name="Content Placeholder 2"/>
          <p:cNvSpPr>
            <a:spLocks noGrp="1"/>
          </p:cNvSpPr>
          <p:nvPr>
            <p:ph sz="quarter" idx="1"/>
          </p:nvPr>
        </p:nvSpPr>
        <p:spPr/>
        <p:txBody>
          <a:bodyPr>
            <a:normAutofit fontScale="77500" lnSpcReduction="20000"/>
          </a:bodyPr>
          <a:lstStyle/>
          <a:p>
            <a:r>
              <a:rPr lang="it-IT" sz="3300" b="1" dirty="0" err="1" smtClean="0">
                <a:solidFill>
                  <a:schemeClr val="accent6"/>
                </a:solidFill>
              </a:rPr>
              <a:t>Antimatter</a:t>
            </a:r>
            <a:endParaRPr lang="it-IT" sz="3300" b="1" dirty="0" smtClean="0">
              <a:solidFill>
                <a:schemeClr val="accent6"/>
              </a:solidFill>
            </a:endParaRPr>
          </a:p>
          <a:p>
            <a:pPr lvl="1"/>
            <a:r>
              <a:rPr lang="it-IT" dirty="0" smtClean="0"/>
              <a:t>p-bar </a:t>
            </a:r>
            <a:r>
              <a:rPr lang="it-IT" dirty="0" err="1" smtClean="0"/>
              <a:t>fraction</a:t>
            </a:r>
            <a:r>
              <a:rPr lang="it-IT" dirty="0" smtClean="0"/>
              <a:t> 				</a:t>
            </a:r>
            <a:r>
              <a:rPr lang="it-IT" sz="1600" dirty="0" smtClean="0"/>
              <a:t>PRL 102 (2009)</a:t>
            </a:r>
            <a:endParaRPr lang="en-US" sz="1600" dirty="0" smtClean="0"/>
          </a:p>
          <a:p>
            <a:pPr lvl="1"/>
            <a:r>
              <a:rPr lang="it-IT" dirty="0" smtClean="0"/>
              <a:t>e+ </a:t>
            </a:r>
            <a:r>
              <a:rPr lang="it-IT" dirty="0" err="1" smtClean="0"/>
              <a:t>fraction</a:t>
            </a:r>
            <a:r>
              <a:rPr lang="it-IT" dirty="0" smtClean="0"/>
              <a:t> 					</a:t>
            </a:r>
            <a:r>
              <a:rPr lang="it-IT" sz="1600" dirty="0" smtClean="0"/>
              <a:t>Nature 458 (2009)</a:t>
            </a:r>
          </a:p>
          <a:p>
            <a:pPr lvl="1"/>
            <a:r>
              <a:rPr lang="it-IT" dirty="0" smtClean="0"/>
              <a:t>e+ </a:t>
            </a:r>
            <a:r>
              <a:rPr lang="it-IT" dirty="0" err="1" smtClean="0"/>
              <a:t>fraction</a:t>
            </a:r>
            <a:r>
              <a:rPr lang="it-IT" dirty="0" smtClean="0"/>
              <a:t> 					</a:t>
            </a:r>
            <a:r>
              <a:rPr lang="it-IT" sz="1600" dirty="0" err="1" smtClean="0"/>
              <a:t>ApJ</a:t>
            </a:r>
            <a:r>
              <a:rPr lang="it-IT" sz="1600" dirty="0" smtClean="0"/>
              <a:t> 34 (2010)</a:t>
            </a:r>
            <a:endParaRPr lang="it-IT" dirty="0" smtClean="0"/>
          </a:p>
          <a:p>
            <a:pPr lvl="1"/>
            <a:r>
              <a:rPr lang="it-IT" dirty="0" smtClean="0"/>
              <a:t>p-bar 					</a:t>
            </a:r>
            <a:r>
              <a:rPr lang="it-IT" sz="1600" dirty="0" smtClean="0"/>
              <a:t>PRL 105 (2010)</a:t>
            </a:r>
          </a:p>
          <a:p>
            <a:pPr lvl="1"/>
            <a:r>
              <a:rPr lang="it-IT" dirty="0" smtClean="0"/>
              <a:t>e+ 						</a:t>
            </a:r>
            <a:r>
              <a:rPr lang="it-IT" sz="1600" dirty="0" smtClean="0"/>
              <a:t>PRL 111 (2013)</a:t>
            </a:r>
            <a:endParaRPr lang="it-IT" dirty="0" smtClean="0"/>
          </a:p>
          <a:p>
            <a:pPr lvl="1"/>
            <a:r>
              <a:rPr lang="it-IT" dirty="0" smtClean="0"/>
              <a:t>e+ </a:t>
            </a:r>
            <a:r>
              <a:rPr lang="it-IT" dirty="0" err="1" smtClean="0"/>
              <a:t>anisotropies</a:t>
            </a:r>
            <a:r>
              <a:rPr lang="it-IT" dirty="0" smtClean="0"/>
              <a:t> 				</a:t>
            </a:r>
            <a:r>
              <a:rPr lang="it-IT" sz="1600" dirty="0" err="1" smtClean="0"/>
              <a:t>ApJ</a:t>
            </a:r>
            <a:r>
              <a:rPr lang="it-IT" sz="1600" dirty="0" smtClean="0"/>
              <a:t> 811 (2015)</a:t>
            </a:r>
          </a:p>
          <a:p>
            <a:r>
              <a:rPr lang="it-IT" sz="3600" b="1" dirty="0" err="1" smtClean="0">
                <a:solidFill>
                  <a:schemeClr val="accent6"/>
                </a:solidFill>
              </a:rPr>
              <a:t>Electrons</a:t>
            </a:r>
            <a:endParaRPr lang="it-IT" sz="3600" b="1" dirty="0" smtClean="0">
              <a:solidFill>
                <a:schemeClr val="accent6"/>
              </a:solidFill>
            </a:endParaRPr>
          </a:p>
          <a:p>
            <a:pPr lvl="1"/>
            <a:r>
              <a:rPr lang="it-IT" dirty="0" smtClean="0"/>
              <a:t>e-  						</a:t>
            </a:r>
            <a:r>
              <a:rPr lang="it-IT" sz="1600" dirty="0" smtClean="0"/>
              <a:t>PRL 106 (2011)</a:t>
            </a:r>
          </a:p>
          <a:p>
            <a:pPr lvl="1"/>
            <a:r>
              <a:rPr lang="it-IT" dirty="0" smtClean="0"/>
              <a:t>e-  </a:t>
            </a:r>
            <a:r>
              <a:rPr lang="it-IT" dirty="0" err="1" smtClean="0"/>
              <a:t>variation</a:t>
            </a:r>
            <a:r>
              <a:rPr lang="it-IT" dirty="0" smtClean="0"/>
              <a:t>  jul-2006/dec-2009  		</a:t>
            </a:r>
            <a:r>
              <a:rPr lang="it-IT" sz="1600" dirty="0" err="1" smtClean="0"/>
              <a:t>ApJ</a:t>
            </a:r>
            <a:r>
              <a:rPr lang="it-IT" sz="1600" dirty="0" smtClean="0"/>
              <a:t> 810 (2015)</a:t>
            </a:r>
            <a:endParaRPr lang="it-IT" dirty="0" smtClean="0"/>
          </a:p>
          <a:p>
            <a:r>
              <a:rPr lang="it-IT" sz="3600" b="1" dirty="0" err="1" smtClean="0">
                <a:solidFill>
                  <a:schemeClr val="accent6"/>
                </a:solidFill>
              </a:rPr>
              <a:t>Nuclear</a:t>
            </a:r>
            <a:r>
              <a:rPr lang="it-IT" sz="3600" b="1" dirty="0" smtClean="0">
                <a:solidFill>
                  <a:schemeClr val="accent6"/>
                </a:solidFill>
              </a:rPr>
              <a:t> component</a:t>
            </a:r>
          </a:p>
          <a:p>
            <a:pPr lvl="1"/>
            <a:r>
              <a:rPr lang="it-IT" dirty="0" err="1" smtClean="0"/>
              <a:t>H&amp;He</a:t>
            </a:r>
            <a:r>
              <a:rPr lang="it-IT" dirty="0" smtClean="0"/>
              <a:t>  					</a:t>
            </a:r>
            <a:r>
              <a:rPr lang="it-IT" sz="1600" dirty="0" smtClean="0"/>
              <a:t>Science 332 (2011)</a:t>
            </a:r>
          </a:p>
          <a:p>
            <a:pPr lvl="1"/>
            <a:r>
              <a:rPr lang="it-IT" dirty="0" smtClean="0"/>
              <a:t>H </a:t>
            </a:r>
            <a:r>
              <a:rPr lang="it-IT" dirty="0" err="1" smtClean="0"/>
              <a:t>variation</a:t>
            </a:r>
            <a:r>
              <a:rPr lang="it-IT" dirty="0" smtClean="0"/>
              <a:t>  jul-2006/dec-2009   		</a:t>
            </a:r>
            <a:r>
              <a:rPr lang="it-IT" sz="1600" dirty="0" err="1" smtClean="0"/>
              <a:t>ApJ</a:t>
            </a:r>
            <a:r>
              <a:rPr lang="it-IT" sz="1600" dirty="0" smtClean="0"/>
              <a:t> 765 (2013)</a:t>
            </a:r>
          </a:p>
          <a:p>
            <a:pPr lvl="1"/>
            <a:r>
              <a:rPr lang="it-IT" dirty="0" smtClean="0"/>
              <a:t>B&amp;C 					</a:t>
            </a:r>
            <a:r>
              <a:rPr lang="it-IT" sz="1600" dirty="0" err="1" smtClean="0"/>
              <a:t>ApJ</a:t>
            </a:r>
            <a:r>
              <a:rPr lang="it-IT" sz="1600" dirty="0" smtClean="0"/>
              <a:t> 791 (2014)</a:t>
            </a:r>
          </a:p>
          <a:p>
            <a:pPr lvl="1"/>
            <a:r>
              <a:rPr lang="it-IT" dirty="0" err="1" smtClean="0"/>
              <a:t>H&amp;He</a:t>
            </a:r>
            <a:r>
              <a:rPr lang="it-IT" dirty="0" smtClean="0"/>
              <a:t> </a:t>
            </a:r>
            <a:r>
              <a:rPr lang="it-IT" dirty="0" err="1" smtClean="0"/>
              <a:t>isotopes</a:t>
            </a:r>
            <a:r>
              <a:rPr lang="it-IT" dirty="0" smtClean="0"/>
              <a:t>  				</a:t>
            </a:r>
            <a:r>
              <a:rPr lang="it-IT" sz="1600" dirty="0" err="1" smtClean="0"/>
              <a:t>ApJ</a:t>
            </a:r>
            <a:r>
              <a:rPr lang="it-IT" sz="1600" dirty="0" smtClean="0"/>
              <a:t> 818 (2016)</a:t>
            </a:r>
          </a:p>
        </p:txBody>
      </p:sp>
      <p:sp>
        <p:nvSpPr>
          <p:cNvPr id="5"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4922597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Solar </a:t>
            </a:r>
            <a:r>
              <a:rPr lang="it-IT" dirty="0" err="1" smtClean="0"/>
              <a:t>energetic</a:t>
            </a:r>
            <a:r>
              <a:rPr lang="it-IT" dirty="0" smtClean="0"/>
              <a:t> </a:t>
            </a:r>
            <a:r>
              <a:rPr lang="it-IT" dirty="0" err="1" smtClean="0"/>
              <a:t>particles</a:t>
            </a:r>
            <a:r>
              <a:rPr lang="it-IT" dirty="0" smtClean="0"/>
              <a:t> (</a:t>
            </a:r>
            <a:r>
              <a:rPr lang="it-IT" dirty="0" err="1" smtClean="0"/>
              <a:t>SEPs</a:t>
            </a:r>
            <a:r>
              <a:rPr lang="it-IT" dirty="0" smtClean="0"/>
              <a:t>)</a:t>
            </a:r>
            <a:endParaRPr lang="en-US" dirty="0"/>
          </a:p>
        </p:txBody>
      </p:sp>
      <p:pic>
        <p:nvPicPr>
          <p:cNvPr id="17410" name="Picture 2" descr="http://spaceweather.uma.es/images/figura1b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473" y="1916832"/>
            <a:ext cx="3763471" cy="27363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media.nj.com/gloucester_voices_impact/photo/10372117-larg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0800000">
            <a:off x="2339753" y="1382457"/>
            <a:ext cx="1605876" cy="15424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3401" y="4653136"/>
            <a:ext cx="5150687" cy="1738938"/>
          </a:xfrm>
          <a:prstGeom prst="rect">
            <a:avLst/>
          </a:prstGeom>
          <a:noFill/>
        </p:spPr>
        <p:txBody>
          <a:bodyPr wrap="square" rtlCol="0">
            <a:spAutoFit/>
          </a:bodyPr>
          <a:lstStyle/>
          <a:p>
            <a:r>
              <a:rPr lang="it-IT" sz="1600" dirty="0" smtClean="0"/>
              <a:t>SEP </a:t>
            </a:r>
            <a:r>
              <a:rPr lang="it-IT" sz="1600" dirty="0" err="1" smtClean="0"/>
              <a:t>observation</a:t>
            </a:r>
            <a:r>
              <a:rPr lang="it-IT" sz="1600" dirty="0" smtClean="0"/>
              <a:t> on Earth:</a:t>
            </a:r>
          </a:p>
          <a:p>
            <a:endParaRPr lang="it-IT" sz="1100" dirty="0" smtClean="0"/>
          </a:p>
          <a:p>
            <a:pPr marL="179388" indent="-179388">
              <a:buFont typeface="Arial" panose="020B0604020202020204" pitchFamily="34" charset="0"/>
              <a:buChar char="•"/>
            </a:pPr>
            <a:r>
              <a:rPr lang="it-IT" sz="1600" dirty="0" err="1" smtClean="0">
                <a:solidFill>
                  <a:srgbClr val="002060"/>
                </a:solidFill>
              </a:rPr>
              <a:t>Propagation</a:t>
            </a:r>
            <a:r>
              <a:rPr lang="it-IT" sz="1600" dirty="0" smtClean="0">
                <a:solidFill>
                  <a:srgbClr val="002060"/>
                </a:solidFill>
              </a:rPr>
              <a:t> of </a:t>
            </a:r>
            <a:r>
              <a:rPr lang="it-IT" sz="1600" dirty="0" err="1" smtClean="0">
                <a:solidFill>
                  <a:srgbClr val="002060"/>
                </a:solidFill>
              </a:rPr>
              <a:t>SEPs</a:t>
            </a:r>
            <a:r>
              <a:rPr lang="it-IT" sz="1600" dirty="0" smtClean="0">
                <a:solidFill>
                  <a:srgbClr val="002060"/>
                </a:solidFill>
              </a:rPr>
              <a:t> </a:t>
            </a:r>
            <a:r>
              <a:rPr lang="it-IT" sz="1600" dirty="0" err="1" smtClean="0">
                <a:solidFill>
                  <a:srgbClr val="002060"/>
                </a:solidFill>
              </a:rPr>
              <a:t>along</a:t>
            </a:r>
            <a:r>
              <a:rPr lang="it-IT" sz="1600" dirty="0" smtClean="0">
                <a:solidFill>
                  <a:srgbClr val="002060"/>
                </a:solidFill>
              </a:rPr>
              <a:t> IMF </a:t>
            </a:r>
            <a:r>
              <a:rPr lang="it-IT" sz="1600" dirty="0" err="1" smtClean="0">
                <a:solidFill>
                  <a:srgbClr val="002060"/>
                </a:solidFill>
              </a:rPr>
              <a:t>lines</a:t>
            </a:r>
            <a:r>
              <a:rPr lang="it-IT" sz="1600" dirty="0" smtClean="0">
                <a:solidFill>
                  <a:srgbClr val="002060"/>
                </a:solidFill>
              </a:rPr>
              <a:t> </a:t>
            </a:r>
          </a:p>
          <a:p>
            <a:pPr defTabSz="360363"/>
            <a:r>
              <a:rPr lang="it-IT" sz="1600" dirty="0">
                <a:solidFill>
                  <a:srgbClr val="002060"/>
                </a:solidFill>
                <a:sym typeface="Symbol"/>
              </a:rPr>
              <a:t>	</a:t>
            </a:r>
            <a:r>
              <a:rPr lang="it-IT" sz="1600" dirty="0" smtClean="0">
                <a:solidFill>
                  <a:srgbClr val="0070C0"/>
                </a:solidFill>
                <a:sym typeface="Symbol"/>
              </a:rPr>
              <a:t> Earth must be </a:t>
            </a:r>
            <a:r>
              <a:rPr lang="it-IT" sz="1600" dirty="0" err="1" smtClean="0">
                <a:solidFill>
                  <a:srgbClr val="0070C0"/>
                </a:solidFill>
                <a:sym typeface="Symbol"/>
              </a:rPr>
              <a:t>magnetically</a:t>
            </a:r>
            <a:r>
              <a:rPr lang="it-IT" sz="1600" dirty="0" smtClean="0">
                <a:solidFill>
                  <a:srgbClr val="0070C0"/>
                </a:solidFill>
                <a:sym typeface="Symbol"/>
              </a:rPr>
              <a:t> </a:t>
            </a:r>
            <a:r>
              <a:rPr lang="it-IT" sz="1600" dirty="0" err="1" smtClean="0">
                <a:solidFill>
                  <a:srgbClr val="0070C0"/>
                </a:solidFill>
                <a:sym typeface="Symbol"/>
              </a:rPr>
              <a:t>connected</a:t>
            </a:r>
            <a:endParaRPr lang="it-IT" sz="1100" dirty="0" smtClean="0">
              <a:solidFill>
                <a:srgbClr val="002060"/>
              </a:solidFill>
              <a:sym typeface="Symbol"/>
            </a:endParaRPr>
          </a:p>
          <a:p>
            <a:pPr marL="179388" indent="-179388">
              <a:buFont typeface="Arial" panose="020B0604020202020204" pitchFamily="34" charset="0"/>
              <a:buChar char="•"/>
            </a:pPr>
            <a:r>
              <a:rPr lang="it-IT" sz="1600" dirty="0" err="1" smtClean="0">
                <a:solidFill>
                  <a:srgbClr val="002060"/>
                </a:solidFill>
                <a:sym typeface="Symbol"/>
              </a:rPr>
              <a:t>Anisotropic</a:t>
            </a:r>
            <a:r>
              <a:rPr lang="it-IT" sz="1600" dirty="0" smtClean="0">
                <a:solidFill>
                  <a:srgbClr val="002060"/>
                </a:solidFill>
                <a:sym typeface="Symbol"/>
              </a:rPr>
              <a:t> </a:t>
            </a:r>
            <a:r>
              <a:rPr lang="it-IT" sz="1600" dirty="0" err="1" smtClean="0">
                <a:solidFill>
                  <a:srgbClr val="002060"/>
                </a:solidFill>
                <a:sym typeface="Symbol"/>
              </a:rPr>
              <a:t>emission</a:t>
            </a:r>
            <a:r>
              <a:rPr lang="it-IT" sz="1600" dirty="0" smtClean="0">
                <a:solidFill>
                  <a:srgbClr val="002060"/>
                </a:solidFill>
                <a:sym typeface="Symbol"/>
              </a:rPr>
              <a:t> </a:t>
            </a:r>
          </a:p>
          <a:p>
            <a:pPr defTabSz="360363"/>
            <a:r>
              <a:rPr lang="it-IT" sz="1600" dirty="0">
                <a:solidFill>
                  <a:srgbClr val="002060"/>
                </a:solidFill>
                <a:sym typeface="Symbol"/>
              </a:rPr>
              <a:t>	</a:t>
            </a:r>
            <a:r>
              <a:rPr lang="it-IT" sz="1600" dirty="0" smtClean="0">
                <a:solidFill>
                  <a:srgbClr val="0070C0"/>
                </a:solidFill>
                <a:sym typeface="Symbol"/>
              </a:rPr>
              <a:t> </a:t>
            </a:r>
            <a:r>
              <a:rPr lang="it-IT" sz="1600" dirty="0" err="1" smtClean="0">
                <a:solidFill>
                  <a:srgbClr val="0070C0"/>
                </a:solidFill>
                <a:sym typeface="Symbol"/>
              </a:rPr>
              <a:t>flux</a:t>
            </a:r>
            <a:r>
              <a:rPr lang="it-IT" sz="1600" dirty="0" smtClean="0">
                <a:solidFill>
                  <a:srgbClr val="0070C0"/>
                </a:solidFill>
                <a:sym typeface="Symbol"/>
              </a:rPr>
              <a:t> </a:t>
            </a:r>
            <a:r>
              <a:rPr lang="it-IT" sz="1600" dirty="0" err="1" smtClean="0">
                <a:solidFill>
                  <a:srgbClr val="0070C0"/>
                </a:solidFill>
                <a:sym typeface="Symbol"/>
              </a:rPr>
              <a:t>observed</a:t>
            </a:r>
            <a:r>
              <a:rPr lang="it-IT" sz="1600" dirty="0" smtClean="0">
                <a:solidFill>
                  <a:srgbClr val="0070C0"/>
                </a:solidFill>
                <a:sym typeface="Symbol"/>
              </a:rPr>
              <a:t> on Earth </a:t>
            </a:r>
            <a:r>
              <a:rPr lang="it-IT" sz="1600" dirty="0" err="1" smtClean="0">
                <a:solidFill>
                  <a:srgbClr val="0070C0"/>
                </a:solidFill>
                <a:sym typeface="Symbol"/>
              </a:rPr>
              <a:t>depends</a:t>
            </a:r>
            <a:r>
              <a:rPr lang="it-IT" sz="1600" dirty="0">
                <a:solidFill>
                  <a:srgbClr val="0070C0"/>
                </a:solidFill>
                <a:sym typeface="Symbol"/>
              </a:rPr>
              <a:t> </a:t>
            </a:r>
            <a:r>
              <a:rPr lang="it-IT" sz="1600" dirty="0" smtClean="0">
                <a:solidFill>
                  <a:srgbClr val="0070C0"/>
                </a:solidFill>
                <a:sym typeface="Symbol"/>
              </a:rPr>
              <a:t>on 	</a:t>
            </a:r>
            <a:r>
              <a:rPr lang="it-IT" sz="1600" dirty="0" err="1" smtClean="0">
                <a:solidFill>
                  <a:srgbClr val="0070C0"/>
                </a:solidFill>
                <a:sym typeface="Symbol"/>
              </a:rPr>
              <a:t>geomagnetic</a:t>
            </a:r>
            <a:r>
              <a:rPr lang="it-IT" sz="1600" dirty="0" smtClean="0">
                <a:solidFill>
                  <a:srgbClr val="0070C0"/>
                </a:solidFill>
                <a:sym typeface="Symbol"/>
              </a:rPr>
              <a:t> location</a:t>
            </a:r>
            <a:endParaRPr lang="en-US" sz="1600" dirty="0">
              <a:solidFill>
                <a:srgbClr val="0070C0"/>
              </a:solidFill>
            </a:endParaRPr>
          </a:p>
        </p:txBody>
      </p:sp>
      <p:sp>
        <p:nvSpPr>
          <p:cNvPr id="3" name="TextBox 2"/>
          <p:cNvSpPr txBox="1"/>
          <p:nvPr/>
        </p:nvSpPr>
        <p:spPr>
          <a:xfrm>
            <a:off x="4067944" y="1502318"/>
            <a:ext cx="4983794" cy="3200876"/>
          </a:xfrm>
          <a:prstGeom prst="rect">
            <a:avLst/>
          </a:prstGeom>
          <a:noFill/>
        </p:spPr>
        <p:txBody>
          <a:bodyPr wrap="square" rtlCol="0">
            <a:spAutoFit/>
          </a:bodyPr>
          <a:lstStyle/>
          <a:p>
            <a:r>
              <a:rPr lang="it-IT" sz="1600" dirty="0" err="1" smtClean="0"/>
              <a:t>Sun</a:t>
            </a:r>
            <a:r>
              <a:rPr lang="it-IT" sz="1600" dirty="0" smtClean="0"/>
              <a:t> </a:t>
            </a:r>
            <a:r>
              <a:rPr lang="it-IT" sz="1600" dirty="0"/>
              <a:t>can accelerate </a:t>
            </a:r>
            <a:r>
              <a:rPr lang="it-IT" sz="1600" dirty="0" err="1"/>
              <a:t>particles</a:t>
            </a:r>
            <a:r>
              <a:rPr lang="it-IT" sz="1600" dirty="0"/>
              <a:t> up to </a:t>
            </a:r>
            <a:r>
              <a:rPr lang="it-IT" sz="1600" dirty="0" err="1"/>
              <a:t>relativistic</a:t>
            </a:r>
            <a:r>
              <a:rPr lang="it-IT" sz="1600" dirty="0"/>
              <a:t> </a:t>
            </a:r>
            <a:r>
              <a:rPr lang="it-IT" sz="1600" dirty="0" err="1"/>
              <a:t>energies</a:t>
            </a:r>
            <a:r>
              <a:rPr lang="it-IT" sz="1600" dirty="0"/>
              <a:t> </a:t>
            </a:r>
          </a:p>
          <a:p>
            <a:pPr marL="285750" indent="-285750">
              <a:buFont typeface="Arial" panose="020B0604020202020204" pitchFamily="34" charset="0"/>
              <a:buChar char="•"/>
            </a:pPr>
            <a:r>
              <a:rPr lang="it-IT" sz="1600" dirty="0" err="1">
                <a:solidFill>
                  <a:srgbClr val="FF6600"/>
                </a:solidFill>
              </a:rPr>
              <a:t>Magnetic</a:t>
            </a:r>
            <a:r>
              <a:rPr lang="it-IT" sz="1600" dirty="0">
                <a:solidFill>
                  <a:srgbClr val="FF6600"/>
                </a:solidFill>
              </a:rPr>
              <a:t> </a:t>
            </a:r>
            <a:r>
              <a:rPr lang="it-IT" sz="1600" dirty="0" err="1" smtClean="0">
                <a:solidFill>
                  <a:srgbClr val="FF6600"/>
                </a:solidFill>
              </a:rPr>
              <a:t>reconnections</a:t>
            </a:r>
            <a:endParaRPr lang="it-IT" sz="1600" dirty="0" smtClean="0">
              <a:solidFill>
                <a:srgbClr val="FF6600"/>
              </a:solidFill>
            </a:endParaRPr>
          </a:p>
          <a:p>
            <a:pPr marL="285750" indent="-285750">
              <a:buFont typeface="Arial" panose="020B0604020202020204" pitchFamily="34" charset="0"/>
              <a:buChar char="•"/>
            </a:pPr>
            <a:r>
              <a:rPr lang="it-IT" sz="1600" dirty="0" smtClean="0">
                <a:solidFill>
                  <a:srgbClr val="FF6600"/>
                </a:solidFill>
              </a:rPr>
              <a:t>CME-</a:t>
            </a:r>
            <a:r>
              <a:rPr lang="it-IT" sz="1600" dirty="0" err="1" smtClean="0">
                <a:solidFill>
                  <a:srgbClr val="FF6600"/>
                </a:solidFill>
              </a:rPr>
              <a:t>driven</a:t>
            </a:r>
            <a:r>
              <a:rPr lang="it-IT" sz="1600" dirty="0" smtClean="0">
                <a:solidFill>
                  <a:srgbClr val="FF6600"/>
                </a:solidFill>
              </a:rPr>
              <a:t> shock</a:t>
            </a:r>
          </a:p>
          <a:p>
            <a:pPr marL="285750" indent="-285750">
              <a:buFont typeface="Arial" panose="020B0604020202020204" pitchFamily="34" charset="0"/>
              <a:buChar char="•"/>
            </a:pPr>
            <a:endParaRPr lang="it-IT" sz="1100" dirty="0" smtClean="0"/>
          </a:p>
          <a:p>
            <a:r>
              <a:rPr lang="it-IT" sz="1600" dirty="0" err="1" smtClean="0"/>
              <a:t>SEPs</a:t>
            </a:r>
            <a:r>
              <a:rPr lang="it-IT" sz="1600" dirty="0" smtClean="0"/>
              <a:t> can be </a:t>
            </a:r>
            <a:r>
              <a:rPr lang="it-IT" sz="1600" dirty="0" err="1" smtClean="0"/>
              <a:t>observed</a:t>
            </a:r>
            <a:r>
              <a:rPr lang="it-IT" sz="1600" dirty="0" smtClean="0"/>
              <a:t> in the </a:t>
            </a:r>
            <a:r>
              <a:rPr lang="it-IT" sz="1600" dirty="0" err="1" smtClean="0"/>
              <a:t>interplanetary</a:t>
            </a:r>
            <a:r>
              <a:rPr lang="it-IT" sz="1600" dirty="0" smtClean="0"/>
              <a:t> </a:t>
            </a:r>
            <a:r>
              <a:rPr lang="it-IT" sz="1600" dirty="0" err="1" smtClean="0"/>
              <a:t>space</a:t>
            </a:r>
            <a:endParaRPr lang="it-IT" sz="1600" dirty="0" smtClean="0"/>
          </a:p>
          <a:p>
            <a:endParaRPr lang="it-IT" sz="1100" dirty="0" smtClean="0"/>
          </a:p>
          <a:p>
            <a:r>
              <a:rPr lang="it-IT" sz="1600" dirty="0" err="1" smtClean="0"/>
              <a:t>Often</a:t>
            </a:r>
            <a:r>
              <a:rPr lang="it-IT" sz="1600" dirty="0" smtClean="0"/>
              <a:t> </a:t>
            </a:r>
            <a:r>
              <a:rPr lang="it-IT" sz="1600" dirty="0" err="1" smtClean="0"/>
              <a:t>associated</a:t>
            </a:r>
            <a:r>
              <a:rPr lang="it-IT" sz="1600" dirty="0" smtClean="0"/>
              <a:t> to </a:t>
            </a:r>
            <a:r>
              <a:rPr lang="it-IT" sz="1600" dirty="0" err="1" smtClean="0"/>
              <a:t>other</a:t>
            </a:r>
            <a:r>
              <a:rPr lang="it-IT" sz="1600" dirty="0" smtClean="0"/>
              <a:t> solar </a:t>
            </a:r>
            <a:r>
              <a:rPr lang="it-IT" sz="1600" dirty="0" err="1" smtClean="0"/>
              <a:t>phenomena</a:t>
            </a:r>
            <a:r>
              <a:rPr lang="it-IT" sz="1600" dirty="0" smtClean="0"/>
              <a:t>, </a:t>
            </a:r>
            <a:r>
              <a:rPr lang="it-IT" sz="1600" dirty="0" err="1" smtClean="0"/>
              <a:t>eg</a:t>
            </a:r>
            <a:r>
              <a:rPr lang="it-IT" sz="1600" dirty="0" smtClean="0"/>
              <a:t>:</a:t>
            </a:r>
          </a:p>
          <a:p>
            <a:pPr marL="285750" indent="-285750">
              <a:buFont typeface="Arial" panose="020B0604020202020204" pitchFamily="34" charset="0"/>
              <a:buChar char="•"/>
            </a:pPr>
            <a:r>
              <a:rPr lang="it-IT" sz="1600" dirty="0" smtClean="0">
                <a:solidFill>
                  <a:srgbClr val="D60093"/>
                </a:solidFill>
              </a:rPr>
              <a:t>X and gamma-</a:t>
            </a:r>
            <a:r>
              <a:rPr lang="it-IT" sz="1600" dirty="0" err="1" smtClean="0">
                <a:solidFill>
                  <a:srgbClr val="D60093"/>
                </a:solidFill>
              </a:rPr>
              <a:t>ray</a:t>
            </a:r>
            <a:r>
              <a:rPr lang="it-IT" sz="1600" dirty="0">
                <a:solidFill>
                  <a:srgbClr val="D60093"/>
                </a:solidFill>
              </a:rPr>
              <a:t> </a:t>
            </a:r>
            <a:r>
              <a:rPr lang="it-IT" sz="1600" dirty="0" err="1" smtClean="0">
                <a:solidFill>
                  <a:srgbClr val="D60093"/>
                </a:solidFill>
              </a:rPr>
              <a:t>flares</a:t>
            </a:r>
            <a:endParaRPr lang="it-IT" sz="1600" dirty="0" smtClean="0">
              <a:solidFill>
                <a:srgbClr val="D60093"/>
              </a:solidFill>
            </a:endParaRPr>
          </a:p>
          <a:p>
            <a:pPr marL="285750" indent="-285750">
              <a:buFont typeface="Arial" panose="020B0604020202020204" pitchFamily="34" charset="0"/>
              <a:buChar char="•"/>
            </a:pPr>
            <a:r>
              <a:rPr lang="it-IT" sz="1600" dirty="0" err="1" smtClean="0">
                <a:solidFill>
                  <a:srgbClr val="D60093"/>
                </a:solidFill>
              </a:rPr>
              <a:t>Coronal</a:t>
            </a:r>
            <a:r>
              <a:rPr lang="it-IT" sz="1600" dirty="0" smtClean="0">
                <a:solidFill>
                  <a:srgbClr val="D60093"/>
                </a:solidFill>
              </a:rPr>
              <a:t>-mass </a:t>
            </a:r>
            <a:r>
              <a:rPr lang="it-IT" sz="1600" dirty="0" err="1" smtClean="0">
                <a:solidFill>
                  <a:srgbClr val="D60093"/>
                </a:solidFill>
              </a:rPr>
              <a:t>ejections</a:t>
            </a:r>
            <a:r>
              <a:rPr lang="it-IT" sz="1600" dirty="0" smtClean="0">
                <a:solidFill>
                  <a:srgbClr val="D60093"/>
                </a:solidFill>
              </a:rPr>
              <a:t> (</a:t>
            </a:r>
            <a:r>
              <a:rPr lang="it-IT" sz="1600" dirty="0" err="1" smtClean="0">
                <a:solidFill>
                  <a:srgbClr val="D60093"/>
                </a:solidFill>
              </a:rPr>
              <a:t>CMEs</a:t>
            </a:r>
            <a:r>
              <a:rPr lang="it-IT" sz="1600" dirty="0" smtClean="0">
                <a:solidFill>
                  <a:srgbClr val="D60093"/>
                </a:solidFill>
              </a:rPr>
              <a:t>)</a:t>
            </a:r>
          </a:p>
          <a:p>
            <a:pPr marL="285750" indent="-285750">
              <a:buFont typeface="Arial" panose="020B0604020202020204" pitchFamily="34" charset="0"/>
              <a:buChar char="•"/>
            </a:pPr>
            <a:r>
              <a:rPr lang="it-IT" sz="1600" dirty="0" smtClean="0">
                <a:solidFill>
                  <a:srgbClr val="D60093"/>
                </a:solidFill>
              </a:rPr>
              <a:t>...</a:t>
            </a:r>
          </a:p>
          <a:p>
            <a:endParaRPr lang="it-IT" sz="1600" dirty="0"/>
          </a:p>
          <a:p>
            <a:endParaRPr lang="it-IT" dirty="0"/>
          </a:p>
          <a:p>
            <a:endParaRPr lang="en-US" dirty="0"/>
          </a:p>
        </p:txBody>
      </p:sp>
      <p:pic>
        <p:nvPicPr>
          <p:cNvPr id="17412" name="Picture 4" descr="http://www.nasa.gov/sites/default/files/images/470173main_magnetosphere2_full.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292080" y="3792456"/>
            <a:ext cx="3384376" cy="25382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5526" y="4077072"/>
            <a:ext cx="1350050" cy="253916"/>
          </a:xfrm>
          <a:prstGeom prst="rect">
            <a:avLst/>
          </a:prstGeom>
          <a:noFill/>
        </p:spPr>
        <p:txBody>
          <a:bodyPr wrap="none" rtlCol="0">
            <a:spAutoFit/>
          </a:bodyPr>
          <a:lstStyle/>
          <a:p>
            <a:r>
              <a:rPr lang="it-IT" sz="1050" dirty="0" err="1" smtClean="0">
                <a:solidFill>
                  <a:schemeClr val="bg1">
                    <a:lumMod val="50000"/>
                  </a:schemeClr>
                </a:solidFill>
              </a:rPr>
              <a:t>Magnetic</a:t>
            </a:r>
            <a:r>
              <a:rPr lang="it-IT" sz="1050" dirty="0" smtClean="0">
                <a:solidFill>
                  <a:schemeClr val="bg1">
                    <a:lumMod val="50000"/>
                  </a:schemeClr>
                </a:solidFill>
              </a:rPr>
              <a:t> </a:t>
            </a:r>
            <a:r>
              <a:rPr lang="it-IT" sz="1050" dirty="0" err="1" smtClean="0">
                <a:solidFill>
                  <a:schemeClr val="bg1">
                    <a:lumMod val="50000"/>
                  </a:schemeClr>
                </a:solidFill>
              </a:rPr>
              <a:t>field</a:t>
            </a:r>
            <a:r>
              <a:rPr lang="it-IT" sz="1050" dirty="0" smtClean="0">
                <a:solidFill>
                  <a:schemeClr val="bg1">
                    <a:lumMod val="50000"/>
                  </a:schemeClr>
                </a:solidFill>
              </a:rPr>
              <a:t> </a:t>
            </a:r>
            <a:r>
              <a:rPr lang="it-IT" sz="1050" dirty="0" err="1" smtClean="0">
                <a:solidFill>
                  <a:schemeClr val="bg1">
                    <a:lumMod val="50000"/>
                  </a:schemeClr>
                </a:solidFill>
              </a:rPr>
              <a:t>lines</a:t>
            </a:r>
            <a:endParaRPr lang="en-US" sz="1600" dirty="0">
              <a:solidFill>
                <a:schemeClr val="bg1">
                  <a:lumMod val="50000"/>
                </a:schemeClr>
              </a:solidFill>
            </a:endParaRPr>
          </a:p>
        </p:txBody>
      </p:sp>
      <p:sp>
        <p:nvSpPr>
          <p:cNvPr id="10"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20744126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91257" y="3688541"/>
            <a:ext cx="3223939" cy="676563"/>
          </a:xfrm>
          <a:prstGeom prst="rect">
            <a:avLst/>
          </a:prstGeom>
        </p:spPr>
      </p:pic>
      <p:pic>
        <p:nvPicPr>
          <p:cNvPr id="3" name="Picture 2"/>
          <p:cNvPicPr>
            <a:picLocks noChangeAspect="1"/>
          </p:cNvPicPr>
          <p:nvPr/>
        </p:nvPicPr>
        <p:blipFill>
          <a:blip r:embed="rId3"/>
          <a:stretch>
            <a:fillRect/>
          </a:stretch>
        </p:blipFill>
        <p:spPr>
          <a:xfrm>
            <a:off x="2082212" y="4370099"/>
            <a:ext cx="5042030" cy="931109"/>
          </a:xfrm>
          <a:prstGeom prst="rect">
            <a:avLst/>
          </a:prstGeom>
        </p:spPr>
      </p:pic>
      <p:pic>
        <p:nvPicPr>
          <p:cNvPr id="4" name="Picture 3"/>
          <p:cNvPicPr>
            <a:picLocks noChangeAspect="1"/>
          </p:cNvPicPr>
          <p:nvPr/>
        </p:nvPicPr>
        <p:blipFill>
          <a:blip r:embed="rId4"/>
          <a:stretch>
            <a:fillRect/>
          </a:stretch>
        </p:blipFill>
        <p:spPr>
          <a:xfrm>
            <a:off x="1596348" y="5255733"/>
            <a:ext cx="5847326" cy="1197603"/>
          </a:xfrm>
          <a:prstGeom prst="rect">
            <a:avLst/>
          </a:prstGeom>
        </p:spPr>
      </p:pic>
      <p:sp>
        <p:nvSpPr>
          <p:cNvPr id="5" name="Title 1"/>
          <p:cNvSpPr txBox="1">
            <a:spLocks/>
          </p:cNvSpPr>
          <p:nvPr/>
        </p:nvSpPr>
        <p:spPr>
          <a:xfrm>
            <a:off x="1136738" y="439274"/>
            <a:ext cx="6932978" cy="407595"/>
          </a:xfrm>
          <a:prstGeom prst="rect">
            <a:avLst/>
          </a:prstGeom>
          <a:ln w="25400">
            <a:solidFill>
              <a:schemeClr val="tx1"/>
            </a:solidFill>
          </a:ln>
        </p:spPr>
        <p:txBody>
          <a:bodyPr vert="horz" lIns="68580" tIns="34290" rIns="68580" bIns="34290" rtlCol="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Bef>
                <a:spcPct val="0"/>
              </a:spcBef>
              <a:defRPr/>
            </a:pPr>
            <a:r>
              <a:rPr lang="it-IT" sz="2400" b="1" dirty="0">
                <a:ea typeface="+mj-ea"/>
                <a:cs typeface="Times New Roman" panose="02020603050405020304" pitchFamily="18" charset="0"/>
              </a:rPr>
              <a:t>The acceleration of solar particles</a:t>
            </a:r>
          </a:p>
        </p:txBody>
      </p:sp>
      <p:sp>
        <p:nvSpPr>
          <p:cNvPr id="6" name="TextBox 5"/>
          <p:cNvSpPr txBox="1"/>
          <p:nvPr/>
        </p:nvSpPr>
        <p:spPr>
          <a:xfrm>
            <a:off x="251520" y="1408708"/>
            <a:ext cx="8591932" cy="2308324"/>
          </a:xfrm>
          <a:prstGeom prst="rect">
            <a:avLst/>
          </a:prstGeom>
          <a:noFill/>
        </p:spPr>
        <p:txBody>
          <a:bodyPr wrap="square" rtlCol="0">
            <a:spAutoFit/>
          </a:bodyPr>
          <a:lstStyle/>
          <a:p>
            <a:pPr marL="342900" indent="-342900">
              <a:buFont typeface="Arial" panose="020B0604020202020204" pitchFamily="34" charset="0"/>
              <a:buChar char="•"/>
            </a:pPr>
            <a:r>
              <a:rPr lang="it-IT" dirty="0"/>
              <a:t>The site/mechanisms of acceleration could be studied by analyzing the differential spectra of protons </a:t>
            </a:r>
            <a:r>
              <a:rPr lang="it-IT" dirty="0">
                <a:sym typeface="Wingdings" panose="05000000000000000000" pitchFamily="2" charset="2"/>
              </a:rPr>
              <a:t> </a:t>
            </a:r>
            <a:r>
              <a:rPr lang="it-IT" b="1" dirty="0">
                <a:solidFill>
                  <a:srgbClr val="FF0000"/>
                </a:solidFill>
                <a:sym typeface="Wingdings" panose="05000000000000000000" pitchFamily="2" charset="2"/>
              </a:rPr>
              <a:t>fit with specific functions that describe different mechanisms</a:t>
            </a:r>
            <a:endParaRPr lang="it-IT" b="1" dirty="0">
              <a:solidFill>
                <a:srgbClr val="FF0000"/>
              </a:solidFill>
            </a:endParaRPr>
          </a:p>
          <a:p>
            <a:pPr marL="342900" indent="-342900">
              <a:buFont typeface="Arial" panose="020B0604020202020204" pitchFamily="34" charset="0"/>
              <a:buChar char="•"/>
            </a:pPr>
            <a:endParaRPr lang="it-IT" dirty="0"/>
          </a:p>
          <a:p>
            <a:pPr marL="342900" indent="-342900">
              <a:buFont typeface="Arial" panose="020B0604020202020204" pitchFamily="34" charset="0"/>
              <a:buChar char="•"/>
            </a:pPr>
            <a:r>
              <a:rPr lang="it-IT" dirty="0"/>
              <a:t>Try to disentangle from transport mechanisms</a:t>
            </a:r>
          </a:p>
          <a:p>
            <a:pPr marL="342900" indent="-342900">
              <a:buFont typeface="Arial" panose="020B0604020202020204" pitchFamily="34" charset="0"/>
              <a:buChar char="•"/>
            </a:pPr>
            <a:endParaRPr lang="it-IT" dirty="0"/>
          </a:p>
          <a:p>
            <a:pPr marL="342900" indent="-342900">
              <a:buFont typeface="Arial" panose="020B0604020202020204" pitchFamily="34" charset="0"/>
              <a:buChar char="•"/>
            </a:pPr>
            <a:r>
              <a:rPr lang="it-IT" dirty="0"/>
              <a:t>Events «well connected» (in which the Parker spiral connects directly the Sun with the Earth) are perfect because the transport effects are less important</a:t>
            </a:r>
          </a:p>
        </p:txBody>
      </p:sp>
      <p:sp>
        <p:nvSpPr>
          <p:cNvPr id="8"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2567524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a:ext>
            </a:extLst>
          </a:blip>
          <a:srcRect b="50048"/>
          <a:stretch/>
        </p:blipFill>
        <p:spPr>
          <a:xfrm>
            <a:off x="1448225" y="1849472"/>
            <a:ext cx="6364281" cy="4177198"/>
          </a:xfrm>
          <a:prstGeom prst="rect">
            <a:avLst/>
          </a:prstGeom>
        </p:spPr>
      </p:pic>
      <p:sp>
        <p:nvSpPr>
          <p:cNvPr id="6" name="TextBox 5"/>
          <p:cNvSpPr txBox="1"/>
          <p:nvPr/>
        </p:nvSpPr>
        <p:spPr>
          <a:xfrm>
            <a:off x="3779197" y="2549863"/>
            <a:ext cx="1263487" cy="300082"/>
          </a:xfrm>
          <a:prstGeom prst="rect">
            <a:avLst/>
          </a:prstGeom>
          <a:noFill/>
        </p:spPr>
        <p:txBody>
          <a:bodyPr wrap="none" rtlCol="0">
            <a:spAutoFit/>
          </a:bodyPr>
          <a:lstStyle/>
          <a:p>
            <a:r>
              <a:rPr lang="it-IT" sz="1350" b="1" dirty="0">
                <a:solidFill>
                  <a:srgbClr val="FF0000"/>
                </a:solidFill>
              </a:rPr>
              <a:t>Preliminary</a:t>
            </a:r>
          </a:p>
        </p:txBody>
      </p:sp>
      <p:sp>
        <p:nvSpPr>
          <p:cNvPr id="4" name="Title 1"/>
          <p:cNvSpPr txBox="1">
            <a:spLocks/>
          </p:cNvSpPr>
          <p:nvPr/>
        </p:nvSpPr>
        <p:spPr>
          <a:xfrm>
            <a:off x="1164887" y="1012013"/>
            <a:ext cx="6932978" cy="407595"/>
          </a:xfrm>
          <a:prstGeom prst="rect">
            <a:avLst/>
          </a:prstGeom>
          <a:ln w="25400">
            <a:solidFill>
              <a:schemeClr val="tx1"/>
            </a:solidFill>
          </a:ln>
        </p:spPr>
        <p:txBody>
          <a:bodyPr vert="horz" lIns="68580" tIns="34290" rIns="68580" bIns="34290" rtlCol="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Bef>
                <a:spcPct val="0"/>
              </a:spcBef>
              <a:defRPr/>
            </a:pPr>
            <a:r>
              <a:rPr lang="it-IT" sz="2400" b="1" dirty="0">
                <a:ea typeface="+mj-ea"/>
                <a:cs typeface="Times New Roman" panose="02020603050405020304" pitchFamily="18" charset="0"/>
              </a:rPr>
              <a:t>The </a:t>
            </a:r>
            <a:r>
              <a:rPr lang="it-IT" sz="2400" b="1" dirty="0" err="1">
                <a:ea typeface="+mj-ea"/>
                <a:cs typeface="Times New Roman" panose="02020603050405020304" pitchFamily="18" charset="0"/>
              </a:rPr>
              <a:t>event</a:t>
            </a:r>
            <a:r>
              <a:rPr lang="it-IT" sz="2400" b="1" dirty="0">
                <a:ea typeface="+mj-ea"/>
                <a:cs typeface="Times New Roman" panose="02020603050405020304" pitchFamily="18" charset="0"/>
              </a:rPr>
              <a:t> of June 7 2011</a:t>
            </a:r>
          </a:p>
        </p:txBody>
      </p:sp>
      <p:sp>
        <p:nvSpPr>
          <p:cNvPr id="8"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9438139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2">
            <a:extLst>
              <a:ext uri="{28A0092B-C50C-407E-A947-70E740481C1C}">
                <a14:useLocalDpi xmlns:a14="http://schemas.microsoft.com/office/drawing/2010/main"/>
              </a:ext>
            </a:extLst>
          </a:blip>
          <a:srcRect t="8791" b="7408"/>
          <a:stretch/>
        </p:blipFill>
        <p:spPr bwMode="auto">
          <a:xfrm>
            <a:off x="270346" y="1412776"/>
            <a:ext cx="7305941" cy="2240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3">
            <a:extLst>
              <a:ext uri="{28A0092B-C50C-407E-A947-70E740481C1C}">
                <a14:useLocalDpi xmlns:a14="http://schemas.microsoft.com/office/drawing/2010/main"/>
              </a:ext>
            </a:extLst>
          </a:blip>
          <a:srcRect t="6507" b="7623"/>
          <a:stretch/>
        </p:blipFill>
        <p:spPr bwMode="auto">
          <a:xfrm>
            <a:off x="265590" y="3645024"/>
            <a:ext cx="7186730" cy="2261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1043608" y="528831"/>
            <a:ext cx="6932978" cy="407595"/>
          </a:xfrm>
          <a:prstGeom prst="rect">
            <a:avLst/>
          </a:prstGeom>
          <a:ln w="25400">
            <a:solidFill>
              <a:schemeClr val="tx1"/>
            </a:solidFill>
          </a:ln>
        </p:spPr>
        <p:txBody>
          <a:bodyPr vert="horz" lIns="68580" tIns="34290" rIns="68580" bIns="34290" rtlCol="0" anchor="ctr">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Bef>
                <a:spcPct val="0"/>
              </a:spcBef>
              <a:defRPr/>
            </a:pPr>
            <a:r>
              <a:rPr lang="it-IT" sz="2400" b="1" dirty="0">
                <a:ea typeface="+mj-ea"/>
                <a:cs typeface="Times New Roman" panose="02020603050405020304" pitchFamily="18" charset="0"/>
              </a:rPr>
              <a:t>Multi-particle measurements</a:t>
            </a:r>
          </a:p>
        </p:txBody>
      </p:sp>
      <p:sp>
        <p:nvSpPr>
          <p:cNvPr id="9" name="Rectangle 8"/>
          <p:cNvSpPr/>
          <p:nvPr/>
        </p:nvSpPr>
        <p:spPr>
          <a:xfrm>
            <a:off x="385735" y="5906688"/>
            <a:ext cx="8434737" cy="646331"/>
          </a:xfrm>
          <a:prstGeom prst="rect">
            <a:avLst/>
          </a:prstGeom>
          <a:solidFill>
            <a:schemeClr val="bg1"/>
          </a:solidFill>
        </p:spPr>
        <p:txBody>
          <a:bodyPr wrap="square">
            <a:spAutoFit/>
          </a:bodyPr>
          <a:lstStyle/>
          <a:p>
            <a:r>
              <a:rPr lang="it-IT" dirty="0"/>
              <a:t>Helium and protons flux </a:t>
            </a:r>
            <a:r>
              <a:rPr lang="it-IT" dirty="0" err="1"/>
              <a:t>evolution</a:t>
            </a:r>
            <a:r>
              <a:rPr lang="it-IT" dirty="0"/>
              <a:t> vs. time and helium enhancement studies are possible for events that present traces of He</a:t>
            </a:r>
          </a:p>
        </p:txBody>
      </p:sp>
    </p:spTree>
    <p:extLst>
      <p:ext uri="{BB962C8B-B14F-4D97-AF65-F5344CB8AC3E}">
        <p14:creationId xmlns:p14="http://schemas.microsoft.com/office/powerpoint/2010/main" val="21076888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SEPs</a:t>
            </a:r>
            <a:r>
              <a:rPr lang="it-IT" dirty="0" smtClean="0"/>
              <a:t> </a:t>
            </a:r>
            <a:r>
              <a:rPr lang="it-IT" dirty="0" err="1" smtClean="0"/>
              <a:t>observed</a:t>
            </a:r>
            <a:r>
              <a:rPr lang="it-IT" dirty="0" smtClean="0"/>
              <a:t> by PAMELA</a:t>
            </a:r>
            <a:endParaRPr lang="en-US" dirty="0"/>
          </a:p>
        </p:txBody>
      </p:sp>
      <p:pic>
        <p:nvPicPr>
          <p:cNvPr id="5" name="Picture 2" descr="C:\Users\utente\Desktop\ggggg\all_flares_PAMELA.png"/>
          <p:cNvPicPr>
            <a:picLocks noGrp="1" noChangeAspect="1" noChangeArrowheads="1"/>
          </p:cNvPicPr>
          <p:nvPr>
            <p:ph sz="quarter" idx="4294967295"/>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35496" y="1457323"/>
            <a:ext cx="9577064" cy="485199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11"/>
          <p:cNvSpPr txBox="1"/>
          <p:nvPr/>
        </p:nvSpPr>
        <p:spPr>
          <a:xfrm rot="2039633">
            <a:off x="7334948" y="1223066"/>
            <a:ext cx="1766061" cy="413639"/>
          </a:xfrm>
          <a:prstGeom prst="rect">
            <a:avLst/>
          </a:prstGeom>
          <a:noFill/>
        </p:spPr>
        <p:txBody>
          <a:bodyPr wrap="none" rtlCol="0">
            <a:spAutoFit/>
          </a:bodyPr>
          <a:lstStyle/>
          <a:p>
            <a:r>
              <a:rPr lang="en-US" sz="2400" dirty="0" smtClean="0">
                <a:solidFill>
                  <a:srgbClr val="FF0000"/>
                </a:solidFill>
                <a:latin typeface="Times New Roman" panose="02020603050405020304" pitchFamily="18" charset="0"/>
                <a:ea typeface="ＭＳ Ｐゴシック" pitchFamily="34" charset="-128"/>
                <a:cs typeface="Times New Roman" panose="02020603050405020304" pitchFamily="18" charset="0"/>
              </a:rPr>
              <a:t>Preliminary</a:t>
            </a:r>
            <a:endParaRPr lang="en-US" sz="2400" dirty="0">
              <a:solidFill>
                <a:srgbClr val="FF0000"/>
              </a:solidFill>
              <a:latin typeface="Times New Roman" panose="02020603050405020304" pitchFamily="18" charset="0"/>
              <a:ea typeface="ＭＳ Ｐゴシック" pitchFamily="34" charset="-128"/>
              <a:cs typeface="Times New Roman" panose="02020603050405020304" pitchFamily="18" charset="0"/>
            </a:endParaRPr>
          </a:p>
        </p:txBody>
      </p:sp>
      <p:sp>
        <p:nvSpPr>
          <p:cNvPr id="7" name="TextBox 6"/>
          <p:cNvSpPr txBox="1"/>
          <p:nvPr/>
        </p:nvSpPr>
        <p:spPr>
          <a:xfrm>
            <a:off x="3203848" y="1552143"/>
            <a:ext cx="3240360" cy="2462213"/>
          </a:xfrm>
          <a:prstGeom prst="rect">
            <a:avLst/>
          </a:prstGeom>
          <a:solidFill>
            <a:schemeClr val="bg1"/>
          </a:solidFill>
        </p:spPr>
        <p:txBody>
          <a:bodyPr wrap="square" rtlCol="0">
            <a:spAutoFit/>
          </a:bodyPr>
          <a:lstStyle/>
          <a:p>
            <a:r>
              <a:rPr lang="it-IT" sz="1400" dirty="0" smtClean="0"/>
              <a:t>SEP-</a:t>
            </a:r>
            <a:r>
              <a:rPr lang="it-IT" sz="1400" dirty="0" err="1" smtClean="0"/>
              <a:t>analysis</a:t>
            </a:r>
            <a:r>
              <a:rPr lang="it-IT" sz="1400" dirty="0" smtClean="0"/>
              <a:t> </a:t>
            </a:r>
            <a:r>
              <a:rPr lang="it-IT" sz="1400" dirty="0" err="1" smtClean="0"/>
              <a:t>issues</a:t>
            </a:r>
            <a:r>
              <a:rPr lang="it-IT" sz="1400" dirty="0" smtClean="0"/>
              <a:t>:</a:t>
            </a:r>
          </a:p>
          <a:p>
            <a:pPr marL="180975" indent="-180975">
              <a:buFont typeface="Arial" panose="020B0604020202020204" pitchFamily="34" charset="0"/>
              <a:buChar char="•"/>
            </a:pPr>
            <a:r>
              <a:rPr lang="it-IT" sz="1400" dirty="0" smtClean="0"/>
              <a:t>Source </a:t>
            </a:r>
            <a:r>
              <a:rPr lang="it-IT" sz="1400" dirty="0" err="1" smtClean="0"/>
              <a:t>identification</a:t>
            </a:r>
            <a:r>
              <a:rPr lang="it-IT" sz="1400" dirty="0" smtClean="0"/>
              <a:t> &amp; </a:t>
            </a:r>
            <a:r>
              <a:rPr lang="it-IT" sz="1400" dirty="0" err="1" smtClean="0"/>
              <a:t>classification</a:t>
            </a:r>
            <a:endParaRPr lang="it-IT" sz="1400" dirty="0" smtClean="0"/>
          </a:p>
          <a:p>
            <a:pPr marL="446088" lvl="2" indent="-180975">
              <a:buFont typeface="Arial" panose="020B0604020202020204" pitchFamily="34" charset="0"/>
              <a:buChar char="•"/>
            </a:pPr>
            <a:r>
              <a:rPr lang="it-IT" sz="1400" dirty="0" err="1">
                <a:solidFill>
                  <a:schemeClr val="tx2"/>
                </a:solidFill>
              </a:rPr>
              <a:t>A</a:t>
            </a:r>
            <a:r>
              <a:rPr lang="it-IT" sz="1400" dirty="0" err="1" smtClean="0">
                <a:solidFill>
                  <a:schemeClr val="tx2"/>
                </a:solidFill>
              </a:rPr>
              <a:t>ssociation</a:t>
            </a:r>
            <a:r>
              <a:rPr lang="it-IT" sz="1400" dirty="0" smtClean="0">
                <a:solidFill>
                  <a:schemeClr val="tx2"/>
                </a:solidFill>
              </a:rPr>
              <a:t> to </a:t>
            </a:r>
            <a:r>
              <a:rPr lang="it-IT" sz="1400" dirty="0" err="1" smtClean="0">
                <a:solidFill>
                  <a:schemeClr val="tx2"/>
                </a:solidFill>
              </a:rPr>
              <a:t>flares</a:t>
            </a:r>
            <a:r>
              <a:rPr lang="it-IT" sz="1400" dirty="0" smtClean="0">
                <a:solidFill>
                  <a:schemeClr val="tx2"/>
                </a:solidFill>
              </a:rPr>
              <a:t>, </a:t>
            </a:r>
            <a:r>
              <a:rPr lang="it-IT" sz="1400" dirty="0" err="1" smtClean="0">
                <a:solidFill>
                  <a:schemeClr val="tx2"/>
                </a:solidFill>
              </a:rPr>
              <a:t>CMEs</a:t>
            </a:r>
            <a:r>
              <a:rPr lang="it-IT" sz="1400" dirty="0" smtClean="0">
                <a:solidFill>
                  <a:schemeClr val="tx2"/>
                </a:solidFill>
              </a:rPr>
              <a:t>…</a:t>
            </a:r>
          </a:p>
          <a:p>
            <a:pPr marL="180975" indent="-180975">
              <a:buFont typeface="Arial" panose="020B0604020202020204" pitchFamily="34" charset="0"/>
              <a:buChar char="•"/>
            </a:pPr>
            <a:r>
              <a:rPr lang="it-IT" sz="1400" dirty="0" err="1" smtClean="0"/>
              <a:t>GLEs</a:t>
            </a:r>
            <a:r>
              <a:rPr lang="it-IT" sz="1400" dirty="0" smtClean="0"/>
              <a:t> </a:t>
            </a:r>
          </a:p>
          <a:p>
            <a:pPr marL="446088" lvl="1" indent="-180975">
              <a:buFont typeface="Arial" panose="020B0604020202020204" pitchFamily="34" charset="0"/>
              <a:buChar char="•"/>
            </a:pPr>
            <a:r>
              <a:rPr lang="it-IT" sz="1400" dirty="0" err="1" smtClean="0">
                <a:solidFill>
                  <a:schemeClr val="tx2"/>
                </a:solidFill>
              </a:rPr>
              <a:t>different</a:t>
            </a:r>
            <a:r>
              <a:rPr lang="it-IT" sz="1400" dirty="0" smtClean="0">
                <a:solidFill>
                  <a:schemeClr val="tx2"/>
                </a:solidFill>
              </a:rPr>
              <a:t> </a:t>
            </a:r>
            <a:r>
              <a:rPr lang="it-IT" sz="1400" dirty="0" err="1" smtClean="0">
                <a:solidFill>
                  <a:schemeClr val="tx2"/>
                </a:solidFill>
              </a:rPr>
              <a:t>class</a:t>
            </a:r>
            <a:r>
              <a:rPr lang="it-IT" sz="1400" dirty="0" smtClean="0">
                <a:solidFill>
                  <a:schemeClr val="tx2"/>
                </a:solidFill>
              </a:rPr>
              <a:t> of </a:t>
            </a:r>
            <a:r>
              <a:rPr lang="it-IT" sz="1400" dirty="0" err="1" smtClean="0">
                <a:solidFill>
                  <a:schemeClr val="tx2"/>
                </a:solidFill>
              </a:rPr>
              <a:t>events</a:t>
            </a:r>
            <a:r>
              <a:rPr lang="it-IT" sz="1400" dirty="0" smtClean="0">
                <a:solidFill>
                  <a:schemeClr val="tx2"/>
                </a:solidFill>
              </a:rPr>
              <a:t>?</a:t>
            </a:r>
          </a:p>
          <a:p>
            <a:pPr marL="180975" indent="-180975">
              <a:buFont typeface="Arial" panose="020B0604020202020204" pitchFamily="34" charset="0"/>
              <a:buChar char="•"/>
            </a:pPr>
            <a:r>
              <a:rPr lang="it-IT" sz="1400" dirty="0" err="1" smtClean="0"/>
              <a:t>Spectra</a:t>
            </a:r>
            <a:r>
              <a:rPr lang="it-IT" sz="1400" dirty="0" smtClean="0"/>
              <a:t> </a:t>
            </a:r>
            <a:r>
              <a:rPr lang="it-IT" sz="1400" dirty="0" err="1" smtClean="0"/>
              <a:t>evolution</a:t>
            </a:r>
            <a:endParaRPr lang="it-IT" sz="1400" dirty="0" smtClean="0"/>
          </a:p>
          <a:p>
            <a:pPr marL="446088" lvl="2" indent="-180975">
              <a:buFont typeface="Arial" panose="020B0604020202020204" pitchFamily="34" charset="0"/>
              <a:buChar char="•"/>
            </a:pPr>
            <a:r>
              <a:rPr lang="it-IT" sz="1400" dirty="0" err="1" smtClean="0">
                <a:solidFill>
                  <a:schemeClr val="tx2"/>
                </a:solidFill>
              </a:rPr>
              <a:t>Intensity</a:t>
            </a:r>
            <a:r>
              <a:rPr lang="it-IT" sz="1400" dirty="0" smtClean="0">
                <a:solidFill>
                  <a:schemeClr val="tx2"/>
                </a:solidFill>
              </a:rPr>
              <a:t>, time </a:t>
            </a:r>
            <a:r>
              <a:rPr lang="it-IT" sz="1400" dirty="0" err="1" smtClean="0">
                <a:solidFill>
                  <a:schemeClr val="tx2"/>
                </a:solidFill>
              </a:rPr>
              <a:t>profile</a:t>
            </a:r>
            <a:r>
              <a:rPr lang="it-IT" sz="1400" dirty="0" smtClean="0">
                <a:solidFill>
                  <a:schemeClr val="tx2"/>
                </a:solidFill>
              </a:rPr>
              <a:t> , </a:t>
            </a:r>
            <a:r>
              <a:rPr lang="it-IT" sz="1400" dirty="0" err="1" smtClean="0">
                <a:solidFill>
                  <a:schemeClr val="tx2"/>
                </a:solidFill>
              </a:rPr>
              <a:t>spectral</a:t>
            </a:r>
            <a:r>
              <a:rPr lang="it-IT" sz="1400" dirty="0" smtClean="0">
                <a:solidFill>
                  <a:schemeClr val="tx2"/>
                </a:solidFill>
              </a:rPr>
              <a:t> </a:t>
            </a:r>
            <a:r>
              <a:rPr lang="it-IT" sz="1400" dirty="0" err="1" smtClean="0">
                <a:solidFill>
                  <a:schemeClr val="tx2"/>
                </a:solidFill>
              </a:rPr>
              <a:t>signatures</a:t>
            </a:r>
            <a:r>
              <a:rPr lang="it-IT" sz="1400" dirty="0" smtClean="0">
                <a:solidFill>
                  <a:schemeClr val="tx2"/>
                </a:solidFill>
              </a:rPr>
              <a:t>…</a:t>
            </a:r>
          </a:p>
          <a:p>
            <a:pPr marL="180975" indent="-180975">
              <a:buFont typeface="Arial" panose="020B0604020202020204" pitchFamily="34" charset="0"/>
              <a:buChar char="•"/>
            </a:pPr>
            <a:r>
              <a:rPr lang="it-IT" sz="1400" dirty="0" err="1" smtClean="0"/>
              <a:t>Composition</a:t>
            </a:r>
            <a:r>
              <a:rPr lang="it-IT" sz="1400" dirty="0" smtClean="0"/>
              <a:t> </a:t>
            </a:r>
          </a:p>
          <a:p>
            <a:pPr marL="446088" lvl="1" indent="-180975">
              <a:buFont typeface="Arial" panose="020B0604020202020204" pitchFamily="34" charset="0"/>
              <a:buChar char="•"/>
            </a:pPr>
            <a:r>
              <a:rPr lang="it-IT" sz="1400" dirty="0" smtClean="0">
                <a:solidFill>
                  <a:schemeClr val="tx2"/>
                </a:solidFill>
              </a:rPr>
              <a:t>p/He, </a:t>
            </a:r>
            <a:r>
              <a:rPr lang="it-IT" sz="1400" baseline="30000" dirty="0" smtClean="0">
                <a:solidFill>
                  <a:schemeClr val="tx2"/>
                </a:solidFill>
              </a:rPr>
              <a:t>3</a:t>
            </a:r>
            <a:r>
              <a:rPr lang="it-IT" sz="1400" dirty="0" smtClean="0">
                <a:solidFill>
                  <a:schemeClr val="tx2"/>
                </a:solidFill>
              </a:rPr>
              <a:t>He </a:t>
            </a:r>
            <a:r>
              <a:rPr lang="it-IT" sz="1400" dirty="0" err="1" smtClean="0">
                <a:solidFill>
                  <a:schemeClr val="tx2"/>
                </a:solidFill>
              </a:rPr>
              <a:t>content</a:t>
            </a:r>
            <a:r>
              <a:rPr lang="it-IT" sz="1400" dirty="0" smtClean="0">
                <a:solidFill>
                  <a:schemeClr val="tx2"/>
                </a:solidFill>
              </a:rPr>
              <a:t>…</a:t>
            </a:r>
          </a:p>
          <a:p>
            <a:pPr marL="180975" indent="-180975">
              <a:buFont typeface="Arial" panose="020B0604020202020204" pitchFamily="34" charset="0"/>
              <a:buChar char="•"/>
            </a:pPr>
            <a:r>
              <a:rPr lang="it-IT" sz="1400" dirty="0" err="1" smtClean="0"/>
              <a:t>Magnetospheric</a:t>
            </a:r>
            <a:r>
              <a:rPr lang="it-IT" sz="1400" dirty="0" smtClean="0"/>
              <a:t> </a:t>
            </a:r>
            <a:r>
              <a:rPr lang="it-IT" sz="1400" dirty="0" err="1" smtClean="0"/>
              <a:t>effects</a:t>
            </a:r>
            <a:endParaRPr lang="it-IT" dirty="0" smtClean="0"/>
          </a:p>
        </p:txBody>
      </p:sp>
      <p:pic>
        <p:nvPicPr>
          <p:cNvPr id="8" name="Picture 2" descr="http://media.nj.com/gloucester_voices_impact/photo/10372117-larg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0800000">
            <a:off x="1704941" y="1626376"/>
            <a:ext cx="1426899" cy="1370575"/>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7895781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Work in progress : TO DO LIST !</a:t>
            </a:r>
            <a:endParaRPr lang="en-US" dirty="0"/>
          </a:p>
        </p:txBody>
      </p:sp>
      <p:sp>
        <p:nvSpPr>
          <p:cNvPr id="5" name="Content Placeholder 4"/>
          <p:cNvSpPr>
            <a:spLocks noGrp="1"/>
          </p:cNvSpPr>
          <p:nvPr>
            <p:ph sz="quarter" idx="1"/>
          </p:nvPr>
        </p:nvSpPr>
        <p:spPr>
          <a:xfrm>
            <a:off x="301752" y="1340768"/>
            <a:ext cx="8503920" cy="5106601"/>
          </a:xfrm>
        </p:spPr>
        <p:txBody>
          <a:bodyPr>
            <a:normAutofit fontScale="92500" lnSpcReduction="20000"/>
          </a:bodyPr>
          <a:lstStyle/>
          <a:p>
            <a:endParaRPr lang="it-IT" dirty="0" smtClean="0"/>
          </a:p>
          <a:p>
            <a:r>
              <a:rPr lang="it-IT" dirty="0" smtClean="0"/>
              <a:t>Solar </a:t>
            </a:r>
            <a:r>
              <a:rPr lang="it-IT" dirty="0" err="1" smtClean="0"/>
              <a:t>modulation</a:t>
            </a:r>
            <a:endParaRPr lang="it-IT" dirty="0" smtClean="0"/>
          </a:p>
          <a:p>
            <a:pPr lvl="1"/>
            <a:r>
              <a:rPr lang="it-IT" sz="2600" dirty="0" smtClean="0"/>
              <a:t>Time </a:t>
            </a:r>
            <a:r>
              <a:rPr lang="it-IT" sz="2600" dirty="0" err="1" smtClean="0"/>
              <a:t>dependence</a:t>
            </a:r>
            <a:r>
              <a:rPr lang="it-IT" sz="2600" dirty="0" smtClean="0"/>
              <a:t> of He, C, </a:t>
            </a:r>
            <a:r>
              <a:rPr lang="it-IT" sz="2600" dirty="0" err="1" smtClean="0"/>
              <a:t>positrons</a:t>
            </a:r>
            <a:r>
              <a:rPr lang="it-IT" sz="2600" dirty="0" smtClean="0"/>
              <a:t> over solar minimum 2006-2009</a:t>
            </a:r>
          </a:p>
          <a:p>
            <a:pPr lvl="1"/>
            <a:r>
              <a:rPr lang="it-IT" sz="2600" dirty="0" err="1" smtClean="0"/>
              <a:t>All</a:t>
            </a:r>
            <a:r>
              <a:rPr lang="it-IT" sz="2600" dirty="0" smtClean="0"/>
              <a:t> </a:t>
            </a:r>
            <a:r>
              <a:rPr lang="it-IT" sz="2600" dirty="0" err="1" smtClean="0"/>
              <a:t>particle</a:t>
            </a:r>
            <a:r>
              <a:rPr lang="it-IT" sz="2600" dirty="0" smtClean="0"/>
              <a:t> time </a:t>
            </a:r>
            <a:r>
              <a:rPr lang="it-IT" sz="2600" dirty="0" err="1" smtClean="0"/>
              <a:t>evolutions</a:t>
            </a:r>
            <a:r>
              <a:rPr lang="it-IT" sz="2600" dirty="0" smtClean="0"/>
              <a:t> </a:t>
            </a:r>
            <a:r>
              <a:rPr lang="it-IT" sz="2600" dirty="0" err="1" smtClean="0"/>
              <a:t>during</a:t>
            </a:r>
            <a:r>
              <a:rPr lang="it-IT" sz="2600" dirty="0" smtClean="0"/>
              <a:t> solar maximum 2010-2015</a:t>
            </a:r>
          </a:p>
          <a:p>
            <a:pPr lvl="1"/>
            <a:r>
              <a:rPr lang="it-IT" sz="2600" dirty="0" err="1" smtClean="0"/>
              <a:t>Effects</a:t>
            </a:r>
            <a:r>
              <a:rPr lang="it-IT" sz="2600" dirty="0" smtClean="0"/>
              <a:t> on </a:t>
            </a:r>
            <a:r>
              <a:rPr lang="it-IT" sz="2600" dirty="0" err="1" smtClean="0"/>
              <a:t>fluxes</a:t>
            </a:r>
            <a:r>
              <a:rPr lang="it-IT" sz="2600" dirty="0" smtClean="0"/>
              <a:t> on the </a:t>
            </a:r>
            <a:r>
              <a:rPr lang="it-IT" sz="2600" dirty="0" err="1" smtClean="0"/>
              <a:t>inversion</a:t>
            </a:r>
            <a:r>
              <a:rPr lang="it-IT" sz="2600" dirty="0" smtClean="0"/>
              <a:t> of </a:t>
            </a:r>
            <a:r>
              <a:rPr lang="it-IT" sz="2600" dirty="0" err="1" smtClean="0"/>
              <a:t>Sun</a:t>
            </a:r>
            <a:r>
              <a:rPr lang="it-IT" sz="2600" dirty="0" smtClean="0"/>
              <a:t> </a:t>
            </a:r>
            <a:r>
              <a:rPr lang="it-IT" sz="2600" dirty="0" err="1" smtClean="0"/>
              <a:t>polarity</a:t>
            </a:r>
            <a:r>
              <a:rPr lang="it-IT" sz="2600" dirty="0" smtClean="0"/>
              <a:t> (2013-2014)</a:t>
            </a:r>
          </a:p>
          <a:p>
            <a:pPr lvl="1"/>
            <a:endParaRPr lang="it-IT" dirty="0" smtClean="0"/>
          </a:p>
          <a:p>
            <a:r>
              <a:rPr lang="it-IT" dirty="0" smtClean="0"/>
              <a:t>Solar </a:t>
            </a:r>
            <a:r>
              <a:rPr lang="it-IT" dirty="0" err="1" smtClean="0"/>
              <a:t>particle</a:t>
            </a:r>
            <a:r>
              <a:rPr lang="it-IT" dirty="0" smtClean="0"/>
              <a:t> </a:t>
            </a:r>
            <a:r>
              <a:rPr lang="it-IT" dirty="0" err="1" smtClean="0"/>
              <a:t>events</a:t>
            </a:r>
            <a:r>
              <a:rPr lang="it-IT" dirty="0" smtClean="0"/>
              <a:t> SEP</a:t>
            </a:r>
          </a:p>
          <a:p>
            <a:pPr lvl="1"/>
            <a:r>
              <a:rPr lang="it-IT" sz="2600" dirty="0" err="1" smtClean="0"/>
              <a:t>Fluxes</a:t>
            </a:r>
            <a:r>
              <a:rPr lang="it-IT" sz="2600" dirty="0" smtClean="0"/>
              <a:t> and time </a:t>
            </a:r>
            <a:r>
              <a:rPr lang="it-IT" sz="2600" dirty="0" err="1" smtClean="0"/>
              <a:t>profiles</a:t>
            </a:r>
            <a:r>
              <a:rPr lang="it-IT" sz="2600" dirty="0" smtClean="0"/>
              <a:t> for </a:t>
            </a:r>
            <a:r>
              <a:rPr lang="it-IT" sz="2600" dirty="0" err="1" smtClean="0"/>
              <a:t>all</a:t>
            </a:r>
            <a:r>
              <a:rPr lang="it-IT" sz="2600" dirty="0" smtClean="0"/>
              <a:t> PAMELA </a:t>
            </a:r>
            <a:r>
              <a:rPr lang="it-IT" sz="2600" dirty="0" err="1" smtClean="0"/>
              <a:t>detected</a:t>
            </a:r>
            <a:r>
              <a:rPr lang="it-IT" sz="2600" dirty="0" smtClean="0"/>
              <a:t> SEPS</a:t>
            </a:r>
          </a:p>
          <a:p>
            <a:pPr lvl="1"/>
            <a:r>
              <a:rPr lang="it-IT" sz="2600" dirty="0" err="1" smtClean="0"/>
              <a:t>Detailed</a:t>
            </a:r>
            <a:r>
              <a:rPr lang="it-IT" sz="2600" dirty="0" smtClean="0"/>
              <a:t> </a:t>
            </a:r>
            <a:r>
              <a:rPr lang="it-IT" sz="2600" dirty="0" err="1" smtClean="0"/>
              <a:t>analysis</a:t>
            </a:r>
            <a:r>
              <a:rPr lang="it-IT" sz="2600" dirty="0" smtClean="0"/>
              <a:t> of the </a:t>
            </a:r>
            <a:r>
              <a:rPr lang="it-IT" sz="2600" dirty="0" err="1" smtClean="0"/>
              <a:t>Forbush</a:t>
            </a:r>
            <a:r>
              <a:rPr lang="it-IT" sz="2600" dirty="0" smtClean="0"/>
              <a:t> </a:t>
            </a:r>
            <a:r>
              <a:rPr lang="it-IT" sz="2600" dirty="0" err="1" smtClean="0"/>
              <a:t>decrease</a:t>
            </a:r>
            <a:endParaRPr lang="it-IT" sz="2600" dirty="0" smtClean="0"/>
          </a:p>
          <a:p>
            <a:pPr lvl="1"/>
            <a:r>
              <a:rPr lang="it-IT" sz="2600" dirty="0" smtClean="0"/>
              <a:t>Analysis of SEP </a:t>
            </a:r>
            <a:r>
              <a:rPr lang="it-IT" sz="2600" dirty="0" err="1" smtClean="0"/>
              <a:t>events</a:t>
            </a:r>
            <a:r>
              <a:rPr lang="it-IT" sz="2600" dirty="0" smtClean="0"/>
              <a:t> </a:t>
            </a:r>
            <a:r>
              <a:rPr lang="it-IT" sz="2600" dirty="0" err="1" smtClean="0"/>
              <a:t>seen</a:t>
            </a:r>
            <a:r>
              <a:rPr lang="it-IT" sz="2600" dirty="0" smtClean="0"/>
              <a:t> by </a:t>
            </a:r>
            <a:r>
              <a:rPr lang="it-IT" sz="2600" dirty="0" err="1" smtClean="0"/>
              <a:t>other</a:t>
            </a:r>
            <a:r>
              <a:rPr lang="it-IT" sz="2600" dirty="0" smtClean="0"/>
              <a:t> detectors (AMS?) and </a:t>
            </a:r>
            <a:r>
              <a:rPr lang="it-IT" sz="2600" dirty="0" err="1" smtClean="0"/>
              <a:t>Neutron</a:t>
            </a:r>
            <a:r>
              <a:rPr lang="it-IT" sz="2600" dirty="0" smtClean="0"/>
              <a:t> </a:t>
            </a:r>
            <a:r>
              <a:rPr lang="it-IT" sz="2600" dirty="0" err="1" smtClean="0"/>
              <a:t>Monitors</a:t>
            </a:r>
            <a:r>
              <a:rPr lang="it-IT" sz="2600" dirty="0" smtClean="0"/>
              <a:t> on Ground.</a:t>
            </a:r>
          </a:p>
          <a:p>
            <a:pPr lvl="1"/>
            <a:endParaRPr lang="it-IT" dirty="0" smtClean="0"/>
          </a:p>
          <a:p>
            <a:endParaRPr lang="it-IT" sz="2600" dirty="0" smtClean="0"/>
          </a:p>
        </p:txBody>
      </p:sp>
      <p:sp>
        <p:nvSpPr>
          <p:cNvPr id="6"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623054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it-IT" dirty="0" err="1" smtClean="0"/>
              <a:t>Trapped</a:t>
            </a:r>
            <a:r>
              <a:rPr lang="it-IT" dirty="0" smtClean="0"/>
              <a:t> and re-</a:t>
            </a:r>
            <a:r>
              <a:rPr lang="it-IT" dirty="0" err="1" smtClean="0"/>
              <a:t>entrand</a:t>
            </a:r>
            <a:r>
              <a:rPr lang="it-IT" dirty="0" smtClean="0"/>
              <a:t> albedo </a:t>
            </a:r>
            <a:r>
              <a:rPr lang="it-IT" dirty="0" err="1" smtClean="0"/>
              <a:t>particles</a:t>
            </a:r>
            <a:endParaRPr lang="en-US" dirty="0"/>
          </a:p>
        </p:txBody>
      </p:sp>
      <p:sp>
        <p:nvSpPr>
          <p:cNvPr id="2" name="Title 1"/>
          <p:cNvSpPr>
            <a:spLocks noGrp="1"/>
          </p:cNvSpPr>
          <p:nvPr>
            <p:ph type="title"/>
          </p:nvPr>
        </p:nvSpPr>
        <p:spPr/>
        <p:txBody>
          <a:bodyPr/>
          <a:lstStyle/>
          <a:p>
            <a:r>
              <a:rPr lang="it-IT" dirty="0" err="1" smtClean="0"/>
              <a:t>CRs</a:t>
            </a:r>
            <a:r>
              <a:rPr lang="it-IT" dirty="0" smtClean="0"/>
              <a:t> in the </a:t>
            </a:r>
            <a:r>
              <a:rPr lang="it-IT" dirty="0" err="1" smtClean="0"/>
              <a:t>magnetosphere</a:t>
            </a:r>
            <a:endParaRPr lang="en-US" dirty="0"/>
          </a:p>
        </p:txBody>
      </p:sp>
      <p:sp>
        <p:nvSpPr>
          <p:cNvPr id="4" name="Date Placeholder 3"/>
          <p:cNvSpPr>
            <a:spLocks noGrp="1"/>
          </p:cNvSpPr>
          <p:nvPr>
            <p:ph type="dt" sz="half" idx="4294967295"/>
          </p:nvPr>
        </p:nvSpPr>
        <p:spPr>
          <a:xfrm>
            <a:off x="5791200" y="6404984"/>
            <a:ext cx="3044952" cy="365760"/>
          </a:xfrm>
          <a:prstGeom prst="rect">
            <a:avLst/>
          </a:prstGeom>
        </p:spPr>
        <p:txBody>
          <a:bodyPr/>
          <a:lstStyle/>
          <a:p>
            <a:r>
              <a:rPr lang="en-US" smtClean="0">
                <a:solidFill>
                  <a:srgbClr val="D4D4D6"/>
                </a:solidFill>
              </a:rPr>
              <a:t>23/11/2015</a:t>
            </a:r>
            <a:endParaRPr lang="it-IT">
              <a:solidFill>
                <a:srgbClr val="D4D4D6"/>
              </a:solidFill>
            </a:endParaRPr>
          </a:p>
        </p:txBody>
      </p:sp>
      <p:pic>
        <p:nvPicPr>
          <p:cNvPr id="24578" name="Picture 2" descr="http://cdn4.sci-news.com/images/2014/11/image_2302-Van-Allen-Barri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396720"/>
            <a:ext cx="4968552" cy="291260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2343144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88640"/>
            <a:ext cx="8534400" cy="974976"/>
          </a:xfrm>
        </p:spPr>
        <p:txBody>
          <a:bodyPr>
            <a:normAutofit fontScale="90000"/>
          </a:bodyPr>
          <a:lstStyle/>
          <a:p>
            <a:r>
              <a:rPr lang="it-IT" dirty="0" err="1" smtClean="0"/>
              <a:t>Published</a:t>
            </a:r>
            <a:r>
              <a:rPr lang="it-IT" dirty="0" smtClean="0"/>
              <a:t> </a:t>
            </a:r>
            <a:r>
              <a:rPr lang="it-IT" dirty="0" err="1" smtClean="0"/>
              <a:t>results</a:t>
            </a:r>
            <a:r>
              <a:rPr lang="it-IT" dirty="0" smtClean="0"/>
              <a:t> on </a:t>
            </a:r>
            <a:r>
              <a:rPr lang="it-IT" dirty="0" err="1" smtClean="0"/>
              <a:t>CRs</a:t>
            </a:r>
            <a:r>
              <a:rPr lang="it-IT" dirty="0" smtClean="0"/>
              <a:t> </a:t>
            </a:r>
            <a:br>
              <a:rPr lang="it-IT" dirty="0" smtClean="0"/>
            </a:br>
            <a:r>
              <a:rPr lang="it-IT" dirty="0" smtClean="0"/>
              <a:t>in the </a:t>
            </a:r>
            <a:r>
              <a:rPr lang="it-IT" dirty="0" err="1" smtClean="0"/>
              <a:t>magnetosphere</a:t>
            </a:r>
            <a:endParaRPr lang="en-US" dirty="0"/>
          </a:p>
        </p:txBody>
      </p:sp>
      <p:sp>
        <p:nvSpPr>
          <p:cNvPr id="3" name="Content Placeholder 2"/>
          <p:cNvSpPr>
            <a:spLocks noGrp="1"/>
          </p:cNvSpPr>
          <p:nvPr>
            <p:ph sz="quarter" idx="1"/>
          </p:nvPr>
        </p:nvSpPr>
        <p:spPr/>
        <p:txBody>
          <a:bodyPr>
            <a:normAutofit/>
          </a:bodyPr>
          <a:lstStyle/>
          <a:p>
            <a:r>
              <a:rPr lang="it-IT" sz="1900" i="1" dirty="0" smtClean="0">
                <a:latin typeface="Georgia Corsivo" charset="0"/>
                <a:ea typeface="Abadi MT Condensed Extra Bold" charset="0"/>
                <a:cs typeface="Abadi MT Condensed Extra Bold" charset="0"/>
              </a:rPr>
              <a:t>Quasi-</a:t>
            </a:r>
            <a:r>
              <a:rPr lang="it-IT" sz="1900" i="1" dirty="0" err="1">
                <a:latin typeface="Georgia Corsivo" charset="0"/>
                <a:ea typeface="Abadi MT Condensed Extra Bold" charset="0"/>
                <a:cs typeface="Abadi MT Condensed Extra Bold" charset="0"/>
              </a:rPr>
              <a:t>t</a:t>
            </a:r>
            <a:r>
              <a:rPr lang="it-IT" sz="1900" i="1" dirty="0" err="1" smtClean="0">
                <a:latin typeface="Georgia Corsivo" charset="0"/>
                <a:ea typeface="Abadi MT Condensed Extra Bold" charset="0"/>
                <a:cs typeface="Abadi MT Condensed Extra Bold" charset="0"/>
              </a:rPr>
              <a:t>rapped</a:t>
            </a:r>
            <a:r>
              <a:rPr lang="it-IT" sz="1900" i="1" dirty="0" smtClean="0">
                <a:latin typeface="Georgia Corsivo" charset="0"/>
                <a:ea typeface="Abadi MT Condensed Extra Bold" charset="0"/>
                <a:cs typeface="Abadi MT Condensed Extra Bold" charset="0"/>
              </a:rPr>
              <a:t> </a:t>
            </a:r>
            <a:r>
              <a:rPr lang="it-IT" sz="1900" i="1" dirty="0" err="1" smtClean="0">
                <a:latin typeface="Georgia Corsivo" charset="0"/>
                <a:ea typeface="Abadi MT Condensed Extra Bold" charset="0"/>
                <a:cs typeface="Abadi MT Condensed Extra Bold" charset="0"/>
              </a:rPr>
              <a:t>electrons</a:t>
            </a:r>
            <a:r>
              <a:rPr lang="it-IT" sz="1900" i="1" dirty="0" smtClean="0">
                <a:latin typeface="Georgia Corsivo" charset="0"/>
                <a:ea typeface="Abadi MT Condensed Extra Bold" charset="0"/>
                <a:cs typeface="Abadi MT Condensed Extra Bold" charset="0"/>
              </a:rPr>
              <a:t> and </a:t>
            </a:r>
            <a:r>
              <a:rPr lang="it-IT" sz="1900" i="1" dirty="0" err="1" smtClean="0">
                <a:latin typeface="Georgia Corsivo" charset="0"/>
                <a:ea typeface="Abadi MT Condensed Extra Bold" charset="0"/>
                <a:cs typeface="Abadi MT Condensed Extra Bold" charset="0"/>
              </a:rPr>
              <a:t>positrons</a:t>
            </a:r>
            <a:r>
              <a:rPr lang="it-IT" sz="1900" i="1" dirty="0" smtClean="0">
                <a:latin typeface="Georgia Corsivo" charset="0"/>
                <a:ea typeface="Abadi MT Condensed Extra Bold" charset="0"/>
                <a:cs typeface="Abadi MT Condensed Extra Bold" charset="0"/>
              </a:rPr>
              <a:t>			JGR(2009)</a:t>
            </a:r>
          </a:p>
          <a:p>
            <a:endParaRPr lang="it-IT" sz="1900" i="1" dirty="0" smtClean="0">
              <a:latin typeface="Georgia Corsivo" charset="0"/>
              <a:ea typeface="Abadi MT Condensed Extra Bold" charset="0"/>
              <a:cs typeface="Abadi MT Condensed Extra Bold" charset="0"/>
            </a:endParaRPr>
          </a:p>
          <a:p>
            <a:r>
              <a:rPr lang="it-IT" sz="1900" i="1" dirty="0" err="1">
                <a:ea typeface="Abadi MT Condensed Extra Bold" charset="0"/>
                <a:cs typeface="Abadi MT Condensed Extra Bold" charset="0"/>
              </a:rPr>
              <a:t>Trapped</a:t>
            </a:r>
            <a:r>
              <a:rPr lang="it-IT" sz="1900" i="1" dirty="0">
                <a:ea typeface="Abadi MT Condensed Extra Bold" charset="0"/>
                <a:cs typeface="Abadi MT Condensed Extra Bold" charset="0"/>
              </a:rPr>
              <a:t> </a:t>
            </a:r>
            <a:r>
              <a:rPr lang="it-IT" sz="1900" i="1" dirty="0" err="1">
                <a:ea typeface="Abadi MT Condensed Extra Bold" charset="0"/>
                <a:cs typeface="Abadi MT Condensed Extra Bold" charset="0"/>
              </a:rPr>
              <a:t>antiproton</a:t>
            </a:r>
            <a:r>
              <a:rPr lang="it-IT" sz="1900" i="1" dirty="0">
                <a:ea typeface="Abadi MT Condensed Extra Bold" charset="0"/>
                <a:cs typeface="Abadi MT Condensed Extra Bold" charset="0"/>
              </a:rPr>
              <a:t> </a:t>
            </a:r>
            <a:r>
              <a:rPr lang="it-IT" sz="1900" i="1" dirty="0" err="1">
                <a:ea typeface="Abadi MT Condensed Extra Bold" charset="0"/>
                <a:cs typeface="Abadi MT Condensed Extra Bold" charset="0"/>
              </a:rPr>
              <a:t>fluxes</a:t>
            </a:r>
            <a:r>
              <a:rPr lang="it-IT" sz="1900" i="1" dirty="0">
                <a:ea typeface="Abadi MT Condensed Extra Bold" charset="0"/>
                <a:cs typeface="Abadi MT Condensed Extra Bold" charset="0"/>
              </a:rPr>
              <a:t>				</a:t>
            </a:r>
            <a:r>
              <a:rPr lang="it-IT" sz="1900" i="1" dirty="0" err="1">
                <a:ea typeface="Abadi MT Condensed Extra Bold" charset="0"/>
                <a:cs typeface="Abadi MT Condensed Extra Bold" charset="0"/>
              </a:rPr>
              <a:t>ApJL</a:t>
            </a:r>
            <a:r>
              <a:rPr lang="it-IT" sz="1900" i="1" dirty="0">
                <a:ea typeface="Abadi MT Condensed Extra Bold" charset="0"/>
                <a:cs typeface="Abadi MT Condensed Extra Bold" charset="0"/>
              </a:rPr>
              <a:t> (2011)	</a:t>
            </a:r>
            <a:r>
              <a:rPr lang="it-IT" sz="2000" i="1" dirty="0"/>
              <a:t>		</a:t>
            </a:r>
            <a:endParaRPr lang="it-IT" sz="1600" i="1" dirty="0"/>
          </a:p>
          <a:p>
            <a:r>
              <a:rPr lang="it-IT" sz="1900" i="1" dirty="0" err="1" smtClean="0">
                <a:ea typeface="Abadi MT Condensed Extra Bold" charset="0"/>
                <a:cs typeface="Abadi MT Condensed Extra Bold" charset="0"/>
              </a:rPr>
              <a:t>Trapped</a:t>
            </a:r>
            <a:r>
              <a:rPr lang="it-IT" sz="1900" i="1" dirty="0" smtClean="0">
                <a:ea typeface="Abadi MT Condensed Extra Bold" charset="0"/>
                <a:cs typeface="Abadi MT Condensed Extra Bold" charset="0"/>
              </a:rPr>
              <a:t> </a:t>
            </a:r>
            <a:r>
              <a:rPr lang="it-IT" sz="1900" i="1" dirty="0" err="1">
                <a:ea typeface="Abadi MT Condensed Extra Bold" charset="0"/>
                <a:cs typeface="Abadi MT Condensed Extra Bold" charset="0"/>
              </a:rPr>
              <a:t>proton</a:t>
            </a:r>
            <a:r>
              <a:rPr lang="it-IT" sz="1900" i="1" dirty="0">
                <a:ea typeface="Abadi MT Condensed Extra Bold" charset="0"/>
                <a:cs typeface="Abadi MT Condensed Extra Bold" charset="0"/>
              </a:rPr>
              <a:t> </a:t>
            </a:r>
            <a:r>
              <a:rPr lang="it-IT" sz="1900" i="1" dirty="0" err="1">
                <a:ea typeface="Abadi MT Condensed Extra Bold" charset="0"/>
                <a:cs typeface="Abadi MT Condensed Extra Bold" charset="0"/>
              </a:rPr>
              <a:t>fluxes</a:t>
            </a:r>
            <a:r>
              <a:rPr lang="it-IT" sz="1900" i="1" dirty="0">
                <a:ea typeface="Abadi MT Condensed Extra Bold" charset="0"/>
                <a:cs typeface="Abadi MT Condensed Extra Bold" charset="0"/>
              </a:rPr>
              <a:t>					</a:t>
            </a:r>
            <a:r>
              <a:rPr lang="it-IT" sz="1900" i="1" dirty="0" err="1">
                <a:ea typeface="Abadi MT Condensed Extra Bold" charset="0"/>
                <a:cs typeface="Abadi MT Condensed Extra Bold" charset="0"/>
              </a:rPr>
              <a:t>ApJ</a:t>
            </a:r>
            <a:r>
              <a:rPr lang="it-IT" sz="1900" i="1" dirty="0">
                <a:ea typeface="Abadi MT Condensed Extra Bold" charset="0"/>
                <a:cs typeface="Abadi MT Condensed Extra Bold" charset="0"/>
              </a:rPr>
              <a:t> (2015)</a:t>
            </a:r>
          </a:p>
          <a:p>
            <a:endParaRPr lang="it-IT" sz="1900" i="1" dirty="0">
              <a:latin typeface="Georgia Corsivo" charset="0"/>
              <a:ea typeface="Abadi MT Condensed Extra Bold" charset="0"/>
              <a:cs typeface="Abadi MT Condensed Extra Bold" charset="0"/>
            </a:endParaRPr>
          </a:p>
          <a:p>
            <a:r>
              <a:rPr lang="it-IT" sz="1900" i="1" dirty="0" err="1" smtClean="0">
                <a:ea typeface="Abadi MT Condensed Extra Bold" charset="0"/>
                <a:cs typeface="Abadi MT Condensed Extra Bold" charset="0"/>
              </a:rPr>
              <a:t>Reentrant</a:t>
            </a:r>
            <a:r>
              <a:rPr lang="it-IT" sz="1900" i="1" dirty="0" smtClean="0">
                <a:ea typeface="Abadi MT Condensed Extra Bold" charset="0"/>
                <a:cs typeface="Abadi MT Condensed Extra Bold" charset="0"/>
              </a:rPr>
              <a:t> </a:t>
            </a:r>
            <a:r>
              <a:rPr lang="it-IT" sz="1900" i="1" dirty="0">
                <a:ea typeface="Abadi MT Condensed Extra Bold" charset="0"/>
                <a:cs typeface="Abadi MT Condensed Extra Bold" charset="0"/>
              </a:rPr>
              <a:t>albedo </a:t>
            </a:r>
            <a:r>
              <a:rPr lang="it-IT" sz="1900" i="1" dirty="0" err="1">
                <a:ea typeface="Abadi MT Condensed Extra Bold" charset="0"/>
                <a:cs typeface="Abadi MT Condensed Extra Bold" charset="0"/>
              </a:rPr>
              <a:t>proton</a:t>
            </a:r>
            <a:r>
              <a:rPr lang="it-IT" sz="1900" i="1" dirty="0">
                <a:ea typeface="Abadi MT Condensed Extra Bold" charset="0"/>
                <a:cs typeface="Abadi MT Condensed Extra Bold" charset="0"/>
              </a:rPr>
              <a:t> </a:t>
            </a:r>
            <a:r>
              <a:rPr lang="it-IT" sz="1900" i="1" dirty="0" err="1">
                <a:ea typeface="Abadi MT Condensed Extra Bold" charset="0"/>
                <a:cs typeface="Abadi MT Condensed Extra Bold" charset="0"/>
              </a:rPr>
              <a:t>fluxes</a:t>
            </a:r>
            <a:r>
              <a:rPr lang="it-IT" sz="1900" i="1" dirty="0">
                <a:ea typeface="Abadi MT Condensed Extra Bold" charset="0"/>
                <a:cs typeface="Abadi MT Condensed Extra Bold" charset="0"/>
              </a:rPr>
              <a:t> </a:t>
            </a:r>
            <a:r>
              <a:rPr lang="it-IT" sz="1900" i="1" dirty="0" smtClean="0">
                <a:ea typeface="Abadi MT Condensed Extra Bold" charset="0"/>
                <a:cs typeface="Abadi MT Condensed Extra Bold" charset="0"/>
              </a:rPr>
              <a:t>			</a:t>
            </a:r>
            <a:r>
              <a:rPr lang="en-US" sz="1900" i="1" dirty="0" smtClean="0">
                <a:ea typeface="Abadi MT Condensed Extra Bold" charset="0"/>
                <a:cs typeface="Abadi MT Condensed Extra Bold" charset="0"/>
              </a:rPr>
              <a:t>JGR(2015)</a:t>
            </a:r>
          </a:p>
          <a:p>
            <a:endParaRPr lang="it-IT" sz="1900" i="1" dirty="0" smtClean="0">
              <a:ea typeface="Abadi MT Condensed Extra Bold" charset="0"/>
              <a:cs typeface="Abadi MT Condensed Extra Bold" charset="0"/>
            </a:endParaRPr>
          </a:p>
          <a:p>
            <a:r>
              <a:rPr lang="it-IT" sz="1900" i="1" dirty="0" err="1">
                <a:ea typeface="Abadi MT Condensed Extra Bold" charset="0"/>
                <a:cs typeface="Abadi MT Condensed Extra Bold" charset="0"/>
              </a:rPr>
              <a:t>G</a:t>
            </a:r>
            <a:r>
              <a:rPr lang="it-IT" sz="1900" i="1" dirty="0" err="1" smtClean="0">
                <a:ea typeface="Abadi MT Condensed Extra Bold" charset="0"/>
                <a:cs typeface="Abadi MT Condensed Extra Bold" charset="0"/>
              </a:rPr>
              <a:t>eomagnetic</a:t>
            </a:r>
            <a:r>
              <a:rPr lang="it-IT" sz="1900" i="1" dirty="0" smtClean="0">
                <a:ea typeface="Abadi MT Condensed Extra Bold" charset="0"/>
                <a:cs typeface="Abadi MT Condensed Extra Bold" charset="0"/>
              </a:rPr>
              <a:t> </a:t>
            </a:r>
            <a:r>
              <a:rPr lang="it-IT" sz="1900" i="1" dirty="0" err="1">
                <a:ea typeface="Abadi MT Condensed Extra Bold" charset="0"/>
                <a:cs typeface="Abadi MT Condensed Extra Bold" charset="0"/>
              </a:rPr>
              <a:t>cutoff</a:t>
            </a:r>
            <a:r>
              <a:rPr lang="it-IT" sz="1900" i="1" dirty="0">
                <a:ea typeface="Abadi MT Condensed Extra Bold" charset="0"/>
                <a:cs typeface="Abadi MT Condensed Extra Bold" charset="0"/>
              </a:rPr>
              <a:t> </a:t>
            </a:r>
            <a:r>
              <a:rPr lang="it-IT" sz="1900" i="1" dirty="0" err="1">
                <a:ea typeface="Abadi MT Condensed Extra Bold" charset="0"/>
                <a:cs typeface="Abadi MT Condensed Extra Bold" charset="0"/>
              </a:rPr>
              <a:t>variations</a:t>
            </a:r>
            <a:r>
              <a:rPr lang="it-IT" sz="1900" i="1" dirty="0">
                <a:ea typeface="Abadi MT Condensed Extra Bold" charset="0"/>
                <a:cs typeface="Abadi MT Condensed Extra Bold" charset="0"/>
              </a:rPr>
              <a:t> </a:t>
            </a:r>
            <a:r>
              <a:rPr lang="it-IT" sz="1900" i="1" dirty="0" smtClean="0">
                <a:ea typeface="Abadi MT Condensed Extra Bold" charset="0"/>
                <a:cs typeface="Abadi MT Condensed Extra Bold" charset="0"/>
              </a:rPr>
              <a:t>		</a:t>
            </a:r>
            <a:r>
              <a:rPr lang="it-IT" sz="1900" i="1" dirty="0" err="1" smtClean="0">
                <a:ea typeface="Abadi MT Condensed Extra Bold" charset="0"/>
                <a:cs typeface="Abadi MT Condensed Extra Bold" charset="0"/>
              </a:rPr>
              <a:t>accepted</a:t>
            </a:r>
            <a:r>
              <a:rPr lang="it-IT" sz="1900" i="1" dirty="0" smtClean="0">
                <a:ea typeface="Abadi MT Condensed Extra Bold" charset="0"/>
                <a:cs typeface="Abadi MT Condensed Extra Bold" charset="0"/>
              </a:rPr>
              <a:t> by Space </a:t>
            </a:r>
            <a:r>
              <a:rPr lang="it-IT" sz="1900" i="1" dirty="0" err="1" smtClean="0">
                <a:ea typeface="Abadi MT Condensed Extra Bold" charset="0"/>
                <a:cs typeface="Abadi MT Condensed Extra Bold" charset="0"/>
              </a:rPr>
              <a:t>Weather</a:t>
            </a:r>
            <a:r>
              <a:rPr lang="it-IT" sz="1900" dirty="0" smtClean="0">
                <a:ea typeface="Abadi MT Condensed Extra Bold" charset="0"/>
                <a:cs typeface="Abadi MT Condensed Extra Bold" charset="0"/>
              </a:rPr>
              <a:t>	</a:t>
            </a:r>
          </a:p>
        </p:txBody>
      </p:sp>
      <p:sp>
        <p:nvSpPr>
          <p:cNvPr id="5"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0888957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79512" y="914400"/>
            <a:ext cx="2735414" cy="990600"/>
          </a:xfrm>
        </p:spPr>
        <p:txBody>
          <a:bodyPr/>
          <a:lstStyle/>
          <a:p>
            <a:r>
              <a:rPr lang="it-IT" dirty="0" smtClean="0"/>
              <a:t>The PAMELA </a:t>
            </a:r>
            <a:r>
              <a:rPr lang="it-IT" dirty="0" err="1" smtClean="0"/>
              <a:t>orbital</a:t>
            </a:r>
            <a:r>
              <a:rPr lang="it-IT" dirty="0" smtClean="0"/>
              <a:t> </a:t>
            </a:r>
            <a:r>
              <a:rPr lang="it-IT" dirty="0" err="1" smtClean="0"/>
              <a:t>environment</a:t>
            </a:r>
            <a:endParaRPr lang="en-US" dirty="0"/>
          </a:p>
        </p:txBody>
      </p:sp>
      <p:sp>
        <p:nvSpPr>
          <p:cNvPr id="19" name="Text Placeholder 18"/>
          <p:cNvSpPr>
            <a:spLocks noGrp="1"/>
          </p:cNvSpPr>
          <p:nvPr>
            <p:ph type="body" idx="2"/>
          </p:nvPr>
        </p:nvSpPr>
        <p:spPr>
          <a:xfrm>
            <a:off x="179512" y="2276872"/>
            <a:ext cx="2664296" cy="4128112"/>
          </a:xfrm>
        </p:spPr>
        <p:txBody>
          <a:bodyPr>
            <a:normAutofit fontScale="92500" lnSpcReduction="10000"/>
          </a:bodyPr>
          <a:lstStyle/>
          <a:p>
            <a:r>
              <a:rPr lang="en-US" dirty="0"/>
              <a:t>PAMELA provides unique capability to investigate particle populations in the Magnetosphere, enhancing the description of trapped, re-entrant albedo particles in different regions, including the penumbral ones</a:t>
            </a:r>
            <a:r>
              <a:rPr lang="en-US" dirty="0" smtClean="0"/>
              <a:t>.</a:t>
            </a:r>
            <a:endParaRPr lang="en-US" dirty="0"/>
          </a:p>
          <a:p>
            <a:r>
              <a:rPr lang="en-US" b="1" dirty="0">
                <a:solidFill>
                  <a:srgbClr val="0000FF"/>
                </a:solidFill>
              </a:rPr>
              <a:t>Comparison with radiation models, like AP9/AE9 and SPENVIS is foreseen to benchmark </a:t>
            </a:r>
            <a:r>
              <a:rPr lang="en-US" b="1" dirty="0" smtClean="0">
                <a:solidFill>
                  <a:srgbClr val="0000FF"/>
                </a:solidFill>
              </a:rPr>
              <a:t>these </a:t>
            </a:r>
            <a:r>
              <a:rPr lang="en-US" b="1" dirty="0">
                <a:solidFill>
                  <a:srgbClr val="0000FF"/>
                </a:solidFill>
              </a:rPr>
              <a:t>models at higher energies</a:t>
            </a:r>
            <a:r>
              <a:rPr lang="en-US" b="1" dirty="0" smtClean="0">
                <a:solidFill>
                  <a:srgbClr val="0000FF"/>
                </a:solidFill>
              </a:rPr>
              <a:t>.</a:t>
            </a:r>
          </a:p>
          <a:p>
            <a:r>
              <a:rPr lang="en-US" b="1" dirty="0" smtClean="0">
                <a:solidFill>
                  <a:srgbClr val="0000FF"/>
                </a:solidFill>
              </a:rPr>
              <a:t>Fundamental for instrumentation in space and safety of astronauts</a:t>
            </a:r>
            <a:endParaRPr lang="it-IT" dirty="0"/>
          </a:p>
          <a:p>
            <a:endParaRPr lang="en-US" dirty="0"/>
          </a:p>
        </p:txBody>
      </p:sp>
      <p:sp>
        <p:nvSpPr>
          <p:cNvPr id="4" name="Date Placeholder 3"/>
          <p:cNvSpPr>
            <a:spLocks noGrp="1"/>
          </p:cNvSpPr>
          <p:nvPr>
            <p:ph type="dt" sz="half" idx="10"/>
          </p:nvPr>
        </p:nvSpPr>
        <p:spPr/>
        <p:txBody>
          <a:bodyPr/>
          <a:lstStyle/>
          <a:p>
            <a:r>
              <a:rPr lang="en-US" smtClean="0">
                <a:solidFill>
                  <a:srgbClr val="D4D4D6"/>
                </a:solidFill>
              </a:rPr>
              <a:t>23/11/2015</a:t>
            </a:r>
            <a:endParaRPr lang="it-IT">
              <a:solidFill>
                <a:srgbClr val="D4D4D6"/>
              </a:solidFill>
            </a:endParaRPr>
          </a:p>
        </p:txBody>
      </p:sp>
      <p:grpSp>
        <p:nvGrpSpPr>
          <p:cNvPr id="5" name="Group 25"/>
          <p:cNvGrpSpPr>
            <a:grpSpLocks/>
          </p:cNvGrpSpPr>
          <p:nvPr/>
        </p:nvGrpSpPr>
        <p:grpSpPr bwMode="auto">
          <a:xfrm>
            <a:off x="2915816" y="1196752"/>
            <a:ext cx="5170463" cy="5184575"/>
            <a:chOff x="2720" y="624"/>
            <a:chExt cx="2905" cy="2592"/>
          </a:xfrm>
        </p:grpSpPr>
        <p:pic>
          <p:nvPicPr>
            <p:cNvPr id="6" name="Picture 14"/>
            <p:cNvPicPr>
              <a:picLocks noChangeAspect="1" noChangeArrowheads="1"/>
            </p:cNvPicPr>
            <p:nvPr/>
          </p:nvPicPr>
          <p:blipFill>
            <a:blip r:embed="rId2">
              <a:clrChange>
                <a:clrFrom>
                  <a:srgbClr val="F0F0F0"/>
                </a:clrFrom>
                <a:clrTo>
                  <a:srgbClr val="F0F0F0">
                    <a:alpha val="0"/>
                  </a:srgbClr>
                </a:clrTo>
              </a:clrChange>
              <a:extLst>
                <a:ext uri="{28A0092B-C50C-407E-A947-70E740481C1C}">
                  <a14:useLocalDpi xmlns:a14="http://schemas.microsoft.com/office/drawing/2010/main" val="0"/>
                </a:ext>
              </a:extLst>
            </a:blip>
            <a:srcRect l="12616" t="2110" r="3862" b="6232"/>
            <a:stretch>
              <a:fillRect/>
            </a:stretch>
          </p:blipFill>
          <p:spPr bwMode="auto">
            <a:xfrm>
              <a:off x="4505" y="624"/>
              <a:ext cx="1120" cy="1427"/>
            </a:xfrm>
            <a:prstGeom prst="rect">
              <a:avLst/>
            </a:prstGeom>
            <a:noFill/>
            <a:ln>
              <a:noFill/>
            </a:ln>
            <a:effectLst/>
            <a:extLst>
              <a:ext uri="{909E8E84-426E-40DD-AFC4-6F175D3DCCD1}">
                <a14:hiddenFill xmlns:a14="http://schemas.microsoft.com/office/drawing/2010/main">
                  <a:blipFill dpi="0" rotWithShape="0">
                    <a:blip>
                      <a:clrChange>
                        <a:clrFrom>
                          <a:srgbClr val="F0F0F0"/>
                        </a:clrFrom>
                        <a:clrTo>
                          <a:srgbClr val="F0F0F0">
                            <a:alpha val="0"/>
                          </a:srgbClr>
                        </a:clrTo>
                      </a:clrChange>
                      <a:alphaModFix amt="75000"/>
                    </a:blip>
                    <a:srcRect l="12616" t="2110" r="3862" b="623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7"/>
            <p:cNvPicPr preferRelativeResize="0">
              <a:picLocks noChangeAspect="1" noChangeArrowheads="1"/>
            </p:cNvPicPr>
            <p:nvPr/>
          </p:nvPicPr>
          <p:blipFill>
            <a:blip r:embed="rId3">
              <a:clrChange>
                <a:clrFrom>
                  <a:srgbClr val="F0F0F0"/>
                </a:clrFrom>
                <a:clrTo>
                  <a:srgbClr val="F0F0F0">
                    <a:alpha val="0"/>
                  </a:srgbClr>
                </a:clrTo>
              </a:clrChange>
              <a:extLst>
                <a:ext uri="{28A0092B-C50C-407E-A947-70E740481C1C}">
                  <a14:useLocalDpi xmlns:a14="http://schemas.microsoft.com/office/drawing/2010/main" val="0"/>
                </a:ext>
              </a:extLst>
            </a:blip>
            <a:srcRect l="5080" t="11362" r="2499" b="4744"/>
            <a:stretch>
              <a:fillRect/>
            </a:stretch>
          </p:blipFill>
          <p:spPr bwMode="auto">
            <a:xfrm>
              <a:off x="2861" y="2089"/>
              <a:ext cx="1644" cy="1052"/>
            </a:xfrm>
            <a:prstGeom prst="rect">
              <a:avLst/>
            </a:prstGeom>
            <a:noFill/>
            <a:ln>
              <a:noFill/>
            </a:ln>
            <a:effectLst/>
            <a:extLst>
              <a:ext uri="{909E8E84-426E-40DD-AFC4-6F175D3DCCD1}">
                <a14:hiddenFill xmlns:a14="http://schemas.microsoft.com/office/drawing/2010/main">
                  <a:blipFill dpi="0" rotWithShape="0">
                    <a:blip>
                      <a:clrChange>
                        <a:clrFrom>
                          <a:srgbClr val="F0F0F0"/>
                        </a:clrFrom>
                        <a:clrTo>
                          <a:srgbClr val="F0F0F0">
                            <a:alpha val="0"/>
                          </a:srgbClr>
                        </a:clrTo>
                      </a:clrChange>
                      <a:alphaModFix amt="75000"/>
                    </a:blip>
                    <a:srcRect l="5080" t="11362" r="2499" b="474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8"/>
            <p:cNvPicPr preferRelativeResize="0">
              <a:picLocks noChangeAspect="1" noChangeArrowheads="1"/>
            </p:cNvPicPr>
            <p:nvPr/>
          </p:nvPicPr>
          <p:blipFill>
            <a:blip r:embed="rId4">
              <a:clrChange>
                <a:clrFrom>
                  <a:srgbClr val="F1F0EE"/>
                </a:clrFrom>
                <a:clrTo>
                  <a:srgbClr val="F1F0EE">
                    <a:alpha val="0"/>
                  </a:srgbClr>
                </a:clrTo>
              </a:clrChange>
              <a:extLst>
                <a:ext uri="{28A0092B-C50C-407E-A947-70E740481C1C}">
                  <a14:useLocalDpi xmlns:a14="http://schemas.microsoft.com/office/drawing/2010/main" val="0"/>
                </a:ext>
              </a:extLst>
            </a:blip>
            <a:srcRect l="7034" t="9323" b="4060"/>
            <a:stretch>
              <a:fillRect/>
            </a:stretch>
          </p:blipFill>
          <p:spPr bwMode="auto">
            <a:xfrm>
              <a:off x="2896" y="737"/>
              <a:ext cx="1657" cy="1352"/>
            </a:xfrm>
            <a:prstGeom prst="rect">
              <a:avLst/>
            </a:prstGeom>
            <a:noFill/>
            <a:ln>
              <a:noFill/>
            </a:ln>
            <a:effectLst/>
            <a:extLst>
              <a:ext uri="{909E8E84-426E-40DD-AFC4-6F175D3DCCD1}">
                <a14:hiddenFill xmlns:a14="http://schemas.microsoft.com/office/drawing/2010/main">
                  <a:blipFill dpi="0" rotWithShape="0">
                    <a:blip>
                      <a:clrChange>
                        <a:clrFrom>
                          <a:srgbClr val="F1F0EE"/>
                        </a:clrFrom>
                        <a:clrTo>
                          <a:srgbClr val="F1F0EE">
                            <a:alpha val="0"/>
                          </a:srgbClr>
                        </a:clrTo>
                      </a:clrChange>
                      <a:alphaModFix amt="75000"/>
                    </a:blip>
                    <a:srcRect l="7034" t="9323" b="406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19"/>
            <p:cNvSpPr txBox="1">
              <a:spLocks noChangeArrowheads="1"/>
            </p:cNvSpPr>
            <p:nvPr/>
          </p:nvSpPr>
          <p:spPr bwMode="auto">
            <a:xfrm rot="16200000">
              <a:off x="2568" y="1402"/>
              <a:ext cx="418" cy="111"/>
            </a:xfrm>
            <a:prstGeom prst="rect">
              <a:avLst/>
            </a:prstGeom>
            <a:noFill/>
            <a:ln>
              <a:noFill/>
            </a:ln>
            <a:effectLst/>
            <a:extLst>
              <a:ext uri="{909E8E84-426E-40DD-AFC4-6F175D3DCCD1}">
                <a14:hiddenFill xmlns:a14="http://schemas.microsoft.com/office/drawing/2010/main">
                  <a:solidFill>
                    <a:srgbClr val="FFFFFF">
                      <a:alpha val="75000"/>
                    </a:srgbClr>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p>
              <a:pPr>
                <a:lnSpc>
                  <a:spcPct val="90000"/>
                </a:lnSpc>
                <a:spcBef>
                  <a:spcPct val="20000"/>
                </a:spcBef>
                <a:buClr>
                  <a:srgbClr val="CC0000"/>
                </a:buClr>
                <a:buFont typeface="Wingdings" pitchFamily="2" charset="2"/>
                <a:buNone/>
              </a:pPr>
              <a:r>
                <a:rPr lang="en-GB" sz="1400">
                  <a:solidFill>
                    <a:srgbClr val="000000"/>
                  </a:solidFill>
                  <a:latin typeface="Bitstream Vera Sans" pitchFamily="16" charset="0"/>
                </a:rPr>
                <a:t>Latitude</a:t>
              </a:r>
              <a:endParaRPr lang="it-IT" sz="1200">
                <a:solidFill>
                  <a:srgbClr val="000066"/>
                </a:solidFill>
                <a:latin typeface="Book Antiqua" pitchFamily="18" charset="0"/>
              </a:endParaRPr>
            </a:p>
          </p:txBody>
        </p:sp>
        <p:sp>
          <p:nvSpPr>
            <p:cNvPr id="10" name="Text Box 20"/>
            <p:cNvSpPr txBox="1">
              <a:spLocks noChangeArrowheads="1"/>
            </p:cNvSpPr>
            <p:nvPr/>
          </p:nvSpPr>
          <p:spPr bwMode="auto">
            <a:xfrm rot="16200000">
              <a:off x="2576" y="2337"/>
              <a:ext cx="399" cy="112"/>
            </a:xfrm>
            <a:prstGeom prst="rect">
              <a:avLst/>
            </a:prstGeom>
            <a:noFill/>
            <a:ln>
              <a:noFill/>
            </a:ln>
            <a:effectLst/>
            <a:extLst>
              <a:ext uri="{909E8E84-426E-40DD-AFC4-6F175D3DCCD1}">
                <a14:hiddenFill xmlns:a14="http://schemas.microsoft.com/office/drawing/2010/main">
                  <a:solidFill>
                    <a:srgbClr val="FFFFFF">
                      <a:alpha val="75000"/>
                    </a:srgbClr>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p>
              <a:pPr>
                <a:lnSpc>
                  <a:spcPct val="90000"/>
                </a:lnSpc>
                <a:spcBef>
                  <a:spcPct val="20000"/>
                </a:spcBef>
                <a:buClr>
                  <a:srgbClr val="CC0000"/>
                </a:buClr>
                <a:buFont typeface="Wingdings" pitchFamily="2" charset="2"/>
                <a:buNone/>
              </a:pPr>
              <a:r>
                <a:rPr lang="en-GB" sz="1400">
                  <a:solidFill>
                    <a:srgbClr val="000000"/>
                  </a:solidFill>
                  <a:latin typeface="Bitstream Vera Sans" pitchFamily="16" charset="0"/>
                </a:rPr>
                <a:t>Altitude</a:t>
              </a:r>
              <a:endParaRPr lang="it-IT" sz="1400">
                <a:solidFill>
                  <a:srgbClr val="000000"/>
                </a:solidFill>
                <a:latin typeface="Bitstream Vera Sans" pitchFamily="16" charset="0"/>
              </a:endParaRPr>
            </a:p>
          </p:txBody>
        </p:sp>
        <p:sp>
          <p:nvSpPr>
            <p:cNvPr id="11" name="Text Box 21"/>
            <p:cNvSpPr txBox="1">
              <a:spLocks noChangeArrowheads="1"/>
            </p:cNvSpPr>
            <p:nvPr/>
          </p:nvSpPr>
          <p:spPr bwMode="auto">
            <a:xfrm>
              <a:off x="5159" y="2026"/>
              <a:ext cx="396" cy="138"/>
            </a:xfrm>
            <a:prstGeom prst="rect">
              <a:avLst/>
            </a:prstGeom>
            <a:noFill/>
            <a:ln>
              <a:noFill/>
            </a:ln>
            <a:effectLst/>
            <a:extLst>
              <a:ext uri="{909E8E84-426E-40DD-AFC4-6F175D3DCCD1}">
                <a14:hiddenFill xmlns:a14="http://schemas.microsoft.com/office/drawing/2010/main">
                  <a:solidFill>
                    <a:srgbClr val="FFFFFF">
                      <a:alpha val="75000"/>
                    </a:srgbClr>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p>
              <a:pPr>
                <a:lnSpc>
                  <a:spcPct val="90000"/>
                </a:lnSpc>
                <a:spcBef>
                  <a:spcPct val="20000"/>
                </a:spcBef>
                <a:buClr>
                  <a:srgbClr val="CC0000"/>
                </a:buClr>
                <a:buFont typeface="Wingdings" pitchFamily="2" charset="2"/>
                <a:buNone/>
              </a:pPr>
              <a:r>
                <a:rPr lang="en-GB" sz="1400" dirty="0">
                  <a:solidFill>
                    <a:srgbClr val="000000"/>
                  </a:solidFill>
                  <a:latin typeface="Bitstream Vera Sans" pitchFamily="16" charset="0"/>
                </a:rPr>
                <a:t>Altitude</a:t>
              </a:r>
              <a:endParaRPr lang="it-IT" sz="1400" dirty="0">
                <a:solidFill>
                  <a:srgbClr val="000000"/>
                </a:solidFill>
                <a:latin typeface="Bitstream Vera Sans" pitchFamily="16" charset="0"/>
              </a:endParaRPr>
            </a:p>
          </p:txBody>
        </p:sp>
        <p:sp>
          <p:nvSpPr>
            <p:cNvPr id="12" name="Text Box 22"/>
            <p:cNvSpPr txBox="1">
              <a:spLocks noChangeArrowheads="1"/>
            </p:cNvSpPr>
            <p:nvPr/>
          </p:nvSpPr>
          <p:spPr bwMode="auto">
            <a:xfrm>
              <a:off x="3451" y="3097"/>
              <a:ext cx="389" cy="119"/>
            </a:xfrm>
            <a:prstGeom prst="rect">
              <a:avLst/>
            </a:prstGeom>
            <a:noFill/>
            <a:ln>
              <a:noFill/>
            </a:ln>
            <a:effectLst/>
            <a:extLst>
              <a:ext uri="{909E8E84-426E-40DD-AFC4-6F175D3DCCD1}">
                <a14:hiddenFill xmlns:a14="http://schemas.microsoft.com/office/drawing/2010/main">
                  <a:solidFill>
                    <a:srgbClr val="FFFFFF">
                      <a:alpha val="75000"/>
                    </a:srgbClr>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p>
              <a:pPr>
                <a:lnSpc>
                  <a:spcPct val="90000"/>
                </a:lnSpc>
                <a:spcBef>
                  <a:spcPct val="20000"/>
                </a:spcBef>
                <a:buClr>
                  <a:srgbClr val="CC0000"/>
                </a:buClr>
                <a:buFont typeface="Wingdings" pitchFamily="2" charset="2"/>
                <a:buNone/>
              </a:pPr>
              <a:r>
                <a:rPr lang="en-GB" sz="1400">
                  <a:solidFill>
                    <a:srgbClr val="000000"/>
                  </a:solidFill>
                  <a:latin typeface="Bitstream Vera Sans" pitchFamily="16" charset="0"/>
                </a:rPr>
                <a:t>Longitude</a:t>
              </a:r>
              <a:endParaRPr lang="it-IT" sz="1400">
                <a:solidFill>
                  <a:srgbClr val="000000"/>
                </a:solidFill>
                <a:latin typeface="Bitstream Vera Sans" pitchFamily="16" charset="0"/>
              </a:endParaRPr>
            </a:p>
          </p:txBody>
        </p:sp>
      </p:grpSp>
      <p:pic>
        <p:nvPicPr>
          <p:cNvPr id="15" name="Picture 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370" t="27540" r="13918" b="19764"/>
          <a:stretch/>
        </p:blipFill>
        <p:spPr bwMode="auto">
          <a:xfrm>
            <a:off x="-6301208" y="1550880"/>
            <a:ext cx="5310066" cy="325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 name="TextBox 20"/>
          <p:cNvSpPr txBox="1"/>
          <p:nvPr/>
        </p:nvSpPr>
        <p:spPr>
          <a:xfrm>
            <a:off x="3059832" y="1043444"/>
            <a:ext cx="3086101" cy="369332"/>
          </a:xfrm>
          <a:prstGeom prst="rect">
            <a:avLst/>
          </a:prstGeom>
          <a:noFill/>
        </p:spPr>
        <p:txBody>
          <a:bodyPr wrap="none" rtlCol="0">
            <a:spAutoFit/>
          </a:bodyPr>
          <a:lstStyle/>
          <a:p>
            <a:r>
              <a:rPr lang="it-IT" dirty="0" err="1" smtClean="0"/>
              <a:t>Particle</a:t>
            </a:r>
            <a:r>
              <a:rPr lang="it-IT" dirty="0" smtClean="0"/>
              <a:t> </a:t>
            </a:r>
            <a:r>
              <a:rPr lang="it-IT" dirty="0" err="1" smtClean="0"/>
              <a:t>count</a:t>
            </a:r>
            <a:r>
              <a:rPr lang="it-IT" dirty="0" smtClean="0"/>
              <a:t> rate (S11*S12)</a:t>
            </a:r>
            <a:endParaRPr lang="en-US" dirty="0"/>
          </a:p>
        </p:txBody>
      </p:sp>
      <p:pic>
        <p:nvPicPr>
          <p:cNvPr id="22" name="Picture 4" descr="r-belts"/>
          <p:cNvPicPr>
            <a:picLocks noChangeAspect="1" noChangeArrowheads="1"/>
          </p:cNvPicPr>
          <p:nvPr/>
        </p:nvPicPr>
        <p:blipFill>
          <a:blip r:embed="rId6" cstate="print">
            <a:clrChange>
              <a:clrFrom>
                <a:srgbClr val="000000"/>
              </a:clrFrom>
              <a:clrTo>
                <a:srgbClr val="000000">
                  <a:alpha val="0"/>
                </a:srgbClr>
              </a:clrTo>
            </a:clrChange>
          </a:blip>
          <a:srcRect b="2776"/>
          <a:stretch>
            <a:fillRect/>
          </a:stretch>
        </p:blipFill>
        <p:spPr bwMode="auto">
          <a:xfrm>
            <a:off x="6084168" y="4293096"/>
            <a:ext cx="2924837" cy="1561719"/>
          </a:xfrm>
          <a:prstGeom prst="rect">
            <a:avLst/>
          </a:prstGeom>
          <a:noFill/>
          <a:ln w="9525">
            <a:noFill/>
            <a:miter lim="800000"/>
            <a:headEnd/>
            <a:tailEnd/>
          </a:ln>
        </p:spPr>
      </p:pic>
      <p:sp>
        <p:nvSpPr>
          <p:cNvPr id="23" name="Oval 5"/>
          <p:cNvSpPr>
            <a:spLocks noChangeArrowheads="1"/>
          </p:cNvSpPr>
          <p:nvPr/>
        </p:nvSpPr>
        <p:spPr bwMode="auto">
          <a:xfrm>
            <a:off x="7212625" y="4749892"/>
            <a:ext cx="787008" cy="767341"/>
          </a:xfrm>
          <a:prstGeom prst="ellipse">
            <a:avLst/>
          </a:prstGeom>
          <a:noFill/>
          <a:ln w="28575">
            <a:solidFill>
              <a:srgbClr val="0000FF"/>
            </a:solidFill>
            <a:prstDash val="solid"/>
            <a:round/>
            <a:headEnd/>
            <a:tailEnd/>
          </a:ln>
        </p:spPr>
        <p:txBody>
          <a:bodyPr wrap="none" anchor="ctr"/>
          <a:lstStyle/>
          <a:p>
            <a:pPr defTabSz="449263" eaLnBrk="0" hangingPunct="0">
              <a:lnSpc>
                <a:spcPct val="87000"/>
              </a:lnSpc>
              <a:buClr>
                <a:srgbClr val="000000"/>
              </a:buClr>
              <a:buSzPct val="100000"/>
              <a:buFont typeface="Arial" pitchFamily="34" charset="0"/>
              <a:buNone/>
            </a:pPr>
            <a:endParaRPr lang="en-US" b="1">
              <a:solidFill>
                <a:schemeClr val="bg1"/>
              </a:solidFill>
            </a:endParaRPr>
          </a:p>
        </p:txBody>
      </p:sp>
      <p:sp>
        <p:nvSpPr>
          <p:cNvPr id="24" name="Oval 6"/>
          <p:cNvSpPr>
            <a:spLocks noChangeArrowheads="1"/>
          </p:cNvSpPr>
          <p:nvPr/>
        </p:nvSpPr>
        <p:spPr bwMode="auto">
          <a:xfrm>
            <a:off x="7746451" y="5322540"/>
            <a:ext cx="209925" cy="266700"/>
          </a:xfrm>
          <a:prstGeom prst="ellipse">
            <a:avLst/>
          </a:prstGeom>
          <a:noFill/>
          <a:ln w="38100">
            <a:solidFill>
              <a:srgbClr val="FF00FF"/>
            </a:solidFill>
            <a:prstDash val="solid"/>
            <a:round/>
            <a:headEnd/>
            <a:tailEnd/>
          </a:ln>
        </p:spPr>
        <p:txBody>
          <a:bodyPr wrap="none" anchor="ctr"/>
          <a:lstStyle/>
          <a:p>
            <a:pPr defTabSz="449263" eaLnBrk="0" hangingPunct="0">
              <a:lnSpc>
                <a:spcPct val="87000"/>
              </a:lnSpc>
              <a:buClr>
                <a:srgbClr val="000000"/>
              </a:buClr>
              <a:buSzPct val="100000"/>
              <a:buFont typeface="Arial" pitchFamily="34" charset="0"/>
              <a:buNone/>
            </a:pPr>
            <a:endParaRPr lang="en-US" b="1">
              <a:solidFill>
                <a:schemeClr val="bg1"/>
              </a:solidFill>
            </a:endParaRPr>
          </a:p>
        </p:txBody>
      </p:sp>
      <p:sp>
        <p:nvSpPr>
          <p:cNvPr id="25" name="Text Box 7"/>
          <p:cNvSpPr txBox="1">
            <a:spLocks noChangeArrowheads="1"/>
          </p:cNvSpPr>
          <p:nvPr/>
        </p:nvSpPr>
        <p:spPr bwMode="auto">
          <a:xfrm>
            <a:off x="6732240" y="5815339"/>
            <a:ext cx="2233304" cy="493981"/>
          </a:xfrm>
          <a:prstGeom prst="rect">
            <a:avLst/>
          </a:prstGeom>
          <a:noFill/>
          <a:ln w="9525">
            <a:noFill/>
            <a:miter lim="800000"/>
            <a:headEnd/>
            <a:tailEnd/>
          </a:ln>
        </p:spPr>
        <p:txBody>
          <a:bodyPr wrap="none">
            <a:spAutoFit/>
          </a:bodyPr>
          <a:lstStyle/>
          <a:p>
            <a:pPr algn="ctr" defTabSz="449263" eaLnBrk="0" hangingPunct="0">
              <a:lnSpc>
                <a:spcPct val="87000"/>
              </a:lnSpc>
              <a:buClr>
                <a:srgbClr val="000000"/>
              </a:buClr>
              <a:buSzPct val="100000"/>
              <a:buFont typeface="Arial" pitchFamily="34" charset="0"/>
              <a:buNone/>
            </a:pPr>
            <a:r>
              <a:rPr lang="en-US" sz="1600" b="1" dirty="0" smtClean="0">
                <a:solidFill>
                  <a:srgbClr val="FF0066"/>
                </a:solidFill>
              </a:rPr>
              <a:t>SAA</a:t>
            </a:r>
          </a:p>
          <a:p>
            <a:pPr algn="ctr" defTabSz="449263" eaLnBrk="0" hangingPunct="0">
              <a:lnSpc>
                <a:spcPct val="87000"/>
              </a:lnSpc>
              <a:buClr>
                <a:srgbClr val="000000"/>
              </a:buClr>
              <a:buSzPct val="100000"/>
              <a:buFont typeface="Arial" pitchFamily="34" charset="0"/>
              <a:buNone/>
            </a:pPr>
            <a:r>
              <a:rPr lang="it-IT" sz="1400" dirty="0" smtClean="0">
                <a:solidFill>
                  <a:srgbClr val="FF0066"/>
                </a:solidFill>
              </a:rPr>
              <a:t>(South-Atlantic </a:t>
            </a:r>
            <a:r>
              <a:rPr lang="it-IT" sz="1400" dirty="0" err="1" smtClean="0">
                <a:solidFill>
                  <a:srgbClr val="FF0066"/>
                </a:solidFill>
              </a:rPr>
              <a:t>Anomaly</a:t>
            </a:r>
            <a:r>
              <a:rPr lang="it-IT" sz="1400" dirty="0" smtClean="0">
                <a:solidFill>
                  <a:srgbClr val="FF0066"/>
                </a:solidFill>
              </a:rPr>
              <a:t>)</a:t>
            </a:r>
            <a:endParaRPr lang="en-US" sz="1400" dirty="0">
              <a:solidFill>
                <a:srgbClr val="FF0066"/>
              </a:solidFill>
            </a:endParaRPr>
          </a:p>
        </p:txBody>
      </p:sp>
      <p:sp>
        <p:nvSpPr>
          <p:cNvPr id="26"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31006615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5598" y="228600"/>
            <a:ext cx="8435975" cy="609600"/>
          </a:xfrm>
        </p:spPr>
        <p:txBody>
          <a:bodyPr/>
          <a:lstStyle/>
          <a:p>
            <a:r>
              <a:rPr lang="it-IT" dirty="0" smtClean="0"/>
              <a:t>PAMELA </a:t>
            </a:r>
            <a:r>
              <a:rPr lang="it-IT" dirty="0" err="1" smtClean="0"/>
              <a:t>trajectory</a:t>
            </a:r>
            <a:r>
              <a:rPr lang="it-IT" dirty="0" smtClean="0"/>
              <a:t> </a:t>
            </a:r>
            <a:r>
              <a:rPr lang="it-IT" dirty="0" err="1" smtClean="0"/>
              <a:t>reconstruction</a:t>
            </a:r>
            <a:endParaRPr lang="it-IT" dirty="0"/>
          </a:p>
        </p:txBody>
      </p:sp>
      <p:sp>
        <p:nvSpPr>
          <p:cNvPr id="22" name="Rettangolo 87"/>
          <p:cNvSpPr>
            <a:spLocks noChangeArrowheads="1"/>
          </p:cNvSpPr>
          <p:nvPr/>
        </p:nvSpPr>
        <p:spPr bwMode="auto">
          <a:xfrm>
            <a:off x="827088" y="2573338"/>
            <a:ext cx="7489825" cy="1647825"/>
          </a:xfrm>
          <a:prstGeom prst="rect">
            <a:avLst/>
          </a:prstGeom>
          <a:solidFill>
            <a:srgbClr val="FFFFFF"/>
          </a:solidFill>
          <a:ln w="38100" algn="ctr">
            <a:solidFill>
              <a:srgbClr val="00B050"/>
            </a:solidFill>
            <a:round/>
            <a:headEnd/>
            <a:tailEnd/>
          </a:ln>
          <a:effectLst>
            <a:outerShdw blurRad="50800" dist="38100" dir="2700000" algn="tl" rotWithShape="0">
              <a:prstClr val="black">
                <a:alpha val="40000"/>
              </a:prstClr>
            </a:outerShdw>
          </a:effectLst>
          <a:extLst/>
        </p:spPr>
        <p:txBody>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marL="0" marR="0" lvl="0" indent="0" defTabSz="914400" eaLnBrk="1" fontAlgn="auto" latinLnBrk="0" hangingPunct="1">
              <a:lnSpc>
                <a:spcPct val="100000"/>
              </a:lnSpc>
              <a:spcBef>
                <a:spcPct val="20000"/>
              </a:spcBef>
              <a:spcAft>
                <a:spcPts val="0"/>
              </a:spcAft>
              <a:buClr>
                <a:srgbClr val="3333CC"/>
              </a:buClr>
              <a:buSzPct val="60000"/>
              <a:buFont typeface="Wingdings" pitchFamily="2" charset="2"/>
              <a:buNone/>
              <a:tabLst/>
              <a:defRPr/>
            </a:pPr>
            <a:endParaRPr kumimoji="0" lang="en-US" altLang="en-US" sz="2400" b="0" i="0" u="none" strike="noStrike" kern="0" cap="none" spc="0" normalizeH="0" baseline="0" noProof="0">
              <a:ln>
                <a:noFill/>
              </a:ln>
              <a:solidFill>
                <a:srgbClr val="000000"/>
              </a:solidFill>
              <a:effectLst/>
              <a:uLnTx/>
              <a:uFillTx/>
              <a:latin typeface="Tahoma" pitchFamily="34" charset="0"/>
              <a:ea typeface="+mn-ea"/>
              <a:cs typeface="Arial" charset="0"/>
            </a:endParaRPr>
          </a:p>
        </p:txBody>
      </p:sp>
      <p:sp>
        <p:nvSpPr>
          <p:cNvPr id="24" name="CasellaDiTesto 23"/>
          <p:cNvSpPr txBox="1"/>
          <p:nvPr/>
        </p:nvSpPr>
        <p:spPr>
          <a:xfrm>
            <a:off x="1906588" y="2565400"/>
            <a:ext cx="5184775" cy="368300"/>
          </a:xfrm>
          <a:prstGeom prst="rect">
            <a:avLst/>
          </a:prstGeom>
          <a:noFill/>
          <a:ln w="28575">
            <a:noFill/>
          </a:ln>
        </p:spPr>
        <p:txBody>
          <a:bodyPr>
            <a:spAutoFit/>
          </a:bodyPr>
          <a:lstStyle/>
          <a:p>
            <a:pPr eaLnBrk="1" hangingPunct="1">
              <a:lnSpc>
                <a:spcPct val="100000"/>
              </a:lnSpc>
              <a:buClrTx/>
              <a:buSzTx/>
              <a:buFontTx/>
              <a:buNone/>
              <a:defRPr/>
            </a:pPr>
            <a:r>
              <a:rPr lang="it-IT" b="1" dirty="0">
                <a:solidFill>
                  <a:srgbClr val="00B050"/>
                </a:solidFill>
                <a:effectLst>
                  <a:outerShdw blurRad="38100" dist="38100" dir="2700000" algn="tl">
                    <a:srgbClr val="000000">
                      <a:alpha val="43137"/>
                    </a:srgbClr>
                  </a:outerShdw>
                </a:effectLst>
                <a:latin typeface="Tahoma" pitchFamily="34" charset="0"/>
                <a:ea typeface="+mn-ea"/>
                <a:cs typeface="Arial" charset="0"/>
              </a:rPr>
              <a:t>TRAJECTORY TRACING CODE</a:t>
            </a:r>
            <a:endParaRPr lang="en-US" dirty="0">
              <a:solidFill>
                <a:srgbClr val="00B050"/>
              </a:solidFill>
              <a:effectLst>
                <a:outerShdw blurRad="38100" dist="38100" dir="2700000" algn="tl">
                  <a:srgbClr val="000000">
                    <a:alpha val="43137"/>
                  </a:srgbClr>
                </a:outerShdw>
              </a:effectLst>
              <a:latin typeface="Tahoma" pitchFamily="34" charset="0"/>
              <a:ea typeface="+mn-ea"/>
              <a:cs typeface="Arial" charset="0"/>
            </a:endParaRPr>
          </a:p>
        </p:txBody>
      </p:sp>
      <p:sp>
        <p:nvSpPr>
          <p:cNvPr id="25" name="CasellaDiTesto 8"/>
          <p:cNvSpPr txBox="1">
            <a:spLocks noChangeArrowheads="1"/>
          </p:cNvSpPr>
          <p:nvPr/>
        </p:nvSpPr>
        <p:spPr bwMode="auto">
          <a:xfrm>
            <a:off x="1041400" y="2924175"/>
            <a:ext cx="3170238" cy="768350"/>
          </a:xfrm>
          <a:prstGeom prst="rect">
            <a:avLst/>
          </a:prstGeom>
          <a:solidFill>
            <a:srgbClr val="FFFFFF"/>
          </a:solidFill>
          <a:ln>
            <a:noFill/>
          </a:ln>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marL="0" marR="0" lvl="0" indent="0" algn="l" defTabSz="914400" eaLnBrk="1" fontAlgn="auto" latinLnBrk="0" hangingPunct="1">
              <a:lnSpc>
                <a:spcPct val="100000"/>
              </a:lnSpc>
              <a:spcBef>
                <a:spcPct val="0"/>
              </a:spcBef>
              <a:spcAft>
                <a:spcPts val="0"/>
              </a:spcAft>
              <a:buClrTx/>
              <a:buSzPct val="100000"/>
              <a:buFontTx/>
              <a:buNone/>
              <a:tabLst/>
              <a:defRPr/>
            </a:pPr>
            <a:r>
              <a:rPr kumimoji="0" lang="it-IT" altLang="en-US" sz="1600" b="1" i="0" u="none" strike="noStrike" kern="0" cap="none" spc="0" normalizeH="0" baseline="0" noProof="0" dirty="0" err="1">
                <a:ln>
                  <a:noFill/>
                </a:ln>
                <a:solidFill>
                  <a:srgbClr val="000000"/>
                </a:solidFill>
                <a:effectLst/>
                <a:uLnTx/>
                <a:uFillTx/>
                <a:latin typeface="Tahoma" pitchFamily="34" charset="0"/>
                <a:ea typeface="+mn-ea"/>
                <a:cs typeface="Arial" charset="0"/>
              </a:rPr>
              <a:t>Runge-Kutta</a:t>
            </a:r>
            <a:r>
              <a:rPr kumimoji="0" lang="it-IT" altLang="en-US" sz="1600" b="1" i="0" u="none" strike="noStrike" kern="0" cap="none" spc="0" normalizeH="0" baseline="0" noProof="0" dirty="0">
                <a:ln>
                  <a:noFill/>
                </a:ln>
                <a:solidFill>
                  <a:srgbClr val="000000"/>
                </a:solidFill>
                <a:effectLst/>
                <a:uLnTx/>
                <a:uFillTx/>
                <a:latin typeface="Tahoma" pitchFamily="34" charset="0"/>
                <a:ea typeface="+mn-ea"/>
                <a:cs typeface="Arial" charset="0"/>
              </a:rPr>
              <a:t> </a:t>
            </a:r>
            <a:r>
              <a:rPr kumimoji="0" lang="it-IT" altLang="en-US" sz="1600" b="1" i="0" u="none" strike="noStrike" kern="0" cap="none" spc="0" normalizeH="0" baseline="0" noProof="0" dirty="0" err="1" smtClean="0">
                <a:ln>
                  <a:noFill/>
                </a:ln>
                <a:solidFill>
                  <a:srgbClr val="000000"/>
                </a:solidFill>
                <a:effectLst/>
                <a:uLnTx/>
                <a:uFillTx/>
                <a:latin typeface="Tahoma" pitchFamily="34" charset="0"/>
                <a:ea typeface="+mn-ea"/>
                <a:cs typeface="Arial" charset="0"/>
              </a:rPr>
              <a:t>integration</a:t>
            </a:r>
            <a:r>
              <a:rPr kumimoji="0" lang="it-IT" altLang="en-US" sz="1600" b="1" i="0" u="none" strike="noStrike" kern="0" cap="none" spc="0" normalizeH="0" baseline="0" noProof="0" dirty="0" smtClean="0">
                <a:ln>
                  <a:noFill/>
                </a:ln>
                <a:solidFill>
                  <a:srgbClr val="000000"/>
                </a:solidFill>
                <a:effectLst/>
                <a:uLnTx/>
                <a:uFillTx/>
                <a:latin typeface="Tahoma" pitchFamily="34" charset="0"/>
                <a:ea typeface="+mn-ea"/>
                <a:cs typeface="Arial" charset="0"/>
              </a:rPr>
              <a:t/>
            </a:r>
            <a:br>
              <a:rPr kumimoji="0" lang="it-IT" altLang="en-US" sz="1600" b="1" i="0" u="none" strike="noStrike" kern="0" cap="none" spc="0" normalizeH="0" baseline="0" noProof="0" dirty="0" smtClean="0">
                <a:ln>
                  <a:noFill/>
                </a:ln>
                <a:solidFill>
                  <a:srgbClr val="000000"/>
                </a:solidFill>
                <a:effectLst/>
                <a:uLnTx/>
                <a:uFillTx/>
                <a:latin typeface="Tahoma" pitchFamily="34" charset="0"/>
                <a:ea typeface="+mn-ea"/>
                <a:cs typeface="Arial" charset="0"/>
              </a:rPr>
            </a:br>
            <a:r>
              <a:rPr kumimoji="0" lang="it-IT" altLang="en-US" sz="1600" b="1" i="0" u="none" strike="noStrike" kern="0" cap="none" spc="0" normalizeH="0" baseline="0" noProof="0" dirty="0" smtClean="0">
                <a:ln>
                  <a:noFill/>
                </a:ln>
                <a:solidFill>
                  <a:srgbClr val="000000"/>
                </a:solidFill>
                <a:effectLst/>
                <a:uLnTx/>
                <a:uFillTx/>
                <a:latin typeface="Tahoma" pitchFamily="34" charset="0"/>
                <a:ea typeface="+mn-ea"/>
                <a:cs typeface="Arial" charset="0"/>
              </a:rPr>
              <a:t>of </a:t>
            </a:r>
            <a:r>
              <a:rPr kumimoji="0" lang="it-IT" altLang="en-US" sz="1600" b="1" i="0" u="none" strike="noStrike" kern="0" cap="none" spc="0" normalizeH="0" baseline="0" noProof="0" dirty="0" err="1">
                <a:ln>
                  <a:noFill/>
                </a:ln>
                <a:solidFill>
                  <a:srgbClr val="000000"/>
                </a:solidFill>
                <a:effectLst/>
                <a:uLnTx/>
                <a:uFillTx/>
                <a:latin typeface="Tahoma" pitchFamily="34" charset="0"/>
                <a:ea typeface="+mn-ea"/>
                <a:cs typeface="Arial" charset="0"/>
              </a:rPr>
              <a:t>motion</a:t>
            </a:r>
            <a:r>
              <a:rPr kumimoji="0" lang="it-IT" altLang="en-US" sz="1600" b="1" i="0" u="none" strike="noStrike" kern="0" cap="none" spc="0" normalizeH="0" baseline="0" noProof="0" dirty="0">
                <a:ln>
                  <a:noFill/>
                </a:ln>
                <a:solidFill>
                  <a:srgbClr val="000000"/>
                </a:solidFill>
                <a:effectLst/>
                <a:uLnTx/>
                <a:uFillTx/>
                <a:latin typeface="Tahoma" pitchFamily="34" charset="0"/>
                <a:ea typeface="+mn-ea"/>
                <a:cs typeface="Arial" charset="0"/>
              </a:rPr>
              <a:t> </a:t>
            </a:r>
            <a:r>
              <a:rPr kumimoji="0" lang="it-IT" altLang="en-US" sz="1600" b="1" i="0" u="none" strike="noStrike" kern="0" cap="none" spc="0" normalizeH="0" baseline="0" noProof="0" dirty="0" err="1">
                <a:ln>
                  <a:noFill/>
                </a:ln>
                <a:solidFill>
                  <a:srgbClr val="000000"/>
                </a:solidFill>
                <a:effectLst/>
                <a:uLnTx/>
                <a:uFillTx/>
                <a:latin typeface="Tahoma" pitchFamily="34" charset="0"/>
                <a:ea typeface="+mn-ea"/>
                <a:cs typeface="Arial" charset="0"/>
              </a:rPr>
              <a:t>equations</a:t>
            </a:r>
            <a:endParaRPr kumimoji="0" lang="it-IT" altLang="en-US" sz="2400" b="1" i="0" u="none" strike="noStrike" kern="0" cap="none" spc="0" normalizeH="0" baseline="0" noProof="0" dirty="0">
              <a:ln>
                <a:noFill/>
              </a:ln>
              <a:solidFill>
                <a:srgbClr val="000000"/>
              </a:solidFill>
              <a:effectLst/>
              <a:uLnTx/>
              <a:uFillTx/>
              <a:latin typeface="Tahoma" pitchFamily="34" charset="0"/>
              <a:ea typeface="+mn-ea"/>
              <a:cs typeface="Arial" charset="0"/>
            </a:endParaRPr>
          </a:p>
          <a:p>
            <a:pPr marL="285750" marR="0" lvl="0" indent="0" algn="l" defTabSz="914400" eaLnBrk="1" fontAlgn="auto" latinLnBrk="0" hangingPunct="1">
              <a:lnSpc>
                <a:spcPct val="100000"/>
              </a:lnSpc>
              <a:spcBef>
                <a:spcPct val="0"/>
              </a:spcBef>
              <a:spcAft>
                <a:spcPts val="0"/>
              </a:spcAft>
              <a:buClrTx/>
              <a:buSzPct val="100000"/>
              <a:buFont typeface="Courier New" panose="02070309020205020404" pitchFamily="49" charset="0"/>
              <a:buChar char="o"/>
              <a:tabLst/>
              <a:defRPr/>
            </a:pPr>
            <a:r>
              <a:rPr kumimoji="0" lang="it-IT" altLang="en-US" sz="1200" b="0" i="0" u="none" strike="noStrike" kern="0" cap="none" spc="0" normalizeH="0" baseline="0" noProof="0" dirty="0">
                <a:ln>
                  <a:noFill/>
                </a:ln>
                <a:solidFill>
                  <a:srgbClr val="00E4A8">
                    <a:lumMod val="50000"/>
                  </a:srgbClr>
                </a:solidFill>
                <a:effectLst/>
                <a:uLnTx/>
                <a:uFillTx/>
                <a:latin typeface="Tahoma" pitchFamily="34" charset="0"/>
                <a:ea typeface="+mn-ea"/>
                <a:cs typeface="Arial" charset="0"/>
              </a:rPr>
              <a:t> </a:t>
            </a:r>
            <a:r>
              <a:rPr kumimoji="0" lang="it-IT" altLang="en-US" sz="1200" b="0" i="0" u="none" strike="noStrike" kern="0" cap="none" spc="0" normalizeH="0" baseline="0" noProof="0" dirty="0" err="1">
                <a:ln>
                  <a:noFill/>
                </a:ln>
                <a:solidFill>
                  <a:srgbClr val="00E4A8">
                    <a:lumMod val="50000"/>
                  </a:srgbClr>
                </a:solidFill>
                <a:effectLst/>
                <a:uLnTx/>
                <a:uFillTx/>
                <a:latin typeface="Tahoma" pitchFamily="34" charset="0"/>
                <a:ea typeface="+mn-ea"/>
                <a:cs typeface="Arial" charset="0"/>
              </a:rPr>
              <a:t>Based</a:t>
            </a:r>
            <a:r>
              <a:rPr kumimoji="0" lang="it-IT" altLang="en-US" sz="1200" b="0" i="0" u="none" strike="noStrike" kern="0" cap="none" spc="0" normalizeH="0" baseline="0" noProof="0" dirty="0">
                <a:ln>
                  <a:noFill/>
                </a:ln>
                <a:solidFill>
                  <a:srgbClr val="00E4A8">
                    <a:lumMod val="50000"/>
                  </a:srgbClr>
                </a:solidFill>
                <a:effectLst/>
                <a:uLnTx/>
                <a:uFillTx/>
                <a:latin typeface="Tahoma" pitchFamily="34" charset="0"/>
                <a:ea typeface="+mn-ea"/>
                <a:cs typeface="Arial" charset="0"/>
              </a:rPr>
              <a:t> on Smart &amp; </a:t>
            </a:r>
            <a:r>
              <a:rPr kumimoji="0" lang="it-IT" altLang="en-US" sz="1200" b="0" i="0" u="none" strike="noStrike" kern="0" cap="none" spc="0" normalizeH="0" baseline="0" noProof="0" dirty="0" err="1">
                <a:ln>
                  <a:noFill/>
                </a:ln>
                <a:solidFill>
                  <a:srgbClr val="00E4A8">
                    <a:lumMod val="50000"/>
                  </a:srgbClr>
                </a:solidFill>
                <a:effectLst/>
                <a:uLnTx/>
                <a:uFillTx/>
                <a:latin typeface="Tahoma" pitchFamily="34" charset="0"/>
                <a:ea typeface="+mn-ea"/>
                <a:cs typeface="Arial" charset="0"/>
              </a:rPr>
              <a:t>Shea</a:t>
            </a:r>
            <a:r>
              <a:rPr kumimoji="0" lang="it-IT" altLang="en-US" sz="1200" b="0" i="0" u="none" strike="noStrike" kern="0" cap="none" spc="0" normalizeH="0" baseline="0" noProof="0" dirty="0">
                <a:ln>
                  <a:noFill/>
                </a:ln>
                <a:solidFill>
                  <a:srgbClr val="00E4A8">
                    <a:lumMod val="50000"/>
                  </a:srgbClr>
                </a:solidFill>
                <a:effectLst/>
                <a:uLnTx/>
                <a:uFillTx/>
                <a:latin typeface="Tahoma" pitchFamily="34" charset="0"/>
                <a:ea typeface="+mn-ea"/>
                <a:cs typeface="Arial" charset="0"/>
              </a:rPr>
              <a:t> (2000, 2005)</a:t>
            </a:r>
            <a:endParaRPr kumimoji="0" lang="en-US" altLang="en-US" sz="1200" b="0" i="0" u="none" strike="noStrike" kern="0" cap="none" spc="0" normalizeH="0" baseline="0" noProof="0" dirty="0">
              <a:ln>
                <a:noFill/>
              </a:ln>
              <a:solidFill>
                <a:srgbClr val="00E4A8">
                  <a:lumMod val="50000"/>
                </a:srgbClr>
              </a:solidFill>
              <a:effectLst/>
              <a:uLnTx/>
              <a:uFillTx/>
              <a:latin typeface="Tahoma" pitchFamily="34" charset="0"/>
              <a:ea typeface="+mn-ea"/>
              <a:cs typeface="Arial" charset="0"/>
            </a:endParaRPr>
          </a:p>
        </p:txBody>
      </p:sp>
      <p:sp>
        <p:nvSpPr>
          <p:cNvPr id="26" name="CasellaDiTesto 9"/>
          <p:cNvSpPr txBox="1">
            <a:spLocks noChangeArrowheads="1"/>
          </p:cNvSpPr>
          <p:nvPr/>
        </p:nvSpPr>
        <p:spPr bwMode="auto">
          <a:xfrm>
            <a:off x="5076825" y="2935288"/>
            <a:ext cx="31670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l" eaLnBrk="1" hangingPunct="1">
              <a:lnSpc>
                <a:spcPct val="100000"/>
              </a:lnSpc>
              <a:spcBef>
                <a:spcPct val="0"/>
              </a:spcBef>
              <a:buClrTx/>
              <a:buSzPct val="100000"/>
              <a:buFontTx/>
              <a:buNone/>
            </a:pPr>
            <a:r>
              <a:rPr lang="it-IT" altLang="en-US" sz="1600" b="1">
                <a:solidFill>
                  <a:srgbClr val="000000"/>
                </a:solidFill>
                <a:ea typeface="+mn-ea"/>
                <a:cs typeface="Arial" charset="0"/>
              </a:rPr>
              <a:t>Realistic description of </a:t>
            </a:r>
            <a:br>
              <a:rPr lang="it-IT" altLang="en-US" sz="1600" b="1">
                <a:solidFill>
                  <a:srgbClr val="000000"/>
                </a:solidFill>
                <a:ea typeface="+mn-ea"/>
                <a:cs typeface="Arial" charset="0"/>
              </a:rPr>
            </a:br>
            <a:r>
              <a:rPr lang="it-IT" altLang="en-US" sz="1600" b="1">
                <a:solidFill>
                  <a:srgbClr val="000000"/>
                </a:solidFill>
                <a:ea typeface="+mn-ea"/>
                <a:cs typeface="Arial" charset="0"/>
              </a:rPr>
              <a:t>the geomagnetic field:</a:t>
            </a:r>
            <a:endParaRPr lang="it-IT" altLang="en-US" sz="2400" b="1">
              <a:solidFill>
                <a:srgbClr val="000000"/>
              </a:solidFill>
              <a:ea typeface="+mn-ea"/>
              <a:cs typeface="Arial" charset="0"/>
            </a:endParaRPr>
          </a:p>
          <a:p>
            <a:pPr lvl="1" algn="l" eaLnBrk="1" hangingPunct="1">
              <a:lnSpc>
                <a:spcPct val="100000"/>
              </a:lnSpc>
              <a:spcBef>
                <a:spcPct val="0"/>
              </a:spcBef>
              <a:buClrTx/>
              <a:buSzPct val="100000"/>
              <a:buFont typeface="Courier New" pitchFamily="49" charset="0"/>
              <a:buChar char="o"/>
            </a:pPr>
            <a:r>
              <a:rPr lang="it-IT" altLang="en-US" sz="1200">
                <a:solidFill>
                  <a:srgbClr val="FF0000"/>
                </a:solidFill>
                <a:ea typeface="+mn-ea"/>
                <a:cs typeface="Arial" charset="0"/>
              </a:rPr>
              <a:t> internal sources: </a:t>
            </a:r>
            <a:r>
              <a:rPr lang="it-IT" altLang="en-US" sz="1200" b="1">
                <a:solidFill>
                  <a:srgbClr val="FF0000"/>
                </a:solidFill>
                <a:ea typeface="+mn-ea"/>
                <a:cs typeface="Arial" charset="0"/>
              </a:rPr>
              <a:t>IGRF11</a:t>
            </a:r>
            <a:endParaRPr lang="it-IT" altLang="en-US" sz="1200">
              <a:solidFill>
                <a:srgbClr val="FF0000"/>
              </a:solidFill>
              <a:ea typeface="+mn-ea"/>
              <a:cs typeface="Arial" charset="0"/>
            </a:endParaRPr>
          </a:p>
          <a:p>
            <a:pPr lvl="1" algn="l" eaLnBrk="1" hangingPunct="1">
              <a:lnSpc>
                <a:spcPct val="100000"/>
              </a:lnSpc>
              <a:spcBef>
                <a:spcPct val="0"/>
              </a:spcBef>
              <a:buClr>
                <a:srgbClr val="0000FF"/>
              </a:buClr>
              <a:buSzPct val="100000"/>
              <a:buFont typeface="Courier New" pitchFamily="49" charset="0"/>
              <a:buChar char="o"/>
            </a:pPr>
            <a:r>
              <a:rPr lang="it-IT" altLang="en-US" sz="1200">
                <a:solidFill>
                  <a:srgbClr val="0000FF"/>
                </a:solidFill>
                <a:ea typeface="+mn-ea"/>
                <a:cs typeface="Arial" charset="0"/>
              </a:rPr>
              <a:t> external sources: </a:t>
            </a:r>
            <a:r>
              <a:rPr lang="it-IT" altLang="en-US" sz="1200" b="1">
                <a:solidFill>
                  <a:srgbClr val="0000FF"/>
                </a:solidFill>
                <a:ea typeface="+mn-ea"/>
                <a:cs typeface="Arial" charset="0"/>
              </a:rPr>
              <a:t>TS05/TS07D</a:t>
            </a:r>
            <a:endParaRPr lang="it-IT" altLang="en-US" sz="1200">
              <a:solidFill>
                <a:srgbClr val="0000FF"/>
              </a:solidFill>
              <a:ea typeface="+mn-ea"/>
              <a:cs typeface="Arial" charset="0"/>
            </a:endParaRPr>
          </a:p>
        </p:txBody>
      </p:sp>
      <p:sp>
        <p:nvSpPr>
          <p:cNvPr id="27" name="CasellaDiTesto 15"/>
          <p:cNvSpPr txBox="1">
            <a:spLocks noChangeArrowheads="1"/>
          </p:cNvSpPr>
          <p:nvPr/>
        </p:nvSpPr>
        <p:spPr bwMode="auto">
          <a:xfrm>
            <a:off x="322263" y="4803775"/>
            <a:ext cx="3817937" cy="712788"/>
          </a:xfrm>
          <a:prstGeom prst="rect">
            <a:avLst/>
          </a:prstGeom>
          <a:solidFill>
            <a:srgbClr val="FFFFFF"/>
          </a:solidFill>
          <a:ln w="38100">
            <a:solidFill>
              <a:srgbClr val="0000FF"/>
            </a:solidFill>
            <a:miter lim="800000"/>
            <a:headEnd/>
            <a:tailEnd/>
          </a:ln>
          <a:effectLst>
            <a:outerShdw blurRad="50800" dist="38100" dir="2700000" algn="tl" rotWithShape="0">
              <a:prstClr val="black">
                <a:alpha val="40000"/>
              </a:prstClr>
            </a:outerShdw>
          </a:effectLs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marL="0" marR="0" lvl="0" indent="0" defTabSz="914400" eaLnBrk="1" fontAlgn="auto" latinLnBrk="0" hangingPunct="1">
              <a:lnSpc>
                <a:spcPct val="100000"/>
              </a:lnSpc>
              <a:spcBef>
                <a:spcPct val="0"/>
              </a:spcBef>
              <a:spcAft>
                <a:spcPts val="0"/>
              </a:spcAft>
              <a:buClrTx/>
              <a:buSzPct val="100000"/>
              <a:buFont typeface="Wingdings" pitchFamily="2" charset="2"/>
              <a:buNone/>
              <a:tabLst/>
              <a:defRPr/>
            </a:pPr>
            <a:r>
              <a:rPr kumimoji="0" lang="it-IT" altLang="en-US" sz="1400" b="1" i="0" u="none" strike="noStrike" kern="0" cap="none" spc="0" normalizeH="0" baseline="0" noProof="0" dirty="0" err="1">
                <a:ln>
                  <a:noFill/>
                </a:ln>
                <a:solidFill>
                  <a:srgbClr val="000000"/>
                </a:solidFill>
                <a:effectLst>
                  <a:outerShdw blurRad="38100" dist="38100" dir="2700000" algn="tl">
                    <a:srgbClr val="000000">
                      <a:alpha val="43137"/>
                    </a:srgbClr>
                  </a:outerShdw>
                </a:effectLst>
                <a:uLnTx/>
                <a:uFillTx/>
                <a:latin typeface="Tahoma" pitchFamily="34" charset="0"/>
                <a:ea typeface="+mn-ea"/>
                <a:cs typeface="Arial" charset="0"/>
              </a:rPr>
              <a:t>Interplanetary</a:t>
            </a:r>
            <a:r>
              <a:rPr kumimoji="0" lang="it-IT" altLang="en-US" sz="1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Arial" charset="0"/>
              </a:rPr>
              <a:t> </a:t>
            </a:r>
            <a:r>
              <a:rPr kumimoji="0" lang="it-IT" altLang="en-US" sz="1400" b="1"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ahoma" pitchFamily="34" charset="0"/>
                <a:ea typeface="+mn-ea"/>
                <a:cs typeface="Arial" charset="0"/>
              </a:rPr>
              <a:t>(</a:t>
            </a:r>
            <a:r>
              <a:rPr kumimoji="0" lang="it-IT" altLang="en-US" sz="1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Arial" charset="0"/>
              </a:rPr>
              <a:t>SCR+GCR</a:t>
            </a:r>
            <a:r>
              <a:rPr kumimoji="0" lang="it-IT" altLang="en-US" sz="1400" b="1"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ahoma" pitchFamily="34" charset="0"/>
                <a:ea typeface="+mn-ea"/>
                <a:cs typeface="Arial" charset="0"/>
              </a:rPr>
              <a:t>)</a:t>
            </a:r>
            <a:endParaRPr kumimoji="0" lang="it-IT" altLang="en-US" sz="1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Arial" charset="0"/>
            </a:endParaRPr>
          </a:p>
          <a:p>
            <a:pPr marL="171450" marR="0" lvl="0" indent="-171450" defTabSz="914400" eaLnBrk="0" fontAlgn="auto" latinLnBrk="0" hangingPunct="0">
              <a:lnSpc>
                <a:spcPct val="100000"/>
              </a:lnSpc>
              <a:spcBef>
                <a:spcPct val="20000"/>
              </a:spcBef>
              <a:spcAft>
                <a:spcPts val="0"/>
              </a:spcAft>
              <a:buClr>
                <a:srgbClr val="3333CC"/>
              </a:buClr>
              <a:buSzPct val="100000"/>
              <a:buFont typeface="Wingdings" pitchFamily="2" charset="2"/>
              <a:buChar char="Ø"/>
              <a:tabLst/>
              <a:defRPr/>
            </a:pPr>
            <a:r>
              <a:rPr kumimoji="0" lang="it-IT" sz="1200" b="0" i="0" u="none" strike="noStrike" kern="0" cap="none" spc="0" normalizeH="0" baseline="0" noProof="0" dirty="0" smtClean="0">
                <a:ln>
                  <a:noFill/>
                </a:ln>
                <a:solidFill>
                  <a:srgbClr val="0000FF"/>
                </a:solidFill>
                <a:effectLst/>
                <a:uLnTx/>
                <a:uFillTx/>
                <a:latin typeface="Tahoma" pitchFamily="34" charset="0"/>
                <a:ea typeface="+mn-ea"/>
                <a:cs typeface="Arial" charset="0"/>
              </a:rPr>
              <a:t>(back-</a:t>
            </a:r>
            <a:r>
              <a:rPr kumimoji="0" lang="it-IT" sz="1200" b="0" i="0" u="none" strike="noStrike" kern="0" cap="none" spc="0" normalizeH="0" baseline="0" noProof="0" dirty="0" err="1" smtClean="0">
                <a:ln>
                  <a:noFill/>
                </a:ln>
                <a:solidFill>
                  <a:srgbClr val="0000FF"/>
                </a:solidFill>
                <a:effectLst/>
                <a:uLnTx/>
                <a:uFillTx/>
                <a:latin typeface="Tahoma" pitchFamily="34" charset="0"/>
                <a:ea typeface="+mn-ea"/>
                <a:cs typeface="Arial" charset="0"/>
              </a:rPr>
              <a:t>traced</a:t>
            </a:r>
            <a:r>
              <a:rPr kumimoji="0" lang="it-IT" sz="1200" b="0" i="0" u="none" strike="noStrike" kern="0" cap="none" spc="0" normalizeH="0" baseline="0" noProof="0" dirty="0" smtClean="0">
                <a:ln>
                  <a:noFill/>
                </a:ln>
                <a:solidFill>
                  <a:srgbClr val="0000FF"/>
                </a:solidFill>
                <a:effectLst/>
                <a:uLnTx/>
                <a:uFillTx/>
                <a:latin typeface="Tahoma" pitchFamily="34" charset="0"/>
                <a:ea typeface="+mn-ea"/>
                <a:cs typeface="Arial" charset="0"/>
              </a:rPr>
              <a:t>) </a:t>
            </a:r>
            <a:r>
              <a:rPr kumimoji="0" lang="it-IT" sz="1200" b="0" i="0" u="none" strike="noStrike" kern="0" cap="none" spc="0" normalizeH="0" baseline="0" noProof="0" dirty="0" err="1" smtClean="0">
                <a:ln>
                  <a:noFill/>
                </a:ln>
                <a:solidFill>
                  <a:srgbClr val="0000FF"/>
                </a:solidFill>
                <a:effectLst/>
                <a:uLnTx/>
                <a:uFillTx/>
                <a:latin typeface="Tahoma" pitchFamily="34" charset="0"/>
                <a:ea typeface="+mn-ea"/>
                <a:cs typeface="Arial" charset="0"/>
              </a:rPr>
              <a:t>trajectories</a:t>
            </a:r>
            <a:r>
              <a:rPr kumimoji="0" lang="it-IT" sz="1200" b="0" i="0" u="none" strike="noStrike" kern="0" cap="none" spc="0" normalizeH="0" baseline="0" noProof="0" dirty="0" smtClean="0">
                <a:ln>
                  <a:noFill/>
                </a:ln>
                <a:solidFill>
                  <a:srgbClr val="0000FF"/>
                </a:solidFill>
                <a:effectLst/>
                <a:uLnTx/>
                <a:uFillTx/>
                <a:latin typeface="Tahoma" pitchFamily="34" charset="0"/>
                <a:ea typeface="+mn-ea"/>
                <a:cs typeface="Arial" charset="0"/>
              </a:rPr>
              <a:t> </a:t>
            </a:r>
            <a:r>
              <a:rPr kumimoji="0" lang="it-IT" sz="1200" b="0" i="0" u="none" strike="noStrike" kern="0" cap="none" spc="0" normalizeH="0" baseline="0" noProof="0" dirty="0" err="1">
                <a:ln>
                  <a:noFill/>
                </a:ln>
                <a:solidFill>
                  <a:srgbClr val="0000FF"/>
                </a:solidFill>
                <a:effectLst/>
                <a:uLnTx/>
                <a:uFillTx/>
                <a:latin typeface="Tahoma" pitchFamily="34" charset="0"/>
                <a:ea typeface="+mn-ea"/>
                <a:cs typeface="Arial" charset="0"/>
              </a:rPr>
              <a:t>escape</a:t>
            </a:r>
            <a:r>
              <a:rPr kumimoji="0" lang="it-IT" sz="1200" b="0" i="0" u="none" strike="noStrike" kern="0" cap="none" spc="0" normalizeH="0" baseline="0" noProof="0" dirty="0">
                <a:ln>
                  <a:noFill/>
                </a:ln>
                <a:solidFill>
                  <a:srgbClr val="0000FF"/>
                </a:solidFill>
                <a:effectLst/>
                <a:uLnTx/>
                <a:uFillTx/>
                <a:latin typeface="Tahoma" pitchFamily="34" charset="0"/>
                <a:ea typeface="+mn-ea"/>
                <a:cs typeface="Arial" charset="0"/>
              </a:rPr>
              <a:t> </a:t>
            </a:r>
            <a:r>
              <a:rPr kumimoji="0" lang="it-IT" sz="1200" b="0" i="0" u="none" strike="noStrike" kern="0" cap="none" spc="0" normalizeH="0" baseline="0" noProof="0" dirty="0" smtClean="0">
                <a:ln>
                  <a:noFill/>
                </a:ln>
                <a:solidFill>
                  <a:srgbClr val="0000FF"/>
                </a:solidFill>
                <a:effectLst/>
                <a:uLnTx/>
                <a:uFillTx/>
                <a:latin typeface="Tahoma" pitchFamily="34" charset="0"/>
                <a:ea typeface="+mn-ea"/>
                <a:cs typeface="Arial" charset="0"/>
              </a:rPr>
              <a:t/>
            </a:r>
            <a:br>
              <a:rPr kumimoji="0" lang="it-IT" sz="1200" b="0" i="0" u="none" strike="noStrike" kern="0" cap="none" spc="0" normalizeH="0" baseline="0" noProof="0" dirty="0" smtClean="0">
                <a:ln>
                  <a:noFill/>
                </a:ln>
                <a:solidFill>
                  <a:srgbClr val="0000FF"/>
                </a:solidFill>
                <a:effectLst/>
                <a:uLnTx/>
                <a:uFillTx/>
                <a:latin typeface="Tahoma" pitchFamily="34" charset="0"/>
                <a:ea typeface="+mn-ea"/>
                <a:cs typeface="Arial" charset="0"/>
              </a:rPr>
            </a:br>
            <a:r>
              <a:rPr kumimoji="0" lang="it-IT" sz="1200" b="0" i="0" u="none" strike="noStrike" kern="0" cap="none" spc="0" normalizeH="0" baseline="0" noProof="0" dirty="0" smtClean="0">
                <a:ln>
                  <a:noFill/>
                </a:ln>
                <a:solidFill>
                  <a:srgbClr val="0000FF"/>
                </a:solidFill>
                <a:effectLst/>
                <a:uLnTx/>
                <a:uFillTx/>
                <a:latin typeface="Tahoma" pitchFamily="34" charset="0"/>
                <a:ea typeface="+mn-ea"/>
                <a:cs typeface="Arial" charset="0"/>
              </a:rPr>
              <a:t>the model </a:t>
            </a:r>
            <a:r>
              <a:rPr kumimoji="0" lang="it-IT" sz="1200" b="0" i="0" u="none" strike="noStrike" kern="0" cap="none" spc="0" normalizeH="0" baseline="0" noProof="0" dirty="0" err="1">
                <a:ln>
                  <a:noFill/>
                </a:ln>
                <a:solidFill>
                  <a:srgbClr val="0000FF"/>
                </a:solidFill>
                <a:effectLst/>
                <a:uLnTx/>
                <a:uFillTx/>
                <a:latin typeface="Tahoma" pitchFamily="34" charset="0"/>
                <a:ea typeface="+mn-ea"/>
                <a:cs typeface="Arial" charset="0"/>
              </a:rPr>
              <a:t>magnetosphere</a:t>
            </a:r>
            <a:endParaRPr kumimoji="0" lang="en-US" sz="1200" b="0" i="0" u="none" strike="noStrike" kern="0" cap="none" spc="0" normalizeH="0" baseline="0" noProof="0" dirty="0">
              <a:ln>
                <a:noFill/>
              </a:ln>
              <a:solidFill>
                <a:srgbClr val="0000FF"/>
              </a:solidFill>
              <a:effectLst/>
              <a:uLnTx/>
              <a:uFillTx/>
              <a:latin typeface="Tahoma" pitchFamily="34" charset="0"/>
              <a:ea typeface="+mn-ea"/>
              <a:cs typeface="Arial" charset="0"/>
            </a:endParaRPr>
          </a:p>
        </p:txBody>
      </p:sp>
      <p:sp>
        <p:nvSpPr>
          <p:cNvPr id="28" name="CasellaDiTesto 16"/>
          <p:cNvSpPr txBox="1">
            <a:spLocks noChangeArrowheads="1"/>
          </p:cNvSpPr>
          <p:nvPr/>
        </p:nvSpPr>
        <p:spPr bwMode="auto">
          <a:xfrm>
            <a:off x="4716463" y="4803775"/>
            <a:ext cx="4105275" cy="712788"/>
          </a:xfrm>
          <a:prstGeom prst="rect">
            <a:avLst/>
          </a:prstGeom>
          <a:solidFill>
            <a:srgbClr val="FFFFFF"/>
          </a:solidFill>
          <a:ln w="38100">
            <a:solidFill>
              <a:srgbClr val="6600CC"/>
            </a:solidFill>
            <a:miter lim="800000"/>
            <a:headEnd/>
            <a:tailEnd/>
          </a:ln>
          <a:effectLst>
            <a:outerShdw blurRad="50800" dist="38100" dir="2700000" algn="tl" rotWithShape="0">
              <a:prstClr val="black">
                <a:alpha val="40000"/>
              </a:prstClr>
            </a:outerShdw>
          </a:effectLs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marL="0" marR="0" lvl="0" indent="0" defTabSz="914400" eaLnBrk="1" fontAlgn="auto" latinLnBrk="0" hangingPunct="1">
              <a:lnSpc>
                <a:spcPct val="100000"/>
              </a:lnSpc>
              <a:spcBef>
                <a:spcPct val="0"/>
              </a:spcBef>
              <a:spcAft>
                <a:spcPts val="0"/>
              </a:spcAft>
              <a:buClrTx/>
              <a:buSzPct val="100000"/>
              <a:buFont typeface="Wingdings" pitchFamily="2" charset="2"/>
              <a:buNone/>
              <a:tabLst/>
              <a:defRPr/>
            </a:pPr>
            <a:r>
              <a:rPr kumimoji="0" lang="it-IT" altLang="en-US" sz="1400" b="1"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ahoma" pitchFamily="34" charset="0"/>
                <a:ea typeface="+mn-ea"/>
                <a:cs typeface="Arial" charset="0"/>
              </a:rPr>
              <a:t>Albedo</a:t>
            </a:r>
            <a:endParaRPr kumimoji="0" lang="it-IT" altLang="en-US" sz="1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Arial" charset="0"/>
            </a:endParaRPr>
          </a:p>
          <a:p>
            <a:pPr marL="171450" marR="0" lvl="0" indent="-171450" defTabSz="914400" eaLnBrk="0" fontAlgn="auto" latinLnBrk="0" hangingPunct="0">
              <a:lnSpc>
                <a:spcPct val="100000"/>
              </a:lnSpc>
              <a:spcBef>
                <a:spcPct val="20000"/>
              </a:spcBef>
              <a:spcAft>
                <a:spcPts val="0"/>
              </a:spcAft>
              <a:buClr>
                <a:srgbClr val="3333CC"/>
              </a:buClr>
              <a:buSzPct val="100000"/>
              <a:buFont typeface="Wingdings" pitchFamily="2" charset="2"/>
              <a:buChar char="Ø"/>
              <a:tabLst/>
              <a:defRPr/>
            </a:pPr>
            <a:r>
              <a:rPr kumimoji="0" lang="it-IT" sz="1200" b="0" i="0" u="none" strike="noStrike" kern="0" cap="none" spc="0" normalizeH="0" baseline="0" noProof="0" dirty="0" smtClean="0">
                <a:ln>
                  <a:noFill/>
                </a:ln>
                <a:solidFill>
                  <a:srgbClr val="6600CC"/>
                </a:solidFill>
                <a:effectLst/>
                <a:uLnTx/>
                <a:uFillTx/>
                <a:latin typeface="Tahoma" pitchFamily="34" charset="0"/>
                <a:ea typeface="+mn-ea"/>
                <a:cs typeface="Arial" charset="0"/>
              </a:rPr>
              <a:t>(back-</a:t>
            </a:r>
            <a:r>
              <a:rPr kumimoji="0" lang="it-IT" sz="1200" b="0" i="0" u="none" strike="noStrike" kern="0" cap="none" spc="0" normalizeH="0" baseline="0" noProof="0" dirty="0" err="1" smtClean="0">
                <a:ln>
                  <a:noFill/>
                </a:ln>
                <a:solidFill>
                  <a:srgbClr val="6600CC"/>
                </a:solidFill>
                <a:effectLst/>
                <a:uLnTx/>
                <a:uFillTx/>
                <a:latin typeface="Tahoma" pitchFamily="34" charset="0"/>
                <a:ea typeface="+mn-ea"/>
                <a:cs typeface="Arial" charset="0"/>
              </a:rPr>
              <a:t>traced</a:t>
            </a:r>
            <a:r>
              <a:rPr kumimoji="0" lang="it-IT" sz="1200" b="0" i="0" u="none" strike="noStrike" kern="0" cap="none" spc="0" normalizeH="0" baseline="0" noProof="0" dirty="0" smtClean="0">
                <a:ln>
                  <a:noFill/>
                </a:ln>
                <a:solidFill>
                  <a:srgbClr val="6600CC"/>
                </a:solidFill>
                <a:effectLst/>
                <a:uLnTx/>
                <a:uFillTx/>
                <a:latin typeface="Tahoma" pitchFamily="34" charset="0"/>
                <a:ea typeface="+mn-ea"/>
                <a:cs typeface="Arial" charset="0"/>
              </a:rPr>
              <a:t>) </a:t>
            </a:r>
            <a:r>
              <a:rPr kumimoji="0" lang="it-IT" sz="1200" b="0" i="0" u="none" strike="noStrike" kern="0" cap="none" spc="0" normalizeH="0" baseline="0" noProof="0" dirty="0" err="1" smtClean="0">
                <a:ln>
                  <a:noFill/>
                </a:ln>
                <a:solidFill>
                  <a:srgbClr val="6600CC"/>
                </a:solidFill>
                <a:effectLst/>
                <a:uLnTx/>
                <a:uFillTx/>
                <a:latin typeface="Tahoma" pitchFamily="34" charset="0"/>
                <a:ea typeface="+mn-ea"/>
                <a:cs typeface="Arial" charset="0"/>
              </a:rPr>
              <a:t>trajectories</a:t>
            </a:r>
            <a:r>
              <a:rPr kumimoji="0" lang="it-IT" sz="1200" b="0" i="0" u="none" strike="noStrike" kern="0" cap="none" spc="0" normalizeH="0" baseline="0" noProof="0" dirty="0" smtClean="0">
                <a:ln>
                  <a:noFill/>
                </a:ln>
                <a:solidFill>
                  <a:srgbClr val="6600CC"/>
                </a:solidFill>
                <a:effectLst/>
                <a:uLnTx/>
                <a:uFillTx/>
                <a:latin typeface="Tahoma" pitchFamily="34" charset="0"/>
                <a:ea typeface="+mn-ea"/>
                <a:cs typeface="Arial" charset="0"/>
              </a:rPr>
              <a:t> </a:t>
            </a:r>
            <a:r>
              <a:rPr kumimoji="0" lang="it-IT" sz="1200" b="0" i="0" u="none" strike="noStrike" kern="0" cap="none" spc="0" normalizeH="0" baseline="0" noProof="0" dirty="0" err="1">
                <a:ln>
                  <a:noFill/>
                </a:ln>
                <a:solidFill>
                  <a:srgbClr val="6600CC"/>
                </a:solidFill>
                <a:effectLst/>
                <a:uLnTx/>
                <a:uFillTx/>
                <a:latin typeface="Tahoma" pitchFamily="34" charset="0"/>
                <a:ea typeface="+mn-ea"/>
                <a:cs typeface="Arial" charset="0"/>
              </a:rPr>
              <a:t>intersect</a:t>
            </a:r>
            <a:r>
              <a:rPr kumimoji="0" lang="it-IT" sz="1200" b="0" i="0" u="none" strike="noStrike" kern="0" cap="none" spc="0" normalizeH="0" baseline="0" noProof="0" dirty="0">
                <a:ln>
                  <a:noFill/>
                </a:ln>
                <a:solidFill>
                  <a:srgbClr val="6600CC"/>
                </a:solidFill>
                <a:effectLst/>
                <a:uLnTx/>
                <a:uFillTx/>
                <a:latin typeface="Tahoma" pitchFamily="34" charset="0"/>
                <a:ea typeface="+mn-ea"/>
                <a:cs typeface="Arial" charset="0"/>
              </a:rPr>
              <a:t> </a:t>
            </a:r>
            <a:r>
              <a:rPr kumimoji="0" lang="it-IT" sz="1200" b="0" i="0" u="none" strike="noStrike" kern="0" cap="none" spc="0" normalizeH="0" baseline="0" noProof="0" dirty="0" smtClean="0">
                <a:ln>
                  <a:noFill/>
                </a:ln>
                <a:solidFill>
                  <a:srgbClr val="6600CC"/>
                </a:solidFill>
                <a:effectLst/>
                <a:uLnTx/>
                <a:uFillTx/>
                <a:latin typeface="Tahoma" pitchFamily="34" charset="0"/>
                <a:ea typeface="+mn-ea"/>
                <a:cs typeface="Arial" charset="0"/>
              </a:rPr>
              <a:t/>
            </a:r>
            <a:br>
              <a:rPr kumimoji="0" lang="it-IT" sz="1200" b="0" i="0" u="none" strike="noStrike" kern="0" cap="none" spc="0" normalizeH="0" baseline="0" noProof="0" dirty="0" smtClean="0">
                <a:ln>
                  <a:noFill/>
                </a:ln>
                <a:solidFill>
                  <a:srgbClr val="6600CC"/>
                </a:solidFill>
                <a:effectLst/>
                <a:uLnTx/>
                <a:uFillTx/>
                <a:latin typeface="Tahoma" pitchFamily="34" charset="0"/>
                <a:ea typeface="+mn-ea"/>
                <a:cs typeface="Arial" charset="0"/>
              </a:rPr>
            </a:br>
            <a:r>
              <a:rPr kumimoji="0" lang="it-IT" sz="1200" b="0" i="0" u="none" strike="noStrike" kern="0" cap="none" spc="0" normalizeH="0" baseline="0" noProof="0" dirty="0" smtClean="0">
                <a:ln>
                  <a:noFill/>
                </a:ln>
                <a:solidFill>
                  <a:srgbClr val="6600CC"/>
                </a:solidFill>
                <a:effectLst/>
                <a:uLnTx/>
                <a:uFillTx/>
                <a:latin typeface="Tahoma" pitchFamily="34" charset="0"/>
                <a:ea typeface="+mn-ea"/>
                <a:cs typeface="Arial" charset="0"/>
              </a:rPr>
              <a:t>the </a:t>
            </a:r>
            <a:r>
              <a:rPr kumimoji="0" lang="it-IT" sz="1200" b="0" i="0" u="none" strike="noStrike" kern="0" cap="none" spc="0" normalizeH="0" baseline="0" noProof="0" dirty="0" err="1">
                <a:ln>
                  <a:noFill/>
                </a:ln>
                <a:solidFill>
                  <a:srgbClr val="6600CC"/>
                </a:solidFill>
                <a:effectLst/>
                <a:uLnTx/>
                <a:uFillTx/>
                <a:latin typeface="Tahoma" pitchFamily="34" charset="0"/>
                <a:ea typeface="+mn-ea"/>
                <a:cs typeface="Arial" charset="0"/>
              </a:rPr>
              <a:t>atmosphere</a:t>
            </a:r>
            <a:r>
              <a:rPr kumimoji="0" lang="it-IT" sz="1200" b="0" i="0" u="none" strike="noStrike" kern="0" cap="none" spc="0" normalizeH="0" baseline="0" noProof="0" dirty="0">
                <a:ln>
                  <a:noFill/>
                </a:ln>
                <a:solidFill>
                  <a:srgbClr val="6600CC"/>
                </a:solidFill>
                <a:effectLst/>
                <a:uLnTx/>
                <a:uFillTx/>
                <a:latin typeface="Tahoma" pitchFamily="34" charset="0"/>
                <a:ea typeface="+mn-ea"/>
                <a:cs typeface="Arial" charset="0"/>
              </a:rPr>
              <a:t> (40km)</a:t>
            </a:r>
            <a:endParaRPr kumimoji="0" lang="en-US" sz="1200" b="0" i="0" u="none" strike="noStrike" kern="0" cap="none" spc="0" normalizeH="0" baseline="0" noProof="0" dirty="0">
              <a:ln>
                <a:noFill/>
              </a:ln>
              <a:solidFill>
                <a:srgbClr val="6600CC"/>
              </a:solidFill>
              <a:effectLst/>
              <a:uLnTx/>
              <a:uFillTx/>
              <a:latin typeface="Tahoma" pitchFamily="34" charset="0"/>
              <a:ea typeface="+mn-ea"/>
              <a:cs typeface="Arial" charset="0"/>
            </a:endParaRPr>
          </a:p>
        </p:txBody>
      </p:sp>
      <p:cxnSp>
        <p:nvCxnSpPr>
          <p:cNvPr id="29" name="Connettore 2 28"/>
          <p:cNvCxnSpPr>
            <a:cxnSpLocks noChangeShapeType="1"/>
            <a:stCxn id="22" idx="2"/>
            <a:endCxn id="27" idx="0"/>
          </p:cNvCxnSpPr>
          <p:nvPr/>
        </p:nvCxnSpPr>
        <p:spPr bwMode="auto">
          <a:xfrm flipH="1">
            <a:off x="2232025" y="4221163"/>
            <a:ext cx="2339975" cy="582612"/>
          </a:xfrm>
          <a:prstGeom prst="straightConnector1">
            <a:avLst/>
          </a:prstGeom>
          <a:noFill/>
          <a:ln w="38100" algn="ctr">
            <a:solidFill>
              <a:srgbClr val="0000FF"/>
            </a:solidFill>
            <a:round/>
            <a:headEn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cxnSp>
        <p:nvCxnSpPr>
          <p:cNvPr id="30" name="Connettore 2 30"/>
          <p:cNvCxnSpPr>
            <a:cxnSpLocks noChangeShapeType="1"/>
            <a:stCxn id="22" idx="2"/>
            <a:endCxn id="28" idx="0"/>
          </p:cNvCxnSpPr>
          <p:nvPr/>
        </p:nvCxnSpPr>
        <p:spPr bwMode="auto">
          <a:xfrm>
            <a:off x="4572000" y="4221163"/>
            <a:ext cx="2197100" cy="582612"/>
          </a:xfrm>
          <a:prstGeom prst="straightConnector1">
            <a:avLst/>
          </a:prstGeom>
          <a:noFill/>
          <a:ln w="38100" algn="ctr">
            <a:solidFill>
              <a:srgbClr val="6600CC"/>
            </a:solidFill>
            <a:prstDash val="solid"/>
            <a:round/>
            <a:headEn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31" name="CasellaDiTesto 30"/>
          <p:cNvSpPr txBox="1"/>
          <p:nvPr/>
        </p:nvSpPr>
        <p:spPr>
          <a:xfrm>
            <a:off x="1042988" y="1125538"/>
            <a:ext cx="3097212" cy="908050"/>
          </a:xfrm>
          <a:prstGeom prst="rect">
            <a:avLst/>
          </a:prstGeom>
          <a:solidFill>
            <a:srgbClr val="FFFFFF"/>
          </a:solidFill>
          <a:ln w="38100">
            <a:solidFill>
              <a:srgbClr val="FF0000"/>
            </a:solidFill>
          </a:ln>
          <a:effectLst>
            <a:outerShdw blurRad="50800" dist="38100" dir="2700000" algn="tl" rotWithShape="0">
              <a:prstClr val="black">
                <a:alpha val="40000"/>
              </a:prstClr>
            </a:outerShdw>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Arial" charset="0"/>
              </a:rPr>
              <a:t>PAMELA data</a:t>
            </a:r>
            <a:r>
              <a:rPr kumimoji="0" lang="it-IT" sz="1800" b="1" i="0" u="none" strike="noStrike" kern="0" cap="none" spc="0" normalizeH="0" baseline="0" noProof="0" dirty="0">
                <a:ln>
                  <a:noFill/>
                </a:ln>
                <a:solidFill>
                  <a:srgbClr val="000000"/>
                </a:solidFill>
                <a:effectLst/>
                <a:uLnTx/>
                <a:uFillTx/>
                <a:latin typeface="Tahoma" pitchFamily="34" charset="0"/>
                <a:ea typeface="+mn-ea"/>
                <a:cs typeface="Arial" charset="0"/>
              </a:rPr>
              <a:t>: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200" b="0" i="0" u="none" strike="noStrike" kern="0" cap="none" spc="0" normalizeH="0" baseline="0" noProof="0" dirty="0" err="1">
                <a:ln>
                  <a:noFill/>
                </a:ln>
                <a:solidFill>
                  <a:srgbClr val="FF0000"/>
                </a:solidFill>
                <a:effectLst/>
                <a:uLnTx/>
                <a:uFillTx/>
                <a:latin typeface="Tahoma" pitchFamily="34" charset="0"/>
                <a:ea typeface="+mn-ea"/>
                <a:cs typeface="Arial" charset="0"/>
              </a:rPr>
              <a:t>spacecraft</a:t>
            </a:r>
            <a:r>
              <a:rPr kumimoji="0" lang="it-IT" sz="1200" b="0" i="0" u="none" strike="noStrike" kern="0" cap="none" spc="0" normalizeH="0" baseline="0" noProof="0" dirty="0">
                <a:ln>
                  <a:noFill/>
                </a:ln>
                <a:solidFill>
                  <a:srgbClr val="FF0000"/>
                </a:solidFill>
                <a:effectLst/>
                <a:uLnTx/>
                <a:uFillTx/>
                <a:latin typeface="Tahoma" pitchFamily="34" charset="0"/>
                <a:ea typeface="+mn-ea"/>
                <a:cs typeface="Arial" charset="0"/>
              </a:rPr>
              <a:t> position &amp; </a:t>
            </a:r>
            <a:r>
              <a:rPr kumimoji="0" lang="it-IT" sz="1200" b="0" i="0" u="none" strike="noStrike" kern="0" cap="none" spc="0" normalizeH="0" baseline="0" noProof="0" dirty="0" err="1">
                <a:ln>
                  <a:noFill/>
                </a:ln>
                <a:solidFill>
                  <a:srgbClr val="FF0000"/>
                </a:solidFill>
                <a:effectLst/>
                <a:uLnTx/>
                <a:uFillTx/>
                <a:latin typeface="Tahoma" pitchFamily="34" charset="0"/>
                <a:ea typeface="+mn-ea"/>
                <a:cs typeface="Arial" charset="0"/>
              </a:rPr>
              <a:t>orientation</a:t>
            </a:r>
            <a:endParaRPr kumimoji="0" lang="it-IT" sz="1200" b="0" i="0" u="none" strike="noStrike" kern="0" cap="none" spc="0" normalizeH="0" baseline="0" noProof="0" dirty="0">
              <a:ln>
                <a:noFill/>
              </a:ln>
              <a:solidFill>
                <a:srgbClr val="FF0000"/>
              </a:solidFill>
              <a:effectLst/>
              <a:uLnTx/>
              <a:uFillTx/>
              <a:latin typeface="Tahoma" pitchFamily="34" charset="0"/>
              <a:ea typeface="+mn-ea"/>
              <a:cs typeface="Arial"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1200" b="0" i="0" u="none" strike="noStrike" kern="0" cap="none" spc="0" normalizeH="0" baseline="0" noProof="0" dirty="0" err="1">
                <a:ln>
                  <a:noFill/>
                </a:ln>
                <a:solidFill>
                  <a:srgbClr val="FF0000"/>
                </a:solidFill>
                <a:effectLst/>
                <a:uLnTx/>
                <a:uFillTx/>
                <a:latin typeface="Tahoma" pitchFamily="34" charset="0"/>
                <a:ea typeface="+mn-ea"/>
                <a:cs typeface="Arial" charset="0"/>
              </a:rPr>
              <a:t>particle</a:t>
            </a:r>
            <a:r>
              <a:rPr kumimoji="0" lang="it-IT" sz="1200" b="0" i="0" u="none" strike="noStrike" kern="0" cap="none" spc="0" normalizeH="0" baseline="0" noProof="0" dirty="0">
                <a:ln>
                  <a:noFill/>
                </a:ln>
                <a:solidFill>
                  <a:srgbClr val="FF0000"/>
                </a:solidFill>
                <a:effectLst/>
                <a:uLnTx/>
                <a:uFillTx/>
                <a:latin typeface="Tahoma" pitchFamily="34" charset="0"/>
                <a:ea typeface="+mn-ea"/>
                <a:cs typeface="Arial" charset="0"/>
              </a:rPr>
              <a:t> </a:t>
            </a:r>
            <a:r>
              <a:rPr kumimoji="0" lang="it-IT" sz="1200" b="0" i="0" u="none" strike="noStrike" kern="0" cap="none" spc="0" normalizeH="0" baseline="0" noProof="0" dirty="0" err="1">
                <a:ln>
                  <a:noFill/>
                </a:ln>
                <a:solidFill>
                  <a:srgbClr val="FF0000"/>
                </a:solidFill>
                <a:effectLst/>
                <a:uLnTx/>
                <a:uFillTx/>
                <a:latin typeface="Tahoma" pitchFamily="34" charset="0"/>
                <a:ea typeface="+mn-ea"/>
                <a:cs typeface="Arial" charset="0"/>
              </a:rPr>
              <a:t>rigidity</a:t>
            </a:r>
            <a:r>
              <a:rPr kumimoji="0" lang="it-IT" sz="1200" b="0" i="0" u="none" strike="noStrike" kern="0" cap="none" spc="0" normalizeH="0" baseline="0" noProof="0" dirty="0">
                <a:ln>
                  <a:noFill/>
                </a:ln>
                <a:solidFill>
                  <a:srgbClr val="FF0000"/>
                </a:solidFill>
                <a:effectLst/>
                <a:uLnTx/>
                <a:uFillTx/>
                <a:latin typeface="Tahoma" pitchFamily="34" charset="0"/>
                <a:ea typeface="+mn-ea"/>
                <a:cs typeface="Arial" charset="0"/>
              </a:rPr>
              <a:t> and </a:t>
            </a:r>
            <a:r>
              <a:rPr kumimoji="0" lang="it-IT" sz="1200" b="0" i="0" u="none" strike="noStrike" kern="0" cap="none" spc="0" normalizeH="0" baseline="0" noProof="0" dirty="0" err="1">
                <a:ln>
                  <a:noFill/>
                </a:ln>
                <a:solidFill>
                  <a:srgbClr val="FF0000"/>
                </a:solidFill>
                <a:effectLst/>
                <a:uLnTx/>
                <a:uFillTx/>
                <a:latin typeface="Tahoma" pitchFamily="34" charset="0"/>
                <a:ea typeface="+mn-ea"/>
                <a:cs typeface="Arial" charset="0"/>
              </a:rPr>
              <a:t>direction</a:t>
            </a:r>
            <a:r>
              <a:rPr kumimoji="0" lang="it-IT" sz="1200" b="0" i="0" u="none" strike="noStrike" kern="0" cap="none" spc="0" normalizeH="0" baseline="0" noProof="0" dirty="0">
                <a:ln>
                  <a:noFill/>
                </a:ln>
                <a:solidFill>
                  <a:srgbClr val="FF0000"/>
                </a:solidFill>
                <a:effectLst/>
                <a:uLnTx/>
                <a:uFillTx/>
                <a:latin typeface="Tahoma" pitchFamily="34" charset="0"/>
                <a:ea typeface="+mn-ea"/>
                <a:cs typeface="Arial" charset="0"/>
              </a:rPr>
              <a:t> </a:t>
            </a:r>
            <a:br>
              <a:rPr kumimoji="0" lang="it-IT" sz="1200" b="0" i="0" u="none" strike="noStrike" kern="0" cap="none" spc="0" normalizeH="0" baseline="0" noProof="0" dirty="0">
                <a:ln>
                  <a:noFill/>
                </a:ln>
                <a:solidFill>
                  <a:srgbClr val="FF0000"/>
                </a:solidFill>
                <a:effectLst/>
                <a:uLnTx/>
                <a:uFillTx/>
                <a:latin typeface="Tahoma" pitchFamily="34" charset="0"/>
                <a:ea typeface="+mn-ea"/>
                <a:cs typeface="Arial" charset="0"/>
              </a:rPr>
            </a:br>
            <a:r>
              <a:rPr kumimoji="0" lang="it-IT" sz="1000" b="0" i="0" u="none" strike="noStrike" kern="0" cap="none" spc="0" normalizeH="0" baseline="0" noProof="0" dirty="0">
                <a:ln>
                  <a:noFill/>
                </a:ln>
                <a:solidFill>
                  <a:srgbClr val="FF0000"/>
                </a:solidFill>
                <a:effectLst/>
                <a:uLnTx/>
                <a:uFillTx/>
                <a:latin typeface="Tahoma" pitchFamily="34" charset="0"/>
                <a:ea typeface="+mn-ea"/>
                <a:cs typeface="Arial" charset="0"/>
              </a:rPr>
              <a:t>(</a:t>
            </a:r>
            <a:r>
              <a:rPr kumimoji="0" lang="it-IT" sz="1000" b="0" i="0" u="none" strike="noStrike" kern="0" cap="none" spc="0" normalizeH="0" baseline="0" noProof="0" dirty="0" err="1">
                <a:ln>
                  <a:noFill/>
                </a:ln>
                <a:solidFill>
                  <a:srgbClr val="FF0000"/>
                </a:solidFill>
                <a:effectLst/>
                <a:uLnTx/>
                <a:uFillTx/>
                <a:latin typeface="Tahoma" pitchFamily="34" charset="0"/>
                <a:ea typeface="+mn-ea"/>
                <a:cs typeface="Arial" charset="0"/>
              </a:rPr>
              <a:t>provided</a:t>
            </a:r>
            <a:r>
              <a:rPr kumimoji="0" lang="it-IT" sz="1000" b="0" i="0" u="none" strike="noStrike" kern="0" cap="none" spc="0" normalizeH="0" baseline="0" noProof="0" dirty="0">
                <a:ln>
                  <a:noFill/>
                </a:ln>
                <a:solidFill>
                  <a:srgbClr val="FF0000"/>
                </a:solidFill>
                <a:effectLst/>
                <a:uLnTx/>
                <a:uFillTx/>
                <a:latin typeface="Tahoma" pitchFamily="34" charset="0"/>
                <a:ea typeface="+mn-ea"/>
                <a:cs typeface="Arial" charset="0"/>
              </a:rPr>
              <a:t> by the </a:t>
            </a:r>
            <a:r>
              <a:rPr kumimoji="0" lang="it-IT" sz="1000" b="0" i="0" u="none" strike="noStrike" kern="0" cap="none" spc="0" normalizeH="0" baseline="0" noProof="0" dirty="0" err="1">
                <a:ln>
                  <a:noFill/>
                </a:ln>
                <a:solidFill>
                  <a:srgbClr val="FF0000"/>
                </a:solidFill>
                <a:effectLst/>
                <a:uLnTx/>
                <a:uFillTx/>
                <a:latin typeface="Tahoma" pitchFamily="34" charset="0"/>
                <a:ea typeface="+mn-ea"/>
                <a:cs typeface="Arial" charset="0"/>
              </a:rPr>
              <a:t>tracking</a:t>
            </a:r>
            <a:r>
              <a:rPr kumimoji="0" lang="it-IT" sz="1000" b="0" i="0" u="none" strike="noStrike" kern="0" cap="none" spc="0" normalizeH="0" baseline="0" noProof="0" dirty="0">
                <a:ln>
                  <a:noFill/>
                </a:ln>
                <a:solidFill>
                  <a:srgbClr val="FF0000"/>
                </a:solidFill>
                <a:effectLst/>
                <a:uLnTx/>
                <a:uFillTx/>
                <a:latin typeface="Tahoma" pitchFamily="34" charset="0"/>
                <a:ea typeface="+mn-ea"/>
                <a:cs typeface="Arial" charset="0"/>
              </a:rPr>
              <a:t> </a:t>
            </a:r>
            <a:r>
              <a:rPr kumimoji="0" lang="it-IT" sz="1000" b="0" i="0" u="none" strike="noStrike" kern="0" cap="none" spc="0" normalizeH="0" baseline="0" noProof="0" dirty="0" err="1">
                <a:ln>
                  <a:noFill/>
                </a:ln>
                <a:solidFill>
                  <a:srgbClr val="FF0000"/>
                </a:solidFill>
                <a:effectLst/>
                <a:uLnTx/>
                <a:uFillTx/>
                <a:latin typeface="Tahoma" pitchFamily="34" charset="0"/>
                <a:ea typeface="+mn-ea"/>
                <a:cs typeface="Arial" charset="0"/>
              </a:rPr>
              <a:t>system</a:t>
            </a:r>
            <a:r>
              <a:rPr kumimoji="0" lang="it-IT" sz="1000" b="0" i="0" u="none" strike="noStrike" kern="0" cap="none" spc="0" normalizeH="0" baseline="0" noProof="0" dirty="0">
                <a:ln>
                  <a:noFill/>
                </a:ln>
                <a:solidFill>
                  <a:srgbClr val="FF0000"/>
                </a:solidFill>
                <a:effectLst/>
                <a:uLnTx/>
                <a:uFillTx/>
                <a:latin typeface="Tahoma" pitchFamily="34" charset="0"/>
                <a:ea typeface="+mn-ea"/>
                <a:cs typeface="Arial" charset="0"/>
              </a:rPr>
              <a:t>)</a:t>
            </a:r>
            <a:endParaRPr kumimoji="0" lang="en-US" sz="1100" b="0" i="0" u="none" strike="noStrike" kern="0" cap="none" spc="0" normalizeH="0" baseline="0" noProof="0" dirty="0">
              <a:ln>
                <a:noFill/>
              </a:ln>
              <a:solidFill>
                <a:srgbClr val="FF0000"/>
              </a:solidFill>
              <a:effectLst/>
              <a:uLnTx/>
              <a:uFillTx/>
              <a:latin typeface="Tahoma" pitchFamily="34" charset="0"/>
              <a:ea typeface="+mn-ea"/>
              <a:cs typeface="Arial" charset="0"/>
            </a:endParaRPr>
          </a:p>
        </p:txBody>
      </p:sp>
      <p:sp>
        <p:nvSpPr>
          <p:cNvPr id="32" name="CasellaDiTesto 32"/>
          <p:cNvSpPr txBox="1">
            <a:spLocks noChangeArrowheads="1"/>
          </p:cNvSpPr>
          <p:nvPr/>
        </p:nvSpPr>
        <p:spPr bwMode="auto">
          <a:xfrm>
            <a:off x="4787900" y="1276350"/>
            <a:ext cx="3816350" cy="661988"/>
          </a:xfrm>
          <a:prstGeom prst="rect">
            <a:avLst/>
          </a:prstGeom>
          <a:solidFill>
            <a:srgbClr val="FFFFFF"/>
          </a:solidFill>
          <a:ln w="38100">
            <a:solidFill>
              <a:srgbClr val="FFC000"/>
            </a:solidFill>
            <a:miter lim="800000"/>
            <a:headEnd/>
            <a:tailEnd/>
          </a:ln>
          <a:effectLst>
            <a:outerShdw blurRad="50800" dist="38100" dir="2700000" algn="tl" rotWithShape="0">
              <a:prstClr val="black">
                <a:alpha val="40000"/>
              </a:prstClr>
            </a:outerShdw>
          </a:effectLs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marL="0" marR="0" lvl="0" indent="0" defTabSz="914400" eaLnBrk="1" fontAlgn="auto" latinLnBrk="0" hangingPunct="1">
              <a:lnSpc>
                <a:spcPct val="100000"/>
              </a:lnSpc>
              <a:spcBef>
                <a:spcPct val="0"/>
              </a:spcBef>
              <a:spcAft>
                <a:spcPts val="0"/>
              </a:spcAft>
              <a:buClr>
                <a:srgbClr val="0000FF"/>
              </a:buClr>
              <a:buSzPct val="100000"/>
              <a:buFontTx/>
              <a:buNone/>
              <a:tabLst/>
              <a:defRPr/>
            </a:pPr>
            <a:r>
              <a:rPr kumimoji="0" lang="it-IT" altLang="en-US" sz="1400" b="1"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ahoma" pitchFamily="34" charset="0"/>
                <a:ea typeface="+mn-ea"/>
                <a:cs typeface="Arial" charset="0"/>
              </a:rPr>
              <a:t>IMF, SW and </a:t>
            </a:r>
            <a:r>
              <a:rPr kumimoji="0" lang="it-IT" altLang="en-US" sz="1400" b="1" i="0" u="none" strike="noStrike" kern="0" cap="none" spc="0" normalizeH="0" baseline="0" noProof="0" dirty="0" err="1" smtClean="0">
                <a:ln>
                  <a:noFill/>
                </a:ln>
                <a:solidFill>
                  <a:srgbClr val="000000"/>
                </a:solidFill>
                <a:effectLst>
                  <a:outerShdw blurRad="38100" dist="38100" dir="2700000" algn="tl">
                    <a:srgbClr val="000000">
                      <a:alpha val="43137"/>
                    </a:srgbClr>
                  </a:outerShdw>
                </a:effectLst>
                <a:uLnTx/>
                <a:uFillTx/>
                <a:latin typeface="Tahoma" pitchFamily="34" charset="0"/>
                <a:ea typeface="+mn-ea"/>
                <a:cs typeface="Arial" charset="0"/>
              </a:rPr>
              <a:t>geomagnetic</a:t>
            </a:r>
            <a:r>
              <a:rPr kumimoji="0" lang="it-IT" altLang="en-US" sz="1400" b="1"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ahoma" pitchFamily="34" charset="0"/>
                <a:ea typeface="+mn-ea"/>
                <a:cs typeface="Arial" charset="0"/>
              </a:rPr>
              <a:t> </a:t>
            </a:r>
            <a:r>
              <a:rPr kumimoji="0" lang="it-IT" altLang="en-US" sz="1400" b="1" i="0" u="none" strike="noStrike" kern="0" cap="none" spc="0" normalizeH="0" baseline="0" noProof="0" dirty="0" err="1" smtClean="0">
                <a:ln>
                  <a:noFill/>
                </a:ln>
                <a:solidFill>
                  <a:srgbClr val="000000"/>
                </a:solidFill>
                <a:effectLst>
                  <a:outerShdw blurRad="38100" dist="38100" dir="2700000" algn="tl">
                    <a:srgbClr val="000000">
                      <a:alpha val="43137"/>
                    </a:srgbClr>
                  </a:outerShdw>
                </a:effectLst>
                <a:uLnTx/>
                <a:uFillTx/>
                <a:latin typeface="Tahoma" pitchFamily="34" charset="0"/>
                <a:ea typeface="+mn-ea"/>
                <a:cs typeface="Arial" charset="0"/>
              </a:rPr>
              <a:t>parameters</a:t>
            </a:r>
            <a:r>
              <a:rPr kumimoji="0" lang="it-IT" altLang="en-US" sz="1400" b="1" i="0" u="none" strike="noStrike" kern="0" cap="none" spc="0" normalizeH="0" baseline="0" noProof="0" dirty="0">
                <a:ln>
                  <a:noFill/>
                </a:ln>
                <a:solidFill>
                  <a:srgbClr val="000000"/>
                </a:solidFill>
                <a:effectLst/>
                <a:uLnTx/>
                <a:uFillTx/>
                <a:latin typeface="Tahoma" pitchFamily="34" charset="0"/>
                <a:ea typeface="+mn-ea"/>
                <a:cs typeface="Arial" charset="0"/>
              </a:rPr>
              <a:t>:</a:t>
            </a:r>
          </a:p>
          <a:p>
            <a:pPr marL="285750" marR="0" lvl="0" indent="-285750" defTabSz="914400" eaLnBrk="1" fontAlgn="auto" latinLnBrk="0" hangingPunct="1">
              <a:lnSpc>
                <a:spcPct val="100000"/>
              </a:lnSpc>
              <a:spcBef>
                <a:spcPct val="0"/>
              </a:spcBef>
              <a:spcAft>
                <a:spcPts val="0"/>
              </a:spcAft>
              <a:buClr>
                <a:srgbClr val="E7BB01">
                  <a:lumMod val="75000"/>
                </a:srgbClr>
              </a:buClr>
              <a:buSzPct val="100000"/>
              <a:buFont typeface="Wingdings" pitchFamily="2" charset="2"/>
              <a:buChar char="Ø"/>
              <a:tabLst/>
              <a:defRPr/>
            </a:pPr>
            <a:r>
              <a:rPr kumimoji="0" lang="it-IT" altLang="en-US" sz="1400" b="0" i="0" u="none" strike="noStrike" kern="0" cap="none" spc="0" normalizeH="0" baseline="0" noProof="0" dirty="0">
                <a:ln>
                  <a:noFill/>
                </a:ln>
                <a:solidFill>
                  <a:srgbClr val="000000"/>
                </a:solidFill>
                <a:effectLst/>
                <a:uLnTx/>
                <a:uFillTx/>
                <a:latin typeface="Tahoma" pitchFamily="34" charset="0"/>
                <a:ea typeface="+mn-ea"/>
                <a:cs typeface="Arial" charset="0"/>
              </a:rPr>
              <a:t> </a:t>
            </a:r>
            <a:r>
              <a:rPr kumimoji="0" lang="it-IT" altLang="en-US" sz="1200" b="0" i="0" u="none" strike="noStrike" kern="0" cap="none" spc="0" normalizeH="0" baseline="0" noProof="0" dirty="0">
                <a:ln>
                  <a:noFill/>
                </a:ln>
                <a:solidFill>
                  <a:srgbClr val="E7BB01">
                    <a:lumMod val="75000"/>
                  </a:srgbClr>
                </a:solidFill>
                <a:effectLst/>
                <a:uLnTx/>
                <a:uFillTx/>
                <a:latin typeface="Tahoma" pitchFamily="34" charset="0"/>
                <a:ea typeface="+mn-ea"/>
                <a:cs typeface="Arial" charset="0"/>
              </a:rPr>
              <a:t>high-</a:t>
            </a:r>
            <a:r>
              <a:rPr kumimoji="0" lang="it-IT" altLang="en-US" sz="1200" b="0" i="0" u="none" strike="noStrike" kern="0" cap="none" spc="0" normalizeH="0" baseline="0" noProof="0" dirty="0" err="1">
                <a:ln>
                  <a:noFill/>
                </a:ln>
                <a:solidFill>
                  <a:srgbClr val="E7BB01">
                    <a:lumMod val="75000"/>
                  </a:srgbClr>
                </a:solidFill>
                <a:effectLst/>
                <a:uLnTx/>
                <a:uFillTx/>
                <a:latin typeface="Tahoma" pitchFamily="34" charset="0"/>
                <a:ea typeface="+mn-ea"/>
                <a:cs typeface="Arial" charset="0"/>
              </a:rPr>
              <a:t>resolution</a:t>
            </a:r>
            <a:r>
              <a:rPr kumimoji="0" lang="it-IT" altLang="en-US" sz="1200" b="0" i="0" u="none" strike="noStrike" kern="0" cap="none" spc="0" normalizeH="0" baseline="0" noProof="0" dirty="0">
                <a:ln>
                  <a:noFill/>
                </a:ln>
                <a:solidFill>
                  <a:srgbClr val="E7BB01">
                    <a:lumMod val="75000"/>
                  </a:srgbClr>
                </a:solidFill>
                <a:effectLst/>
                <a:uLnTx/>
                <a:uFillTx/>
                <a:latin typeface="Tahoma" pitchFamily="34" charset="0"/>
                <a:ea typeface="+mn-ea"/>
                <a:cs typeface="Arial" charset="0"/>
              </a:rPr>
              <a:t> (5-min) </a:t>
            </a:r>
            <a:r>
              <a:rPr kumimoji="0" lang="it-IT" altLang="en-US" sz="1200" b="0" i="0" u="none" strike="noStrike" kern="0" cap="none" spc="0" normalizeH="0" baseline="0" noProof="0" dirty="0" err="1">
                <a:ln>
                  <a:noFill/>
                </a:ln>
                <a:solidFill>
                  <a:srgbClr val="E7BB01">
                    <a:lumMod val="75000"/>
                  </a:srgbClr>
                </a:solidFill>
                <a:effectLst/>
                <a:uLnTx/>
                <a:uFillTx/>
                <a:latin typeface="Tahoma" pitchFamily="34" charset="0"/>
                <a:ea typeface="+mn-ea"/>
                <a:cs typeface="Arial" charset="0"/>
                <a:hlinkClick r:id="rId2"/>
              </a:rPr>
              <a:t>OMNIWeb</a:t>
            </a:r>
            <a:r>
              <a:rPr kumimoji="0" lang="it-IT" altLang="en-US" sz="1200" b="0" i="0" u="none" strike="noStrike" kern="0" cap="none" spc="0" normalizeH="0" baseline="0" noProof="0" dirty="0">
                <a:ln>
                  <a:noFill/>
                </a:ln>
                <a:solidFill>
                  <a:srgbClr val="E7BB01">
                    <a:lumMod val="75000"/>
                  </a:srgbClr>
                </a:solidFill>
                <a:effectLst/>
                <a:uLnTx/>
                <a:uFillTx/>
                <a:latin typeface="Tahoma" pitchFamily="34" charset="0"/>
                <a:ea typeface="+mn-ea"/>
                <a:cs typeface="Arial" charset="0"/>
              </a:rPr>
              <a:t> </a:t>
            </a:r>
            <a:r>
              <a:rPr kumimoji="0" lang="it-IT" altLang="en-US" sz="1200" b="0" i="0" u="none" strike="noStrike" kern="0" cap="none" spc="0" normalizeH="0" baseline="0" noProof="0" dirty="0" smtClean="0">
                <a:ln>
                  <a:noFill/>
                </a:ln>
                <a:solidFill>
                  <a:srgbClr val="E7BB01">
                    <a:lumMod val="75000"/>
                  </a:srgbClr>
                </a:solidFill>
                <a:effectLst/>
                <a:uLnTx/>
                <a:uFillTx/>
                <a:latin typeface="Tahoma" pitchFamily="34" charset="0"/>
                <a:ea typeface="+mn-ea"/>
                <a:cs typeface="Arial" charset="0"/>
              </a:rPr>
              <a:t>data</a:t>
            </a:r>
            <a:r>
              <a:rPr kumimoji="0" lang="it-IT" altLang="en-US" sz="1400" b="0" i="0" u="none" strike="noStrike" kern="0" cap="none" spc="0" normalizeH="0" baseline="0" noProof="0" dirty="0" smtClean="0">
                <a:ln>
                  <a:noFill/>
                </a:ln>
                <a:solidFill>
                  <a:srgbClr val="E7BB01">
                    <a:lumMod val="75000"/>
                  </a:srgbClr>
                </a:solidFill>
                <a:effectLst/>
                <a:uLnTx/>
                <a:uFillTx/>
                <a:latin typeface="Tahoma" pitchFamily="34" charset="0"/>
                <a:ea typeface="+mn-ea"/>
                <a:cs typeface="Arial" charset="0"/>
              </a:rPr>
              <a:t/>
            </a:r>
            <a:br>
              <a:rPr kumimoji="0" lang="it-IT" altLang="en-US" sz="1400" b="0" i="0" u="none" strike="noStrike" kern="0" cap="none" spc="0" normalizeH="0" baseline="0" noProof="0" dirty="0" smtClean="0">
                <a:ln>
                  <a:noFill/>
                </a:ln>
                <a:solidFill>
                  <a:srgbClr val="E7BB01">
                    <a:lumMod val="75000"/>
                  </a:srgbClr>
                </a:solidFill>
                <a:effectLst/>
                <a:uLnTx/>
                <a:uFillTx/>
                <a:latin typeface="Tahoma" pitchFamily="34" charset="0"/>
                <a:ea typeface="+mn-ea"/>
                <a:cs typeface="Arial" charset="0"/>
              </a:rPr>
            </a:br>
            <a:r>
              <a:rPr kumimoji="0" lang="it-IT" altLang="en-US" sz="900" b="0" i="0" u="none" strike="noStrike" kern="0" cap="none" spc="0" normalizeH="0" baseline="0" noProof="0" dirty="0" smtClean="0">
                <a:ln>
                  <a:noFill/>
                </a:ln>
                <a:solidFill>
                  <a:srgbClr val="E7BB01">
                    <a:lumMod val="75000"/>
                  </a:srgbClr>
                </a:solidFill>
                <a:effectLst/>
                <a:uLnTx/>
                <a:uFillTx/>
                <a:latin typeface="Tahoma" pitchFamily="34" charset="0"/>
                <a:ea typeface="+mn-ea"/>
                <a:cs typeface="Arial" charset="0"/>
              </a:rPr>
              <a:t>NASA/</a:t>
            </a:r>
            <a:r>
              <a:rPr kumimoji="0" lang="it-IT" altLang="en-US" sz="900" b="0" i="0" u="none" strike="noStrike" kern="0" cap="none" spc="0" normalizeH="0" baseline="0" noProof="0" dirty="0" err="1" smtClean="0">
                <a:ln>
                  <a:noFill/>
                </a:ln>
                <a:solidFill>
                  <a:srgbClr val="E7BB01">
                    <a:lumMod val="75000"/>
                  </a:srgbClr>
                </a:solidFill>
                <a:effectLst/>
                <a:uLnTx/>
                <a:uFillTx/>
                <a:latin typeface="Tahoma" pitchFamily="34" charset="0"/>
                <a:ea typeface="+mn-ea"/>
                <a:cs typeface="Arial" charset="0"/>
              </a:rPr>
              <a:t>Goddard</a:t>
            </a:r>
            <a:r>
              <a:rPr kumimoji="0" lang="it-IT" altLang="en-US" sz="900" b="0" i="0" u="none" strike="noStrike" kern="0" cap="none" spc="0" normalizeH="0" baseline="0" noProof="0" dirty="0" smtClean="0">
                <a:ln>
                  <a:noFill/>
                </a:ln>
                <a:solidFill>
                  <a:srgbClr val="E7BB01">
                    <a:lumMod val="75000"/>
                  </a:srgbClr>
                </a:solidFill>
                <a:effectLst/>
                <a:uLnTx/>
                <a:uFillTx/>
                <a:latin typeface="Tahoma" pitchFamily="34" charset="0"/>
                <a:ea typeface="+mn-ea"/>
                <a:cs typeface="Arial" charset="0"/>
              </a:rPr>
              <a:t> Space Flight Center</a:t>
            </a:r>
            <a:endParaRPr kumimoji="0" lang="en-US" altLang="en-US" sz="1600" b="0" i="0" u="none" strike="noStrike" kern="0" cap="none" spc="0" normalizeH="0" baseline="0" noProof="0" dirty="0">
              <a:ln>
                <a:noFill/>
              </a:ln>
              <a:solidFill>
                <a:srgbClr val="E7BB01">
                  <a:lumMod val="75000"/>
                </a:srgbClr>
              </a:solidFill>
              <a:effectLst/>
              <a:uLnTx/>
              <a:uFillTx/>
              <a:latin typeface="Tahoma" pitchFamily="34" charset="0"/>
              <a:ea typeface="+mn-ea"/>
              <a:cs typeface="Arial" charset="0"/>
            </a:endParaRPr>
          </a:p>
        </p:txBody>
      </p:sp>
      <p:cxnSp>
        <p:nvCxnSpPr>
          <p:cNvPr id="33" name="Connettore 2 36"/>
          <p:cNvCxnSpPr>
            <a:cxnSpLocks noChangeShapeType="1"/>
            <a:stCxn id="32" idx="2"/>
          </p:cNvCxnSpPr>
          <p:nvPr/>
        </p:nvCxnSpPr>
        <p:spPr bwMode="auto">
          <a:xfrm flipH="1">
            <a:off x="6689725" y="1938338"/>
            <a:ext cx="6350" cy="654050"/>
          </a:xfrm>
          <a:prstGeom prst="straightConnector1">
            <a:avLst/>
          </a:prstGeom>
          <a:noFill/>
          <a:ln w="38100" algn="ctr">
            <a:solidFill>
              <a:srgbClr val="FFC000"/>
            </a:solidFill>
            <a:round/>
            <a:headEn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cxnSp>
        <p:nvCxnSpPr>
          <p:cNvPr id="34" name="Connettore 2 38"/>
          <p:cNvCxnSpPr>
            <a:cxnSpLocks noChangeShapeType="1"/>
            <a:stCxn id="31" idx="2"/>
          </p:cNvCxnSpPr>
          <p:nvPr/>
        </p:nvCxnSpPr>
        <p:spPr bwMode="auto">
          <a:xfrm>
            <a:off x="2592388" y="2033588"/>
            <a:ext cx="0" cy="539750"/>
          </a:xfrm>
          <a:prstGeom prst="straightConnector1">
            <a:avLst/>
          </a:prstGeom>
          <a:noFill/>
          <a:ln w="38100" algn="ctr">
            <a:solidFill>
              <a:srgbClr val="FF0000"/>
            </a:solidFill>
            <a:round/>
            <a:headEn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35" name="CasellaDiTesto 34"/>
          <p:cNvSpPr txBox="1"/>
          <p:nvPr/>
        </p:nvSpPr>
        <p:spPr>
          <a:xfrm>
            <a:off x="6732588" y="1989138"/>
            <a:ext cx="2160587" cy="461962"/>
          </a:xfrm>
          <a:prstGeom prst="rect">
            <a:avLst/>
          </a:prstGeom>
          <a:noFill/>
          <a:effectLst>
            <a:outerShdw blurRad="63500" sx="102000" sy="102000" algn="ctr" rotWithShape="0">
              <a:prstClr val="black">
                <a:alpha val="40000"/>
              </a:prstClr>
            </a:outerShdw>
          </a:effectLst>
        </p:spPr>
        <p:txBody>
          <a:bodyPr>
            <a:spAutoFit/>
          </a:bodyPr>
          <a:lstStyle/>
          <a:p>
            <a:pPr algn="l" eaLnBrk="1" hangingPunct="1">
              <a:lnSpc>
                <a:spcPct val="100000"/>
              </a:lnSpc>
              <a:buClrTx/>
              <a:buFontTx/>
              <a:buNone/>
              <a:defRPr/>
            </a:pPr>
            <a:r>
              <a:rPr lang="it-IT" sz="800" dirty="0">
                <a:solidFill>
                  <a:srgbClr val="E7BB01">
                    <a:lumMod val="75000"/>
                  </a:srgbClr>
                </a:solidFill>
                <a:latin typeface="Tahoma" pitchFamily="34" charset="0"/>
                <a:ea typeface="+mn-ea"/>
                <a:cs typeface="Arial" charset="0"/>
              </a:rPr>
              <a:t>NB: the </a:t>
            </a:r>
            <a:r>
              <a:rPr lang="it-IT" sz="800" dirty="0" err="1">
                <a:solidFill>
                  <a:srgbClr val="E7BB01">
                    <a:lumMod val="75000"/>
                  </a:srgbClr>
                </a:solidFill>
                <a:latin typeface="Tahoma" pitchFamily="34" charset="0"/>
                <a:ea typeface="+mn-ea"/>
                <a:cs typeface="Arial" charset="0"/>
              </a:rPr>
              <a:t>magnetospheric</a:t>
            </a:r>
            <a:r>
              <a:rPr lang="it-IT" sz="800" dirty="0">
                <a:solidFill>
                  <a:srgbClr val="E7BB01">
                    <a:lumMod val="75000"/>
                  </a:srgbClr>
                </a:solidFill>
                <a:latin typeface="Tahoma" pitchFamily="34" charset="0"/>
                <a:ea typeface="+mn-ea"/>
                <a:cs typeface="Arial" charset="0"/>
              </a:rPr>
              <a:t> </a:t>
            </a:r>
            <a:r>
              <a:rPr lang="it-IT" sz="800" dirty="0" err="1">
                <a:solidFill>
                  <a:srgbClr val="E7BB01">
                    <a:lumMod val="75000"/>
                  </a:srgbClr>
                </a:solidFill>
                <a:latin typeface="Tahoma" pitchFamily="34" charset="0"/>
                <a:ea typeface="+mn-ea"/>
                <a:cs typeface="Arial" charset="0"/>
              </a:rPr>
              <a:t>configuration</a:t>
            </a:r>
            <a:r>
              <a:rPr lang="it-IT" sz="800" dirty="0">
                <a:solidFill>
                  <a:srgbClr val="E7BB01">
                    <a:lumMod val="75000"/>
                  </a:srgbClr>
                </a:solidFill>
                <a:latin typeface="Tahoma" pitchFamily="34" charset="0"/>
                <a:ea typeface="+mn-ea"/>
                <a:cs typeface="Arial" charset="0"/>
              </a:rPr>
              <a:t> </a:t>
            </a:r>
            <a:r>
              <a:rPr lang="it-IT" sz="800" dirty="0" err="1">
                <a:solidFill>
                  <a:srgbClr val="E7BB01">
                    <a:lumMod val="75000"/>
                  </a:srgbClr>
                </a:solidFill>
                <a:latin typeface="Tahoma" pitchFamily="34" charset="0"/>
                <a:ea typeface="+mn-ea"/>
                <a:cs typeface="Arial" charset="0"/>
              </a:rPr>
              <a:t>is</a:t>
            </a:r>
            <a:r>
              <a:rPr lang="it-IT" sz="800" dirty="0">
                <a:solidFill>
                  <a:srgbClr val="E7BB01">
                    <a:lumMod val="75000"/>
                  </a:srgbClr>
                </a:solidFill>
                <a:latin typeface="Tahoma" pitchFamily="34" charset="0"/>
                <a:ea typeface="+mn-ea"/>
                <a:cs typeface="Arial" charset="0"/>
              </a:rPr>
              <a:t> </a:t>
            </a:r>
            <a:r>
              <a:rPr lang="it-IT" sz="800" b="1" dirty="0" err="1">
                <a:solidFill>
                  <a:srgbClr val="E7BB01">
                    <a:lumMod val="75000"/>
                  </a:srgbClr>
                </a:solidFill>
                <a:latin typeface="Tahoma" pitchFamily="34" charset="0"/>
                <a:ea typeface="+mn-ea"/>
                <a:cs typeface="Arial" charset="0"/>
              </a:rPr>
              <a:t>updated</a:t>
            </a:r>
            <a:r>
              <a:rPr lang="it-IT" sz="800" b="1" dirty="0">
                <a:solidFill>
                  <a:srgbClr val="E7BB01">
                    <a:lumMod val="75000"/>
                  </a:srgbClr>
                </a:solidFill>
                <a:latin typeface="Tahoma" pitchFamily="34" charset="0"/>
                <a:ea typeface="+mn-ea"/>
                <a:cs typeface="Arial" charset="0"/>
              </a:rPr>
              <a:t> </a:t>
            </a:r>
            <a:r>
              <a:rPr lang="it-IT" sz="800" b="1" dirty="0" err="1">
                <a:solidFill>
                  <a:srgbClr val="E7BB01">
                    <a:lumMod val="75000"/>
                  </a:srgbClr>
                </a:solidFill>
                <a:latin typeface="Tahoma" pitchFamily="34" charset="0"/>
                <a:ea typeface="+mn-ea"/>
                <a:cs typeface="Arial" charset="0"/>
              </a:rPr>
              <a:t>event</a:t>
            </a:r>
            <a:r>
              <a:rPr lang="it-IT" sz="800" b="1" dirty="0">
                <a:solidFill>
                  <a:srgbClr val="E7BB01">
                    <a:lumMod val="75000"/>
                  </a:srgbClr>
                </a:solidFill>
                <a:latin typeface="Tahoma" pitchFamily="34" charset="0"/>
                <a:ea typeface="+mn-ea"/>
                <a:cs typeface="Arial" charset="0"/>
              </a:rPr>
              <a:t> by </a:t>
            </a:r>
            <a:r>
              <a:rPr lang="it-IT" sz="800" b="1" dirty="0" err="1">
                <a:solidFill>
                  <a:srgbClr val="E7BB01">
                    <a:lumMod val="75000"/>
                  </a:srgbClr>
                </a:solidFill>
                <a:latin typeface="Tahoma" pitchFamily="34" charset="0"/>
                <a:ea typeface="+mn-ea"/>
                <a:cs typeface="Arial" charset="0"/>
              </a:rPr>
              <a:t>event</a:t>
            </a:r>
            <a:r>
              <a:rPr lang="it-IT" sz="800" dirty="0">
                <a:solidFill>
                  <a:srgbClr val="E7BB01">
                    <a:lumMod val="75000"/>
                  </a:srgbClr>
                </a:solidFill>
                <a:latin typeface="Tahoma" pitchFamily="34" charset="0"/>
                <a:ea typeface="+mn-ea"/>
                <a:cs typeface="Arial" charset="0"/>
              </a:rPr>
              <a:t>, </a:t>
            </a:r>
            <a:r>
              <a:rPr lang="it-IT" sz="800" dirty="0" err="1">
                <a:solidFill>
                  <a:srgbClr val="E7BB01">
                    <a:lumMod val="75000"/>
                  </a:srgbClr>
                </a:solidFill>
                <a:latin typeface="Tahoma" pitchFamily="34" charset="0"/>
                <a:ea typeface="+mn-ea"/>
                <a:cs typeface="Arial" charset="0"/>
              </a:rPr>
              <a:t>intepolating</a:t>
            </a:r>
            <a:r>
              <a:rPr lang="it-IT" sz="800" dirty="0">
                <a:solidFill>
                  <a:srgbClr val="E7BB01">
                    <a:lumMod val="75000"/>
                  </a:srgbClr>
                </a:solidFill>
                <a:latin typeface="Tahoma" pitchFamily="34" charset="0"/>
                <a:ea typeface="+mn-ea"/>
                <a:cs typeface="Arial" charset="0"/>
              </a:rPr>
              <a:t> </a:t>
            </a:r>
            <a:r>
              <a:rPr lang="it-IT" sz="800" dirty="0" err="1">
                <a:solidFill>
                  <a:srgbClr val="E7BB01">
                    <a:lumMod val="75000"/>
                  </a:srgbClr>
                </a:solidFill>
                <a:latin typeface="Tahoma" pitchFamily="34" charset="0"/>
                <a:ea typeface="+mn-ea"/>
                <a:cs typeface="Arial" charset="0"/>
              </a:rPr>
              <a:t>involved</a:t>
            </a:r>
            <a:r>
              <a:rPr lang="it-IT" sz="800" dirty="0">
                <a:solidFill>
                  <a:srgbClr val="E7BB01">
                    <a:lumMod val="75000"/>
                  </a:srgbClr>
                </a:solidFill>
                <a:latin typeface="Tahoma" pitchFamily="34" charset="0"/>
                <a:ea typeface="+mn-ea"/>
                <a:cs typeface="Arial" charset="0"/>
              </a:rPr>
              <a:t> </a:t>
            </a:r>
            <a:r>
              <a:rPr lang="it-IT" sz="800" dirty="0" err="1">
                <a:solidFill>
                  <a:srgbClr val="E7BB01">
                    <a:lumMod val="75000"/>
                  </a:srgbClr>
                </a:solidFill>
                <a:latin typeface="Tahoma" pitchFamily="34" charset="0"/>
                <a:ea typeface="+mn-ea"/>
                <a:cs typeface="Arial" charset="0"/>
              </a:rPr>
              <a:t>parameters</a:t>
            </a:r>
            <a:endParaRPr lang="it-IT" sz="800" u="sng" dirty="0">
              <a:solidFill>
                <a:srgbClr val="E7BB01">
                  <a:lumMod val="75000"/>
                </a:srgbClr>
              </a:solidFill>
              <a:latin typeface="Tahoma" pitchFamily="34" charset="0"/>
              <a:ea typeface="+mn-ea"/>
              <a:cs typeface="Arial" charset="0"/>
            </a:endParaRPr>
          </a:p>
        </p:txBody>
      </p:sp>
      <p:sp>
        <p:nvSpPr>
          <p:cNvPr id="36" name="CasellaDiTesto 16"/>
          <p:cNvSpPr txBox="1">
            <a:spLocks noChangeArrowheads="1"/>
          </p:cNvSpPr>
          <p:nvPr/>
        </p:nvSpPr>
        <p:spPr bwMode="auto">
          <a:xfrm>
            <a:off x="2339975" y="5732463"/>
            <a:ext cx="4105275" cy="677862"/>
          </a:xfrm>
          <a:prstGeom prst="rect">
            <a:avLst/>
          </a:prstGeom>
          <a:solidFill>
            <a:srgbClr val="FFFFFF"/>
          </a:solidFill>
          <a:ln w="38100">
            <a:solidFill>
              <a:srgbClr val="CC00CC"/>
            </a:solidFill>
            <a:miter lim="800000"/>
            <a:headEnd/>
            <a:tailEnd/>
          </a:ln>
          <a:effectLst>
            <a:outerShdw blurRad="50800" dist="38100" dir="2700000" algn="tl" rotWithShape="0">
              <a:prstClr val="black">
                <a:alpha val="40000"/>
              </a:prstClr>
            </a:outerShdw>
          </a:effectLs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marL="0" marR="0" lvl="0" indent="0" defTabSz="914400" eaLnBrk="1" fontAlgn="auto" latinLnBrk="0" hangingPunct="1">
              <a:lnSpc>
                <a:spcPct val="100000"/>
              </a:lnSpc>
              <a:spcBef>
                <a:spcPct val="0"/>
              </a:spcBef>
              <a:spcAft>
                <a:spcPts val="0"/>
              </a:spcAft>
              <a:buClrTx/>
              <a:buSzPct val="100000"/>
              <a:buFont typeface="Wingdings" pitchFamily="2" charset="2"/>
              <a:buNone/>
              <a:tabLst/>
              <a:defRPr/>
            </a:pPr>
            <a:r>
              <a:rPr kumimoji="0" lang="it-IT" altLang="en-US" sz="1400" b="1" i="0" u="none" strike="noStrike" kern="0" cap="none" spc="0" normalizeH="0" baseline="0" noProof="0" dirty="0" err="1">
                <a:ln>
                  <a:noFill/>
                </a:ln>
                <a:solidFill>
                  <a:srgbClr val="000000"/>
                </a:solidFill>
                <a:effectLst>
                  <a:outerShdw blurRad="38100" dist="38100" dir="2700000" algn="tl">
                    <a:srgbClr val="000000">
                      <a:alpha val="43137"/>
                    </a:srgbClr>
                  </a:outerShdw>
                </a:effectLst>
                <a:uLnTx/>
                <a:uFillTx/>
                <a:latin typeface="Tahoma" pitchFamily="34" charset="0"/>
                <a:ea typeface="+mn-ea"/>
                <a:cs typeface="Arial" charset="0"/>
              </a:rPr>
              <a:t>Geomagnetically</a:t>
            </a:r>
            <a:r>
              <a:rPr kumimoji="0" lang="it-IT" altLang="en-US" sz="1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Arial" charset="0"/>
              </a:rPr>
              <a:t> </a:t>
            </a:r>
            <a:r>
              <a:rPr kumimoji="0" lang="it-IT" altLang="en-US" sz="1400" b="1" i="0" u="none" strike="noStrike" kern="0" cap="none" spc="0" normalizeH="0" baseline="0" noProof="0" dirty="0" err="1" smtClean="0">
                <a:ln>
                  <a:noFill/>
                </a:ln>
                <a:solidFill>
                  <a:srgbClr val="000000"/>
                </a:solidFill>
                <a:effectLst>
                  <a:outerShdw blurRad="38100" dist="38100" dir="2700000" algn="tl">
                    <a:srgbClr val="000000">
                      <a:alpha val="43137"/>
                    </a:srgbClr>
                  </a:outerShdw>
                </a:effectLst>
                <a:uLnTx/>
                <a:uFillTx/>
                <a:latin typeface="Tahoma" pitchFamily="34" charset="0"/>
                <a:ea typeface="+mn-ea"/>
                <a:cs typeface="Arial" charset="0"/>
              </a:rPr>
              <a:t>trapped</a:t>
            </a:r>
            <a:endParaRPr kumimoji="0" lang="it-IT" altLang="en-US" sz="1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Arial" charset="0"/>
            </a:endParaRPr>
          </a:p>
          <a:p>
            <a:pPr marL="171450" marR="0" lvl="0" indent="-171450" defTabSz="914400" eaLnBrk="1" fontAlgn="auto" latinLnBrk="0" hangingPunct="1">
              <a:lnSpc>
                <a:spcPct val="100000"/>
              </a:lnSpc>
              <a:spcBef>
                <a:spcPct val="0"/>
              </a:spcBef>
              <a:spcAft>
                <a:spcPts val="0"/>
              </a:spcAft>
              <a:buClrTx/>
              <a:buSzPct val="100000"/>
              <a:buFont typeface="Wingdings" pitchFamily="2" charset="2"/>
              <a:buChar char="Ø"/>
              <a:tabLst/>
              <a:defRPr/>
            </a:pPr>
            <a:r>
              <a:rPr kumimoji="0" lang="en-US" altLang="en-US" sz="1200" b="0" i="0" u="none" strike="noStrike" kern="0" cap="none" spc="0" normalizeH="0" baseline="0" noProof="0" dirty="0" smtClean="0">
                <a:ln>
                  <a:noFill/>
                </a:ln>
                <a:solidFill>
                  <a:srgbClr val="CC00CC"/>
                </a:solidFill>
                <a:effectLst/>
                <a:uLnTx/>
                <a:uFillTx/>
                <a:latin typeface="Tahoma" pitchFamily="34" charset="0"/>
                <a:ea typeface="+mn-ea"/>
                <a:cs typeface="Arial" charset="0"/>
              </a:rPr>
              <a:t>trajectories perform </a:t>
            </a:r>
            <a:r>
              <a:rPr kumimoji="0" lang="en-US" altLang="en-US" sz="1200" b="0" i="0" u="none" strike="noStrike" kern="0" cap="none" spc="0" normalizeH="0" baseline="0" noProof="0" dirty="0">
                <a:ln>
                  <a:noFill/>
                </a:ln>
                <a:solidFill>
                  <a:srgbClr val="CC00CC"/>
                </a:solidFill>
                <a:effectLst/>
                <a:uLnTx/>
                <a:uFillTx/>
                <a:latin typeface="Tahoma" pitchFamily="34" charset="0"/>
                <a:ea typeface="+mn-ea"/>
                <a:cs typeface="Arial" charset="0"/>
              </a:rPr>
              <a:t>more than </a:t>
            </a:r>
            <a:r>
              <a:rPr kumimoji="0" lang="en-US" altLang="en-US" sz="1200" b="0" i="0" u="none" strike="noStrike" kern="0" cap="none" spc="0" normalizeH="0" baseline="0" noProof="0" dirty="0" smtClean="0">
                <a:ln>
                  <a:noFill/>
                </a:ln>
                <a:solidFill>
                  <a:srgbClr val="CC00CC"/>
                </a:solidFill>
                <a:effectLst/>
                <a:uLnTx/>
                <a:uFillTx/>
                <a:latin typeface="Tahoma" pitchFamily="34" charset="0"/>
                <a:ea typeface="+mn-ea"/>
                <a:cs typeface="Arial" charset="0"/>
                <a:sym typeface="Symbol"/>
              </a:rPr>
              <a:t></a:t>
            </a:r>
            <a:r>
              <a:rPr kumimoji="0" lang="en-US" altLang="en-US" sz="1200" b="0" i="0" u="none" strike="noStrike" kern="0" cap="none" spc="0" normalizeH="0" baseline="0" noProof="0" dirty="0" smtClean="0">
                <a:ln>
                  <a:noFill/>
                </a:ln>
                <a:solidFill>
                  <a:srgbClr val="CC00CC"/>
                </a:solidFill>
                <a:effectLst/>
                <a:uLnTx/>
                <a:uFillTx/>
                <a:latin typeface="Tahoma" pitchFamily="34" charset="0"/>
                <a:ea typeface="+mn-ea"/>
                <a:cs typeface="Arial" charset="0"/>
              </a:rPr>
              <a:t>10</a:t>
            </a:r>
            <a:r>
              <a:rPr kumimoji="0" lang="en-US" altLang="en-US" sz="1200" b="0" i="0" u="none" strike="noStrike" kern="0" cap="none" spc="0" normalizeH="0" baseline="30000" noProof="0" dirty="0" smtClean="0">
                <a:ln>
                  <a:noFill/>
                </a:ln>
                <a:solidFill>
                  <a:srgbClr val="CC00CC"/>
                </a:solidFill>
                <a:effectLst/>
                <a:uLnTx/>
                <a:uFillTx/>
                <a:latin typeface="Tahoma" pitchFamily="34" charset="0"/>
                <a:ea typeface="+mn-ea"/>
                <a:cs typeface="Arial" charset="0"/>
              </a:rPr>
              <a:t>6</a:t>
            </a:r>
            <a:r>
              <a:rPr kumimoji="0" lang="en-US" altLang="en-US" sz="1200" b="0" i="0" u="none" strike="noStrike" kern="0" cap="none" spc="0" normalizeH="0" baseline="0" noProof="0" dirty="0" smtClean="0">
                <a:ln>
                  <a:noFill/>
                </a:ln>
                <a:solidFill>
                  <a:srgbClr val="CC00CC"/>
                </a:solidFill>
                <a:effectLst/>
                <a:uLnTx/>
                <a:uFillTx/>
                <a:latin typeface="Tahoma" pitchFamily="34" charset="0"/>
                <a:ea typeface="+mn-ea"/>
                <a:cs typeface="Arial" charset="0"/>
              </a:rPr>
              <a:t>/R</a:t>
            </a:r>
            <a:r>
              <a:rPr kumimoji="0" lang="en-US" altLang="en-US" sz="1200" b="0" i="0" u="none" strike="noStrike" kern="0" cap="none" spc="0" normalizeH="0" baseline="30000" noProof="0" dirty="0" smtClean="0">
                <a:ln>
                  <a:noFill/>
                </a:ln>
                <a:solidFill>
                  <a:srgbClr val="CC00CC"/>
                </a:solidFill>
                <a:effectLst/>
                <a:uLnTx/>
                <a:uFillTx/>
                <a:latin typeface="Tahoma" pitchFamily="34" charset="0"/>
                <a:ea typeface="+mn-ea"/>
                <a:cs typeface="Arial" charset="0"/>
              </a:rPr>
              <a:t>2</a:t>
            </a:r>
            <a:r>
              <a:rPr kumimoji="0" lang="en-US" altLang="en-US" sz="1200" b="0" i="0" u="none" strike="noStrike" kern="0" cap="none" spc="0" normalizeH="0" baseline="0" noProof="0" dirty="0" smtClean="0">
                <a:ln>
                  <a:noFill/>
                </a:ln>
                <a:solidFill>
                  <a:srgbClr val="CC00CC"/>
                </a:solidFill>
                <a:effectLst/>
                <a:uLnTx/>
                <a:uFillTx/>
                <a:latin typeface="Tahoma" pitchFamily="34" charset="0"/>
                <a:ea typeface="+mn-ea"/>
                <a:cs typeface="Arial" charset="0"/>
              </a:rPr>
              <a:t> steps </a:t>
            </a:r>
            <a:br>
              <a:rPr kumimoji="0" lang="en-US" altLang="en-US" sz="1200" b="0" i="0" u="none" strike="noStrike" kern="0" cap="none" spc="0" normalizeH="0" baseline="0" noProof="0" dirty="0" smtClean="0">
                <a:ln>
                  <a:noFill/>
                </a:ln>
                <a:solidFill>
                  <a:srgbClr val="CC00CC"/>
                </a:solidFill>
                <a:effectLst/>
                <a:uLnTx/>
                <a:uFillTx/>
                <a:latin typeface="Tahoma" pitchFamily="34" charset="0"/>
                <a:ea typeface="+mn-ea"/>
                <a:cs typeface="Arial" charset="0"/>
              </a:rPr>
            </a:br>
            <a:r>
              <a:rPr kumimoji="0" lang="en-US" sz="1200" b="0" i="0" u="none" strike="noStrike" kern="0" cap="none" spc="0" normalizeH="0" baseline="0" noProof="0" dirty="0" smtClean="0">
                <a:ln>
                  <a:noFill/>
                </a:ln>
                <a:solidFill>
                  <a:srgbClr val="CC00CC"/>
                </a:solidFill>
                <a:effectLst/>
                <a:uLnTx/>
                <a:uFillTx/>
                <a:latin typeface="Tahoma" pitchFamily="34" charset="0"/>
                <a:ea typeface="+mn-ea"/>
                <a:cs typeface="Arial" charset="0"/>
              </a:rPr>
              <a:t>for </a:t>
            </a:r>
            <a:r>
              <a:rPr kumimoji="0" lang="en-US" sz="1200" b="0" i="0" u="none" strike="noStrike" kern="0" cap="none" spc="0" normalizeH="0" baseline="0" noProof="0" dirty="0">
                <a:ln>
                  <a:noFill/>
                </a:ln>
                <a:solidFill>
                  <a:srgbClr val="CC00CC"/>
                </a:solidFill>
                <a:effectLst/>
                <a:uLnTx/>
                <a:uFillTx/>
                <a:latin typeface="Tahoma" pitchFamily="34" charset="0"/>
                <a:ea typeface="+mn-ea"/>
                <a:cs typeface="Arial" charset="0"/>
              </a:rPr>
              <a:t>both propagation </a:t>
            </a:r>
            <a:r>
              <a:rPr kumimoji="0" lang="en-US" sz="1200" b="0" i="0" u="none" strike="noStrike" kern="0" cap="none" spc="0" normalizeH="0" baseline="0" noProof="0" dirty="0" smtClean="0">
                <a:ln>
                  <a:noFill/>
                </a:ln>
                <a:solidFill>
                  <a:srgbClr val="CC00CC"/>
                </a:solidFill>
                <a:effectLst/>
                <a:uLnTx/>
                <a:uFillTx/>
                <a:latin typeface="Tahoma" pitchFamily="34" charset="0"/>
                <a:ea typeface="+mn-ea"/>
                <a:cs typeface="Arial" charset="0"/>
              </a:rPr>
              <a:t>directions (≥4 drift cycles)</a:t>
            </a:r>
            <a:endParaRPr kumimoji="0" lang="it-IT" altLang="en-US" sz="1200" b="0" i="0" u="none" strike="noStrike" kern="0" cap="none" spc="0" normalizeH="0" baseline="0" noProof="0" dirty="0">
              <a:ln>
                <a:noFill/>
              </a:ln>
              <a:solidFill>
                <a:srgbClr val="CC00CC"/>
              </a:solidFill>
              <a:effectLst/>
              <a:uLnTx/>
              <a:uFillTx/>
              <a:latin typeface="Tahoma" pitchFamily="34" charset="0"/>
              <a:ea typeface="+mn-ea"/>
              <a:cs typeface="Arial" charset="0"/>
            </a:endParaRPr>
          </a:p>
        </p:txBody>
      </p:sp>
      <p:cxnSp>
        <p:nvCxnSpPr>
          <p:cNvPr id="37" name="Connettore 2 30"/>
          <p:cNvCxnSpPr>
            <a:cxnSpLocks noChangeShapeType="1"/>
            <a:stCxn id="22" idx="2"/>
            <a:endCxn id="36" idx="0"/>
          </p:cNvCxnSpPr>
          <p:nvPr/>
        </p:nvCxnSpPr>
        <p:spPr bwMode="auto">
          <a:xfrm flipH="1">
            <a:off x="4392613" y="4221163"/>
            <a:ext cx="179387" cy="1511300"/>
          </a:xfrm>
          <a:prstGeom prst="straightConnector1">
            <a:avLst/>
          </a:prstGeom>
          <a:noFill/>
          <a:ln w="38100" algn="ctr">
            <a:solidFill>
              <a:srgbClr val="CC00CC"/>
            </a:solidFill>
            <a:prstDash val="solid"/>
            <a:round/>
            <a:headEnd/>
            <a:tailEnd type="arrow"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cxnSp>
      <p:sp>
        <p:nvSpPr>
          <p:cNvPr id="38" name="Rettangolo 37"/>
          <p:cNvSpPr/>
          <p:nvPr/>
        </p:nvSpPr>
        <p:spPr>
          <a:xfrm>
            <a:off x="900113" y="3943350"/>
            <a:ext cx="7200900" cy="261938"/>
          </a:xfrm>
          <a:prstGeom prst="rect">
            <a:avLst/>
          </a:prstGeom>
        </p:spPr>
        <p:txBody>
          <a:bodyPr>
            <a:spAutoFit/>
          </a:bodyPr>
          <a:lstStyle/>
          <a:p>
            <a:pPr eaLnBrk="1" hangingPunct="1">
              <a:lnSpc>
                <a:spcPct val="100000"/>
              </a:lnSpc>
              <a:buClrTx/>
              <a:buSzTx/>
              <a:buFontTx/>
              <a:buNone/>
              <a:defRPr/>
            </a:pPr>
            <a:r>
              <a:rPr lang="en-US" sz="1100" dirty="0">
                <a:solidFill>
                  <a:srgbClr val="00E4A8">
                    <a:lumMod val="50000"/>
                  </a:srgbClr>
                </a:solidFill>
                <a:latin typeface="Tahoma" pitchFamily="34" charset="0"/>
                <a:ea typeface="+mn-ea"/>
                <a:cs typeface="Arial" charset="0"/>
              </a:rPr>
              <a:t>Trajectories propagated </a:t>
            </a:r>
            <a:r>
              <a:rPr lang="en-US" sz="1100" u="sng" dirty="0">
                <a:solidFill>
                  <a:srgbClr val="00E4A8">
                    <a:lumMod val="50000"/>
                  </a:srgbClr>
                </a:solidFill>
                <a:latin typeface="Tahoma" pitchFamily="34" charset="0"/>
                <a:ea typeface="+mn-ea"/>
                <a:cs typeface="Arial" charset="0"/>
              </a:rPr>
              <a:t>back and forth</a:t>
            </a:r>
            <a:r>
              <a:rPr lang="en-US" sz="1100" dirty="0">
                <a:solidFill>
                  <a:srgbClr val="00E4A8">
                    <a:lumMod val="50000"/>
                  </a:srgbClr>
                </a:solidFill>
                <a:latin typeface="Tahoma" pitchFamily="34" charset="0"/>
                <a:ea typeface="+mn-ea"/>
                <a:cs typeface="Arial" charset="0"/>
              </a:rPr>
              <a:t> from the measurement location with no limit on tracing time/path</a:t>
            </a:r>
          </a:p>
        </p:txBody>
      </p:sp>
      <p:sp>
        <p:nvSpPr>
          <p:cNvPr id="39" name="Rettangolo 13"/>
          <p:cNvSpPr>
            <a:spLocks noChangeArrowheads="1"/>
          </p:cNvSpPr>
          <p:nvPr/>
        </p:nvSpPr>
        <p:spPr bwMode="auto">
          <a:xfrm>
            <a:off x="6443663" y="5991225"/>
            <a:ext cx="1368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algn="l" eaLnBrk="1" hangingPunct="1">
              <a:lnSpc>
                <a:spcPct val="100000"/>
              </a:lnSpc>
              <a:spcBef>
                <a:spcPct val="0"/>
              </a:spcBef>
              <a:buClr>
                <a:srgbClr val="000000"/>
              </a:buClr>
              <a:buSzPct val="100000"/>
              <a:buFontTx/>
              <a:buNone/>
            </a:pPr>
            <a:r>
              <a:rPr lang="en-US" altLang="en-US" sz="800" b="1">
                <a:solidFill>
                  <a:srgbClr val="CC00CC"/>
                </a:solidFill>
                <a:ea typeface="+mn-ea"/>
                <a:cs typeface="Arial" charset="0"/>
              </a:rPr>
              <a:t>NB</a:t>
            </a:r>
            <a:r>
              <a:rPr lang="en-US" altLang="en-US" sz="800">
                <a:solidFill>
                  <a:srgbClr val="CC00CC"/>
                </a:solidFill>
                <a:ea typeface="+mn-ea"/>
                <a:cs typeface="Arial" charset="0"/>
              </a:rPr>
              <a:t>: step-length </a:t>
            </a:r>
            <a:r>
              <a:rPr lang="en-US" altLang="en-US" sz="800">
                <a:solidFill>
                  <a:srgbClr val="CC00CC"/>
                </a:solidFill>
                <a:ea typeface="+mn-ea"/>
                <a:cs typeface="Arial" charset="0"/>
                <a:sym typeface="Symbol" pitchFamily="18" charset="2"/>
              </a:rPr>
              <a:t></a:t>
            </a:r>
            <a:r>
              <a:rPr lang="en-US" altLang="en-US" sz="800">
                <a:solidFill>
                  <a:srgbClr val="CC00CC"/>
                </a:solidFill>
                <a:ea typeface="+mn-ea"/>
                <a:cs typeface="Arial" charset="0"/>
              </a:rPr>
              <a:t>1% of particle gyro-distance in the magnetic field</a:t>
            </a:r>
            <a:endParaRPr lang="it-IT" altLang="en-US" sz="800">
              <a:solidFill>
                <a:srgbClr val="CC00CC"/>
              </a:solidFill>
              <a:ea typeface="+mn-ea"/>
              <a:cs typeface="Arial" charset="0"/>
            </a:endParaRPr>
          </a:p>
        </p:txBody>
      </p:sp>
    </p:spTree>
    <p:extLst>
      <p:ext uri="{BB962C8B-B14F-4D97-AF65-F5344CB8AC3E}">
        <p14:creationId xmlns:p14="http://schemas.microsoft.com/office/powerpoint/2010/main" val="8905381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228600">
                    <a:schemeClr val="accent1">
                      <a:satMod val="175000"/>
                      <a:alpha val="40000"/>
                    </a:schemeClr>
                  </a:glow>
                </a:effectLst>
              </a:rPr>
              <a:t>H</a:t>
            </a:r>
            <a:r>
              <a:rPr lang="en-US" dirty="0" smtClean="0">
                <a:effectLst>
                  <a:glow rad="228600">
                    <a:schemeClr val="accent1">
                      <a:satMod val="175000"/>
                      <a:alpha val="40000"/>
                    </a:schemeClr>
                  </a:glow>
                </a:effectLst>
              </a:rPr>
              <a:t> &amp; He absolute fluxes</a:t>
            </a:r>
            <a:endParaRPr lang="en-US" dirty="0">
              <a:effectLst>
                <a:glow rad="228600">
                  <a:schemeClr val="accent1">
                    <a:satMod val="175000"/>
                    <a:alpha val="40000"/>
                  </a:schemeClr>
                </a:glow>
              </a:effectLst>
            </a:endParaRPr>
          </a:p>
        </p:txBody>
      </p:sp>
      <p:sp>
        <p:nvSpPr>
          <p:cNvPr id="3" name="Text Placeholder 2"/>
          <p:cNvSpPr>
            <a:spLocks noGrp="1"/>
          </p:cNvSpPr>
          <p:nvPr>
            <p:ph type="body" idx="2"/>
          </p:nvPr>
        </p:nvSpPr>
        <p:spPr>
          <a:xfrm>
            <a:off x="152400" y="2133600"/>
            <a:ext cx="2743200" cy="4267199"/>
          </a:xfrm>
        </p:spPr>
        <p:txBody>
          <a:bodyPr/>
          <a:lstStyle/>
          <a:p>
            <a:pPr marL="109538" indent="-109538">
              <a:buClr>
                <a:schemeClr val="bg1"/>
              </a:buClr>
              <a:buFont typeface="Arial" pitchFamily="34" charset="0"/>
              <a:buChar char="•"/>
            </a:pPr>
            <a:endParaRPr lang="en-US" sz="1800" dirty="0" smtClean="0"/>
          </a:p>
          <a:p>
            <a:pPr marL="109538" indent="-109538">
              <a:buClr>
                <a:schemeClr val="bg1"/>
              </a:buClr>
              <a:buFont typeface="Arial" pitchFamily="34" charset="0"/>
              <a:buChar char="•"/>
            </a:pPr>
            <a:r>
              <a:rPr lang="en-US" sz="1800" dirty="0" smtClean="0"/>
              <a:t>First high-statistics and high-precision measurement over three decades in  energy</a:t>
            </a:r>
          </a:p>
          <a:p>
            <a:pPr marL="109538" indent="-109538">
              <a:buClr>
                <a:schemeClr val="bg1"/>
              </a:buClr>
              <a:buFont typeface="Arial" pitchFamily="34" charset="0"/>
              <a:buChar char="•"/>
            </a:pPr>
            <a:endParaRPr lang="en-US" sz="1800" dirty="0" smtClean="0"/>
          </a:p>
          <a:p>
            <a:pPr marL="109538" indent="-109538">
              <a:buClr>
                <a:schemeClr val="bg1"/>
              </a:buClr>
              <a:buFont typeface="Arial" pitchFamily="34" charset="0"/>
              <a:buChar char="•"/>
            </a:pPr>
            <a:r>
              <a:rPr lang="en-US" sz="1800" dirty="0" smtClean="0"/>
              <a:t>Deviation </a:t>
            </a:r>
            <a:r>
              <a:rPr lang="en-US" sz="1800" dirty="0"/>
              <a:t>from  single power law @98% CL  </a:t>
            </a:r>
            <a:endParaRPr lang="en-US" sz="1800" dirty="0" smtClean="0"/>
          </a:p>
          <a:p>
            <a:pPr marL="109538" indent="-109538">
              <a:buClr>
                <a:schemeClr val="bg1"/>
              </a:buClr>
              <a:buFont typeface="Arial" pitchFamily="34" charset="0"/>
              <a:buChar char="•"/>
            </a:pPr>
            <a:r>
              <a:rPr lang="en-US" sz="1800" dirty="0" smtClean="0"/>
              <a:t>Spectral </a:t>
            </a:r>
            <a:r>
              <a:rPr lang="en-US" sz="1800" dirty="0"/>
              <a:t>hardening </a:t>
            </a:r>
            <a:r>
              <a:rPr lang="en-US" sz="1800" dirty="0">
                <a:sym typeface="Symbol"/>
              </a:rPr>
              <a:t>~0.2÷0.3</a:t>
            </a:r>
            <a:r>
              <a:rPr lang="en-US" sz="1800" dirty="0" smtClean="0"/>
              <a:t> @R~235GV</a:t>
            </a:r>
            <a:endParaRPr lang="it-IT" sz="1800" dirty="0"/>
          </a:p>
        </p:txBody>
      </p:sp>
      <p:pic>
        <p:nvPicPr>
          <p:cNvPr id="5"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3200400" y="645550"/>
            <a:ext cx="5428307" cy="552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416994" y="530423"/>
            <a:ext cx="3491661" cy="307777"/>
          </a:xfrm>
          <a:prstGeom prst="rect">
            <a:avLst/>
          </a:prstGeom>
          <a:noFill/>
        </p:spPr>
        <p:txBody>
          <a:bodyPr wrap="none" rtlCol="0">
            <a:spAutoFit/>
          </a:bodyPr>
          <a:lstStyle/>
          <a:p>
            <a:r>
              <a:rPr lang="en-US" sz="1400" dirty="0" err="1" smtClean="0">
                <a:solidFill>
                  <a:prstClr val="black"/>
                </a:solidFill>
              </a:rPr>
              <a:t>Adriani</a:t>
            </a:r>
            <a:r>
              <a:rPr lang="en-US" sz="1400" dirty="0" smtClean="0">
                <a:solidFill>
                  <a:prstClr val="black"/>
                </a:solidFill>
              </a:rPr>
              <a:t> et al. </a:t>
            </a:r>
            <a:r>
              <a:rPr lang="en-US" sz="1400" dirty="0">
                <a:solidFill>
                  <a:prstClr val="black"/>
                </a:solidFill>
              </a:rPr>
              <a:t> </a:t>
            </a:r>
            <a:r>
              <a:rPr lang="en-US" sz="1400" dirty="0" smtClean="0">
                <a:solidFill>
                  <a:prstClr val="black"/>
                </a:solidFill>
              </a:rPr>
              <a:t>- Science - </a:t>
            </a:r>
            <a:r>
              <a:rPr lang="en-US" sz="1400" dirty="0">
                <a:solidFill>
                  <a:prstClr val="black"/>
                </a:solidFill>
              </a:rPr>
              <a:t>332 </a:t>
            </a:r>
            <a:r>
              <a:rPr lang="en-US" sz="1400" dirty="0" smtClean="0">
                <a:solidFill>
                  <a:prstClr val="black"/>
                </a:solidFill>
              </a:rPr>
              <a:t>(2011) </a:t>
            </a:r>
            <a:r>
              <a:rPr lang="en-US" sz="1400" dirty="0">
                <a:solidFill>
                  <a:prstClr val="black"/>
                </a:solidFill>
              </a:rPr>
              <a:t>6025 </a:t>
            </a:r>
          </a:p>
        </p:txBody>
      </p:sp>
      <p:sp>
        <p:nvSpPr>
          <p:cNvPr id="7" name="TextBox 6"/>
          <p:cNvSpPr txBox="1"/>
          <p:nvPr/>
        </p:nvSpPr>
        <p:spPr>
          <a:xfrm>
            <a:off x="2895600" y="5955268"/>
            <a:ext cx="5410200" cy="369332"/>
          </a:xfrm>
          <a:prstGeom prst="rect">
            <a:avLst/>
          </a:prstGeom>
          <a:noFill/>
        </p:spPr>
        <p:txBody>
          <a:bodyPr wrap="square" rtlCol="0">
            <a:spAutoFit/>
          </a:bodyPr>
          <a:lstStyle/>
          <a:p>
            <a:r>
              <a:rPr lang="en-US" dirty="0" smtClean="0">
                <a:solidFill>
                  <a:srgbClr val="8CADAE">
                    <a:lumMod val="75000"/>
                  </a:srgbClr>
                </a:solidFill>
              </a:rPr>
              <a:t>PAMELA data</a:t>
            </a:r>
            <a:r>
              <a:rPr lang="en-US" dirty="0" smtClean="0">
                <a:solidFill>
                  <a:srgbClr val="8CADAE">
                    <a:lumMod val="75000"/>
                  </a:srgbClr>
                </a:solidFill>
                <a:sym typeface="Wingdings" pitchFamily="2" charset="2"/>
              </a:rPr>
              <a:t> </a:t>
            </a:r>
            <a:r>
              <a:rPr lang="en-US" dirty="0" smtClean="0">
                <a:solidFill>
                  <a:srgbClr val="8CADAE">
                    <a:lumMod val="75000"/>
                  </a:srgbClr>
                </a:solidFill>
              </a:rPr>
              <a:t> Jul 2006 ÷ Mar 2008</a:t>
            </a:r>
            <a:endParaRPr lang="en-US" dirty="0">
              <a:solidFill>
                <a:srgbClr val="8CADAE">
                  <a:lumMod val="75000"/>
                </a:srgbClr>
              </a:solidFill>
            </a:endParaRPr>
          </a:p>
        </p:txBody>
      </p:sp>
      <p:sp>
        <p:nvSpPr>
          <p:cNvPr id="9" name="Isosceles Triangle 8"/>
          <p:cNvSpPr/>
          <p:nvPr/>
        </p:nvSpPr>
        <p:spPr>
          <a:xfrm flipV="1">
            <a:off x="6480212" y="1124744"/>
            <a:ext cx="108012" cy="288032"/>
          </a:xfrm>
          <a:prstGeom prst="triangle">
            <a:avLst/>
          </a:prstGeom>
          <a:solidFill>
            <a:srgbClr val="FF0000"/>
          </a:solidFill>
          <a:ln w="6350">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dirty="0" smtClean="0"/>
          </a:p>
        </p:txBody>
      </p:sp>
      <p:sp>
        <p:nvSpPr>
          <p:cNvPr id="11" name="Isosceles Triangle 10"/>
          <p:cNvSpPr/>
          <p:nvPr/>
        </p:nvSpPr>
        <p:spPr>
          <a:xfrm flipV="1">
            <a:off x="6115732" y="3136694"/>
            <a:ext cx="108012" cy="288032"/>
          </a:xfrm>
          <a:prstGeom prst="triangle">
            <a:avLst/>
          </a:prstGeom>
          <a:solidFill>
            <a:srgbClr val="FF0000"/>
          </a:solidFill>
          <a:ln w="6350">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dirty="0" smtClean="0"/>
          </a:p>
        </p:txBody>
      </p:sp>
      <p:sp>
        <p:nvSpPr>
          <p:cNvPr id="12"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26281800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dirty="0" err="1" smtClean="0"/>
              <a:t>Positrons</a:t>
            </a:r>
            <a:r>
              <a:rPr lang="it-IT" dirty="0" smtClean="0"/>
              <a:t> &amp; </a:t>
            </a:r>
            <a:r>
              <a:rPr lang="it-IT" dirty="0" err="1" smtClean="0"/>
              <a:t>electrons</a:t>
            </a:r>
            <a:endParaRPr lang="en-US" dirty="0"/>
          </a:p>
        </p:txBody>
      </p:sp>
      <p:pic>
        <p:nvPicPr>
          <p:cNvPr id="6"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1358478"/>
            <a:ext cx="4268787" cy="502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95700" y="1358478"/>
            <a:ext cx="4268788" cy="502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sellaDiTesto 8"/>
          <p:cNvSpPr txBox="1">
            <a:spLocks noChangeArrowheads="1"/>
          </p:cNvSpPr>
          <p:nvPr/>
        </p:nvSpPr>
        <p:spPr bwMode="auto">
          <a:xfrm>
            <a:off x="1539205" y="1320825"/>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Arial" charset="0"/>
              </a:defRPr>
            </a:lvl1pPr>
            <a:lvl2pPr marL="457200" algn="l" rtl="0" fontAlgn="base">
              <a:spcBef>
                <a:spcPct val="0"/>
              </a:spcBef>
              <a:spcAft>
                <a:spcPct val="0"/>
              </a:spcAft>
              <a:defRPr sz="2400" kern="1200">
                <a:solidFill>
                  <a:schemeClr val="tx1"/>
                </a:solidFill>
                <a:latin typeface="Tahoma" pitchFamily="34" charset="0"/>
                <a:ea typeface="+mn-ea"/>
                <a:cs typeface="Arial" charset="0"/>
              </a:defRPr>
            </a:lvl2pPr>
            <a:lvl3pPr marL="914400" algn="l" rtl="0" fontAlgn="base">
              <a:spcBef>
                <a:spcPct val="0"/>
              </a:spcBef>
              <a:spcAft>
                <a:spcPct val="0"/>
              </a:spcAft>
              <a:defRPr sz="2400" kern="1200">
                <a:solidFill>
                  <a:schemeClr val="tx1"/>
                </a:solidFill>
                <a:latin typeface="Tahoma" pitchFamily="34" charset="0"/>
                <a:ea typeface="+mn-ea"/>
                <a:cs typeface="Arial" charset="0"/>
              </a:defRPr>
            </a:lvl3pPr>
            <a:lvl4pPr marL="1371600" algn="l" rtl="0" fontAlgn="base">
              <a:spcBef>
                <a:spcPct val="0"/>
              </a:spcBef>
              <a:spcAft>
                <a:spcPct val="0"/>
              </a:spcAft>
              <a:defRPr sz="2400" kern="1200">
                <a:solidFill>
                  <a:schemeClr val="tx1"/>
                </a:solidFill>
                <a:latin typeface="Tahoma" pitchFamily="34" charset="0"/>
                <a:ea typeface="+mn-ea"/>
                <a:cs typeface="Arial" charset="0"/>
              </a:defRPr>
            </a:lvl4pPr>
            <a:lvl5pPr marL="1828800" algn="l" rtl="0" fontAlgn="base">
              <a:spcBef>
                <a:spcPct val="0"/>
              </a:spcBef>
              <a:spcAft>
                <a:spcPct val="0"/>
              </a:spcAft>
              <a:defRPr sz="2400" kern="1200">
                <a:solidFill>
                  <a:schemeClr val="tx1"/>
                </a:solidFill>
                <a:latin typeface="Tahoma" pitchFamily="34" charset="0"/>
                <a:ea typeface="+mn-ea"/>
                <a:cs typeface="Arial" charset="0"/>
              </a:defRPr>
            </a:lvl5pPr>
            <a:lvl6pPr marL="2286000" algn="l" defTabSz="914400" rtl="0" eaLnBrk="1" latinLnBrk="0" hangingPunct="1">
              <a:defRPr sz="2400" kern="1200">
                <a:solidFill>
                  <a:schemeClr val="tx1"/>
                </a:solidFill>
                <a:latin typeface="Tahoma" pitchFamily="34" charset="0"/>
                <a:ea typeface="+mn-ea"/>
                <a:cs typeface="Arial" charset="0"/>
              </a:defRPr>
            </a:lvl6pPr>
            <a:lvl7pPr marL="2743200" algn="l" defTabSz="914400" rtl="0" eaLnBrk="1" latinLnBrk="0" hangingPunct="1">
              <a:defRPr sz="2400" kern="1200">
                <a:solidFill>
                  <a:schemeClr val="tx1"/>
                </a:solidFill>
                <a:latin typeface="Tahoma" pitchFamily="34" charset="0"/>
                <a:ea typeface="+mn-ea"/>
                <a:cs typeface="Arial" charset="0"/>
              </a:defRPr>
            </a:lvl7pPr>
            <a:lvl8pPr marL="3200400" algn="l" defTabSz="914400" rtl="0" eaLnBrk="1" latinLnBrk="0" hangingPunct="1">
              <a:defRPr sz="2400" kern="1200">
                <a:solidFill>
                  <a:schemeClr val="tx1"/>
                </a:solidFill>
                <a:latin typeface="Tahoma" pitchFamily="34" charset="0"/>
                <a:ea typeface="+mn-ea"/>
                <a:cs typeface="Arial" charset="0"/>
              </a:defRPr>
            </a:lvl8pPr>
            <a:lvl9pPr marL="3657600" algn="l" defTabSz="914400" rtl="0" eaLnBrk="1" latinLnBrk="0" hangingPunct="1">
              <a:defRPr sz="2400" kern="1200">
                <a:solidFill>
                  <a:schemeClr val="tx1"/>
                </a:solidFill>
                <a:latin typeface="Tahoma" pitchFamily="34" charset="0"/>
                <a:ea typeface="+mn-ea"/>
                <a:cs typeface="Arial" charset="0"/>
              </a:defRPr>
            </a:lvl9pPr>
          </a:lstStyle>
          <a:p>
            <a:pPr eaLnBrk="1" hangingPunct="1">
              <a:spcBef>
                <a:spcPct val="0"/>
              </a:spcBef>
              <a:buClrTx/>
              <a:buSzTx/>
              <a:buFontTx/>
              <a:buNone/>
            </a:pPr>
            <a:r>
              <a:rPr lang="it-IT" altLang="en-US" sz="1400" b="1" dirty="0" err="1"/>
              <a:t>stably-trapped</a:t>
            </a:r>
            <a:endParaRPr lang="en-US" altLang="en-US" sz="1400" b="1" dirty="0"/>
          </a:p>
        </p:txBody>
      </p:sp>
      <p:sp>
        <p:nvSpPr>
          <p:cNvPr id="11" name="CasellaDiTesto 12"/>
          <p:cNvSpPr txBox="1">
            <a:spLocks noChangeArrowheads="1"/>
          </p:cNvSpPr>
          <p:nvPr/>
        </p:nvSpPr>
        <p:spPr bwMode="auto">
          <a:xfrm>
            <a:off x="1616869" y="2977009"/>
            <a:ext cx="1547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Arial" charset="0"/>
              </a:defRPr>
            </a:lvl1pPr>
            <a:lvl2pPr marL="457200" algn="l" rtl="0" fontAlgn="base">
              <a:spcBef>
                <a:spcPct val="0"/>
              </a:spcBef>
              <a:spcAft>
                <a:spcPct val="0"/>
              </a:spcAft>
              <a:defRPr sz="2400" kern="1200">
                <a:solidFill>
                  <a:schemeClr val="tx1"/>
                </a:solidFill>
                <a:latin typeface="Tahoma" pitchFamily="34" charset="0"/>
                <a:ea typeface="+mn-ea"/>
                <a:cs typeface="Arial" charset="0"/>
              </a:defRPr>
            </a:lvl2pPr>
            <a:lvl3pPr marL="914400" algn="l" rtl="0" fontAlgn="base">
              <a:spcBef>
                <a:spcPct val="0"/>
              </a:spcBef>
              <a:spcAft>
                <a:spcPct val="0"/>
              </a:spcAft>
              <a:defRPr sz="2400" kern="1200">
                <a:solidFill>
                  <a:schemeClr val="tx1"/>
                </a:solidFill>
                <a:latin typeface="Tahoma" pitchFamily="34" charset="0"/>
                <a:ea typeface="+mn-ea"/>
                <a:cs typeface="Arial" charset="0"/>
              </a:defRPr>
            </a:lvl3pPr>
            <a:lvl4pPr marL="1371600" algn="l" rtl="0" fontAlgn="base">
              <a:spcBef>
                <a:spcPct val="0"/>
              </a:spcBef>
              <a:spcAft>
                <a:spcPct val="0"/>
              </a:spcAft>
              <a:defRPr sz="2400" kern="1200">
                <a:solidFill>
                  <a:schemeClr val="tx1"/>
                </a:solidFill>
                <a:latin typeface="Tahoma" pitchFamily="34" charset="0"/>
                <a:ea typeface="+mn-ea"/>
                <a:cs typeface="Arial" charset="0"/>
              </a:defRPr>
            </a:lvl4pPr>
            <a:lvl5pPr marL="1828800" algn="l" rtl="0" fontAlgn="base">
              <a:spcBef>
                <a:spcPct val="0"/>
              </a:spcBef>
              <a:spcAft>
                <a:spcPct val="0"/>
              </a:spcAft>
              <a:defRPr sz="2400" kern="1200">
                <a:solidFill>
                  <a:schemeClr val="tx1"/>
                </a:solidFill>
                <a:latin typeface="Tahoma" pitchFamily="34" charset="0"/>
                <a:ea typeface="+mn-ea"/>
                <a:cs typeface="Arial" charset="0"/>
              </a:defRPr>
            </a:lvl5pPr>
            <a:lvl6pPr marL="2286000" algn="l" defTabSz="914400" rtl="0" eaLnBrk="1" latinLnBrk="0" hangingPunct="1">
              <a:defRPr sz="2400" kern="1200">
                <a:solidFill>
                  <a:schemeClr val="tx1"/>
                </a:solidFill>
                <a:latin typeface="Tahoma" pitchFamily="34" charset="0"/>
                <a:ea typeface="+mn-ea"/>
                <a:cs typeface="Arial" charset="0"/>
              </a:defRPr>
            </a:lvl6pPr>
            <a:lvl7pPr marL="2743200" algn="l" defTabSz="914400" rtl="0" eaLnBrk="1" latinLnBrk="0" hangingPunct="1">
              <a:defRPr sz="2400" kern="1200">
                <a:solidFill>
                  <a:schemeClr val="tx1"/>
                </a:solidFill>
                <a:latin typeface="Tahoma" pitchFamily="34" charset="0"/>
                <a:ea typeface="+mn-ea"/>
                <a:cs typeface="Arial" charset="0"/>
              </a:defRPr>
            </a:lvl7pPr>
            <a:lvl8pPr marL="3200400" algn="l" defTabSz="914400" rtl="0" eaLnBrk="1" latinLnBrk="0" hangingPunct="1">
              <a:defRPr sz="2400" kern="1200">
                <a:solidFill>
                  <a:schemeClr val="tx1"/>
                </a:solidFill>
                <a:latin typeface="Tahoma" pitchFamily="34" charset="0"/>
                <a:ea typeface="+mn-ea"/>
                <a:cs typeface="Arial" charset="0"/>
              </a:defRPr>
            </a:lvl8pPr>
            <a:lvl9pPr marL="3657600" algn="l" defTabSz="914400" rtl="0" eaLnBrk="1" latinLnBrk="0" hangingPunct="1">
              <a:defRPr sz="2400" kern="1200">
                <a:solidFill>
                  <a:schemeClr val="tx1"/>
                </a:solidFill>
                <a:latin typeface="Tahoma" pitchFamily="34" charset="0"/>
                <a:ea typeface="+mn-ea"/>
                <a:cs typeface="Arial" charset="0"/>
              </a:defRPr>
            </a:lvl9pPr>
          </a:lstStyle>
          <a:p>
            <a:pPr algn="ctr" eaLnBrk="1" hangingPunct="1">
              <a:spcBef>
                <a:spcPct val="0"/>
              </a:spcBef>
              <a:buClrTx/>
              <a:buSzTx/>
              <a:buFontTx/>
              <a:buNone/>
            </a:pPr>
            <a:r>
              <a:rPr lang="it-IT" altLang="en-US" sz="1400" b="1" dirty="0"/>
              <a:t>albedo</a:t>
            </a:r>
            <a:endParaRPr lang="en-US" altLang="en-US" sz="1400" b="1" dirty="0"/>
          </a:p>
        </p:txBody>
      </p:sp>
      <p:sp>
        <p:nvSpPr>
          <p:cNvPr id="12" name="CasellaDiTesto 13"/>
          <p:cNvSpPr txBox="1">
            <a:spLocks noChangeArrowheads="1"/>
          </p:cNvSpPr>
          <p:nvPr/>
        </p:nvSpPr>
        <p:spPr bwMode="auto">
          <a:xfrm>
            <a:off x="1547664" y="4653136"/>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Arial" charset="0"/>
              </a:defRPr>
            </a:lvl1pPr>
            <a:lvl2pPr marL="457200" algn="l" rtl="0" fontAlgn="base">
              <a:spcBef>
                <a:spcPct val="0"/>
              </a:spcBef>
              <a:spcAft>
                <a:spcPct val="0"/>
              </a:spcAft>
              <a:defRPr sz="2400" kern="1200">
                <a:solidFill>
                  <a:schemeClr val="tx1"/>
                </a:solidFill>
                <a:latin typeface="Tahoma" pitchFamily="34" charset="0"/>
                <a:ea typeface="+mn-ea"/>
                <a:cs typeface="Arial" charset="0"/>
              </a:defRPr>
            </a:lvl2pPr>
            <a:lvl3pPr marL="914400" algn="l" rtl="0" fontAlgn="base">
              <a:spcBef>
                <a:spcPct val="0"/>
              </a:spcBef>
              <a:spcAft>
                <a:spcPct val="0"/>
              </a:spcAft>
              <a:defRPr sz="2400" kern="1200">
                <a:solidFill>
                  <a:schemeClr val="tx1"/>
                </a:solidFill>
                <a:latin typeface="Tahoma" pitchFamily="34" charset="0"/>
                <a:ea typeface="+mn-ea"/>
                <a:cs typeface="Arial" charset="0"/>
              </a:defRPr>
            </a:lvl3pPr>
            <a:lvl4pPr marL="1371600" algn="l" rtl="0" fontAlgn="base">
              <a:spcBef>
                <a:spcPct val="0"/>
              </a:spcBef>
              <a:spcAft>
                <a:spcPct val="0"/>
              </a:spcAft>
              <a:defRPr sz="2400" kern="1200">
                <a:solidFill>
                  <a:schemeClr val="tx1"/>
                </a:solidFill>
                <a:latin typeface="Tahoma" pitchFamily="34" charset="0"/>
                <a:ea typeface="+mn-ea"/>
                <a:cs typeface="Arial" charset="0"/>
              </a:defRPr>
            </a:lvl4pPr>
            <a:lvl5pPr marL="1828800" algn="l" rtl="0" fontAlgn="base">
              <a:spcBef>
                <a:spcPct val="0"/>
              </a:spcBef>
              <a:spcAft>
                <a:spcPct val="0"/>
              </a:spcAft>
              <a:defRPr sz="2400" kern="1200">
                <a:solidFill>
                  <a:schemeClr val="tx1"/>
                </a:solidFill>
                <a:latin typeface="Tahoma" pitchFamily="34" charset="0"/>
                <a:ea typeface="+mn-ea"/>
                <a:cs typeface="Arial" charset="0"/>
              </a:defRPr>
            </a:lvl5pPr>
            <a:lvl6pPr marL="2286000" algn="l" defTabSz="914400" rtl="0" eaLnBrk="1" latinLnBrk="0" hangingPunct="1">
              <a:defRPr sz="2400" kern="1200">
                <a:solidFill>
                  <a:schemeClr val="tx1"/>
                </a:solidFill>
                <a:latin typeface="Tahoma" pitchFamily="34" charset="0"/>
                <a:ea typeface="+mn-ea"/>
                <a:cs typeface="Arial" charset="0"/>
              </a:defRPr>
            </a:lvl6pPr>
            <a:lvl7pPr marL="2743200" algn="l" defTabSz="914400" rtl="0" eaLnBrk="1" latinLnBrk="0" hangingPunct="1">
              <a:defRPr sz="2400" kern="1200">
                <a:solidFill>
                  <a:schemeClr val="tx1"/>
                </a:solidFill>
                <a:latin typeface="Tahoma" pitchFamily="34" charset="0"/>
                <a:ea typeface="+mn-ea"/>
                <a:cs typeface="Arial" charset="0"/>
              </a:defRPr>
            </a:lvl7pPr>
            <a:lvl8pPr marL="3200400" algn="l" defTabSz="914400" rtl="0" eaLnBrk="1" latinLnBrk="0" hangingPunct="1">
              <a:defRPr sz="2400" kern="1200">
                <a:solidFill>
                  <a:schemeClr val="tx1"/>
                </a:solidFill>
                <a:latin typeface="Tahoma" pitchFamily="34" charset="0"/>
                <a:ea typeface="+mn-ea"/>
                <a:cs typeface="Arial" charset="0"/>
              </a:defRPr>
            </a:lvl8pPr>
            <a:lvl9pPr marL="3657600" algn="l" defTabSz="914400" rtl="0" eaLnBrk="1" latinLnBrk="0" hangingPunct="1">
              <a:defRPr sz="2400" kern="1200">
                <a:solidFill>
                  <a:schemeClr val="tx1"/>
                </a:solidFill>
                <a:latin typeface="Tahoma" pitchFamily="34" charset="0"/>
                <a:ea typeface="+mn-ea"/>
                <a:cs typeface="Arial" charset="0"/>
              </a:defRPr>
            </a:lvl9pPr>
          </a:lstStyle>
          <a:p>
            <a:pPr algn="ctr" eaLnBrk="1" hangingPunct="1">
              <a:spcBef>
                <a:spcPct val="0"/>
              </a:spcBef>
              <a:buClrTx/>
              <a:buSzTx/>
              <a:buFontTx/>
              <a:buNone/>
            </a:pPr>
            <a:r>
              <a:rPr lang="it-IT" altLang="en-US" sz="1400" b="1" dirty="0" err="1"/>
              <a:t>galactic</a:t>
            </a:r>
            <a:endParaRPr lang="en-US" altLang="en-US" sz="1400" b="1" dirty="0"/>
          </a:p>
        </p:txBody>
      </p:sp>
      <p:sp>
        <p:nvSpPr>
          <p:cNvPr id="16" name="CasellaDiTesto 8"/>
          <p:cNvSpPr txBox="1">
            <a:spLocks noChangeArrowheads="1"/>
          </p:cNvSpPr>
          <p:nvPr/>
        </p:nvSpPr>
        <p:spPr bwMode="auto">
          <a:xfrm>
            <a:off x="6084168" y="1298256"/>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Arial" charset="0"/>
              </a:defRPr>
            </a:lvl1pPr>
            <a:lvl2pPr marL="457200" algn="l" rtl="0" fontAlgn="base">
              <a:spcBef>
                <a:spcPct val="0"/>
              </a:spcBef>
              <a:spcAft>
                <a:spcPct val="0"/>
              </a:spcAft>
              <a:defRPr sz="2400" kern="1200">
                <a:solidFill>
                  <a:schemeClr val="tx1"/>
                </a:solidFill>
                <a:latin typeface="Tahoma" pitchFamily="34" charset="0"/>
                <a:ea typeface="+mn-ea"/>
                <a:cs typeface="Arial" charset="0"/>
              </a:defRPr>
            </a:lvl2pPr>
            <a:lvl3pPr marL="914400" algn="l" rtl="0" fontAlgn="base">
              <a:spcBef>
                <a:spcPct val="0"/>
              </a:spcBef>
              <a:spcAft>
                <a:spcPct val="0"/>
              </a:spcAft>
              <a:defRPr sz="2400" kern="1200">
                <a:solidFill>
                  <a:schemeClr val="tx1"/>
                </a:solidFill>
                <a:latin typeface="Tahoma" pitchFamily="34" charset="0"/>
                <a:ea typeface="+mn-ea"/>
                <a:cs typeface="Arial" charset="0"/>
              </a:defRPr>
            </a:lvl3pPr>
            <a:lvl4pPr marL="1371600" algn="l" rtl="0" fontAlgn="base">
              <a:spcBef>
                <a:spcPct val="0"/>
              </a:spcBef>
              <a:spcAft>
                <a:spcPct val="0"/>
              </a:spcAft>
              <a:defRPr sz="2400" kern="1200">
                <a:solidFill>
                  <a:schemeClr val="tx1"/>
                </a:solidFill>
                <a:latin typeface="Tahoma" pitchFamily="34" charset="0"/>
                <a:ea typeface="+mn-ea"/>
                <a:cs typeface="Arial" charset="0"/>
              </a:defRPr>
            </a:lvl4pPr>
            <a:lvl5pPr marL="1828800" algn="l" rtl="0" fontAlgn="base">
              <a:spcBef>
                <a:spcPct val="0"/>
              </a:spcBef>
              <a:spcAft>
                <a:spcPct val="0"/>
              </a:spcAft>
              <a:defRPr sz="2400" kern="1200">
                <a:solidFill>
                  <a:schemeClr val="tx1"/>
                </a:solidFill>
                <a:latin typeface="Tahoma" pitchFamily="34" charset="0"/>
                <a:ea typeface="+mn-ea"/>
                <a:cs typeface="Arial" charset="0"/>
              </a:defRPr>
            </a:lvl5pPr>
            <a:lvl6pPr marL="2286000" algn="l" defTabSz="914400" rtl="0" eaLnBrk="1" latinLnBrk="0" hangingPunct="1">
              <a:defRPr sz="2400" kern="1200">
                <a:solidFill>
                  <a:schemeClr val="tx1"/>
                </a:solidFill>
                <a:latin typeface="Tahoma" pitchFamily="34" charset="0"/>
                <a:ea typeface="+mn-ea"/>
                <a:cs typeface="Arial" charset="0"/>
              </a:defRPr>
            </a:lvl6pPr>
            <a:lvl7pPr marL="2743200" algn="l" defTabSz="914400" rtl="0" eaLnBrk="1" latinLnBrk="0" hangingPunct="1">
              <a:defRPr sz="2400" kern="1200">
                <a:solidFill>
                  <a:schemeClr val="tx1"/>
                </a:solidFill>
                <a:latin typeface="Tahoma" pitchFamily="34" charset="0"/>
                <a:ea typeface="+mn-ea"/>
                <a:cs typeface="Arial" charset="0"/>
              </a:defRPr>
            </a:lvl7pPr>
            <a:lvl8pPr marL="3200400" algn="l" defTabSz="914400" rtl="0" eaLnBrk="1" latinLnBrk="0" hangingPunct="1">
              <a:defRPr sz="2400" kern="1200">
                <a:solidFill>
                  <a:schemeClr val="tx1"/>
                </a:solidFill>
                <a:latin typeface="Tahoma" pitchFamily="34" charset="0"/>
                <a:ea typeface="+mn-ea"/>
                <a:cs typeface="Arial" charset="0"/>
              </a:defRPr>
            </a:lvl8pPr>
            <a:lvl9pPr marL="3657600" algn="l" defTabSz="914400" rtl="0" eaLnBrk="1" latinLnBrk="0" hangingPunct="1">
              <a:defRPr sz="2400" kern="1200">
                <a:solidFill>
                  <a:schemeClr val="tx1"/>
                </a:solidFill>
                <a:latin typeface="Tahoma" pitchFamily="34" charset="0"/>
                <a:ea typeface="+mn-ea"/>
                <a:cs typeface="Arial" charset="0"/>
              </a:defRPr>
            </a:lvl9pPr>
          </a:lstStyle>
          <a:p>
            <a:pPr eaLnBrk="1" hangingPunct="1">
              <a:spcBef>
                <a:spcPct val="0"/>
              </a:spcBef>
              <a:buClrTx/>
              <a:buSzTx/>
              <a:buFontTx/>
              <a:buNone/>
            </a:pPr>
            <a:r>
              <a:rPr lang="it-IT" altLang="en-US" sz="1400" b="1" dirty="0" err="1"/>
              <a:t>stably-trapped</a:t>
            </a:r>
            <a:endParaRPr lang="en-US" altLang="en-US" sz="1400" b="1" dirty="0"/>
          </a:p>
        </p:txBody>
      </p:sp>
      <p:sp>
        <p:nvSpPr>
          <p:cNvPr id="17" name="CasellaDiTesto 12"/>
          <p:cNvSpPr txBox="1">
            <a:spLocks noChangeArrowheads="1"/>
          </p:cNvSpPr>
          <p:nvPr/>
        </p:nvSpPr>
        <p:spPr bwMode="auto">
          <a:xfrm>
            <a:off x="6161832" y="2954440"/>
            <a:ext cx="1547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Arial" charset="0"/>
              </a:defRPr>
            </a:lvl1pPr>
            <a:lvl2pPr marL="457200" algn="l" rtl="0" fontAlgn="base">
              <a:spcBef>
                <a:spcPct val="0"/>
              </a:spcBef>
              <a:spcAft>
                <a:spcPct val="0"/>
              </a:spcAft>
              <a:defRPr sz="2400" kern="1200">
                <a:solidFill>
                  <a:schemeClr val="tx1"/>
                </a:solidFill>
                <a:latin typeface="Tahoma" pitchFamily="34" charset="0"/>
                <a:ea typeface="+mn-ea"/>
                <a:cs typeface="Arial" charset="0"/>
              </a:defRPr>
            </a:lvl2pPr>
            <a:lvl3pPr marL="914400" algn="l" rtl="0" fontAlgn="base">
              <a:spcBef>
                <a:spcPct val="0"/>
              </a:spcBef>
              <a:spcAft>
                <a:spcPct val="0"/>
              </a:spcAft>
              <a:defRPr sz="2400" kern="1200">
                <a:solidFill>
                  <a:schemeClr val="tx1"/>
                </a:solidFill>
                <a:latin typeface="Tahoma" pitchFamily="34" charset="0"/>
                <a:ea typeface="+mn-ea"/>
                <a:cs typeface="Arial" charset="0"/>
              </a:defRPr>
            </a:lvl3pPr>
            <a:lvl4pPr marL="1371600" algn="l" rtl="0" fontAlgn="base">
              <a:spcBef>
                <a:spcPct val="0"/>
              </a:spcBef>
              <a:spcAft>
                <a:spcPct val="0"/>
              </a:spcAft>
              <a:defRPr sz="2400" kern="1200">
                <a:solidFill>
                  <a:schemeClr val="tx1"/>
                </a:solidFill>
                <a:latin typeface="Tahoma" pitchFamily="34" charset="0"/>
                <a:ea typeface="+mn-ea"/>
                <a:cs typeface="Arial" charset="0"/>
              </a:defRPr>
            </a:lvl4pPr>
            <a:lvl5pPr marL="1828800" algn="l" rtl="0" fontAlgn="base">
              <a:spcBef>
                <a:spcPct val="0"/>
              </a:spcBef>
              <a:spcAft>
                <a:spcPct val="0"/>
              </a:spcAft>
              <a:defRPr sz="2400" kern="1200">
                <a:solidFill>
                  <a:schemeClr val="tx1"/>
                </a:solidFill>
                <a:latin typeface="Tahoma" pitchFamily="34" charset="0"/>
                <a:ea typeface="+mn-ea"/>
                <a:cs typeface="Arial" charset="0"/>
              </a:defRPr>
            </a:lvl5pPr>
            <a:lvl6pPr marL="2286000" algn="l" defTabSz="914400" rtl="0" eaLnBrk="1" latinLnBrk="0" hangingPunct="1">
              <a:defRPr sz="2400" kern="1200">
                <a:solidFill>
                  <a:schemeClr val="tx1"/>
                </a:solidFill>
                <a:latin typeface="Tahoma" pitchFamily="34" charset="0"/>
                <a:ea typeface="+mn-ea"/>
                <a:cs typeface="Arial" charset="0"/>
              </a:defRPr>
            </a:lvl6pPr>
            <a:lvl7pPr marL="2743200" algn="l" defTabSz="914400" rtl="0" eaLnBrk="1" latinLnBrk="0" hangingPunct="1">
              <a:defRPr sz="2400" kern="1200">
                <a:solidFill>
                  <a:schemeClr val="tx1"/>
                </a:solidFill>
                <a:latin typeface="Tahoma" pitchFamily="34" charset="0"/>
                <a:ea typeface="+mn-ea"/>
                <a:cs typeface="Arial" charset="0"/>
              </a:defRPr>
            </a:lvl7pPr>
            <a:lvl8pPr marL="3200400" algn="l" defTabSz="914400" rtl="0" eaLnBrk="1" latinLnBrk="0" hangingPunct="1">
              <a:defRPr sz="2400" kern="1200">
                <a:solidFill>
                  <a:schemeClr val="tx1"/>
                </a:solidFill>
                <a:latin typeface="Tahoma" pitchFamily="34" charset="0"/>
                <a:ea typeface="+mn-ea"/>
                <a:cs typeface="Arial" charset="0"/>
              </a:defRPr>
            </a:lvl8pPr>
            <a:lvl9pPr marL="3657600" algn="l" defTabSz="914400" rtl="0" eaLnBrk="1" latinLnBrk="0" hangingPunct="1">
              <a:defRPr sz="2400" kern="1200">
                <a:solidFill>
                  <a:schemeClr val="tx1"/>
                </a:solidFill>
                <a:latin typeface="Tahoma" pitchFamily="34" charset="0"/>
                <a:ea typeface="+mn-ea"/>
                <a:cs typeface="Arial" charset="0"/>
              </a:defRPr>
            </a:lvl9pPr>
          </a:lstStyle>
          <a:p>
            <a:pPr algn="ctr" eaLnBrk="1" hangingPunct="1">
              <a:spcBef>
                <a:spcPct val="0"/>
              </a:spcBef>
              <a:buClrTx/>
              <a:buSzTx/>
              <a:buFontTx/>
              <a:buNone/>
            </a:pPr>
            <a:r>
              <a:rPr lang="it-IT" altLang="en-US" sz="1400" b="1" dirty="0"/>
              <a:t>albedo</a:t>
            </a:r>
            <a:endParaRPr lang="en-US" altLang="en-US" sz="1400" b="1" dirty="0"/>
          </a:p>
        </p:txBody>
      </p:sp>
      <p:sp>
        <p:nvSpPr>
          <p:cNvPr id="18" name="CasellaDiTesto 13"/>
          <p:cNvSpPr txBox="1">
            <a:spLocks noChangeArrowheads="1"/>
          </p:cNvSpPr>
          <p:nvPr/>
        </p:nvSpPr>
        <p:spPr bwMode="auto">
          <a:xfrm>
            <a:off x="6092627" y="4630567"/>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sz="2400" kern="1200">
                <a:solidFill>
                  <a:schemeClr val="tx1"/>
                </a:solidFill>
                <a:latin typeface="Tahoma" pitchFamily="34" charset="0"/>
                <a:ea typeface="+mn-ea"/>
                <a:cs typeface="Arial" charset="0"/>
              </a:defRPr>
            </a:lvl1pPr>
            <a:lvl2pPr marL="457200" algn="l" rtl="0" fontAlgn="base">
              <a:spcBef>
                <a:spcPct val="0"/>
              </a:spcBef>
              <a:spcAft>
                <a:spcPct val="0"/>
              </a:spcAft>
              <a:defRPr sz="2400" kern="1200">
                <a:solidFill>
                  <a:schemeClr val="tx1"/>
                </a:solidFill>
                <a:latin typeface="Tahoma" pitchFamily="34" charset="0"/>
                <a:ea typeface="+mn-ea"/>
                <a:cs typeface="Arial" charset="0"/>
              </a:defRPr>
            </a:lvl2pPr>
            <a:lvl3pPr marL="914400" algn="l" rtl="0" fontAlgn="base">
              <a:spcBef>
                <a:spcPct val="0"/>
              </a:spcBef>
              <a:spcAft>
                <a:spcPct val="0"/>
              </a:spcAft>
              <a:defRPr sz="2400" kern="1200">
                <a:solidFill>
                  <a:schemeClr val="tx1"/>
                </a:solidFill>
                <a:latin typeface="Tahoma" pitchFamily="34" charset="0"/>
                <a:ea typeface="+mn-ea"/>
                <a:cs typeface="Arial" charset="0"/>
              </a:defRPr>
            </a:lvl3pPr>
            <a:lvl4pPr marL="1371600" algn="l" rtl="0" fontAlgn="base">
              <a:spcBef>
                <a:spcPct val="0"/>
              </a:spcBef>
              <a:spcAft>
                <a:spcPct val="0"/>
              </a:spcAft>
              <a:defRPr sz="2400" kern="1200">
                <a:solidFill>
                  <a:schemeClr val="tx1"/>
                </a:solidFill>
                <a:latin typeface="Tahoma" pitchFamily="34" charset="0"/>
                <a:ea typeface="+mn-ea"/>
                <a:cs typeface="Arial" charset="0"/>
              </a:defRPr>
            </a:lvl4pPr>
            <a:lvl5pPr marL="1828800" algn="l" rtl="0" fontAlgn="base">
              <a:spcBef>
                <a:spcPct val="0"/>
              </a:spcBef>
              <a:spcAft>
                <a:spcPct val="0"/>
              </a:spcAft>
              <a:defRPr sz="2400" kern="1200">
                <a:solidFill>
                  <a:schemeClr val="tx1"/>
                </a:solidFill>
                <a:latin typeface="Tahoma" pitchFamily="34" charset="0"/>
                <a:ea typeface="+mn-ea"/>
                <a:cs typeface="Arial" charset="0"/>
              </a:defRPr>
            </a:lvl5pPr>
            <a:lvl6pPr marL="2286000" algn="l" defTabSz="914400" rtl="0" eaLnBrk="1" latinLnBrk="0" hangingPunct="1">
              <a:defRPr sz="2400" kern="1200">
                <a:solidFill>
                  <a:schemeClr val="tx1"/>
                </a:solidFill>
                <a:latin typeface="Tahoma" pitchFamily="34" charset="0"/>
                <a:ea typeface="+mn-ea"/>
                <a:cs typeface="Arial" charset="0"/>
              </a:defRPr>
            </a:lvl6pPr>
            <a:lvl7pPr marL="2743200" algn="l" defTabSz="914400" rtl="0" eaLnBrk="1" latinLnBrk="0" hangingPunct="1">
              <a:defRPr sz="2400" kern="1200">
                <a:solidFill>
                  <a:schemeClr val="tx1"/>
                </a:solidFill>
                <a:latin typeface="Tahoma" pitchFamily="34" charset="0"/>
                <a:ea typeface="+mn-ea"/>
                <a:cs typeface="Arial" charset="0"/>
              </a:defRPr>
            </a:lvl7pPr>
            <a:lvl8pPr marL="3200400" algn="l" defTabSz="914400" rtl="0" eaLnBrk="1" latinLnBrk="0" hangingPunct="1">
              <a:defRPr sz="2400" kern="1200">
                <a:solidFill>
                  <a:schemeClr val="tx1"/>
                </a:solidFill>
                <a:latin typeface="Tahoma" pitchFamily="34" charset="0"/>
                <a:ea typeface="+mn-ea"/>
                <a:cs typeface="Arial" charset="0"/>
              </a:defRPr>
            </a:lvl8pPr>
            <a:lvl9pPr marL="3657600" algn="l" defTabSz="914400" rtl="0" eaLnBrk="1" latinLnBrk="0" hangingPunct="1">
              <a:defRPr sz="2400" kern="1200">
                <a:solidFill>
                  <a:schemeClr val="tx1"/>
                </a:solidFill>
                <a:latin typeface="Tahoma" pitchFamily="34" charset="0"/>
                <a:ea typeface="+mn-ea"/>
                <a:cs typeface="Arial" charset="0"/>
              </a:defRPr>
            </a:lvl9pPr>
          </a:lstStyle>
          <a:p>
            <a:pPr algn="ctr" eaLnBrk="1" hangingPunct="1">
              <a:spcBef>
                <a:spcPct val="0"/>
              </a:spcBef>
              <a:buClrTx/>
              <a:buSzTx/>
              <a:buFontTx/>
              <a:buNone/>
            </a:pPr>
            <a:r>
              <a:rPr lang="it-IT" altLang="en-US" sz="1400" b="1" dirty="0" err="1"/>
              <a:t>galactic</a:t>
            </a:r>
            <a:endParaRPr lang="en-US" altLang="en-US" sz="1400" b="1" dirty="0"/>
          </a:p>
        </p:txBody>
      </p:sp>
      <p:sp>
        <p:nvSpPr>
          <p:cNvPr id="14"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42876358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914400"/>
            <a:ext cx="2736304" cy="990600"/>
          </a:xfrm>
        </p:spPr>
        <p:txBody>
          <a:bodyPr/>
          <a:lstStyle/>
          <a:p>
            <a:r>
              <a:rPr lang="it-IT" dirty="0" err="1" smtClean="0">
                <a:effectLst>
                  <a:glow rad="228600">
                    <a:schemeClr val="accent1">
                      <a:satMod val="175000"/>
                      <a:alpha val="40000"/>
                    </a:schemeClr>
                  </a:glow>
                </a:effectLst>
              </a:rPr>
              <a:t>Trapped</a:t>
            </a:r>
            <a:r>
              <a:rPr lang="it-IT" dirty="0" smtClean="0">
                <a:effectLst>
                  <a:glow rad="228600">
                    <a:schemeClr val="accent1">
                      <a:satMod val="175000"/>
                      <a:alpha val="40000"/>
                    </a:schemeClr>
                  </a:glow>
                </a:effectLst>
              </a:rPr>
              <a:t> </a:t>
            </a:r>
            <a:r>
              <a:rPr lang="it-IT" dirty="0" err="1" smtClean="0">
                <a:effectLst>
                  <a:glow rad="228600">
                    <a:schemeClr val="accent1">
                      <a:satMod val="175000"/>
                      <a:alpha val="40000"/>
                    </a:schemeClr>
                  </a:glow>
                </a:effectLst>
              </a:rPr>
              <a:t>antiprotons</a:t>
            </a:r>
            <a:endParaRPr lang="en-US" dirty="0">
              <a:effectLst>
                <a:glow rad="228600">
                  <a:schemeClr val="accent1">
                    <a:satMod val="175000"/>
                    <a:alpha val="40000"/>
                  </a:schemeClr>
                </a:glow>
              </a:effectLst>
            </a:endParaRPr>
          </a:p>
        </p:txBody>
      </p:sp>
      <p:sp>
        <p:nvSpPr>
          <p:cNvPr id="5" name="Text Placeholder 4"/>
          <p:cNvSpPr>
            <a:spLocks noGrp="1"/>
          </p:cNvSpPr>
          <p:nvPr>
            <p:ph type="body" idx="2"/>
          </p:nvPr>
        </p:nvSpPr>
        <p:spPr>
          <a:xfrm>
            <a:off x="179512" y="1981200"/>
            <a:ext cx="2736304" cy="4144963"/>
          </a:xfrm>
        </p:spPr>
        <p:txBody>
          <a:bodyPr>
            <a:noAutofit/>
          </a:bodyPr>
          <a:lstStyle/>
          <a:p>
            <a:r>
              <a:rPr lang="it-IT" sz="1800" dirty="0" smtClean="0"/>
              <a:t>First </a:t>
            </a:r>
            <a:r>
              <a:rPr lang="it-IT" sz="1800" dirty="0" err="1" smtClean="0"/>
              <a:t>observation</a:t>
            </a:r>
            <a:r>
              <a:rPr lang="it-IT" sz="1800" dirty="0" smtClean="0"/>
              <a:t> of </a:t>
            </a:r>
            <a:r>
              <a:rPr lang="it-IT" sz="1800" dirty="0" err="1" smtClean="0"/>
              <a:t>geomagnetically</a:t>
            </a:r>
            <a:r>
              <a:rPr lang="it-IT" sz="1800" dirty="0" smtClean="0"/>
              <a:t> </a:t>
            </a:r>
            <a:r>
              <a:rPr lang="it-IT" sz="1800" dirty="0" err="1" smtClean="0"/>
              <a:t>trapped</a:t>
            </a:r>
            <a:r>
              <a:rPr lang="it-IT" sz="1800" dirty="0" smtClean="0"/>
              <a:t> p-bar</a:t>
            </a:r>
          </a:p>
          <a:p>
            <a:endParaRPr lang="it-IT" sz="1800" dirty="0" smtClean="0"/>
          </a:p>
          <a:p>
            <a:r>
              <a:rPr lang="it-IT" sz="1800" dirty="0" err="1" smtClean="0"/>
              <a:t>Produced</a:t>
            </a:r>
            <a:r>
              <a:rPr lang="it-IT" sz="1800" dirty="0" smtClean="0"/>
              <a:t> by CR </a:t>
            </a:r>
            <a:r>
              <a:rPr lang="it-IT" sz="1800" dirty="0" err="1" smtClean="0"/>
              <a:t>interaction</a:t>
            </a:r>
            <a:r>
              <a:rPr lang="it-IT" sz="1800" dirty="0" smtClean="0"/>
              <a:t> with atmosfere and </a:t>
            </a:r>
            <a:r>
              <a:rPr lang="it-IT" sz="1800" dirty="0" err="1" smtClean="0"/>
              <a:t>trapped</a:t>
            </a:r>
            <a:r>
              <a:rPr lang="it-IT" sz="1800" dirty="0" smtClean="0"/>
              <a:t> by the </a:t>
            </a:r>
            <a:r>
              <a:rPr lang="it-IT" sz="1800" dirty="0" err="1" smtClean="0"/>
              <a:t>magnetosphere</a:t>
            </a:r>
            <a:endParaRPr lang="it-IT" sz="1800" dirty="0"/>
          </a:p>
          <a:p>
            <a:endParaRPr lang="it-IT" sz="1800" dirty="0"/>
          </a:p>
          <a:p>
            <a:r>
              <a:rPr lang="it-IT" sz="1800" b="1" dirty="0" err="1" smtClean="0">
                <a:solidFill>
                  <a:srgbClr val="3333FF"/>
                </a:solidFill>
              </a:rPr>
              <a:t>Most</a:t>
            </a:r>
            <a:r>
              <a:rPr lang="it-IT" sz="1800" b="1" dirty="0" smtClean="0">
                <a:solidFill>
                  <a:srgbClr val="3333FF"/>
                </a:solidFill>
              </a:rPr>
              <a:t> </a:t>
            </a:r>
            <a:r>
              <a:rPr lang="it-IT" sz="1800" b="1" dirty="0" err="1" smtClean="0">
                <a:solidFill>
                  <a:srgbClr val="3333FF"/>
                </a:solidFill>
              </a:rPr>
              <a:t>abundant</a:t>
            </a:r>
            <a:r>
              <a:rPr lang="it-IT" sz="1800" b="1" dirty="0" smtClean="0">
                <a:solidFill>
                  <a:srgbClr val="3333FF"/>
                </a:solidFill>
              </a:rPr>
              <a:t> p-bar source </a:t>
            </a:r>
            <a:r>
              <a:rPr lang="it-IT" sz="1800" b="1" dirty="0" err="1" smtClean="0">
                <a:solidFill>
                  <a:srgbClr val="3333FF"/>
                </a:solidFill>
              </a:rPr>
              <a:t>near</a:t>
            </a:r>
            <a:r>
              <a:rPr lang="it-IT" sz="1800" b="1" dirty="0" smtClean="0">
                <a:solidFill>
                  <a:srgbClr val="3333FF"/>
                </a:solidFill>
              </a:rPr>
              <a:t> the Earth!</a:t>
            </a:r>
            <a:endParaRPr lang="en-US" sz="1800" b="1" dirty="0">
              <a:solidFill>
                <a:srgbClr val="3333FF"/>
              </a:solidFill>
            </a:endParaRPr>
          </a:p>
        </p:txBody>
      </p:sp>
      <p:pic>
        <p:nvPicPr>
          <p:cNvPr id="1126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722110" y="750847"/>
            <a:ext cx="3727643" cy="2822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rot="5400000">
            <a:off x="6141197" y="3378037"/>
            <a:ext cx="3506088" cy="307777"/>
          </a:xfrm>
          <a:prstGeom prst="rect">
            <a:avLst/>
          </a:prstGeom>
          <a:noFill/>
        </p:spPr>
        <p:txBody>
          <a:bodyPr wrap="none" rtlCol="0">
            <a:spAutoFit/>
          </a:bodyPr>
          <a:lstStyle/>
          <a:p>
            <a:r>
              <a:rPr lang="en-US" sz="1400" dirty="0" err="1" smtClean="0"/>
              <a:t>Adriani</a:t>
            </a:r>
            <a:r>
              <a:rPr lang="en-US" sz="1400" dirty="0" smtClean="0"/>
              <a:t> et al. </a:t>
            </a:r>
            <a:r>
              <a:rPr lang="en-US" sz="1400" dirty="0"/>
              <a:t> </a:t>
            </a:r>
            <a:r>
              <a:rPr lang="en-US" sz="1400" dirty="0" smtClean="0"/>
              <a:t>- </a:t>
            </a:r>
            <a:r>
              <a:rPr lang="en-US" sz="1400" dirty="0" err="1" smtClean="0"/>
              <a:t>ApJ</a:t>
            </a:r>
            <a:r>
              <a:rPr lang="en-US" sz="1400" dirty="0" smtClean="0"/>
              <a:t> Lett. - 737 (2011) L29 </a:t>
            </a:r>
            <a:endParaRPr lang="en-US" sz="1400" dirty="0"/>
          </a:p>
        </p:txBody>
      </p:sp>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5337" y="3531925"/>
            <a:ext cx="3818991" cy="2849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ttore 2 5"/>
          <p:cNvCxnSpPr/>
          <p:nvPr/>
        </p:nvCxnSpPr>
        <p:spPr>
          <a:xfrm>
            <a:off x="5004048" y="1778881"/>
            <a:ext cx="0" cy="85803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flipV="1">
            <a:off x="2555776" y="2132856"/>
            <a:ext cx="2304256" cy="3600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31964677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14400"/>
            <a:ext cx="2736304" cy="990600"/>
          </a:xfrm>
        </p:spPr>
        <p:txBody>
          <a:bodyPr/>
          <a:lstStyle/>
          <a:p>
            <a:r>
              <a:rPr lang="it-IT" dirty="0" err="1">
                <a:effectLst>
                  <a:glow rad="228600">
                    <a:schemeClr val="accent1">
                      <a:satMod val="175000"/>
                      <a:alpha val="40000"/>
                    </a:schemeClr>
                  </a:glow>
                </a:effectLst>
              </a:rPr>
              <a:t>T</a:t>
            </a:r>
            <a:r>
              <a:rPr lang="it-IT" dirty="0" err="1" smtClean="0">
                <a:effectLst>
                  <a:glow rad="228600">
                    <a:schemeClr val="accent1">
                      <a:satMod val="175000"/>
                      <a:alpha val="40000"/>
                    </a:schemeClr>
                  </a:glow>
                </a:effectLst>
              </a:rPr>
              <a:t>rapped</a:t>
            </a:r>
            <a:r>
              <a:rPr lang="it-IT" dirty="0" smtClean="0">
                <a:effectLst>
                  <a:glow rad="228600">
                    <a:schemeClr val="accent1">
                      <a:satMod val="175000"/>
                      <a:alpha val="40000"/>
                    </a:schemeClr>
                  </a:glow>
                </a:effectLst>
              </a:rPr>
              <a:t> </a:t>
            </a:r>
            <a:br>
              <a:rPr lang="it-IT" dirty="0" smtClean="0">
                <a:effectLst>
                  <a:glow rad="228600">
                    <a:schemeClr val="accent1">
                      <a:satMod val="175000"/>
                      <a:alpha val="40000"/>
                    </a:schemeClr>
                  </a:glow>
                </a:effectLst>
              </a:rPr>
            </a:br>
            <a:r>
              <a:rPr lang="it-IT" dirty="0" err="1" smtClean="0">
                <a:effectLst>
                  <a:glow rad="228600">
                    <a:schemeClr val="accent1">
                      <a:satMod val="175000"/>
                      <a:alpha val="40000"/>
                    </a:schemeClr>
                  </a:glow>
                </a:effectLst>
              </a:rPr>
              <a:t>protons</a:t>
            </a:r>
            <a:endParaRPr lang="en-US" dirty="0">
              <a:effectLst>
                <a:glow rad="228600">
                  <a:schemeClr val="accent1">
                    <a:satMod val="175000"/>
                    <a:alpha val="40000"/>
                  </a:schemeClr>
                </a:glow>
              </a:effectLst>
            </a:endParaRPr>
          </a:p>
        </p:txBody>
      </p:sp>
      <p:sp>
        <p:nvSpPr>
          <p:cNvPr id="3" name="Text Placeholder 2"/>
          <p:cNvSpPr>
            <a:spLocks noGrp="1"/>
          </p:cNvSpPr>
          <p:nvPr>
            <p:ph type="body" idx="2"/>
          </p:nvPr>
        </p:nvSpPr>
        <p:spPr>
          <a:xfrm>
            <a:off x="179512" y="1981200"/>
            <a:ext cx="2736304" cy="4144963"/>
          </a:xfrm>
        </p:spPr>
        <p:txBody>
          <a:bodyPr/>
          <a:lstStyle/>
          <a:p>
            <a:endParaRPr lang="it-IT" sz="1800" dirty="0"/>
          </a:p>
          <a:p>
            <a:r>
              <a:rPr lang="it-IT" sz="1800" dirty="0" err="1"/>
              <a:t>Observation</a:t>
            </a:r>
            <a:r>
              <a:rPr lang="it-IT" sz="1800" dirty="0"/>
              <a:t> of </a:t>
            </a:r>
            <a:r>
              <a:rPr lang="it-IT" sz="1800" dirty="0" err="1"/>
              <a:t>trapped</a:t>
            </a:r>
            <a:r>
              <a:rPr lang="it-IT" sz="1800" dirty="0"/>
              <a:t> </a:t>
            </a:r>
            <a:r>
              <a:rPr lang="it-IT" sz="1800" dirty="0" err="1"/>
              <a:t>radiation</a:t>
            </a:r>
            <a:r>
              <a:rPr lang="it-IT" sz="1800" dirty="0"/>
              <a:t> </a:t>
            </a:r>
            <a:r>
              <a:rPr lang="it-IT" sz="1800" dirty="0" err="1" smtClean="0"/>
              <a:t>performed</a:t>
            </a:r>
            <a:r>
              <a:rPr lang="it-IT" sz="1800" dirty="0" smtClean="0"/>
              <a:t> down </a:t>
            </a:r>
            <a:r>
              <a:rPr lang="it-IT" sz="1800" dirty="0"/>
              <a:t>to L</a:t>
            </a:r>
            <a:r>
              <a:rPr lang="it-IT" sz="1800" baseline="-25000" dirty="0"/>
              <a:t>shell</a:t>
            </a:r>
            <a:r>
              <a:rPr lang="it-IT" sz="1800" dirty="0">
                <a:sym typeface="Symbol"/>
              </a:rPr>
              <a:t></a:t>
            </a:r>
            <a:r>
              <a:rPr lang="it-IT" sz="1800" dirty="0"/>
              <a:t>1.1R</a:t>
            </a:r>
            <a:r>
              <a:rPr lang="it-IT" sz="1800" baseline="-25000" dirty="0"/>
              <a:t>E</a:t>
            </a:r>
            <a:r>
              <a:rPr lang="it-IT" sz="1800" dirty="0"/>
              <a:t> and up to 4 </a:t>
            </a:r>
            <a:r>
              <a:rPr lang="it-IT" sz="1800" dirty="0" err="1"/>
              <a:t>GeV</a:t>
            </a:r>
            <a:endParaRPr lang="en-US" sz="1800" dirty="0"/>
          </a:p>
          <a:p>
            <a:endParaRPr lang="it-IT" sz="1800" dirty="0" smtClean="0"/>
          </a:p>
          <a:p>
            <a:r>
              <a:rPr lang="it-IT" sz="1800" dirty="0" err="1" smtClean="0"/>
              <a:t>Comparison</a:t>
            </a:r>
            <a:r>
              <a:rPr lang="it-IT" sz="1800" dirty="0" smtClean="0"/>
              <a:t> with </a:t>
            </a:r>
            <a:r>
              <a:rPr lang="it-IT" sz="1800" dirty="0" err="1" smtClean="0"/>
              <a:t>empirical</a:t>
            </a:r>
            <a:r>
              <a:rPr lang="it-IT" sz="1800" dirty="0" smtClean="0"/>
              <a:t> model</a:t>
            </a:r>
          </a:p>
          <a:p>
            <a:r>
              <a:rPr lang="it-IT" sz="1800" dirty="0" err="1" smtClean="0"/>
              <a:t>Improvement</a:t>
            </a:r>
            <a:r>
              <a:rPr lang="it-IT" sz="1800" dirty="0" smtClean="0"/>
              <a:t> in </a:t>
            </a:r>
            <a:r>
              <a:rPr lang="it-IT" sz="1800" dirty="0" err="1" smtClean="0"/>
              <a:t>low-altitude</a:t>
            </a:r>
            <a:r>
              <a:rPr lang="it-IT" sz="1800" dirty="0" smtClean="0"/>
              <a:t> </a:t>
            </a:r>
            <a:r>
              <a:rPr lang="it-IT" sz="1800" dirty="0" err="1" smtClean="0"/>
              <a:t>radiation-environment</a:t>
            </a:r>
            <a:r>
              <a:rPr lang="it-IT" sz="1800" dirty="0" smtClean="0"/>
              <a:t> </a:t>
            </a:r>
            <a:r>
              <a:rPr lang="it-IT" sz="1800" dirty="0" err="1" smtClean="0"/>
              <a:t>description</a:t>
            </a:r>
            <a:endParaRPr lang="en-US" sz="1800" dirty="0"/>
          </a:p>
        </p:txBody>
      </p:sp>
      <p:pic>
        <p:nvPicPr>
          <p:cNvPr id="2560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2915816" y="2262807"/>
            <a:ext cx="5638800" cy="4046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descr="https://upload.wikimedia.org/wikipedia/en/7/7a/L_shell_global_dipo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0423" y="764704"/>
            <a:ext cx="3405833" cy="13633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5400000">
            <a:off x="6983779" y="4041557"/>
            <a:ext cx="3405099" cy="307777"/>
          </a:xfrm>
          <a:prstGeom prst="rect">
            <a:avLst/>
          </a:prstGeom>
          <a:noFill/>
        </p:spPr>
        <p:txBody>
          <a:bodyPr wrap="none" rtlCol="0">
            <a:spAutoFit/>
          </a:bodyPr>
          <a:lstStyle/>
          <a:p>
            <a:r>
              <a:rPr lang="en-US" sz="1400" dirty="0" err="1" smtClean="0">
                <a:solidFill>
                  <a:prstClr val="black"/>
                </a:solidFill>
              </a:rPr>
              <a:t>Adriani</a:t>
            </a:r>
            <a:r>
              <a:rPr lang="en-US" sz="1400" dirty="0" smtClean="0">
                <a:solidFill>
                  <a:prstClr val="black"/>
                </a:solidFill>
              </a:rPr>
              <a:t> et al. </a:t>
            </a:r>
            <a:r>
              <a:rPr lang="en-US" sz="1400" dirty="0">
                <a:solidFill>
                  <a:prstClr val="black"/>
                </a:solidFill>
              </a:rPr>
              <a:t> </a:t>
            </a:r>
            <a:r>
              <a:rPr lang="en-US" sz="1400" dirty="0" smtClean="0">
                <a:solidFill>
                  <a:prstClr val="black"/>
                </a:solidFill>
              </a:rPr>
              <a:t>- </a:t>
            </a:r>
            <a:r>
              <a:rPr lang="fr-FR" sz="1400" dirty="0" err="1" smtClean="0">
                <a:solidFill>
                  <a:prstClr val="black"/>
                </a:solidFill>
              </a:rPr>
              <a:t>Apj</a:t>
            </a:r>
            <a:r>
              <a:rPr lang="fr-FR" sz="1400" dirty="0" smtClean="0">
                <a:solidFill>
                  <a:prstClr val="black"/>
                </a:solidFill>
              </a:rPr>
              <a:t> </a:t>
            </a:r>
            <a:r>
              <a:rPr lang="fr-FR" sz="1400" dirty="0" err="1" smtClean="0">
                <a:solidFill>
                  <a:prstClr val="black"/>
                </a:solidFill>
              </a:rPr>
              <a:t>Lett</a:t>
            </a:r>
            <a:r>
              <a:rPr lang="fr-FR" sz="1400" dirty="0" smtClean="0">
                <a:solidFill>
                  <a:prstClr val="black"/>
                </a:solidFill>
              </a:rPr>
              <a:t>. – 799,(</a:t>
            </a:r>
            <a:r>
              <a:rPr lang="fr-FR" sz="1400" dirty="0">
                <a:solidFill>
                  <a:prstClr val="black"/>
                </a:solidFill>
              </a:rPr>
              <a:t>2015</a:t>
            </a:r>
            <a:r>
              <a:rPr lang="fr-FR" sz="1400" dirty="0" smtClean="0">
                <a:solidFill>
                  <a:prstClr val="black"/>
                </a:solidFill>
              </a:rPr>
              <a:t>)</a:t>
            </a:r>
            <a:r>
              <a:rPr lang="fr-FR" sz="1400" dirty="0">
                <a:solidFill>
                  <a:prstClr val="black"/>
                </a:solidFill>
              </a:rPr>
              <a:t> </a:t>
            </a:r>
            <a:r>
              <a:rPr lang="fr-FR" sz="1400" dirty="0" smtClean="0">
                <a:solidFill>
                  <a:prstClr val="black"/>
                </a:solidFill>
              </a:rPr>
              <a:t>L4</a:t>
            </a:r>
            <a:endParaRPr lang="en-US" sz="1400" dirty="0">
              <a:solidFill>
                <a:prstClr val="black"/>
              </a:solidFill>
            </a:endParaRPr>
          </a:p>
        </p:txBody>
      </p:sp>
      <p:sp>
        <p:nvSpPr>
          <p:cNvPr id="9"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40150884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548680"/>
            <a:ext cx="5193632" cy="5725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79512" y="914400"/>
            <a:ext cx="2664296" cy="990600"/>
          </a:xfrm>
        </p:spPr>
        <p:txBody>
          <a:bodyPr/>
          <a:lstStyle/>
          <a:p>
            <a:r>
              <a:rPr lang="it-IT" dirty="0">
                <a:effectLst>
                  <a:glow rad="228600">
                    <a:schemeClr val="accent1">
                      <a:satMod val="175000"/>
                      <a:alpha val="40000"/>
                    </a:schemeClr>
                  </a:glow>
                </a:effectLst>
              </a:rPr>
              <a:t>Re-</a:t>
            </a:r>
            <a:r>
              <a:rPr lang="it-IT" dirty="0" err="1">
                <a:effectLst>
                  <a:glow rad="228600">
                    <a:schemeClr val="accent1">
                      <a:satMod val="175000"/>
                      <a:alpha val="40000"/>
                    </a:schemeClr>
                  </a:glow>
                </a:effectLst>
              </a:rPr>
              <a:t>entrant</a:t>
            </a:r>
            <a:r>
              <a:rPr lang="it-IT" dirty="0">
                <a:effectLst>
                  <a:glow rad="228600">
                    <a:schemeClr val="accent1">
                      <a:satMod val="175000"/>
                      <a:alpha val="40000"/>
                    </a:schemeClr>
                  </a:glow>
                </a:effectLst>
              </a:rPr>
              <a:t> albedo </a:t>
            </a:r>
            <a:r>
              <a:rPr lang="it-IT" dirty="0" err="1">
                <a:effectLst>
                  <a:glow rad="228600">
                    <a:schemeClr val="accent1">
                      <a:satMod val="175000"/>
                      <a:alpha val="40000"/>
                    </a:schemeClr>
                  </a:glow>
                </a:effectLst>
              </a:rPr>
              <a:t>protons</a:t>
            </a:r>
            <a:endParaRPr lang="en-US" dirty="0">
              <a:effectLst>
                <a:glow rad="228600">
                  <a:schemeClr val="accent1">
                    <a:satMod val="175000"/>
                    <a:alpha val="40000"/>
                  </a:schemeClr>
                </a:glow>
              </a:effectLst>
            </a:endParaRPr>
          </a:p>
        </p:txBody>
      </p:sp>
      <p:sp>
        <p:nvSpPr>
          <p:cNvPr id="3" name="Text Placeholder 2"/>
          <p:cNvSpPr>
            <a:spLocks noGrp="1"/>
          </p:cNvSpPr>
          <p:nvPr>
            <p:ph type="body" idx="2"/>
          </p:nvPr>
        </p:nvSpPr>
        <p:spPr>
          <a:xfrm>
            <a:off x="179512" y="1981200"/>
            <a:ext cx="2664296" cy="4144963"/>
          </a:xfrm>
        </p:spPr>
        <p:txBody>
          <a:bodyPr/>
          <a:lstStyle/>
          <a:p>
            <a:endParaRPr lang="it-IT" dirty="0" smtClean="0"/>
          </a:p>
          <a:p>
            <a:r>
              <a:rPr lang="it-IT" dirty="0" err="1" smtClean="0"/>
              <a:t>Caracterization</a:t>
            </a:r>
            <a:r>
              <a:rPr lang="it-IT" dirty="0" smtClean="0"/>
              <a:t> of high-</a:t>
            </a:r>
            <a:r>
              <a:rPr lang="it-IT" dirty="0" err="1" smtClean="0"/>
              <a:t>energy</a:t>
            </a:r>
            <a:r>
              <a:rPr lang="it-IT" dirty="0" smtClean="0"/>
              <a:t> albedo </a:t>
            </a:r>
            <a:r>
              <a:rPr lang="it-IT" dirty="0" err="1" smtClean="0"/>
              <a:t>population</a:t>
            </a:r>
            <a:endParaRPr lang="it-IT" dirty="0" smtClean="0"/>
          </a:p>
        </p:txBody>
      </p:sp>
      <p:sp>
        <p:nvSpPr>
          <p:cNvPr id="7" name="CasellaDiTesto 9"/>
          <p:cNvSpPr txBox="1"/>
          <p:nvPr/>
        </p:nvSpPr>
        <p:spPr>
          <a:xfrm>
            <a:off x="6588224" y="5478327"/>
            <a:ext cx="1417385" cy="83099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it-IT" sz="1200" b="1" i="0" u="none" strike="noStrike" cap="none" spc="0" normalizeH="0" baseline="0" dirty="0" smtClean="0">
                <a:ln>
                  <a:noFill/>
                </a:ln>
                <a:solidFill>
                  <a:srgbClr val="7030A0"/>
                </a:solidFill>
                <a:effectLst/>
                <a:uFillTx/>
                <a:sym typeface="Avenir Roman"/>
              </a:rPr>
              <a:t>quasi-</a:t>
            </a:r>
            <a:r>
              <a:rPr kumimoji="0" lang="it-IT" sz="1200" b="1" i="0" u="none" strike="noStrike" cap="none" spc="0" normalizeH="0" baseline="0" dirty="0" err="1" smtClean="0">
                <a:ln>
                  <a:noFill/>
                </a:ln>
                <a:solidFill>
                  <a:srgbClr val="7030A0"/>
                </a:solidFill>
                <a:effectLst/>
                <a:uFillTx/>
                <a:sym typeface="Avenir Roman"/>
              </a:rPr>
              <a:t>trapped</a:t>
            </a:r>
            <a:endParaRPr kumimoji="0" lang="it-IT" sz="1200" b="1" i="0" u="none" strike="noStrike" cap="none" spc="0" normalizeH="0" baseline="0" dirty="0" smtClean="0">
              <a:ln>
                <a:noFill/>
              </a:ln>
              <a:solidFill>
                <a:srgbClr val="7030A0"/>
              </a:solidFill>
              <a:effectLst/>
              <a:uFillTx/>
              <a:sym typeface="Avenir Roman"/>
            </a:endParaRPr>
          </a:p>
          <a:p>
            <a:pPr marL="0" marR="0" indent="0" algn="l" defTabSz="914400" rtl="0" fontAlgn="auto" latinLnBrk="1" hangingPunct="0">
              <a:lnSpc>
                <a:spcPct val="100000"/>
              </a:lnSpc>
              <a:spcBef>
                <a:spcPts val="0"/>
              </a:spcBef>
              <a:spcAft>
                <a:spcPts val="0"/>
              </a:spcAft>
              <a:buClrTx/>
              <a:buSzTx/>
              <a:buFontTx/>
              <a:buNone/>
              <a:tabLst/>
            </a:pPr>
            <a:r>
              <a:rPr kumimoji="0" lang="it-IT" sz="1200" b="1" i="0" u="none" strike="noStrike" cap="none" spc="0" normalizeH="0" baseline="0" dirty="0" err="1" smtClean="0">
                <a:ln>
                  <a:noFill/>
                </a:ln>
                <a:solidFill>
                  <a:srgbClr val="00B050"/>
                </a:solidFill>
                <a:effectLst/>
                <a:uFillTx/>
                <a:sym typeface="Avenir Roman"/>
              </a:rPr>
              <a:t>precipitating</a:t>
            </a:r>
            <a:endParaRPr lang="it-IT" sz="1200" b="1" dirty="0" smtClean="0"/>
          </a:p>
          <a:p>
            <a:pPr marL="0" marR="0" indent="0" algn="l" defTabSz="914400" rtl="0" fontAlgn="auto" latinLnBrk="1" hangingPunct="0">
              <a:lnSpc>
                <a:spcPct val="100000"/>
              </a:lnSpc>
              <a:spcBef>
                <a:spcPts val="0"/>
              </a:spcBef>
              <a:spcAft>
                <a:spcPts val="0"/>
              </a:spcAft>
              <a:buClrTx/>
              <a:buSzTx/>
              <a:buFontTx/>
              <a:buNone/>
              <a:tabLst/>
            </a:pPr>
            <a:r>
              <a:rPr kumimoji="0" lang="it-IT" sz="1200" b="1" i="0" u="none" strike="noStrike" cap="none" spc="0" normalizeH="0" baseline="0" dirty="0" smtClean="0">
                <a:ln>
                  <a:noFill/>
                </a:ln>
                <a:solidFill>
                  <a:srgbClr val="FF0000"/>
                </a:solidFill>
                <a:effectLst/>
                <a:uFillTx/>
                <a:sym typeface="Avenir Roman"/>
              </a:rPr>
              <a:t>pseudo-</a:t>
            </a:r>
            <a:r>
              <a:rPr kumimoji="0" lang="it-IT" sz="1200" b="1" i="0" u="none" strike="noStrike" cap="none" spc="0" normalizeH="0" baseline="0" dirty="0" err="1" smtClean="0">
                <a:ln>
                  <a:noFill/>
                </a:ln>
                <a:solidFill>
                  <a:srgbClr val="FF0000"/>
                </a:solidFill>
                <a:effectLst/>
                <a:uFillTx/>
                <a:sym typeface="Avenir Roman"/>
              </a:rPr>
              <a:t>trapped</a:t>
            </a:r>
            <a:endParaRPr lang="it-IT" sz="1200" b="1" dirty="0" smtClean="0"/>
          </a:p>
          <a:p>
            <a:pPr marL="0" marR="0" indent="0" algn="l" defTabSz="914400" rtl="0" fontAlgn="auto" latinLnBrk="1" hangingPunct="0">
              <a:lnSpc>
                <a:spcPct val="100000"/>
              </a:lnSpc>
              <a:spcBef>
                <a:spcPts val="0"/>
              </a:spcBef>
              <a:spcAft>
                <a:spcPts val="0"/>
              </a:spcAft>
              <a:buClrTx/>
              <a:buSzTx/>
              <a:buFontTx/>
              <a:buNone/>
              <a:tabLst/>
            </a:pPr>
            <a:r>
              <a:rPr kumimoji="0" lang="it-IT" sz="1200" b="1" i="0" u="none" strike="noStrike" cap="none" spc="0" normalizeH="0" baseline="0" dirty="0" err="1" smtClean="0">
                <a:ln>
                  <a:noFill/>
                </a:ln>
                <a:solidFill>
                  <a:srgbClr val="0000FF"/>
                </a:solidFill>
                <a:effectLst/>
                <a:uFillTx/>
                <a:sym typeface="Avenir Roman"/>
              </a:rPr>
              <a:t>galactic</a:t>
            </a:r>
            <a:endParaRPr kumimoji="0" lang="en-US" sz="1200" b="1" i="0" u="none" strike="noStrike" cap="none" spc="0" normalizeH="0" baseline="0" dirty="0">
              <a:ln>
                <a:noFill/>
              </a:ln>
              <a:solidFill>
                <a:srgbClr val="0000FF"/>
              </a:solidFill>
              <a:effectLst/>
              <a:uFillTx/>
              <a:sym typeface="Avenir Roman"/>
            </a:endParaRPr>
          </a:p>
        </p:txBody>
      </p:sp>
      <p:sp>
        <p:nvSpPr>
          <p:cNvPr id="9" name="TextBox 8"/>
          <p:cNvSpPr txBox="1"/>
          <p:nvPr/>
        </p:nvSpPr>
        <p:spPr>
          <a:xfrm>
            <a:off x="6551189" y="5209455"/>
            <a:ext cx="1409360" cy="307777"/>
          </a:xfrm>
          <a:prstGeom prst="rect">
            <a:avLst/>
          </a:prstGeom>
          <a:noFill/>
        </p:spPr>
        <p:txBody>
          <a:bodyPr wrap="none" rtlCol="0">
            <a:spAutoFit/>
          </a:bodyPr>
          <a:lstStyle/>
          <a:p>
            <a:r>
              <a:rPr lang="it-IT" sz="1400" dirty="0" smtClean="0"/>
              <a:t>(SAA </a:t>
            </a:r>
            <a:r>
              <a:rPr lang="it-IT" sz="1400" dirty="0" err="1" smtClean="0"/>
              <a:t>excluded</a:t>
            </a:r>
            <a:r>
              <a:rPr lang="it-IT" sz="1400" dirty="0" smtClean="0"/>
              <a:t>)</a:t>
            </a:r>
            <a:endParaRPr lang="en-US" sz="1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291547"/>
            <a:ext cx="2376264" cy="1893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619672" y="4437112"/>
            <a:ext cx="1008112" cy="584775"/>
          </a:xfrm>
          <a:prstGeom prst="rect">
            <a:avLst/>
          </a:prstGeom>
          <a:noFill/>
        </p:spPr>
        <p:txBody>
          <a:bodyPr wrap="square" rtlCol="0">
            <a:spAutoFit/>
          </a:bodyPr>
          <a:lstStyle/>
          <a:p>
            <a:pPr algn="ctr"/>
            <a:r>
              <a:rPr lang="it-IT" sz="1600" dirty="0" smtClean="0"/>
              <a:t>SAA </a:t>
            </a:r>
            <a:r>
              <a:rPr lang="it-IT" sz="1600" dirty="0" err="1" smtClean="0"/>
              <a:t>region</a:t>
            </a:r>
            <a:endParaRPr lang="en-US" sz="1600" dirty="0"/>
          </a:p>
        </p:txBody>
      </p:sp>
      <p:sp>
        <p:nvSpPr>
          <p:cNvPr id="13" name="TextBox 5"/>
          <p:cNvSpPr txBox="1"/>
          <p:nvPr/>
        </p:nvSpPr>
        <p:spPr>
          <a:xfrm rot="5400000">
            <a:off x="7317023" y="3257460"/>
            <a:ext cx="2324675" cy="307777"/>
          </a:xfrm>
          <a:prstGeom prst="rect">
            <a:avLst/>
          </a:prstGeom>
          <a:noFill/>
        </p:spPr>
        <p:txBody>
          <a:bodyPr wrap="none" rtlCol="0">
            <a:spAutoFit/>
          </a:bodyPr>
          <a:lstStyle/>
          <a:p>
            <a:r>
              <a:rPr lang="en-US" sz="1400" dirty="0" err="1" smtClean="0">
                <a:solidFill>
                  <a:prstClr val="black"/>
                </a:solidFill>
              </a:rPr>
              <a:t>Adriani</a:t>
            </a:r>
            <a:r>
              <a:rPr lang="en-US" sz="1400" dirty="0" smtClean="0">
                <a:solidFill>
                  <a:prstClr val="black"/>
                </a:solidFill>
              </a:rPr>
              <a:t> et al. </a:t>
            </a:r>
            <a:r>
              <a:rPr lang="en-US" sz="1400" dirty="0">
                <a:solidFill>
                  <a:prstClr val="black"/>
                </a:solidFill>
              </a:rPr>
              <a:t> </a:t>
            </a:r>
            <a:r>
              <a:rPr lang="en-US" sz="1400" dirty="0" smtClean="0">
                <a:solidFill>
                  <a:prstClr val="black"/>
                </a:solidFill>
              </a:rPr>
              <a:t>- </a:t>
            </a:r>
            <a:r>
              <a:rPr lang="fr-FR" sz="1400" dirty="0" err="1" smtClean="0">
                <a:solidFill>
                  <a:prstClr val="black"/>
                </a:solidFill>
              </a:rPr>
              <a:t>JgR</a:t>
            </a:r>
            <a:r>
              <a:rPr lang="fr-FR" sz="1400" dirty="0" smtClean="0">
                <a:solidFill>
                  <a:prstClr val="black"/>
                </a:solidFill>
              </a:rPr>
              <a:t> (2015)</a:t>
            </a:r>
            <a:r>
              <a:rPr lang="fr-FR" sz="1400" dirty="0">
                <a:solidFill>
                  <a:prstClr val="black"/>
                </a:solidFill>
              </a:rPr>
              <a:t> </a:t>
            </a:r>
            <a:endParaRPr lang="en-US" sz="1400" dirty="0">
              <a:solidFill>
                <a:prstClr val="black"/>
              </a:solidFill>
            </a:endParaRPr>
          </a:p>
        </p:txBody>
      </p:sp>
      <p:sp>
        <p:nvSpPr>
          <p:cNvPr id="11"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7608325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14400"/>
            <a:ext cx="2664296" cy="990600"/>
          </a:xfrm>
        </p:spPr>
        <p:txBody>
          <a:bodyPr/>
          <a:lstStyle/>
          <a:p>
            <a:r>
              <a:rPr lang="it-IT" dirty="0" err="1">
                <a:effectLst>
                  <a:glow rad="228600">
                    <a:schemeClr val="accent1">
                      <a:satMod val="175000"/>
                      <a:alpha val="40000"/>
                    </a:schemeClr>
                  </a:glow>
                </a:effectLst>
              </a:rPr>
              <a:t>Geomagnetic</a:t>
            </a:r>
            <a:r>
              <a:rPr lang="it-IT" dirty="0">
                <a:effectLst>
                  <a:glow rad="228600">
                    <a:schemeClr val="accent1">
                      <a:satMod val="175000"/>
                      <a:alpha val="40000"/>
                    </a:schemeClr>
                  </a:glow>
                </a:effectLst>
              </a:rPr>
              <a:t> </a:t>
            </a:r>
            <a:r>
              <a:rPr lang="it-IT" dirty="0" err="1">
                <a:effectLst>
                  <a:glow rad="228600">
                    <a:schemeClr val="accent1">
                      <a:satMod val="175000"/>
                      <a:alpha val="40000"/>
                    </a:schemeClr>
                  </a:glow>
                </a:effectLst>
              </a:rPr>
              <a:t>cutoff</a:t>
            </a:r>
            <a:r>
              <a:rPr lang="it-IT" dirty="0">
                <a:effectLst>
                  <a:glow rad="228600">
                    <a:schemeClr val="accent1">
                      <a:satMod val="175000"/>
                      <a:alpha val="40000"/>
                    </a:schemeClr>
                  </a:glow>
                </a:effectLst>
              </a:rPr>
              <a:t> </a:t>
            </a:r>
            <a:r>
              <a:rPr lang="it-IT" dirty="0" err="1">
                <a:effectLst>
                  <a:glow rad="228600">
                    <a:schemeClr val="accent1">
                      <a:satMod val="175000"/>
                      <a:alpha val="40000"/>
                    </a:schemeClr>
                  </a:glow>
                </a:effectLst>
              </a:rPr>
              <a:t>variations</a:t>
            </a:r>
            <a:r>
              <a:rPr lang="it-IT" dirty="0">
                <a:effectLst>
                  <a:glow rad="228600">
                    <a:schemeClr val="accent1">
                      <a:satMod val="175000"/>
                      <a:alpha val="40000"/>
                    </a:schemeClr>
                  </a:glow>
                </a:effectLst>
              </a:rPr>
              <a:t> </a:t>
            </a:r>
            <a:r>
              <a:rPr lang="it-IT" dirty="0" err="1">
                <a:effectLst>
                  <a:glow rad="228600">
                    <a:schemeClr val="accent1">
                      <a:satMod val="175000"/>
                      <a:alpha val="40000"/>
                    </a:schemeClr>
                  </a:glow>
                </a:effectLst>
              </a:rPr>
              <a:t>during</a:t>
            </a:r>
            <a:r>
              <a:rPr lang="it-IT" dirty="0">
                <a:effectLst>
                  <a:glow rad="228600">
                    <a:schemeClr val="accent1">
                      <a:satMod val="175000"/>
                      <a:alpha val="40000"/>
                    </a:schemeClr>
                  </a:glow>
                </a:effectLst>
              </a:rPr>
              <a:t> </a:t>
            </a:r>
            <a:r>
              <a:rPr lang="it-IT" dirty="0" err="1">
                <a:effectLst>
                  <a:glow rad="228600">
                    <a:schemeClr val="accent1">
                      <a:satMod val="175000"/>
                      <a:alpha val="40000"/>
                    </a:schemeClr>
                  </a:glow>
                </a:effectLst>
              </a:rPr>
              <a:t>SEPs</a:t>
            </a:r>
            <a:endParaRPr lang="en-US" dirty="0">
              <a:effectLst>
                <a:glow rad="228600">
                  <a:schemeClr val="accent1">
                    <a:satMod val="175000"/>
                    <a:alpha val="40000"/>
                  </a:schemeClr>
                </a:glow>
              </a:effectLst>
            </a:endParaRPr>
          </a:p>
        </p:txBody>
      </p:sp>
      <p:sp>
        <p:nvSpPr>
          <p:cNvPr id="3" name="Text Placeholder 2"/>
          <p:cNvSpPr>
            <a:spLocks noGrp="1"/>
          </p:cNvSpPr>
          <p:nvPr>
            <p:ph type="body" idx="2"/>
          </p:nvPr>
        </p:nvSpPr>
        <p:spPr>
          <a:xfrm>
            <a:off x="179512" y="1981200"/>
            <a:ext cx="2664296" cy="4144963"/>
          </a:xfrm>
        </p:spPr>
        <p:txBody>
          <a:bodyPr/>
          <a:lstStyle/>
          <a:p>
            <a:r>
              <a:rPr lang="it-IT" dirty="0" err="1" smtClean="0"/>
              <a:t>Measurement</a:t>
            </a:r>
            <a:r>
              <a:rPr lang="it-IT" dirty="0" smtClean="0"/>
              <a:t> of </a:t>
            </a:r>
            <a:r>
              <a:rPr lang="it-IT" dirty="0" err="1" smtClean="0"/>
              <a:t>cutoff</a:t>
            </a:r>
            <a:r>
              <a:rPr lang="it-IT" dirty="0" smtClean="0"/>
              <a:t> </a:t>
            </a:r>
            <a:r>
              <a:rPr lang="it-IT" dirty="0" err="1" smtClean="0"/>
              <a:t>latitude</a:t>
            </a:r>
            <a:r>
              <a:rPr lang="it-IT" dirty="0" smtClean="0"/>
              <a:t> </a:t>
            </a:r>
            <a:r>
              <a:rPr lang="it-IT" dirty="0" err="1" smtClean="0"/>
              <a:t>during</a:t>
            </a:r>
            <a:r>
              <a:rPr lang="it-IT" dirty="0" smtClean="0"/>
              <a:t> </a:t>
            </a:r>
            <a:r>
              <a:rPr lang="it-IT" dirty="0" err="1" smtClean="0"/>
              <a:t>SEPs</a:t>
            </a:r>
            <a:r>
              <a:rPr lang="it-IT" dirty="0"/>
              <a:t> </a:t>
            </a:r>
            <a:r>
              <a:rPr lang="it-IT" dirty="0" smtClean="0"/>
              <a:t>     (</a:t>
            </a:r>
            <a:r>
              <a:rPr lang="it-IT" dirty="0" err="1" smtClean="0"/>
              <a:t>def</a:t>
            </a:r>
            <a:r>
              <a:rPr lang="it-IT" dirty="0" smtClean="0"/>
              <a:t>: 50% of </a:t>
            </a:r>
            <a:r>
              <a:rPr lang="it-IT" dirty="0" err="1" smtClean="0"/>
              <a:t>polar</a:t>
            </a:r>
            <a:r>
              <a:rPr lang="it-IT" dirty="0" smtClean="0"/>
              <a:t> </a:t>
            </a:r>
            <a:r>
              <a:rPr lang="it-IT" dirty="0" err="1" smtClean="0"/>
              <a:t>flux</a:t>
            </a:r>
            <a:r>
              <a:rPr lang="it-IT" dirty="0" smtClean="0"/>
              <a:t>)</a:t>
            </a:r>
          </a:p>
          <a:p>
            <a:r>
              <a:rPr lang="it-IT" dirty="0" smtClean="0"/>
              <a:t>Cross-</a:t>
            </a:r>
            <a:r>
              <a:rPr lang="it-IT" dirty="0" err="1" smtClean="0"/>
              <a:t>check</a:t>
            </a:r>
            <a:r>
              <a:rPr lang="it-IT" dirty="0" smtClean="0"/>
              <a:t> with           back-</a:t>
            </a:r>
            <a:r>
              <a:rPr lang="it-IT" dirty="0" err="1" smtClean="0"/>
              <a:t>tracing</a:t>
            </a:r>
            <a:r>
              <a:rPr lang="it-IT" dirty="0" smtClean="0"/>
              <a:t> </a:t>
            </a:r>
            <a:r>
              <a:rPr lang="it-IT" dirty="0" err="1" smtClean="0"/>
              <a:t>techniques</a:t>
            </a:r>
            <a:r>
              <a:rPr lang="it-IT" dirty="0" smtClean="0"/>
              <a:t> </a:t>
            </a:r>
          </a:p>
          <a:p>
            <a:endParaRPr lang="it-IT" dirty="0"/>
          </a:p>
          <a:p>
            <a:r>
              <a:rPr lang="it-IT" dirty="0"/>
              <a:t>Large </a:t>
            </a:r>
            <a:r>
              <a:rPr lang="it-IT" dirty="0" err="1"/>
              <a:t>SEPs</a:t>
            </a:r>
            <a:r>
              <a:rPr lang="it-IT" dirty="0"/>
              <a:t> (</a:t>
            </a:r>
            <a:r>
              <a:rPr lang="it-IT" dirty="0" err="1"/>
              <a:t>CMEs</a:t>
            </a:r>
            <a:r>
              <a:rPr lang="it-IT" dirty="0"/>
              <a:t>) can induce </a:t>
            </a:r>
            <a:r>
              <a:rPr lang="it-IT" dirty="0" err="1"/>
              <a:t>geomagnetic</a:t>
            </a:r>
            <a:r>
              <a:rPr lang="it-IT" dirty="0"/>
              <a:t> </a:t>
            </a:r>
            <a:r>
              <a:rPr lang="it-IT" dirty="0" err="1"/>
              <a:t>storms</a:t>
            </a:r>
            <a:r>
              <a:rPr lang="it-IT" dirty="0"/>
              <a:t> </a:t>
            </a:r>
            <a:r>
              <a:rPr lang="it-IT" dirty="0" err="1"/>
              <a:t>that</a:t>
            </a:r>
            <a:r>
              <a:rPr lang="it-IT" dirty="0"/>
              <a:t> can </a:t>
            </a:r>
            <a:r>
              <a:rPr lang="it-IT" dirty="0" err="1"/>
              <a:t>increase</a:t>
            </a:r>
            <a:r>
              <a:rPr lang="it-IT" dirty="0"/>
              <a:t> </a:t>
            </a:r>
            <a:r>
              <a:rPr lang="it-IT" dirty="0" err="1"/>
              <a:t>potential</a:t>
            </a:r>
            <a:r>
              <a:rPr lang="it-IT" dirty="0"/>
              <a:t> </a:t>
            </a:r>
            <a:r>
              <a:rPr lang="it-IT" dirty="0" err="1"/>
              <a:t>radiation</a:t>
            </a:r>
            <a:r>
              <a:rPr lang="it-IT" dirty="0"/>
              <a:t> </a:t>
            </a:r>
            <a:r>
              <a:rPr lang="it-IT" dirty="0" err="1"/>
              <a:t>exposure</a:t>
            </a:r>
            <a:endParaRPr lang="it-IT" dirty="0"/>
          </a:p>
          <a:p>
            <a:endParaRPr lang="en-US" dirty="0"/>
          </a:p>
        </p:txBody>
      </p:sp>
      <p:pic>
        <p:nvPicPr>
          <p:cNvPr id="6" name="Content Placeholder 5"/>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3507537"/>
            <a:ext cx="5128911" cy="2478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1244945"/>
            <a:ext cx="4392488" cy="231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203848" y="660170"/>
            <a:ext cx="4154695" cy="584775"/>
          </a:xfrm>
          <a:prstGeom prst="rect">
            <a:avLst/>
          </a:prstGeom>
          <a:noFill/>
        </p:spPr>
        <p:txBody>
          <a:bodyPr wrap="square" rtlCol="0">
            <a:spAutoFit/>
          </a:bodyPr>
          <a:lstStyle/>
          <a:p>
            <a:pPr algn="ctr"/>
            <a:r>
              <a:rPr lang="it-IT" sz="1600" dirty="0" err="1" smtClean="0"/>
              <a:t>Geomagnetic</a:t>
            </a:r>
            <a:r>
              <a:rPr lang="it-IT" sz="1600" dirty="0" smtClean="0"/>
              <a:t> </a:t>
            </a:r>
            <a:r>
              <a:rPr lang="it-IT" sz="1600" dirty="0" err="1" smtClean="0"/>
              <a:t>cutoff</a:t>
            </a:r>
            <a:r>
              <a:rPr lang="it-IT" sz="1600" dirty="0" smtClean="0"/>
              <a:t> </a:t>
            </a:r>
            <a:r>
              <a:rPr lang="it-IT" sz="1600" dirty="0" err="1" smtClean="0"/>
              <a:t>latitude</a:t>
            </a:r>
            <a:r>
              <a:rPr lang="it-IT" sz="1600" dirty="0" smtClean="0"/>
              <a:t> </a:t>
            </a:r>
            <a:r>
              <a:rPr lang="it-IT" sz="1600" dirty="0" err="1" smtClean="0"/>
              <a:t>measured</a:t>
            </a:r>
            <a:r>
              <a:rPr lang="it-IT" sz="1600" dirty="0" smtClean="0"/>
              <a:t> </a:t>
            </a:r>
            <a:r>
              <a:rPr lang="it-IT" sz="1600" dirty="0" err="1" smtClean="0"/>
              <a:t>during</a:t>
            </a:r>
            <a:r>
              <a:rPr lang="it-IT" sz="1600" dirty="0" smtClean="0"/>
              <a:t> </a:t>
            </a:r>
            <a:r>
              <a:rPr lang="it-IT" sz="1600" dirty="0" err="1">
                <a:effectLst/>
              </a:rPr>
              <a:t>Dec</a:t>
            </a:r>
            <a:r>
              <a:rPr lang="it-IT" sz="1600" dirty="0">
                <a:effectLst/>
              </a:rPr>
              <a:t> 13°-14° 2006 SEP </a:t>
            </a:r>
            <a:r>
              <a:rPr lang="it-IT" sz="1600" dirty="0" err="1" smtClean="0">
                <a:effectLst/>
              </a:rPr>
              <a:t>event</a:t>
            </a:r>
            <a:endParaRPr lang="en-US" sz="1600" dirty="0">
              <a:effectLst/>
            </a:endParaRPr>
          </a:p>
        </p:txBody>
      </p:sp>
      <p:sp>
        <p:nvSpPr>
          <p:cNvPr id="10" name="Rectangle 9"/>
          <p:cNvSpPr/>
          <p:nvPr/>
        </p:nvSpPr>
        <p:spPr>
          <a:xfrm>
            <a:off x="2843808" y="6093296"/>
            <a:ext cx="4398961" cy="307777"/>
          </a:xfrm>
          <a:prstGeom prst="rect">
            <a:avLst/>
          </a:prstGeom>
        </p:spPr>
        <p:txBody>
          <a:bodyPr wrap="none">
            <a:spAutoFit/>
          </a:bodyPr>
          <a:lstStyle/>
          <a:p>
            <a:r>
              <a:rPr lang="en-US" altLang="en-US" sz="1400" dirty="0" smtClean="0"/>
              <a:t>AACGM </a:t>
            </a:r>
            <a:r>
              <a:rPr lang="en-US" altLang="en-US" sz="1400" dirty="0" smtClean="0">
                <a:sym typeface="Wingdings" panose="05000000000000000000" pitchFamily="2" charset="2"/>
              </a:rPr>
              <a:t> </a:t>
            </a:r>
            <a:r>
              <a:rPr lang="en-US" altLang="en-US" sz="1400" dirty="0" smtClean="0"/>
              <a:t>Altitude </a:t>
            </a:r>
            <a:r>
              <a:rPr lang="en-US" altLang="en-US" sz="1400" dirty="0"/>
              <a:t>Adjusted Corrected Geomagnetic</a:t>
            </a:r>
            <a:endParaRPr lang="en-US" sz="1400" dirty="0"/>
          </a:p>
        </p:txBody>
      </p:sp>
      <p:sp>
        <p:nvSpPr>
          <p:cNvPr id="13" name="TextBox 5"/>
          <p:cNvSpPr txBox="1"/>
          <p:nvPr/>
        </p:nvSpPr>
        <p:spPr>
          <a:xfrm rot="5400000">
            <a:off x="7061510" y="3066536"/>
            <a:ext cx="2630848" cy="307777"/>
          </a:xfrm>
          <a:prstGeom prst="rect">
            <a:avLst/>
          </a:prstGeom>
          <a:noFill/>
        </p:spPr>
        <p:txBody>
          <a:bodyPr wrap="none" rtlCol="0">
            <a:spAutoFit/>
          </a:bodyPr>
          <a:lstStyle/>
          <a:p>
            <a:r>
              <a:rPr lang="en-US" sz="1400" dirty="0" err="1" smtClean="0">
                <a:solidFill>
                  <a:prstClr val="black"/>
                </a:solidFill>
              </a:rPr>
              <a:t>Adriani</a:t>
            </a:r>
            <a:r>
              <a:rPr lang="en-US" sz="1400" dirty="0" smtClean="0">
                <a:solidFill>
                  <a:prstClr val="black"/>
                </a:solidFill>
              </a:rPr>
              <a:t> et al. </a:t>
            </a:r>
            <a:r>
              <a:rPr lang="en-US" sz="1400" dirty="0">
                <a:solidFill>
                  <a:prstClr val="black"/>
                </a:solidFill>
              </a:rPr>
              <a:t> </a:t>
            </a:r>
            <a:r>
              <a:rPr lang="en-US" sz="1400" dirty="0" smtClean="0">
                <a:solidFill>
                  <a:prstClr val="black"/>
                </a:solidFill>
              </a:rPr>
              <a:t>- </a:t>
            </a:r>
            <a:r>
              <a:rPr lang="fr-FR" sz="1400" dirty="0" err="1" smtClean="0">
                <a:solidFill>
                  <a:prstClr val="black"/>
                </a:solidFill>
              </a:rPr>
              <a:t>Space</a:t>
            </a:r>
            <a:r>
              <a:rPr lang="fr-FR" sz="1400" dirty="0" smtClean="0">
                <a:solidFill>
                  <a:prstClr val="black"/>
                </a:solidFill>
              </a:rPr>
              <a:t> </a:t>
            </a:r>
            <a:r>
              <a:rPr lang="fr-FR" sz="1400" dirty="0" err="1" smtClean="0">
                <a:solidFill>
                  <a:prstClr val="black"/>
                </a:solidFill>
              </a:rPr>
              <a:t>Weather</a:t>
            </a:r>
            <a:r>
              <a:rPr lang="fr-FR" sz="1400" dirty="0" smtClean="0">
                <a:solidFill>
                  <a:prstClr val="black"/>
                </a:solidFill>
              </a:rPr>
              <a:t> </a:t>
            </a:r>
            <a:endParaRPr lang="en-US" sz="1400" dirty="0">
              <a:solidFill>
                <a:prstClr val="black"/>
              </a:solidFill>
            </a:endParaRPr>
          </a:p>
        </p:txBody>
      </p:sp>
      <p:sp>
        <p:nvSpPr>
          <p:cNvPr id="11"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2465258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Work in progress : TO DO LIST !</a:t>
            </a:r>
            <a:endParaRPr lang="en-US" dirty="0"/>
          </a:p>
        </p:txBody>
      </p:sp>
      <p:sp>
        <p:nvSpPr>
          <p:cNvPr id="5" name="Content Placeholder 4"/>
          <p:cNvSpPr>
            <a:spLocks noGrp="1"/>
          </p:cNvSpPr>
          <p:nvPr>
            <p:ph sz="quarter" idx="1"/>
          </p:nvPr>
        </p:nvSpPr>
        <p:spPr>
          <a:xfrm>
            <a:off x="301752" y="1340768"/>
            <a:ext cx="8503920" cy="5106601"/>
          </a:xfrm>
        </p:spPr>
        <p:txBody>
          <a:bodyPr>
            <a:normAutofit/>
          </a:bodyPr>
          <a:lstStyle/>
          <a:p>
            <a:endParaRPr lang="it-IT" dirty="0" smtClean="0"/>
          </a:p>
          <a:p>
            <a:r>
              <a:rPr lang="it-IT" dirty="0" err="1" smtClean="0"/>
              <a:t>Particles</a:t>
            </a:r>
            <a:r>
              <a:rPr lang="it-IT" dirty="0"/>
              <a:t> </a:t>
            </a:r>
            <a:r>
              <a:rPr lang="it-IT" dirty="0" smtClean="0"/>
              <a:t>in the </a:t>
            </a:r>
            <a:r>
              <a:rPr lang="it-IT" dirty="0" err="1" smtClean="0"/>
              <a:t>magnetosphere</a:t>
            </a:r>
            <a:endParaRPr lang="it-IT" dirty="0" smtClean="0"/>
          </a:p>
          <a:p>
            <a:pPr lvl="1"/>
            <a:r>
              <a:rPr lang="it-IT" dirty="0" err="1" smtClean="0"/>
              <a:t>Trapped</a:t>
            </a:r>
            <a:r>
              <a:rPr lang="it-IT" dirty="0" smtClean="0"/>
              <a:t> and albedo </a:t>
            </a:r>
            <a:r>
              <a:rPr lang="it-IT" dirty="0" err="1" smtClean="0"/>
              <a:t>protons</a:t>
            </a:r>
            <a:r>
              <a:rPr lang="it-IT" dirty="0" smtClean="0"/>
              <a:t> over solar maximum</a:t>
            </a:r>
          </a:p>
          <a:p>
            <a:pPr lvl="1"/>
            <a:r>
              <a:rPr lang="it-IT" dirty="0" err="1" smtClean="0"/>
              <a:t>Trapped</a:t>
            </a:r>
            <a:r>
              <a:rPr lang="it-IT" dirty="0" smtClean="0"/>
              <a:t> and albedo </a:t>
            </a:r>
            <a:r>
              <a:rPr lang="it-IT" dirty="0" err="1" smtClean="0"/>
              <a:t>positrons</a:t>
            </a:r>
            <a:r>
              <a:rPr lang="it-IT" dirty="0" smtClean="0"/>
              <a:t> and </a:t>
            </a:r>
            <a:r>
              <a:rPr lang="it-IT" dirty="0" err="1" smtClean="0"/>
              <a:t>electrons</a:t>
            </a:r>
            <a:endParaRPr lang="it-IT" dirty="0" smtClean="0"/>
          </a:p>
          <a:p>
            <a:pPr lvl="1"/>
            <a:endParaRPr lang="it-IT" dirty="0" smtClean="0"/>
          </a:p>
          <a:p>
            <a:r>
              <a:rPr lang="it-IT" dirty="0" err="1" smtClean="0"/>
              <a:t>Variation</a:t>
            </a:r>
            <a:r>
              <a:rPr lang="it-IT" dirty="0" smtClean="0"/>
              <a:t> of the </a:t>
            </a:r>
            <a:r>
              <a:rPr lang="it-IT" dirty="0" err="1" smtClean="0"/>
              <a:t>geomagnetic</a:t>
            </a:r>
            <a:r>
              <a:rPr lang="it-IT" dirty="0" smtClean="0"/>
              <a:t> </a:t>
            </a:r>
            <a:r>
              <a:rPr lang="it-IT" dirty="0" err="1" smtClean="0"/>
              <a:t>field</a:t>
            </a:r>
            <a:r>
              <a:rPr lang="it-IT" dirty="0" smtClean="0"/>
              <a:t> </a:t>
            </a:r>
          </a:p>
          <a:p>
            <a:pPr lvl="1"/>
            <a:r>
              <a:rPr lang="it-IT" dirty="0" err="1" smtClean="0"/>
              <a:t>Measure</a:t>
            </a:r>
            <a:r>
              <a:rPr lang="it-IT" dirty="0" smtClean="0"/>
              <a:t> the </a:t>
            </a:r>
            <a:r>
              <a:rPr lang="it-IT" dirty="0" err="1" smtClean="0"/>
              <a:t>variations</a:t>
            </a:r>
            <a:r>
              <a:rPr lang="it-IT" dirty="0" smtClean="0"/>
              <a:t> </a:t>
            </a:r>
            <a:r>
              <a:rPr lang="it-IT" dirty="0" err="1" smtClean="0"/>
              <a:t>during</a:t>
            </a:r>
            <a:r>
              <a:rPr lang="it-IT" dirty="0" smtClean="0"/>
              <a:t> PAMELA </a:t>
            </a:r>
            <a:r>
              <a:rPr lang="it-IT" dirty="0" err="1" smtClean="0"/>
              <a:t>SEPs</a:t>
            </a:r>
            <a:endParaRPr lang="it-IT" dirty="0" smtClean="0"/>
          </a:p>
          <a:p>
            <a:pPr lvl="1"/>
            <a:endParaRPr lang="en-US" dirty="0" smtClean="0"/>
          </a:p>
          <a:p>
            <a:r>
              <a:rPr lang="it-IT" dirty="0" smtClean="0"/>
              <a:t>Collaboration with new NASA AP-9</a:t>
            </a:r>
          </a:p>
          <a:p>
            <a:pPr lvl="1"/>
            <a:r>
              <a:rPr lang="it-IT" dirty="0" err="1" smtClean="0"/>
              <a:t>Confrontation</a:t>
            </a:r>
            <a:r>
              <a:rPr lang="it-IT" dirty="0"/>
              <a:t> </a:t>
            </a:r>
            <a:r>
              <a:rPr lang="it-IT" dirty="0" err="1" smtClean="0"/>
              <a:t>between</a:t>
            </a:r>
            <a:r>
              <a:rPr lang="it-IT" dirty="0" smtClean="0"/>
              <a:t> PAMELA data and NASA </a:t>
            </a:r>
            <a:r>
              <a:rPr lang="it-IT" dirty="0" err="1" smtClean="0"/>
              <a:t>radiation</a:t>
            </a:r>
            <a:r>
              <a:rPr lang="it-IT" dirty="0" smtClean="0"/>
              <a:t> </a:t>
            </a:r>
            <a:r>
              <a:rPr lang="it-IT" dirty="0" err="1" smtClean="0"/>
              <a:t>models</a:t>
            </a:r>
            <a:r>
              <a:rPr lang="it-IT" dirty="0" smtClean="0"/>
              <a:t>.</a:t>
            </a:r>
          </a:p>
        </p:txBody>
      </p:sp>
      <p:sp>
        <p:nvSpPr>
          <p:cNvPr id="6"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0207289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it-IT" dirty="0" err="1" smtClean="0"/>
              <a:t>Conclusions</a:t>
            </a:r>
            <a:endParaRPr lang="en-US" dirty="0"/>
          </a:p>
        </p:txBody>
      </p:sp>
      <p:sp>
        <p:nvSpPr>
          <p:cNvPr id="4" name="Content Placeholder 3"/>
          <p:cNvSpPr>
            <a:spLocks noGrp="1"/>
          </p:cNvSpPr>
          <p:nvPr>
            <p:ph sz="quarter" idx="1"/>
          </p:nvPr>
        </p:nvSpPr>
        <p:spPr/>
        <p:txBody>
          <a:bodyPr>
            <a:normAutofit/>
          </a:bodyPr>
          <a:lstStyle/>
          <a:p>
            <a:pPr marL="0" indent="0">
              <a:buNone/>
            </a:pPr>
            <a:r>
              <a:rPr lang="en-US" altLang="it-IT" sz="2000" b="1" dirty="0">
                <a:solidFill>
                  <a:srgbClr val="FF0000"/>
                </a:solidFill>
              </a:rPr>
              <a:t>The </a:t>
            </a:r>
            <a:r>
              <a:rPr lang="en-US" altLang="it-IT" sz="2000" b="1" dirty="0" smtClean="0">
                <a:solidFill>
                  <a:srgbClr val="FF0000"/>
                </a:solidFill>
              </a:rPr>
              <a:t>PAMELA data </a:t>
            </a:r>
            <a:r>
              <a:rPr lang="en-US" altLang="it-IT" sz="2000" b="1" dirty="0">
                <a:solidFill>
                  <a:srgbClr val="FF0000"/>
                </a:solidFill>
              </a:rPr>
              <a:t>have marked </a:t>
            </a:r>
            <a:r>
              <a:rPr lang="en-US" altLang="it-IT" sz="2000" b="1" dirty="0" smtClean="0">
                <a:solidFill>
                  <a:srgbClr val="FF0000"/>
                </a:solidFill>
              </a:rPr>
              <a:t>a </a:t>
            </a:r>
            <a:r>
              <a:rPr lang="en-US" altLang="it-IT" sz="2000" b="1" dirty="0">
                <a:solidFill>
                  <a:srgbClr val="FF0000"/>
                </a:solidFill>
              </a:rPr>
              <a:t>breakthrough in the cosmic ray </a:t>
            </a:r>
            <a:r>
              <a:rPr lang="en-US" altLang="it-IT" sz="2000" b="1" dirty="0" smtClean="0">
                <a:solidFill>
                  <a:srgbClr val="FF0000"/>
                </a:solidFill>
              </a:rPr>
              <a:t>physics</a:t>
            </a:r>
            <a:r>
              <a:rPr lang="en-US" altLang="it-IT" sz="2000" dirty="0" smtClean="0">
                <a:solidFill>
                  <a:srgbClr val="000090"/>
                </a:solidFill>
              </a:rPr>
              <a:t>. </a:t>
            </a:r>
            <a:r>
              <a:rPr lang="en-US" sz="2000" dirty="0" smtClean="0"/>
              <a:t>With PAMELA, a new era of precision study of cosmic rays in space has started. </a:t>
            </a:r>
          </a:p>
          <a:p>
            <a:pPr marL="0" indent="0">
              <a:buNone/>
            </a:pPr>
            <a:endParaRPr lang="en-US" sz="2000" dirty="0" smtClean="0"/>
          </a:p>
          <a:p>
            <a:pPr marL="0" indent="0">
              <a:buNone/>
            </a:pPr>
            <a:r>
              <a:rPr lang="en-US" sz="2000" dirty="0" smtClean="0"/>
              <a:t>Indeed, </a:t>
            </a:r>
            <a:r>
              <a:rPr lang="en-US" sz="2000" dirty="0"/>
              <a:t>b</a:t>
            </a:r>
            <a:r>
              <a:rPr lang="en-US" sz="2000" dirty="0" smtClean="0"/>
              <a:t>efore PAMELA: </a:t>
            </a:r>
            <a:endParaRPr lang="en-US" sz="1800" dirty="0"/>
          </a:p>
          <a:p>
            <a:pPr marL="0" indent="0">
              <a:buNone/>
            </a:pPr>
            <a:endParaRPr lang="en-US" sz="1800" dirty="0"/>
          </a:p>
          <a:p>
            <a:r>
              <a:rPr lang="en-US" sz="2400" dirty="0" smtClean="0"/>
              <a:t>Standard paradigm</a:t>
            </a:r>
            <a:endParaRPr lang="en-US" sz="2400" dirty="0"/>
          </a:p>
          <a:p>
            <a:pPr lvl="1"/>
            <a:r>
              <a:rPr lang="en-US" sz="2000" dirty="0" smtClean="0"/>
              <a:t>GCRs </a:t>
            </a:r>
            <a:r>
              <a:rPr lang="en-US" sz="2000" dirty="0"/>
              <a:t>originates from </a:t>
            </a:r>
            <a:r>
              <a:rPr lang="en-US" sz="2000" b="1" dirty="0">
                <a:solidFill>
                  <a:srgbClr val="3333FF"/>
                </a:solidFill>
              </a:rPr>
              <a:t>uniformly distributed SNRs </a:t>
            </a:r>
            <a:r>
              <a:rPr lang="en-US" sz="2000" dirty="0"/>
              <a:t>via shock-driven 2°-order Fermi acceleration (</a:t>
            </a:r>
            <a:r>
              <a:rPr lang="en-US" sz="2000" b="1" dirty="0"/>
              <a:t>single power-law spectra</a:t>
            </a:r>
            <a:r>
              <a:rPr lang="en-US" sz="2000" dirty="0"/>
              <a:t>)</a:t>
            </a:r>
          </a:p>
          <a:p>
            <a:pPr lvl="1"/>
            <a:r>
              <a:rPr lang="en-US" sz="2000" b="1" dirty="0" smtClean="0">
                <a:solidFill>
                  <a:srgbClr val="3333FF"/>
                </a:solidFill>
              </a:rPr>
              <a:t>Antiparticles</a:t>
            </a:r>
            <a:r>
              <a:rPr lang="en-US" sz="2000" dirty="0" smtClean="0"/>
              <a:t> </a:t>
            </a:r>
            <a:r>
              <a:rPr lang="en-US" sz="2000" dirty="0"/>
              <a:t>are produced by </a:t>
            </a:r>
            <a:r>
              <a:rPr lang="en-US" sz="2000" b="1" dirty="0">
                <a:solidFill>
                  <a:srgbClr val="3333FF"/>
                </a:solidFill>
              </a:rPr>
              <a:t>nuclear interactions </a:t>
            </a:r>
            <a:r>
              <a:rPr lang="en-US" sz="2000" dirty="0"/>
              <a:t>with uniformly distributed matter within the Galaxy</a:t>
            </a:r>
          </a:p>
          <a:p>
            <a:pPr lvl="1"/>
            <a:r>
              <a:rPr lang="en-US" sz="2000" dirty="0" smtClean="0"/>
              <a:t>Absolute </a:t>
            </a:r>
            <a:r>
              <a:rPr lang="en-US" sz="2000" dirty="0"/>
              <a:t>fluxes of GCRs altered while penetrating the heliosphere, modulation described by </a:t>
            </a:r>
            <a:r>
              <a:rPr lang="en-US" sz="2000" b="1" dirty="0">
                <a:solidFill>
                  <a:srgbClr val="3333FF"/>
                </a:solidFill>
              </a:rPr>
              <a:t>spherical </a:t>
            </a:r>
            <a:r>
              <a:rPr lang="en-US" sz="2000" b="1" dirty="0" smtClean="0">
                <a:solidFill>
                  <a:srgbClr val="3333FF"/>
                </a:solidFill>
              </a:rPr>
              <a:t>potential</a:t>
            </a:r>
            <a:r>
              <a:rPr lang="en-US" sz="2000" b="1" dirty="0" smtClean="0"/>
              <a:t>.  </a:t>
            </a:r>
            <a:endParaRPr lang="en-US" sz="2000" b="1" dirty="0"/>
          </a:p>
        </p:txBody>
      </p:sp>
      <p:sp>
        <p:nvSpPr>
          <p:cNvPr id="6"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27444435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Conclusions</a:t>
            </a:r>
            <a:endParaRPr lang="en-US" dirty="0"/>
          </a:p>
        </p:txBody>
      </p:sp>
      <p:sp>
        <p:nvSpPr>
          <p:cNvPr id="3" name="Content Placeholder 2"/>
          <p:cNvSpPr>
            <a:spLocks noGrp="1"/>
          </p:cNvSpPr>
          <p:nvPr>
            <p:ph sz="quarter" idx="1"/>
          </p:nvPr>
        </p:nvSpPr>
        <p:spPr>
          <a:xfrm>
            <a:off x="301752" y="1340768"/>
            <a:ext cx="8503920" cy="5790384"/>
          </a:xfrm>
        </p:spPr>
        <p:txBody>
          <a:bodyPr>
            <a:normAutofit fontScale="70000" lnSpcReduction="20000"/>
          </a:bodyPr>
          <a:lstStyle/>
          <a:p>
            <a:pPr marL="0" indent="0">
              <a:buNone/>
            </a:pPr>
            <a:r>
              <a:rPr lang="en-US" sz="3400" dirty="0"/>
              <a:t>After </a:t>
            </a:r>
            <a:r>
              <a:rPr lang="en-US" sz="3400" dirty="0" smtClean="0"/>
              <a:t>PAMELA</a:t>
            </a:r>
          </a:p>
          <a:p>
            <a:pPr marL="0" indent="0">
              <a:buNone/>
            </a:pPr>
            <a:endParaRPr lang="en-US" sz="1700" dirty="0"/>
          </a:p>
          <a:p>
            <a:r>
              <a:rPr lang="en-US" sz="2900" dirty="0"/>
              <a:t>Measurement of GCR particles and antiparticles over a wide energy range:</a:t>
            </a:r>
          </a:p>
          <a:p>
            <a:pPr lvl="1"/>
            <a:r>
              <a:rPr lang="en-US" sz="2300" dirty="0" smtClean="0"/>
              <a:t>Spectral </a:t>
            </a:r>
            <a:r>
              <a:rPr lang="en-US" sz="2300" dirty="0"/>
              <a:t>hardening of H and He at about 200GV and different slope for H and He </a:t>
            </a:r>
            <a:r>
              <a:rPr lang="en-US" sz="2300" b="1" dirty="0">
                <a:solidFill>
                  <a:srgbClr val="3333FF"/>
                </a:solidFill>
              </a:rPr>
              <a:t>indicate a more complex scenario of nuclear GCR origin and/or propagation</a:t>
            </a:r>
          </a:p>
          <a:p>
            <a:pPr lvl="1"/>
            <a:r>
              <a:rPr lang="en-US" sz="2300" dirty="0" smtClean="0"/>
              <a:t>Evidence </a:t>
            </a:r>
            <a:r>
              <a:rPr lang="en-US" sz="2300" dirty="0"/>
              <a:t>of a </a:t>
            </a:r>
            <a:r>
              <a:rPr lang="en-US" sz="2300" b="1" dirty="0">
                <a:solidFill>
                  <a:srgbClr val="3333FF"/>
                </a:solidFill>
              </a:rPr>
              <a:t>positron excess above </a:t>
            </a:r>
            <a:r>
              <a:rPr lang="en-US" sz="2300" b="1" dirty="0" smtClean="0">
                <a:solidFill>
                  <a:srgbClr val="3333FF"/>
                </a:solidFill>
              </a:rPr>
              <a:t>10 </a:t>
            </a:r>
            <a:r>
              <a:rPr lang="en-US" sz="2300" b="1" dirty="0" err="1" smtClean="0">
                <a:solidFill>
                  <a:srgbClr val="3333FF"/>
                </a:solidFill>
              </a:rPr>
              <a:t>GeV</a:t>
            </a:r>
            <a:r>
              <a:rPr lang="en-US" sz="2300" b="1" dirty="0" smtClean="0">
                <a:solidFill>
                  <a:srgbClr val="3333FF"/>
                </a:solidFill>
              </a:rPr>
              <a:t> </a:t>
            </a:r>
            <a:r>
              <a:rPr lang="en-US" sz="2300" dirty="0"/>
              <a:t>indicates new phenomena (dark matter? astrophysical e+- sources?)</a:t>
            </a:r>
          </a:p>
          <a:p>
            <a:pPr lvl="1"/>
            <a:r>
              <a:rPr lang="en-US" sz="2300" dirty="0" smtClean="0"/>
              <a:t>p-bar </a:t>
            </a:r>
            <a:r>
              <a:rPr lang="en-US" sz="2300" dirty="0"/>
              <a:t>consistent with secondary production </a:t>
            </a:r>
            <a:r>
              <a:rPr lang="en-US" sz="2300" dirty="0" smtClean="0"/>
              <a:t>hypothesis </a:t>
            </a:r>
            <a:r>
              <a:rPr lang="en-US" sz="2300" dirty="0"/>
              <a:t>up to 200 GeV puts </a:t>
            </a:r>
            <a:r>
              <a:rPr lang="en-US" sz="2300" b="1" dirty="0">
                <a:solidFill>
                  <a:srgbClr val="3333FF"/>
                </a:solidFill>
              </a:rPr>
              <a:t>further constraints to possible </a:t>
            </a:r>
            <a:r>
              <a:rPr lang="en-US" sz="2300" b="1" dirty="0" smtClean="0">
                <a:solidFill>
                  <a:srgbClr val="3333FF"/>
                </a:solidFill>
              </a:rPr>
              <a:t>sources</a:t>
            </a:r>
          </a:p>
          <a:p>
            <a:pPr lvl="1"/>
            <a:r>
              <a:rPr lang="en-US" sz="2300" dirty="0" smtClean="0"/>
              <a:t>Precise </a:t>
            </a:r>
            <a:r>
              <a:rPr lang="en-US" sz="2300" dirty="0"/>
              <a:t>measurements of light particle spectra provides </a:t>
            </a:r>
            <a:r>
              <a:rPr lang="en-US" sz="2300" b="1" dirty="0">
                <a:solidFill>
                  <a:srgbClr val="3333FF"/>
                </a:solidFill>
              </a:rPr>
              <a:t>improvement to propagation models</a:t>
            </a:r>
          </a:p>
          <a:p>
            <a:endParaRPr lang="en-US" sz="1100" dirty="0"/>
          </a:p>
          <a:p>
            <a:r>
              <a:rPr lang="en-US" sz="2900" dirty="0"/>
              <a:t>Measurement of long- and short- time variation of low-energy particles:</a:t>
            </a:r>
          </a:p>
          <a:p>
            <a:pPr lvl="1"/>
            <a:r>
              <a:rPr lang="en-US" sz="2300" dirty="0" smtClean="0"/>
              <a:t>Evidence of </a:t>
            </a:r>
            <a:r>
              <a:rPr lang="en-US" sz="2300" b="1" dirty="0" smtClean="0">
                <a:solidFill>
                  <a:srgbClr val="3333FF"/>
                </a:solidFill>
              </a:rPr>
              <a:t>charge-dependent solar modulation</a:t>
            </a:r>
            <a:endParaRPr lang="en-US" sz="2300" b="1" dirty="0">
              <a:solidFill>
                <a:srgbClr val="3333FF"/>
              </a:solidFill>
            </a:endParaRPr>
          </a:p>
          <a:p>
            <a:pPr lvl="1"/>
            <a:r>
              <a:rPr lang="en-US" sz="2300" dirty="0" smtClean="0"/>
              <a:t>Study </a:t>
            </a:r>
            <a:r>
              <a:rPr lang="en-US" sz="2300" dirty="0"/>
              <a:t>of solar phenomena, bridging the information provided by low-energy in-situ observations and high-energy surface observations</a:t>
            </a:r>
          </a:p>
          <a:p>
            <a:endParaRPr lang="en-US" sz="1100" dirty="0"/>
          </a:p>
          <a:p>
            <a:r>
              <a:rPr lang="en-US" sz="2900" dirty="0"/>
              <a:t>Measurement of trapped and quasi-trapped particles:</a:t>
            </a:r>
          </a:p>
          <a:p>
            <a:pPr lvl="1"/>
            <a:r>
              <a:rPr lang="en-US" sz="2300" dirty="0" smtClean="0"/>
              <a:t>Significant improvements </a:t>
            </a:r>
            <a:r>
              <a:rPr lang="en-US" sz="2300" dirty="0"/>
              <a:t>in </a:t>
            </a:r>
            <a:r>
              <a:rPr lang="en-US" sz="2300" dirty="0" smtClean="0"/>
              <a:t>magnetosphere </a:t>
            </a:r>
            <a:r>
              <a:rPr lang="en-US" sz="2300" dirty="0"/>
              <a:t>modeling (</a:t>
            </a:r>
            <a:r>
              <a:rPr lang="en-US" sz="2300" b="1" dirty="0">
                <a:solidFill>
                  <a:srgbClr val="3333FF"/>
                </a:solidFill>
              </a:rPr>
              <a:t>radiation-environment</a:t>
            </a:r>
            <a:r>
              <a:rPr lang="en-US" sz="2300" dirty="0"/>
              <a:t>)</a:t>
            </a:r>
          </a:p>
        </p:txBody>
      </p:sp>
      <p:sp>
        <p:nvSpPr>
          <p:cNvPr id="5"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
        <p:nvSpPr>
          <p:cNvPr id="4" name="Rettangolo 3"/>
          <p:cNvSpPr/>
          <p:nvPr/>
        </p:nvSpPr>
        <p:spPr>
          <a:xfrm>
            <a:off x="1691680" y="2492896"/>
            <a:ext cx="5400600" cy="2304256"/>
          </a:xfrm>
          <a:prstGeom prst="rect">
            <a:avLst/>
          </a:prstGeom>
          <a:solidFill>
            <a:srgbClr val="FFFF00"/>
          </a:solidFill>
          <a:ln w="28575">
            <a:gradFill>
              <a:gsLst>
                <a:gs pos="6500">
                  <a:srgbClr val="FAA88A"/>
                </a:gs>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it-IT" sz="2400" dirty="0" smtClean="0"/>
              <a:t>Mode data </a:t>
            </a:r>
            <a:r>
              <a:rPr lang="it-IT" sz="2400" dirty="0" err="1" smtClean="0"/>
              <a:t>still</a:t>
            </a:r>
            <a:r>
              <a:rPr lang="it-IT" sz="2400" dirty="0" smtClean="0"/>
              <a:t> to be </a:t>
            </a:r>
            <a:r>
              <a:rPr lang="it-IT" sz="2400" dirty="0" err="1" smtClean="0"/>
              <a:t>analyzed</a:t>
            </a:r>
            <a:r>
              <a:rPr lang="it-IT" sz="2400" dirty="0" smtClean="0"/>
              <a:t> !</a:t>
            </a:r>
          </a:p>
          <a:p>
            <a:pPr algn="ctr"/>
            <a:r>
              <a:rPr lang="it-IT" sz="2400" dirty="0" err="1" smtClean="0"/>
              <a:t>Years</a:t>
            </a:r>
            <a:r>
              <a:rPr lang="it-IT" sz="2400" dirty="0" smtClean="0"/>
              <a:t> of </a:t>
            </a:r>
            <a:r>
              <a:rPr lang="it-IT" sz="2400" dirty="0" err="1" smtClean="0"/>
              <a:t>physics</a:t>
            </a:r>
            <a:r>
              <a:rPr lang="it-IT" sz="2400" dirty="0" smtClean="0"/>
              <a:t> </a:t>
            </a:r>
            <a:r>
              <a:rPr lang="it-IT" sz="2400" dirty="0" err="1" smtClean="0"/>
              <a:t>ahead</a:t>
            </a:r>
            <a:r>
              <a:rPr lang="it-IT" sz="2400" dirty="0" smtClean="0"/>
              <a:t>, in </a:t>
            </a:r>
            <a:r>
              <a:rPr lang="it-IT" sz="2400" dirty="0" err="1" smtClean="0"/>
              <a:t>energy</a:t>
            </a:r>
            <a:r>
              <a:rPr lang="it-IT" sz="2400" dirty="0" smtClean="0"/>
              <a:t> </a:t>
            </a:r>
            <a:r>
              <a:rPr lang="it-IT" sz="2400" dirty="0" err="1" smtClean="0"/>
              <a:t>windows</a:t>
            </a:r>
            <a:r>
              <a:rPr lang="it-IT" sz="2400" dirty="0" smtClean="0"/>
              <a:t> </a:t>
            </a:r>
            <a:r>
              <a:rPr lang="it-IT" sz="2400" dirty="0" err="1" smtClean="0"/>
              <a:t>not</a:t>
            </a:r>
            <a:r>
              <a:rPr lang="it-IT" sz="2400" dirty="0" smtClean="0"/>
              <a:t> </a:t>
            </a:r>
            <a:r>
              <a:rPr lang="it-IT" sz="2400" dirty="0" err="1" smtClean="0"/>
              <a:t>reachable</a:t>
            </a:r>
            <a:r>
              <a:rPr lang="it-IT" sz="2400" dirty="0" smtClean="0"/>
              <a:t> by </a:t>
            </a:r>
          </a:p>
          <a:p>
            <a:pPr algn="ctr"/>
            <a:r>
              <a:rPr lang="it-IT" sz="2400" dirty="0" err="1" smtClean="0"/>
              <a:t>current</a:t>
            </a:r>
            <a:r>
              <a:rPr lang="it-IT" sz="2400" dirty="0" smtClean="0"/>
              <a:t> </a:t>
            </a:r>
            <a:r>
              <a:rPr lang="it-IT" sz="2400" dirty="0" err="1" smtClean="0"/>
              <a:t>experiments</a:t>
            </a:r>
            <a:r>
              <a:rPr lang="it-IT" sz="2400" dirty="0" smtClean="0"/>
              <a:t> </a:t>
            </a:r>
            <a:endParaRPr lang="it-IT" sz="2400" dirty="0" smtClean="0"/>
          </a:p>
        </p:txBody>
      </p:sp>
    </p:spTree>
    <p:extLst>
      <p:ext uri="{BB962C8B-B14F-4D97-AF65-F5344CB8AC3E}">
        <p14:creationId xmlns:p14="http://schemas.microsoft.com/office/powerpoint/2010/main" val="80892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b="1" dirty="0" smtClean="0">
                <a:solidFill>
                  <a:srgbClr val="3333FF"/>
                </a:solidFill>
              </a:rPr>
              <a:t>10 </a:t>
            </a:r>
            <a:r>
              <a:rPr lang="it-IT" b="1" dirty="0" err="1" smtClean="0">
                <a:solidFill>
                  <a:srgbClr val="3333FF"/>
                </a:solidFill>
              </a:rPr>
              <a:t>years</a:t>
            </a:r>
            <a:r>
              <a:rPr lang="it-IT" b="1" dirty="0" smtClean="0">
                <a:solidFill>
                  <a:srgbClr val="3333FF"/>
                </a:solidFill>
              </a:rPr>
              <a:t> of PAMELA!</a:t>
            </a:r>
            <a:endParaRPr lang="it-IT" b="1" dirty="0">
              <a:solidFill>
                <a:srgbClr val="3333FF"/>
              </a:solidFill>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772" y="1340768"/>
            <a:ext cx="7812360" cy="5194388"/>
          </a:xfrm>
          <a:prstGeom prst="rect">
            <a:avLst/>
          </a:prstGeom>
        </p:spPr>
      </p:pic>
      <p:sp>
        <p:nvSpPr>
          <p:cNvPr id="5" name="CasellaDiTesto 4"/>
          <p:cNvSpPr txBox="1"/>
          <p:nvPr/>
        </p:nvSpPr>
        <p:spPr>
          <a:xfrm>
            <a:off x="2051720" y="5949280"/>
            <a:ext cx="5335115" cy="461665"/>
          </a:xfrm>
          <a:prstGeom prst="rect">
            <a:avLst/>
          </a:prstGeom>
          <a:solidFill>
            <a:schemeClr val="bg1"/>
          </a:solidFill>
        </p:spPr>
        <p:txBody>
          <a:bodyPr wrap="none" rtlCol="0">
            <a:spAutoFit/>
          </a:bodyPr>
          <a:lstStyle/>
          <a:p>
            <a:r>
              <a:rPr lang="it-IT" sz="2400" b="1" dirty="0" smtClean="0">
                <a:solidFill>
                  <a:srgbClr val="CC0000"/>
                </a:solidFill>
              </a:rPr>
              <a:t>15 </a:t>
            </a:r>
            <a:r>
              <a:rPr lang="it-IT" sz="2400" b="1" dirty="0" err="1" smtClean="0">
                <a:solidFill>
                  <a:srgbClr val="CC0000"/>
                </a:solidFill>
              </a:rPr>
              <a:t>June</a:t>
            </a:r>
            <a:r>
              <a:rPr lang="it-IT" sz="2400" b="1" dirty="0" smtClean="0">
                <a:solidFill>
                  <a:srgbClr val="CC0000"/>
                </a:solidFill>
              </a:rPr>
              <a:t> 2016 - Villa Mondragone</a:t>
            </a:r>
            <a:endParaRPr lang="it-IT" sz="2400" b="1" dirty="0">
              <a:solidFill>
                <a:srgbClr val="CC0000"/>
              </a:solidFill>
            </a:endParaRPr>
          </a:p>
        </p:txBody>
      </p:sp>
    </p:spTree>
    <p:extLst>
      <p:ext uri="{BB962C8B-B14F-4D97-AF65-F5344CB8AC3E}">
        <p14:creationId xmlns:p14="http://schemas.microsoft.com/office/powerpoint/2010/main" val="2204550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228600">
                    <a:schemeClr val="accent1">
                      <a:satMod val="175000"/>
                      <a:alpha val="40000"/>
                    </a:schemeClr>
                  </a:glow>
                </a:effectLst>
              </a:rPr>
              <a:t>H</a:t>
            </a:r>
            <a:r>
              <a:rPr lang="en-US" dirty="0" smtClean="0">
                <a:effectLst>
                  <a:glow rad="228600">
                    <a:schemeClr val="accent1">
                      <a:satMod val="175000"/>
                      <a:alpha val="40000"/>
                    </a:schemeClr>
                  </a:glow>
                </a:effectLst>
              </a:rPr>
              <a:t> &amp; He absolute fluxes</a:t>
            </a:r>
            <a:endParaRPr lang="en-US" dirty="0">
              <a:effectLst>
                <a:glow rad="228600">
                  <a:schemeClr val="accent1">
                    <a:satMod val="175000"/>
                    <a:alpha val="40000"/>
                  </a:schemeClr>
                </a:glow>
              </a:effectLst>
            </a:endParaRPr>
          </a:p>
        </p:txBody>
      </p:sp>
      <p:sp>
        <p:nvSpPr>
          <p:cNvPr id="3" name="Text Placeholder 2"/>
          <p:cNvSpPr>
            <a:spLocks noGrp="1"/>
          </p:cNvSpPr>
          <p:nvPr>
            <p:ph type="body" idx="2"/>
          </p:nvPr>
        </p:nvSpPr>
        <p:spPr>
          <a:xfrm>
            <a:off x="152400" y="2133600"/>
            <a:ext cx="2743200" cy="4267199"/>
          </a:xfrm>
        </p:spPr>
        <p:txBody>
          <a:bodyPr/>
          <a:lstStyle/>
          <a:p>
            <a:pPr marL="109538" indent="-109538">
              <a:buClr>
                <a:schemeClr val="bg1"/>
              </a:buClr>
              <a:buFont typeface="Arial" pitchFamily="34" charset="0"/>
              <a:buChar char="•"/>
            </a:pPr>
            <a:endParaRPr lang="en-US" sz="1800" dirty="0" smtClean="0"/>
          </a:p>
          <a:p>
            <a:pPr marL="109538" indent="-109538">
              <a:buClr>
                <a:schemeClr val="bg1"/>
              </a:buClr>
              <a:buFont typeface="Arial" pitchFamily="34" charset="0"/>
              <a:buChar char="•"/>
            </a:pPr>
            <a:r>
              <a:rPr lang="en-US" sz="1800" dirty="0" smtClean="0"/>
              <a:t>First high-statistics and high-precision measurement over three decades in  energy</a:t>
            </a:r>
          </a:p>
          <a:p>
            <a:pPr marL="109538" indent="-109538">
              <a:buClr>
                <a:schemeClr val="bg1"/>
              </a:buClr>
              <a:buFont typeface="Arial" pitchFamily="34" charset="0"/>
              <a:buChar char="•"/>
            </a:pPr>
            <a:endParaRPr lang="en-US" sz="1800" dirty="0" smtClean="0"/>
          </a:p>
          <a:p>
            <a:pPr marL="109538" indent="-109538">
              <a:buClr>
                <a:schemeClr val="bg1"/>
              </a:buClr>
              <a:buFont typeface="Arial" pitchFamily="34" charset="0"/>
              <a:buChar char="•"/>
            </a:pPr>
            <a:r>
              <a:rPr lang="en-US" sz="1800" dirty="0" smtClean="0"/>
              <a:t>Deviation </a:t>
            </a:r>
            <a:r>
              <a:rPr lang="en-US" sz="1800" dirty="0"/>
              <a:t>from  single power law @98% CL  </a:t>
            </a:r>
            <a:endParaRPr lang="en-US" sz="1800" dirty="0" smtClean="0"/>
          </a:p>
          <a:p>
            <a:pPr marL="109538" indent="-109538">
              <a:buClr>
                <a:schemeClr val="bg1"/>
              </a:buClr>
              <a:buFont typeface="Arial" pitchFamily="34" charset="0"/>
              <a:buChar char="•"/>
            </a:pPr>
            <a:r>
              <a:rPr lang="en-US" sz="1800" dirty="0" smtClean="0"/>
              <a:t>Spectral </a:t>
            </a:r>
            <a:r>
              <a:rPr lang="en-US" sz="1800" dirty="0"/>
              <a:t>hardening </a:t>
            </a:r>
            <a:r>
              <a:rPr lang="en-US" sz="1800" dirty="0">
                <a:sym typeface="Symbol"/>
              </a:rPr>
              <a:t>~0.2÷0.3</a:t>
            </a:r>
            <a:r>
              <a:rPr lang="en-US" sz="1800" dirty="0" smtClean="0"/>
              <a:t> @R~235GV</a:t>
            </a:r>
            <a:endParaRPr lang="it-IT" sz="1800" dirty="0"/>
          </a:p>
        </p:txBody>
      </p:sp>
      <p:pic>
        <p:nvPicPr>
          <p:cNvPr id="5"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3200400" y="645550"/>
            <a:ext cx="5428307" cy="552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416994" y="530423"/>
            <a:ext cx="3491661" cy="307777"/>
          </a:xfrm>
          <a:prstGeom prst="rect">
            <a:avLst/>
          </a:prstGeom>
          <a:noFill/>
        </p:spPr>
        <p:txBody>
          <a:bodyPr wrap="none" rtlCol="0">
            <a:spAutoFit/>
          </a:bodyPr>
          <a:lstStyle/>
          <a:p>
            <a:r>
              <a:rPr lang="en-US" sz="1400" dirty="0" err="1" smtClean="0">
                <a:solidFill>
                  <a:prstClr val="black"/>
                </a:solidFill>
              </a:rPr>
              <a:t>Adriani</a:t>
            </a:r>
            <a:r>
              <a:rPr lang="en-US" sz="1400" dirty="0" smtClean="0">
                <a:solidFill>
                  <a:prstClr val="black"/>
                </a:solidFill>
              </a:rPr>
              <a:t> et al. </a:t>
            </a:r>
            <a:r>
              <a:rPr lang="en-US" sz="1400" dirty="0">
                <a:solidFill>
                  <a:prstClr val="black"/>
                </a:solidFill>
              </a:rPr>
              <a:t> </a:t>
            </a:r>
            <a:r>
              <a:rPr lang="en-US" sz="1400" dirty="0" smtClean="0">
                <a:solidFill>
                  <a:prstClr val="black"/>
                </a:solidFill>
              </a:rPr>
              <a:t>- Science - </a:t>
            </a:r>
            <a:r>
              <a:rPr lang="en-US" sz="1400" dirty="0">
                <a:solidFill>
                  <a:prstClr val="black"/>
                </a:solidFill>
              </a:rPr>
              <a:t>332 </a:t>
            </a:r>
            <a:r>
              <a:rPr lang="en-US" sz="1400" dirty="0" smtClean="0">
                <a:solidFill>
                  <a:prstClr val="black"/>
                </a:solidFill>
              </a:rPr>
              <a:t>(2011) </a:t>
            </a:r>
            <a:r>
              <a:rPr lang="en-US" sz="1400" dirty="0">
                <a:solidFill>
                  <a:prstClr val="black"/>
                </a:solidFill>
              </a:rPr>
              <a:t>6025 </a:t>
            </a:r>
          </a:p>
        </p:txBody>
      </p:sp>
      <p:sp>
        <p:nvSpPr>
          <p:cNvPr id="7" name="TextBox 6"/>
          <p:cNvSpPr txBox="1"/>
          <p:nvPr/>
        </p:nvSpPr>
        <p:spPr>
          <a:xfrm>
            <a:off x="2895600" y="5955268"/>
            <a:ext cx="5410200" cy="369332"/>
          </a:xfrm>
          <a:prstGeom prst="rect">
            <a:avLst/>
          </a:prstGeom>
          <a:noFill/>
        </p:spPr>
        <p:txBody>
          <a:bodyPr wrap="square" rtlCol="0">
            <a:spAutoFit/>
          </a:bodyPr>
          <a:lstStyle/>
          <a:p>
            <a:r>
              <a:rPr lang="en-US" dirty="0" smtClean="0">
                <a:solidFill>
                  <a:srgbClr val="8CADAE">
                    <a:lumMod val="75000"/>
                  </a:srgbClr>
                </a:solidFill>
              </a:rPr>
              <a:t>PAMELA data</a:t>
            </a:r>
            <a:r>
              <a:rPr lang="en-US" dirty="0" smtClean="0">
                <a:solidFill>
                  <a:srgbClr val="8CADAE">
                    <a:lumMod val="75000"/>
                  </a:srgbClr>
                </a:solidFill>
                <a:sym typeface="Wingdings" pitchFamily="2" charset="2"/>
              </a:rPr>
              <a:t> </a:t>
            </a:r>
            <a:r>
              <a:rPr lang="en-US" dirty="0" smtClean="0">
                <a:solidFill>
                  <a:srgbClr val="8CADAE">
                    <a:lumMod val="75000"/>
                  </a:srgbClr>
                </a:solidFill>
              </a:rPr>
              <a:t> Jul 2006 ÷ Mar 2008</a:t>
            </a:r>
            <a:endParaRPr lang="en-US" dirty="0">
              <a:solidFill>
                <a:srgbClr val="8CADAE">
                  <a:lumMod val="75000"/>
                </a:srgbClr>
              </a:solidFill>
            </a:endParaRPr>
          </a:p>
        </p:txBody>
      </p:sp>
      <p:sp>
        <p:nvSpPr>
          <p:cNvPr id="9" name="Isosceles Triangle 8"/>
          <p:cNvSpPr/>
          <p:nvPr/>
        </p:nvSpPr>
        <p:spPr>
          <a:xfrm flipV="1">
            <a:off x="6480212" y="1124744"/>
            <a:ext cx="108012" cy="288032"/>
          </a:xfrm>
          <a:prstGeom prst="triangle">
            <a:avLst/>
          </a:prstGeom>
          <a:solidFill>
            <a:srgbClr val="FF0000"/>
          </a:solidFill>
          <a:ln w="6350">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dirty="0" smtClean="0"/>
          </a:p>
        </p:txBody>
      </p:sp>
      <p:sp>
        <p:nvSpPr>
          <p:cNvPr id="11" name="Isosceles Triangle 10"/>
          <p:cNvSpPr/>
          <p:nvPr/>
        </p:nvSpPr>
        <p:spPr>
          <a:xfrm flipV="1">
            <a:off x="6115732" y="3136694"/>
            <a:ext cx="108012" cy="288032"/>
          </a:xfrm>
          <a:prstGeom prst="triangle">
            <a:avLst/>
          </a:prstGeom>
          <a:solidFill>
            <a:srgbClr val="FF0000"/>
          </a:solidFill>
          <a:ln w="6350">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600" dirty="0" smtClean="0"/>
          </a:p>
        </p:txBody>
      </p:sp>
      <p:sp>
        <p:nvSpPr>
          <p:cNvPr id="15" name="TextBox 14"/>
          <p:cNvSpPr txBox="1"/>
          <p:nvPr/>
        </p:nvSpPr>
        <p:spPr>
          <a:xfrm>
            <a:off x="229320" y="4379620"/>
            <a:ext cx="3118544" cy="1569660"/>
          </a:xfrm>
          <a:prstGeom prst="rect">
            <a:avLst/>
          </a:prstGeom>
          <a:solidFill>
            <a:schemeClr val="bg1"/>
          </a:solidFill>
          <a:ln>
            <a:solidFill>
              <a:schemeClr val="accent1"/>
            </a:solidFill>
          </a:ln>
        </p:spPr>
        <p:txBody>
          <a:bodyPr wrap="square" rtlCol="0">
            <a:spAutoFit/>
          </a:bodyPr>
          <a:lstStyle/>
          <a:p>
            <a:pPr marL="271463" lvl="1" indent="-180975">
              <a:buClr>
                <a:schemeClr val="accent1"/>
              </a:buClr>
              <a:buFont typeface="Arial" panose="020B0604020202020204" pitchFamily="34" charset="0"/>
              <a:buChar char="•"/>
            </a:pPr>
            <a:r>
              <a:rPr lang="it-IT" sz="1600" dirty="0" err="1" smtClean="0"/>
              <a:t>Spectral</a:t>
            </a:r>
            <a:r>
              <a:rPr lang="it-IT" sz="1600" dirty="0" smtClean="0"/>
              <a:t> </a:t>
            </a:r>
            <a:r>
              <a:rPr lang="it-IT" sz="1600" dirty="0" err="1"/>
              <a:t>features</a:t>
            </a:r>
            <a:r>
              <a:rPr lang="it-IT" sz="1600" dirty="0"/>
              <a:t> @</a:t>
            </a:r>
            <a:r>
              <a:rPr lang="it-IT" sz="1600" dirty="0" err="1"/>
              <a:t>injection</a:t>
            </a:r>
            <a:r>
              <a:rPr lang="it-IT" sz="1600" dirty="0"/>
              <a:t>?</a:t>
            </a:r>
          </a:p>
          <a:p>
            <a:pPr marL="271463" lvl="1" indent="-180975">
              <a:buClr>
                <a:schemeClr val="accent1"/>
              </a:buClr>
              <a:buFont typeface="Arial" panose="020B0604020202020204" pitchFamily="34" charset="0"/>
              <a:buChar char="•"/>
            </a:pPr>
            <a:r>
              <a:rPr lang="it-IT" sz="1600" dirty="0" err="1" smtClean="0"/>
              <a:t>Different</a:t>
            </a:r>
            <a:r>
              <a:rPr lang="it-IT" sz="1600" dirty="0" smtClean="0"/>
              <a:t> </a:t>
            </a:r>
            <a:r>
              <a:rPr lang="it-IT" sz="1600" dirty="0" err="1"/>
              <a:t>astrophysical</a:t>
            </a:r>
            <a:r>
              <a:rPr lang="it-IT" sz="1600" dirty="0"/>
              <a:t> </a:t>
            </a:r>
            <a:r>
              <a:rPr lang="it-IT" sz="1600" dirty="0" err="1"/>
              <a:t>objects</a:t>
            </a:r>
            <a:r>
              <a:rPr lang="it-IT" sz="1600" dirty="0"/>
              <a:t>?</a:t>
            </a:r>
          </a:p>
          <a:p>
            <a:pPr marL="271463" lvl="1" indent="-180975">
              <a:buClr>
                <a:schemeClr val="accent1"/>
              </a:buClr>
              <a:buFont typeface="Arial" panose="020B0604020202020204" pitchFamily="34" charset="0"/>
              <a:buChar char="•"/>
            </a:pPr>
            <a:r>
              <a:rPr lang="it-IT" sz="1600" dirty="0" err="1" smtClean="0"/>
              <a:t>Propagation</a:t>
            </a:r>
            <a:r>
              <a:rPr lang="it-IT" sz="1600" dirty="0" smtClean="0"/>
              <a:t> </a:t>
            </a:r>
            <a:r>
              <a:rPr lang="it-IT" sz="1600" dirty="0" err="1"/>
              <a:t>feature</a:t>
            </a:r>
            <a:r>
              <a:rPr lang="it-IT" sz="1600" dirty="0"/>
              <a:t> </a:t>
            </a:r>
            <a:r>
              <a:rPr lang="it-IT" sz="1600" dirty="0" err="1"/>
              <a:t>not</a:t>
            </a:r>
            <a:r>
              <a:rPr lang="it-IT" sz="1600" dirty="0"/>
              <a:t> </a:t>
            </a:r>
            <a:r>
              <a:rPr lang="it-IT" sz="1600" dirty="0" err="1"/>
              <a:t>constrained</a:t>
            </a:r>
            <a:r>
              <a:rPr lang="it-IT" sz="1600" dirty="0"/>
              <a:t> by </a:t>
            </a:r>
            <a:r>
              <a:rPr lang="it-IT" sz="1600" dirty="0" smtClean="0"/>
              <a:t>S/N </a:t>
            </a:r>
            <a:r>
              <a:rPr lang="it-IT" sz="1600" dirty="0"/>
              <a:t>ratio data</a:t>
            </a:r>
            <a:r>
              <a:rPr lang="it-IT" sz="1600" dirty="0" smtClean="0"/>
              <a:t>?</a:t>
            </a:r>
          </a:p>
        </p:txBody>
      </p:sp>
      <p:sp>
        <p:nvSpPr>
          <p:cNvPr id="12"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19418901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228600">
                    <a:schemeClr val="accent1">
                      <a:satMod val="175000"/>
                      <a:alpha val="40000"/>
                    </a:schemeClr>
                  </a:glow>
                </a:effectLst>
              </a:rPr>
              <a:t>H</a:t>
            </a:r>
            <a:r>
              <a:rPr lang="en-US" dirty="0" smtClean="0">
                <a:effectLst>
                  <a:glow rad="228600">
                    <a:schemeClr val="accent1">
                      <a:satMod val="175000"/>
                      <a:alpha val="40000"/>
                    </a:schemeClr>
                  </a:glow>
                </a:effectLst>
              </a:rPr>
              <a:t> &amp; He absolute fluxes</a:t>
            </a:r>
            <a:endParaRPr lang="en-US" dirty="0">
              <a:effectLst>
                <a:glow rad="228600">
                  <a:schemeClr val="accent1">
                    <a:satMod val="175000"/>
                    <a:alpha val="40000"/>
                  </a:schemeClr>
                </a:glow>
              </a:effectLst>
            </a:endParaRPr>
          </a:p>
        </p:txBody>
      </p:sp>
      <p:sp>
        <p:nvSpPr>
          <p:cNvPr id="3" name="Text Placeholder 2"/>
          <p:cNvSpPr>
            <a:spLocks noGrp="1"/>
          </p:cNvSpPr>
          <p:nvPr>
            <p:ph type="body" idx="2"/>
          </p:nvPr>
        </p:nvSpPr>
        <p:spPr>
          <a:xfrm>
            <a:off x="152400" y="2133600"/>
            <a:ext cx="2743200" cy="4267199"/>
          </a:xfrm>
        </p:spPr>
        <p:txBody>
          <a:bodyPr/>
          <a:lstStyle/>
          <a:p>
            <a:pPr marL="109538" indent="-109538">
              <a:buClr>
                <a:schemeClr val="bg1"/>
              </a:buClr>
              <a:buFont typeface="Arial" pitchFamily="34" charset="0"/>
              <a:buChar char="•"/>
            </a:pPr>
            <a:endParaRPr lang="en-US" sz="1800" dirty="0" smtClean="0"/>
          </a:p>
          <a:p>
            <a:pPr marL="109538" indent="-109538">
              <a:buClr>
                <a:schemeClr val="bg1"/>
              </a:buClr>
              <a:buFont typeface="Arial" pitchFamily="34" charset="0"/>
              <a:buChar char="•"/>
            </a:pPr>
            <a:r>
              <a:rPr lang="en-US" sz="1800" dirty="0" smtClean="0"/>
              <a:t>First evidence of different H and He slopes above </a:t>
            </a:r>
            <a:r>
              <a:rPr lang="en-US" sz="1800" dirty="0" smtClean="0">
                <a:sym typeface="Symbol"/>
              </a:rPr>
              <a:t> 10 GV</a:t>
            </a:r>
            <a:endParaRPr lang="en-US" sz="1800" dirty="0" smtClean="0"/>
          </a:p>
          <a:p>
            <a:pPr marL="109538" indent="-109538">
              <a:buClr>
                <a:schemeClr val="bg1"/>
              </a:buClr>
              <a:buFont typeface="Arial" pitchFamily="34" charset="0"/>
              <a:buChar char="•"/>
            </a:pPr>
            <a:endParaRPr lang="en-US" dirty="0" smtClean="0"/>
          </a:p>
        </p:txBody>
      </p:sp>
      <p:sp>
        <p:nvSpPr>
          <p:cNvPr id="6" name="TextBox 5"/>
          <p:cNvSpPr txBox="1"/>
          <p:nvPr/>
        </p:nvSpPr>
        <p:spPr>
          <a:xfrm>
            <a:off x="4416994" y="530423"/>
            <a:ext cx="3491661" cy="307777"/>
          </a:xfrm>
          <a:prstGeom prst="rect">
            <a:avLst/>
          </a:prstGeom>
          <a:noFill/>
        </p:spPr>
        <p:txBody>
          <a:bodyPr wrap="none" rtlCol="0">
            <a:spAutoFit/>
          </a:bodyPr>
          <a:lstStyle/>
          <a:p>
            <a:r>
              <a:rPr lang="en-US" sz="1400" dirty="0" err="1" smtClean="0">
                <a:solidFill>
                  <a:prstClr val="black"/>
                </a:solidFill>
              </a:rPr>
              <a:t>Adriani</a:t>
            </a:r>
            <a:r>
              <a:rPr lang="en-US" sz="1400" dirty="0" smtClean="0">
                <a:solidFill>
                  <a:prstClr val="black"/>
                </a:solidFill>
              </a:rPr>
              <a:t> et al. </a:t>
            </a:r>
            <a:r>
              <a:rPr lang="en-US" sz="1400" dirty="0">
                <a:solidFill>
                  <a:prstClr val="black"/>
                </a:solidFill>
              </a:rPr>
              <a:t> </a:t>
            </a:r>
            <a:r>
              <a:rPr lang="en-US" sz="1400" dirty="0" smtClean="0">
                <a:solidFill>
                  <a:prstClr val="black"/>
                </a:solidFill>
              </a:rPr>
              <a:t>- Science - </a:t>
            </a:r>
            <a:r>
              <a:rPr lang="en-US" sz="1400" dirty="0">
                <a:solidFill>
                  <a:prstClr val="black"/>
                </a:solidFill>
              </a:rPr>
              <a:t>332 </a:t>
            </a:r>
            <a:r>
              <a:rPr lang="en-US" sz="1400" dirty="0" smtClean="0">
                <a:solidFill>
                  <a:prstClr val="black"/>
                </a:solidFill>
              </a:rPr>
              <a:t>(2011) </a:t>
            </a:r>
            <a:r>
              <a:rPr lang="en-US" sz="1400" dirty="0">
                <a:solidFill>
                  <a:prstClr val="black"/>
                </a:solidFill>
              </a:rPr>
              <a:t>6025 </a:t>
            </a:r>
          </a:p>
        </p:txBody>
      </p:sp>
      <p:pic>
        <p:nvPicPr>
          <p:cNvPr id="16" name="Content Placeholder 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077" r="6889"/>
          <a:stretch/>
        </p:blipFill>
        <p:spPr>
          <a:xfrm>
            <a:off x="2941320" y="609600"/>
            <a:ext cx="6019800" cy="3524876"/>
          </a:xfrm>
          <a:prstGeom prst="rect">
            <a:avLst/>
          </a:prstGeom>
        </p:spPr>
      </p:pic>
      <p:grpSp>
        <p:nvGrpSpPr>
          <p:cNvPr id="17" name="Group 16"/>
          <p:cNvGrpSpPr/>
          <p:nvPr/>
        </p:nvGrpSpPr>
        <p:grpSpPr>
          <a:xfrm>
            <a:off x="3505200" y="2000876"/>
            <a:ext cx="5181600" cy="3866524"/>
            <a:chOff x="3505200" y="2000876"/>
            <a:chExt cx="5181600" cy="3866524"/>
          </a:xfrm>
        </p:grpSpPr>
        <p:sp>
          <p:nvSpPr>
            <p:cNvPr id="18" name="Rectangle 17"/>
            <p:cNvSpPr/>
            <p:nvPr/>
          </p:nvSpPr>
          <p:spPr>
            <a:xfrm>
              <a:off x="6248400" y="2000876"/>
              <a:ext cx="2438400" cy="1676400"/>
            </a:xfrm>
            <a:prstGeom prst="rect">
              <a:avLst/>
            </a:prstGeom>
            <a:noFill/>
            <a:ln>
              <a:solidFill>
                <a:srgbClr val="FF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dirty="0" smtClean="0">
                <a:solidFill>
                  <a:prstClr val="black"/>
                </a:solidFill>
              </a:endParaRPr>
            </a:p>
          </p:txBody>
        </p:sp>
        <p:cxnSp>
          <p:nvCxnSpPr>
            <p:cNvPr id="19" name="Straight Connector 18"/>
            <p:cNvCxnSpPr/>
            <p:nvPr/>
          </p:nvCxnSpPr>
          <p:spPr>
            <a:xfrm flipH="1">
              <a:off x="3505200" y="2000876"/>
              <a:ext cx="2743200" cy="1030990"/>
            </a:xfrm>
            <a:prstGeom prst="line">
              <a:avLst/>
            </a:prstGeom>
            <a:noFill/>
            <a:ln>
              <a:solidFill>
                <a:srgbClr val="FF0000"/>
              </a:solidFill>
              <a:prstDash val="dash"/>
            </a:ln>
          </p:spPr>
          <p:style>
            <a:lnRef idx="2">
              <a:schemeClr val="accent1"/>
            </a:lnRef>
            <a:fillRef idx="1">
              <a:schemeClr val="lt1"/>
            </a:fillRef>
            <a:effectRef idx="0">
              <a:schemeClr val="accent1"/>
            </a:effectRef>
            <a:fontRef idx="minor">
              <a:schemeClr val="dk1"/>
            </a:fontRef>
          </p:style>
        </p:cxnSp>
        <p:cxnSp>
          <p:nvCxnSpPr>
            <p:cNvPr id="20" name="Straight Connector 19"/>
            <p:cNvCxnSpPr/>
            <p:nvPr/>
          </p:nvCxnSpPr>
          <p:spPr>
            <a:xfrm flipH="1">
              <a:off x="6858000" y="3657600"/>
              <a:ext cx="1828800" cy="2209800"/>
            </a:xfrm>
            <a:prstGeom prst="line">
              <a:avLst/>
            </a:prstGeom>
            <a:noFill/>
            <a:ln>
              <a:solidFill>
                <a:srgbClr val="FF0000"/>
              </a:solidFill>
              <a:prstDash val="dash"/>
            </a:ln>
          </p:spPr>
          <p:style>
            <a:lnRef idx="2">
              <a:schemeClr val="accent1"/>
            </a:lnRef>
            <a:fillRef idx="1">
              <a:schemeClr val="lt1"/>
            </a:fillRef>
            <a:effectRef idx="0">
              <a:schemeClr val="accent1"/>
            </a:effectRef>
            <a:fontRef idx="minor">
              <a:schemeClr val="dk1"/>
            </a:fontRef>
          </p:style>
        </p:cxnSp>
      </p:grpSp>
      <p:pic>
        <p:nvPicPr>
          <p:cNvPr id="21"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320" y="2819400"/>
            <a:ext cx="4191000" cy="3412866"/>
          </a:xfrm>
          <a:prstGeom prst="rect">
            <a:avLst/>
          </a:prstGeom>
        </p:spPr>
      </p:pic>
      <p:sp>
        <p:nvSpPr>
          <p:cNvPr id="5" name="TextBox 4"/>
          <p:cNvSpPr txBox="1"/>
          <p:nvPr/>
        </p:nvSpPr>
        <p:spPr>
          <a:xfrm>
            <a:off x="4499992" y="4077072"/>
            <a:ext cx="2281394" cy="338554"/>
          </a:xfrm>
          <a:prstGeom prst="rect">
            <a:avLst/>
          </a:prstGeom>
          <a:noFill/>
        </p:spPr>
        <p:txBody>
          <a:bodyPr wrap="none" rtlCol="0">
            <a:spAutoFit/>
          </a:bodyPr>
          <a:lstStyle/>
          <a:p>
            <a:r>
              <a:rPr lang="en-US" sz="1600" dirty="0" err="1">
                <a:solidFill>
                  <a:srgbClr val="FF0000"/>
                </a:solidFill>
                <a:latin typeface="Symbol" pitchFamily="18" charset="2"/>
              </a:rPr>
              <a:t>a</a:t>
            </a:r>
            <a:r>
              <a:rPr lang="en-US" sz="1600" baseline="-25000" dirty="0" err="1">
                <a:solidFill>
                  <a:srgbClr val="FF0000"/>
                </a:solidFill>
              </a:rPr>
              <a:t>He</a:t>
            </a:r>
            <a:r>
              <a:rPr lang="en-US" sz="1600" dirty="0" err="1">
                <a:solidFill>
                  <a:srgbClr val="FF0000"/>
                </a:solidFill>
              </a:rPr>
              <a:t>-</a:t>
            </a:r>
            <a:r>
              <a:rPr lang="en-US" sz="1600" dirty="0" err="1">
                <a:solidFill>
                  <a:srgbClr val="FF0000"/>
                </a:solidFill>
                <a:latin typeface="Symbol" pitchFamily="18" charset="2"/>
              </a:rPr>
              <a:t>a</a:t>
            </a:r>
            <a:r>
              <a:rPr lang="en-US" sz="1600" baseline="-25000" dirty="0" err="1">
                <a:solidFill>
                  <a:srgbClr val="FF0000"/>
                </a:solidFill>
              </a:rPr>
              <a:t>p</a:t>
            </a:r>
            <a:r>
              <a:rPr lang="en-US" sz="1600" dirty="0">
                <a:solidFill>
                  <a:srgbClr val="FF0000"/>
                </a:solidFill>
              </a:rPr>
              <a:t> = 0.078 ±</a:t>
            </a:r>
            <a:r>
              <a:rPr lang="en-US" sz="1600" dirty="0" smtClean="0">
                <a:solidFill>
                  <a:srgbClr val="FF0000"/>
                </a:solidFill>
              </a:rPr>
              <a:t>0.008</a:t>
            </a:r>
            <a:endParaRPr lang="en-US" sz="1600" dirty="0">
              <a:solidFill>
                <a:srgbClr val="FF0000"/>
              </a:solidFill>
            </a:endParaRPr>
          </a:p>
        </p:txBody>
      </p:sp>
      <p:sp>
        <p:nvSpPr>
          <p:cNvPr id="25" name="TextBox 24"/>
          <p:cNvSpPr txBox="1"/>
          <p:nvPr/>
        </p:nvSpPr>
        <p:spPr>
          <a:xfrm>
            <a:off x="229320" y="4379620"/>
            <a:ext cx="3118544" cy="1569660"/>
          </a:xfrm>
          <a:prstGeom prst="rect">
            <a:avLst/>
          </a:prstGeom>
          <a:solidFill>
            <a:schemeClr val="bg1"/>
          </a:solidFill>
          <a:ln>
            <a:solidFill>
              <a:schemeClr val="accent1"/>
            </a:solidFill>
          </a:ln>
        </p:spPr>
        <p:txBody>
          <a:bodyPr wrap="square" rtlCol="0">
            <a:spAutoFit/>
          </a:bodyPr>
          <a:lstStyle/>
          <a:p>
            <a:pPr marL="271463" lvl="1" indent="-180975">
              <a:buClr>
                <a:schemeClr val="accent1"/>
              </a:buClr>
              <a:buFont typeface="Arial" panose="020B0604020202020204" pitchFamily="34" charset="0"/>
              <a:buChar char="•"/>
            </a:pPr>
            <a:r>
              <a:rPr lang="it-IT" sz="1600" dirty="0" err="1" smtClean="0"/>
              <a:t>Spectral</a:t>
            </a:r>
            <a:r>
              <a:rPr lang="it-IT" sz="1600" dirty="0" smtClean="0"/>
              <a:t> </a:t>
            </a:r>
            <a:r>
              <a:rPr lang="it-IT" sz="1600" dirty="0" err="1"/>
              <a:t>features</a:t>
            </a:r>
            <a:r>
              <a:rPr lang="it-IT" sz="1600" dirty="0"/>
              <a:t> @</a:t>
            </a:r>
            <a:r>
              <a:rPr lang="it-IT" sz="1600" dirty="0" err="1"/>
              <a:t>injection</a:t>
            </a:r>
            <a:r>
              <a:rPr lang="it-IT" sz="1600" dirty="0"/>
              <a:t>?</a:t>
            </a:r>
          </a:p>
          <a:p>
            <a:pPr marL="271463" lvl="1" indent="-180975">
              <a:buClr>
                <a:schemeClr val="accent1"/>
              </a:buClr>
              <a:buFont typeface="Arial" panose="020B0604020202020204" pitchFamily="34" charset="0"/>
              <a:buChar char="•"/>
            </a:pPr>
            <a:r>
              <a:rPr lang="it-IT" sz="1600" dirty="0" err="1" smtClean="0"/>
              <a:t>Different</a:t>
            </a:r>
            <a:r>
              <a:rPr lang="it-IT" sz="1600" dirty="0" smtClean="0"/>
              <a:t> </a:t>
            </a:r>
            <a:r>
              <a:rPr lang="it-IT" sz="1600" dirty="0" err="1"/>
              <a:t>astrophysical</a:t>
            </a:r>
            <a:r>
              <a:rPr lang="it-IT" sz="1600" dirty="0"/>
              <a:t> </a:t>
            </a:r>
            <a:r>
              <a:rPr lang="it-IT" sz="1600" dirty="0" err="1"/>
              <a:t>objects</a:t>
            </a:r>
            <a:r>
              <a:rPr lang="it-IT" sz="1600" dirty="0"/>
              <a:t>?</a:t>
            </a:r>
          </a:p>
          <a:p>
            <a:pPr marL="271463" lvl="1" indent="-180975">
              <a:buClr>
                <a:schemeClr val="accent1"/>
              </a:buClr>
              <a:buFont typeface="Arial" panose="020B0604020202020204" pitchFamily="34" charset="0"/>
              <a:buChar char="•"/>
            </a:pPr>
            <a:r>
              <a:rPr lang="it-IT" sz="1600" dirty="0" err="1" smtClean="0"/>
              <a:t>Propagation</a:t>
            </a:r>
            <a:r>
              <a:rPr lang="it-IT" sz="1600" dirty="0" smtClean="0"/>
              <a:t> </a:t>
            </a:r>
            <a:r>
              <a:rPr lang="it-IT" sz="1600" dirty="0" err="1"/>
              <a:t>feature</a:t>
            </a:r>
            <a:r>
              <a:rPr lang="it-IT" sz="1600" dirty="0"/>
              <a:t> </a:t>
            </a:r>
            <a:r>
              <a:rPr lang="it-IT" sz="1600" dirty="0" err="1"/>
              <a:t>not</a:t>
            </a:r>
            <a:r>
              <a:rPr lang="it-IT" sz="1600" dirty="0"/>
              <a:t> </a:t>
            </a:r>
            <a:r>
              <a:rPr lang="it-IT" sz="1600" dirty="0" err="1"/>
              <a:t>constrained</a:t>
            </a:r>
            <a:r>
              <a:rPr lang="it-IT" sz="1600" dirty="0"/>
              <a:t> by </a:t>
            </a:r>
            <a:r>
              <a:rPr lang="it-IT" sz="1600" dirty="0" smtClean="0"/>
              <a:t>S/N </a:t>
            </a:r>
            <a:r>
              <a:rPr lang="it-IT" sz="1600" dirty="0"/>
              <a:t>ratio data</a:t>
            </a:r>
            <a:r>
              <a:rPr lang="it-IT" sz="1600" dirty="0" smtClean="0"/>
              <a:t>?</a:t>
            </a:r>
          </a:p>
        </p:txBody>
      </p:sp>
      <p:sp>
        <p:nvSpPr>
          <p:cNvPr id="14" name="Footer Placeholder 16"/>
          <p:cNvSpPr>
            <a:spLocks noGrp="1"/>
          </p:cNvSpPr>
          <p:nvPr>
            <p:ph type="ftr" sz="quarter" idx="4294967295"/>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42547559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dirty="0" smtClean="0"/>
              <a:t>PAMELA vs AMS02: </a:t>
            </a:r>
            <a:r>
              <a:rPr lang="it-IT" dirty="0" err="1" smtClean="0"/>
              <a:t>protons</a:t>
            </a:r>
            <a:endParaRPr lang="en-US" dirty="0"/>
          </a:p>
        </p:txBody>
      </p:sp>
      <p:pic>
        <p:nvPicPr>
          <p:cNvPr id="5" name="Immagine 2"/>
          <p:cNvPicPr>
            <a:picLocks noGrp="1" noChangeAspect="1"/>
          </p:cNvPicPr>
          <p:nvPr>
            <p:ph sz="quarter" idx="4294967295"/>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743" y="1556792"/>
            <a:ext cx="8640000" cy="4752528"/>
          </a:xfrm>
          <a:prstGeom prst="rect">
            <a:avLst/>
          </a:prstGeom>
        </p:spPr>
      </p:pic>
      <p:sp>
        <p:nvSpPr>
          <p:cNvPr id="9" name="CasellaDiTesto 4"/>
          <p:cNvSpPr txBox="1"/>
          <p:nvPr/>
        </p:nvSpPr>
        <p:spPr>
          <a:xfrm>
            <a:off x="8291607" y="5157192"/>
            <a:ext cx="761747" cy="333296"/>
          </a:xfrm>
          <a:prstGeom prst="rect">
            <a:avLst/>
          </a:prstGeom>
          <a:noFill/>
        </p:spPr>
        <p:txBody>
          <a:bodyPr wrap="none" rtlCol="0">
            <a:spAutoFit/>
          </a:bodyPr>
          <a:lstStyle/>
          <a:p>
            <a:r>
              <a:rPr lang="en-US" dirty="0" smtClean="0">
                <a:solidFill>
                  <a:srgbClr val="FF0000"/>
                </a:solidFill>
                <a:latin typeface="Arial" panose="020B0604020202020204" pitchFamily="34" charset="0"/>
                <a:cs typeface="Arial" panose="020B0604020202020204" pitchFamily="34" charset="0"/>
              </a:rPr>
              <a:t>0.988</a:t>
            </a:r>
            <a:endParaRPr lang="en-US" dirty="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323528" y="1268760"/>
            <a:ext cx="3863623" cy="523220"/>
          </a:xfrm>
          <a:prstGeom prst="rect">
            <a:avLst/>
          </a:prstGeom>
          <a:noFill/>
        </p:spPr>
        <p:txBody>
          <a:bodyPr wrap="square" rtlCol="0">
            <a:spAutoFit/>
          </a:bodyPr>
          <a:lstStyle/>
          <a:p>
            <a:pPr defTabSz="354013"/>
            <a:r>
              <a:rPr lang="en-US" sz="1400" dirty="0" smtClean="0">
                <a:solidFill>
                  <a:srgbClr val="0070C0"/>
                </a:solidFill>
              </a:rPr>
              <a:t>PAMELA data	</a:t>
            </a:r>
            <a:r>
              <a:rPr lang="en-US" sz="1400" dirty="0" smtClean="0">
                <a:solidFill>
                  <a:srgbClr val="0070C0"/>
                </a:solidFill>
                <a:sym typeface="Wingdings" pitchFamily="2" charset="2"/>
              </a:rPr>
              <a:t> </a:t>
            </a:r>
            <a:r>
              <a:rPr lang="en-US" sz="1400" dirty="0" smtClean="0">
                <a:solidFill>
                  <a:srgbClr val="0070C0"/>
                </a:solidFill>
              </a:rPr>
              <a:t> Jul 2006 ÷ Mar 2008</a:t>
            </a:r>
          </a:p>
          <a:p>
            <a:pPr defTabSz="354013"/>
            <a:r>
              <a:rPr lang="it-IT" sz="1400" dirty="0" smtClean="0">
                <a:solidFill>
                  <a:srgbClr val="0070C0"/>
                </a:solidFill>
              </a:rPr>
              <a:t>AMS02 data	</a:t>
            </a:r>
            <a:r>
              <a:rPr lang="it-IT" sz="1400" dirty="0" smtClean="0">
                <a:solidFill>
                  <a:srgbClr val="0070C0"/>
                </a:solidFill>
                <a:sym typeface="Wingdings" panose="05000000000000000000" pitchFamily="2" charset="2"/>
              </a:rPr>
              <a:t> </a:t>
            </a:r>
            <a:r>
              <a:rPr lang="it-IT" sz="1400" dirty="0" err="1" smtClean="0">
                <a:solidFill>
                  <a:srgbClr val="0070C0"/>
                </a:solidFill>
              </a:rPr>
              <a:t>May</a:t>
            </a:r>
            <a:r>
              <a:rPr lang="it-IT" sz="1400" dirty="0" smtClean="0">
                <a:solidFill>
                  <a:srgbClr val="0070C0"/>
                </a:solidFill>
              </a:rPr>
              <a:t> 2011</a:t>
            </a:r>
            <a:r>
              <a:rPr lang="en-US" sz="1400" dirty="0">
                <a:solidFill>
                  <a:srgbClr val="0070C0"/>
                </a:solidFill>
              </a:rPr>
              <a:t> ÷ </a:t>
            </a:r>
            <a:r>
              <a:rPr lang="en-US" sz="1400" dirty="0" smtClean="0">
                <a:solidFill>
                  <a:srgbClr val="0070C0"/>
                </a:solidFill>
              </a:rPr>
              <a:t>Nov 2013</a:t>
            </a:r>
            <a:endParaRPr lang="en-US" sz="1400" dirty="0">
              <a:solidFill>
                <a:srgbClr val="0070C0"/>
              </a:solidFill>
            </a:endParaRPr>
          </a:p>
        </p:txBody>
      </p:sp>
      <p:cxnSp>
        <p:nvCxnSpPr>
          <p:cNvPr id="3" name="Straight Connector 2"/>
          <p:cNvCxnSpPr/>
          <p:nvPr/>
        </p:nvCxnSpPr>
        <p:spPr>
          <a:xfrm>
            <a:off x="4211960" y="1844824"/>
            <a:ext cx="0" cy="4248472"/>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956620" y="3284984"/>
            <a:ext cx="5262979" cy="954107"/>
          </a:xfrm>
          <a:prstGeom prst="rect">
            <a:avLst/>
          </a:prstGeom>
          <a:solidFill>
            <a:schemeClr val="bg1"/>
          </a:solidFill>
        </p:spPr>
        <p:txBody>
          <a:bodyPr wrap="none" rtlCol="0">
            <a:spAutoFit/>
          </a:bodyPr>
          <a:lstStyle/>
          <a:p>
            <a:r>
              <a:rPr lang="en-US" sz="1400" dirty="0" err="1" smtClean="0">
                <a:solidFill>
                  <a:srgbClr val="FF0000"/>
                </a:solidFill>
              </a:rPr>
              <a:t>Adriani</a:t>
            </a:r>
            <a:r>
              <a:rPr lang="en-US" sz="1400" dirty="0" smtClean="0">
                <a:solidFill>
                  <a:srgbClr val="FF0000"/>
                </a:solidFill>
              </a:rPr>
              <a:t> et al. </a:t>
            </a:r>
            <a:r>
              <a:rPr lang="en-US" sz="1400" dirty="0">
                <a:solidFill>
                  <a:srgbClr val="FF0000"/>
                </a:solidFill>
              </a:rPr>
              <a:t> </a:t>
            </a:r>
            <a:r>
              <a:rPr lang="en-US" sz="1400" dirty="0" smtClean="0">
                <a:solidFill>
                  <a:srgbClr val="FF0000"/>
                </a:solidFill>
              </a:rPr>
              <a:t>- </a:t>
            </a:r>
            <a:r>
              <a:rPr lang="en-US" sz="1400" dirty="0" err="1" smtClean="0">
                <a:solidFill>
                  <a:srgbClr val="FF0000"/>
                </a:solidFill>
              </a:rPr>
              <a:t>Phys.Rep</a:t>
            </a:r>
            <a:r>
              <a:rPr lang="en-US" sz="1400" dirty="0" smtClean="0">
                <a:solidFill>
                  <a:srgbClr val="FF0000"/>
                </a:solidFill>
              </a:rPr>
              <a:t>. – 544 (2014) 323-370 </a:t>
            </a:r>
          </a:p>
          <a:p>
            <a:r>
              <a:rPr lang="en-US" sz="1400" dirty="0" smtClean="0"/>
              <a:t>(“Science” flux </a:t>
            </a:r>
            <a:r>
              <a:rPr lang="en-US" sz="1400" dirty="0" smtClean="0">
                <a:solidFill>
                  <a:prstClr val="black"/>
                </a:solidFill>
              </a:rPr>
              <a:t>rescaled, according to solar-modulation analysis)</a:t>
            </a:r>
            <a:endParaRPr lang="en-US" sz="1400" dirty="0">
              <a:solidFill>
                <a:prstClr val="black"/>
              </a:solidFill>
            </a:endParaRPr>
          </a:p>
          <a:p>
            <a:endParaRPr lang="it-IT" sz="1400" dirty="0" smtClean="0">
              <a:solidFill>
                <a:prstClr val="black"/>
              </a:solidFill>
            </a:endParaRPr>
          </a:p>
          <a:p>
            <a:r>
              <a:rPr lang="it-IT" sz="1400" dirty="0">
                <a:solidFill>
                  <a:prstClr val="black"/>
                </a:solidFill>
                <a:sym typeface="Arial" charset="0"/>
              </a:rPr>
              <a:t>M. </a:t>
            </a:r>
            <a:r>
              <a:rPr lang="it-IT" sz="1400" dirty="0" err="1">
                <a:solidFill>
                  <a:prstClr val="black"/>
                </a:solidFill>
                <a:sym typeface="Arial" charset="0"/>
              </a:rPr>
              <a:t>Aguilar</a:t>
            </a:r>
            <a:r>
              <a:rPr lang="it-IT" sz="1400" dirty="0">
                <a:solidFill>
                  <a:prstClr val="black"/>
                </a:solidFill>
                <a:sym typeface="Arial" charset="0"/>
              </a:rPr>
              <a:t> et al., PRL </a:t>
            </a:r>
            <a:r>
              <a:rPr lang="it-IT" sz="1400" dirty="0">
                <a:solidFill>
                  <a:prstClr val="black"/>
                </a:solidFill>
              </a:rPr>
              <a:t>114 (2015)  171103 </a:t>
            </a:r>
            <a:endParaRPr lang="it-IT" sz="1400" dirty="0">
              <a:solidFill>
                <a:prstClr val="black"/>
              </a:solidFill>
              <a:sym typeface="Arial" charset="0"/>
            </a:endParaRPr>
          </a:p>
        </p:txBody>
      </p:sp>
      <p:sp>
        <p:nvSpPr>
          <p:cNvPr id="13" name="TextBox 12"/>
          <p:cNvSpPr txBox="1"/>
          <p:nvPr/>
        </p:nvSpPr>
        <p:spPr>
          <a:xfrm>
            <a:off x="1043608" y="1844824"/>
            <a:ext cx="2395207" cy="369332"/>
          </a:xfrm>
          <a:prstGeom prst="rect">
            <a:avLst/>
          </a:prstGeom>
          <a:solidFill>
            <a:schemeClr val="bg1"/>
          </a:solidFill>
          <a:ln>
            <a:noFill/>
          </a:ln>
        </p:spPr>
        <p:txBody>
          <a:bodyPr wrap="none" rtlCol="0">
            <a:spAutoFit/>
          </a:bodyPr>
          <a:lstStyle/>
          <a:p>
            <a:r>
              <a:rPr lang="it-IT" dirty="0">
                <a:solidFill>
                  <a:srgbClr val="0000FF"/>
                </a:solidFill>
                <a:sym typeface="Wingdings 2"/>
              </a:rPr>
              <a:t> s</a:t>
            </a:r>
            <a:r>
              <a:rPr lang="it-IT" dirty="0" smtClean="0">
                <a:solidFill>
                  <a:srgbClr val="0000FF"/>
                </a:solidFill>
              </a:rPr>
              <a:t>olar </a:t>
            </a:r>
            <a:r>
              <a:rPr lang="it-IT" dirty="0" err="1" smtClean="0">
                <a:solidFill>
                  <a:srgbClr val="0000FF"/>
                </a:solidFill>
              </a:rPr>
              <a:t>modulation</a:t>
            </a:r>
            <a:r>
              <a:rPr lang="it-IT" dirty="0" smtClean="0">
                <a:solidFill>
                  <a:srgbClr val="0000FF"/>
                </a:solidFill>
                <a:sym typeface="Wingdings 2"/>
              </a:rPr>
              <a:t></a:t>
            </a:r>
            <a:endParaRPr lang="en-US" dirty="0">
              <a:solidFill>
                <a:srgbClr val="0000FF"/>
              </a:solidFill>
            </a:endParaRPr>
          </a:p>
        </p:txBody>
      </p:sp>
      <p:cxnSp>
        <p:nvCxnSpPr>
          <p:cNvPr id="15" name="Straight Arrow Connector 14"/>
          <p:cNvCxnSpPr/>
          <p:nvPr/>
        </p:nvCxnSpPr>
        <p:spPr>
          <a:xfrm flipH="1">
            <a:off x="3707905" y="2014742"/>
            <a:ext cx="479246" cy="0"/>
          </a:xfrm>
          <a:prstGeom prst="straightConnector1">
            <a:avLst/>
          </a:prstGeom>
          <a:ln w="127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2" name="Footer Placeholder 16"/>
          <p:cNvSpPr>
            <a:spLocks noGrp="1"/>
          </p:cNvSpPr>
          <p:nvPr>
            <p:ph type="ftr" sz="quarter" idx="3"/>
          </p:nvPr>
        </p:nvSpPr>
        <p:spPr>
          <a:xfrm>
            <a:off x="304800" y="6410848"/>
            <a:ext cx="4477512" cy="365760"/>
          </a:xfrm>
          <a:prstGeom prst="rect">
            <a:avLst/>
          </a:prstGeom>
        </p:spPr>
        <p:txBody>
          <a:bodyPr/>
          <a:lstStyle/>
          <a:p>
            <a:pPr algn="r"/>
            <a:r>
              <a:rPr lang="en-US" dirty="0" smtClean="0"/>
              <a:t>2</a:t>
            </a:r>
            <a:r>
              <a:rPr lang="en-US" baseline="30000" dirty="0" smtClean="0"/>
              <a:t>nd</a:t>
            </a:r>
            <a:r>
              <a:rPr lang="en-US" dirty="0" smtClean="0"/>
              <a:t> ICPPA– October 16 - Moscow - Russia</a:t>
            </a:r>
            <a:endParaRPr lang="en-US" dirty="0"/>
          </a:p>
        </p:txBody>
      </p:sp>
    </p:spTree>
    <p:extLst>
      <p:ext uri="{BB962C8B-B14F-4D97-AF65-F5344CB8AC3E}">
        <p14:creationId xmlns:p14="http://schemas.microsoft.com/office/powerpoint/2010/main" val="2341183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solidFill>
          <a:schemeClr val="bg1"/>
        </a:solidFill>
        <a:ln w="28575">
          <a:gradFill>
            <a:gsLst>
              <a:gs pos="6500">
                <a:srgbClr val="FAA88A"/>
              </a:gs>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a:ln>
        <a:effectLst/>
      </a:spPr>
      <a:bodyPr rtlCol="0" anchor="ctr"/>
      <a:lstStyle>
        <a:defPPr>
          <a:defRPr sz="1600" dirty="0" smtClean="0"/>
        </a:defPPr>
      </a:lstStyle>
      <a:style>
        <a:lnRef idx="1">
          <a:schemeClr val="accent3"/>
        </a:lnRef>
        <a:fillRef idx="2">
          <a:schemeClr val="accent3"/>
        </a:fillRef>
        <a:effectRef idx="1">
          <a:schemeClr val="accent3"/>
        </a:effectRef>
        <a:fontRef idx="minor">
          <a:schemeClr val="dk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10209</TotalTime>
  <Words>3257</Words>
  <Application>Microsoft Macintosh PowerPoint</Application>
  <PresentationFormat>Presentazione su schermo (4:3)</PresentationFormat>
  <Paragraphs>611</Paragraphs>
  <Slides>68</Slides>
  <Notes>6</Notes>
  <HiddenSlides>0</HiddenSlides>
  <MMClips>0</MMClips>
  <ScaleCrop>false</ScaleCrop>
  <HeadingPairs>
    <vt:vector size="6" baseType="variant">
      <vt:variant>
        <vt:lpstr>Caratteri utilizzati</vt:lpstr>
      </vt:variant>
      <vt:variant>
        <vt:i4>20</vt:i4>
      </vt:variant>
      <vt:variant>
        <vt:lpstr>Tema</vt:lpstr>
      </vt:variant>
      <vt:variant>
        <vt:i4>1</vt:i4>
      </vt:variant>
      <vt:variant>
        <vt:lpstr>Titoli diapositive</vt:lpstr>
      </vt:variant>
      <vt:variant>
        <vt:i4>68</vt:i4>
      </vt:variant>
    </vt:vector>
  </HeadingPairs>
  <TitlesOfParts>
    <vt:vector size="89" baseType="lpstr">
      <vt:lpstr>Abadi MT Condensed Extra Bold</vt:lpstr>
      <vt:lpstr>Avenir Roman</vt:lpstr>
      <vt:lpstr>Bitstream Vera Sans</vt:lpstr>
      <vt:lpstr>Book Antiqua</vt:lpstr>
      <vt:lpstr>Calibri</vt:lpstr>
      <vt:lpstr>Cambria Math</vt:lpstr>
      <vt:lpstr>Candara</vt:lpstr>
      <vt:lpstr>Comic Sans MS</vt:lpstr>
      <vt:lpstr>Courier New</vt:lpstr>
      <vt:lpstr>DejaVu Sans</vt:lpstr>
      <vt:lpstr>Garamond</vt:lpstr>
      <vt:lpstr>Georgia</vt:lpstr>
      <vt:lpstr>Georgia Corsivo</vt:lpstr>
      <vt:lpstr>ＭＳ Ｐゴシック</vt:lpstr>
      <vt:lpstr>Symbol</vt:lpstr>
      <vt:lpstr>Tahoma</vt:lpstr>
      <vt:lpstr>Times New Roman</vt:lpstr>
      <vt:lpstr>Wingdings</vt:lpstr>
      <vt:lpstr>Wingdings 2</vt:lpstr>
      <vt:lpstr>Arial</vt:lpstr>
      <vt:lpstr>Civic</vt:lpstr>
      <vt:lpstr>The PAMELA experiment: a decade of Cosmic Rays Physics  in space</vt:lpstr>
      <vt:lpstr>PAMELA Payload for Matter/antimatter Exploration and Light-nuclei Astrophysics </vt:lpstr>
      <vt:lpstr>The PAMELA collaboration</vt:lpstr>
      <vt:lpstr>Absolute fluxes of  (primary and secondary) GCRs</vt:lpstr>
      <vt:lpstr>Published results on GCRs</vt:lpstr>
      <vt:lpstr>H &amp; He absolute fluxes</vt:lpstr>
      <vt:lpstr>H &amp; He absolute fluxes</vt:lpstr>
      <vt:lpstr>H &amp; He absolute fluxes</vt:lpstr>
      <vt:lpstr>PAMELA vs AMS02: protons</vt:lpstr>
      <vt:lpstr>PAMELA vs AMS02: heliums</vt:lpstr>
      <vt:lpstr>Electron spectrum</vt:lpstr>
      <vt:lpstr>H and He isotopes</vt:lpstr>
      <vt:lpstr>H isotopes</vt:lpstr>
      <vt:lpstr>He isotopes</vt:lpstr>
      <vt:lpstr>B&amp;C  Z-selection</vt:lpstr>
      <vt:lpstr>B and C absolute fluxes</vt:lpstr>
      <vt:lpstr>B/C ratio</vt:lpstr>
      <vt:lpstr>PAMELA vs AMS-02: Carbon flux</vt:lpstr>
      <vt:lpstr>PAMELA vs AMS-02</vt:lpstr>
      <vt:lpstr>Work in progress : TO DO LIST !</vt:lpstr>
      <vt:lpstr>Li&amp;Be</vt:lpstr>
      <vt:lpstr>PAMELA Li flux</vt:lpstr>
      <vt:lpstr>Li&amp;Be isotopes</vt:lpstr>
      <vt:lpstr>Li isotopes</vt:lpstr>
      <vt:lpstr>Be isotopes</vt:lpstr>
      <vt:lpstr>Li &amp; Be isotopes</vt:lpstr>
      <vt:lpstr>Antiparticles &amp;co.</vt:lpstr>
      <vt:lpstr>Search for          (He) ̅ and SQM</vt:lpstr>
      <vt:lpstr>Positrons</vt:lpstr>
      <vt:lpstr>Positrons</vt:lpstr>
      <vt:lpstr>Anisotropy in e+/e- arrival directions</vt:lpstr>
      <vt:lpstr>Antiprotons</vt:lpstr>
      <vt:lpstr>CRs in the heliosphere</vt:lpstr>
      <vt:lpstr>Published results on Solar Physics</vt:lpstr>
      <vt:lpstr>Presentazione di PowerPoint</vt:lpstr>
      <vt:lpstr>Presentazione di PowerPoint</vt:lpstr>
      <vt:lpstr>Presentazione di PowerPoint</vt:lpstr>
      <vt:lpstr>Solar cycles &amp; CR modulation</vt:lpstr>
      <vt:lpstr>The solar wind</vt:lpstr>
      <vt:lpstr>Heliospheric magnetic field (HMF)</vt:lpstr>
      <vt:lpstr>Drift &amp; diffusion</vt:lpstr>
      <vt:lpstr>Drift path</vt:lpstr>
      <vt:lpstr>PAMELA observations during 23° solar cycle</vt:lpstr>
      <vt:lpstr>Long-term variation of GCR protons during 23° solar minimum</vt:lpstr>
      <vt:lpstr>Long-term variation of GCR electrons during 23° solar minimum</vt:lpstr>
      <vt:lpstr>Particle-dependent solar modulation</vt:lpstr>
      <vt:lpstr>PAMELA observations during 24° solar cycle</vt:lpstr>
      <vt:lpstr>Long-term variation of GCR protons towards 24° solar maximum</vt:lpstr>
      <vt:lpstr>Evolution of the electron charge ratio: sign-dependent solar modulation </vt:lpstr>
      <vt:lpstr>Solar energetic particles (SEPs)</vt:lpstr>
      <vt:lpstr>Presentazione di PowerPoint</vt:lpstr>
      <vt:lpstr>Presentazione di PowerPoint</vt:lpstr>
      <vt:lpstr>Presentazione di PowerPoint</vt:lpstr>
      <vt:lpstr>SEPs observed by PAMELA</vt:lpstr>
      <vt:lpstr>Work in progress : TO DO LIST !</vt:lpstr>
      <vt:lpstr>CRs in the magnetosphere</vt:lpstr>
      <vt:lpstr>Published results on CRs  in the magnetosphere</vt:lpstr>
      <vt:lpstr>The PAMELA orbital environment</vt:lpstr>
      <vt:lpstr>PAMELA trajectory reconstruction</vt:lpstr>
      <vt:lpstr>Positrons &amp; electrons</vt:lpstr>
      <vt:lpstr>Trapped antiprotons</vt:lpstr>
      <vt:lpstr>Trapped  protons</vt:lpstr>
      <vt:lpstr>Re-entrant albedo protons</vt:lpstr>
      <vt:lpstr>Geomagnetic cutoff variations during SEPs</vt:lpstr>
      <vt:lpstr>Work in progress : TO DO LIST !</vt:lpstr>
      <vt:lpstr>Conclusions</vt:lpstr>
      <vt:lpstr>Conclusions</vt:lpstr>
      <vt:lpstr>10 years of PAMELA!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Risultati e  programma scientifico 2016-2018  di PAMELA</dc:title>
  <dc:creator>Utente</dc:creator>
  <cp:lastModifiedBy>Utente di Microsoft Office</cp:lastModifiedBy>
  <cp:revision>222</cp:revision>
  <cp:lastPrinted>2016-07-05T13:54:05Z</cp:lastPrinted>
  <dcterms:created xsi:type="dcterms:W3CDTF">2015-11-17T08:36:40Z</dcterms:created>
  <dcterms:modified xsi:type="dcterms:W3CDTF">2016-10-11T05:54:55Z</dcterms:modified>
</cp:coreProperties>
</file>