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256" r:id="rId2"/>
    <p:sldId id="273" r:id="rId3"/>
    <p:sldId id="305" r:id="rId4"/>
    <p:sldId id="302" r:id="rId5"/>
    <p:sldId id="303" r:id="rId6"/>
    <p:sldId id="304" r:id="rId7"/>
    <p:sldId id="306" r:id="rId8"/>
    <p:sldId id="314" r:id="rId9"/>
    <p:sldId id="307" r:id="rId10"/>
    <p:sldId id="308" r:id="rId11"/>
    <p:sldId id="309" r:id="rId12"/>
    <p:sldId id="310" r:id="rId13"/>
    <p:sldId id="311" r:id="rId14"/>
    <p:sldId id="312" r:id="rId15"/>
    <p:sldId id="313" r:id="rId16"/>
    <p:sldId id="294" r:id="rId17"/>
    <p:sldId id="260" r:id="rId18"/>
    <p:sldId id="276" r:id="rId19"/>
    <p:sldId id="262" r:id="rId20"/>
    <p:sldId id="279" r:id="rId21"/>
    <p:sldId id="285" r:id="rId22"/>
    <p:sldId id="286" r:id="rId23"/>
    <p:sldId id="287" r:id="rId24"/>
    <p:sldId id="288" r:id="rId25"/>
    <p:sldId id="289" r:id="rId26"/>
    <p:sldId id="290" r:id="rId27"/>
    <p:sldId id="266" r:id="rId28"/>
    <p:sldId id="267" r:id="rId29"/>
    <p:sldId id="268" r:id="rId30"/>
    <p:sldId id="271" r:id="rId31"/>
    <p:sldId id="298" r:id="rId32"/>
    <p:sldId id="299" r:id="rId33"/>
    <p:sldId id="300" r:id="rId34"/>
    <p:sldId id="274" r:id="rId35"/>
    <p:sldId id="315" r:id="rId36"/>
    <p:sldId id="316" r:id="rId37"/>
    <p:sldId id="317"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928" autoAdjust="0"/>
  </p:normalViewPr>
  <p:slideViewPr>
    <p:cSldViewPr>
      <p:cViewPr varScale="1">
        <p:scale>
          <a:sx n="70" d="100"/>
          <a:sy n="70" d="100"/>
        </p:scale>
        <p:origin x="-13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18T20:37:42.447" idx="2">
    <p:pos x="5760" y="2475"/>
    <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B44E5-C29F-46E8-800D-40F7F3BE6EC7}" type="datetimeFigureOut">
              <a:rPr lang="ru-RU" smtClean="0"/>
              <a:pPr/>
              <a:t>10.10.2016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68B7B-F0B0-4585-803C-205D1AF0D9B4}" type="slidenum">
              <a:rPr lang="ru-RU" smtClean="0"/>
              <a:pPr/>
              <a:t>‹#›</a:t>
            </a:fld>
            <a:endParaRPr lang="ru-RU"/>
          </a:p>
        </p:txBody>
      </p:sp>
    </p:spTree>
    <p:extLst>
      <p:ext uri="{BB962C8B-B14F-4D97-AF65-F5344CB8AC3E}">
        <p14:creationId xmlns:p14="http://schemas.microsoft.com/office/powerpoint/2010/main" val="229408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889507-9E78-49BA-9730-116EB8C9C236}" type="slidenum">
              <a:rPr lang="ru-RU" smtClean="0"/>
              <a:t>4</a:t>
            </a:fld>
            <a:endParaRPr lang="ru-RU"/>
          </a:p>
        </p:txBody>
      </p:sp>
    </p:spTree>
    <p:extLst>
      <p:ext uri="{BB962C8B-B14F-4D97-AF65-F5344CB8AC3E}">
        <p14:creationId xmlns:p14="http://schemas.microsoft.com/office/powerpoint/2010/main" val="101521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D05AB082-859F-4FF6-9B15-18C09FC21A6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5AB082-859F-4FF6-9B15-18C09FC21A6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05AB082-859F-4FF6-9B15-18C09FC21A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EE65F15-B7EC-43D9-9E99-026393FEBFBE}" type="datetimeFigureOut">
              <a:rPr lang="ru-RU" smtClean="0"/>
              <a:pPr/>
              <a:t>10.10.2016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D05AB082-859F-4FF6-9B15-18C09FC21A6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E65F15-B7EC-43D9-9E99-026393FEBFBE}" type="datetimeFigureOut">
              <a:rPr lang="ru-RU" smtClean="0"/>
              <a:pPr/>
              <a:t>10.10.2016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5AB082-859F-4FF6-9B15-18C09FC21A6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67544" y="1700808"/>
            <a:ext cx="7851648" cy="1828800"/>
          </a:xfrm>
        </p:spPr>
        <p:txBody>
          <a:bodyPr>
            <a:normAutofit fontScale="90000"/>
          </a:bodyPr>
          <a:lstStyle/>
          <a:p>
            <a:pPr algn="ctr"/>
            <a:r>
              <a:rPr lang="en-US" sz="4400" b="0" dirty="0">
                <a:solidFill>
                  <a:srgbClr val="FFC000"/>
                </a:solidFill>
                <a:effectLst/>
              </a:rPr>
              <a:t>Beam </a:t>
            </a:r>
            <a:r>
              <a:rPr lang="en-US" sz="4400" b="0" dirty="0" err="1">
                <a:solidFill>
                  <a:srgbClr val="FFC000"/>
                </a:solidFill>
                <a:effectLst/>
              </a:rPr>
              <a:t>polarimetry</a:t>
            </a:r>
            <a:r>
              <a:rPr lang="en-US" sz="4400" b="0" dirty="0">
                <a:solidFill>
                  <a:srgbClr val="FFC000"/>
                </a:solidFill>
                <a:effectLst/>
              </a:rPr>
              <a:t> at the SPASCHARM experiment at IHEP U-70 accelerator</a:t>
            </a:r>
            <a:r>
              <a:rPr lang="en-US" sz="4800" dirty="0" smtClean="0">
                <a:solidFill>
                  <a:srgbClr val="FFC000"/>
                </a:solidFill>
                <a:effectLst/>
              </a:rPr>
              <a:t>.</a:t>
            </a:r>
            <a:r>
              <a:rPr lang="ru-RU" sz="4800" dirty="0">
                <a:effectLst/>
              </a:rPr>
              <a:t/>
            </a:r>
            <a:br>
              <a:rPr lang="ru-RU" sz="4800" dirty="0">
                <a:effectLst/>
              </a:rPr>
            </a:br>
            <a:r>
              <a:rPr lang="ru-RU" dirty="0" smtClean="0"/>
              <a:t/>
            </a:r>
            <a:br>
              <a:rPr lang="ru-RU" dirty="0" smtClean="0"/>
            </a:br>
            <a:endParaRPr lang="ru-RU" dirty="0"/>
          </a:p>
        </p:txBody>
      </p:sp>
      <p:sp>
        <p:nvSpPr>
          <p:cNvPr id="5" name="Подзаголовок 4"/>
          <p:cNvSpPr>
            <a:spLocks noGrp="1"/>
          </p:cNvSpPr>
          <p:nvPr>
            <p:ph type="subTitle" idx="1"/>
          </p:nvPr>
        </p:nvSpPr>
        <p:spPr>
          <a:xfrm>
            <a:off x="-1180" y="2996952"/>
            <a:ext cx="8899812" cy="2520280"/>
          </a:xfrm>
        </p:spPr>
        <p:txBody>
          <a:bodyPr>
            <a:normAutofit fontScale="92500" lnSpcReduction="10000"/>
          </a:bodyPr>
          <a:lstStyle/>
          <a:p>
            <a:r>
              <a:rPr lang="en-US" sz="1600" u="sng" dirty="0">
                <a:solidFill>
                  <a:srgbClr val="FFC000"/>
                </a:solidFill>
                <a:latin typeface="Times New Roman" panose="02020603050405020304" pitchFamily="18" charset="0"/>
                <a:cs typeface="Times New Roman" panose="02020603050405020304" pitchFamily="18" charset="0"/>
              </a:rPr>
              <a:t>A.A. </a:t>
            </a:r>
            <a:r>
              <a:rPr lang="en-US" sz="1600" u="sng" dirty="0" err="1">
                <a:solidFill>
                  <a:srgbClr val="FFC000"/>
                </a:solidFill>
                <a:latin typeface="Times New Roman" panose="02020603050405020304" pitchFamily="18" charset="0"/>
                <a:cs typeface="Times New Roman" panose="02020603050405020304" pitchFamily="18" charset="0"/>
              </a:rPr>
              <a:t>Bogdanov</a:t>
            </a:r>
            <a:r>
              <a:rPr lang="en-US" sz="1600" u="sng" dirty="0">
                <a:solidFill>
                  <a:srgbClr val="FFC000"/>
                </a:solidFill>
                <a:latin typeface="Times New Roman" panose="02020603050405020304" pitchFamily="18" charset="0"/>
                <a:cs typeface="Times New Roman" panose="02020603050405020304" pitchFamily="18" charset="0"/>
              </a:rPr>
              <a:t> </a:t>
            </a:r>
            <a:r>
              <a:rPr lang="en-US" sz="1600" baseline="30000" dirty="0">
                <a:solidFill>
                  <a:srgbClr val="FFC000"/>
                </a:solidFill>
                <a:latin typeface="Times New Roman" panose="02020603050405020304" pitchFamily="18" charset="0"/>
                <a:cs typeface="Times New Roman" panose="02020603050405020304" pitchFamily="18" charset="0"/>
              </a:rPr>
              <a:t>1 †</a:t>
            </a:r>
            <a:r>
              <a:rPr lang="en-US" sz="1600" dirty="0">
                <a:solidFill>
                  <a:srgbClr val="FFC000"/>
                </a:solidFill>
                <a:latin typeface="Times New Roman" panose="02020603050405020304" pitchFamily="18" charset="0"/>
                <a:cs typeface="Times New Roman" panose="02020603050405020304" pitchFamily="18" charset="0"/>
              </a:rPr>
              <a:t>, M.A. </a:t>
            </a:r>
            <a:r>
              <a:rPr lang="en-US" sz="1600" dirty="0" err="1">
                <a:solidFill>
                  <a:srgbClr val="FFC000"/>
                </a:solidFill>
                <a:latin typeface="Times New Roman" panose="02020603050405020304" pitchFamily="18" charset="0"/>
                <a:cs typeface="Times New Roman" panose="02020603050405020304" pitchFamily="18" charset="0"/>
              </a:rPr>
              <a:t>Chetvertkov</a:t>
            </a:r>
            <a:r>
              <a:rPr lang="en-US" sz="1600" dirty="0">
                <a:solidFill>
                  <a:srgbClr val="FFC000"/>
                </a:solidFill>
                <a:latin typeface="Times New Roman" panose="02020603050405020304" pitchFamily="18" charset="0"/>
                <a:cs typeface="Times New Roman" panose="02020603050405020304" pitchFamily="18" charset="0"/>
              </a:rPr>
              <a:t> </a:t>
            </a:r>
            <a:r>
              <a:rPr lang="en-US" sz="1600" baseline="30000" dirty="0">
                <a:solidFill>
                  <a:srgbClr val="FFC000"/>
                </a:solidFill>
                <a:latin typeface="Times New Roman" panose="02020603050405020304" pitchFamily="18" charset="0"/>
                <a:cs typeface="Times New Roman" panose="02020603050405020304" pitchFamily="18" charset="0"/>
              </a:rPr>
              <a:t>2</a:t>
            </a:r>
            <a:r>
              <a:rPr lang="en-US" sz="1600" dirty="0">
                <a:solidFill>
                  <a:srgbClr val="FFC000"/>
                </a:solidFill>
                <a:latin typeface="Times New Roman" panose="02020603050405020304" pitchFamily="18" charset="0"/>
                <a:cs typeface="Times New Roman" panose="02020603050405020304" pitchFamily="18" charset="0"/>
              </a:rPr>
              <a:t>, V.A. </a:t>
            </a:r>
            <a:r>
              <a:rPr lang="en-US" sz="1600" dirty="0" err="1">
                <a:solidFill>
                  <a:srgbClr val="FFC000"/>
                </a:solidFill>
                <a:latin typeface="Times New Roman" panose="02020603050405020304" pitchFamily="18" charset="0"/>
                <a:cs typeface="Times New Roman" panose="02020603050405020304" pitchFamily="18" charset="0"/>
              </a:rPr>
              <a:t>Chetvertkova</a:t>
            </a:r>
            <a:r>
              <a:rPr lang="en-US" sz="1600" dirty="0">
                <a:solidFill>
                  <a:srgbClr val="FFC000"/>
                </a:solidFill>
                <a:latin typeface="Times New Roman" panose="02020603050405020304" pitchFamily="18" charset="0"/>
                <a:cs typeface="Times New Roman" panose="02020603050405020304" pitchFamily="18" charset="0"/>
              </a:rPr>
              <a:t> </a:t>
            </a:r>
            <a:r>
              <a:rPr lang="en-US" sz="1600" baseline="30000" dirty="0">
                <a:solidFill>
                  <a:srgbClr val="FFC000"/>
                </a:solidFill>
                <a:latin typeface="Times New Roman" panose="02020603050405020304" pitchFamily="18" charset="0"/>
                <a:cs typeface="Times New Roman" panose="02020603050405020304" pitchFamily="18" charset="0"/>
              </a:rPr>
              <a:t>2</a:t>
            </a:r>
            <a:r>
              <a:rPr lang="en-US" sz="1600" dirty="0">
                <a:solidFill>
                  <a:srgbClr val="FFC000"/>
                </a:solidFill>
                <a:latin typeface="Times New Roman" panose="02020603050405020304" pitchFamily="18" charset="0"/>
                <a:cs typeface="Times New Roman" panose="02020603050405020304" pitchFamily="18" charset="0"/>
              </a:rPr>
              <a:t>, B.I.Garkusha</a:t>
            </a:r>
            <a:r>
              <a:rPr lang="en-US" sz="1600" baseline="30000" dirty="0">
                <a:solidFill>
                  <a:srgbClr val="FFC000"/>
                </a:solidFill>
                <a:latin typeface="Times New Roman" panose="02020603050405020304" pitchFamily="18" charset="0"/>
                <a:cs typeface="Times New Roman" panose="02020603050405020304" pitchFamily="18" charset="0"/>
              </a:rPr>
              <a:t>3</a:t>
            </a:r>
            <a:r>
              <a:rPr lang="en-US" sz="1600" dirty="0">
                <a:solidFill>
                  <a:srgbClr val="FFC000"/>
                </a:solidFill>
                <a:latin typeface="Times New Roman" panose="02020603050405020304" pitchFamily="18" charset="0"/>
                <a:cs typeface="Times New Roman" panose="02020603050405020304" pitchFamily="18" charset="0"/>
              </a:rPr>
              <a:t>, A.P. Meshchanin</a:t>
            </a:r>
            <a:r>
              <a:rPr lang="en-US" sz="1600" baseline="30000" dirty="0">
                <a:solidFill>
                  <a:srgbClr val="FFC000"/>
                </a:solidFill>
                <a:latin typeface="Times New Roman" panose="02020603050405020304" pitchFamily="18" charset="0"/>
                <a:cs typeface="Times New Roman" panose="02020603050405020304" pitchFamily="18" charset="0"/>
              </a:rPr>
              <a:t>3 </a:t>
            </a:r>
            <a:r>
              <a:rPr lang="en-US" sz="1600" dirty="0">
                <a:solidFill>
                  <a:srgbClr val="FFC000"/>
                </a:solidFill>
                <a:latin typeface="Times New Roman" panose="02020603050405020304" pitchFamily="18" charset="0"/>
                <a:cs typeface="Times New Roman" panose="02020603050405020304" pitchFamily="18" charset="0"/>
              </a:rPr>
              <a:t>, </a:t>
            </a:r>
            <a:endParaRPr lang="ru-RU" sz="1600" dirty="0">
              <a:solidFill>
                <a:srgbClr val="FFC000"/>
              </a:solidFill>
              <a:latin typeface="Times New Roman" panose="02020603050405020304" pitchFamily="18" charset="0"/>
              <a:cs typeface="Times New Roman" panose="02020603050405020304" pitchFamily="18" charset="0"/>
            </a:endParaRPr>
          </a:p>
          <a:p>
            <a:r>
              <a:rPr lang="en-US" sz="1600" dirty="0">
                <a:solidFill>
                  <a:srgbClr val="FFC000"/>
                </a:solidFill>
                <a:latin typeface="Times New Roman" panose="02020603050405020304" pitchFamily="18" charset="0"/>
                <a:cs typeface="Times New Roman" panose="02020603050405020304" pitchFamily="18" charset="0"/>
              </a:rPr>
              <a:t>V.V. </a:t>
            </a:r>
            <a:r>
              <a:rPr lang="en-US" sz="1600" dirty="0" err="1">
                <a:solidFill>
                  <a:srgbClr val="FFC000"/>
                </a:solidFill>
                <a:latin typeface="Times New Roman" panose="02020603050405020304" pitchFamily="18" charset="0"/>
                <a:cs typeface="Times New Roman" panose="02020603050405020304" pitchFamily="18" charset="0"/>
              </a:rPr>
              <a:t>Mochalov</a:t>
            </a:r>
            <a:r>
              <a:rPr lang="en-US" sz="1600" dirty="0">
                <a:solidFill>
                  <a:srgbClr val="FFC000"/>
                </a:solidFill>
                <a:latin typeface="Times New Roman" panose="02020603050405020304" pitchFamily="18" charset="0"/>
                <a:cs typeface="Times New Roman" panose="02020603050405020304" pitchFamily="18" charset="0"/>
              </a:rPr>
              <a:t> </a:t>
            </a:r>
            <a:r>
              <a:rPr lang="en-US" sz="1600" baseline="30000" dirty="0">
                <a:solidFill>
                  <a:srgbClr val="FFC000"/>
                </a:solidFill>
                <a:latin typeface="Times New Roman" panose="02020603050405020304" pitchFamily="18" charset="0"/>
                <a:cs typeface="Times New Roman" panose="02020603050405020304" pitchFamily="18" charset="0"/>
              </a:rPr>
              <a:t>3</a:t>
            </a:r>
            <a:r>
              <a:rPr lang="en-US" sz="1600" dirty="0">
                <a:solidFill>
                  <a:srgbClr val="FFC000"/>
                </a:solidFill>
                <a:latin typeface="Times New Roman" panose="02020603050405020304" pitchFamily="18" charset="0"/>
                <a:cs typeface="Times New Roman" panose="02020603050405020304" pitchFamily="18" charset="0"/>
              </a:rPr>
              <a:t>, M.B. </a:t>
            </a:r>
            <a:r>
              <a:rPr lang="en-US" sz="1600" dirty="0" err="1">
                <a:solidFill>
                  <a:srgbClr val="FFC000"/>
                </a:solidFill>
                <a:latin typeface="Times New Roman" panose="02020603050405020304" pitchFamily="18" charset="0"/>
                <a:cs typeface="Times New Roman" panose="02020603050405020304" pitchFamily="18" charset="0"/>
              </a:rPr>
              <a:t>Nurusheva</a:t>
            </a:r>
            <a:r>
              <a:rPr lang="en-US" sz="1600" dirty="0">
                <a:solidFill>
                  <a:srgbClr val="FFC000"/>
                </a:solidFill>
                <a:latin typeface="Times New Roman" panose="02020603050405020304" pitchFamily="18" charset="0"/>
                <a:cs typeface="Times New Roman" panose="02020603050405020304" pitchFamily="18" charset="0"/>
              </a:rPr>
              <a:t> </a:t>
            </a:r>
            <a:r>
              <a:rPr lang="en-US" sz="1600" baseline="30000" dirty="0">
                <a:solidFill>
                  <a:srgbClr val="FFC000"/>
                </a:solidFill>
                <a:latin typeface="Times New Roman" panose="02020603050405020304" pitchFamily="18" charset="0"/>
                <a:cs typeface="Times New Roman" panose="02020603050405020304" pitchFamily="18" charset="0"/>
              </a:rPr>
              <a:t>123</a:t>
            </a:r>
            <a:r>
              <a:rPr lang="en-US" sz="1600" dirty="0">
                <a:solidFill>
                  <a:srgbClr val="FFC000"/>
                </a:solidFill>
                <a:latin typeface="Times New Roman" panose="02020603050405020304" pitchFamily="18" charset="0"/>
                <a:cs typeface="Times New Roman" panose="02020603050405020304" pitchFamily="18" charset="0"/>
              </a:rPr>
              <a:t>, S.B. </a:t>
            </a:r>
            <a:r>
              <a:rPr lang="en-US" sz="1600" dirty="0" err="1">
                <a:solidFill>
                  <a:srgbClr val="FFC000"/>
                </a:solidFill>
                <a:latin typeface="Times New Roman" panose="02020603050405020304" pitchFamily="18" charset="0"/>
                <a:cs typeface="Times New Roman" panose="02020603050405020304" pitchFamily="18" charset="0"/>
              </a:rPr>
              <a:t>Nurushev</a:t>
            </a:r>
            <a:r>
              <a:rPr lang="en-US" sz="1600" dirty="0">
                <a:solidFill>
                  <a:srgbClr val="FFC000"/>
                </a:solidFill>
                <a:latin typeface="Times New Roman" panose="02020603050405020304" pitchFamily="18" charset="0"/>
                <a:cs typeface="Times New Roman" panose="02020603050405020304" pitchFamily="18" charset="0"/>
              </a:rPr>
              <a:t> </a:t>
            </a:r>
            <a:r>
              <a:rPr lang="en-US" sz="1600" baseline="30000" dirty="0" smtClean="0">
                <a:solidFill>
                  <a:srgbClr val="FFC000"/>
                </a:solidFill>
                <a:latin typeface="Times New Roman" panose="02020603050405020304" pitchFamily="18" charset="0"/>
                <a:cs typeface="Times New Roman" panose="02020603050405020304" pitchFamily="18" charset="0"/>
              </a:rPr>
              <a:t>13</a:t>
            </a:r>
            <a:r>
              <a:rPr lang="en-US" sz="1600" dirty="0" smtClean="0">
                <a:solidFill>
                  <a:srgbClr val="FFC000"/>
                </a:solidFill>
                <a:latin typeface="Times New Roman" panose="02020603050405020304" pitchFamily="18" charset="0"/>
                <a:cs typeface="Times New Roman" panose="02020603050405020304" pitchFamily="18" charset="0"/>
              </a:rPr>
              <a:t>, </a:t>
            </a:r>
            <a:r>
              <a:rPr lang="en-US" sz="1600" dirty="0">
                <a:solidFill>
                  <a:srgbClr val="FFC000"/>
                </a:solidFill>
                <a:latin typeface="Times New Roman" panose="02020603050405020304" pitchFamily="18" charset="0"/>
                <a:cs typeface="Times New Roman" panose="02020603050405020304" pitchFamily="18" charset="0"/>
              </a:rPr>
              <a:t>A.V. </a:t>
            </a:r>
            <a:r>
              <a:rPr lang="en-US" sz="1600" dirty="0" err="1">
                <a:solidFill>
                  <a:srgbClr val="FFC000"/>
                </a:solidFill>
                <a:latin typeface="Times New Roman" panose="02020603050405020304" pitchFamily="18" charset="0"/>
                <a:cs typeface="Times New Roman" panose="02020603050405020304" pitchFamily="18" charset="0"/>
              </a:rPr>
              <a:t>Ridiger</a:t>
            </a:r>
            <a:r>
              <a:rPr lang="en-US" sz="1600" dirty="0">
                <a:solidFill>
                  <a:srgbClr val="FFC000"/>
                </a:solidFill>
                <a:latin typeface="Times New Roman" panose="02020603050405020304" pitchFamily="18" charset="0"/>
                <a:cs typeface="Times New Roman" panose="02020603050405020304" pitchFamily="18" charset="0"/>
              </a:rPr>
              <a:t> </a:t>
            </a:r>
            <a:r>
              <a:rPr lang="en-US" sz="1600" baseline="30000" dirty="0">
                <a:solidFill>
                  <a:srgbClr val="FFC000"/>
                </a:solidFill>
                <a:latin typeface="Times New Roman" panose="02020603050405020304" pitchFamily="18" charset="0"/>
                <a:cs typeface="Times New Roman" panose="02020603050405020304" pitchFamily="18" charset="0"/>
              </a:rPr>
              <a:t>2</a:t>
            </a:r>
            <a:r>
              <a:rPr lang="en-US" sz="1600" dirty="0">
                <a:solidFill>
                  <a:srgbClr val="FFC000"/>
                </a:solidFill>
                <a:latin typeface="Times New Roman" panose="02020603050405020304" pitchFamily="18" charset="0"/>
                <a:cs typeface="Times New Roman" panose="02020603050405020304" pitchFamily="18" charset="0"/>
              </a:rPr>
              <a:t>,V.L.Rykov</a:t>
            </a:r>
            <a:r>
              <a:rPr lang="en-US" sz="1600" baseline="30000" dirty="0">
                <a:solidFill>
                  <a:srgbClr val="FFC000"/>
                </a:solidFill>
                <a:latin typeface="Times New Roman" panose="02020603050405020304" pitchFamily="18" charset="0"/>
                <a:cs typeface="Times New Roman" panose="02020603050405020304" pitchFamily="18" charset="0"/>
              </a:rPr>
              <a:t>1 </a:t>
            </a:r>
            <a:r>
              <a:rPr lang="en-US" sz="1600" dirty="0">
                <a:solidFill>
                  <a:srgbClr val="FFC000"/>
                </a:solidFill>
                <a:latin typeface="Times New Roman" panose="02020603050405020304" pitchFamily="18" charset="0"/>
                <a:cs typeface="Times New Roman" panose="02020603050405020304" pitchFamily="18" charset="0"/>
              </a:rPr>
              <a:t>,</a:t>
            </a:r>
            <a:endParaRPr lang="ru-RU" sz="1600" dirty="0">
              <a:solidFill>
                <a:srgbClr val="FFC000"/>
              </a:solidFill>
              <a:latin typeface="Times New Roman" panose="02020603050405020304" pitchFamily="18" charset="0"/>
              <a:cs typeface="Times New Roman" panose="02020603050405020304" pitchFamily="18" charset="0"/>
            </a:endParaRPr>
          </a:p>
          <a:p>
            <a:r>
              <a:rPr lang="en-US" sz="1600" dirty="0">
                <a:solidFill>
                  <a:srgbClr val="FFC000"/>
                </a:solidFill>
                <a:latin typeface="Times New Roman" panose="02020603050405020304" pitchFamily="18" charset="0"/>
                <a:cs typeface="Times New Roman" panose="02020603050405020304" pitchFamily="18" charset="0"/>
              </a:rPr>
              <a:t> P.A. Semenov </a:t>
            </a:r>
            <a:r>
              <a:rPr lang="en-US" sz="1600" baseline="30000" dirty="0">
                <a:solidFill>
                  <a:srgbClr val="FFC000"/>
                </a:solidFill>
                <a:latin typeface="Times New Roman" panose="02020603050405020304" pitchFamily="18" charset="0"/>
                <a:cs typeface="Times New Roman" panose="02020603050405020304" pitchFamily="18" charset="0"/>
              </a:rPr>
              <a:t>3 </a:t>
            </a:r>
            <a:r>
              <a:rPr lang="en-US" sz="1600" dirty="0">
                <a:solidFill>
                  <a:srgbClr val="FFC000"/>
                </a:solidFill>
                <a:latin typeface="Times New Roman" panose="02020603050405020304" pitchFamily="18" charset="0"/>
                <a:cs typeface="Times New Roman" panose="02020603050405020304" pitchFamily="18" charset="0"/>
              </a:rPr>
              <a:t>,M.N. Strikhanov</a:t>
            </a:r>
            <a:r>
              <a:rPr lang="en-US" sz="1600" baseline="30000" dirty="0">
                <a:solidFill>
                  <a:srgbClr val="FFC000"/>
                </a:solidFill>
                <a:latin typeface="Times New Roman" panose="02020603050405020304" pitchFamily="18" charset="0"/>
                <a:cs typeface="Times New Roman" panose="02020603050405020304" pitchFamily="18" charset="0"/>
              </a:rPr>
              <a:t>1</a:t>
            </a:r>
            <a:r>
              <a:rPr lang="en-US" sz="1600" dirty="0">
                <a:solidFill>
                  <a:srgbClr val="FFC000"/>
                </a:solidFill>
                <a:latin typeface="Times New Roman" panose="02020603050405020304" pitchFamily="18" charset="0"/>
                <a:cs typeface="Times New Roman" panose="02020603050405020304" pitchFamily="18" charset="0"/>
              </a:rPr>
              <a:t>,  A.N. </a:t>
            </a:r>
            <a:r>
              <a:rPr lang="en-US" sz="1600" dirty="0" err="1">
                <a:solidFill>
                  <a:srgbClr val="FFC000"/>
                </a:solidFill>
                <a:latin typeface="Times New Roman" panose="02020603050405020304" pitchFamily="18" charset="0"/>
                <a:cs typeface="Times New Roman" panose="02020603050405020304" pitchFamily="18" charset="0"/>
              </a:rPr>
              <a:t>Vasiliev</a:t>
            </a:r>
            <a:r>
              <a:rPr lang="en-US" sz="1600" dirty="0">
                <a:solidFill>
                  <a:srgbClr val="FFC000"/>
                </a:solidFill>
                <a:latin typeface="Times New Roman" panose="02020603050405020304" pitchFamily="18" charset="0"/>
                <a:cs typeface="Times New Roman" panose="02020603050405020304" pitchFamily="18" charset="0"/>
              </a:rPr>
              <a:t> </a:t>
            </a:r>
            <a:r>
              <a:rPr lang="en-US" sz="1600" baseline="30000" dirty="0">
                <a:solidFill>
                  <a:srgbClr val="FFC000"/>
                </a:solidFill>
                <a:latin typeface="Times New Roman" panose="02020603050405020304" pitchFamily="18" charset="0"/>
                <a:cs typeface="Times New Roman" panose="02020603050405020304" pitchFamily="18" charset="0"/>
              </a:rPr>
              <a:t>3</a:t>
            </a:r>
            <a:r>
              <a:rPr lang="en-US" sz="1600" dirty="0">
                <a:solidFill>
                  <a:srgbClr val="FFC000"/>
                </a:solidFill>
                <a:latin typeface="Times New Roman" panose="02020603050405020304" pitchFamily="18" charset="0"/>
                <a:cs typeface="Times New Roman" panose="02020603050405020304" pitchFamily="18" charset="0"/>
              </a:rPr>
              <a:t>, V.N. </a:t>
            </a:r>
            <a:r>
              <a:rPr lang="en-US" sz="1600" dirty="0" smtClean="0">
                <a:solidFill>
                  <a:srgbClr val="FFC000"/>
                </a:solidFill>
                <a:latin typeface="Times New Roman" panose="02020603050405020304" pitchFamily="18" charset="0"/>
                <a:cs typeface="Times New Roman" panose="02020603050405020304" pitchFamily="18" charset="0"/>
              </a:rPr>
              <a:t>Zapolsky</a:t>
            </a:r>
            <a:r>
              <a:rPr lang="en-US" sz="1600" baseline="30000" dirty="0" smtClean="0">
                <a:solidFill>
                  <a:srgbClr val="FFC000"/>
                </a:solidFill>
                <a:latin typeface="Times New Roman" panose="02020603050405020304" pitchFamily="18" charset="0"/>
                <a:cs typeface="Times New Roman" panose="02020603050405020304" pitchFamily="18" charset="0"/>
              </a:rPr>
              <a:t>3</a:t>
            </a:r>
          </a:p>
          <a:p>
            <a:endParaRPr lang="en-US" sz="1600" baseline="30000" dirty="0">
              <a:solidFill>
                <a:srgbClr val="FFC000"/>
              </a:solidFill>
              <a:latin typeface="Times New Roman" panose="02020603050405020304" pitchFamily="18" charset="0"/>
              <a:cs typeface="Times New Roman" panose="02020603050405020304" pitchFamily="18" charset="0"/>
            </a:endParaRPr>
          </a:p>
          <a:p>
            <a:r>
              <a:rPr lang="en-US" sz="1600" dirty="0">
                <a:solidFill>
                  <a:srgbClr val="FFC000"/>
                </a:solidFill>
                <a:latin typeface="Times New Roman" panose="02020603050405020304" pitchFamily="18" charset="0"/>
                <a:cs typeface="Times New Roman" panose="02020603050405020304" pitchFamily="18" charset="0"/>
              </a:rPr>
              <a:t>(1) National Research Nuclear University </a:t>
            </a:r>
            <a:r>
              <a:rPr lang="en-US" sz="1600" dirty="0" err="1">
                <a:solidFill>
                  <a:srgbClr val="FFC000"/>
                </a:solidFill>
                <a:latin typeface="Times New Roman" panose="02020603050405020304" pitchFamily="18" charset="0"/>
                <a:cs typeface="Times New Roman" panose="02020603050405020304" pitchFamily="18" charset="0"/>
              </a:rPr>
              <a:t>MEPhI</a:t>
            </a:r>
            <a:r>
              <a:rPr lang="en-US" sz="1600" dirty="0">
                <a:solidFill>
                  <a:srgbClr val="FFC000"/>
                </a:solidFill>
                <a:latin typeface="Times New Roman" panose="02020603050405020304" pitchFamily="18" charset="0"/>
                <a:cs typeface="Times New Roman" panose="02020603050405020304" pitchFamily="18" charset="0"/>
              </a:rPr>
              <a:t>, Moscow, Russia </a:t>
            </a:r>
            <a:endParaRPr lang="ru-RU" sz="1600" dirty="0">
              <a:solidFill>
                <a:srgbClr val="FFC000"/>
              </a:solidFill>
              <a:latin typeface="Times New Roman" panose="02020603050405020304" pitchFamily="18" charset="0"/>
              <a:cs typeface="Times New Roman" panose="02020603050405020304" pitchFamily="18" charset="0"/>
            </a:endParaRPr>
          </a:p>
          <a:p>
            <a:r>
              <a:rPr lang="en-US" sz="1600" dirty="0">
                <a:solidFill>
                  <a:srgbClr val="FFC000"/>
                </a:solidFill>
                <a:latin typeface="Times New Roman" panose="02020603050405020304" pitchFamily="18" charset="0"/>
                <a:cs typeface="Times New Roman" panose="02020603050405020304" pitchFamily="18" charset="0"/>
              </a:rPr>
              <a:t>(2) Federal state budget organization State center </a:t>
            </a:r>
            <a:r>
              <a:rPr lang="en-US" sz="1600" dirty="0" err="1">
                <a:solidFill>
                  <a:srgbClr val="FFC000"/>
                </a:solidFill>
                <a:latin typeface="Times New Roman" panose="02020603050405020304" pitchFamily="18" charset="0"/>
                <a:cs typeface="Times New Roman" panose="02020603050405020304" pitchFamily="18" charset="0"/>
              </a:rPr>
              <a:t>Interphysica</a:t>
            </a:r>
            <a:r>
              <a:rPr lang="en-US" sz="1600" dirty="0">
                <a:solidFill>
                  <a:srgbClr val="FFC000"/>
                </a:solidFill>
                <a:latin typeface="Times New Roman" panose="02020603050405020304" pitchFamily="18" charset="0"/>
                <a:cs typeface="Times New Roman" panose="02020603050405020304" pitchFamily="18" charset="0"/>
              </a:rPr>
              <a:t>, Ministry of education and science, Moscow, Russia </a:t>
            </a:r>
            <a:endParaRPr lang="ru-RU" sz="1600" dirty="0">
              <a:solidFill>
                <a:srgbClr val="FFC000"/>
              </a:solidFill>
              <a:latin typeface="Times New Roman" panose="02020603050405020304" pitchFamily="18" charset="0"/>
              <a:cs typeface="Times New Roman" panose="02020603050405020304" pitchFamily="18" charset="0"/>
            </a:endParaRPr>
          </a:p>
          <a:p>
            <a:r>
              <a:rPr lang="en-US" sz="1600" dirty="0">
                <a:solidFill>
                  <a:srgbClr val="FFC000"/>
                </a:solidFill>
                <a:latin typeface="Times New Roman" panose="02020603050405020304" pitchFamily="18" charset="0"/>
                <a:cs typeface="Times New Roman" panose="02020603050405020304" pitchFamily="18" charset="0"/>
              </a:rPr>
              <a:t>(3) State Research Center of Russian Federation -Institute for High Energy Physics, </a:t>
            </a:r>
            <a:r>
              <a:rPr lang="en-US" sz="1600" dirty="0" err="1">
                <a:solidFill>
                  <a:srgbClr val="FFC000"/>
                </a:solidFill>
                <a:latin typeface="Times New Roman" panose="02020603050405020304" pitchFamily="18" charset="0"/>
                <a:cs typeface="Times New Roman" panose="02020603050405020304" pitchFamily="18" charset="0"/>
              </a:rPr>
              <a:t>Protvino</a:t>
            </a:r>
            <a:r>
              <a:rPr lang="en-US" sz="1600" dirty="0">
                <a:solidFill>
                  <a:srgbClr val="FFC000"/>
                </a:solidFill>
                <a:latin typeface="Times New Roman" panose="02020603050405020304" pitchFamily="18" charset="0"/>
                <a:cs typeface="Times New Roman" panose="02020603050405020304" pitchFamily="18" charset="0"/>
              </a:rPr>
              <a:t>, Russia </a:t>
            </a:r>
            <a:endParaRPr lang="en-US" sz="1600" dirty="0" smtClean="0">
              <a:solidFill>
                <a:srgbClr val="FFC000"/>
              </a:solidFill>
              <a:latin typeface="Times New Roman" panose="02020603050405020304" pitchFamily="18" charset="0"/>
              <a:cs typeface="Times New Roman" panose="02020603050405020304" pitchFamily="18" charset="0"/>
            </a:endParaRPr>
          </a:p>
          <a:p>
            <a:r>
              <a:rPr lang="en-US" sz="1600" dirty="0" smtClean="0">
                <a:solidFill>
                  <a:srgbClr val="FFC000"/>
                </a:solidFill>
                <a:latin typeface="Times New Roman" panose="02020603050405020304" pitchFamily="18" charset="0"/>
                <a:cs typeface="Times New Roman" panose="02020603050405020304" pitchFamily="18" charset="0"/>
              </a:rPr>
              <a:t>† </a:t>
            </a:r>
            <a:r>
              <a:rPr lang="en-US" sz="1600" dirty="0">
                <a:solidFill>
                  <a:srgbClr val="FFC000"/>
                </a:solidFill>
                <a:latin typeface="Times New Roman" panose="02020603050405020304" pitchFamily="18" charset="0"/>
                <a:cs typeface="Times New Roman" panose="02020603050405020304" pitchFamily="18" charset="0"/>
              </a:rPr>
              <a:t>E-mail: bogdanov411@mail.ru </a:t>
            </a:r>
            <a:endParaRPr lang="ru-RU" sz="1600" dirty="0">
              <a:solidFill>
                <a:srgbClr val="FFC000"/>
              </a:solidFill>
              <a:latin typeface="Times New Roman" panose="02020603050405020304" pitchFamily="18" charset="0"/>
              <a:cs typeface="Times New Roman" panose="02020603050405020304" pitchFamily="18" charset="0"/>
            </a:endParaRPr>
          </a:p>
          <a:p>
            <a:r>
              <a:rPr lang="en-US" baseline="30000"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936104"/>
          </a:xfrm>
        </p:spPr>
        <p:txBody>
          <a:bodyPr/>
          <a:lstStyle/>
          <a:p>
            <a:r>
              <a:rPr lang="en-US" dirty="0" smtClean="0"/>
              <a:t>Analyzing power can be expressed in following way</a:t>
            </a:r>
            <a:endParaRPr lang="ru-RU"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7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3568" y="1196752"/>
            <a:ext cx="7128792" cy="595306"/>
          </a:xfrm>
          <a:prstGeom prst="rect">
            <a:avLst/>
          </a:prstGeom>
          <a:noFill/>
        </p:spPr>
      </p:pic>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1844824"/>
            <a:ext cx="4827809" cy="720080"/>
          </a:xfrm>
          <a:prstGeom prst="rect">
            <a:avLst/>
          </a:prstGeom>
          <a:noFill/>
        </p:spPr>
      </p:pic>
      <p:pic>
        <p:nvPicPr>
          <p:cNvPr id="24583" name="Picture 7"/>
          <p:cNvPicPr>
            <a:picLocks noChangeAspect="1" noChangeArrowheads="1"/>
          </p:cNvPicPr>
          <p:nvPr/>
        </p:nvPicPr>
        <p:blipFill>
          <a:blip r:embed="rId4" cstate="print"/>
          <a:srcRect/>
          <a:stretch>
            <a:fillRect/>
          </a:stretch>
        </p:blipFill>
        <p:spPr bwMode="auto">
          <a:xfrm>
            <a:off x="1511622" y="3308598"/>
            <a:ext cx="5652666" cy="552450"/>
          </a:xfrm>
          <a:prstGeom prst="rect">
            <a:avLst/>
          </a:prstGeom>
          <a:noFill/>
          <a:ln w="9525">
            <a:noFill/>
            <a:miter lim="800000"/>
            <a:headEnd/>
            <a:tailEnd/>
          </a:ln>
        </p:spPr>
      </p:pic>
      <p:sp>
        <p:nvSpPr>
          <p:cNvPr id="245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4"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23928" y="2564904"/>
            <a:ext cx="984498" cy="661990"/>
          </a:xfrm>
          <a:prstGeom prst="rect">
            <a:avLst/>
          </a:prstGeom>
          <a:noFill/>
        </p:spPr>
      </p:pic>
      <p:sp>
        <p:nvSpPr>
          <p:cNvPr id="24586" name="Rectangle 10"/>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179512" y="4221088"/>
            <a:ext cx="8352928" cy="646331"/>
          </a:xfrm>
          <a:prstGeom prst="rect">
            <a:avLst/>
          </a:prstGeom>
          <a:noFill/>
        </p:spPr>
        <p:txBody>
          <a:bodyPr wrap="square" rtlCol="0">
            <a:spAutoFit/>
          </a:bodyPr>
          <a:lstStyle/>
          <a:p>
            <a:r>
              <a:rPr lang="en-US" dirty="0" smtClean="0"/>
              <a:t>To calculate analyzing power at </a:t>
            </a:r>
            <a:r>
              <a:rPr lang="en-US" dirty="0" err="1" smtClean="0"/>
              <a:t>sqrt</a:t>
            </a:r>
            <a:r>
              <a:rPr lang="en-US" dirty="0" smtClean="0"/>
              <a:t>(s)=9.3 </a:t>
            </a:r>
            <a:r>
              <a:rPr lang="en-US" dirty="0" err="1" smtClean="0"/>
              <a:t>GeV</a:t>
            </a:r>
            <a:r>
              <a:rPr lang="en-US" dirty="0" smtClean="0"/>
              <a:t> we have to calculate Rer5 and Imr5. We use power law to fit data of STAR  experiment.</a:t>
            </a:r>
            <a:endParaRPr lang="ru-RU" dirty="0"/>
          </a:p>
        </p:txBody>
      </p:sp>
      <p:sp>
        <p:nvSpPr>
          <p:cNvPr id="245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7"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19872" y="4797152"/>
            <a:ext cx="1591756" cy="720080"/>
          </a:xfrm>
          <a:prstGeom prst="rect">
            <a:avLst/>
          </a:prstGeom>
          <a:noFill/>
        </p:spPr>
      </p:pic>
      <p:sp>
        <p:nvSpPr>
          <p:cNvPr id="24589" name="Rectangle 1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683568" y="5733256"/>
            <a:ext cx="7272808" cy="646331"/>
          </a:xfrm>
          <a:prstGeom prst="rect">
            <a:avLst/>
          </a:prstGeom>
          <a:noFill/>
        </p:spPr>
        <p:txBody>
          <a:bodyPr wrap="square" rtlCol="0">
            <a:spAutoFit/>
          </a:bodyPr>
          <a:lstStyle/>
          <a:p>
            <a:r>
              <a:rPr lang="en-US" dirty="0" smtClean="0"/>
              <a:t>p</a:t>
            </a:r>
            <a:r>
              <a:rPr lang="en-US" baseline="-25000" dirty="0" smtClean="0"/>
              <a:t>0</a:t>
            </a:r>
            <a:r>
              <a:rPr lang="en-US" dirty="0" smtClean="0"/>
              <a:t>, p</a:t>
            </a:r>
            <a:r>
              <a:rPr lang="en-US" baseline="-25000" dirty="0" smtClean="0"/>
              <a:t>1</a:t>
            </a:r>
            <a:r>
              <a:rPr lang="en-US" dirty="0" smtClean="0"/>
              <a:t> - fit parameters, s</a:t>
            </a:r>
            <a:r>
              <a:rPr lang="en-US" baseline="-25000" dirty="0" smtClean="0"/>
              <a:t>0</a:t>
            </a:r>
            <a:r>
              <a:rPr lang="en-US" dirty="0" smtClean="0"/>
              <a:t>=1 GeV</a:t>
            </a:r>
            <a:r>
              <a:rPr lang="en-US" baseline="30000" dirty="0" smtClean="0"/>
              <a:t>2</a:t>
            </a:r>
            <a:endParaRPr lang="ru-RU" dirty="0" smtClean="0"/>
          </a:p>
          <a:p>
            <a:endParaRPr lang="ru-RU" dirty="0"/>
          </a:p>
        </p:txBody>
      </p:sp>
    </p:spTree>
    <p:extLst>
      <p:ext uri="{BB962C8B-B14F-4D97-AF65-F5344CB8AC3E}">
        <p14:creationId xmlns:p14="http://schemas.microsoft.com/office/powerpoint/2010/main" val="1405057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810344"/>
          </a:xfrm>
        </p:spPr>
        <p:txBody>
          <a:bodyPr/>
          <a:lstStyle/>
          <a:p>
            <a:pPr algn="ctr"/>
            <a:r>
              <a:rPr lang="en-US" dirty="0" smtClean="0"/>
              <a:t>Fit results</a:t>
            </a:r>
            <a:endParaRPr lang="ru-RU" dirty="0"/>
          </a:p>
        </p:txBody>
      </p:sp>
      <p:pic>
        <p:nvPicPr>
          <p:cNvPr id="25602" name="Picture 2"/>
          <p:cNvPicPr>
            <a:picLocks noChangeAspect="1" noChangeArrowheads="1"/>
          </p:cNvPicPr>
          <p:nvPr/>
        </p:nvPicPr>
        <p:blipFill>
          <a:blip r:embed="rId2" cstate="print"/>
          <a:srcRect/>
          <a:stretch>
            <a:fillRect/>
          </a:stretch>
        </p:blipFill>
        <p:spPr bwMode="auto">
          <a:xfrm>
            <a:off x="0" y="980728"/>
            <a:ext cx="4239578" cy="2808312"/>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4283968" y="980728"/>
            <a:ext cx="4546022" cy="2808312"/>
          </a:xfrm>
          <a:prstGeom prst="rect">
            <a:avLst/>
          </a:prstGeom>
          <a:noFill/>
          <a:ln w="9525">
            <a:noFill/>
            <a:miter lim="800000"/>
            <a:headEnd/>
            <a:tailEnd/>
          </a:ln>
        </p:spPr>
      </p:pic>
      <p:graphicFrame>
        <p:nvGraphicFramePr>
          <p:cNvPr id="6" name="Таблица 5"/>
          <p:cNvGraphicFramePr>
            <a:graphicFrameLocks noGrp="1"/>
          </p:cNvGraphicFramePr>
          <p:nvPr>
            <p:extLst>
              <p:ext uri="{D42A27DB-BD31-4B8C-83A1-F6EECF244321}">
                <p14:modId xmlns:p14="http://schemas.microsoft.com/office/powerpoint/2010/main" val="3703812916"/>
              </p:ext>
            </p:extLst>
          </p:nvPr>
        </p:nvGraphicFramePr>
        <p:xfrm>
          <a:off x="1475656" y="4653136"/>
          <a:ext cx="5669280" cy="548640"/>
        </p:xfrm>
        <a:graphic>
          <a:graphicData uri="http://schemas.openxmlformats.org/drawingml/2006/table">
            <a:tbl>
              <a:tblPr/>
              <a:tblGrid>
                <a:gridCol w="866775"/>
                <a:gridCol w="889000"/>
                <a:gridCol w="563245"/>
                <a:gridCol w="920115"/>
                <a:gridCol w="889635"/>
                <a:gridCol w="1540510"/>
              </a:tblGrid>
              <a:tr h="0">
                <a:tc>
                  <a:txBody>
                    <a:bodyPr/>
                    <a:lstStyle/>
                    <a:p>
                      <a:pPr>
                        <a:spcAft>
                          <a:spcPts val="0"/>
                        </a:spcAft>
                      </a:pPr>
                      <a:endParaRPr lang="ru-RU" sz="12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6.8</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7.7</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13.7</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21.7</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a:solidFill>
                            <a:srgbClr val="000000"/>
                          </a:solidFill>
                          <a:latin typeface="Times New Roman"/>
                          <a:ea typeface="MS Mincho"/>
                          <a:cs typeface="Times New Roman"/>
                        </a:rPr>
                        <a:t>9.3 (6.8,7.7, 13.7)</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latin typeface="Times New Roman"/>
                          <a:ea typeface="MS Mincho"/>
                          <a:cs typeface="Times New Roman"/>
                        </a:rPr>
                        <a:t>Rer5</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-0.008</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-0.055</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-0.0008</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-0.002</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smtClean="0">
                          <a:solidFill>
                            <a:srgbClr val="000000"/>
                          </a:solidFill>
                          <a:latin typeface="Times New Roman"/>
                          <a:ea typeface="MS Mincho"/>
                          <a:cs typeface="Times New Roman"/>
                        </a:rPr>
                        <a:t>0.004±0.006</a:t>
                      </a:r>
                      <a:endParaRPr lang="ru-RU" sz="12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200">
                          <a:latin typeface="Times New Roman"/>
                          <a:ea typeface="MS Mincho"/>
                          <a:cs typeface="Times New Roman"/>
                        </a:rPr>
                        <a:t>Imr5</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-0.109</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-0.016</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-0.015</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latin typeface="Times New Roman"/>
                          <a:ea typeface="MS Mincho"/>
                          <a:cs typeface="Times New Roman"/>
                        </a:rPr>
                        <a:t>-0.005</a:t>
                      </a:r>
                      <a:endParaRPr lang="ru-RU" sz="120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b="1" dirty="0" smtClean="0">
                          <a:solidFill>
                            <a:srgbClr val="000000"/>
                          </a:solidFill>
                          <a:latin typeface="Times New Roman"/>
                          <a:ea typeface="MS Mincho"/>
                          <a:cs typeface="Times New Roman"/>
                        </a:rPr>
                        <a:t>0.04±0.09</a:t>
                      </a:r>
                      <a:endParaRPr lang="ru-RU" sz="1200" dirty="0">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560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171450" cy="161925"/>
          </a:xfrm>
          <a:prstGeom prst="rect">
            <a:avLst/>
          </a:prstGeom>
          <a:noFill/>
        </p:spPr>
      </p:pic>
      <p:sp>
        <p:nvSpPr>
          <p:cNvPr id="3" name="TextBox 2"/>
          <p:cNvSpPr txBox="1"/>
          <p:nvPr/>
        </p:nvSpPr>
        <p:spPr>
          <a:xfrm>
            <a:off x="171450" y="4005064"/>
            <a:ext cx="8793038" cy="369332"/>
          </a:xfrm>
          <a:prstGeom prst="rect">
            <a:avLst/>
          </a:prstGeom>
          <a:noFill/>
        </p:spPr>
        <p:txBody>
          <a:bodyPr wrap="square" rtlCol="0">
            <a:spAutoFit/>
          </a:bodyPr>
          <a:lstStyle/>
          <a:p>
            <a:r>
              <a:rPr lang="en-US" dirty="0" smtClean="0"/>
              <a:t>Fig. 7 Fit of Rer5 (Fig. 7a) and Imr5(Fig. 7b)</a:t>
            </a:r>
            <a:endParaRPr lang="ru-RU" dirty="0"/>
          </a:p>
        </p:txBody>
      </p:sp>
      <p:sp>
        <p:nvSpPr>
          <p:cNvPr id="4" name="TextBox 3"/>
          <p:cNvSpPr txBox="1"/>
          <p:nvPr/>
        </p:nvSpPr>
        <p:spPr>
          <a:xfrm>
            <a:off x="1331640" y="2200218"/>
            <a:ext cx="2520280" cy="369332"/>
          </a:xfrm>
          <a:prstGeom prst="rect">
            <a:avLst/>
          </a:prstGeom>
          <a:noFill/>
        </p:spPr>
        <p:txBody>
          <a:bodyPr wrap="square" rtlCol="0">
            <a:spAutoFit/>
          </a:bodyPr>
          <a:lstStyle/>
          <a:p>
            <a:r>
              <a:rPr lang="en-US" dirty="0" smtClean="0"/>
              <a:t>Fig. 7a.</a:t>
            </a:r>
            <a:endParaRPr lang="ru-RU" dirty="0"/>
          </a:p>
        </p:txBody>
      </p:sp>
      <p:sp>
        <p:nvSpPr>
          <p:cNvPr id="5" name="TextBox 4"/>
          <p:cNvSpPr txBox="1"/>
          <p:nvPr/>
        </p:nvSpPr>
        <p:spPr>
          <a:xfrm>
            <a:off x="5652120" y="2138080"/>
            <a:ext cx="2088232" cy="369332"/>
          </a:xfrm>
          <a:prstGeom prst="rect">
            <a:avLst/>
          </a:prstGeom>
          <a:noFill/>
        </p:spPr>
        <p:txBody>
          <a:bodyPr wrap="square" rtlCol="0">
            <a:spAutoFit/>
          </a:bodyPr>
          <a:lstStyle/>
          <a:p>
            <a:r>
              <a:rPr lang="en-US" dirty="0" smtClean="0"/>
              <a:t>Fig. 7b.</a:t>
            </a:r>
            <a:endParaRPr lang="ru-RU" dirty="0"/>
          </a:p>
        </p:txBody>
      </p:sp>
    </p:spTree>
    <p:extLst>
      <p:ext uri="{BB962C8B-B14F-4D97-AF65-F5344CB8AC3E}">
        <p14:creationId xmlns:p14="http://schemas.microsoft.com/office/powerpoint/2010/main" val="282257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Analyzing power in CNI region at √s=9.3 </a:t>
            </a:r>
            <a:r>
              <a:rPr lang="en-US" dirty="0" err="1" smtClean="0">
                <a:latin typeface="Times New Roman" pitchFamily="18" charset="0"/>
                <a:cs typeface="Times New Roman" pitchFamily="18" charset="0"/>
              </a:rPr>
              <a:t>GeV</a:t>
            </a:r>
            <a:endParaRPr lang="ru-RU" dirty="0">
              <a:latin typeface="Times New Roman" pitchFamily="18" charset="0"/>
              <a:cs typeface="Times New Roman" pitchFamily="18" charset="0"/>
            </a:endParaRPr>
          </a:p>
        </p:txBody>
      </p:sp>
      <p:pic>
        <p:nvPicPr>
          <p:cNvPr id="26626" name="Picture 2" descr="C:\Users\Алексей\polarimetria\spin\Anerrange.gif"/>
          <p:cNvPicPr>
            <a:picLocks noChangeAspect="1" noChangeArrowheads="1"/>
          </p:cNvPicPr>
          <p:nvPr/>
        </p:nvPicPr>
        <p:blipFill>
          <a:blip r:embed="rId2" cstate="print"/>
          <a:srcRect/>
          <a:stretch>
            <a:fillRect/>
          </a:stretch>
        </p:blipFill>
        <p:spPr bwMode="auto">
          <a:xfrm>
            <a:off x="539552" y="1844824"/>
            <a:ext cx="7977049" cy="4464496"/>
          </a:xfrm>
          <a:prstGeom prst="rect">
            <a:avLst/>
          </a:prstGeom>
          <a:noFill/>
        </p:spPr>
      </p:pic>
      <p:sp>
        <p:nvSpPr>
          <p:cNvPr id="3" name="TextBox 2"/>
          <p:cNvSpPr txBox="1"/>
          <p:nvPr/>
        </p:nvSpPr>
        <p:spPr>
          <a:xfrm>
            <a:off x="1043608" y="6453336"/>
            <a:ext cx="7560840" cy="369332"/>
          </a:xfrm>
          <a:prstGeom prst="rect">
            <a:avLst/>
          </a:prstGeom>
          <a:noFill/>
        </p:spPr>
        <p:txBody>
          <a:bodyPr wrap="square" rtlCol="0">
            <a:spAutoFit/>
          </a:bodyPr>
          <a:lstStyle/>
          <a:p>
            <a:r>
              <a:rPr lang="en-US" dirty="0" smtClean="0"/>
              <a:t>Fig. 8. Analyzing power in CNI region at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s=9.3 </a:t>
            </a:r>
            <a:r>
              <a:rPr lang="en-US" dirty="0" err="1" smtClean="0">
                <a:latin typeface="Times New Roman" pitchFamily="18" charset="0"/>
                <a:cs typeface="Times New Roman" pitchFamily="18" charset="0"/>
              </a:rPr>
              <a:t>GeV</a:t>
            </a:r>
            <a:r>
              <a:rPr lang="en-US" dirty="0" smtClean="0">
                <a:latin typeface="Times New Roman" pitchFamily="18" charset="0"/>
                <a:cs typeface="Times New Roman" pitchFamily="18" charset="0"/>
              </a:rPr>
              <a:t> </a:t>
            </a:r>
            <a:r>
              <a:rPr lang="en-US" dirty="0" smtClean="0"/>
              <a:t> </a:t>
            </a:r>
            <a:endParaRPr lang="ru-RU" dirty="0"/>
          </a:p>
        </p:txBody>
      </p:sp>
    </p:spTree>
    <p:extLst>
      <p:ext uri="{BB962C8B-B14F-4D97-AF65-F5344CB8AC3E}">
        <p14:creationId xmlns:p14="http://schemas.microsoft.com/office/powerpoint/2010/main" val="3525953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96752"/>
            <a:ext cx="8229600" cy="989464"/>
          </a:xfrm>
        </p:spPr>
        <p:txBody>
          <a:bodyPr/>
          <a:lstStyle/>
          <a:p>
            <a:r>
              <a:rPr lang="en-US" dirty="0" smtClean="0"/>
              <a:t>Can be calculated in same way as for diffraction </a:t>
            </a:r>
            <a:r>
              <a:rPr lang="en-US" dirty="0" err="1" smtClean="0"/>
              <a:t>polarimeter</a:t>
            </a:r>
            <a:endParaRPr lang="ru-RU" dirty="0"/>
          </a:p>
        </p:txBody>
      </p:sp>
      <p:sp>
        <p:nvSpPr>
          <p:cNvPr id="4" name="Заголовок 1"/>
          <p:cNvSpPr>
            <a:spLocks noGrp="1"/>
          </p:cNvSpPr>
          <p:nvPr>
            <p:ph type="title"/>
          </p:nvPr>
        </p:nvSpPr>
        <p:spPr>
          <a:xfrm>
            <a:off x="395536" y="0"/>
            <a:ext cx="8229600" cy="1143000"/>
          </a:xfrm>
        </p:spPr>
        <p:txBody>
          <a:bodyPr/>
          <a:lstStyle/>
          <a:p>
            <a:pPr algn="ctr"/>
            <a:r>
              <a:rPr lang="en-US" dirty="0" smtClean="0"/>
              <a:t>Rate and time for 10% accuracy </a:t>
            </a:r>
            <a:endParaRPr lang="ru-RU"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33351" y="1695309"/>
            <a:ext cx="2529512" cy="720080"/>
          </a:xfrm>
          <a:prstGeom prst="rect">
            <a:avLst/>
          </a:prstGeom>
          <a:noFill/>
        </p:spPr>
      </p:pic>
      <p:sp>
        <p:nvSpPr>
          <p:cNvPr id="1027"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687702" y="2798061"/>
            <a:ext cx="2146100" cy="369332"/>
          </a:xfrm>
          <a:prstGeom prst="rect">
            <a:avLst/>
          </a:prstGeom>
        </p:spPr>
        <p:txBody>
          <a:bodyPr wrap="none">
            <a:spAutoFit/>
          </a:bodyPr>
          <a:lstStyle/>
          <a:p>
            <a:r>
              <a:rPr lang="en-US" b="1" dirty="0" smtClean="0"/>
              <a:t>t</a:t>
            </a:r>
            <a:r>
              <a:rPr lang="ru-RU" b="1" baseline="-25000" dirty="0" smtClean="0"/>
              <a:t>0</a:t>
            </a:r>
            <a:r>
              <a:rPr lang="ru-RU" b="1" dirty="0" smtClean="0"/>
              <a:t>= 0,</a:t>
            </a:r>
            <a:r>
              <a:rPr lang="en-US" b="1" dirty="0" smtClean="0"/>
              <a:t>0134</a:t>
            </a:r>
            <a:r>
              <a:rPr lang="ru-RU" b="1" dirty="0" smtClean="0"/>
              <a:t> (</a:t>
            </a:r>
            <a:r>
              <a:rPr lang="en-US" b="1" dirty="0" err="1" smtClean="0"/>
              <a:t>GeV</a:t>
            </a:r>
            <a:r>
              <a:rPr lang="ru-RU" b="1" dirty="0" smtClean="0"/>
              <a:t>/с)</a:t>
            </a:r>
            <a:r>
              <a:rPr lang="ru-RU" b="1" baseline="30000" dirty="0" smtClean="0"/>
              <a:t>2</a:t>
            </a:r>
            <a:endParaRPr lang="ru-RU" dirty="0"/>
          </a:p>
        </p:txBody>
      </p:sp>
      <p:sp>
        <p:nvSpPr>
          <p:cNvPr id="8" name="Прямоугольник 7"/>
          <p:cNvSpPr/>
          <p:nvPr/>
        </p:nvSpPr>
        <p:spPr>
          <a:xfrm>
            <a:off x="555975" y="3218811"/>
            <a:ext cx="4736105" cy="369332"/>
          </a:xfrm>
          <a:prstGeom prst="rect">
            <a:avLst/>
          </a:prstGeom>
        </p:spPr>
        <p:txBody>
          <a:bodyPr wrap="none">
            <a:spAutoFit/>
          </a:bodyPr>
          <a:lstStyle/>
          <a:p>
            <a:r>
              <a:rPr lang="en-US" b="1" dirty="0" smtClean="0"/>
              <a:t>d</a:t>
            </a:r>
            <a:r>
              <a:rPr lang="ru-RU" b="1" dirty="0" smtClean="0">
                <a:sym typeface="Symbol"/>
              </a:rPr>
              <a:t></a:t>
            </a:r>
            <a:r>
              <a:rPr lang="ru-RU" b="1" dirty="0" smtClean="0"/>
              <a:t>/</a:t>
            </a:r>
            <a:r>
              <a:rPr lang="en-US" b="1" dirty="0" err="1" smtClean="0"/>
              <a:t>dt</a:t>
            </a:r>
            <a:r>
              <a:rPr lang="ru-RU" b="1" dirty="0" smtClean="0"/>
              <a:t>(</a:t>
            </a:r>
            <a:r>
              <a:rPr lang="en-US" b="1" dirty="0" smtClean="0"/>
              <a:t>t</a:t>
            </a:r>
            <a:r>
              <a:rPr lang="ru-RU" b="1" baseline="-25000" dirty="0" smtClean="0"/>
              <a:t>0 </a:t>
            </a:r>
            <a:r>
              <a:rPr lang="ru-RU" b="1" dirty="0" smtClean="0"/>
              <a:t>0,</a:t>
            </a:r>
            <a:r>
              <a:rPr lang="en-US" b="1" dirty="0" smtClean="0"/>
              <a:t>0134</a:t>
            </a:r>
            <a:r>
              <a:rPr lang="ru-RU" b="1" dirty="0" smtClean="0"/>
              <a:t>) = (</a:t>
            </a:r>
            <a:r>
              <a:rPr lang="en-US" b="1" dirty="0" smtClean="0"/>
              <a:t>67</a:t>
            </a:r>
            <a:r>
              <a:rPr lang="ru-RU" b="1" dirty="0" smtClean="0"/>
              <a:t>,</a:t>
            </a:r>
            <a:r>
              <a:rPr lang="en-US" b="1" dirty="0" smtClean="0"/>
              <a:t>4</a:t>
            </a:r>
            <a:r>
              <a:rPr lang="ru-RU" b="1" dirty="0" smtClean="0">
                <a:sym typeface="Symbol"/>
              </a:rPr>
              <a:t></a:t>
            </a:r>
            <a:r>
              <a:rPr lang="ru-RU" b="1" dirty="0" smtClean="0"/>
              <a:t>0,073) </a:t>
            </a:r>
            <a:r>
              <a:rPr lang="en-US" b="1" dirty="0" err="1" smtClean="0"/>
              <a:t>mb</a:t>
            </a:r>
            <a:r>
              <a:rPr lang="en-US" b="1" dirty="0" smtClean="0"/>
              <a:t>/(</a:t>
            </a:r>
            <a:r>
              <a:rPr lang="en-US" b="1" dirty="0" err="1" smtClean="0"/>
              <a:t>GeV</a:t>
            </a:r>
            <a:r>
              <a:rPr lang="ru-RU" b="1" dirty="0" smtClean="0"/>
              <a:t>/</a:t>
            </a:r>
            <a:r>
              <a:rPr lang="en-US" b="1" dirty="0" smtClean="0"/>
              <a:t>c</a:t>
            </a:r>
            <a:r>
              <a:rPr lang="ru-RU" b="1" dirty="0" smtClean="0"/>
              <a:t>)</a:t>
            </a:r>
            <a:r>
              <a:rPr lang="ru-RU" b="1" baseline="30000" dirty="0" smtClean="0"/>
              <a:t>2</a:t>
            </a:r>
            <a:endParaRPr lang="ru-RU" dirty="0"/>
          </a:p>
        </p:txBody>
      </p:sp>
      <p:sp>
        <p:nvSpPr>
          <p:cNvPr id="9" name="Rectangle 5"/>
          <p:cNvSpPr>
            <a:spLocks noChangeArrowheads="1"/>
          </p:cNvSpPr>
          <p:nvPr/>
        </p:nvSpPr>
        <p:spPr bwMode="auto">
          <a:xfrm>
            <a:off x="687702" y="3604374"/>
            <a:ext cx="360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a:t>
            </a:r>
            <a:r>
              <a:rPr kumimoji="0" lang="en-US" b="1" i="0" u="none" strike="noStrike" cap="none" normalizeH="0" baseline="0" dirty="0" smtClean="0">
                <a:ln>
                  <a:noFill/>
                </a:ln>
                <a:solidFill>
                  <a:srgbClr val="000000"/>
                </a:solidFill>
                <a:effectLst/>
                <a:latin typeface="+mj-lt"/>
                <a:ea typeface="Times New Roman" pitchFamily="18" charset="0"/>
                <a:cs typeface="Arial" pitchFamily="34" charset="0"/>
              </a:rPr>
              <a:t>t</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=0,0</a:t>
            </a:r>
            <a:r>
              <a:rPr kumimoji="0" lang="en-US"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02</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3(</a:t>
            </a:r>
            <a:r>
              <a:rPr kumimoji="0" lang="en-US" b="1" i="0" u="none" strike="noStrike" cap="none" normalizeH="0" baseline="0" dirty="0" err="1" smtClean="0">
                <a:ln>
                  <a:noFill/>
                </a:ln>
                <a:solidFill>
                  <a:srgbClr val="000000"/>
                </a:solidFill>
                <a:effectLst/>
                <a:latin typeface="+mj-lt"/>
                <a:ea typeface="Times New Roman" pitchFamily="18" charset="0"/>
                <a:cs typeface="Arial" pitchFamily="34" charset="0"/>
                <a:sym typeface="Symbol" pitchFamily="18" charset="2"/>
              </a:rPr>
              <a:t>GeV</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/с)</a:t>
            </a:r>
            <a:r>
              <a:rPr kumimoji="0" lang="ru-RU" b="1" i="0" u="none" strike="noStrike" cap="none" normalizeH="0" baseline="30000" dirty="0" smtClean="0">
                <a:ln>
                  <a:noFill/>
                </a:ln>
                <a:solidFill>
                  <a:srgbClr val="000000"/>
                </a:solidFill>
                <a:effectLst/>
                <a:latin typeface="+mj-lt"/>
                <a:ea typeface="Times New Roman" pitchFamily="18" charset="0"/>
                <a:cs typeface="Arial" pitchFamily="34" charset="0"/>
                <a:sym typeface="Symbol" pitchFamily="18" charset="2"/>
              </a:rPr>
              <a:t>2</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 </a:t>
            </a:r>
            <a:r>
              <a:rPr kumimoji="0" lang="en-US"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 </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=0,17 </a:t>
            </a:r>
          </a:p>
        </p:txBody>
      </p:sp>
      <p:sp>
        <p:nvSpPr>
          <p:cNvPr id="10" name="Прямоугольник 9"/>
          <p:cNvSpPr/>
          <p:nvPr/>
        </p:nvSpPr>
        <p:spPr>
          <a:xfrm>
            <a:off x="2743448" y="3993614"/>
            <a:ext cx="3089307" cy="523220"/>
          </a:xfrm>
          <a:prstGeom prst="rect">
            <a:avLst/>
          </a:prstGeom>
        </p:spPr>
        <p:txBody>
          <a:bodyPr wrap="none">
            <a:spAutoFit/>
          </a:bodyPr>
          <a:lstStyle/>
          <a:p>
            <a:r>
              <a:rPr lang="en-US" sz="2800" b="1" dirty="0" smtClean="0"/>
              <a:t>A</a:t>
            </a:r>
            <a:r>
              <a:rPr lang="en-US" sz="2800" b="1" baseline="-25000" dirty="0" smtClean="0"/>
              <a:t>N</a:t>
            </a:r>
            <a:r>
              <a:rPr lang="ru-RU" sz="2800" b="1" dirty="0" smtClean="0"/>
              <a:t>=(</a:t>
            </a:r>
            <a:r>
              <a:rPr lang="en-US" sz="2800" b="1" dirty="0" smtClean="0"/>
              <a:t>0</a:t>
            </a:r>
            <a:r>
              <a:rPr lang="ru-RU" sz="2800" b="1" dirty="0" smtClean="0"/>
              <a:t>,</a:t>
            </a:r>
            <a:r>
              <a:rPr lang="en-US" sz="2800" b="1" dirty="0" smtClean="0"/>
              <a:t>03</a:t>
            </a:r>
            <a:r>
              <a:rPr lang="en-US" sz="2800" b="1" dirty="0" smtClean="0">
                <a:sym typeface="Symbol"/>
              </a:rPr>
              <a:t></a:t>
            </a:r>
            <a:r>
              <a:rPr lang="ru-RU" sz="2800" b="1" dirty="0" smtClean="0"/>
              <a:t>0,</a:t>
            </a:r>
            <a:r>
              <a:rPr lang="en-US" sz="2800" b="1" dirty="0" smtClean="0"/>
              <a:t>01</a:t>
            </a:r>
            <a:r>
              <a:rPr lang="ru-RU" sz="2800" b="1" dirty="0" smtClean="0"/>
              <a:t>)%. </a:t>
            </a:r>
            <a:endParaRPr lang="ru-RU" sz="2800" dirty="0"/>
          </a:p>
        </p:txBody>
      </p:sp>
      <p:sp>
        <p:nvSpPr>
          <p:cNvPr id="11" name="Rectangle 5"/>
          <p:cNvSpPr>
            <a:spLocks noChangeArrowheads="1"/>
          </p:cNvSpPr>
          <p:nvPr/>
        </p:nvSpPr>
        <p:spPr bwMode="auto">
          <a:xfrm>
            <a:off x="2752367" y="4516834"/>
            <a:ext cx="285110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4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rPr>
              <a:t>ε</a:t>
            </a:r>
            <a:r>
              <a:rPr kumimoji="0" lang="ru-RU"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=0,1</a:t>
            </a:r>
            <a:r>
              <a:rPr kumimoji="0" lang="ru-RU" sz="2400" b="1" i="0" u="none" strike="noStrike" cap="none" normalizeH="0" baseline="0" dirty="0" err="1" smtClean="0">
                <a:ln>
                  <a:noFill/>
                </a:ln>
                <a:solidFill>
                  <a:srgbClr val="000000"/>
                </a:solidFill>
                <a:effectLst/>
                <a:latin typeface="Times New Roman"/>
                <a:ea typeface="Times New Roman" pitchFamily="18" charset="0"/>
                <a:cs typeface="Arial" pitchFamily="34" charset="0"/>
                <a:sym typeface="Symbol" pitchFamily="18" charset="2"/>
              </a:rPr>
              <a:t>•</a:t>
            </a:r>
            <a:r>
              <a:rPr kumimoji="0" lang="ru-RU" sz="24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sym typeface="Symbol" pitchFamily="18" charset="2"/>
              </a:rPr>
              <a:t>ε</a:t>
            </a:r>
            <a:r>
              <a:rPr kumimoji="0" lang="ru-RU"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=0,1</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P</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B</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N</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p>
        </p:txBody>
      </p:sp>
      <p:sp>
        <p:nvSpPr>
          <p:cNvPr id="12" name="Прямоугольник 11"/>
          <p:cNvSpPr/>
          <p:nvPr/>
        </p:nvSpPr>
        <p:spPr>
          <a:xfrm>
            <a:off x="2627784" y="5038980"/>
            <a:ext cx="2679323" cy="461665"/>
          </a:xfrm>
          <a:prstGeom prst="rect">
            <a:avLst/>
          </a:prstGeom>
        </p:spPr>
        <p:txBody>
          <a:bodyPr wrap="none">
            <a:spAutoFit/>
          </a:bodyPr>
          <a:lstStyle/>
          <a:p>
            <a:r>
              <a:rPr lang="en-US" sz="2400" b="1" dirty="0" smtClean="0"/>
              <a:t>P</a:t>
            </a:r>
            <a:r>
              <a:rPr lang="en-US" sz="2400" b="1" baseline="-25000" dirty="0" smtClean="0"/>
              <a:t>B</a:t>
            </a:r>
            <a:r>
              <a:rPr lang="en-US" sz="2400" b="1" dirty="0" smtClean="0"/>
              <a:t> </a:t>
            </a:r>
            <a:r>
              <a:rPr lang="ru-RU" sz="2400" b="1" dirty="0" smtClean="0"/>
              <a:t>=0,4, </a:t>
            </a:r>
            <a:r>
              <a:rPr lang="en-US" sz="2400" b="1" dirty="0" smtClean="0"/>
              <a:t>A</a:t>
            </a:r>
            <a:r>
              <a:rPr lang="en-US" sz="2400" b="1" baseline="-25000" dirty="0" smtClean="0"/>
              <a:t>N</a:t>
            </a:r>
            <a:r>
              <a:rPr lang="ru-RU" sz="2400" b="1" dirty="0" smtClean="0"/>
              <a:t> = 0,0</a:t>
            </a:r>
            <a:r>
              <a:rPr lang="en-US" sz="2400" b="1" dirty="0" smtClean="0"/>
              <a:t>3</a:t>
            </a:r>
            <a:r>
              <a:rPr lang="ru-RU" sz="2400" b="1" dirty="0" smtClean="0"/>
              <a:t> </a:t>
            </a:r>
            <a:endParaRPr lang="ru-RU" sz="2400" dirty="0"/>
          </a:p>
        </p:txBody>
      </p:sp>
      <p:cxnSp>
        <p:nvCxnSpPr>
          <p:cNvPr id="13" name="Прямая со стрелкой 12"/>
          <p:cNvCxnSpPr/>
          <p:nvPr/>
        </p:nvCxnSpPr>
        <p:spPr>
          <a:xfrm flipV="1">
            <a:off x="5292079" y="5336017"/>
            <a:ext cx="840671" cy="14809"/>
          </a:xfrm>
          <a:prstGeom prst="straightConnector1">
            <a:avLst/>
          </a:prstGeom>
          <a:ln w="69850" cap="rnd"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6156176" y="5101153"/>
            <a:ext cx="19442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0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rPr>
              <a:t>ε</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1</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2</a:t>
            </a:r>
            <a:r>
              <a:rPr kumimoji="0" lang="ru-RU" sz="2000" b="1" i="0" u="none" strike="noStrike" cap="none" normalizeH="0" baseline="0" dirty="0" smtClean="0">
                <a:ln>
                  <a:noFill/>
                </a:ln>
                <a:solidFill>
                  <a:srgbClr val="000000"/>
                </a:solidFill>
                <a:effectLst/>
                <a:latin typeface="Times New Roman"/>
                <a:ea typeface="Times New Roman" pitchFamily="18" charset="0"/>
                <a:cs typeface="Arial" pitchFamily="34" charset="0"/>
                <a:sym typeface="Symbol" pitchFamily="18" charset="2"/>
              </a:rPr>
              <a:t>•</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10</a:t>
            </a:r>
            <a:r>
              <a:rPr kumimoji="0" lang="ru-RU" sz="20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-3</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p>
        </p:txBody>
      </p:sp>
      <p:sp>
        <p:nvSpPr>
          <p:cNvPr id="15" name="Прямоугольник 14"/>
          <p:cNvSpPr/>
          <p:nvPr/>
        </p:nvSpPr>
        <p:spPr>
          <a:xfrm>
            <a:off x="2627784" y="5500645"/>
            <a:ext cx="2799164" cy="461665"/>
          </a:xfrm>
          <a:prstGeom prst="rect">
            <a:avLst/>
          </a:prstGeom>
        </p:spPr>
        <p:txBody>
          <a:bodyPr wrap="none">
            <a:spAutoFit/>
          </a:bodyPr>
          <a:lstStyle/>
          <a:p>
            <a:r>
              <a:rPr lang="en-US" sz="2400" b="1" dirty="0" smtClean="0"/>
              <a:t>N</a:t>
            </a:r>
            <a:r>
              <a:rPr lang="ru-RU" sz="2400" b="1" dirty="0" smtClean="0"/>
              <a:t>=1/(</a:t>
            </a:r>
            <a:r>
              <a:rPr lang="ru-RU" sz="2400" b="1" dirty="0" smtClean="0">
                <a:sym typeface="Symbol"/>
              </a:rPr>
              <a:t></a:t>
            </a:r>
            <a:r>
              <a:rPr lang="ru-RU" sz="2400" b="1" dirty="0" err="1" smtClean="0"/>
              <a:t>ε</a:t>
            </a:r>
            <a:r>
              <a:rPr lang="ru-RU" sz="2400" b="1" dirty="0" smtClean="0"/>
              <a:t>)</a:t>
            </a:r>
            <a:r>
              <a:rPr lang="ru-RU" sz="2400" b="1" baseline="30000" dirty="0" smtClean="0"/>
              <a:t>2</a:t>
            </a:r>
            <a:r>
              <a:rPr lang="ru-RU" sz="2400" b="1" dirty="0" smtClean="0"/>
              <a:t> = </a:t>
            </a:r>
            <a:r>
              <a:rPr lang="en-US" sz="2400" b="1" dirty="0" smtClean="0"/>
              <a:t>0.7</a:t>
            </a:r>
            <a:r>
              <a:rPr lang="ru-RU" sz="2400" b="1" dirty="0" smtClean="0"/>
              <a:t>•10</a:t>
            </a:r>
            <a:r>
              <a:rPr lang="en-US" sz="2400" b="1" baseline="30000" dirty="0" smtClean="0"/>
              <a:t>6</a:t>
            </a:r>
            <a:r>
              <a:rPr lang="ru-RU" sz="2400" b="1" dirty="0" smtClean="0"/>
              <a:t> </a:t>
            </a:r>
            <a:endParaRPr lang="ru-RU" sz="2400" dirty="0"/>
          </a:p>
        </p:txBody>
      </p:sp>
      <p:sp>
        <p:nvSpPr>
          <p:cNvPr id="2" name="Прямоугольник 1"/>
          <p:cNvSpPr/>
          <p:nvPr/>
        </p:nvSpPr>
        <p:spPr>
          <a:xfrm>
            <a:off x="683568" y="2338660"/>
            <a:ext cx="2915542" cy="369332"/>
          </a:xfrm>
          <a:prstGeom prst="rect">
            <a:avLst/>
          </a:prstGeom>
        </p:spPr>
        <p:txBody>
          <a:bodyPr wrap="none">
            <a:spAutoFit/>
          </a:bodyPr>
          <a:lstStyle/>
          <a:p>
            <a:pPr algn="ctr">
              <a:buNone/>
            </a:pPr>
            <a:r>
              <a:rPr lang="en-US" b="1" dirty="0"/>
              <a:t>L</a:t>
            </a:r>
            <a:r>
              <a:rPr lang="ru-RU" b="1" dirty="0"/>
              <a:t>=</a:t>
            </a:r>
            <a:r>
              <a:rPr lang="ru-RU" b="1" dirty="0">
                <a:sym typeface="Symbol"/>
              </a:rPr>
              <a:t></a:t>
            </a:r>
            <a:r>
              <a:rPr lang="en-US" b="1" dirty="0"/>
              <a:t>I </a:t>
            </a:r>
            <a:r>
              <a:rPr lang="en-US" b="1" dirty="0" err="1"/>
              <a:t>N</a:t>
            </a:r>
            <a:r>
              <a:rPr lang="en-US" b="1" baseline="-25000" dirty="0" err="1"/>
              <a:t>a</a:t>
            </a:r>
            <a:r>
              <a:rPr lang="en-US" b="1" dirty="0" err="1"/>
              <a:t>ρx</a:t>
            </a:r>
            <a:r>
              <a:rPr lang="ru-RU" b="1" dirty="0"/>
              <a:t>= 0,7•10</a:t>
            </a:r>
            <a:r>
              <a:rPr lang="ru-RU" b="1" baseline="30000" dirty="0"/>
              <a:t>29</a:t>
            </a:r>
            <a:r>
              <a:rPr lang="en-US" b="1" baseline="30000" dirty="0"/>
              <a:t> </a:t>
            </a:r>
            <a:r>
              <a:rPr lang="ru-RU" b="1" dirty="0"/>
              <a:t> с</a:t>
            </a:r>
            <a:r>
              <a:rPr lang="en-US" b="1" dirty="0"/>
              <a:t>m</a:t>
            </a:r>
            <a:r>
              <a:rPr lang="ru-RU" b="1" baseline="30000" dirty="0"/>
              <a:t>-2</a:t>
            </a:r>
            <a:r>
              <a:rPr lang="en-US" b="1" dirty="0"/>
              <a:t>s</a:t>
            </a:r>
            <a:r>
              <a:rPr lang="ru-RU" b="1" baseline="30000" dirty="0"/>
              <a:t>-1</a:t>
            </a:r>
            <a:endParaRPr lang="en-US" b="1" dirty="0"/>
          </a:p>
        </p:txBody>
      </p:sp>
      <p:sp>
        <p:nvSpPr>
          <p:cNvPr id="5" name="TextBox 4"/>
          <p:cNvSpPr txBox="1"/>
          <p:nvPr/>
        </p:nvSpPr>
        <p:spPr>
          <a:xfrm>
            <a:off x="5573075" y="1835532"/>
            <a:ext cx="2527317"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0.65 10^4  p/hour</a:t>
            </a:r>
            <a:endParaRPr lang="ru-RU"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807492" y="5948455"/>
                <a:ext cx="2593146" cy="6600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a:rPr>
                        <m:t>𝑇</m:t>
                      </m:r>
                      <m:r>
                        <a:rPr lang="ru-RU" i="1" smtClean="0">
                          <a:latin typeface="Cambria Math"/>
                        </a:rPr>
                        <m:t>=</m:t>
                      </m:r>
                      <m:f>
                        <m:fPr>
                          <m:ctrlPr>
                            <a:rPr lang="ru-RU" i="1">
                              <a:latin typeface="Cambria Math"/>
                            </a:rPr>
                          </m:ctrlPr>
                        </m:fPr>
                        <m:num>
                          <m:r>
                            <a:rPr lang="ru-RU" i="1">
                              <a:latin typeface="Cambria Math"/>
                            </a:rPr>
                            <m:t>𝑁</m:t>
                          </m:r>
                        </m:num>
                        <m:den>
                          <m:r>
                            <a:rPr lang="ru-RU" i="1">
                              <a:latin typeface="Cambria Math"/>
                            </a:rPr>
                            <m:t>𝑁</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den>
                      </m:f>
                      <m:r>
                        <a:rPr lang="ru-RU" i="1">
                          <a:latin typeface="Cambria Math"/>
                        </a:rPr>
                        <m:t>=</m:t>
                      </m:r>
                      <m:r>
                        <a:rPr lang="en-US" b="0" i="1" smtClean="0">
                          <a:latin typeface="Cambria Math"/>
                        </a:rPr>
                        <m:t>107</m:t>
                      </m:r>
                      <m:r>
                        <a:rPr lang="ru-RU" i="1">
                          <a:latin typeface="Cambria Math"/>
                        </a:rPr>
                        <m:t>.</m:t>
                      </m:r>
                      <m:r>
                        <a:rPr lang="en-US" b="0" i="1" smtClean="0">
                          <a:latin typeface="Cambria Math"/>
                        </a:rPr>
                        <m:t>7</m:t>
                      </m:r>
                      <m:r>
                        <a:rPr lang="ru-RU" i="1">
                          <a:latin typeface="Cambria Math"/>
                        </a:rPr>
                        <m:t> </m:t>
                      </m:r>
                      <m:r>
                        <a:rPr lang="ru-RU" i="1">
                          <a:latin typeface="Cambria Math"/>
                        </a:rPr>
                        <m:t>h𝑜𝑢𝑟</m:t>
                      </m:r>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807492" y="5948455"/>
                <a:ext cx="2593146" cy="660052"/>
              </a:xfrm>
              <a:prstGeom prst="rect">
                <a:avLst/>
              </a:prstGeom>
              <a:blipFill rotWithShape="1">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070904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956" y="0"/>
            <a:ext cx="8229600" cy="1143000"/>
          </a:xfrm>
        </p:spPr>
        <p:txBody>
          <a:bodyPr/>
          <a:lstStyle/>
          <a:p>
            <a:pPr algn="ctr"/>
            <a:r>
              <a:rPr lang="en-US" dirty="0" smtClean="0"/>
              <a:t>Combined </a:t>
            </a:r>
            <a:r>
              <a:rPr lang="en-US" dirty="0" err="1" smtClean="0"/>
              <a:t>polarimeter</a:t>
            </a:r>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179512" y="1643501"/>
            <a:ext cx="8964488" cy="4032448"/>
          </a:xfrm>
          <a:prstGeom prst="rect">
            <a:avLst/>
          </a:prstGeom>
        </p:spPr>
      </p:pic>
      <p:sp>
        <p:nvSpPr>
          <p:cNvPr id="5" name="TextBox 4"/>
          <p:cNvSpPr txBox="1"/>
          <p:nvPr/>
        </p:nvSpPr>
        <p:spPr>
          <a:xfrm>
            <a:off x="395536" y="5877272"/>
            <a:ext cx="8820472" cy="369332"/>
          </a:xfrm>
          <a:prstGeom prst="rect">
            <a:avLst/>
          </a:prstGeom>
          <a:noFill/>
        </p:spPr>
        <p:txBody>
          <a:bodyPr wrap="square" rtlCol="0">
            <a:spAutoFit/>
          </a:bodyPr>
          <a:lstStyle/>
          <a:p>
            <a:r>
              <a:rPr lang="en-US" dirty="0" smtClean="0"/>
              <a:t>Fig. 9. Combined </a:t>
            </a:r>
            <a:r>
              <a:rPr lang="en-US" dirty="0" err="1" smtClean="0"/>
              <a:t>polarimeter</a:t>
            </a:r>
            <a:r>
              <a:rPr lang="en-US" dirty="0" smtClean="0"/>
              <a:t> on channel 24A. Diffraction part.</a:t>
            </a:r>
            <a:endParaRPr lang="ru-RU" dirty="0"/>
          </a:p>
        </p:txBody>
      </p:sp>
      <p:sp>
        <p:nvSpPr>
          <p:cNvPr id="6" name="Овал 5"/>
          <p:cNvSpPr/>
          <p:nvPr/>
        </p:nvSpPr>
        <p:spPr>
          <a:xfrm>
            <a:off x="3275856" y="2132856"/>
            <a:ext cx="201622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58464" y="4221088"/>
            <a:ext cx="2016224"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35297" y="2797130"/>
            <a:ext cx="288032" cy="1476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1907704" y="2933328"/>
            <a:ext cx="288032" cy="1476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3645909" y="2949530"/>
            <a:ext cx="288032" cy="1476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004048" y="2921643"/>
            <a:ext cx="288032" cy="1476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6444208" y="2933328"/>
            <a:ext cx="288032" cy="1476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7956376" y="2949530"/>
            <a:ext cx="288032" cy="1476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3158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7768"/>
            <a:ext cx="8964488" cy="1143000"/>
          </a:xfrm>
        </p:spPr>
        <p:txBody>
          <a:bodyPr>
            <a:normAutofit fontScale="90000"/>
          </a:bodyPr>
          <a:lstStyle/>
          <a:p>
            <a:pPr algn="ctr"/>
            <a:r>
              <a:rPr lang="en-US" dirty="0" smtClean="0"/>
              <a:t>Combined </a:t>
            </a:r>
            <a:r>
              <a:rPr lang="en-US" dirty="0" err="1" smtClean="0"/>
              <a:t>polarimeter</a:t>
            </a:r>
            <a:r>
              <a:rPr lang="en-US" dirty="0" smtClean="0"/>
              <a:t> interference part</a:t>
            </a:r>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179512" y="1643501"/>
            <a:ext cx="8964488" cy="4032448"/>
          </a:xfrm>
          <a:prstGeom prst="rect">
            <a:avLst/>
          </a:prstGeom>
        </p:spPr>
      </p:pic>
      <p:sp>
        <p:nvSpPr>
          <p:cNvPr id="3" name="Овал 2"/>
          <p:cNvSpPr/>
          <p:nvPr/>
        </p:nvSpPr>
        <p:spPr>
          <a:xfrm>
            <a:off x="1043608" y="2852936"/>
            <a:ext cx="216024" cy="142545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619672" y="2946995"/>
            <a:ext cx="216024" cy="142545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3995936" y="2946994"/>
            <a:ext cx="216024" cy="142545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4805772" y="2946995"/>
            <a:ext cx="216024" cy="142545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6732240" y="2946995"/>
            <a:ext cx="216024" cy="142545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7740352" y="2852936"/>
            <a:ext cx="216024" cy="142545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60299" y="5675949"/>
            <a:ext cx="8820472" cy="369332"/>
          </a:xfrm>
          <a:prstGeom prst="rect">
            <a:avLst/>
          </a:prstGeom>
          <a:noFill/>
        </p:spPr>
        <p:txBody>
          <a:bodyPr wrap="square" rtlCol="0">
            <a:spAutoFit/>
          </a:bodyPr>
          <a:lstStyle/>
          <a:p>
            <a:r>
              <a:rPr lang="en-US" dirty="0" smtClean="0"/>
              <a:t>Fig. 10. Combined </a:t>
            </a:r>
            <a:r>
              <a:rPr lang="en-US" dirty="0" err="1" smtClean="0"/>
              <a:t>polarimeter</a:t>
            </a:r>
            <a:r>
              <a:rPr lang="en-US" dirty="0" smtClean="0"/>
              <a:t> on channel 24A. Interference part.</a:t>
            </a:r>
            <a:endParaRPr lang="ru-RU" dirty="0"/>
          </a:p>
        </p:txBody>
      </p:sp>
    </p:spTree>
    <p:extLst>
      <p:ext uri="{BB962C8B-B14F-4D97-AF65-F5344CB8AC3E}">
        <p14:creationId xmlns:p14="http://schemas.microsoft.com/office/powerpoint/2010/main" val="1721622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4949" y="620688"/>
            <a:ext cx="8964488"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dirty="0"/>
              <a:t>3</a:t>
            </a:r>
            <a:r>
              <a:rPr lang="en-US" sz="4000" dirty="0" smtClean="0"/>
              <a:t>. </a:t>
            </a:r>
            <a:r>
              <a:rPr lang="en-US" sz="4000" dirty="0" err="1"/>
              <a:t>Polarimeters</a:t>
            </a:r>
            <a:r>
              <a:rPr lang="en-US" sz="4000" dirty="0"/>
              <a:t> for measuring antiproton polarization.</a:t>
            </a:r>
          </a:p>
          <a:p>
            <a:pPr algn="ctr"/>
            <a:endParaRPr lang="ru-RU" sz="4000" dirty="0">
              <a:solidFill>
                <a:srgbClr val="00B0F0"/>
              </a:solidFill>
            </a:endParaRPr>
          </a:p>
        </p:txBody>
      </p:sp>
      <p:sp>
        <p:nvSpPr>
          <p:cNvPr id="3" name="TextBox 2"/>
          <p:cNvSpPr txBox="1"/>
          <p:nvPr/>
        </p:nvSpPr>
        <p:spPr>
          <a:xfrm>
            <a:off x="58701" y="1052736"/>
            <a:ext cx="8856984" cy="5539978"/>
          </a:xfrm>
          <a:prstGeom prst="rect">
            <a:avLst/>
          </a:prstGeom>
          <a:noFill/>
        </p:spPr>
        <p:txBody>
          <a:bodyPr wrap="square" rtlCol="0">
            <a:spAutoFit/>
          </a:bodyPr>
          <a:lstStyle/>
          <a:p>
            <a:r>
              <a:rPr lang="en-US" sz="2400" dirty="0" smtClean="0"/>
              <a:t>1. Since there are no experimental </a:t>
            </a:r>
            <a:r>
              <a:rPr lang="en-US" sz="2400" dirty="0"/>
              <a:t>data on the analyzing power </a:t>
            </a:r>
            <a:r>
              <a:rPr lang="en-US" sz="2400" dirty="0" smtClean="0"/>
              <a:t> </a:t>
            </a:r>
            <a:r>
              <a:rPr lang="en-US" sz="2400" dirty="0"/>
              <a:t>in the process of elastic p </a:t>
            </a:r>
            <a:r>
              <a:rPr lang="en-US" sz="2400" dirty="0" err="1" smtClean="0"/>
              <a:t>pbar</a:t>
            </a:r>
            <a:r>
              <a:rPr lang="en-US" sz="2400" dirty="0" smtClean="0"/>
              <a:t> </a:t>
            </a:r>
            <a:r>
              <a:rPr lang="en-US" sz="2400" dirty="0"/>
              <a:t>scattering in the region of interest </a:t>
            </a:r>
            <a:r>
              <a:rPr lang="en-US" sz="2400" dirty="0" smtClean="0"/>
              <a:t> (10 </a:t>
            </a:r>
            <a:r>
              <a:rPr lang="en-US" sz="2400" dirty="0"/>
              <a:t>– 20 </a:t>
            </a:r>
            <a:r>
              <a:rPr lang="en-US" sz="2400" dirty="0" smtClean="0"/>
              <a:t>GeV/c), </a:t>
            </a:r>
            <a:r>
              <a:rPr lang="en-US" sz="2400" dirty="0"/>
              <a:t>we have to measure this directly using a polarized proton target [ PM-"PROSE"]. However, we need to have a reference point in the area of </a:t>
            </a:r>
            <a:r>
              <a:rPr lang="en-US" sz="2400" i="1" dirty="0"/>
              <a:t>t</a:t>
            </a:r>
            <a:r>
              <a:rPr lang="en-US" sz="2400" dirty="0"/>
              <a:t>, </a:t>
            </a:r>
            <a:r>
              <a:rPr lang="en-US" sz="2400" dirty="0" smtClean="0"/>
              <a:t>were we </a:t>
            </a:r>
            <a:r>
              <a:rPr lang="en-US" sz="2400" dirty="0"/>
              <a:t>expect a non-zero value of the analyzing </a:t>
            </a:r>
            <a:r>
              <a:rPr lang="en-US" sz="2400" dirty="0" smtClean="0"/>
              <a:t>power.</a:t>
            </a:r>
          </a:p>
          <a:p>
            <a:r>
              <a:rPr lang="en-US" sz="2400" dirty="0" smtClean="0"/>
              <a:t>2. </a:t>
            </a:r>
            <a:r>
              <a:rPr lang="en-US" sz="2400" dirty="0"/>
              <a:t>We are known for two </a:t>
            </a:r>
            <a:r>
              <a:rPr lang="en-US" sz="2400" dirty="0" smtClean="0"/>
              <a:t>works, in </a:t>
            </a:r>
            <a:r>
              <a:rPr lang="en-US" sz="2400" dirty="0"/>
              <a:t>which </a:t>
            </a:r>
            <a:r>
              <a:rPr lang="en-US" sz="2400" dirty="0" smtClean="0"/>
              <a:t>analyzing power has been measured in  </a:t>
            </a:r>
            <a:r>
              <a:rPr lang="en-US" sz="2400" dirty="0"/>
              <a:t>elastic </a:t>
            </a:r>
            <a:r>
              <a:rPr lang="en-US" sz="2400" i="1" dirty="0" err="1" smtClean="0"/>
              <a:t>ppbar</a:t>
            </a:r>
            <a:r>
              <a:rPr lang="en-US" sz="2400" dirty="0" smtClean="0"/>
              <a:t> </a:t>
            </a:r>
            <a:r>
              <a:rPr lang="en-US" sz="2400" dirty="0"/>
              <a:t>scattering</a:t>
            </a:r>
            <a:r>
              <a:rPr lang="en-US" sz="2400" dirty="0" smtClean="0"/>
              <a:t>:</a:t>
            </a:r>
          </a:p>
          <a:p>
            <a:r>
              <a:rPr lang="en-US" sz="2400" dirty="0"/>
              <a:t>	</a:t>
            </a:r>
            <a:r>
              <a:rPr lang="en-US" sz="2400" dirty="0" smtClean="0"/>
              <a:t> 1 F</a:t>
            </a:r>
            <a:r>
              <a:rPr lang="en-US" sz="2400" dirty="0"/>
              <a:t>. </a:t>
            </a:r>
            <a:r>
              <a:rPr lang="en-US" sz="2400" dirty="0" err="1"/>
              <a:t>Bradomante</a:t>
            </a:r>
            <a:r>
              <a:rPr lang="en-US" sz="2400" dirty="0"/>
              <a:t>, </a:t>
            </a:r>
            <a:r>
              <a:rPr lang="en-US" sz="2400" dirty="0" smtClean="0"/>
              <a:t>LEAR </a:t>
            </a:r>
            <a:r>
              <a:rPr lang="en-US" sz="2400" dirty="0"/>
              <a:t>, which contains measurements in the field of small initial </a:t>
            </a:r>
            <a:r>
              <a:rPr lang="en-US" sz="2400" dirty="0" smtClean="0"/>
              <a:t>momentum of </a:t>
            </a:r>
            <a:r>
              <a:rPr lang="en-US" sz="2400" dirty="0"/>
              <a:t>0.1 – 2 </a:t>
            </a:r>
            <a:r>
              <a:rPr lang="en-US" sz="2400" dirty="0" smtClean="0"/>
              <a:t>GeV/C; </a:t>
            </a:r>
          </a:p>
          <a:p>
            <a:r>
              <a:rPr lang="en-US" sz="2400" dirty="0"/>
              <a:t>	</a:t>
            </a:r>
            <a:r>
              <a:rPr lang="en-US" sz="2400" dirty="0" smtClean="0"/>
              <a:t>2</a:t>
            </a:r>
            <a:r>
              <a:rPr lang="ru-RU" sz="2400" dirty="0"/>
              <a:t> </a:t>
            </a:r>
            <a:r>
              <a:rPr lang="en-US" sz="2400" dirty="0" smtClean="0"/>
              <a:t>A</a:t>
            </a:r>
            <a:r>
              <a:rPr lang="ru-RU" sz="2400" dirty="0"/>
              <a:t>.</a:t>
            </a:r>
            <a:r>
              <a:rPr lang="en-US" sz="2400" dirty="0" err="1"/>
              <a:t>Gaidot</a:t>
            </a:r>
            <a:r>
              <a:rPr lang="en-US" sz="2400" dirty="0"/>
              <a:t> et</a:t>
            </a:r>
            <a:r>
              <a:rPr lang="ru-RU" sz="2400" dirty="0"/>
              <a:t>.</a:t>
            </a:r>
            <a:r>
              <a:rPr lang="en-US" sz="2400" dirty="0"/>
              <a:t>al</a:t>
            </a:r>
            <a:r>
              <a:rPr lang="ru-RU" sz="2400" dirty="0"/>
              <a:t>., </a:t>
            </a:r>
            <a:r>
              <a:rPr lang="en-US" sz="2400" dirty="0" err="1"/>
              <a:t>Phys</a:t>
            </a:r>
            <a:r>
              <a:rPr lang="ru-RU" sz="2400" dirty="0"/>
              <a:t>. </a:t>
            </a:r>
            <a:r>
              <a:rPr lang="en-US" sz="2400" dirty="0"/>
              <a:t>Lett</a:t>
            </a:r>
            <a:r>
              <a:rPr lang="ru-RU" sz="2400" dirty="0"/>
              <a:t>., 57</a:t>
            </a:r>
            <a:r>
              <a:rPr lang="en-US" sz="2400" dirty="0"/>
              <a:t>B</a:t>
            </a:r>
            <a:r>
              <a:rPr lang="ru-RU" sz="2400" dirty="0"/>
              <a:t>, </a:t>
            </a:r>
            <a:r>
              <a:rPr lang="en-US" sz="2400" dirty="0"/>
              <a:t>p</a:t>
            </a:r>
            <a:r>
              <a:rPr lang="ru-RU" sz="2400" dirty="0"/>
              <a:t>. 389, </a:t>
            </a:r>
            <a:r>
              <a:rPr lang="ru-RU" sz="2400" dirty="0" smtClean="0"/>
              <a:t>1975</a:t>
            </a:r>
            <a:r>
              <a:rPr lang="en-US" sz="2400" dirty="0" smtClean="0"/>
              <a:t>. These </a:t>
            </a:r>
            <a:r>
              <a:rPr lang="en-US" sz="2400" dirty="0"/>
              <a:t>data were obtained at 40-GeV/C. </a:t>
            </a:r>
            <a:r>
              <a:rPr lang="en-US" sz="2400" dirty="0" smtClean="0"/>
              <a:t>Similar </a:t>
            </a:r>
            <a:r>
              <a:rPr lang="en-US" sz="2400" dirty="0"/>
              <a:t>measurements of the analyzing power were carried out for elastic </a:t>
            </a:r>
            <a:r>
              <a:rPr lang="en-US" sz="2400" i="1" dirty="0" smtClean="0"/>
              <a:t>pp</a:t>
            </a:r>
            <a:r>
              <a:rPr lang="en-US" sz="2400" dirty="0" smtClean="0"/>
              <a:t> </a:t>
            </a:r>
            <a:r>
              <a:rPr lang="en-US" sz="2400" dirty="0"/>
              <a:t>scattering at 45 GeV/C</a:t>
            </a:r>
            <a:r>
              <a:rPr lang="en-US" sz="2400" dirty="0" smtClean="0"/>
              <a:t>. Fig.1 and Table 1.</a:t>
            </a:r>
          </a:p>
          <a:p>
            <a:endParaRPr lang="ru-RU" dirty="0"/>
          </a:p>
        </p:txBody>
      </p:sp>
    </p:spTree>
    <p:extLst>
      <p:ext uri="{BB962C8B-B14F-4D97-AF65-F5344CB8AC3E}">
        <p14:creationId xmlns:p14="http://schemas.microsoft.com/office/powerpoint/2010/main" val="293647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39" y="197768"/>
            <a:ext cx="8229600" cy="1143000"/>
          </a:xfrm>
        </p:spPr>
        <p:txBody>
          <a:bodyPr>
            <a:normAutofit/>
          </a:bodyPr>
          <a:lstStyle/>
          <a:p>
            <a:pPr algn="ctr"/>
            <a:endParaRPr lang="ru-RU" sz="3600" dirty="0">
              <a:solidFill>
                <a:srgbClr val="00B0F0"/>
              </a:solidFill>
            </a:endParaRPr>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1963" y="0"/>
            <a:ext cx="8568952" cy="4608512"/>
          </a:xfrm>
          <a:prstGeom prst="rect">
            <a:avLst/>
          </a:prstGeom>
          <a:noFill/>
          <a:ln>
            <a:noFill/>
          </a:ln>
        </p:spPr>
      </p:pic>
      <p:sp>
        <p:nvSpPr>
          <p:cNvPr id="3" name="TextBox 2"/>
          <p:cNvSpPr txBox="1"/>
          <p:nvPr/>
        </p:nvSpPr>
        <p:spPr>
          <a:xfrm>
            <a:off x="270074" y="5166484"/>
            <a:ext cx="8510841" cy="1200329"/>
          </a:xfrm>
          <a:prstGeom prst="rect">
            <a:avLst/>
          </a:prstGeom>
          <a:noFill/>
        </p:spPr>
        <p:txBody>
          <a:bodyPr wrap="square" rtlCol="0">
            <a:spAutoFit/>
          </a:bodyPr>
          <a:lstStyle/>
          <a:p>
            <a:r>
              <a:rPr lang="en-US" sz="2400" dirty="0"/>
              <a:t>A comparison between these two results show that both the analyzing power have the same sign and approximately equal in magnitude (within measurement errors).</a:t>
            </a:r>
            <a:endParaRPr lang="ru-RU" sz="2400" dirty="0"/>
          </a:p>
        </p:txBody>
      </p:sp>
      <p:sp>
        <p:nvSpPr>
          <p:cNvPr id="5" name="TextBox 4"/>
          <p:cNvSpPr txBox="1"/>
          <p:nvPr/>
        </p:nvSpPr>
        <p:spPr>
          <a:xfrm>
            <a:off x="899592" y="1628800"/>
            <a:ext cx="4248472" cy="369332"/>
          </a:xfrm>
          <a:prstGeom prst="rect">
            <a:avLst/>
          </a:prstGeom>
          <a:noFill/>
        </p:spPr>
        <p:txBody>
          <a:bodyPr wrap="square" rtlCol="0">
            <a:spAutoFit/>
          </a:bodyPr>
          <a:lstStyle/>
          <a:p>
            <a:r>
              <a:rPr lang="en-US" dirty="0" smtClean="0"/>
              <a:t>Fig. 1</a:t>
            </a:r>
            <a:endParaRPr lang="ru-RU" dirty="0"/>
          </a:p>
        </p:txBody>
      </p:sp>
      <p:sp>
        <p:nvSpPr>
          <p:cNvPr id="6" name="TextBox 5"/>
          <p:cNvSpPr txBox="1"/>
          <p:nvPr/>
        </p:nvSpPr>
        <p:spPr>
          <a:xfrm>
            <a:off x="381639" y="4509120"/>
            <a:ext cx="8399276" cy="646331"/>
          </a:xfrm>
          <a:prstGeom prst="rect">
            <a:avLst/>
          </a:prstGeom>
          <a:noFill/>
        </p:spPr>
        <p:txBody>
          <a:bodyPr wrap="square" rtlCol="0">
            <a:spAutoFit/>
          </a:bodyPr>
          <a:lstStyle/>
          <a:p>
            <a:r>
              <a:rPr lang="en-US" dirty="0" smtClean="0"/>
              <a:t> Polarization </a:t>
            </a:r>
            <a:r>
              <a:rPr lang="en-US" dirty="0"/>
              <a:t>as a function of </a:t>
            </a:r>
            <a:r>
              <a:rPr lang="en-US" i="1" dirty="0"/>
              <a:t>t</a:t>
            </a:r>
            <a:r>
              <a:rPr lang="en-US" dirty="0"/>
              <a:t> for a) elastic proton </a:t>
            </a:r>
            <a:r>
              <a:rPr lang="en-US" dirty="0" err="1"/>
              <a:t>proton</a:t>
            </a:r>
            <a:r>
              <a:rPr lang="en-US" dirty="0"/>
              <a:t> scattering at 45 GeV/c and b) elastic antiproton proton scattering at 40 GeV/c</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4389120"/>
          </a:xfrm>
        </p:spPr>
        <p:txBody>
          <a:bodyPr>
            <a:normAutofit/>
          </a:bodyPr>
          <a:lstStyle/>
          <a:p>
            <a:r>
              <a:rPr lang="en-US" sz="2000" dirty="0" smtClean="0"/>
              <a:t>3. Since </a:t>
            </a:r>
            <a:r>
              <a:rPr lang="en-US" sz="2000" dirty="0"/>
              <a:t>we are interested in the area </a:t>
            </a:r>
            <a:r>
              <a:rPr lang="en-US" sz="2000" dirty="0" smtClean="0"/>
              <a:t>of</a:t>
            </a:r>
            <a:r>
              <a:rPr lang="ru-RU" sz="2000" dirty="0" smtClean="0"/>
              <a:t> </a:t>
            </a:r>
            <a:r>
              <a:rPr lang="en-US" sz="2000" dirty="0" smtClean="0"/>
              <a:t>momentum </a:t>
            </a:r>
            <a:r>
              <a:rPr lang="en-US" sz="2000" dirty="0"/>
              <a:t>10 – 20 GeV/C , we </a:t>
            </a:r>
            <a:r>
              <a:rPr lang="en-US" sz="2000" dirty="0" smtClean="0"/>
              <a:t>use </a:t>
            </a:r>
            <a:r>
              <a:rPr lang="en-US" sz="2000" dirty="0"/>
              <a:t>data on </a:t>
            </a:r>
            <a:r>
              <a:rPr lang="ru-RU" sz="2000" dirty="0"/>
              <a:t>А</a:t>
            </a:r>
            <a:r>
              <a:rPr lang="en-US" sz="2000" baseline="-25000" dirty="0" smtClean="0"/>
              <a:t>N </a:t>
            </a:r>
            <a:r>
              <a:rPr lang="en-US" sz="2000" dirty="0" smtClean="0"/>
              <a:t>elastic </a:t>
            </a:r>
            <a:r>
              <a:rPr lang="en-US" sz="2000" i="1" dirty="0" smtClean="0"/>
              <a:t>pp</a:t>
            </a:r>
            <a:r>
              <a:rPr lang="en-US" sz="2000" dirty="0" smtClean="0"/>
              <a:t> </a:t>
            </a:r>
            <a:r>
              <a:rPr lang="en-US" sz="2000" dirty="0"/>
              <a:t>scattering in the following </a:t>
            </a:r>
            <a:r>
              <a:rPr lang="en-US" sz="2000" dirty="0" smtClean="0"/>
              <a:t>work </a:t>
            </a:r>
            <a:r>
              <a:rPr lang="en-US" sz="1600" b="1" dirty="0" smtClean="0"/>
              <a:t>M</a:t>
            </a:r>
            <a:r>
              <a:rPr lang="ru-RU" sz="1600" b="1" dirty="0"/>
              <a:t>. </a:t>
            </a:r>
            <a:r>
              <a:rPr lang="en-US" sz="1600" b="1" dirty="0"/>
              <a:t>Corcoran et al</a:t>
            </a:r>
            <a:r>
              <a:rPr lang="ru-RU" sz="1600" b="1" dirty="0"/>
              <a:t>., </a:t>
            </a:r>
            <a:r>
              <a:rPr lang="en-US" sz="1600" b="1" dirty="0" err="1"/>
              <a:t>Phys</a:t>
            </a:r>
            <a:r>
              <a:rPr lang="ru-RU" sz="1600" b="1" dirty="0"/>
              <a:t>. </a:t>
            </a:r>
            <a:r>
              <a:rPr lang="en-US" sz="1600" b="1" dirty="0" smtClean="0"/>
              <a:t>Rev</a:t>
            </a:r>
            <a:r>
              <a:rPr lang="ru-RU" sz="1600" b="1" dirty="0" smtClean="0"/>
              <a:t>. </a:t>
            </a:r>
            <a:r>
              <a:rPr lang="en-US" sz="1600" b="1" dirty="0"/>
              <a:t>D</a:t>
            </a:r>
            <a:r>
              <a:rPr lang="ru-RU" sz="1600" b="1" dirty="0"/>
              <a:t> 22,2624 (1980</a:t>
            </a:r>
            <a:r>
              <a:rPr lang="ru-RU" sz="1600" b="1" dirty="0" smtClean="0"/>
              <a:t>)</a:t>
            </a:r>
            <a:r>
              <a:rPr lang="en-US" sz="2000" dirty="0" smtClean="0"/>
              <a:t>, at momentum </a:t>
            </a:r>
            <a:r>
              <a:rPr lang="ru-RU" sz="2000" dirty="0" smtClean="0"/>
              <a:t>р </a:t>
            </a:r>
            <a:r>
              <a:rPr lang="ru-RU" sz="2000" dirty="0"/>
              <a:t>= 20∓6 ГэВ/с, -</a:t>
            </a:r>
            <a:r>
              <a:rPr lang="en-US" sz="2000" i="1" dirty="0"/>
              <a:t>t </a:t>
            </a:r>
            <a:r>
              <a:rPr lang="ru-RU" sz="2000" dirty="0"/>
              <a:t>= 0,3 (ГэВ/с)</a:t>
            </a:r>
            <a:r>
              <a:rPr lang="ru-RU" sz="2000" baseline="30000" dirty="0"/>
              <a:t>2</a:t>
            </a:r>
            <a:r>
              <a:rPr lang="ru-RU" sz="2000" dirty="0"/>
              <a:t> , А</a:t>
            </a:r>
            <a:r>
              <a:rPr lang="en-US" sz="2000" baseline="-25000" dirty="0"/>
              <a:t>N </a:t>
            </a:r>
            <a:r>
              <a:rPr lang="ru-RU" sz="2000" dirty="0"/>
              <a:t>=( 5,8∓1,5) % </a:t>
            </a:r>
            <a:r>
              <a:rPr lang="en-US" sz="2000" dirty="0" smtClean="0"/>
              <a:t>, </a:t>
            </a:r>
            <a:r>
              <a:rPr lang="en-US" sz="2000" dirty="0"/>
              <a:t>for elastic </a:t>
            </a:r>
            <a:r>
              <a:rPr lang="en-US" sz="2000" i="1" dirty="0" smtClean="0"/>
              <a:t>pp </a:t>
            </a:r>
            <a:r>
              <a:rPr lang="en-US" sz="2000" dirty="0"/>
              <a:t>scattering. We expect the same in magnitude </a:t>
            </a:r>
            <a:r>
              <a:rPr lang="en-US" sz="2000" dirty="0" smtClean="0"/>
              <a:t>of </a:t>
            </a:r>
            <a:r>
              <a:rPr lang="ru-RU" sz="2000" dirty="0" smtClean="0"/>
              <a:t>А</a:t>
            </a:r>
            <a:r>
              <a:rPr lang="en-US" sz="2000" baseline="-25000" dirty="0"/>
              <a:t>N</a:t>
            </a:r>
            <a:r>
              <a:rPr lang="en-US" sz="2000" dirty="0" smtClean="0"/>
              <a:t> </a:t>
            </a:r>
            <a:r>
              <a:rPr lang="en-US" sz="2000" dirty="0"/>
              <a:t>, </a:t>
            </a:r>
            <a:r>
              <a:rPr lang="en-US" sz="2000" dirty="0" smtClean="0"/>
              <a:t>as for </a:t>
            </a:r>
            <a:r>
              <a:rPr lang="en-US" sz="2000" dirty="0"/>
              <a:t>elastic </a:t>
            </a:r>
            <a:r>
              <a:rPr lang="en-US" sz="2000" i="1" dirty="0" err="1" smtClean="0"/>
              <a:t>ppbar</a:t>
            </a:r>
            <a:r>
              <a:rPr lang="en-US" sz="2000" dirty="0" smtClean="0"/>
              <a:t> </a:t>
            </a:r>
            <a:r>
              <a:rPr lang="en-US" sz="2000" dirty="0"/>
              <a:t>scattering </a:t>
            </a:r>
            <a:r>
              <a:rPr lang="en-US" sz="2000" dirty="0" smtClean="0"/>
              <a:t>at </a:t>
            </a:r>
            <a:r>
              <a:rPr lang="en-US" sz="2000" dirty="0"/>
              <a:t>momentum 16 GeV/C </a:t>
            </a:r>
            <a:r>
              <a:rPr lang="en-US" sz="2000" dirty="0" smtClean="0"/>
              <a:t>.</a:t>
            </a:r>
          </a:p>
          <a:p>
            <a:r>
              <a:rPr lang="en-US" sz="2000" dirty="0" smtClean="0"/>
              <a:t>4. At </a:t>
            </a:r>
            <a:r>
              <a:rPr lang="en-US" sz="2000" dirty="0"/>
              <a:t>the same time </a:t>
            </a:r>
            <a:r>
              <a:rPr lang="en-US" sz="2000" dirty="0" smtClean="0"/>
              <a:t>there is the </a:t>
            </a:r>
            <a:r>
              <a:rPr lang="en-US" sz="2000" dirty="0"/>
              <a:t>region </a:t>
            </a:r>
            <a:r>
              <a:rPr lang="en-US" sz="2000" dirty="0" smtClean="0"/>
              <a:t>of </a:t>
            </a:r>
            <a:r>
              <a:rPr lang="en-US" sz="2000" i="1" dirty="0" smtClean="0"/>
              <a:t>t</a:t>
            </a:r>
            <a:r>
              <a:rPr lang="en-US" sz="2000" dirty="0" smtClean="0"/>
              <a:t> </a:t>
            </a:r>
            <a:r>
              <a:rPr lang="en-US" sz="2000" dirty="0"/>
              <a:t>, where we can expect a non-zero analyzing power</a:t>
            </a:r>
            <a:r>
              <a:rPr lang="en-US" sz="2000" dirty="0" smtClean="0"/>
              <a:t>.</a:t>
            </a:r>
            <a:r>
              <a:rPr lang="en-US" sz="2000" dirty="0"/>
              <a:t> </a:t>
            </a:r>
            <a:r>
              <a:rPr lang="en-US" sz="2000" dirty="0" smtClean="0"/>
              <a:t>We construct our </a:t>
            </a:r>
            <a:r>
              <a:rPr lang="en-US" sz="2000" dirty="0" err="1"/>
              <a:t>polarimeter</a:t>
            </a:r>
            <a:r>
              <a:rPr lang="en-US" sz="2000" dirty="0"/>
              <a:t> to scan this </a:t>
            </a:r>
            <a:r>
              <a:rPr lang="en-US" sz="2000" dirty="0" smtClean="0"/>
              <a:t>area with </a:t>
            </a:r>
            <a:r>
              <a:rPr lang="en-US" sz="2000" dirty="0"/>
              <a:t>the required </a:t>
            </a:r>
            <a:r>
              <a:rPr lang="en-US" sz="2000" dirty="0" smtClean="0"/>
              <a:t>accuracy of </a:t>
            </a:r>
            <a:r>
              <a:rPr lang="ru-RU" sz="2000" dirty="0" smtClean="0"/>
              <a:t>А</a:t>
            </a:r>
            <a:r>
              <a:rPr lang="en-US" sz="2000" baseline="-25000" dirty="0" smtClean="0"/>
              <a:t>N.</a:t>
            </a:r>
            <a:r>
              <a:rPr lang="ru-RU" sz="2000" dirty="0"/>
              <a:t> </a:t>
            </a:r>
            <a:r>
              <a:rPr lang="en-US" sz="2000" dirty="0" smtClean="0"/>
              <a:t>This area was defined as 0.1 – 0.5 </a:t>
            </a:r>
            <a:r>
              <a:rPr lang="ru-RU" sz="2000" dirty="0"/>
              <a:t>5 </a:t>
            </a:r>
            <a:r>
              <a:rPr lang="ru-RU" sz="2000" dirty="0" smtClean="0"/>
              <a:t>(</a:t>
            </a:r>
            <a:r>
              <a:rPr lang="en-US" sz="2000" dirty="0"/>
              <a:t>G</a:t>
            </a:r>
            <a:r>
              <a:rPr lang="en-US" sz="2000" dirty="0" smtClean="0"/>
              <a:t>eV</a:t>
            </a:r>
            <a:r>
              <a:rPr lang="ru-RU" sz="2000" dirty="0" smtClean="0"/>
              <a:t>/с)</a:t>
            </a:r>
            <a:r>
              <a:rPr lang="ru-RU" sz="2000" baseline="30000" dirty="0" smtClean="0"/>
              <a:t>2</a:t>
            </a:r>
            <a:r>
              <a:rPr lang="ru-RU" sz="2000" dirty="0"/>
              <a:t>. </a:t>
            </a:r>
            <a:r>
              <a:rPr lang="en-US" sz="2000" dirty="0" smtClean="0"/>
              <a:t> </a:t>
            </a:r>
            <a:endParaRPr lang="ru-RU" sz="2000" dirty="0"/>
          </a:p>
        </p:txBody>
      </p:sp>
    </p:spTree>
    <p:extLst>
      <p:ext uri="{BB962C8B-B14F-4D97-AF65-F5344CB8AC3E}">
        <p14:creationId xmlns:p14="http://schemas.microsoft.com/office/powerpoint/2010/main" val="3290950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92696"/>
            <a:ext cx="8629403" cy="2369880"/>
          </a:xfrm>
          <a:prstGeom prst="rect">
            <a:avLst/>
          </a:prstGeom>
          <a:noFill/>
        </p:spPr>
        <p:txBody>
          <a:bodyPr wrap="square" rtlCol="0">
            <a:spAutoFit/>
          </a:bodyPr>
          <a:lstStyle/>
          <a:p>
            <a:r>
              <a:rPr lang="en-US" sz="2400" dirty="0"/>
              <a:t>P</a:t>
            </a:r>
            <a:r>
              <a:rPr lang="en-US" sz="2400" dirty="0" smtClean="0"/>
              <a:t>olarized </a:t>
            </a:r>
            <a:r>
              <a:rPr lang="en-US" sz="2400" dirty="0"/>
              <a:t>beam of anti-protons, obtained from </a:t>
            </a:r>
            <a:r>
              <a:rPr lang="en-US" sz="2400" dirty="0" smtClean="0"/>
              <a:t>anti-lambda consist from </a:t>
            </a:r>
            <a:r>
              <a:rPr lang="en-US" sz="2400" dirty="0"/>
              <a:t>three </a:t>
            </a:r>
            <a:r>
              <a:rPr lang="en-US" sz="2400" dirty="0" smtClean="0"/>
              <a:t>parts: </a:t>
            </a:r>
            <a:r>
              <a:rPr lang="en-US" sz="2400" dirty="0" err="1" smtClean="0"/>
              <a:t>unpolarized</a:t>
            </a:r>
            <a:r>
              <a:rPr lang="en-US" sz="2400" dirty="0" smtClean="0"/>
              <a:t> </a:t>
            </a:r>
            <a:r>
              <a:rPr lang="en-US" sz="2400" dirty="0"/>
              <a:t>Central part (|P_B |&lt;0.3) and polarized peripheral parts of different </a:t>
            </a:r>
            <a:r>
              <a:rPr lang="en-US" sz="2400" dirty="0" smtClean="0"/>
              <a:t>sign (|</a:t>
            </a:r>
            <a:r>
              <a:rPr lang="en-US" sz="2400" dirty="0"/>
              <a:t>P_B |&gt;0,3</a:t>
            </a:r>
            <a:r>
              <a:rPr lang="en-US" sz="2400" dirty="0" smtClean="0"/>
              <a:t>).</a:t>
            </a:r>
          </a:p>
          <a:p>
            <a:r>
              <a:rPr lang="en-US" sz="2400" dirty="0"/>
              <a:t>A special system of three steering magnets MCV1 - MCV3 allows </a:t>
            </a:r>
            <a:r>
              <a:rPr lang="en-US" sz="2400" dirty="0" smtClean="0"/>
              <a:t> </a:t>
            </a:r>
            <a:r>
              <a:rPr lang="en-US" sz="2400" dirty="0"/>
              <a:t>to select any of these </a:t>
            </a:r>
            <a:r>
              <a:rPr lang="en-US" sz="2400" dirty="0" smtClean="0"/>
              <a:t>parts </a:t>
            </a:r>
            <a:r>
              <a:rPr lang="en-US" sz="2400" dirty="0"/>
              <a:t>of the beam and directed </a:t>
            </a:r>
            <a:r>
              <a:rPr lang="en-US" sz="2400" dirty="0" smtClean="0"/>
              <a:t>it at </a:t>
            </a:r>
            <a:r>
              <a:rPr lang="en-US" sz="2400" dirty="0"/>
              <a:t>the target </a:t>
            </a:r>
            <a:r>
              <a:rPr lang="en-US" sz="2400" dirty="0" smtClean="0"/>
              <a:t>of </a:t>
            </a:r>
            <a:r>
              <a:rPr lang="en-US" sz="2400" dirty="0" err="1" smtClean="0"/>
              <a:t>polarimeter</a:t>
            </a:r>
            <a:r>
              <a:rPr lang="en-US" sz="2400" dirty="0" smtClean="0"/>
              <a:t> </a:t>
            </a:r>
            <a:r>
              <a:rPr lang="en-US" sz="2400" dirty="0"/>
              <a:t>or the experimental </a:t>
            </a:r>
            <a:r>
              <a:rPr lang="en-US" sz="2800" dirty="0"/>
              <a:t>setup</a:t>
            </a:r>
            <a:endParaRPr lang="ru-RU" sz="2800" dirty="0"/>
          </a:p>
        </p:txBody>
      </p:sp>
      <p:sp>
        <p:nvSpPr>
          <p:cNvPr id="4" name="TextBox 3"/>
          <p:cNvSpPr txBox="1"/>
          <p:nvPr/>
        </p:nvSpPr>
        <p:spPr>
          <a:xfrm>
            <a:off x="167955" y="6222419"/>
            <a:ext cx="8568952" cy="369332"/>
          </a:xfrm>
          <a:prstGeom prst="rect">
            <a:avLst/>
          </a:prstGeom>
          <a:noFill/>
        </p:spPr>
        <p:txBody>
          <a:bodyPr wrap="square" rtlCol="0">
            <a:spAutoFit/>
          </a:bodyPr>
          <a:lstStyle/>
          <a:p>
            <a:r>
              <a:rPr lang="en-US" dirty="0" smtClean="0"/>
              <a:t>Fig. 2</a:t>
            </a:r>
            <a:r>
              <a:rPr lang="en-US" dirty="0"/>
              <a:t> Optical scheme of channel 24 A. </a:t>
            </a:r>
            <a:endParaRPr lang="ru-RU" dirty="0"/>
          </a:p>
        </p:txBody>
      </p:sp>
      <p:pic>
        <p:nvPicPr>
          <p:cNvPr id="11" name="Рисунок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062576"/>
            <a:ext cx="7002660" cy="294618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Contents</a:t>
            </a:r>
            <a:endParaRPr lang="ru-RU" dirty="0"/>
          </a:p>
        </p:txBody>
      </p:sp>
      <p:sp>
        <p:nvSpPr>
          <p:cNvPr id="3" name="Объект 2"/>
          <p:cNvSpPr>
            <a:spLocks noGrp="1"/>
          </p:cNvSpPr>
          <p:nvPr>
            <p:ph idx="1"/>
          </p:nvPr>
        </p:nvSpPr>
        <p:spPr/>
        <p:txBody>
          <a:bodyPr>
            <a:normAutofit/>
          </a:bodyPr>
          <a:lstStyle/>
          <a:p>
            <a:r>
              <a:rPr lang="en-US" dirty="0" smtClean="0"/>
              <a:t>1. Task</a:t>
            </a:r>
          </a:p>
          <a:p>
            <a:r>
              <a:rPr lang="en-US" dirty="0" smtClean="0"/>
              <a:t>2. </a:t>
            </a:r>
            <a:r>
              <a:rPr lang="en-US" dirty="0" err="1" smtClean="0"/>
              <a:t>Polarimeters</a:t>
            </a:r>
            <a:r>
              <a:rPr lang="en-US" dirty="0" smtClean="0"/>
              <a:t> for measuring proton polarization.</a:t>
            </a:r>
          </a:p>
          <a:p>
            <a:pPr lvl="1"/>
            <a:r>
              <a:rPr lang="en-US" dirty="0" smtClean="0"/>
              <a:t>2.1</a:t>
            </a:r>
            <a:r>
              <a:rPr lang="en-US" dirty="0"/>
              <a:t>Diffraction </a:t>
            </a:r>
            <a:r>
              <a:rPr lang="en-US" dirty="0" err="1"/>
              <a:t>polarimeter</a:t>
            </a:r>
            <a:r>
              <a:rPr lang="en-US" dirty="0"/>
              <a:t>.</a:t>
            </a:r>
          </a:p>
          <a:p>
            <a:pPr lvl="1"/>
            <a:r>
              <a:rPr lang="en-US" dirty="0"/>
              <a:t>2.2Interfirience </a:t>
            </a:r>
            <a:r>
              <a:rPr lang="en-US" dirty="0" err="1"/>
              <a:t>polarimeter</a:t>
            </a:r>
            <a:r>
              <a:rPr lang="en-US" dirty="0"/>
              <a:t>.</a:t>
            </a:r>
          </a:p>
          <a:p>
            <a:pPr lvl="1"/>
            <a:r>
              <a:rPr lang="en-US" dirty="0"/>
              <a:t>2.3Combined </a:t>
            </a:r>
            <a:r>
              <a:rPr lang="en-US" dirty="0" err="1"/>
              <a:t>polarimeter</a:t>
            </a:r>
            <a:r>
              <a:rPr lang="en-US" dirty="0" smtClean="0"/>
              <a:t>.</a:t>
            </a:r>
          </a:p>
          <a:p>
            <a:r>
              <a:rPr lang="en-US" dirty="0" smtClean="0"/>
              <a:t>3. </a:t>
            </a:r>
            <a:r>
              <a:rPr lang="en-US" dirty="0" err="1" smtClean="0"/>
              <a:t>Polarimeters</a:t>
            </a:r>
            <a:r>
              <a:rPr lang="en-US" dirty="0" smtClean="0"/>
              <a:t> for measuring antiproton polarization.</a:t>
            </a:r>
          </a:p>
          <a:p>
            <a:pPr lvl="1"/>
            <a:r>
              <a:rPr lang="en-US" dirty="0" smtClean="0"/>
              <a:t>3.1 Elastic </a:t>
            </a:r>
            <a:r>
              <a:rPr lang="en-US" dirty="0" err="1" smtClean="0"/>
              <a:t>ppbar</a:t>
            </a:r>
            <a:r>
              <a:rPr lang="en-US" dirty="0" smtClean="0"/>
              <a:t> scattering</a:t>
            </a:r>
          </a:p>
          <a:p>
            <a:pPr lvl="1"/>
            <a:r>
              <a:rPr lang="en-US" dirty="0" smtClean="0"/>
              <a:t>3.2 Inclusive </a:t>
            </a:r>
            <a:r>
              <a:rPr lang="el-GR" dirty="0" smtClean="0"/>
              <a:t>π</a:t>
            </a:r>
            <a:r>
              <a:rPr lang="en-US" baseline="30000" dirty="0" smtClean="0"/>
              <a:t>0</a:t>
            </a:r>
            <a:r>
              <a:rPr lang="en-US" dirty="0" smtClean="0"/>
              <a:t>, </a:t>
            </a:r>
            <a:r>
              <a:rPr lang="el-GR" dirty="0" smtClean="0"/>
              <a:t>π</a:t>
            </a:r>
            <a:r>
              <a:rPr lang="el-GR" baseline="30000" dirty="0" smtClean="0"/>
              <a:t>±</a:t>
            </a:r>
            <a:endParaRPr lang="en-US" baseline="30000" dirty="0" smtClean="0"/>
          </a:p>
          <a:p>
            <a:r>
              <a:rPr lang="en-US" dirty="0" smtClean="0"/>
              <a:t>4. Conclusion</a:t>
            </a:r>
          </a:p>
          <a:p>
            <a:endParaRPr lang="en-US" dirty="0" smtClean="0"/>
          </a:p>
          <a:p>
            <a:endParaRPr lang="en-US" dirty="0" smtClean="0"/>
          </a:p>
          <a:p>
            <a:endParaRPr lang="ru-RU" dirty="0"/>
          </a:p>
        </p:txBody>
      </p:sp>
    </p:spTree>
    <p:extLst>
      <p:ext uri="{BB962C8B-B14F-4D97-AF65-F5344CB8AC3E}">
        <p14:creationId xmlns:p14="http://schemas.microsoft.com/office/powerpoint/2010/main" val="261650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920880" cy="646331"/>
          </a:xfrm>
          <a:prstGeom prst="rect">
            <a:avLst/>
          </a:prstGeom>
          <a:noFill/>
        </p:spPr>
        <p:txBody>
          <a:bodyPr wrap="square" rtlCol="0">
            <a:spAutoFit/>
          </a:bodyPr>
          <a:lstStyle/>
          <a:p>
            <a:r>
              <a:rPr lang="en-US" dirty="0"/>
              <a:t>For </a:t>
            </a:r>
            <a:r>
              <a:rPr lang="en-US" dirty="0" smtClean="0"/>
              <a:t>registration </a:t>
            </a:r>
            <a:r>
              <a:rPr lang="en-US" dirty="0"/>
              <a:t>scattered </a:t>
            </a:r>
            <a:r>
              <a:rPr lang="en-US" dirty="0" smtClean="0"/>
              <a:t>anti protons and recoiled protons scintillation </a:t>
            </a:r>
            <a:r>
              <a:rPr lang="en-US" dirty="0" err="1"/>
              <a:t>hodoscopes</a:t>
            </a:r>
            <a:r>
              <a:rPr lang="en-US" dirty="0"/>
              <a:t> are used .</a:t>
            </a:r>
            <a:endParaRPr lang="ru-RU" dirty="0"/>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86437"/>
            <a:ext cx="7144454" cy="3324582"/>
          </a:xfrm>
          <a:prstGeom prst="rect">
            <a:avLst/>
          </a:prstGeom>
          <a:noFill/>
          <a:ln>
            <a:noFill/>
          </a:ln>
        </p:spPr>
      </p:pic>
      <p:sp>
        <p:nvSpPr>
          <p:cNvPr id="4" name="TextBox 3"/>
          <p:cNvSpPr txBox="1"/>
          <p:nvPr/>
        </p:nvSpPr>
        <p:spPr>
          <a:xfrm>
            <a:off x="467544" y="4725144"/>
            <a:ext cx="8352928" cy="1477328"/>
          </a:xfrm>
          <a:prstGeom prst="rect">
            <a:avLst/>
          </a:prstGeom>
          <a:noFill/>
        </p:spPr>
        <p:txBody>
          <a:bodyPr wrap="square" rtlCol="0">
            <a:spAutoFit/>
          </a:bodyPr>
          <a:lstStyle/>
          <a:p>
            <a:r>
              <a:rPr lang="en-US" dirty="0"/>
              <a:t>Fig .3. Schema of the absolute </a:t>
            </a:r>
            <a:r>
              <a:rPr lang="en-US" dirty="0" err="1"/>
              <a:t>polarimeter</a:t>
            </a:r>
            <a:r>
              <a:rPr lang="en-US" dirty="0"/>
              <a:t> for polarized antiproton beam with momentum </a:t>
            </a:r>
            <a:r>
              <a:rPr lang="en-US" dirty="0" smtClean="0"/>
              <a:t>p </a:t>
            </a:r>
            <a:r>
              <a:rPr lang="en-US" dirty="0"/>
              <a:t>= 16 </a:t>
            </a:r>
            <a:r>
              <a:rPr lang="en-US" dirty="0" err="1" smtClean="0"/>
              <a:t>GeV</a:t>
            </a:r>
            <a:r>
              <a:rPr lang="en-US" dirty="0" smtClean="0"/>
              <a:t>/c. </a:t>
            </a:r>
            <a:r>
              <a:rPr lang="en-US" dirty="0"/>
              <a:t>S1-S10 – scintillation counters for flux measurement, H1,H2 – beam </a:t>
            </a:r>
            <a:r>
              <a:rPr lang="en-US" dirty="0" err="1"/>
              <a:t>hodoscopes</a:t>
            </a:r>
            <a:r>
              <a:rPr lang="en-US" dirty="0"/>
              <a:t> for measurement of the   polarized antiproton beam parameters, H3-H6 – for measurement the forward scattered antiprotons, H7-H10 - </a:t>
            </a:r>
            <a:r>
              <a:rPr lang="en-US" dirty="0" err="1"/>
              <a:t>hodoscopes</a:t>
            </a:r>
            <a:r>
              <a:rPr lang="en-US" dirty="0"/>
              <a:t> for measurement  the recoil protons. </a:t>
            </a:r>
            <a:endParaRPr lang="ru-RU" dirty="0"/>
          </a:p>
        </p:txBody>
      </p:sp>
    </p:spTree>
    <p:extLst>
      <p:ext uri="{BB962C8B-B14F-4D97-AF65-F5344CB8AC3E}">
        <p14:creationId xmlns:p14="http://schemas.microsoft.com/office/powerpoint/2010/main" val="358565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7704856" cy="1477328"/>
          </a:xfrm>
          <a:prstGeom prst="rect">
            <a:avLst/>
          </a:prstGeom>
          <a:noFill/>
        </p:spPr>
        <p:txBody>
          <a:bodyPr wrap="square" rtlCol="0">
            <a:spAutoFit/>
          </a:bodyPr>
          <a:lstStyle/>
          <a:p>
            <a:r>
              <a:rPr lang="en-US" sz="2400" dirty="0"/>
              <a:t>To determine the necessary </a:t>
            </a:r>
            <a:r>
              <a:rPr lang="en-US" sz="2400" dirty="0" smtClean="0"/>
              <a:t>data taking time </a:t>
            </a:r>
            <a:r>
              <a:rPr lang="en-US" sz="2400" dirty="0"/>
              <a:t>we need </a:t>
            </a:r>
            <a:r>
              <a:rPr lang="en-US" sz="2400" dirty="0" smtClean="0"/>
              <a:t>define error of </a:t>
            </a:r>
            <a:r>
              <a:rPr lang="en-US" sz="2400" dirty="0"/>
              <a:t>the raw asymmetry. Consider separately three cases :</a:t>
            </a:r>
          </a:p>
          <a:p>
            <a:endParaRPr lang="ru-RU" dirty="0"/>
          </a:p>
        </p:txBody>
      </p:sp>
      <p:sp>
        <p:nvSpPr>
          <p:cNvPr id="3" name="TextBox 2"/>
          <p:cNvSpPr txBox="1">
            <a:spLocks noRot="1" noChangeAspect="1" noMove="1" noResize="1" noEditPoints="1" noAdjustHandles="1" noChangeArrowheads="1" noChangeShapeType="1" noTextEdit="1"/>
          </p:cNvSpPr>
          <p:nvPr/>
        </p:nvSpPr>
        <p:spPr>
          <a:xfrm>
            <a:off x="467544" y="1772816"/>
            <a:ext cx="8568952" cy="4734951"/>
          </a:xfrm>
          <a:prstGeom prst="rect">
            <a:avLst/>
          </a:prstGeom>
          <a:blipFill rotWithShape="1">
            <a:blip r:embed="rId2" cstate="print"/>
            <a:stretch>
              <a:fillRect l="-1139" t="-1158" r="-925"/>
            </a:stretch>
          </a:blipFill>
        </p:spPr>
        <p:txBody>
          <a:bodyPr/>
          <a:lstStyle/>
          <a:p>
            <a:r>
              <a:rPr lang="ru-RU" dirty="0">
                <a:noFill/>
              </a:rPr>
              <a:t> </a:t>
            </a:r>
            <a:r>
              <a:rPr lang="en-US" dirty="0" err="1" smtClean="0">
                <a:noFill/>
              </a:rPr>
              <a:t>ikk</a:t>
            </a:r>
            <a:endParaRPr lang="ru-RU" dirty="0">
              <a:no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72816"/>
            <a:ext cx="2592288"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63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79512" y="404664"/>
                <a:ext cx="8352928" cy="4765728"/>
              </a:xfrm>
              <a:prstGeom prst="rect">
                <a:avLst/>
              </a:prstGeom>
              <a:noFill/>
            </p:spPr>
            <p:txBody>
              <a:bodyPr wrap="square" rtlCol="0">
                <a:spAutoFit/>
              </a:bodyPr>
              <a:lstStyle/>
              <a:p>
                <a:r>
                  <a:rPr lang="en-US" sz="2400" dirty="0"/>
                  <a:t>2. </a:t>
                </a:r>
                <a:r>
                  <a:rPr lang="en-US" sz="2400" dirty="0" smtClean="0"/>
                  <a:t>Polarized </a:t>
                </a:r>
                <a:r>
                  <a:rPr lang="en-US" sz="2400" dirty="0"/>
                  <a:t>beam of unknown polarization </a:t>
                </a:r>
                <a:r>
                  <a:rPr lang="en-US" sz="2400" dirty="0" smtClean="0"/>
                  <a:t>P scattered </a:t>
                </a:r>
                <a:r>
                  <a:rPr lang="en-US" sz="2400" dirty="0"/>
                  <a:t>on a </a:t>
                </a:r>
                <a:r>
                  <a:rPr lang="en-US" sz="2400" dirty="0" err="1" smtClean="0"/>
                  <a:t>unpolarized</a:t>
                </a:r>
                <a:r>
                  <a:rPr lang="en-US" sz="2400" dirty="0" smtClean="0"/>
                  <a:t> target</a:t>
                </a:r>
              </a:p>
              <a:p>
                <a:r>
                  <a:rPr lang="en-US" sz="2400" dirty="0" smtClean="0"/>
                  <a:t>Raw asymmetry </a:t>
                </a:r>
                <a:endParaRPr lang="ru-RU" sz="2400" dirty="0"/>
              </a:p>
              <a:p>
                <a:r>
                  <a:rPr lang="ru-RU" sz="2400" dirty="0"/>
                  <a:t>ε= </a:t>
                </a:r>
                <a:r>
                  <a:rPr lang="en-US" sz="2400" dirty="0"/>
                  <a:t>P</a:t>
                </a:r>
                <a:r>
                  <a:rPr lang="en-US" sz="2400" baseline="-25000" dirty="0"/>
                  <a:t>B</a:t>
                </a:r>
                <a:r>
                  <a:rPr lang="en-US" sz="2400" dirty="0"/>
                  <a:t> A</a:t>
                </a:r>
                <a:r>
                  <a:rPr lang="en-US" sz="2400" baseline="-25000" dirty="0"/>
                  <a:t>N</a:t>
                </a:r>
                <a:r>
                  <a:rPr lang="en-US" sz="2400" dirty="0"/>
                  <a:t> </a:t>
                </a:r>
                <a:endParaRPr lang="ru-RU" sz="2400" dirty="0"/>
              </a:p>
              <a:p>
                <a:r>
                  <a:rPr lang="ru-RU" sz="2400" dirty="0" smtClean="0"/>
                  <a:t> </a:t>
                </a:r>
                <a14:m>
                  <m:oMath xmlns:m="http://schemas.openxmlformats.org/officeDocument/2006/math">
                    <m:f>
                      <m:fPr>
                        <m:ctrlPr>
                          <a:rPr lang="ru-RU" sz="2400" i="1">
                            <a:latin typeface="Cambria Math"/>
                          </a:rPr>
                        </m:ctrlPr>
                      </m:fPr>
                      <m:num>
                        <m:r>
                          <a:rPr lang="ru-RU" sz="2400" i="1">
                            <a:latin typeface="Cambria Math"/>
                          </a:rPr>
                          <m:t>𝛥𝜀</m:t>
                        </m:r>
                      </m:num>
                      <m:den>
                        <m:r>
                          <a:rPr lang="ru-RU" sz="2400" i="1">
                            <a:latin typeface="Cambria Math"/>
                          </a:rPr>
                          <m:t>𝜀</m:t>
                        </m:r>
                      </m:den>
                    </m:f>
                  </m:oMath>
                </a14:m>
                <a:r>
                  <a:rPr lang="ru-RU" sz="2400" dirty="0"/>
                  <a:t> = 0,12;  </a:t>
                </a:r>
                <a:r>
                  <a:rPr lang="en-US" sz="2400" dirty="0"/>
                  <a:t>P</a:t>
                </a:r>
                <a:r>
                  <a:rPr lang="en-US" sz="2400" baseline="-25000" dirty="0"/>
                  <a:t>B</a:t>
                </a:r>
                <a:r>
                  <a:rPr lang="en-US" sz="2400" dirty="0"/>
                  <a:t> </a:t>
                </a:r>
                <a:r>
                  <a:rPr lang="ru-RU" sz="2400" dirty="0"/>
                  <a:t>= 0,3;  </a:t>
                </a:r>
                <a:r>
                  <a:rPr lang="en-US" sz="2400" dirty="0"/>
                  <a:t>A</a:t>
                </a:r>
                <a:r>
                  <a:rPr lang="en-US" sz="2400" baseline="-25000" dirty="0"/>
                  <a:t>N</a:t>
                </a:r>
                <a:r>
                  <a:rPr lang="ru-RU" sz="2400" dirty="0"/>
                  <a:t> = 0,058±0,015 </a:t>
                </a:r>
                <a:r>
                  <a:rPr lang="en-US" sz="2400" dirty="0" smtClean="0"/>
                  <a:t>                 </a:t>
                </a:r>
                <a:r>
                  <a:rPr lang="ru-RU" sz="2400" dirty="0" err="1" smtClean="0"/>
                  <a:t>Δε</a:t>
                </a:r>
                <a:r>
                  <a:rPr lang="ru-RU" sz="2400" dirty="0" smtClean="0"/>
                  <a:t> </a:t>
                </a:r>
                <a:r>
                  <a:rPr lang="ru-RU" sz="2400" dirty="0"/>
                  <a:t>= 2,09х10</a:t>
                </a:r>
                <a:r>
                  <a:rPr lang="ru-RU" sz="2400" baseline="30000" dirty="0"/>
                  <a:t>-3</a:t>
                </a:r>
                <a:r>
                  <a:rPr lang="ru-RU" sz="2400" dirty="0"/>
                  <a:t> .  </a:t>
                </a:r>
              </a:p>
              <a:p>
                <a:r>
                  <a:rPr lang="ru-RU" sz="2400" dirty="0"/>
                  <a:t> </a:t>
                </a:r>
                <a:r>
                  <a:rPr lang="en-US" sz="2400" dirty="0"/>
                  <a:t>t</a:t>
                </a:r>
                <a:r>
                  <a:rPr lang="en-US" sz="2400" dirty="0" smtClean="0"/>
                  <a:t>hen</a:t>
                </a:r>
                <a:r>
                  <a:rPr lang="ru-RU" sz="2400" dirty="0"/>
                  <a:t> </a:t>
                </a:r>
                <a14:m>
                  <m:oMath xmlns:m="http://schemas.openxmlformats.org/officeDocument/2006/math">
                    <m:r>
                      <a:rPr lang="ru-RU" sz="2400" i="1">
                        <a:latin typeface="Cambria Math"/>
                      </a:rPr>
                      <m:t> </m:t>
                    </m:r>
                    <m:f>
                      <m:fPr>
                        <m:ctrlPr>
                          <a:rPr lang="ru-RU" sz="2400" i="1">
                            <a:latin typeface="Cambria Math"/>
                          </a:rPr>
                        </m:ctrlPr>
                      </m:fPr>
                      <m:num>
                        <m:r>
                          <a:rPr lang="en-US" sz="2400" i="1">
                            <a:latin typeface="Cambria Math"/>
                          </a:rPr>
                          <m:t>𝑑</m:t>
                        </m:r>
                        <m:r>
                          <a:rPr lang="en-US" sz="2400" i="1">
                            <a:latin typeface="Cambria Math"/>
                          </a:rPr>
                          <m:t>𝜎</m:t>
                        </m:r>
                      </m:num>
                      <m:den>
                        <m:r>
                          <a:rPr lang="en-US" sz="2400" i="1">
                            <a:latin typeface="Cambria Math"/>
                          </a:rPr>
                          <m:t>𝑑𝑡</m:t>
                        </m:r>
                      </m:den>
                    </m:f>
                  </m:oMath>
                </a14:m>
                <a:r>
                  <a:rPr lang="ru-RU" sz="2400" dirty="0"/>
                  <a:t>  = = (3,77∓</a:t>
                </a:r>
                <a:r>
                  <a:rPr lang="ru-RU" sz="2400" dirty="0" smtClean="0"/>
                  <a:t>0,16)х10</a:t>
                </a:r>
                <a:r>
                  <a:rPr lang="ru-RU" sz="2400" baseline="30000" dirty="0" smtClean="0"/>
                  <a:t>-27</a:t>
                </a:r>
                <a:r>
                  <a:rPr lang="en-US" sz="2400" dirty="0"/>
                  <a:t> </a:t>
                </a:r>
                <a:r>
                  <a:rPr lang="en-US" sz="2400" dirty="0" smtClean="0"/>
                  <a:t>at</a:t>
                </a:r>
                <a:r>
                  <a:rPr lang="ru-RU" sz="2400" dirty="0" smtClean="0"/>
                  <a:t> </a:t>
                </a:r>
                <a:r>
                  <a:rPr lang="en-US" sz="2400" i="1" dirty="0"/>
                  <a:t>t</a:t>
                </a:r>
                <a:r>
                  <a:rPr lang="ru-RU" sz="2400" dirty="0"/>
                  <a:t> = 0,3 (</a:t>
                </a:r>
                <a:r>
                  <a:rPr lang="en-US" sz="2400" dirty="0"/>
                  <a:t>GeV</a:t>
                </a:r>
                <a:r>
                  <a:rPr lang="ru-RU" sz="2400" dirty="0"/>
                  <a:t>/</a:t>
                </a:r>
                <a:r>
                  <a:rPr lang="en-US" sz="2400" dirty="0" smtClean="0"/>
                  <a:t>c</a:t>
                </a:r>
                <a:r>
                  <a:rPr lang="ru-RU" sz="2400" dirty="0" smtClean="0"/>
                  <a:t>)</a:t>
                </a:r>
                <a:r>
                  <a:rPr lang="ru-RU" sz="2400" baseline="30000" dirty="0" smtClean="0"/>
                  <a:t>2</a:t>
                </a:r>
                <a:endParaRPr lang="ru-RU" sz="2400" dirty="0"/>
              </a:p>
              <a:p>
                <a:r>
                  <a:rPr lang="en-US" sz="2400" dirty="0"/>
                  <a:t>I</a:t>
                </a:r>
                <a:r>
                  <a:rPr lang="ru-RU" sz="2400" dirty="0"/>
                  <a:t> = 4х10</a:t>
                </a:r>
                <a:r>
                  <a:rPr lang="ru-RU" sz="2400" baseline="30000" dirty="0"/>
                  <a:t>4 </a:t>
                </a:r>
                <a:r>
                  <a:rPr lang="ru-RU" sz="2400" dirty="0"/>
                  <a:t>(</a:t>
                </a:r>
                <a14:m>
                  <m:oMath xmlns:m="http://schemas.openxmlformats.org/officeDocument/2006/math">
                    <m:acc>
                      <m:accPr>
                        <m:chr m:val="̅"/>
                        <m:ctrlPr>
                          <a:rPr lang="ru-RU" sz="2400" i="1">
                            <a:latin typeface="Cambria Math"/>
                          </a:rPr>
                        </m:ctrlPr>
                      </m:accPr>
                      <m:e>
                        <m:r>
                          <a:rPr lang="ru-RU" sz="2400" i="1">
                            <a:latin typeface="Cambria Math"/>
                          </a:rPr>
                          <m:t>𝑝</m:t>
                        </m:r>
                      </m:e>
                    </m:acc>
                  </m:oMath>
                </a14:m>
                <a:r>
                  <a:rPr lang="ru-RU" sz="2400" dirty="0"/>
                  <a:t>/сек) </a:t>
                </a:r>
                <a:r>
                  <a:rPr lang="en-US" sz="2400" dirty="0" smtClean="0"/>
                  <a:t>           </a:t>
                </a:r>
                <a:r>
                  <a:rPr lang="en-US" sz="2400" b="1" dirty="0" smtClean="0"/>
                  <a:t>L</a:t>
                </a:r>
                <a:r>
                  <a:rPr lang="ru-RU" sz="2400" b="1" dirty="0"/>
                  <a:t>= 0,34х10</a:t>
                </a:r>
                <a:r>
                  <a:rPr lang="ru-RU" sz="2400" b="1" baseline="30000" dirty="0"/>
                  <a:t>28</a:t>
                </a:r>
                <a:r>
                  <a:rPr lang="ru-RU" sz="2400" b="1" dirty="0"/>
                  <a:t> </a:t>
                </a:r>
                <a:r>
                  <a:rPr lang="ru-RU" sz="2400" dirty="0"/>
                  <a:t>(</a:t>
                </a:r>
                <a:r>
                  <a:rPr lang="ru-RU" sz="2400" dirty="0" smtClean="0"/>
                  <a:t>1</a:t>
                </a:r>
                <a:r>
                  <a:rPr lang="en-US" sz="2400" dirty="0" smtClean="0"/>
                  <a:t>/s</a:t>
                </a:r>
                <a:r>
                  <a:rPr lang="ru-RU" sz="2400" dirty="0" smtClean="0"/>
                  <a:t>.с</a:t>
                </a:r>
                <a:r>
                  <a:rPr lang="en-US" sz="2400" dirty="0" smtClean="0"/>
                  <a:t>m</a:t>
                </a:r>
                <a:r>
                  <a:rPr lang="ru-RU" sz="2400" baseline="30000" dirty="0" smtClean="0"/>
                  <a:t>2</a:t>
                </a:r>
                <a:r>
                  <a:rPr lang="ru-RU" sz="2400" dirty="0"/>
                  <a:t>) </a:t>
                </a:r>
                <a:r>
                  <a:rPr lang="en-US" sz="2400" dirty="0" smtClean="0"/>
                  <a:t>and</a:t>
                </a:r>
              </a:p>
              <a:p>
                <a:r>
                  <a:rPr lang="ru-RU" sz="2400" dirty="0" smtClean="0"/>
                  <a:t> </a:t>
                </a:r>
                <a:r>
                  <a:rPr lang="en-US" sz="2400" b="1" dirty="0"/>
                  <a:t>n</a:t>
                </a:r>
                <a:r>
                  <a:rPr lang="ru-RU" sz="2400" b="1" dirty="0"/>
                  <a:t>= 0,2175, ≈</a:t>
                </a:r>
                <a:r>
                  <a:rPr lang="ru-RU" sz="2400" b="1" dirty="0" smtClean="0"/>
                  <a:t> </a:t>
                </a:r>
                <a:r>
                  <a:rPr lang="ru-RU" sz="2400" b="1" dirty="0"/>
                  <a:t>462 </a:t>
                </a:r>
                <a:r>
                  <a:rPr lang="en-US" sz="2400" b="1" dirty="0" smtClean="0"/>
                  <a:t>for one hour </a:t>
                </a:r>
              </a:p>
              <a:p>
                <a:r>
                  <a:rPr lang="ru-RU" sz="2400" dirty="0" smtClean="0"/>
                  <a:t> </a:t>
                </a:r>
                <a:r>
                  <a:rPr lang="en-US" sz="2400" dirty="0"/>
                  <a:t>N</a:t>
                </a:r>
                <a:r>
                  <a:rPr lang="ru-RU" sz="2400" dirty="0"/>
                  <a:t> = 1/Δε</a:t>
                </a:r>
                <a:r>
                  <a:rPr lang="ru-RU" sz="2400" baseline="30000" dirty="0"/>
                  <a:t>2</a:t>
                </a:r>
                <a:r>
                  <a:rPr lang="ru-RU" sz="2400" dirty="0"/>
                  <a:t> = </a:t>
                </a:r>
                <a:r>
                  <a:rPr lang="ru-RU" sz="2400" dirty="0" smtClean="0"/>
                  <a:t>2.27х10</a:t>
                </a:r>
                <a:r>
                  <a:rPr lang="ru-RU" sz="2400" baseline="30000" dirty="0" smtClean="0"/>
                  <a:t>5</a:t>
                </a:r>
                <a:r>
                  <a:rPr lang="en-US" sz="2400" baseline="30000" dirty="0" smtClean="0"/>
                  <a:t> </a:t>
                </a:r>
                <a:r>
                  <a:rPr lang="en-US" sz="2400" dirty="0" smtClean="0"/>
                  <a:t>(number of events)</a:t>
                </a:r>
                <a:r>
                  <a:rPr lang="ru-RU" sz="2400" dirty="0" smtClean="0"/>
                  <a:t>. </a:t>
                </a:r>
                <a:endParaRPr lang="ru-RU" sz="2400" dirty="0"/>
              </a:p>
              <a:p>
                <a:r>
                  <a:rPr lang="ru-RU" sz="2400" dirty="0"/>
                  <a:t>Т = </a:t>
                </a:r>
                <a:r>
                  <a:rPr lang="en-US" sz="2400" dirty="0"/>
                  <a:t>N</a:t>
                </a:r>
                <a:r>
                  <a:rPr lang="ru-RU" sz="2400" dirty="0"/>
                  <a:t>/</a:t>
                </a:r>
                <a:r>
                  <a:rPr lang="en-US" sz="2400" dirty="0"/>
                  <a:t>n</a:t>
                </a:r>
                <a:r>
                  <a:rPr lang="ru-RU" sz="2400" dirty="0"/>
                  <a:t> = 2.27х10</a:t>
                </a:r>
                <a:r>
                  <a:rPr lang="ru-RU" sz="2400" baseline="30000" dirty="0"/>
                  <a:t>5</a:t>
                </a:r>
                <a:r>
                  <a:rPr lang="ru-RU" sz="2400" dirty="0"/>
                  <a:t>/462</a:t>
                </a:r>
                <a:r>
                  <a:rPr lang="ru-RU" sz="2400" b="1" dirty="0"/>
                  <a:t> </a:t>
                </a:r>
                <a:r>
                  <a:rPr lang="ru-RU" sz="2400" dirty="0"/>
                  <a:t>≈ 490 </a:t>
                </a:r>
                <a:r>
                  <a:rPr lang="en-US" sz="2400" dirty="0" smtClean="0"/>
                  <a:t>hours</a:t>
                </a:r>
                <a:r>
                  <a:rPr lang="ru-RU" sz="2400" dirty="0" smtClean="0"/>
                  <a:t>.</a:t>
                </a:r>
                <a:endParaRPr lang="ru-RU" sz="2400" dirty="0"/>
              </a:p>
              <a:p>
                <a:endParaRPr lang="en-US" sz="2400" dirty="0"/>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179512" y="404664"/>
                <a:ext cx="8352928" cy="4765728"/>
              </a:xfrm>
              <a:prstGeom prst="rect">
                <a:avLst/>
              </a:prstGeom>
              <a:blipFill rotWithShape="1">
                <a:blip r:embed="rId2"/>
                <a:stretch>
                  <a:fillRect l="-1094" t="-1023" r="-1896"/>
                </a:stretch>
              </a:blipFill>
            </p:spPr>
            <p:txBody>
              <a:bodyPr/>
              <a:lstStyle/>
              <a:p>
                <a:r>
                  <a:rPr lang="ru-RU">
                    <a:noFill/>
                  </a:rPr>
                  <a:t> </a:t>
                </a:r>
              </a:p>
            </p:txBody>
          </p:sp>
        </mc:Fallback>
      </mc:AlternateContent>
      <p:cxnSp>
        <p:nvCxnSpPr>
          <p:cNvPr id="3" name="Прямая со стрелкой 2"/>
          <p:cNvCxnSpPr/>
          <p:nvPr/>
        </p:nvCxnSpPr>
        <p:spPr>
          <a:xfrm flipV="1">
            <a:off x="5292080" y="2204864"/>
            <a:ext cx="840671" cy="14809"/>
          </a:xfrm>
          <a:prstGeom prst="straightConnector1">
            <a:avLst/>
          </a:prstGeom>
          <a:ln w="69850" cap="rnd"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p:nvPr/>
        </p:nvCxnSpPr>
        <p:spPr>
          <a:xfrm flipV="1">
            <a:off x="2411760" y="3140968"/>
            <a:ext cx="840671" cy="14809"/>
          </a:xfrm>
          <a:prstGeom prst="straightConnector1">
            <a:avLst/>
          </a:prstGeom>
          <a:ln w="69850" cap="rnd"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963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0433"/>
            <a:ext cx="8568952" cy="2308324"/>
          </a:xfrm>
          <a:prstGeom prst="rect">
            <a:avLst/>
          </a:prstGeom>
          <a:noFill/>
        </p:spPr>
        <p:txBody>
          <a:bodyPr wrap="square" rtlCol="0">
            <a:spAutoFit/>
          </a:bodyPr>
          <a:lstStyle/>
          <a:p>
            <a:pPr algn="just"/>
            <a:r>
              <a:rPr lang="en-US" dirty="0"/>
              <a:t>3. </a:t>
            </a:r>
            <a:r>
              <a:rPr lang="en-US" sz="2400" dirty="0" smtClean="0"/>
              <a:t>We </a:t>
            </a:r>
            <a:r>
              <a:rPr lang="en-US" sz="2400" dirty="0"/>
              <a:t>work with polarized beam and polarized target. If we assume that the polarization of the target </a:t>
            </a:r>
            <a:r>
              <a:rPr lang="en-US" sz="2400" dirty="0" smtClean="0"/>
              <a:t>and beam is </a:t>
            </a:r>
            <a:r>
              <a:rPr lang="en-US" sz="2400" dirty="0"/>
              <a:t>known, we can </a:t>
            </a:r>
            <a:r>
              <a:rPr lang="en-US" sz="2400" dirty="0" smtClean="0"/>
              <a:t>measure spin </a:t>
            </a:r>
            <a:r>
              <a:rPr lang="en-US" sz="2400" dirty="0"/>
              <a:t>correlation </a:t>
            </a:r>
            <a:r>
              <a:rPr lang="en-US" sz="2400" dirty="0" smtClean="0"/>
              <a:t>coefficient A</a:t>
            </a:r>
            <a:r>
              <a:rPr lang="en-US" sz="2400" baseline="-25000" dirty="0" smtClean="0"/>
              <a:t>NN</a:t>
            </a:r>
            <a:r>
              <a:rPr lang="en-US" sz="2400" dirty="0"/>
              <a:t>. </a:t>
            </a:r>
            <a:r>
              <a:rPr lang="en-US" sz="2400" dirty="0" smtClean="0"/>
              <a:t>Number </a:t>
            </a:r>
            <a:r>
              <a:rPr lang="en-US" sz="2400" dirty="0"/>
              <a:t>of scattered on polarized target particles in the reaction of the elastic </a:t>
            </a:r>
            <a:r>
              <a:rPr lang="en-US" sz="2400" i="1" dirty="0" err="1" smtClean="0"/>
              <a:t>ppbar</a:t>
            </a:r>
            <a:r>
              <a:rPr lang="en-US" sz="2400" dirty="0" smtClean="0"/>
              <a:t> </a:t>
            </a:r>
            <a:r>
              <a:rPr lang="en-US" sz="2400" dirty="0"/>
              <a:t>scattering is </a:t>
            </a:r>
            <a:r>
              <a:rPr lang="en-US" sz="2400" dirty="0" smtClean="0"/>
              <a:t>defined </a:t>
            </a:r>
            <a:r>
              <a:rPr lang="en-US" sz="2400" dirty="0"/>
              <a:t>as </a:t>
            </a:r>
            <a:r>
              <a:rPr lang="en-US" sz="2400" dirty="0" smtClean="0"/>
              <a:t>follows:</a:t>
            </a:r>
            <a:endParaRPr lang="en-US" sz="2400" dirty="0"/>
          </a:p>
          <a:p>
            <a:pPr algn="just"/>
            <a:endParaRPr lang="ru-RU" sz="2400" dirty="0"/>
          </a:p>
        </p:txBody>
      </p:sp>
      <mc:AlternateContent xmlns:mc="http://schemas.openxmlformats.org/markup-compatibility/2006" xmlns:a14="http://schemas.microsoft.com/office/drawing/2010/main">
        <mc:Choice Requires="a14">
          <p:sp>
            <p:nvSpPr>
              <p:cNvPr id="3" name="Прямоугольник 2"/>
              <p:cNvSpPr/>
              <p:nvPr/>
            </p:nvSpPr>
            <p:spPr>
              <a:xfrm>
                <a:off x="97625" y="1932518"/>
                <a:ext cx="8784976" cy="852477"/>
              </a:xfrm>
              <a:prstGeom prst="rect">
                <a:avLst/>
              </a:prstGeom>
            </p:spPr>
            <p:txBody>
              <a:bodyPr wrap="square">
                <a:spAutoFit/>
              </a:bodyPr>
              <a:lstStyle/>
              <a:p>
                <a:r>
                  <a:rPr lang="en-US" sz="2800" dirty="0" err="1"/>
                  <a:t>N</a:t>
                </a:r>
                <a:r>
                  <a:rPr lang="en-US" sz="2800" baseline="30000" dirty="0" err="1"/>
                  <a:t>bt</a:t>
                </a:r>
                <a:r>
                  <a:rPr lang="en-US" sz="2800" dirty="0"/>
                  <a:t>(</a:t>
                </a:r>
                <a:r>
                  <a:rPr lang="ru-RU" sz="2800" dirty="0"/>
                  <a:t>θ</a:t>
                </a:r>
                <a:r>
                  <a:rPr lang="en-US" sz="2800" dirty="0"/>
                  <a:t>) = N</a:t>
                </a:r>
                <a:r>
                  <a:rPr lang="en-US" sz="2800" baseline="30000" dirty="0"/>
                  <a:t>00</a:t>
                </a:r>
                <a:r>
                  <a:rPr lang="en-US" sz="2800" dirty="0"/>
                  <a:t>(</a:t>
                </a:r>
                <a:r>
                  <a:rPr lang="ru-RU" sz="2800" dirty="0"/>
                  <a:t>θ</a:t>
                </a:r>
                <a:r>
                  <a:rPr lang="en-US" sz="2800" dirty="0"/>
                  <a:t>)[1+(</a:t>
                </a:r>
                <a14:m>
                  <m:oMath xmlns:m="http://schemas.openxmlformats.org/officeDocument/2006/math">
                    <m:acc>
                      <m:accPr>
                        <m:chr m:val="⃗"/>
                        <m:ctrlPr>
                          <a:rPr lang="ru-RU" sz="2800" i="1">
                            <a:latin typeface="Cambria Math"/>
                          </a:rPr>
                        </m:ctrlPr>
                      </m:accPr>
                      <m:e>
                        <m:sSub>
                          <m:sSubPr>
                            <m:ctrlPr>
                              <a:rPr lang="ru-RU" sz="2800" i="1">
                                <a:latin typeface="Cambria Math"/>
                              </a:rPr>
                            </m:ctrlPr>
                          </m:sSubPr>
                          <m:e>
                            <m:r>
                              <a:rPr lang="ru-RU" sz="2800" i="1">
                                <a:latin typeface="Cambria Math"/>
                              </a:rPr>
                              <m:t>𝑃</m:t>
                            </m:r>
                          </m:e>
                          <m:sub>
                            <m:r>
                              <a:rPr lang="ru-RU" sz="2800" i="1">
                                <a:latin typeface="Cambria Math"/>
                              </a:rPr>
                              <m:t>𝑏</m:t>
                            </m:r>
                          </m:sub>
                        </m:sSub>
                      </m:e>
                    </m:acc>
                  </m:oMath>
                </a14:m>
                <a:r>
                  <a:rPr lang="en-US" sz="2800" dirty="0"/>
                  <a:t>+</a:t>
                </a:r>
                <a14:m>
                  <m:oMath xmlns:m="http://schemas.openxmlformats.org/officeDocument/2006/math">
                    <m:acc>
                      <m:accPr>
                        <m:chr m:val="⃗"/>
                        <m:ctrlPr>
                          <a:rPr lang="ru-RU" sz="2800" i="1">
                            <a:latin typeface="Cambria Math"/>
                          </a:rPr>
                        </m:ctrlPr>
                      </m:accPr>
                      <m:e>
                        <m:sSub>
                          <m:sSubPr>
                            <m:ctrlPr>
                              <a:rPr lang="ru-RU" sz="2800" i="1">
                                <a:latin typeface="Cambria Math"/>
                              </a:rPr>
                            </m:ctrlPr>
                          </m:sSubPr>
                          <m:e>
                            <m:r>
                              <a:rPr lang="ru-RU" sz="2800" i="1">
                                <a:latin typeface="Cambria Math"/>
                              </a:rPr>
                              <m:t>𝑃</m:t>
                            </m:r>
                          </m:e>
                          <m:sub>
                            <m:r>
                              <a:rPr lang="ru-RU" sz="2800" i="1">
                                <a:latin typeface="Cambria Math"/>
                              </a:rPr>
                              <m:t>𝑡</m:t>
                            </m:r>
                          </m:sub>
                        </m:sSub>
                      </m:e>
                    </m:acc>
                  </m:oMath>
                </a14:m>
                <a:r>
                  <a:rPr lang="en-US" sz="2800" dirty="0"/>
                  <a:t>) </a:t>
                </a:r>
                <a14:m>
                  <m:oMath xmlns:m="http://schemas.openxmlformats.org/officeDocument/2006/math">
                    <m:r>
                      <a:rPr lang="en-US" sz="2800" i="1">
                        <a:latin typeface="Cambria Math"/>
                      </a:rPr>
                      <m:t>·</m:t>
                    </m:r>
                    <m:acc>
                      <m:accPr>
                        <m:chr m:val="⃗"/>
                        <m:ctrlPr>
                          <a:rPr lang="ru-RU" sz="2800" i="1">
                            <a:latin typeface="Cambria Math"/>
                          </a:rPr>
                        </m:ctrlPr>
                      </m:accPr>
                      <m:e>
                        <m:r>
                          <a:rPr lang="en-US" sz="2800" i="1">
                            <a:latin typeface="Cambria Math"/>
                          </a:rPr>
                          <m:t>𝑛</m:t>
                        </m:r>
                      </m:e>
                    </m:acc>
                  </m:oMath>
                </a14:m>
                <a:r>
                  <a:rPr lang="en-US" sz="2800" dirty="0"/>
                  <a:t> A</a:t>
                </a:r>
                <a:r>
                  <a:rPr lang="en-US" sz="2800" baseline="-25000" dirty="0"/>
                  <a:t>N </a:t>
                </a:r>
                <a:r>
                  <a:rPr lang="en-US" sz="2800" dirty="0" smtClean="0"/>
                  <a:t>+</a:t>
                </a:r>
                <a14:m>
                  <m:oMath xmlns:m="http://schemas.openxmlformats.org/officeDocument/2006/math">
                    <m:r>
                      <a:rPr lang="ru-RU" sz="2800" i="1">
                        <a:latin typeface="Cambria Math"/>
                      </a:rPr>
                      <m:t>(</m:t>
                    </m:r>
                    <m:acc>
                      <m:accPr>
                        <m:chr m:val="⃗"/>
                        <m:ctrlPr>
                          <a:rPr lang="ru-RU" sz="2800" i="1">
                            <a:latin typeface="Cambria Math"/>
                          </a:rPr>
                        </m:ctrlPr>
                      </m:accPr>
                      <m:e>
                        <m:sSub>
                          <m:sSubPr>
                            <m:ctrlPr>
                              <a:rPr lang="ru-RU" sz="2800" i="1">
                                <a:latin typeface="Cambria Math"/>
                              </a:rPr>
                            </m:ctrlPr>
                          </m:sSubPr>
                          <m:e>
                            <m:r>
                              <a:rPr lang="ru-RU" sz="2800" i="1">
                                <a:latin typeface="Cambria Math"/>
                              </a:rPr>
                              <m:t>𝑃</m:t>
                            </m:r>
                          </m:e>
                          <m:sub>
                            <m:r>
                              <a:rPr lang="ru-RU" sz="2800" i="1">
                                <a:latin typeface="Cambria Math"/>
                              </a:rPr>
                              <m:t>𝑏</m:t>
                            </m:r>
                          </m:sub>
                        </m:sSub>
                      </m:e>
                    </m:acc>
                    <m:r>
                      <a:rPr lang="ru-RU" sz="2800" i="1">
                        <a:latin typeface="Cambria Math"/>
                      </a:rPr>
                      <m:t>·</m:t>
                    </m:r>
                    <m:acc>
                      <m:accPr>
                        <m:chr m:val="⃗"/>
                        <m:ctrlPr>
                          <a:rPr lang="ru-RU" sz="2800" i="1">
                            <a:latin typeface="Cambria Math"/>
                          </a:rPr>
                        </m:ctrlPr>
                      </m:accPr>
                      <m:e>
                        <m:r>
                          <a:rPr lang="en-US" sz="2800" i="1">
                            <a:latin typeface="Cambria Math"/>
                          </a:rPr>
                          <m:t>𝑛</m:t>
                        </m:r>
                      </m:e>
                    </m:acc>
                    <m:r>
                      <a:rPr lang="ru-RU" sz="2800" i="1">
                        <a:latin typeface="Cambria Math"/>
                      </a:rPr>
                      <m:t>) (</m:t>
                    </m:r>
                    <m:acc>
                      <m:accPr>
                        <m:chr m:val="⃗"/>
                        <m:ctrlPr>
                          <a:rPr lang="ru-RU" sz="2800" i="1">
                            <a:latin typeface="Cambria Math"/>
                          </a:rPr>
                        </m:ctrlPr>
                      </m:accPr>
                      <m:e>
                        <m:sSub>
                          <m:sSubPr>
                            <m:ctrlPr>
                              <a:rPr lang="ru-RU" sz="2800" i="1">
                                <a:latin typeface="Cambria Math"/>
                              </a:rPr>
                            </m:ctrlPr>
                          </m:sSubPr>
                          <m:e>
                            <m:r>
                              <a:rPr lang="ru-RU" sz="2800" i="1">
                                <a:latin typeface="Cambria Math"/>
                              </a:rPr>
                              <m:t>𝑃</m:t>
                            </m:r>
                          </m:e>
                          <m:sub>
                            <m:r>
                              <a:rPr lang="ru-RU" sz="2800" i="1">
                                <a:latin typeface="Cambria Math"/>
                              </a:rPr>
                              <m:t>𝑡</m:t>
                            </m:r>
                          </m:sub>
                        </m:sSub>
                      </m:e>
                    </m:acc>
                    <m:r>
                      <a:rPr lang="ru-RU" sz="2800" i="1">
                        <a:latin typeface="Cambria Math"/>
                      </a:rPr>
                      <m:t>·</m:t>
                    </m:r>
                    <m:acc>
                      <m:accPr>
                        <m:chr m:val="⃗"/>
                        <m:ctrlPr>
                          <a:rPr lang="ru-RU" sz="2800" i="1">
                            <a:latin typeface="Cambria Math"/>
                          </a:rPr>
                        </m:ctrlPr>
                      </m:accPr>
                      <m:e>
                        <m:r>
                          <a:rPr lang="en-US" sz="2800" i="1">
                            <a:latin typeface="Cambria Math"/>
                          </a:rPr>
                          <m:t>𝑛</m:t>
                        </m:r>
                      </m:e>
                    </m:acc>
                    <m:r>
                      <a:rPr lang="ru-RU" sz="2800" i="1">
                        <a:latin typeface="Cambria Math"/>
                      </a:rPr>
                      <m:t>)</m:t>
                    </m:r>
                  </m:oMath>
                </a14:m>
                <a:r>
                  <a:rPr lang="ru-RU" sz="2800" dirty="0"/>
                  <a:t> </a:t>
                </a:r>
                <a:r>
                  <a:rPr lang="en-US" sz="2800" dirty="0"/>
                  <a:t>A</a:t>
                </a:r>
                <a:r>
                  <a:rPr lang="en-US" sz="2800" baseline="-25000" dirty="0"/>
                  <a:t>NN</a:t>
                </a:r>
                <a:r>
                  <a:rPr lang="ru-RU" sz="2800" dirty="0"/>
                  <a:t>]</a:t>
                </a:r>
              </a:p>
              <a:p>
                <a:endParaRPr lang="ru-RU"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97625" y="1932518"/>
                <a:ext cx="8784976" cy="852477"/>
              </a:xfrm>
              <a:prstGeom prst="rect">
                <a:avLst/>
              </a:prstGeom>
              <a:blipFill rotWithShape="1">
                <a:blip r:embed="rId2" cstate="print"/>
                <a:stretch>
                  <a:fillRect l="-1388"/>
                </a:stretch>
              </a:blipFill>
            </p:spPr>
            <p:txBody>
              <a:bodyPr/>
              <a:lstStyle/>
              <a:p>
                <a:r>
                  <a:rPr lang="ru-RU">
                    <a:noFill/>
                  </a:rPr>
                  <a:t> </a:t>
                </a:r>
              </a:p>
            </p:txBody>
          </p:sp>
        </mc:Fallback>
      </mc:AlternateContent>
      <p:sp>
        <p:nvSpPr>
          <p:cNvPr id="7" name="Прямоугольник 6"/>
          <p:cNvSpPr/>
          <p:nvPr/>
        </p:nvSpPr>
        <p:spPr>
          <a:xfrm>
            <a:off x="107504" y="2501596"/>
            <a:ext cx="8208912" cy="461665"/>
          </a:xfrm>
          <a:prstGeom prst="rect">
            <a:avLst/>
          </a:prstGeom>
        </p:spPr>
        <p:txBody>
          <a:bodyPr wrap="square">
            <a:spAutoFit/>
          </a:bodyPr>
          <a:lstStyle/>
          <a:p>
            <a:r>
              <a:rPr lang="en-US" sz="2400" dirty="0" smtClean="0"/>
              <a:t>Raw </a:t>
            </a:r>
            <a:r>
              <a:rPr lang="en-US" sz="2400" dirty="0"/>
              <a:t>asymmetry </a:t>
            </a:r>
            <a:r>
              <a:rPr lang="en-US" sz="2400" dirty="0" smtClean="0"/>
              <a:t>can be determined in following way</a:t>
            </a:r>
            <a:endParaRPr lang="en-US" sz="2400" dirty="0"/>
          </a:p>
        </p:txBody>
      </p:sp>
      <p:sp>
        <p:nvSpPr>
          <p:cNvPr id="8" name="Прямоугольник 7"/>
          <p:cNvSpPr/>
          <p:nvPr/>
        </p:nvSpPr>
        <p:spPr>
          <a:xfrm>
            <a:off x="200697" y="2924630"/>
            <a:ext cx="8578831" cy="523220"/>
          </a:xfrm>
          <a:prstGeom prst="rect">
            <a:avLst/>
          </a:prstGeom>
        </p:spPr>
        <p:txBody>
          <a:bodyPr wrap="square">
            <a:spAutoFit/>
          </a:bodyPr>
          <a:lstStyle/>
          <a:p>
            <a:r>
              <a:rPr lang="ru-RU" sz="2800" dirty="0"/>
              <a:t>ε</a:t>
            </a:r>
            <a:r>
              <a:rPr lang="en-US" sz="2800" baseline="-25000" dirty="0"/>
              <a:t>NN </a:t>
            </a:r>
            <a:r>
              <a:rPr lang="ru-RU" sz="2800" dirty="0"/>
              <a:t>= (</a:t>
            </a:r>
            <a:r>
              <a:rPr lang="en-US" sz="2800" dirty="0"/>
              <a:t>N</a:t>
            </a:r>
            <a:r>
              <a:rPr lang="ru-RU" sz="2800" baseline="30000" dirty="0"/>
              <a:t>++</a:t>
            </a:r>
            <a:r>
              <a:rPr lang="ru-RU" sz="2800" dirty="0"/>
              <a:t>+</a:t>
            </a:r>
            <a:r>
              <a:rPr lang="en-US" sz="2800" dirty="0"/>
              <a:t>N</a:t>
            </a:r>
            <a:r>
              <a:rPr lang="ru-RU" sz="2800" baseline="30000" dirty="0"/>
              <a:t>--</a:t>
            </a:r>
            <a:r>
              <a:rPr lang="ru-RU" sz="2800" dirty="0"/>
              <a:t>) - (</a:t>
            </a:r>
            <a:r>
              <a:rPr lang="en-US" sz="2800" dirty="0"/>
              <a:t>N</a:t>
            </a:r>
            <a:r>
              <a:rPr lang="ru-RU" sz="2800" baseline="30000" dirty="0"/>
              <a:t>+-</a:t>
            </a:r>
            <a:r>
              <a:rPr lang="ru-RU" sz="2800" dirty="0"/>
              <a:t>+</a:t>
            </a:r>
            <a:r>
              <a:rPr lang="en-US" sz="2800" dirty="0"/>
              <a:t>N</a:t>
            </a:r>
            <a:r>
              <a:rPr lang="ru-RU" sz="2800" baseline="30000" dirty="0"/>
              <a:t>-+</a:t>
            </a:r>
            <a:r>
              <a:rPr lang="ru-RU" sz="2800" dirty="0"/>
              <a:t>)/ (</a:t>
            </a:r>
            <a:r>
              <a:rPr lang="en-US" sz="2800" dirty="0"/>
              <a:t>N</a:t>
            </a:r>
            <a:r>
              <a:rPr lang="ru-RU" sz="2800" baseline="30000" dirty="0"/>
              <a:t>++</a:t>
            </a:r>
            <a:r>
              <a:rPr lang="ru-RU" sz="2800" dirty="0"/>
              <a:t>+</a:t>
            </a:r>
            <a:r>
              <a:rPr lang="en-US" sz="2800" dirty="0"/>
              <a:t>N</a:t>
            </a:r>
            <a:r>
              <a:rPr lang="ru-RU" sz="2800" baseline="30000" dirty="0"/>
              <a:t>--</a:t>
            </a:r>
            <a:r>
              <a:rPr lang="ru-RU" sz="2800" dirty="0"/>
              <a:t>) + (</a:t>
            </a:r>
            <a:r>
              <a:rPr lang="en-US" sz="2800" dirty="0"/>
              <a:t>N</a:t>
            </a:r>
            <a:r>
              <a:rPr lang="ru-RU" sz="2800" baseline="30000" dirty="0"/>
              <a:t>+-</a:t>
            </a:r>
            <a:r>
              <a:rPr lang="ru-RU" sz="2800" dirty="0"/>
              <a:t>+</a:t>
            </a:r>
            <a:r>
              <a:rPr lang="en-US" sz="2800" dirty="0"/>
              <a:t>N</a:t>
            </a:r>
            <a:r>
              <a:rPr lang="ru-RU" sz="2800" baseline="30000" dirty="0"/>
              <a:t>-+</a:t>
            </a:r>
            <a:r>
              <a:rPr lang="ru-RU" sz="2800" dirty="0"/>
              <a:t>) </a:t>
            </a:r>
          </a:p>
        </p:txBody>
      </p:sp>
      <p:sp>
        <p:nvSpPr>
          <p:cNvPr id="15" name="Rectangle 3"/>
          <p:cNvSpPr>
            <a:spLocks noChangeArrowheads="1"/>
          </p:cNvSpPr>
          <p:nvPr/>
        </p:nvSpPr>
        <p:spPr bwMode="auto">
          <a:xfrm>
            <a:off x="205253" y="3447850"/>
            <a:ext cx="17220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400" i="0" u="none" strike="noStrike" cap="none" normalizeH="0" baseline="0" dirty="0" err="1" smtClean="0">
                <a:ln>
                  <a:noFill/>
                </a:ln>
                <a:solidFill>
                  <a:schemeClr val="tx1"/>
                </a:solidFill>
                <a:effectLst/>
                <a:cs typeface="Arial" charset="0"/>
              </a:rPr>
              <a:t>the</a:t>
            </a:r>
            <a:r>
              <a:rPr kumimoji="0" lang="ru-RU" altLang="ru-RU" sz="2400" i="0" u="none" strike="noStrike" cap="none" normalizeH="0" baseline="0" dirty="0" smtClean="0">
                <a:ln>
                  <a:noFill/>
                </a:ln>
                <a:solidFill>
                  <a:schemeClr val="tx1"/>
                </a:solidFill>
                <a:effectLst/>
                <a:cs typeface="Arial" charset="0"/>
              </a:rPr>
              <a:t> </a:t>
            </a:r>
            <a:r>
              <a:rPr kumimoji="0" lang="ru-RU" altLang="ru-RU" sz="2400" i="0" u="none" strike="noStrike" cap="none" normalizeH="0" baseline="0" dirty="0" err="1" smtClean="0">
                <a:ln>
                  <a:noFill/>
                </a:ln>
                <a:solidFill>
                  <a:schemeClr val="tx1"/>
                </a:solidFill>
                <a:effectLst/>
                <a:cs typeface="Arial" charset="0"/>
              </a:rPr>
              <a:t>result</a:t>
            </a:r>
            <a:r>
              <a:rPr kumimoji="0" lang="ru-RU" altLang="ru-RU" sz="2400" i="0" u="none" strike="noStrike" cap="none" normalizeH="0" baseline="0" dirty="0" smtClean="0">
                <a:ln>
                  <a:noFill/>
                </a:ln>
                <a:solidFill>
                  <a:schemeClr val="tx1"/>
                </a:solidFill>
                <a:effectLst/>
                <a:cs typeface="Arial" charset="0"/>
              </a:rPr>
              <a:t> </a:t>
            </a:r>
            <a:r>
              <a:rPr kumimoji="0" lang="ru-RU" altLang="ru-RU" sz="2400" i="0" u="none" strike="noStrike" cap="none" normalizeH="0" baseline="0" dirty="0" err="1" smtClean="0">
                <a:ln>
                  <a:noFill/>
                </a:ln>
                <a:solidFill>
                  <a:schemeClr val="tx1"/>
                </a:solidFill>
                <a:effectLst/>
                <a:cs typeface="Arial" charset="0"/>
              </a:rPr>
              <a:t>is</a:t>
            </a:r>
            <a:endParaRPr kumimoji="0" lang="ru-RU" altLang="ru-RU" sz="2400" i="0" u="none" strike="noStrike" cap="none" normalizeH="0" baseline="0" dirty="0" smtClean="0">
              <a:ln>
                <a:noFill/>
              </a:ln>
              <a:solidFill>
                <a:schemeClr val="tx1"/>
              </a:solidFill>
              <a:effectLst/>
              <a:cs typeface="Arial" charset="0"/>
            </a:endParaRPr>
          </a:p>
        </p:txBody>
      </p:sp>
      <p:sp>
        <p:nvSpPr>
          <p:cNvPr id="16" name="Прямоугольник 15"/>
          <p:cNvSpPr/>
          <p:nvPr/>
        </p:nvSpPr>
        <p:spPr>
          <a:xfrm>
            <a:off x="2051720" y="3386295"/>
            <a:ext cx="2578655" cy="523220"/>
          </a:xfrm>
          <a:prstGeom prst="rect">
            <a:avLst/>
          </a:prstGeom>
        </p:spPr>
        <p:txBody>
          <a:bodyPr wrap="none">
            <a:spAutoFit/>
          </a:bodyPr>
          <a:lstStyle/>
          <a:p>
            <a:r>
              <a:rPr lang="ru-RU" sz="2800" dirty="0"/>
              <a:t>ε</a:t>
            </a:r>
            <a:r>
              <a:rPr lang="en-US" sz="2800" baseline="-25000" dirty="0"/>
              <a:t>NN </a:t>
            </a:r>
            <a:r>
              <a:rPr lang="ru-RU" sz="2800" dirty="0"/>
              <a:t>= </a:t>
            </a:r>
            <a:r>
              <a:rPr lang="en-US" sz="2800" dirty="0"/>
              <a:t>P</a:t>
            </a:r>
            <a:r>
              <a:rPr lang="en-US" sz="2800" baseline="-25000" dirty="0"/>
              <a:t>B</a:t>
            </a:r>
            <a:r>
              <a:rPr lang="en-US" sz="2800" dirty="0"/>
              <a:t> P</a:t>
            </a:r>
            <a:r>
              <a:rPr lang="en-US" sz="2800" baseline="-25000" dirty="0"/>
              <a:t>T</a:t>
            </a:r>
            <a:r>
              <a:rPr lang="en-US" sz="2800" dirty="0"/>
              <a:t> A</a:t>
            </a:r>
            <a:r>
              <a:rPr lang="en-US" sz="2800" baseline="-25000" dirty="0"/>
              <a:t>NN</a:t>
            </a:r>
            <a:r>
              <a:rPr lang="ru-RU" sz="2800" baseline="-25000" dirty="0"/>
              <a:t> </a:t>
            </a:r>
            <a:endParaRPr lang="ru-RU" sz="2800" dirty="0"/>
          </a:p>
        </p:txBody>
      </p:sp>
      <mc:AlternateContent xmlns:mc="http://schemas.openxmlformats.org/markup-compatibility/2006" xmlns:a14="http://schemas.microsoft.com/office/drawing/2010/main">
        <mc:Choice Requires="a14">
          <p:sp>
            <p:nvSpPr>
              <p:cNvPr id="17" name="Прямоугольник 16"/>
              <p:cNvSpPr/>
              <p:nvPr/>
            </p:nvSpPr>
            <p:spPr>
              <a:xfrm>
                <a:off x="2627784" y="3723498"/>
                <a:ext cx="4802212" cy="969176"/>
              </a:xfrm>
              <a:prstGeom prst="rect">
                <a:avLst/>
              </a:prstGeom>
            </p:spPr>
            <p:txBody>
              <a:bodyPr wrap="none">
                <a:spAutoFit/>
              </a:bodyPr>
              <a:lstStyle/>
              <a:p>
                <a:r>
                  <a:rPr lang="ru-RU" sz="2800" dirty="0"/>
                  <a:t>δ </a:t>
                </a:r>
                <a:r>
                  <a:rPr lang="en-US" sz="2800" dirty="0"/>
                  <a:t>A</a:t>
                </a:r>
                <a:r>
                  <a:rPr lang="en-US" sz="2800" baseline="-25000" dirty="0"/>
                  <a:t>NN</a:t>
                </a:r>
                <a:r>
                  <a:rPr lang="ru-RU" sz="2800" dirty="0"/>
                  <a:t>=</a:t>
                </a:r>
                <a14:m>
                  <m:oMath xmlns:m="http://schemas.openxmlformats.org/officeDocument/2006/math">
                    <m:rad>
                      <m:radPr>
                        <m:degHide m:val="on"/>
                        <m:ctrlPr>
                          <a:rPr lang="ru-RU" sz="2800" i="1">
                            <a:latin typeface="Cambria Math"/>
                          </a:rPr>
                        </m:ctrlPr>
                      </m:radPr>
                      <m:deg/>
                      <m:e>
                        <m:sSup>
                          <m:sSupPr>
                            <m:ctrlPr>
                              <a:rPr lang="ru-RU" sz="2800" i="1">
                                <a:latin typeface="Cambria Math"/>
                              </a:rPr>
                            </m:ctrlPr>
                          </m:sSupPr>
                          <m:e>
                            <m:r>
                              <a:rPr lang="ru-RU" sz="2800" i="1">
                                <a:latin typeface="Cambria Math"/>
                              </a:rPr>
                              <m:t>𝛿</m:t>
                            </m:r>
                          </m:e>
                          <m:sup>
                            <m:r>
                              <a:rPr lang="ru-RU" sz="2800" i="1">
                                <a:latin typeface="Cambria Math"/>
                              </a:rPr>
                              <m:t>2</m:t>
                            </m:r>
                          </m:sup>
                        </m:sSup>
                        <m:sSub>
                          <m:sSubPr>
                            <m:ctrlPr>
                              <a:rPr lang="ru-RU" sz="2800" i="1">
                                <a:latin typeface="Cambria Math"/>
                              </a:rPr>
                            </m:ctrlPr>
                          </m:sSubPr>
                          <m:e>
                            <m:r>
                              <a:rPr lang="ru-RU" sz="2800" i="1">
                                <a:latin typeface="Cambria Math"/>
                              </a:rPr>
                              <m:t>𝜀</m:t>
                            </m:r>
                          </m:e>
                          <m:sub>
                            <m:r>
                              <a:rPr lang="ru-RU" sz="2800" i="1">
                                <a:latin typeface="Cambria Math"/>
                              </a:rPr>
                              <m:t>𝑁𝑁</m:t>
                            </m:r>
                          </m:sub>
                        </m:sSub>
                        <m:r>
                          <a:rPr lang="ru-RU" sz="2800" i="1">
                            <a:latin typeface="Cambria Math"/>
                          </a:rPr>
                          <m:t>+</m:t>
                        </m:r>
                        <m:sSup>
                          <m:sSupPr>
                            <m:ctrlPr>
                              <a:rPr lang="ru-RU" sz="2800" i="1">
                                <a:latin typeface="Cambria Math"/>
                              </a:rPr>
                            </m:ctrlPr>
                          </m:sSupPr>
                          <m:e>
                            <m:r>
                              <a:rPr lang="ru-RU" sz="2800" i="1">
                                <a:latin typeface="Cambria Math"/>
                              </a:rPr>
                              <m:t>𝛿</m:t>
                            </m:r>
                          </m:e>
                          <m:sup>
                            <m:r>
                              <a:rPr lang="ru-RU" sz="2800" i="1">
                                <a:latin typeface="Cambria Math"/>
                              </a:rPr>
                              <m:t>2</m:t>
                            </m:r>
                          </m:sup>
                        </m:sSup>
                        <m:sSub>
                          <m:sSubPr>
                            <m:ctrlPr>
                              <a:rPr lang="ru-RU" sz="2800" i="1">
                                <a:latin typeface="Cambria Math"/>
                              </a:rPr>
                            </m:ctrlPr>
                          </m:sSubPr>
                          <m:e>
                            <m:r>
                              <a:rPr lang="en-US" sz="2800" i="1">
                                <a:latin typeface="Cambria Math"/>
                              </a:rPr>
                              <m:t>𝑃</m:t>
                            </m:r>
                          </m:e>
                          <m:sub>
                            <m:r>
                              <a:rPr lang="en-US" sz="2800" i="1">
                                <a:latin typeface="Cambria Math"/>
                              </a:rPr>
                              <m:t>𝐵</m:t>
                            </m:r>
                          </m:sub>
                        </m:sSub>
                        <m:r>
                          <a:rPr lang="ru-RU" sz="2800" i="1">
                            <a:latin typeface="Cambria Math"/>
                          </a:rPr>
                          <m:t>+</m:t>
                        </m:r>
                        <m:sSup>
                          <m:sSupPr>
                            <m:ctrlPr>
                              <a:rPr lang="ru-RU" sz="2800" i="1">
                                <a:latin typeface="Cambria Math"/>
                              </a:rPr>
                            </m:ctrlPr>
                          </m:sSupPr>
                          <m:e>
                            <m:r>
                              <a:rPr lang="en-US" sz="2800" i="1">
                                <a:latin typeface="Cambria Math"/>
                              </a:rPr>
                              <m:t>𝛿</m:t>
                            </m:r>
                          </m:e>
                          <m:sup>
                            <m:r>
                              <a:rPr lang="ru-RU" sz="2800" i="1">
                                <a:latin typeface="Cambria Math"/>
                              </a:rPr>
                              <m:t>2</m:t>
                            </m:r>
                          </m:sup>
                        </m:sSup>
                      </m:e>
                    </m:rad>
                    <m:sSub>
                      <m:sSubPr>
                        <m:ctrlPr>
                          <a:rPr lang="ru-RU" sz="2800" i="1">
                            <a:latin typeface="Cambria Math"/>
                          </a:rPr>
                        </m:ctrlPr>
                      </m:sSubPr>
                      <m:e>
                        <m:r>
                          <a:rPr lang="ru-RU" sz="2800" i="1">
                            <a:latin typeface="Cambria Math"/>
                          </a:rPr>
                          <m:t>𝑃</m:t>
                        </m:r>
                      </m:e>
                      <m:sub>
                        <m:r>
                          <a:rPr lang="ru-RU" sz="2800" i="1">
                            <a:latin typeface="Cambria Math"/>
                          </a:rPr>
                          <m:t>𝑇</m:t>
                        </m:r>
                      </m:sub>
                    </m:sSub>
                  </m:oMath>
                </a14:m>
                <a:endParaRPr lang="ru-RU" sz="2800"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2627784" y="3723498"/>
                <a:ext cx="4802212" cy="969176"/>
              </a:xfrm>
              <a:prstGeom prst="rect">
                <a:avLst/>
              </a:prstGeom>
              <a:blipFill rotWithShape="1">
                <a:blip r:embed="rId3" cstate="print"/>
                <a:stretch>
                  <a:fillRect l="-2538" b="-1887"/>
                </a:stretch>
              </a:blipFill>
            </p:spPr>
            <p:txBody>
              <a:bodyPr/>
              <a:lstStyle/>
              <a:p>
                <a:r>
                  <a:rPr lang="ru-RU">
                    <a:noFill/>
                  </a:rPr>
                  <a:t> </a:t>
                </a:r>
              </a:p>
            </p:txBody>
          </p:sp>
        </mc:Fallback>
      </mc:AlternateContent>
      <p:sp>
        <p:nvSpPr>
          <p:cNvPr id="18" name="TextBox 17"/>
          <p:cNvSpPr txBox="1"/>
          <p:nvPr/>
        </p:nvSpPr>
        <p:spPr>
          <a:xfrm>
            <a:off x="200697" y="3977254"/>
            <a:ext cx="2674175" cy="461665"/>
          </a:xfrm>
          <a:prstGeom prst="rect">
            <a:avLst/>
          </a:prstGeom>
          <a:noFill/>
        </p:spPr>
        <p:txBody>
          <a:bodyPr wrap="square" rtlCol="0">
            <a:spAutoFit/>
          </a:bodyPr>
          <a:lstStyle/>
          <a:p>
            <a:r>
              <a:rPr lang="en-US" sz="2400" dirty="0" smtClean="0"/>
              <a:t>Statistical error   </a:t>
            </a:r>
            <a:endParaRPr lang="ru-RU" sz="2400" dirty="0"/>
          </a:p>
        </p:txBody>
      </p:sp>
      <p:sp>
        <p:nvSpPr>
          <p:cNvPr id="19" name="Прямоугольник 18"/>
          <p:cNvSpPr/>
          <p:nvPr/>
        </p:nvSpPr>
        <p:spPr>
          <a:xfrm>
            <a:off x="107504" y="4438919"/>
            <a:ext cx="9230027" cy="2215991"/>
          </a:xfrm>
          <a:prstGeom prst="rect">
            <a:avLst/>
          </a:prstGeom>
        </p:spPr>
        <p:txBody>
          <a:bodyPr wrap="none">
            <a:spAutoFit/>
          </a:bodyPr>
          <a:lstStyle/>
          <a:p>
            <a:r>
              <a:rPr lang="en-US" sz="2400" dirty="0" smtClean="0"/>
              <a:t>At </a:t>
            </a:r>
            <a:r>
              <a:rPr lang="ru-RU" sz="2400" dirty="0" err="1" smtClean="0"/>
              <a:t>δε</a:t>
            </a:r>
            <a:r>
              <a:rPr lang="en-US" sz="2400" baseline="-25000" dirty="0"/>
              <a:t>NN</a:t>
            </a:r>
            <a:r>
              <a:rPr lang="ru-RU" sz="2400" dirty="0"/>
              <a:t> = </a:t>
            </a:r>
            <a:r>
              <a:rPr lang="en-US" sz="2400" dirty="0"/>
              <a:t>δ P</a:t>
            </a:r>
            <a:r>
              <a:rPr lang="en-US" sz="2400" baseline="-25000" dirty="0"/>
              <a:t>B</a:t>
            </a:r>
            <a:r>
              <a:rPr lang="ru-RU" sz="2400" dirty="0"/>
              <a:t>=10%,  </a:t>
            </a:r>
            <a:r>
              <a:rPr lang="en-US" sz="2400" dirty="0" err="1"/>
              <a:t>δP</a:t>
            </a:r>
            <a:r>
              <a:rPr lang="en-US" sz="2400" baseline="-25000" dirty="0" err="1"/>
              <a:t>T</a:t>
            </a:r>
            <a:r>
              <a:rPr lang="ru-RU" sz="2400" dirty="0"/>
              <a:t> = 5% , </a:t>
            </a:r>
            <a:r>
              <a:rPr lang="en-US" sz="2400" dirty="0" smtClean="0"/>
              <a:t>expected precision  A</a:t>
            </a:r>
            <a:r>
              <a:rPr lang="en-US" sz="2400" baseline="-25000" dirty="0" smtClean="0"/>
              <a:t>NN</a:t>
            </a:r>
            <a:r>
              <a:rPr lang="en-US" sz="2400" dirty="0" smtClean="0"/>
              <a:t> is </a:t>
            </a:r>
            <a:r>
              <a:rPr lang="ru-RU" sz="2400" dirty="0" smtClean="0"/>
              <a:t>δ </a:t>
            </a:r>
            <a:r>
              <a:rPr lang="en-US" sz="2400" dirty="0"/>
              <a:t>A</a:t>
            </a:r>
            <a:r>
              <a:rPr lang="en-US" sz="2400" baseline="-25000" dirty="0"/>
              <a:t>NN</a:t>
            </a:r>
            <a:r>
              <a:rPr lang="ru-RU" sz="2400" dirty="0"/>
              <a:t>=15%.</a:t>
            </a:r>
            <a:endParaRPr lang="en-US" sz="2400" dirty="0" smtClean="0"/>
          </a:p>
          <a:p>
            <a:r>
              <a:rPr lang="en-US" sz="2400" dirty="0" smtClean="0"/>
              <a:t>P</a:t>
            </a:r>
            <a:r>
              <a:rPr lang="en-US" sz="2400" baseline="-25000" dirty="0" smtClean="0"/>
              <a:t>B</a:t>
            </a:r>
            <a:r>
              <a:rPr lang="ru-RU" sz="2400" dirty="0" smtClean="0"/>
              <a:t> </a:t>
            </a:r>
            <a:r>
              <a:rPr lang="ru-RU" sz="2400" dirty="0"/>
              <a:t>= 0,3, </a:t>
            </a:r>
            <a:r>
              <a:rPr lang="en-US" sz="2400" dirty="0"/>
              <a:t>P</a:t>
            </a:r>
            <a:r>
              <a:rPr lang="en-US" sz="2400" baseline="-25000" dirty="0"/>
              <a:t>T</a:t>
            </a:r>
            <a:r>
              <a:rPr lang="ru-RU" sz="2400" dirty="0"/>
              <a:t>= 0,7, </a:t>
            </a:r>
            <a:r>
              <a:rPr lang="en-US" sz="2400" dirty="0"/>
              <a:t>A</a:t>
            </a:r>
            <a:r>
              <a:rPr lang="en-US" sz="2400" baseline="-25000" dirty="0"/>
              <a:t>NN</a:t>
            </a:r>
            <a:r>
              <a:rPr lang="ru-RU" sz="2400" dirty="0"/>
              <a:t>=0,06</a:t>
            </a:r>
            <a:r>
              <a:rPr lang="ru-RU" dirty="0" smtClean="0"/>
              <a:t>,</a:t>
            </a:r>
            <a:r>
              <a:rPr lang="en-US" dirty="0" smtClean="0"/>
              <a:t> </a:t>
            </a:r>
            <a:r>
              <a:rPr lang="en-US" sz="2400" dirty="0" smtClean="0"/>
              <a:t>measured in elastic pp scattering at</a:t>
            </a:r>
          </a:p>
          <a:p>
            <a:r>
              <a:rPr lang="en-US" sz="2400" dirty="0" smtClean="0"/>
              <a:t> t=0.27 (GeV/c)</a:t>
            </a:r>
            <a:r>
              <a:rPr lang="en-US" sz="2400" baseline="30000" dirty="0" smtClean="0"/>
              <a:t>2</a:t>
            </a:r>
            <a:r>
              <a:rPr lang="en-US" sz="2400" dirty="0" smtClean="0"/>
              <a:t> and momentum 6 GeV/c.</a:t>
            </a:r>
          </a:p>
          <a:p>
            <a:r>
              <a:rPr lang="en-US" dirty="0" smtClean="0"/>
              <a:t>(</a:t>
            </a:r>
            <a:r>
              <a:rPr lang="en-US" sz="1600" b="1" i="1" dirty="0" smtClean="0"/>
              <a:t>I</a:t>
            </a:r>
            <a:r>
              <a:rPr lang="ru-RU" sz="1600" b="1" i="1" dirty="0"/>
              <a:t>.</a:t>
            </a:r>
            <a:r>
              <a:rPr lang="en-US" sz="1600" b="1" i="1" dirty="0"/>
              <a:t>P</a:t>
            </a:r>
            <a:r>
              <a:rPr lang="ru-RU" sz="1600" b="1" i="1" dirty="0"/>
              <a:t>.</a:t>
            </a:r>
            <a:r>
              <a:rPr lang="en-US" sz="1600" b="1" i="1" dirty="0"/>
              <a:t>Auer</a:t>
            </a:r>
            <a:r>
              <a:rPr lang="ru-RU" sz="1600" b="1" i="1" dirty="0"/>
              <a:t>, </a:t>
            </a:r>
            <a:r>
              <a:rPr lang="en-US" sz="1600" b="1" i="1" dirty="0"/>
              <a:t>et</a:t>
            </a:r>
            <a:r>
              <a:rPr lang="ru-RU" sz="1600" b="1" i="1" dirty="0"/>
              <a:t>. </a:t>
            </a:r>
            <a:r>
              <a:rPr lang="en-US" sz="1600" b="1" i="1" dirty="0"/>
              <a:t>All</a:t>
            </a:r>
            <a:r>
              <a:rPr lang="ru-RU" sz="1600" b="1" i="1" dirty="0"/>
              <a:t>, </a:t>
            </a:r>
            <a:r>
              <a:rPr lang="en-US" sz="1600" b="1" i="1" dirty="0"/>
              <a:t>Rhys</a:t>
            </a:r>
            <a:r>
              <a:rPr lang="ru-RU" sz="1600" b="1" i="1" dirty="0"/>
              <a:t>. </a:t>
            </a:r>
            <a:r>
              <a:rPr lang="en-US" sz="1600" b="1" i="1" dirty="0" err="1"/>
              <a:t>Pev</a:t>
            </a:r>
            <a:r>
              <a:rPr lang="ru-RU" sz="1600" b="1" i="1" dirty="0"/>
              <a:t>/ </a:t>
            </a:r>
            <a:r>
              <a:rPr lang="en-US" sz="1600" b="1" i="1" dirty="0"/>
              <a:t>D</a:t>
            </a:r>
            <a:r>
              <a:rPr lang="ru-RU" sz="1600" b="1" i="1" dirty="0"/>
              <a:t>, </a:t>
            </a:r>
            <a:r>
              <a:rPr lang="en-US" sz="1600" b="1" i="1" dirty="0" err="1"/>
              <a:t>vol</a:t>
            </a:r>
            <a:r>
              <a:rPr lang="ru-RU" sz="1600" b="1" i="1" dirty="0"/>
              <a:t>. 32 №7, (1985),</a:t>
            </a:r>
            <a:r>
              <a:rPr lang="ru-RU" sz="1600" b="1" i="1" dirty="0" smtClean="0"/>
              <a:t>1611</a:t>
            </a:r>
            <a:r>
              <a:rPr lang="en-US" dirty="0" smtClean="0"/>
              <a:t>)</a:t>
            </a:r>
            <a:r>
              <a:rPr lang="ru-RU" dirty="0" smtClean="0"/>
              <a:t> </a:t>
            </a:r>
            <a:endParaRPr lang="en-US" dirty="0" smtClean="0"/>
          </a:p>
          <a:p>
            <a:r>
              <a:rPr lang="en-US" sz="2400" dirty="0" smtClean="0"/>
              <a:t>We assume that spin correlation coefficient is the same</a:t>
            </a:r>
          </a:p>
          <a:p>
            <a:r>
              <a:rPr lang="en-US" sz="2400" dirty="0" smtClean="0"/>
              <a:t> as in </a:t>
            </a:r>
            <a:r>
              <a:rPr lang="en-US" sz="2400" i="1" dirty="0" smtClean="0"/>
              <a:t>pp</a:t>
            </a:r>
            <a:r>
              <a:rPr lang="en-US" sz="2400" dirty="0" smtClean="0"/>
              <a:t> elastic scattering.</a:t>
            </a:r>
            <a:endParaRPr lang="ru-RU" sz="2400" dirty="0"/>
          </a:p>
        </p:txBody>
      </p:sp>
    </p:spTree>
    <p:extLst>
      <p:ext uri="{BB962C8B-B14F-4D97-AF65-F5344CB8AC3E}">
        <p14:creationId xmlns:p14="http://schemas.microsoft.com/office/powerpoint/2010/main" val="2215930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67544" y="404664"/>
                <a:ext cx="8424936" cy="2754921"/>
              </a:xfrm>
              <a:prstGeom prst="rect">
                <a:avLst/>
              </a:prstGeom>
              <a:noFill/>
            </p:spPr>
            <p:txBody>
              <a:bodyPr wrap="square" rtlCol="0">
                <a:spAutoFit/>
              </a:bodyPr>
              <a:lstStyle/>
              <a:p>
                <a:r>
                  <a:rPr lang="en-US" sz="2400" dirty="0" smtClean="0"/>
                  <a:t>Then </a:t>
                </a:r>
                <a:r>
                  <a:rPr lang="ru-RU" sz="2400" dirty="0" smtClean="0"/>
                  <a:t> </a:t>
                </a:r>
                <a:r>
                  <a:rPr lang="ru-RU" sz="2400" dirty="0"/>
                  <a:t>ε</a:t>
                </a:r>
                <a:r>
                  <a:rPr lang="en-US" sz="2400" baseline="-25000" dirty="0"/>
                  <a:t>NN </a:t>
                </a:r>
                <a:r>
                  <a:rPr lang="ru-RU" sz="2400" dirty="0"/>
                  <a:t>=0,021, </a:t>
                </a:r>
                <a:r>
                  <a:rPr lang="en-US" sz="2400" dirty="0" smtClean="0"/>
                  <a:t>and </a:t>
                </a:r>
              </a:p>
              <a:p>
                <a:r>
                  <a:rPr lang="ru-RU" sz="2400" dirty="0" err="1" smtClean="0"/>
                  <a:t>Δε</a:t>
                </a:r>
                <a:r>
                  <a:rPr lang="ru-RU" sz="2400" dirty="0"/>
                  <a:t>/ ε</a:t>
                </a:r>
                <a:r>
                  <a:rPr lang="en-US" sz="2400" baseline="-25000" dirty="0"/>
                  <a:t>NN</a:t>
                </a:r>
                <a:r>
                  <a:rPr lang="ru-RU" sz="2400" dirty="0"/>
                  <a:t> = 0,15 </a:t>
                </a:r>
                <a:r>
                  <a:rPr lang="en-US" sz="2400" dirty="0" smtClean="0"/>
                  <a:t>	</a:t>
                </a:r>
                <a:r>
                  <a:rPr lang="ru-RU" sz="2400" dirty="0" smtClean="0"/>
                  <a:t>ε</a:t>
                </a:r>
                <a:r>
                  <a:rPr lang="en-US" sz="2400" baseline="-25000" dirty="0"/>
                  <a:t>NN</a:t>
                </a:r>
                <a:r>
                  <a:rPr lang="ru-RU" sz="2400" dirty="0"/>
                  <a:t> =1 2,6х10</a:t>
                </a:r>
                <a:r>
                  <a:rPr lang="ru-RU" sz="2400" baseline="30000" dirty="0"/>
                  <a:t>-3</a:t>
                </a:r>
                <a:r>
                  <a:rPr lang="ru-RU" sz="2400" dirty="0"/>
                  <a:t>, </a:t>
                </a:r>
                <a:r>
                  <a:rPr lang="en-US" sz="2400" dirty="0"/>
                  <a:t>	</a:t>
                </a:r>
                <a:r>
                  <a:rPr lang="ru-RU" sz="2400" dirty="0" err="1" smtClean="0"/>
                  <a:t>Δε</a:t>
                </a:r>
                <a:r>
                  <a:rPr lang="ru-RU" sz="2400" dirty="0" smtClean="0"/>
                  <a:t> </a:t>
                </a:r>
                <a:r>
                  <a:rPr lang="ru-RU" sz="2400" dirty="0"/>
                  <a:t>= 18.9 х10</a:t>
                </a:r>
                <a:r>
                  <a:rPr lang="ru-RU" sz="2400" baseline="30000" dirty="0"/>
                  <a:t>-4</a:t>
                </a:r>
                <a:r>
                  <a:rPr lang="ru-RU" sz="2400" dirty="0"/>
                  <a:t>, </a:t>
                </a:r>
                <a:endParaRPr lang="en-US" sz="2400" dirty="0" smtClean="0"/>
              </a:p>
              <a:p>
                <a:r>
                  <a:rPr lang="ru-RU" sz="2400" dirty="0" smtClean="0"/>
                  <a:t> </a:t>
                </a:r>
                <a:r>
                  <a:rPr lang="en-US" sz="2400" dirty="0"/>
                  <a:t>N</a:t>
                </a:r>
                <a:r>
                  <a:rPr lang="ru-RU" sz="2400" dirty="0"/>
                  <a:t> = 1/</a:t>
                </a:r>
                <a:r>
                  <a:rPr lang="ru-RU" sz="2400" dirty="0" err="1"/>
                  <a:t>Δε</a:t>
                </a:r>
                <a:r>
                  <a:rPr lang="en-US" sz="2400" baseline="-25000" dirty="0"/>
                  <a:t>NN</a:t>
                </a:r>
                <a:r>
                  <a:rPr lang="ru-RU" sz="2400" baseline="30000" dirty="0"/>
                  <a:t>2</a:t>
                </a:r>
                <a:r>
                  <a:rPr lang="ru-RU" sz="2400" dirty="0"/>
                  <a:t> = 2,27х10</a:t>
                </a:r>
                <a:r>
                  <a:rPr lang="ru-RU" sz="2400" baseline="30000" dirty="0"/>
                  <a:t>5</a:t>
                </a:r>
                <a:r>
                  <a:rPr lang="ru-RU" sz="2400" dirty="0"/>
                  <a:t> </a:t>
                </a:r>
                <a:r>
                  <a:rPr lang="en-US" sz="2400" dirty="0" smtClean="0"/>
                  <a:t>(Number of events)</a:t>
                </a:r>
                <a:r>
                  <a:rPr lang="ru-RU" sz="2400" dirty="0" smtClean="0"/>
                  <a:t>. </a:t>
                </a:r>
                <a:endParaRPr lang="en-US" sz="2400" dirty="0" smtClean="0"/>
              </a:p>
              <a:p>
                <a:r>
                  <a:rPr lang="en-US" sz="2400" dirty="0" smtClean="0"/>
                  <a:t>We assume that</a:t>
                </a:r>
                <a:r>
                  <a:rPr lang="ru-RU" sz="2400" dirty="0"/>
                  <a:t>  </a:t>
                </a:r>
                <a14:m>
                  <m:oMath xmlns:m="http://schemas.openxmlformats.org/officeDocument/2006/math">
                    <m:r>
                      <a:rPr lang="ru-RU" sz="2400" i="1">
                        <a:latin typeface="Cambria Math"/>
                      </a:rPr>
                      <m:t> </m:t>
                    </m:r>
                    <m:f>
                      <m:fPr>
                        <m:ctrlPr>
                          <a:rPr lang="ru-RU" sz="2400" i="1">
                            <a:latin typeface="Cambria Math"/>
                          </a:rPr>
                        </m:ctrlPr>
                      </m:fPr>
                      <m:num>
                        <m:r>
                          <a:rPr lang="en-US" sz="2400" i="1">
                            <a:latin typeface="Cambria Math"/>
                          </a:rPr>
                          <m:t>𝑑</m:t>
                        </m:r>
                        <m:r>
                          <a:rPr lang="en-US" sz="2400" i="1">
                            <a:latin typeface="Cambria Math"/>
                          </a:rPr>
                          <m:t>𝜎</m:t>
                        </m:r>
                      </m:num>
                      <m:den>
                        <m:r>
                          <a:rPr lang="en-US" sz="2400" i="1">
                            <a:latin typeface="Cambria Math"/>
                          </a:rPr>
                          <m:t>𝑑𝑡</m:t>
                        </m:r>
                      </m:den>
                    </m:f>
                  </m:oMath>
                </a14:m>
                <a:r>
                  <a:rPr lang="ru-RU" sz="2400" dirty="0"/>
                  <a:t>  = (3,77∓0,16)х10</a:t>
                </a:r>
                <a:r>
                  <a:rPr lang="ru-RU" sz="2400" baseline="30000" dirty="0"/>
                  <a:t>-27</a:t>
                </a:r>
                <a:r>
                  <a:rPr lang="ru-RU" sz="2400" dirty="0"/>
                  <a:t> </a:t>
                </a:r>
                <a:r>
                  <a:rPr lang="en-US" sz="2400" dirty="0" smtClean="0"/>
                  <a:t>at</a:t>
                </a:r>
                <a:r>
                  <a:rPr lang="ru-RU" sz="2400" dirty="0" smtClean="0"/>
                  <a:t> </a:t>
                </a:r>
                <a:r>
                  <a:rPr lang="en-US" sz="2400" dirty="0"/>
                  <a:t>t</a:t>
                </a:r>
                <a:r>
                  <a:rPr lang="ru-RU" sz="2400" dirty="0"/>
                  <a:t> = 0,3 (</a:t>
                </a:r>
                <a:r>
                  <a:rPr lang="en-US" sz="2400" dirty="0"/>
                  <a:t>GeV</a:t>
                </a:r>
                <a:r>
                  <a:rPr lang="ru-RU" sz="2400" dirty="0"/>
                  <a:t>/</a:t>
                </a:r>
                <a:r>
                  <a:rPr lang="en-US" sz="2400" dirty="0"/>
                  <a:t>c</a:t>
                </a:r>
                <a:r>
                  <a:rPr lang="ru-RU" sz="2400" dirty="0"/>
                  <a:t>)</a:t>
                </a:r>
                <a:r>
                  <a:rPr lang="ru-RU" sz="2400" baseline="30000" dirty="0"/>
                  <a:t>2 </a:t>
                </a:r>
                <a:r>
                  <a:rPr lang="en-US" sz="2400" baseline="30000" dirty="0" smtClean="0"/>
                  <a:t>.</a:t>
                </a:r>
              </a:p>
              <a:p>
                <a:r>
                  <a:rPr lang="en-US" sz="2400" dirty="0" smtClean="0"/>
                  <a:t>This give rate </a:t>
                </a:r>
                <a:r>
                  <a:rPr lang="en-US" sz="2400" b="1" dirty="0" smtClean="0"/>
                  <a:t>n</a:t>
                </a:r>
                <a:r>
                  <a:rPr lang="ru-RU" sz="2400" b="1" dirty="0"/>
                  <a:t>=783 </a:t>
                </a:r>
                <a:r>
                  <a:rPr lang="en-US" sz="2400" b="1" dirty="0" smtClean="0"/>
                  <a:t>per hour</a:t>
                </a:r>
                <a:r>
                  <a:rPr lang="ru-RU" sz="2400" b="1" dirty="0" smtClean="0"/>
                  <a:t>, </a:t>
                </a:r>
                <a:endParaRPr lang="en-US" sz="2400" b="1" dirty="0" smtClean="0"/>
              </a:p>
              <a:p>
                <a:r>
                  <a:rPr lang="ru-RU" sz="2400" dirty="0" smtClean="0"/>
                  <a:t> </a:t>
                </a:r>
                <a:r>
                  <a:rPr lang="ru-RU" sz="2400" dirty="0"/>
                  <a:t>Т = </a:t>
                </a:r>
                <a:r>
                  <a:rPr lang="en-US" sz="2400" dirty="0"/>
                  <a:t>N</a:t>
                </a:r>
                <a:r>
                  <a:rPr lang="ru-RU" sz="2400" dirty="0"/>
                  <a:t>/</a:t>
                </a:r>
                <a:r>
                  <a:rPr lang="en-US" sz="2400" dirty="0"/>
                  <a:t>n</a:t>
                </a:r>
                <a:r>
                  <a:rPr lang="ru-RU" sz="2400" dirty="0"/>
                  <a:t> = 2,8х10</a:t>
                </a:r>
                <a:r>
                  <a:rPr lang="ru-RU" sz="2400" baseline="30000" dirty="0"/>
                  <a:t>5</a:t>
                </a:r>
                <a:r>
                  <a:rPr lang="ru-RU" sz="2400" dirty="0"/>
                  <a:t>/783</a:t>
                </a:r>
                <a:r>
                  <a:rPr lang="ru-RU" sz="2400" b="1" dirty="0"/>
                  <a:t> </a:t>
                </a:r>
                <a:r>
                  <a:rPr lang="ru-RU" sz="2400" dirty="0"/>
                  <a:t>≈ 357 </a:t>
                </a:r>
                <a:r>
                  <a:rPr lang="en-US" sz="2400" dirty="0" smtClean="0"/>
                  <a:t>hours (data taking time)</a:t>
                </a:r>
                <a:r>
                  <a:rPr lang="ru-RU" dirty="0" smtClean="0"/>
                  <a:t>.</a:t>
                </a:r>
                <a:endParaRPr lang="ru-RU" dirty="0"/>
              </a:p>
              <a:p>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404664"/>
                <a:ext cx="8424936" cy="2754921"/>
              </a:xfrm>
              <a:prstGeom prst="rect">
                <a:avLst/>
              </a:prstGeom>
              <a:blipFill rotWithShape="1">
                <a:blip r:embed="rId2" cstate="print"/>
                <a:stretch>
                  <a:fillRect l="-1158" t="-1770"/>
                </a:stretch>
              </a:blipFill>
            </p:spPr>
            <p:txBody>
              <a:bodyPr/>
              <a:lstStyle/>
              <a:p>
                <a:r>
                  <a:rPr lang="ru-RU">
                    <a:noFill/>
                  </a:rPr>
                  <a:t> </a:t>
                </a:r>
              </a:p>
            </p:txBody>
          </p:sp>
        </mc:Fallback>
      </mc:AlternateContent>
      <p:cxnSp>
        <p:nvCxnSpPr>
          <p:cNvPr id="3" name="Прямая со стрелкой 2"/>
          <p:cNvCxnSpPr/>
          <p:nvPr/>
        </p:nvCxnSpPr>
        <p:spPr>
          <a:xfrm flipV="1">
            <a:off x="2397077" y="1052736"/>
            <a:ext cx="840671" cy="14809"/>
          </a:xfrm>
          <a:prstGeom prst="straightConnector1">
            <a:avLst/>
          </a:prstGeom>
          <a:ln w="69850" cap="rnd"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p:nvPr/>
        </p:nvCxnSpPr>
        <p:spPr>
          <a:xfrm flipV="1">
            <a:off x="5220072" y="1037927"/>
            <a:ext cx="840671" cy="14809"/>
          </a:xfrm>
          <a:prstGeom prst="straightConnector1">
            <a:avLst/>
          </a:prstGeom>
          <a:ln w="69850" cap="rnd"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108012" y="2970154"/>
            <a:ext cx="9144000" cy="1200329"/>
          </a:xfrm>
          <a:prstGeom prst="rect">
            <a:avLst/>
          </a:prstGeom>
        </p:spPr>
        <p:txBody>
          <a:bodyPr wrap="square">
            <a:spAutoFit/>
          </a:bodyPr>
          <a:lstStyle/>
          <a:p>
            <a:r>
              <a:rPr lang="en-US" sz="2400" dirty="0" smtClean="0"/>
              <a:t>For all three situation data taking time  </a:t>
            </a:r>
            <a:r>
              <a:rPr lang="en-US" sz="2400" dirty="0"/>
              <a:t>can be reduced, if we consider the statistics over </a:t>
            </a:r>
            <a:r>
              <a:rPr lang="en-US" sz="2400" dirty="0" smtClean="0"/>
              <a:t>all </a:t>
            </a:r>
            <a:r>
              <a:rPr lang="en-US" sz="2400" dirty="0"/>
              <a:t>interval t, assuming that the analyzing power is constant in this </a:t>
            </a:r>
            <a:r>
              <a:rPr lang="en-US" sz="2400" dirty="0" smtClean="0"/>
              <a:t>region. </a:t>
            </a:r>
            <a:endParaRPr lang="en-US" sz="2400" dirty="0"/>
          </a:p>
        </p:txBody>
      </p:sp>
    </p:spTree>
    <p:extLst>
      <p:ext uri="{BB962C8B-B14F-4D97-AF65-F5344CB8AC3E}">
        <p14:creationId xmlns:p14="http://schemas.microsoft.com/office/powerpoint/2010/main" val="2876407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8784976" cy="1938992"/>
          </a:xfrm>
          <a:prstGeom prst="rect">
            <a:avLst/>
          </a:prstGeom>
          <a:noFill/>
        </p:spPr>
        <p:txBody>
          <a:bodyPr wrap="square" rtlCol="0">
            <a:spAutoFit/>
          </a:bodyPr>
          <a:lstStyle/>
          <a:p>
            <a:r>
              <a:rPr lang="en-US" sz="2400" dirty="0" smtClean="0"/>
              <a:t>It </a:t>
            </a:r>
            <a:r>
              <a:rPr lang="en-US" sz="2400" dirty="0"/>
              <a:t>is extremely important to conduct similar measurements on a polarized proton beam with the same </a:t>
            </a:r>
            <a:r>
              <a:rPr lang="en-US" sz="2400" dirty="0" smtClean="0"/>
              <a:t>momentum. </a:t>
            </a:r>
            <a:r>
              <a:rPr lang="en-US" sz="2400" dirty="0"/>
              <a:t>Since the intensity of a polarized proton beam is expected to 10 times </a:t>
            </a:r>
            <a:r>
              <a:rPr lang="en-US" sz="2400" dirty="0" smtClean="0"/>
              <a:t>higher </a:t>
            </a:r>
            <a:r>
              <a:rPr lang="en-US" sz="2400" dirty="0"/>
              <a:t>than polarized anti-proton beam, such measurements can be made in 3 times faster.</a:t>
            </a:r>
            <a:endParaRPr lang="ru-RU" sz="2400" dirty="0"/>
          </a:p>
        </p:txBody>
      </p:sp>
      <p:sp>
        <p:nvSpPr>
          <p:cNvPr id="3" name="Прямоугольник 2"/>
          <p:cNvSpPr/>
          <p:nvPr/>
        </p:nvSpPr>
        <p:spPr>
          <a:xfrm>
            <a:off x="53752" y="2276872"/>
            <a:ext cx="8677472" cy="2677656"/>
          </a:xfrm>
          <a:prstGeom prst="rect">
            <a:avLst/>
          </a:prstGeom>
        </p:spPr>
        <p:txBody>
          <a:bodyPr wrap="square">
            <a:spAutoFit/>
          </a:bodyPr>
          <a:lstStyle/>
          <a:p>
            <a:r>
              <a:rPr lang="en-US" sz="2400" dirty="0"/>
              <a:t>Comparison of these results is very important for the following reasons: 1) because of the similarity parameters of polarized </a:t>
            </a:r>
            <a:r>
              <a:rPr lang="en-US" sz="2400" i="1" dirty="0"/>
              <a:t>p</a:t>
            </a:r>
            <a:r>
              <a:rPr lang="en-US" sz="2400" dirty="0"/>
              <a:t> and </a:t>
            </a:r>
            <a:r>
              <a:rPr lang="en-US" sz="2400" i="1" dirty="0" err="1" smtClean="0"/>
              <a:t>pbar</a:t>
            </a:r>
            <a:r>
              <a:rPr lang="en-US" sz="2400" dirty="0" smtClean="0"/>
              <a:t>  </a:t>
            </a:r>
            <a:r>
              <a:rPr lang="en-US" sz="2400" dirty="0"/>
              <a:t>beams can conduct a quick pre-adjusting </a:t>
            </a:r>
            <a:r>
              <a:rPr lang="en-US" sz="2400" dirty="0" smtClean="0"/>
              <a:t>of the </a:t>
            </a:r>
            <a:r>
              <a:rPr lang="en-US" sz="2400" dirty="0"/>
              <a:t>channel </a:t>
            </a:r>
            <a:r>
              <a:rPr lang="en-US" sz="2400" dirty="0" smtClean="0"/>
              <a:t>settings, experimental apparatus and </a:t>
            </a:r>
            <a:r>
              <a:rPr lang="en-US" sz="2400" dirty="0"/>
              <a:t>the calibration of the tagging system of the beam on a polarized proton beam; 2) for the first time we will be able to compare the analyzing power and spin correlations in elastic scattering </a:t>
            </a:r>
            <a:r>
              <a:rPr lang="en-US" sz="2400" i="1" dirty="0" smtClean="0"/>
              <a:t>pp</a:t>
            </a:r>
            <a:r>
              <a:rPr lang="en-US" sz="2400" dirty="0" smtClean="0"/>
              <a:t> </a:t>
            </a:r>
            <a:r>
              <a:rPr lang="en-US" sz="2400" dirty="0"/>
              <a:t>and </a:t>
            </a:r>
            <a:r>
              <a:rPr lang="en-US" sz="2400" i="1" dirty="0" err="1" smtClean="0"/>
              <a:t>ppbar</a:t>
            </a:r>
            <a:r>
              <a:rPr lang="en-US" sz="2400" dirty="0" smtClean="0"/>
              <a:t>.</a:t>
            </a:r>
            <a:endParaRPr lang="en-US" sz="2400" dirty="0"/>
          </a:p>
        </p:txBody>
      </p:sp>
    </p:spTree>
    <p:extLst>
      <p:ext uri="{BB962C8B-B14F-4D97-AF65-F5344CB8AC3E}">
        <p14:creationId xmlns:p14="http://schemas.microsoft.com/office/powerpoint/2010/main" val="2298652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348880"/>
            <a:ext cx="8964488" cy="1600438"/>
          </a:xfrm>
          <a:prstGeom prst="rect">
            <a:avLst/>
          </a:prstGeom>
          <a:noFill/>
        </p:spPr>
        <p:txBody>
          <a:bodyPr wrap="square" rtlCol="0">
            <a:spAutoFit/>
          </a:bodyPr>
          <a:lstStyle/>
          <a:p>
            <a:r>
              <a:rPr lang="en-US" sz="4000" dirty="0" smtClean="0">
                <a:solidFill>
                  <a:srgbClr val="00B0F0"/>
                </a:solidFill>
              </a:rPr>
              <a:t>Survey </a:t>
            </a:r>
            <a:r>
              <a:rPr lang="en-US" sz="4000" dirty="0">
                <a:solidFill>
                  <a:srgbClr val="00B0F0"/>
                </a:solidFill>
              </a:rPr>
              <a:t>of reaction for measuring antiproton polarization.</a:t>
            </a:r>
          </a:p>
          <a:p>
            <a:endParaRPr lang="ru-RU" dirty="0"/>
          </a:p>
        </p:txBody>
      </p:sp>
    </p:spTree>
    <p:extLst>
      <p:ext uri="{BB962C8B-B14F-4D97-AF65-F5344CB8AC3E}">
        <p14:creationId xmlns:p14="http://schemas.microsoft.com/office/powerpoint/2010/main" val="2205102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954360"/>
          </a:xfrm>
        </p:spPr>
        <p:txBody>
          <a:bodyPr/>
          <a:lstStyle/>
          <a:p>
            <a:r>
              <a:rPr lang="en-US" dirty="0" smtClean="0"/>
              <a:t>Interference </a:t>
            </a:r>
            <a:r>
              <a:rPr lang="en-US" dirty="0" err="1" smtClean="0"/>
              <a:t>polarimeter</a:t>
            </a:r>
            <a:endParaRPr lang="ru-RU" dirty="0"/>
          </a:p>
        </p:txBody>
      </p:sp>
      <p:sp>
        <p:nvSpPr>
          <p:cNvPr id="3" name="Содержимое 2"/>
          <p:cNvSpPr>
            <a:spLocks noGrp="1"/>
          </p:cNvSpPr>
          <p:nvPr>
            <p:ph idx="1"/>
          </p:nvPr>
        </p:nvSpPr>
        <p:spPr>
          <a:xfrm>
            <a:off x="0" y="908720"/>
            <a:ext cx="9144000" cy="4911824"/>
          </a:xfrm>
        </p:spPr>
        <p:txBody>
          <a:bodyPr>
            <a:normAutofit/>
          </a:bodyPr>
          <a:lstStyle/>
          <a:p>
            <a:r>
              <a:rPr lang="en-US" sz="1800" dirty="0" smtClean="0">
                <a:latin typeface="Times New Roman" pitchFamily="18" charset="0"/>
                <a:cs typeface="Times New Roman" pitchFamily="18" charset="0"/>
              </a:rPr>
              <a:t>Polarization at 45 </a:t>
            </a:r>
            <a:r>
              <a:rPr lang="en-US" sz="1800" dirty="0" err="1" smtClean="0">
                <a:latin typeface="Times New Roman" pitchFamily="18" charset="0"/>
                <a:cs typeface="Times New Roman" pitchFamily="18" charset="0"/>
              </a:rPr>
              <a:t>GeV</a:t>
            </a:r>
            <a:r>
              <a:rPr lang="en-US" sz="1800" dirty="0" smtClean="0">
                <a:latin typeface="Times New Roman" pitchFamily="18" charset="0"/>
                <a:cs typeface="Times New Roman" pitchFamily="18" charset="0"/>
              </a:rPr>
              <a:t>/c (</a:t>
            </a:r>
            <a:r>
              <a:rPr lang="ru-RU" sz="1800" dirty="0" err="1"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s</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9.3 </a:t>
            </a:r>
            <a:r>
              <a:rPr lang="en-US" sz="1800" dirty="0" err="1" smtClean="0">
                <a:latin typeface="Times New Roman" pitchFamily="18" charset="0"/>
                <a:cs typeface="Times New Roman" pitchFamily="18" charset="0"/>
              </a:rPr>
              <a:t>GeV</a:t>
            </a:r>
            <a:r>
              <a:rPr lang="en-US" sz="1800" dirty="0" smtClean="0">
                <a:latin typeface="Times New Roman" pitchFamily="18" charset="0"/>
                <a:cs typeface="Times New Roman" pitchFamily="18" charset="0"/>
              </a:rPr>
              <a:t>) was not measured in CNI region. We use data from STAR experiment at RHIC BNL at </a:t>
            </a:r>
            <a:r>
              <a:rPr lang="ru-RU" sz="2000" dirty="0" err="1"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s</a:t>
            </a:r>
            <a:r>
              <a:rPr lang="ru-RU" sz="2000" dirty="0" smtClean="0">
                <a:latin typeface="Times New Roman" pitchFamily="18" charset="0"/>
                <a:cs typeface="Times New Roman" pitchFamily="18" charset="0"/>
              </a:rPr>
              <a:t>=6,8, 7,7, 13,7, 21,7 </a:t>
            </a:r>
            <a:r>
              <a:rPr lang="en-US" sz="2000" dirty="0" err="1" smtClean="0">
                <a:latin typeface="Times New Roman" pitchFamily="18" charset="0"/>
                <a:cs typeface="Times New Roman" pitchFamily="18" charset="0"/>
              </a:rPr>
              <a:t>GeV</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23560" name="Рисунок 3"/>
          <p:cNvPicPr>
            <a:picLocks noChangeAspect="1" noChangeArrowheads="1"/>
          </p:cNvPicPr>
          <p:nvPr/>
        </p:nvPicPr>
        <p:blipFill>
          <a:blip r:embed="rId2" cstate="print"/>
          <a:srcRect/>
          <a:stretch>
            <a:fillRect/>
          </a:stretch>
        </p:blipFill>
        <p:spPr bwMode="auto">
          <a:xfrm>
            <a:off x="323528" y="1556792"/>
            <a:ext cx="3619500" cy="2686050"/>
          </a:xfrm>
          <a:prstGeom prst="rect">
            <a:avLst/>
          </a:prstGeom>
          <a:noFill/>
        </p:spPr>
      </p:pic>
      <p:pic>
        <p:nvPicPr>
          <p:cNvPr id="14" name="Рисунок 4"/>
          <p:cNvPicPr>
            <a:picLocks noChangeAspect="1" noChangeArrowheads="1"/>
          </p:cNvPicPr>
          <p:nvPr/>
        </p:nvPicPr>
        <p:blipFill>
          <a:blip r:embed="rId3" cstate="print"/>
          <a:srcRect/>
          <a:stretch>
            <a:fillRect/>
          </a:stretch>
        </p:blipFill>
        <p:spPr bwMode="auto">
          <a:xfrm>
            <a:off x="323528" y="4200525"/>
            <a:ext cx="3667125" cy="2657475"/>
          </a:xfrm>
          <a:prstGeom prst="rect">
            <a:avLst/>
          </a:prstGeom>
          <a:noFill/>
        </p:spPr>
      </p:pic>
      <p:pic>
        <p:nvPicPr>
          <p:cNvPr id="16" name="Рисунок 2"/>
          <p:cNvPicPr>
            <a:picLocks noChangeAspect="1" noChangeArrowheads="1"/>
          </p:cNvPicPr>
          <p:nvPr/>
        </p:nvPicPr>
        <p:blipFill>
          <a:blip r:embed="rId4" cstate="print"/>
          <a:srcRect/>
          <a:stretch>
            <a:fillRect/>
          </a:stretch>
        </p:blipFill>
        <p:spPr bwMode="auto">
          <a:xfrm>
            <a:off x="4139952" y="1556792"/>
            <a:ext cx="3495675" cy="2486025"/>
          </a:xfrm>
          <a:prstGeom prst="rect">
            <a:avLst/>
          </a:prstGeom>
          <a:noFill/>
        </p:spPr>
      </p:pic>
      <p:pic>
        <p:nvPicPr>
          <p:cNvPr id="18" name="Рисунок 17"/>
          <p:cNvPicPr/>
          <p:nvPr/>
        </p:nvPicPr>
        <p:blipFill>
          <a:blip r:embed="rId5" cstate="print"/>
          <a:srcRect/>
          <a:stretch>
            <a:fillRect/>
          </a:stretch>
        </p:blipFill>
        <p:spPr bwMode="auto">
          <a:xfrm>
            <a:off x="4427984" y="3789040"/>
            <a:ext cx="3523172" cy="2466975"/>
          </a:xfrm>
          <a:prstGeom prst="rect">
            <a:avLst/>
          </a:prstGeom>
          <a:noFill/>
          <a:ln w="9525">
            <a:noFill/>
            <a:miter lim="800000"/>
            <a:headEnd/>
            <a:tailEnd/>
          </a:ln>
        </p:spPr>
      </p:pic>
      <p:pic>
        <p:nvPicPr>
          <p:cNvPr id="23561" name="Picture 9"/>
          <p:cNvPicPr>
            <a:picLocks noChangeAspect="1" noChangeArrowheads="1"/>
          </p:cNvPicPr>
          <p:nvPr/>
        </p:nvPicPr>
        <p:blipFill>
          <a:blip r:embed="rId6" cstate="print"/>
          <a:srcRect/>
          <a:stretch>
            <a:fillRect/>
          </a:stretch>
        </p:blipFill>
        <p:spPr bwMode="auto">
          <a:xfrm>
            <a:off x="4139952" y="6629400"/>
            <a:ext cx="3600450" cy="228600"/>
          </a:xfrm>
          <a:prstGeom prst="rect">
            <a:avLst/>
          </a:prstGeom>
          <a:noFill/>
          <a:ln w="9525">
            <a:noFill/>
            <a:miter lim="800000"/>
            <a:headEnd/>
            <a:tailEnd/>
          </a:ln>
        </p:spPr>
      </p:pic>
      <p:pic>
        <p:nvPicPr>
          <p:cNvPr id="23562" name="Picture 10"/>
          <p:cNvPicPr>
            <a:picLocks noChangeAspect="1" noChangeArrowheads="1"/>
          </p:cNvPicPr>
          <p:nvPr/>
        </p:nvPicPr>
        <p:blipFill>
          <a:blip r:embed="rId7" cstate="print"/>
          <a:srcRect/>
          <a:stretch>
            <a:fillRect/>
          </a:stretch>
        </p:blipFill>
        <p:spPr bwMode="auto">
          <a:xfrm>
            <a:off x="4283968" y="6309320"/>
            <a:ext cx="3429000" cy="282128"/>
          </a:xfrm>
          <a:prstGeom prst="rect">
            <a:avLst/>
          </a:prstGeom>
          <a:noFill/>
          <a:ln w="9525">
            <a:noFill/>
            <a:miter lim="800000"/>
            <a:headEnd/>
            <a:tailEnd/>
          </a:ln>
        </p:spPr>
      </p:pic>
      <p:sp>
        <p:nvSpPr>
          <p:cNvPr id="4" name="TextBox 3"/>
          <p:cNvSpPr txBox="1"/>
          <p:nvPr/>
        </p:nvSpPr>
        <p:spPr>
          <a:xfrm>
            <a:off x="7452321" y="1844824"/>
            <a:ext cx="1691680" cy="2308324"/>
          </a:xfrm>
          <a:prstGeom prst="rect">
            <a:avLst/>
          </a:prstGeom>
          <a:noFill/>
        </p:spPr>
        <p:txBody>
          <a:bodyPr wrap="square" rtlCol="0">
            <a:spAutoFit/>
          </a:bodyPr>
          <a:lstStyle/>
          <a:p>
            <a:r>
              <a:rPr lang="en-US" dirty="0" smtClean="0"/>
              <a:t>Fig. 6. Experimental data of analyzing power  in CNI region measured at RHIC.</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332656"/>
            <a:ext cx="8229600" cy="936104"/>
          </a:xfrm>
        </p:spPr>
        <p:txBody>
          <a:bodyPr/>
          <a:lstStyle/>
          <a:p>
            <a:r>
              <a:rPr lang="en-US" dirty="0" smtClean="0"/>
              <a:t>Analyzing power can be expressed in following way</a:t>
            </a:r>
            <a:endParaRPr lang="ru-RU" dirty="0"/>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1"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5736" y="1844824"/>
            <a:ext cx="4827809" cy="720080"/>
          </a:xfrm>
          <a:prstGeom prst="rect">
            <a:avLst/>
          </a:prstGeom>
          <a:noFill/>
        </p:spPr>
      </p:pic>
      <p:pic>
        <p:nvPicPr>
          <p:cNvPr id="24583" name="Picture 7"/>
          <p:cNvPicPr>
            <a:picLocks noChangeAspect="1" noChangeArrowheads="1"/>
          </p:cNvPicPr>
          <p:nvPr/>
        </p:nvPicPr>
        <p:blipFill>
          <a:blip r:embed="rId3" cstate="print"/>
          <a:srcRect/>
          <a:stretch>
            <a:fillRect/>
          </a:stretch>
        </p:blipFill>
        <p:spPr bwMode="auto">
          <a:xfrm>
            <a:off x="1511622" y="3308598"/>
            <a:ext cx="5652666" cy="552450"/>
          </a:xfrm>
          <a:prstGeom prst="rect">
            <a:avLst/>
          </a:prstGeom>
          <a:noFill/>
          <a:ln w="9525">
            <a:noFill/>
            <a:miter lim="800000"/>
            <a:headEnd/>
            <a:tailEnd/>
          </a:ln>
        </p:spPr>
      </p:pic>
      <p:sp>
        <p:nvSpPr>
          <p:cNvPr id="2458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4"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23928" y="2564904"/>
            <a:ext cx="984498" cy="661990"/>
          </a:xfrm>
          <a:prstGeom prst="rect">
            <a:avLst/>
          </a:prstGeom>
          <a:noFill/>
        </p:spPr>
      </p:pic>
      <p:sp>
        <p:nvSpPr>
          <p:cNvPr id="24586" name="Rectangle 10"/>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179512" y="4221088"/>
            <a:ext cx="8352928" cy="646331"/>
          </a:xfrm>
          <a:prstGeom prst="rect">
            <a:avLst/>
          </a:prstGeom>
          <a:noFill/>
        </p:spPr>
        <p:txBody>
          <a:bodyPr wrap="square" rtlCol="0">
            <a:spAutoFit/>
          </a:bodyPr>
          <a:lstStyle/>
          <a:p>
            <a:r>
              <a:rPr lang="en-US" dirty="0" smtClean="0"/>
              <a:t>To calculate analyzing power at </a:t>
            </a:r>
            <a:r>
              <a:rPr lang="en-US" dirty="0" err="1" smtClean="0"/>
              <a:t>sqrt</a:t>
            </a:r>
            <a:r>
              <a:rPr lang="en-US" dirty="0" smtClean="0"/>
              <a:t>(s)=5.642 GeV we have to calculate Rer5 and Imr5. We use power law to fit data of STAR  experiment.</a:t>
            </a:r>
            <a:endParaRPr lang="ru-RU" dirty="0"/>
          </a:p>
        </p:txBody>
      </p:sp>
      <p:sp>
        <p:nvSpPr>
          <p:cNvPr id="2458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87"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19872" y="4797152"/>
            <a:ext cx="1591756" cy="720080"/>
          </a:xfrm>
          <a:prstGeom prst="rect">
            <a:avLst/>
          </a:prstGeom>
          <a:noFill/>
        </p:spPr>
      </p:pic>
      <p:sp>
        <p:nvSpPr>
          <p:cNvPr id="24589" name="Rectangle 13"/>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683568" y="5733256"/>
            <a:ext cx="7272808" cy="646331"/>
          </a:xfrm>
          <a:prstGeom prst="rect">
            <a:avLst/>
          </a:prstGeom>
          <a:noFill/>
        </p:spPr>
        <p:txBody>
          <a:bodyPr wrap="square" rtlCol="0">
            <a:spAutoFit/>
          </a:bodyPr>
          <a:lstStyle/>
          <a:p>
            <a:r>
              <a:rPr lang="en-US" dirty="0" smtClean="0"/>
              <a:t>p</a:t>
            </a:r>
            <a:r>
              <a:rPr lang="en-US" baseline="-25000" dirty="0" smtClean="0"/>
              <a:t>0</a:t>
            </a:r>
            <a:r>
              <a:rPr lang="en-US" dirty="0" smtClean="0"/>
              <a:t>, p</a:t>
            </a:r>
            <a:r>
              <a:rPr lang="en-US" baseline="-25000" dirty="0" smtClean="0"/>
              <a:t>1</a:t>
            </a:r>
            <a:r>
              <a:rPr lang="en-US" dirty="0" smtClean="0"/>
              <a:t> - fit parameters, s</a:t>
            </a:r>
            <a:r>
              <a:rPr lang="en-US" baseline="-25000" dirty="0" smtClean="0"/>
              <a:t>0</a:t>
            </a:r>
            <a:r>
              <a:rPr lang="en-US" dirty="0" smtClean="0"/>
              <a:t>=1 GeV</a:t>
            </a:r>
            <a:r>
              <a:rPr lang="en-US" baseline="30000" dirty="0" smtClean="0"/>
              <a:t>2</a:t>
            </a:r>
            <a:endParaRPr lang="ru-RU" dirty="0" smtClean="0"/>
          </a:p>
          <a:p>
            <a:endParaRPr lang="ru-RU" dirty="0"/>
          </a:p>
        </p:txBody>
      </p:sp>
      <mc:AlternateContent xmlns:mc="http://schemas.openxmlformats.org/markup-compatibility/2006" xmlns:a14="http://schemas.microsoft.com/office/drawing/2010/main">
        <mc:Choice Requires="a14">
          <p:sp>
            <p:nvSpPr>
              <p:cNvPr id="2" name="Прямоугольник 1"/>
              <p:cNvSpPr/>
              <p:nvPr/>
            </p:nvSpPr>
            <p:spPr>
              <a:xfrm>
                <a:off x="539552" y="799955"/>
                <a:ext cx="7992888" cy="830805"/>
              </a:xfrm>
              <a:prstGeom prst="rect">
                <a:avLst/>
              </a:prstGeom>
            </p:spPr>
            <p:txBody>
              <a:bodyPr wrap="square">
                <a:spAutoFit/>
              </a:bodyPr>
              <a:lstStyle/>
              <a:p>
                <a14:m>
                  <m:oMath xmlns:m="http://schemas.openxmlformats.org/officeDocument/2006/math">
                    <m:f>
                      <m:fPr>
                        <m:ctrlPr>
                          <a:rPr lang="ru-RU" i="1">
                            <a:latin typeface="Cambria Math"/>
                          </a:rPr>
                        </m:ctrlPr>
                      </m:fPr>
                      <m:num>
                        <m:sSub>
                          <m:sSubPr>
                            <m:ctrlPr>
                              <a:rPr lang="ru-RU" i="1">
                                <a:latin typeface="Cambria Math"/>
                              </a:rPr>
                            </m:ctrlPr>
                          </m:sSubPr>
                          <m:e>
                            <m:r>
                              <a:rPr lang="ru-RU" i="1">
                                <a:latin typeface="Cambria Math"/>
                              </a:rPr>
                              <m:t>𝑀</m:t>
                            </m:r>
                          </m:e>
                          <m:sub>
                            <m:r>
                              <a:rPr lang="ru-RU" i="1">
                                <a:latin typeface="Cambria Math"/>
                              </a:rPr>
                              <m:t>𝑝</m:t>
                            </m:r>
                          </m:sub>
                        </m:sSub>
                        <m:sSub>
                          <m:sSubPr>
                            <m:ctrlPr>
                              <a:rPr lang="ru-RU" i="1">
                                <a:latin typeface="Cambria Math"/>
                              </a:rPr>
                            </m:ctrlPr>
                          </m:sSubPr>
                          <m:e>
                            <m:r>
                              <a:rPr lang="ru-RU" i="1">
                                <a:latin typeface="Cambria Math"/>
                              </a:rPr>
                              <m:t>𝐴</m:t>
                            </m:r>
                          </m:e>
                          <m:sub>
                            <m:r>
                              <a:rPr lang="ru-RU" i="1">
                                <a:latin typeface="Cambria Math"/>
                              </a:rPr>
                              <m:t>𝑁</m:t>
                            </m:r>
                          </m:sub>
                        </m:sSub>
                      </m:num>
                      <m:den>
                        <m:rad>
                          <m:radPr>
                            <m:degHide m:val="on"/>
                            <m:ctrlPr>
                              <a:rPr lang="ru-RU" i="1">
                                <a:latin typeface="Cambria Math"/>
                              </a:rPr>
                            </m:ctrlPr>
                          </m:radPr>
                          <m:deg/>
                          <m:e>
                            <m:r>
                              <a:rPr lang="ru-RU" i="1">
                                <a:latin typeface="Cambria Math"/>
                              </a:rPr>
                              <m:t>−</m:t>
                            </m:r>
                            <m:r>
                              <a:rPr lang="ru-RU" i="1">
                                <a:latin typeface="Cambria Math"/>
                              </a:rPr>
                              <m:t>𝑡</m:t>
                            </m:r>
                          </m:e>
                        </m:rad>
                      </m:den>
                    </m:f>
                    <m:f>
                      <m:fPr>
                        <m:ctrlPr>
                          <a:rPr lang="ru-RU" i="1">
                            <a:latin typeface="Cambria Math"/>
                          </a:rPr>
                        </m:ctrlPr>
                      </m:fPr>
                      <m:num>
                        <m:r>
                          <a:rPr lang="ru-RU" i="1">
                            <a:latin typeface="Cambria Math"/>
                          </a:rPr>
                          <m:t>16</m:t>
                        </m:r>
                        <m:r>
                          <a:rPr lang="ru-RU" i="1">
                            <a:latin typeface="Cambria Math"/>
                          </a:rPr>
                          <m:t>𝜋</m:t>
                        </m:r>
                      </m:num>
                      <m:den>
                        <m:sSubSup>
                          <m:sSubSupPr>
                            <m:ctrlPr>
                              <a:rPr lang="ru-RU" i="1">
                                <a:latin typeface="Cambria Math"/>
                              </a:rPr>
                            </m:ctrlPr>
                          </m:sSubSupPr>
                          <m:e>
                            <m:r>
                              <a:rPr lang="ru-RU" i="1">
                                <a:latin typeface="Cambria Math"/>
                              </a:rPr>
                              <m:t>𝜎</m:t>
                            </m:r>
                          </m:e>
                          <m:sub>
                            <m:r>
                              <a:rPr lang="ru-RU" i="1">
                                <a:latin typeface="Cambria Math"/>
                              </a:rPr>
                              <m:t>𝑡𝑜𝑡</m:t>
                            </m:r>
                          </m:sub>
                          <m:sup>
                            <m:r>
                              <a:rPr lang="ru-RU" i="1">
                                <a:latin typeface="Cambria Math"/>
                              </a:rPr>
                              <m:t>2</m:t>
                            </m:r>
                          </m:sup>
                        </m:sSubSup>
                      </m:den>
                    </m:f>
                    <m:f>
                      <m:fPr>
                        <m:ctrlPr>
                          <a:rPr lang="ru-RU" i="1">
                            <a:latin typeface="Cambria Math"/>
                          </a:rPr>
                        </m:ctrlPr>
                      </m:fPr>
                      <m:num>
                        <m:r>
                          <a:rPr lang="ru-RU" i="1">
                            <a:latin typeface="Cambria Math"/>
                          </a:rPr>
                          <m:t>𝑑</m:t>
                        </m:r>
                        <m:r>
                          <a:rPr lang="ru-RU" i="1">
                            <a:latin typeface="Cambria Math"/>
                          </a:rPr>
                          <m:t>𝜎</m:t>
                        </m:r>
                      </m:num>
                      <m:den>
                        <m:r>
                          <a:rPr lang="ru-RU" i="1">
                            <a:latin typeface="Cambria Math"/>
                          </a:rPr>
                          <m:t>𝑑𝑡</m:t>
                        </m:r>
                      </m:den>
                    </m:f>
                    <m:sSup>
                      <m:sSupPr>
                        <m:ctrlPr>
                          <a:rPr lang="ru-RU" i="1">
                            <a:latin typeface="Cambria Math"/>
                          </a:rPr>
                        </m:ctrlPr>
                      </m:sSupPr>
                      <m:e>
                        <m:r>
                          <a:rPr lang="ru-RU" i="1">
                            <a:latin typeface="Cambria Math"/>
                          </a:rPr>
                          <m:t>𝑒</m:t>
                        </m:r>
                      </m:e>
                      <m:sup>
                        <m:r>
                          <a:rPr lang="ru-RU" i="1">
                            <a:latin typeface="Cambria Math"/>
                          </a:rPr>
                          <m:t>−</m:t>
                        </m:r>
                        <m:r>
                          <a:rPr lang="ru-RU" i="1">
                            <a:latin typeface="Cambria Math"/>
                          </a:rPr>
                          <m:t>𝐵𝑡</m:t>
                        </m:r>
                      </m:sup>
                    </m:sSup>
                    <m:r>
                      <a:rPr lang="ru-RU" i="1">
                        <a:latin typeface="Cambria Math"/>
                      </a:rPr>
                      <m:t>=</m:t>
                    </m:r>
                    <m:d>
                      <m:dPr>
                        <m:begChr m:val="["/>
                        <m:endChr m:val="]"/>
                        <m:ctrlPr>
                          <a:rPr lang="ru-RU" i="1">
                            <a:latin typeface="Cambria Math"/>
                          </a:rPr>
                        </m:ctrlPr>
                      </m:dPr>
                      <m:e>
                        <m:r>
                          <a:rPr lang="ru-RU" i="1">
                            <a:latin typeface="Cambria Math"/>
                          </a:rPr>
                          <m:t>−</m:t>
                        </m:r>
                        <m:r>
                          <a:rPr lang="ru-RU" i="1">
                            <a:latin typeface="Cambria Math"/>
                          </a:rPr>
                          <m:t>𝑘</m:t>
                        </m:r>
                        <m:d>
                          <m:dPr>
                            <m:ctrlPr>
                              <a:rPr lang="ru-RU" i="1">
                                <a:latin typeface="Cambria Math"/>
                              </a:rPr>
                            </m:ctrlPr>
                          </m:dPr>
                          <m:e>
                            <m:r>
                              <a:rPr lang="ru-RU" i="1">
                                <a:latin typeface="Cambria Math"/>
                              </a:rPr>
                              <m:t>1−</m:t>
                            </m:r>
                            <m:r>
                              <a:rPr lang="ru-RU" i="1">
                                <a:latin typeface="Cambria Math"/>
                              </a:rPr>
                              <m:t>𝜌</m:t>
                            </m:r>
                            <m:sSub>
                              <m:sSubPr>
                                <m:ctrlPr>
                                  <a:rPr lang="ru-RU" i="1">
                                    <a:latin typeface="Cambria Math"/>
                                  </a:rPr>
                                </m:ctrlPr>
                              </m:sSubPr>
                              <m:e>
                                <m:r>
                                  <a:rPr lang="ru-RU" i="1">
                                    <a:latin typeface="Cambria Math"/>
                                  </a:rPr>
                                  <m:t>𝛿</m:t>
                                </m:r>
                              </m:e>
                              <m:sub>
                                <m:r>
                                  <a:rPr lang="ru-RU" i="1">
                                    <a:latin typeface="Cambria Math"/>
                                  </a:rPr>
                                  <m:t>𝐶</m:t>
                                </m:r>
                              </m:sub>
                            </m:sSub>
                          </m:e>
                        </m:d>
                        <m:r>
                          <a:rPr lang="ru-RU" i="1">
                            <a:latin typeface="Cambria Math"/>
                          </a:rPr>
                          <m:t>−2(</m:t>
                        </m:r>
                        <m:r>
                          <a:rPr lang="ru-RU" i="1">
                            <a:latin typeface="Cambria Math"/>
                          </a:rPr>
                          <m:t>𝐼𝑚</m:t>
                        </m:r>
                        <m:sSub>
                          <m:sSubPr>
                            <m:ctrlPr>
                              <a:rPr lang="ru-RU" i="1">
                                <a:latin typeface="Cambria Math"/>
                              </a:rPr>
                            </m:ctrlPr>
                          </m:sSubPr>
                          <m:e>
                            <m:r>
                              <a:rPr lang="ru-RU" i="1">
                                <a:latin typeface="Cambria Math"/>
                              </a:rPr>
                              <m:t>𝑟</m:t>
                            </m:r>
                          </m:e>
                          <m:sub>
                            <m:r>
                              <a:rPr lang="ru-RU" i="1">
                                <a:latin typeface="Cambria Math"/>
                              </a:rPr>
                              <m:t>5</m:t>
                            </m:r>
                          </m:sub>
                        </m:sSub>
                        <m:r>
                          <a:rPr lang="ru-RU" i="1">
                            <a:latin typeface="Cambria Math"/>
                          </a:rPr>
                          <m:t>−</m:t>
                        </m:r>
                        <m:sSub>
                          <m:sSubPr>
                            <m:ctrlPr>
                              <a:rPr lang="ru-RU" i="1">
                                <a:latin typeface="Cambria Math"/>
                              </a:rPr>
                            </m:ctrlPr>
                          </m:sSubPr>
                          <m:e>
                            <m:r>
                              <a:rPr lang="ru-RU" i="1">
                                <a:latin typeface="Cambria Math"/>
                              </a:rPr>
                              <m:t>𝛿</m:t>
                            </m:r>
                          </m:e>
                          <m:sub>
                            <m:r>
                              <a:rPr lang="ru-RU" i="1">
                                <a:latin typeface="Cambria Math"/>
                              </a:rPr>
                              <m:t>𝐶</m:t>
                            </m:r>
                          </m:sub>
                        </m:sSub>
                        <m:r>
                          <a:rPr lang="ru-RU" i="1">
                            <a:latin typeface="Cambria Math"/>
                          </a:rPr>
                          <m:t>𝑅𝑒</m:t>
                        </m:r>
                        <m:sSub>
                          <m:sSubPr>
                            <m:ctrlPr>
                              <a:rPr lang="ru-RU" i="1">
                                <a:latin typeface="Cambria Math"/>
                              </a:rPr>
                            </m:ctrlPr>
                          </m:sSubPr>
                          <m:e>
                            <m:r>
                              <a:rPr lang="ru-RU" i="1">
                                <a:latin typeface="Cambria Math"/>
                              </a:rPr>
                              <m:t>𝑟</m:t>
                            </m:r>
                          </m:e>
                          <m:sub>
                            <m:r>
                              <a:rPr lang="ru-RU" i="1">
                                <a:latin typeface="Cambria Math"/>
                              </a:rPr>
                              <m:t>5</m:t>
                            </m:r>
                          </m:sub>
                        </m:sSub>
                      </m:e>
                    </m:d>
                    <m:f>
                      <m:fPr>
                        <m:ctrlPr>
                          <a:rPr lang="ru-RU" i="1">
                            <a:latin typeface="Cambria Math"/>
                          </a:rPr>
                        </m:ctrlPr>
                      </m:fPr>
                      <m:num>
                        <m:sSub>
                          <m:sSubPr>
                            <m:ctrlPr>
                              <a:rPr lang="ru-RU" i="1">
                                <a:latin typeface="Cambria Math"/>
                              </a:rPr>
                            </m:ctrlPr>
                          </m:sSubPr>
                          <m:e>
                            <m:r>
                              <a:rPr lang="ru-RU" i="1">
                                <a:latin typeface="Cambria Math"/>
                              </a:rPr>
                              <m:t>𝑡</m:t>
                            </m:r>
                          </m:e>
                          <m:sub>
                            <m:r>
                              <a:rPr lang="ru-RU" i="1">
                                <a:latin typeface="Cambria Math"/>
                              </a:rPr>
                              <m:t>𝐶</m:t>
                            </m:r>
                          </m:sub>
                        </m:sSub>
                      </m:num>
                      <m:den>
                        <m:r>
                          <a:rPr lang="ru-RU" i="1">
                            <a:latin typeface="Cambria Math"/>
                          </a:rPr>
                          <m:t>𝑡</m:t>
                        </m:r>
                      </m:den>
                    </m:f>
                    <m:r>
                      <a:rPr lang="ru-RU" i="1">
                        <a:latin typeface="Cambria Math"/>
                      </a:rPr>
                      <m:t>−2</m:t>
                    </m:r>
                    <m:r>
                      <a:rPr lang="ru-RU" i="1">
                        <a:latin typeface="Cambria Math"/>
                      </a:rPr>
                      <m:t>𝑅𝑒</m:t>
                    </m:r>
                    <m:sSub>
                      <m:sSubPr>
                        <m:ctrlPr>
                          <a:rPr lang="ru-RU" i="1">
                            <a:latin typeface="Cambria Math"/>
                          </a:rPr>
                        </m:ctrlPr>
                      </m:sSubPr>
                      <m:e>
                        <m:r>
                          <a:rPr lang="ru-RU" i="1">
                            <a:latin typeface="Cambria Math"/>
                          </a:rPr>
                          <m:t>𝑟</m:t>
                        </m:r>
                      </m:e>
                      <m:sub>
                        <m:r>
                          <a:rPr lang="ru-RU" i="1">
                            <a:latin typeface="Cambria Math"/>
                          </a:rPr>
                          <m:t>5</m:t>
                        </m:r>
                      </m:sub>
                    </m:sSub>
                    <m:r>
                      <a:rPr lang="ru-RU" i="1">
                        <a:latin typeface="Cambria Math"/>
                      </a:rPr>
                      <m:t>+2</m:t>
                    </m:r>
                    <m:r>
                      <a:rPr lang="ru-RU" i="1">
                        <a:latin typeface="Cambria Math"/>
                      </a:rPr>
                      <m:t>𝜌</m:t>
                    </m:r>
                    <m:r>
                      <a:rPr lang="ru-RU" i="1">
                        <a:latin typeface="Cambria Math"/>
                      </a:rPr>
                      <m:t>𝐼𝑚</m:t>
                    </m:r>
                    <m:sSub>
                      <m:sSubPr>
                        <m:ctrlPr>
                          <a:rPr lang="ru-RU" i="1">
                            <a:latin typeface="Cambria Math"/>
                          </a:rPr>
                        </m:ctrlPr>
                      </m:sSubPr>
                      <m:e>
                        <m:r>
                          <a:rPr lang="ru-RU" i="1">
                            <a:latin typeface="Cambria Math"/>
                          </a:rPr>
                          <m:t>𝑟</m:t>
                        </m:r>
                      </m:e>
                      <m:sub>
                        <m:r>
                          <a:rPr lang="ru-RU" i="1">
                            <a:latin typeface="Cambria Math"/>
                          </a:rPr>
                          <m:t>5</m:t>
                        </m:r>
                      </m:sub>
                    </m:sSub>
                    <m:r>
                      <a:rPr lang="ru-RU" i="1">
                        <a:latin typeface="Cambria Math"/>
                      </a:rPr>
                      <m:t> </m:t>
                    </m:r>
                  </m:oMath>
                </a14:m>
                <a:r>
                  <a:rPr lang="ru-RU" dirty="0"/>
                  <a:t>,  	</a:t>
                </a:r>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539552" y="799955"/>
                <a:ext cx="7992888" cy="830805"/>
              </a:xfrm>
              <a:prstGeom prst="rect">
                <a:avLst/>
              </a:prstGeom>
              <a:blipFill rotWithShape="1">
                <a:blip r:embed="rId6" cstate="print"/>
                <a:stretch>
                  <a:fillRect/>
                </a:stretch>
              </a:blipFill>
            </p:spPr>
            <p:txBody>
              <a:bodyPr/>
              <a:lstStyle/>
              <a:p>
                <a:r>
                  <a:rPr lang="ru-RU">
                    <a:noFill/>
                  </a:rPr>
                  <a:t> </a:t>
                </a:r>
              </a:p>
            </p:txBody>
          </p:sp>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71450" cy="161925"/>
          </a:xfrm>
          <a:prstGeom prst="rect">
            <a:avLst/>
          </a:prstGeom>
          <a:noFill/>
        </p:spPr>
      </p:pic>
      <p:sp>
        <p:nvSpPr>
          <p:cNvPr id="7" name="Заголовок 6"/>
          <p:cNvSpPr>
            <a:spLocks noGrp="1"/>
          </p:cNvSpPr>
          <p:nvPr>
            <p:ph type="title"/>
          </p:nvPr>
        </p:nvSpPr>
        <p:spPr>
          <a:xfrm>
            <a:off x="179127" y="-171400"/>
            <a:ext cx="8229600" cy="1143000"/>
          </a:xfrm>
        </p:spPr>
        <p:txBody>
          <a:bodyPr>
            <a:normAutofit/>
          </a:bodyPr>
          <a:lstStyle/>
          <a:p>
            <a:r>
              <a:rPr lang="en-US" sz="2400" dirty="0" smtClean="0">
                <a:solidFill>
                  <a:schemeClr val="tx1"/>
                </a:solidFill>
                <a:latin typeface="+mn-lt"/>
              </a:rPr>
              <a:t>Table 4. Fit results</a:t>
            </a:r>
            <a:endParaRPr lang="ru-RU" sz="2400" dirty="0">
              <a:solidFill>
                <a:schemeClr val="tx1"/>
              </a:solidFill>
              <a:latin typeface="+mn-lt"/>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431266659"/>
              </p:ext>
            </p:extLst>
          </p:nvPr>
        </p:nvGraphicFramePr>
        <p:xfrm>
          <a:off x="3203848" y="80962"/>
          <a:ext cx="5256584" cy="1674495"/>
        </p:xfrm>
        <a:graphic>
          <a:graphicData uri="http://schemas.openxmlformats.org/drawingml/2006/table">
            <a:tbl>
              <a:tblPr>
                <a:tableStyleId>{5C22544A-7EE6-4342-B048-85BDC9FD1C3A}</a:tableStyleId>
              </a:tblPr>
              <a:tblGrid>
                <a:gridCol w="2966428"/>
                <a:gridCol w="2290156"/>
              </a:tblGrid>
              <a:tr h="0">
                <a:tc>
                  <a:txBody>
                    <a:bodyPr/>
                    <a:lstStyle/>
                    <a:p>
                      <a:pPr algn="just">
                        <a:lnSpc>
                          <a:spcPct val="150000"/>
                        </a:lnSpc>
                        <a:spcAft>
                          <a:spcPts val="0"/>
                        </a:spcAft>
                      </a:pPr>
                      <a:r>
                        <a:rPr lang="ru-RU" sz="2400" dirty="0">
                          <a:effectLst/>
                        </a:rPr>
                        <a:t>√</a:t>
                      </a:r>
                      <a:r>
                        <a:rPr lang="en-US" sz="2400" dirty="0">
                          <a:effectLst/>
                        </a:rPr>
                        <a:t>s, </a:t>
                      </a:r>
                      <a:r>
                        <a:rPr lang="ru-RU" sz="2400" dirty="0">
                          <a:effectLst/>
                        </a:rPr>
                        <a:t>ГэВ</a:t>
                      </a:r>
                      <a:endParaRPr lang="ru-RU" sz="2400" dirty="0">
                        <a:effectLst/>
                        <a:latin typeface="Calibri"/>
                        <a:ea typeface="Times New Roman"/>
                        <a:cs typeface="Times New Roman"/>
                      </a:endParaRPr>
                    </a:p>
                  </a:txBody>
                  <a:tcPr marL="68580" marR="68580" marT="9525" marB="0"/>
                </a:tc>
                <a:tc>
                  <a:txBody>
                    <a:bodyPr/>
                    <a:lstStyle/>
                    <a:p>
                      <a:pPr algn="just">
                        <a:lnSpc>
                          <a:spcPct val="150000"/>
                        </a:lnSpc>
                        <a:spcAft>
                          <a:spcPts val="0"/>
                        </a:spcAft>
                      </a:pPr>
                      <a:r>
                        <a:rPr lang="en-US" sz="2400">
                          <a:effectLst/>
                        </a:rPr>
                        <a:t>5.642</a:t>
                      </a:r>
                      <a:endParaRPr lang="ru-RU" sz="2400">
                        <a:effectLst/>
                        <a:latin typeface="Calibri"/>
                        <a:ea typeface="Times New Roman"/>
                        <a:cs typeface="Times New Roman"/>
                      </a:endParaRPr>
                    </a:p>
                  </a:txBody>
                  <a:tcPr marL="68580" marR="68580" marT="9525" marB="0"/>
                </a:tc>
              </a:tr>
              <a:tr h="0">
                <a:tc>
                  <a:txBody>
                    <a:bodyPr/>
                    <a:lstStyle/>
                    <a:p>
                      <a:pPr algn="just">
                        <a:lnSpc>
                          <a:spcPct val="150000"/>
                        </a:lnSpc>
                        <a:spcAft>
                          <a:spcPts val="0"/>
                        </a:spcAft>
                      </a:pPr>
                      <a:r>
                        <a:rPr lang="en-US" sz="2400">
                          <a:effectLst/>
                        </a:rPr>
                        <a:t>Rer5</a:t>
                      </a:r>
                      <a:endParaRPr lang="ru-RU" sz="2400">
                        <a:effectLst/>
                        <a:latin typeface="Calibri"/>
                        <a:ea typeface="Times New Roman"/>
                        <a:cs typeface="Times New Roman"/>
                      </a:endParaRPr>
                    </a:p>
                  </a:txBody>
                  <a:tcPr marL="68580" marR="68580" marT="9525" marB="0"/>
                </a:tc>
                <a:tc>
                  <a:txBody>
                    <a:bodyPr/>
                    <a:lstStyle/>
                    <a:p>
                      <a:pPr algn="just">
                        <a:lnSpc>
                          <a:spcPct val="150000"/>
                        </a:lnSpc>
                        <a:spcAft>
                          <a:spcPts val="0"/>
                        </a:spcAft>
                      </a:pPr>
                      <a:r>
                        <a:rPr lang="en-US" sz="2400">
                          <a:effectLst/>
                        </a:rPr>
                        <a:t>0.024±0.004</a:t>
                      </a:r>
                      <a:endParaRPr lang="ru-RU" sz="2400">
                        <a:effectLst/>
                        <a:latin typeface="Calibri"/>
                        <a:ea typeface="Times New Roman"/>
                        <a:cs typeface="Times New Roman"/>
                      </a:endParaRPr>
                    </a:p>
                  </a:txBody>
                  <a:tcPr marL="68580" marR="68580" marT="9525" marB="0"/>
                </a:tc>
              </a:tr>
              <a:tr h="0">
                <a:tc>
                  <a:txBody>
                    <a:bodyPr/>
                    <a:lstStyle/>
                    <a:p>
                      <a:pPr algn="just">
                        <a:lnSpc>
                          <a:spcPct val="150000"/>
                        </a:lnSpc>
                        <a:spcAft>
                          <a:spcPts val="0"/>
                        </a:spcAft>
                      </a:pPr>
                      <a:r>
                        <a:rPr lang="en-US" sz="2400" dirty="0">
                          <a:effectLst/>
                        </a:rPr>
                        <a:t>Imr5</a:t>
                      </a:r>
                      <a:endParaRPr lang="ru-RU" sz="2400" dirty="0">
                        <a:effectLst/>
                        <a:latin typeface="Calibri"/>
                        <a:ea typeface="Times New Roman"/>
                        <a:cs typeface="Times New Roman"/>
                      </a:endParaRPr>
                    </a:p>
                  </a:txBody>
                  <a:tcPr marL="68580" marR="68580" marT="9525" marB="0"/>
                </a:tc>
                <a:tc>
                  <a:txBody>
                    <a:bodyPr/>
                    <a:lstStyle/>
                    <a:p>
                      <a:pPr algn="just">
                        <a:lnSpc>
                          <a:spcPct val="150000"/>
                        </a:lnSpc>
                        <a:spcAft>
                          <a:spcPts val="0"/>
                        </a:spcAft>
                      </a:pPr>
                      <a:r>
                        <a:rPr lang="en-US" sz="2400" dirty="0">
                          <a:effectLst/>
                        </a:rPr>
                        <a:t>0.144±0.027</a:t>
                      </a:r>
                      <a:endParaRPr lang="ru-RU" sz="2400" dirty="0">
                        <a:effectLst/>
                        <a:latin typeface="Calibri"/>
                        <a:ea typeface="Times New Roman"/>
                        <a:cs typeface="Times New Roman"/>
                      </a:endParaRPr>
                    </a:p>
                  </a:txBody>
                  <a:tcPr marL="68580" marR="68580" marT="9525" marB="0"/>
                </a:tc>
              </a:tr>
            </a:tbl>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1292955442"/>
              </p:ext>
            </p:extLst>
          </p:nvPr>
        </p:nvGraphicFramePr>
        <p:xfrm>
          <a:off x="79098" y="1700808"/>
          <a:ext cx="6840537" cy="4633912"/>
        </p:xfrm>
        <a:graphic>
          <a:graphicData uri="http://schemas.openxmlformats.org/presentationml/2006/ole">
            <mc:AlternateContent xmlns:mc="http://schemas.openxmlformats.org/markup-compatibility/2006">
              <mc:Choice xmlns:v="urn:schemas-microsoft-com:vml" Requires="v">
                <p:oleObj spid="_x0000_s4115" name="Точечный рисунок" r:id="rId4" imgW="6552381" imgH="4439270" progId="PBrush">
                  <p:embed/>
                </p:oleObj>
              </mc:Choice>
              <mc:Fallback>
                <p:oleObj name="Точечный рисунок" r:id="rId4" imgW="6552381" imgH="4439270" progId="PBrush">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98" y="1700808"/>
                        <a:ext cx="6840537" cy="463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43608" y="6453336"/>
            <a:ext cx="7560840" cy="369332"/>
          </a:xfrm>
          <a:prstGeom prst="rect">
            <a:avLst/>
          </a:prstGeom>
          <a:noFill/>
        </p:spPr>
        <p:txBody>
          <a:bodyPr wrap="square" rtlCol="0">
            <a:spAutoFit/>
          </a:bodyPr>
          <a:lstStyle/>
          <a:p>
            <a:r>
              <a:rPr lang="en-US" dirty="0" smtClean="0"/>
              <a:t>Fig. 7. Analyzing power in CNI region at </a:t>
            </a:r>
            <a:r>
              <a:rPr lang="en-US" dirty="0" smtClean="0">
                <a:latin typeface="Times New Roman" pitchFamily="18" charset="0"/>
                <a:cs typeface="Times New Roman" pitchFamily="18" charset="0"/>
              </a:rPr>
              <a:t>√s=5.642 GeV </a:t>
            </a:r>
            <a:r>
              <a:rPr lang="en-US" dirty="0" smtClean="0"/>
              <a:t>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87424"/>
            <a:ext cx="8229600" cy="1143000"/>
          </a:xfrm>
        </p:spPr>
        <p:txBody>
          <a:bodyPr>
            <a:normAutofit/>
          </a:bodyPr>
          <a:lstStyle/>
          <a:p>
            <a:pPr algn="ctr"/>
            <a:r>
              <a:rPr lang="en-US" sz="4000" dirty="0" smtClean="0">
                <a:solidFill>
                  <a:srgbClr val="00B0F0"/>
                </a:solidFill>
              </a:rPr>
              <a:t>1. TASK</a:t>
            </a:r>
            <a:endParaRPr lang="ru-RU" sz="4000" dirty="0">
              <a:solidFill>
                <a:srgbClr val="00B0F0"/>
              </a:solidFill>
            </a:endParaRPr>
          </a:p>
        </p:txBody>
      </p:sp>
      <mc:AlternateContent xmlns:mc="http://schemas.openxmlformats.org/markup-compatibility/2006" xmlns:a14="http://schemas.microsoft.com/office/drawing/2010/main">
        <mc:Choice Requires="a14">
          <p:sp>
            <p:nvSpPr>
              <p:cNvPr id="5" name="Объект 4"/>
              <p:cNvSpPr>
                <a:spLocks noGrp="1"/>
              </p:cNvSpPr>
              <p:nvPr>
                <p:ph idx="1"/>
              </p:nvPr>
            </p:nvSpPr>
            <p:spPr>
              <a:xfrm>
                <a:off x="0" y="764704"/>
                <a:ext cx="9144000" cy="5400600"/>
              </a:xfrm>
            </p:spPr>
            <p:txBody>
              <a:bodyPr>
                <a:normAutofit/>
              </a:bodyPr>
              <a:lstStyle/>
              <a:p>
                <a:r>
                  <a:rPr lang="en-US" dirty="0"/>
                  <a:t>We describe the absolute </a:t>
                </a:r>
                <a:r>
                  <a:rPr lang="en-US" dirty="0" err="1" smtClean="0"/>
                  <a:t>polarimeters</a:t>
                </a:r>
                <a:r>
                  <a:rPr lang="en-US" dirty="0" smtClean="0"/>
                  <a:t> </a:t>
                </a:r>
                <a:r>
                  <a:rPr lang="en-US" dirty="0"/>
                  <a:t>for  the beam channel intended to </a:t>
                </a:r>
                <a:r>
                  <a:rPr lang="en-US" dirty="0" smtClean="0"/>
                  <a:t>transport</a:t>
                </a:r>
                <a:r>
                  <a:rPr lang="en-US" dirty="0"/>
                  <a:t> </a:t>
                </a:r>
                <a:r>
                  <a:rPr lang="en-US" dirty="0" smtClean="0"/>
                  <a:t>the </a:t>
                </a:r>
                <a:r>
                  <a:rPr lang="en-US" dirty="0"/>
                  <a:t>polarized </a:t>
                </a:r>
                <a:r>
                  <a:rPr lang="en-US" dirty="0" smtClean="0"/>
                  <a:t>proton/antiproton </a:t>
                </a:r>
                <a:r>
                  <a:rPr lang="en-US" dirty="0"/>
                  <a:t>beam at U70 accelerator. The circulating proton beam of 60 GeV/c and intensity of 10</a:t>
                </a:r>
                <a:r>
                  <a:rPr lang="en-US" baseline="30000" dirty="0"/>
                  <a:t>13</a:t>
                </a:r>
                <a:r>
                  <a:rPr lang="en-US" dirty="0"/>
                  <a:t> p/cycle is slowly extracted from accelerator. It strakes the external an aluminum target of one interaction length. </a:t>
                </a:r>
                <a:r>
                  <a:rPr lang="en-US" dirty="0" smtClean="0"/>
                  <a:t>Emitted </a:t>
                </a:r>
                <a14:m>
                  <m:oMath xmlns:m="http://schemas.openxmlformats.org/officeDocument/2006/math">
                    <m:r>
                      <m:rPr>
                        <m:sty m:val="p"/>
                      </m:rPr>
                      <a:rPr lang="el-GR" i="1">
                        <a:latin typeface="Cambria Math"/>
                        <a:ea typeface="Cambria Math"/>
                      </a:rPr>
                      <m:t>Λ</m:t>
                    </m:r>
                  </m:oMath>
                </a14:m>
                <a:r>
                  <a:rPr lang="en-US" dirty="0" smtClean="0"/>
                  <a:t> and </a:t>
                </a:r>
                <a14:m>
                  <m:oMath xmlns:m="http://schemas.openxmlformats.org/officeDocument/2006/math">
                    <m:acc>
                      <m:accPr>
                        <m:chr m:val="̅"/>
                        <m:ctrlPr>
                          <a:rPr lang="en-US" i="1" smtClean="0">
                            <a:latin typeface="Cambria Math"/>
                          </a:rPr>
                        </m:ctrlPr>
                      </m:accPr>
                      <m:e>
                        <m:r>
                          <m:rPr>
                            <m:sty m:val="p"/>
                          </m:rPr>
                          <a:rPr lang="el-GR" i="1" smtClean="0">
                            <a:latin typeface="Cambria Math"/>
                            <a:ea typeface="Cambria Math"/>
                          </a:rPr>
                          <m:t>Λ</m:t>
                        </m:r>
                      </m:e>
                    </m:acc>
                  </m:oMath>
                </a14:m>
                <a:r>
                  <a:rPr lang="en-US" dirty="0" smtClean="0"/>
                  <a:t> hyperon serve as source of polarized p and </a:t>
                </a:r>
                <a:r>
                  <a:rPr lang="en-US" dirty="0" err="1" smtClean="0"/>
                  <a:t>pbar</a:t>
                </a:r>
                <a:r>
                  <a:rPr lang="en-US" dirty="0" smtClean="0"/>
                  <a:t>, with momentum from 10 – 40 GeV/c with </a:t>
                </a:r>
                <a:r>
                  <a:rPr lang="en-US" dirty="0"/>
                  <a:t>intensity, approximately 10</a:t>
                </a:r>
                <a:r>
                  <a:rPr lang="en-US" baseline="30000" dirty="0"/>
                  <a:t>4</a:t>
                </a:r>
                <a14:m>
                  <m:oMath xmlns:m="http://schemas.openxmlformats.org/officeDocument/2006/math">
                    <m:r>
                      <a:rPr lang="en-US" i="1">
                        <a:latin typeface="Cambria Math"/>
                      </a:rPr>
                      <m:t>−</m:t>
                    </m:r>
                  </m:oMath>
                </a14:m>
                <a:r>
                  <a:rPr lang="en-US" dirty="0"/>
                  <a:t> 4</a:t>
                </a:r>
                <a14:m>
                  <m:oMath xmlns:m="http://schemas.openxmlformats.org/officeDocument/2006/math">
                    <m:r>
                      <a:rPr lang="en-US" i="1">
                        <a:latin typeface="Cambria Math"/>
                      </a:rPr>
                      <m:t>×</m:t>
                    </m:r>
                  </m:oMath>
                </a14:m>
                <a:r>
                  <a:rPr lang="en-US" dirty="0"/>
                  <a:t>10</a:t>
                </a:r>
                <a:r>
                  <a:rPr lang="en-US" baseline="30000" dirty="0"/>
                  <a:t>5</a:t>
                </a:r>
                <a:r>
                  <a:rPr lang="en-US" dirty="0"/>
                  <a:t> </a:t>
                </a:r>
                <a:r>
                  <a:rPr lang="en-US" dirty="0" smtClean="0"/>
                  <a:t>antiprotons/cycle, 10</a:t>
                </a:r>
                <a:r>
                  <a:rPr lang="en-US" baseline="30000" dirty="0"/>
                  <a:t>6</a:t>
                </a:r>
                <a:r>
                  <a:rPr lang="en-US" dirty="0" smtClean="0"/>
                  <a:t> protons/cycle ]</a:t>
                </a:r>
              </a:p>
              <a:p>
                <a:endParaRPr lang="en-US" dirty="0" smtClean="0"/>
              </a:p>
            </p:txBody>
          </p:sp>
        </mc:Choice>
        <mc:Fallback xmlns="">
          <p:sp>
            <p:nvSpPr>
              <p:cNvPr id="5" name="Объект 4"/>
              <p:cNvSpPr>
                <a:spLocks noGrp="1" noRot="1" noChangeAspect="1" noMove="1" noResize="1" noEditPoints="1" noAdjustHandles="1" noChangeArrowheads="1" noChangeShapeType="1" noTextEdit="1"/>
              </p:cNvSpPr>
              <p:nvPr>
                <p:ph idx="1"/>
              </p:nvPr>
            </p:nvSpPr>
            <p:spPr>
              <a:xfrm>
                <a:off x="0" y="764704"/>
                <a:ext cx="9144000" cy="5400600"/>
              </a:xfrm>
              <a:blipFill rotWithShape="1">
                <a:blip r:embed="rId2"/>
                <a:stretch>
                  <a:fillRect l="-800" t="-903" r="-1267"/>
                </a:stretch>
              </a:blipFill>
            </p:spPr>
            <p:txBody>
              <a:bodyPr/>
              <a:lstStyle/>
              <a:p>
                <a:r>
                  <a:rPr lang="ru-RU">
                    <a:noFill/>
                  </a:rPr>
                  <a:t> </a:t>
                </a:r>
              </a:p>
            </p:txBody>
          </p:sp>
        </mc:Fallback>
      </mc:AlternateContent>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933057"/>
            <a:ext cx="4979268" cy="267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673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034" y="-171400"/>
            <a:ext cx="8229600" cy="1143000"/>
          </a:xfrm>
        </p:spPr>
        <p:txBody>
          <a:bodyPr/>
          <a:lstStyle/>
          <a:p>
            <a:pPr algn="ctr"/>
            <a:r>
              <a:rPr lang="en-US" dirty="0" smtClean="0"/>
              <a:t>Interference </a:t>
            </a:r>
            <a:r>
              <a:rPr lang="en-US" dirty="0" err="1" smtClean="0"/>
              <a:t>polarimeter</a:t>
            </a:r>
            <a:endParaRPr lang="ru-RU" dirty="0"/>
          </a:p>
        </p:txBody>
      </p:sp>
      <p:sp>
        <p:nvSpPr>
          <p:cNvPr id="5" name="TextBox 4"/>
          <p:cNvSpPr txBox="1"/>
          <p:nvPr/>
        </p:nvSpPr>
        <p:spPr>
          <a:xfrm>
            <a:off x="71162" y="930786"/>
            <a:ext cx="8820472" cy="369332"/>
          </a:xfrm>
          <a:prstGeom prst="rect">
            <a:avLst/>
          </a:prstGeom>
          <a:noFill/>
        </p:spPr>
        <p:txBody>
          <a:bodyPr wrap="square" rtlCol="0">
            <a:spAutoFit/>
          </a:bodyPr>
          <a:lstStyle/>
          <a:p>
            <a:r>
              <a:rPr lang="en-US" dirty="0" smtClean="0"/>
              <a:t>Fig. 8. Antiproton </a:t>
            </a:r>
            <a:r>
              <a:rPr lang="en-US" dirty="0" err="1" smtClean="0"/>
              <a:t>interfer</a:t>
            </a:r>
            <a:r>
              <a:rPr lang="en-US" dirty="0" err="1"/>
              <a:t>nterference</a:t>
            </a:r>
            <a:r>
              <a:rPr lang="en-US" dirty="0"/>
              <a:t> </a:t>
            </a:r>
            <a:r>
              <a:rPr lang="en-US" dirty="0" err="1" smtClean="0"/>
              <a:t>polarimeter</a:t>
            </a:r>
            <a:r>
              <a:rPr lang="en-US" dirty="0" smtClean="0"/>
              <a:t>.</a:t>
            </a: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499" y="1300118"/>
            <a:ext cx="8694573" cy="171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6600" y="2776120"/>
            <a:ext cx="8820472" cy="1569660"/>
          </a:xfrm>
          <a:prstGeom prst="rect">
            <a:avLst/>
          </a:prstGeom>
        </p:spPr>
        <p:txBody>
          <a:bodyPr wrap="square">
            <a:spAutoFit/>
          </a:bodyPr>
          <a:lstStyle/>
          <a:p>
            <a:r>
              <a:rPr lang="en-US" sz="2400" dirty="0"/>
              <a:t>Interference </a:t>
            </a:r>
            <a:r>
              <a:rPr lang="en-US" sz="2400" dirty="0" err="1"/>
              <a:t>polarimeter</a:t>
            </a:r>
            <a:r>
              <a:rPr lang="en-US" sz="2400" dirty="0"/>
              <a:t> is expected to create on the basis of GEM detectors. GEM provides a number of </a:t>
            </a:r>
            <a:r>
              <a:rPr lang="en-US" sz="2400" dirty="0" smtClean="0"/>
              <a:t>advantages: </a:t>
            </a:r>
            <a:r>
              <a:rPr lang="en-US" sz="2400" dirty="0"/>
              <a:t>a small amount of the substance in the path of the beam, a low sensitivity to the magnetic field (Fig. </a:t>
            </a:r>
            <a:r>
              <a:rPr lang="en-US" sz="2400" dirty="0" smtClean="0"/>
              <a:t>8), </a:t>
            </a:r>
            <a:r>
              <a:rPr lang="en-US" sz="2400" dirty="0"/>
              <a:t>the high spatial resolution of 70 µ.</a:t>
            </a:r>
            <a:endParaRPr lang="ru-RU" sz="2400" dirty="0"/>
          </a:p>
        </p:txBody>
      </p:sp>
      <p:sp>
        <p:nvSpPr>
          <p:cNvPr id="7" name="Прямоугольник 6"/>
          <p:cNvSpPr/>
          <p:nvPr/>
        </p:nvSpPr>
        <p:spPr>
          <a:xfrm>
            <a:off x="0" y="4509120"/>
            <a:ext cx="8845034" cy="1200329"/>
          </a:xfrm>
          <a:prstGeom prst="rect">
            <a:avLst/>
          </a:prstGeom>
        </p:spPr>
        <p:txBody>
          <a:bodyPr wrap="square">
            <a:spAutoFit/>
          </a:bodyPr>
          <a:lstStyle/>
          <a:p>
            <a:r>
              <a:rPr lang="en-US" sz="2400" dirty="0" smtClean="0"/>
              <a:t>Interference </a:t>
            </a:r>
            <a:r>
              <a:rPr lang="en-US" sz="2400" dirty="0" err="1"/>
              <a:t>polarimeter</a:t>
            </a:r>
            <a:r>
              <a:rPr lang="en-US" sz="2400" dirty="0"/>
              <a:t> consists of a liquid hydrogen target, six of GEM detectors G1-G6, six horoscopes H1-H6 and magnetic spectrometer SP12.</a:t>
            </a:r>
            <a:endParaRPr lang="ru-RU" sz="2400" dirty="0"/>
          </a:p>
        </p:txBody>
      </p:sp>
    </p:spTree>
    <p:extLst>
      <p:ext uri="{BB962C8B-B14F-4D97-AF65-F5344CB8AC3E}">
        <p14:creationId xmlns:p14="http://schemas.microsoft.com/office/powerpoint/2010/main" val="3669164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71400"/>
            <a:ext cx="8229600" cy="1143000"/>
          </a:xfrm>
        </p:spPr>
        <p:txBody>
          <a:bodyPr/>
          <a:lstStyle/>
          <a:p>
            <a:r>
              <a:rPr lang="en-US" dirty="0" smtClean="0"/>
              <a:t>Inclusive </a:t>
            </a:r>
            <a:r>
              <a:rPr lang="el-GR" dirty="0" smtClean="0"/>
              <a:t>π</a:t>
            </a:r>
            <a:r>
              <a:rPr lang="en-US" baseline="30000" dirty="0" smtClean="0"/>
              <a:t>0</a:t>
            </a:r>
            <a:r>
              <a:rPr lang="en-US" dirty="0" smtClean="0"/>
              <a:t>, </a:t>
            </a:r>
            <a:r>
              <a:rPr lang="el-GR" dirty="0" smtClean="0"/>
              <a:t>π</a:t>
            </a:r>
            <a:r>
              <a:rPr lang="en-US" baseline="30000" dirty="0" smtClean="0"/>
              <a:t>±</a:t>
            </a:r>
            <a:r>
              <a:rPr lang="en-US" dirty="0" smtClean="0"/>
              <a:t>  </a:t>
            </a:r>
            <a:r>
              <a:rPr lang="en-US" dirty="0" err="1" smtClean="0"/>
              <a:t>polarimeter</a:t>
            </a:r>
            <a:endParaRPr lang="ru-RU" dirty="0"/>
          </a:p>
        </p:txBody>
      </p:sp>
      <p:sp>
        <p:nvSpPr>
          <p:cNvPr id="3" name="Содержимое 2"/>
          <p:cNvSpPr>
            <a:spLocks noGrp="1"/>
          </p:cNvSpPr>
          <p:nvPr>
            <p:ph idx="1"/>
          </p:nvPr>
        </p:nvSpPr>
        <p:spPr>
          <a:xfrm>
            <a:off x="0" y="980728"/>
            <a:ext cx="9144000" cy="4389120"/>
          </a:xfrm>
        </p:spPr>
        <p:txBody>
          <a:bodyPr/>
          <a:lstStyle/>
          <a:p>
            <a:r>
              <a:rPr lang="en-US" dirty="0" smtClean="0"/>
              <a:t>Analyzing power of inclusive </a:t>
            </a:r>
            <a:r>
              <a:rPr lang="el-GR" dirty="0" smtClean="0"/>
              <a:t>π</a:t>
            </a:r>
            <a:r>
              <a:rPr lang="en-US" baseline="30000" dirty="0" smtClean="0"/>
              <a:t>0</a:t>
            </a:r>
            <a:r>
              <a:rPr lang="en-US" dirty="0" smtClean="0"/>
              <a:t> production at reactions</a:t>
            </a:r>
          </a:p>
          <a:p>
            <a:endParaRPr lang="en-US" dirty="0" smtClean="0"/>
          </a:p>
          <a:p>
            <a:pPr>
              <a:buNone/>
            </a:pPr>
            <a:r>
              <a:rPr lang="en-US" dirty="0" smtClean="0"/>
              <a:t>was measured at √s=200 </a:t>
            </a:r>
            <a:r>
              <a:rPr lang="en-US" dirty="0" err="1" smtClean="0"/>
              <a:t>GeV</a:t>
            </a:r>
            <a:r>
              <a:rPr lang="en-US" dirty="0" smtClean="0"/>
              <a:t> </a:t>
            </a:r>
            <a:r>
              <a:rPr lang="en-US" sz="1400" dirty="0" smtClean="0"/>
              <a:t>(</a:t>
            </a:r>
            <a:r>
              <a:rPr lang="en-US" sz="1400" b="1" i="1" dirty="0" smtClean="0"/>
              <a:t>E704D.L. Adams et al., Phys. Rev. D53, 4747 (1996))</a:t>
            </a:r>
          </a:p>
          <a:p>
            <a:pPr>
              <a:buNone/>
            </a:pPr>
            <a:r>
              <a:rPr lang="en-US" dirty="0" smtClean="0"/>
              <a:t>and at √s=19.4 </a:t>
            </a:r>
            <a:r>
              <a:rPr lang="en-US" dirty="0" err="1" smtClean="0"/>
              <a:t>GeV</a:t>
            </a:r>
            <a:r>
              <a:rPr lang="en-US" dirty="0" smtClean="0"/>
              <a:t> </a:t>
            </a:r>
            <a:r>
              <a:rPr lang="en-US" sz="1400" dirty="0" smtClean="0"/>
              <a:t>(</a:t>
            </a:r>
            <a:r>
              <a:rPr lang="en-US" sz="1400" b="1" i="1" dirty="0" smtClean="0"/>
              <a:t>A.N. </a:t>
            </a:r>
            <a:r>
              <a:rPr lang="en-US" sz="1400" b="1" i="1" dirty="0" err="1" smtClean="0"/>
              <a:t>Vasiliev</a:t>
            </a:r>
            <a:r>
              <a:rPr lang="en-US" sz="1400" b="1" i="1" dirty="0" smtClean="0"/>
              <a:t> et al., IHEP Preprint 2003-22. </a:t>
            </a:r>
            <a:r>
              <a:rPr lang="en-US" sz="1400" b="1" i="1" dirty="0" err="1" smtClean="0"/>
              <a:t>Protvino</a:t>
            </a:r>
            <a:r>
              <a:rPr lang="en-US" sz="1400" b="1" i="1" dirty="0" smtClean="0"/>
              <a:t>, 2003.)</a:t>
            </a:r>
            <a:endParaRPr lang="en-US" sz="1400" dirty="0" smtClean="0"/>
          </a:p>
          <a:p>
            <a:pPr>
              <a:buNone/>
            </a:pPr>
            <a:r>
              <a:rPr lang="en-US" dirty="0" smtClean="0"/>
              <a:t>has significant value at pt=1 </a:t>
            </a:r>
            <a:r>
              <a:rPr lang="en-US" dirty="0" err="1" smtClean="0"/>
              <a:t>GeV</a:t>
            </a:r>
            <a:r>
              <a:rPr lang="en-US" dirty="0" smtClean="0"/>
              <a:t>/c and it is slightly depends from energy.  </a:t>
            </a:r>
            <a:endParaRPr lang="ru-RU" sz="1600" b="1" i="1" dirty="0"/>
          </a:p>
        </p:txBody>
      </p:sp>
      <p:pic>
        <p:nvPicPr>
          <p:cNvPr id="47107" name="Picture 3"/>
          <p:cNvPicPr>
            <a:picLocks noChangeAspect="1" noChangeArrowheads="1"/>
          </p:cNvPicPr>
          <p:nvPr/>
        </p:nvPicPr>
        <p:blipFill>
          <a:blip r:embed="rId2" cstate="print"/>
          <a:srcRect/>
          <a:stretch>
            <a:fillRect/>
          </a:stretch>
        </p:blipFill>
        <p:spPr bwMode="auto">
          <a:xfrm>
            <a:off x="179513" y="3717033"/>
            <a:ext cx="3312368" cy="3180562"/>
          </a:xfrm>
          <a:prstGeom prst="rect">
            <a:avLst/>
          </a:prstGeom>
          <a:noFill/>
          <a:ln w="9525">
            <a:noFill/>
            <a:miter lim="800000"/>
            <a:headEnd/>
            <a:tailEnd/>
          </a:ln>
        </p:spPr>
      </p:pic>
      <p:pic>
        <p:nvPicPr>
          <p:cNvPr id="47109" name="Picture 5"/>
          <p:cNvPicPr>
            <a:picLocks noChangeAspect="1" noChangeArrowheads="1"/>
          </p:cNvPicPr>
          <p:nvPr/>
        </p:nvPicPr>
        <p:blipFill>
          <a:blip r:embed="rId3" cstate="print"/>
          <a:srcRect/>
          <a:stretch>
            <a:fillRect/>
          </a:stretch>
        </p:blipFill>
        <p:spPr bwMode="auto">
          <a:xfrm>
            <a:off x="3275856" y="3356992"/>
            <a:ext cx="2736304" cy="2778739"/>
          </a:xfrm>
          <a:prstGeom prst="rect">
            <a:avLst/>
          </a:prstGeom>
          <a:noFill/>
          <a:ln w="9525">
            <a:noFill/>
            <a:miter lim="800000"/>
            <a:headEnd/>
            <a:tailEnd/>
          </a:ln>
        </p:spPr>
      </p:pic>
      <p:pic>
        <p:nvPicPr>
          <p:cNvPr id="47112" name="Picture 8"/>
          <p:cNvPicPr>
            <a:picLocks noChangeAspect="1" noChangeArrowheads="1"/>
          </p:cNvPicPr>
          <p:nvPr/>
        </p:nvPicPr>
        <p:blipFill>
          <a:blip r:embed="rId4" cstate="print"/>
          <a:srcRect/>
          <a:stretch>
            <a:fillRect/>
          </a:stretch>
        </p:blipFill>
        <p:spPr bwMode="auto">
          <a:xfrm>
            <a:off x="971600" y="1340768"/>
            <a:ext cx="3240360" cy="538022"/>
          </a:xfrm>
          <a:prstGeom prst="rect">
            <a:avLst/>
          </a:prstGeom>
          <a:noFill/>
          <a:ln w="9525">
            <a:noFill/>
            <a:miter lim="800000"/>
            <a:headEnd/>
            <a:tailEnd/>
          </a:ln>
        </p:spPr>
      </p:pic>
      <p:sp>
        <p:nvSpPr>
          <p:cNvPr id="8" name="TextBox 7"/>
          <p:cNvSpPr txBox="1"/>
          <p:nvPr/>
        </p:nvSpPr>
        <p:spPr>
          <a:xfrm>
            <a:off x="3779912" y="6021288"/>
            <a:ext cx="5364088" cy="523220"/>
          </a:xfrm>
          <a:prstGeom prst="rect">
            <a:avLst/>
          </a:prstGeom>
          <a:noFill/>
        </p:spPr>
        <p:txBody>
          <a:bodyPr wrap="square" rtlCol="0">
            <a:spAutoFit/>
          </a:bodyPr>
          <a:lstStyle/>
          <a:p>
            <a:r>
              <a:rPr lang="en-US" sz="1400" b="1" i="1" dirty="0" smtClean="0"/>
              <a:t>S.B. </a:t>
            </a:r>
            <a:r>
              <a:rPr lang="en-US" sz="1400" b="1" i="1" dirty="0" err="1" smtClean="0"/>
              <a:t>Nurushev</a:t>
            </a:r>
            <a:r>
              <a:rPr lang="en-US" sz="1400" b="1" i="1" dirty="0" smtClean="0"/>
              <a:t>, M.G. </a:t>
            </a:r>
            <a:r>
              <a:rPr lang="en-US" sz="1400" b="1" i="1" dirty="0" err="1" smtClean="0"/>
              <a:t>Ryskin</a:t>
            </a:r>
            <a:r>
              <a:rPr lang="en-US" sz="1400" b="1" i="1" dirty="0" smtClean="0"/>
              <a:t>, IHEP Preprint 2004-16. </a:t>
            </a:r>
            <a:r>
              <a:rPr lang="en-US" sz="1400" b="1" i="1" dirty="0" err="1" smtClean="0"/>
              <a:t>Protvino</a:t>
            </a:r>
            <a:r>
              <a:rPr lang="en-US" sz="1400" b="1" i="1" dirty="0" smtClean="0"/>
              <a:t>, 2004</a:t>
            </a:r>
            <a:endParaRPr lang="ru-RU" sz="1400"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08720"/>
            <a:ext cx="9144000" cy="1152128"/>
          </a:xfrm>
        </p:spPr>
        <p:txBody>
          <a:bodyPr>
            <a:normAutofit fontScale="62500" lnSpcReduction="20000"/>
          </a:bodyPr>
          <a:lstStyle/>
          <a:p>
            <a:pPr>
              <a:buNone/>
            </a:pPr>
            <a:r>
              <a:rPr lang="en-US" sz="4200" dirty="0" smtClean="0"/>
              <a:t>SPASCHARM experimental apparatus and target can be used for </a:t>
            </a:r>
            <a:r>
              <a:rPr lang="en-US" sz="4200" dirty="0" err="1" smtClean="0"/>
              <a:t>polarimeter</a:t>
            </a:r>
            <a:r>
              <a:rPr lang="en-US" sz="4200" dirty="0" smtClean="0"/>
              <a:t>. To determine the necessary data taking time we need define error of the raw asymmetry. </a:t>
            </a:r>
          </a:p>
          <a:p>
            <a:endParaRPr lang="ru-RU" dirty="0"/>
          </a:p>
        </p:txBody>
      </p:sp>
      <p:sp>
        <p:nvSpPr>
          <p:cNvPr id="4" name="Заголовок 1"/>
          <p:cNvSpPr>
            <a:spLocks noGrp="1"/>
          </p:cNvSpPr>
          <p:nvPr>
            <p:ph type="title"/>
          </p:nvPr>
        </p:nvSpPr>
        <p:spPr>
          <a:xfrm>
            <a:off x="395536" y="-243408"/>
            <a:ext cx="8229600" cy="1143000"/>
          </a:xfrm>
        </p:spPr>
        <p:txBody>
          <a:bodyPr/>
          <a:lstStyle/>
          <a:p>
            <a:pPr algn="ctr"/>
            <a:r>
              <a:rPr lang="en-US" dirty="0" smtClean="0"/>
              <a:t>Rate and time for 10% accuracy </a:t>
            </a:r>
            <a:endParaRPr lang="ru-RU" dirty="0"/>
          </a:p>
        </p:txBody>
      </p:sp>
      <p:sp>
        <p:nvSpPr>
          <p:cNvPr id="6" name="Rectangle 5"/>
          <p:cNvSpPr>
            <a:spLocks noChangeArrowheads="1"/>
          </p:cNvSpPr>
          <p:nvPr/>
        </p:nvSpPr>
        <p:spPr bwMode="auto">
          <a:xfrm>
            <a:off x="0" y="1916832"/>
            <a:ext cx="285110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4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rPr>
              <a:t>ε</a:t>
            </a:r>
            <a:r>
              <a:rPr kumimoji="0" lang="ru-RU"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=0,1</a:t>
            </a:r>
            <a:r>
              <a:rPr kumimoji="0" lang="ru-RU" sz="2400" b="1" i="0" u="none" strike="noStrike" cap="none" normalizeH="0" baseline="0" dirty="0" err="1" smtClean="0">
                <a:ln>
                  <a:noFill/>
                </a:ln>
                <a:solidFill>
                  <a:srgbClr val="000000"/>
                </a:solidFill>
                <a:effectLst/>
                <a:latin typeface="Times New Roman"/>
                <a:ea typeface="Times New Roman" pitchFamily="18" charset="0"/>
                <a:cs typeface="Arial" pitchFamily="34" charset="0"/>
                <a:sym typeface="Symbol" pitchFamily="18" charset="2"/>
              </a:rPr>
              <a:t>•</a:t>
            </a:r>
            <a:r>
              <a:rPr kumimoji="0" lang="ru-RU" sz="24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sym typeface="Symbol" pitchFamily="18" charset="2"/>
              </a:rPr>
              <a:t>ε</a:t>
            </a:r>
            <a:r>
              <a:rPr kumimoji="0" lang="ru-RU"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=0,1</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P</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B</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N</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p>
        </p:txBody>
      </p:sp>
      <p:sp>
        <p:nvSpPr>
          <p:cNvPr id="7" name="Прямоугольник 6"/>
          <p:cNvSpPr/>
          <p:nvPr/>
        </p:nvSpPr>
        <p:spPr>
          <a:xfrm>
            <a:off x="2771800" y="1916832"/>
            <a:ext cx="2612125" cy="461665"/>
          </a:xfrm>
          <a:prstGeom prst="rect">
            <a:avLst/>
          </a:prstGeom>
        </p:spPr>
        <p:txBody>
          <a:bodyPr wrap="none">
            <a:spAutoFit/>
          </a:bodyPr>
          <a:lstStyle/>
          <a:p>
            <a:r>
              <a:rPr lang="en-US" sz="2400" b="1" dirty="0" smtClean="0"/>
              <a:t>P</a:t>
            </a:r>
            <a:r>
              <a:rPr lang="en-US" sz="2400" b="1" baseline="-25000" dirty="0" smtClean="0"/>
              <a:t>B</a:t>
            </a:r>
            <a:r>
              <a:rPr lang="en-US" sz="2400" b="1" dirty="0" smtClean="0"/>
              <a:t> </a:t>
            </a:r>
            <a:r>
              <a:rPr lang="ru-RU" sz="2400" b="1" dirty="0" smtClean="0"/>
              <a:t>=0,4, </a:t>
            </a:r>
            <a:r>
              <a:rPr lang="en-US" sz="2400" b="1" dirty="0" smtClean="0"/>
              <a:t>A</a:t>
            </a:r>
            <a:r>
              <a:rPr lang="en-US" sz="2400" b="1" baseline="-25000" dirty="0" smtClean="0"/>
              <a:t>N</a:t>
            </a:r>
            <a:r>
              <a:rPr lang="ru-RU" sz="2400" b="1" dirty="0" smtClean="0"/>
              <a:t> = 0,</a:t>
            </a:r>
            <a:r>
              <a:rPr lang="en-US" sz="2400" b="1" dirty="0" smtClean="0"/>
              <a:t>15</a:t>
            </a:r>
            <a:r>
              <a:rPr lang="ru-RU" sz="2400" b="1" dirty="0" smtClean="0"/>
              <a:t> </a:t>
            </a:r>
            <a:endParaRPr lang="ru-RU" sz="2400" dirty="0"/>
          </a:p>
        </p:txBody>
      </p:sp>
      <p:cxnSp>
        <p:nvCxnSpPr>
          <p:cNvPr id="8" name="Прямая со стрелкой 7"/>
          <p:cNvCxnSpPr/>
          <p:nvPr/>
        </p:nvCxnSpPr>
        <p:spPr>
          <a:xfrm flipV="1">
            <a:off x="5292080" y="2132856"/>
            <a:ext cx="840671" cy="14809"/>
          </a:xfrm>
          <a:prstGeom prst="straightConnector1">
            <a:avLst/>
          </a:prstGeom>
          <a:ln w="69850" cap="rnd"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6228184" y="1988840"/>
            <a:ext cx="19442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0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rPr>
              <a:t>ε</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18</a:t>
            </a:r>
            <a:r>
              <a:rPr lang="en-US" sz="2000" b="1" dirty="0" smtClean="0">
                <a:solidFill>
                  <a:srgbClr val="000000"/>
                </a:solidFill>
                <a:latin typeface="Arial" pitchFamily="34" charset="0"/>
                <a:ea typeface="Times New Roman" pitchFamily="18" charset="0"/>
                <a:cs typeface="Arial" pitchFamily="34" charset="0"/>
                <a:sym typeface="Symbol" pitchFamily="18" charset="2"/>
              </a:rPr>
              <a:t>.0</a:t>
            </a:r>
            <a:r>
              <a:rPr kumimoji="0" lang="ru-RU" sz="2000" b="1" i="0" u="none" strike="noStrike" cap="none" normalizeH="0" baseline="0" dirty="0" smtClean="0">
                <a:ln>
                  <a:noFill/>
                </a:ln>
                <a:solidFill>
                  <a:srgbClr val="000000"/>
                </a:solidFill>
                <a:effectLst/>
                <a:latin typeface="Times New Roman"/>
                <a:ea typeface="Times New Roman" pitchFamily="18" charset="0"/>
                <a:cs typeface="Arial" pitchFamily="34" charset="0"/>
                <a:sym typeface="Symbol" pitchFamily="18" charset="2"/>
              </a:rPr>
              <a:t>•</a:t>
            </a:r>
            <a:r>
              <a:rPr kumimoji="0" lang="ru-RU"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10</a:t>
            </a:r>
            <a:r>
              <a:rPr kumimoji="0" lang="ru-RU" sz="20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sz="20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4</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p>
        </p:txBody>
      </p:sp>
      <p:sp>
        <p:nvSpPr>
          <p:cNvPr id="10" name="Прямоугольник 9"/>
          <p:cNvSpPr/>
          <p:nvPr/>
        </p:nvSpPr>
        <p:spPr>
          <a:xfrm>
            <a:off x="2555776" y="2420888"/>
            <a:ext cx="2786532" cy="461665"/>
          </a:xfrm>
          <a:prstGeom prst="rect">
            <a:avLst/>
          </a:prstGeom>
        </p:spPr>
        <p:txBody>
          <a:bodyPr wrap="none">
            <a:spAutoFit/>
          </a:bodyPr>
          <a:lstStyle/>
          <a:p>
            <a:r>
              <a:rPr lang="en-US" sz="2400" b="1" dirty="0" smtClean="0"/>
              <a:t>N</a:t>
            </a:r>
            <a:r>
              <a:rPr lang="ru-RU" sz="2400" b="1" dirty="0" smtClean="0"/>
              <a:t>=1/(</a:t>
            </a:r>
            <a:r>
              <a:rPr lang="ru-RU" sz="2400" b="1" dirty="0" smtClean="0">
                <a:sym typeface="Symbol"/>
              </a:rPr>
              <a:t></a:t>
            </a:r>
            <a:r>
              <a:rPr lang="ru-RU" sz="2400" b="1" dirty="0" err="1" smtClean="0"/>
              <a:t>ε</a:t>
            </a:r>
            <a:r>
              <a:rPr lang="ru-RU" sz="2400" b="1" dirty="0" smtClean="0"/>
              <a:t>)</a:t>
            </a:r>
            <a:r>
              <a:rPr lang="ru-RU" sz="2400" b="1" baseline="30000" dirty="0" smtClean="0"/>
              <a:t>2</a:t>
            </a:r>
            <a:r>
              <a:rPr lang="ru-RU" sz="2400" b="1" dirty="0" smtClean="0"/>
              <a:t> = </a:t>
            </a:r>
            <a:r>
              <a:rPr lang="en-US" sz="2400" b="1" dirty="0" smtClean="0"/>
              <a:t>30</a:t>
            </a:r>
            <a:r>
              <a:rPr lang="ru-RU" sz="2400" b="1" dirty="0" smtClean="0"/>
              <a:t>•10</a:t>
            </a:r>
            <a:r>
              <a:rPr lang="en-US" sz="2400" b="1" baseline="30000" dirty="0" smtClean="0"/>
              <a:t>4</a:t>
            </a:r>
            <a:r>
              <a:rPr lang="ru-RU" sz="2400" b="1" dirty="0" smtClean="0"/>
              <a:t> </a:t>
            </a:r>
            <a:endParaRPr lang="ru-RU" sz="2400" dirty="0"/>
          </a:p>
        </p:txBody>
      </p:sp>
      <p:sp>
        <p:nvSpPr>
          <p:cNvPr id="11" name="TextBox 10"/>
          <p:cNvSpPr txBox="1"/>
          <p:nvPr/>
        </p:nvSpPr>
        <p:spPr>
          <a:xfrm>
            <a:off x="0" y="2852936"/>
            <a:ext cx="8964488" cy="492443"/>
          </a:xfrm>
          <a:prstGeom prst="rect">
            <a:avLst/>
          </a:prstGeom>
          <a:noFill/>
        </p:spPr>
        <p:txBody>
          <a:bodyPr wrap="square" rtlCol="0">
            <a:spAutoFit/>
          </a:bodyPr>
          <a:lstStyle/>
          <a:p>
            <a:r>
              <a:rPr lang="en-US" sz="2600" dirty="0" smtClean="0"/>
              <a:t>Then data taking time can be calculating in such way</a:t>
            </a:r>
            <a:endParaRPr lang="ru-RU" sz="2600" dirty="0"/>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TextBox 11"/>
          <p:cNvSpPr txBox="1"/>
          <p:nvPr/>
        </p:nvSpPr>
        <p:spPr>
          <a:xfrm>
            <a:off x="1187624" y="3501008"/>
            <a:ext cx="3456384" cy="369332"/>
          </a:xfrm>
          <a:prstGeom prst="rect">
            <a:avLst/>
          </a:prstGeom>
          <a:noFill/>
        </p:spPr>
        <p:txBody>
          <a:bodyPr wrap="square" rtlCol="0">
            <a:spAutoFit/>
          </a:bodyPr>
          <a:lstStyle/>
          <a:p>
            <a:r>
              <a:rPr lang="en-US" dirty="0" smtClean="0"/>
              <a:t>Where </a:t>
            </a:r>
            <a:r>
              <a:rPr lang="en-US" b="1" i="1" dirty="0" smtClean="0"/>
              <a:t>n</a:t>
            </a:r>
            <a:r>
              <a:rPr lang="en-US" dirty="0" smtClean="0"/>
              <a:t> is the rate</a:t>
            </a:r>
            <a:endParaRPr lang="ru-RU" dirty="0"/>
          </a:p>
        </p:txBody>
      </p:sp>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813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3429000"/>
            <a:ext cx="1495425" cy="447675"/>
          </a:xfrm>
          <a:prstGeom prst="rect">
            <a:avLst/>
          </a:prstGeom>
          <a:noFill/>
        </p:spPr>
      </p:pic>
      <p:sp>
        <p:nvSpPr>
          <p:cNvPr id="481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813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512" y="3284984"/>
            <a:ext cx="885825" cy="800100"/>
          </a:xfrm>
          <a:prstGeom prst="rect">
            <a:avLst/>
          </a:prstGeom>
          <a:noFill/>
        </p:spPr>
      </p:pic>
      <p:sp>
        <p:nvSpPr>
          <p:cNvPr id="48137" name="Rectangle 9"/>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Box 20"/>
          <p:cNvSpPr txBox="1"/>
          <p:nvPr/>
        </p:nvSpPr>
        <p:spPr>
          <a:xfrm>
            <a:off x="0" y="4005064"/>
            <a:ext cx="9144000" cy="892552"/>
          </a:xfrm>
          <a:prstGeom prst="rect">
            <a:avLst/>
          </a:prstGeom>
          <a:noFill/>
        </p:spPr>
        <p:txBody>
          <a:bodyPr wrap="square" rtlCol="0">
            <a:spAutoFit/>
          </a:bodyPr>
          <a:lstStyle/>
          <a:p>
            <a:r>
              <a:rPr lang="en-US" sz="2600" i="1" dirty="0" smtClean="0"/>
              <a:t>L</a:t>
            </a:r>
            <a:r>
              <a:rPr lang="en-US" sz="2600" dirty="0" smtClean="0"/>
              <a:t>=5.0*10</a:t>
            </a:r>
            <a:r>
              <a:rPr lang="en-US" sz="2600" baseline="30000" dirty="0" smtClean="0"/>
              <a:t>28</a:t>
            </a:r>
            <a:r>
              <a:rPr lang="en-US" sz="2600" dirty="0" smtClean="0"/>
              <a:t> (1/s/sm</a:t>
            </a:r>
            <a:r>
              <a:rPr lang="en-US" sz="2600" baseline="30000" dirty="0" smtClean="0"/>
              <a:t>2</a:t>
            </a:r>
            <a:r>
              <a:rPr lang="en-US" sz="2600" dirty="0" smtClean="0"/>
              <a:t>) for protons and </a:t>
            </a:r>
            <a:r>
              <a:rPr lang="en-US" sz="2600" i="1" dirty="0" smtClean="0"/>
              <a:t>L</a:t>
            </a:r>
            <a:r>
              <a:rPr lang="en-US" sz="2600" dirty="0" smtClean="0"/>
              <a:t>=1.68*10</a:t>
            </a:r>
            <a:r>
              <a:rPr lang="en-US" sz="2600" baseline="30000" dirty="0" smtClean="0"/>
              <a:t>27</a:t>
            </a:r>
            <a:r>
              <a:rPr lang="en-US" sz="2600" dirty="0" smtClean="0"/>
              <a:t> (1/s/sm</a:t>
            </a:r>
            <a:r>
              <a:rPr lang="en-US" sz="2600" baseline="30000" dirty="0" smtClean="0"/>
              <a:t>2</a:t>
            </a:r>
            <a:r>
              <a:rPr lang="en-US" sz="2600" dirty="0" smtClean="0"/>
              <a:t>) for antiprotons</a:t>
            </a:r>
            <a:endParaRPr lang="ru-RU" sz="2600" dirty="0"/>
          </a:p>
        </p:txBody>
      </p:sp>
      <p:sp>
        <p:nvSpPr>
          <p:cNvPr id="481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4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1" name="Прямоугольник 30"/>
          <p:cNvSpPr/>
          <p:nvPr/>
        </p:nvSpPr>
        <p:spPr>
          <a:xfrm>
            <a:off x="0" y="4869160"/>
            <a:ext cx="9144000" cy="1938992"/>
          </a:xfrm>
          <a:prstGeom prst="rect">
            <a:avLst/>
          </a:prstGeom>
        </p:spPr>
        <p:txBody>
          <a:bodyPr wrap="square">
            <a:spAutoFit/>
          </a:bodyPr>
          <a:lstStyle/>
          <a:p>
            <a:r>
              <a:rPr lang="en-US" sz="2400" i="1" dirty="0" smtClean="0"/>
              <a:t>at </a:t>
            </a:r>
            <a:r>
              <a:rPr lang="en-US" sz="2400" i="1" dirty="0" err="1" smtClean="0"/>
              <a:t>p</a:t>
            </a:r>
            <a:r>
              <a:rPr lang="en-US" sz="2400" baseline="-25000" dirty="0" err="1" smtClean="0"/>
              <a:t>T</a:t>
            </a:r>
            <a:r>
              <a:rPr lang="en-US" sz="2400" dirty="0" smtClean="0"/>
              <a:t>=1 </a:t>
            </a:r>
            <a:r>
              <a:rPr lang="en-US" sz="2400" dirty="0" err="1" smtClean="0"/>
              <a:t>GeV</a:t>
            </a:r>
            <a:r>
              <a:rPr lang="en-US" sz="2400" dirty="0" smtClean="0"/>
              <a:t>/c,   </a:t>
            </a:r>
            <a:r>
              <a:rPr lang="en-US" sz="2400" dirty="0" err="1" smtClean="0"/>
              <a:t>Δ</a:t>
            </a:r>
            <a:r>
              <a:rPr lang="en-US" sz="2400" i="1" dirty="0" err="1" smtClean="0"/>
              <a:t>p</a:t>
            </a:r>
            <a:r>
              <a:rPr lang="en-US" sz="2400" baseline="-25000" dirty="0" err="1" smtClean="0"/>
              <a:t>T</a:t>
            </a:r>
            <a:r>
              <a:rPr lang="en-US" sz="2400" dirty="0" smtClean="0"/>
              <a:t>=0.1, </a:t>
            </a:r>
            <a:r>
              <a:rPr lang="el-GR" sz="2400" dirty="0" smtClean="0"/>
              <a:t>Δσ</a:t>
            </a:r>
            <a:r>
              <a:rPr lang="en-US" sz="2400" dirty="0" smtClean="0"/>
              <a:t>=0.08 </a:t>
            </a:r>
            <a:r>
              <a:rPr lang="en-US" sz="2400" dirty="0" err="1" smtClean="0"/>
              <a:t>mb</a:t>
            </a:r>
            <a:r>
              <a:rPr lang="en-US" sz="2400" dirty="0" smtClean="0"/>
              <a:t> for protons, , </a:t>
            </a:r>
            <a:r>
              <a:rPr lang="el-GR" sz="2400" dirty="0" smtClean="0"/>
              <a:t>Δσ</a:t>
            </a:r>
            <a:r>
              <a:rPr lang="en-US" sz="2400" dirty="0" smtClean="0"/>
              <a:t>=0.098 </a:t>
            </a:r>
            <a:r>
              <a:rPr lang="en-US" sz="2400" dirty="0" err="1" smtClean="0"/>
              <a:t>mb</a:t>
            </a:r>
            <a:r>
              <a:rPr lang="en-US" sz="2400" dirty="0" smtClean="0"/>
              <a:t> for antiprotons</a:t>
            </a:r>
          </a:p>
          <a:p>
            <a:r>
              <a:rPr lang="en-US" sz="2400" b="1" i="1" dirty="0" smtClean="0"/>
              <a:t>n</a:t>
            </a:r>
            <a:r>
              <a:rPr lang="en-US" sz="2400" dirty="0" smtClean="0"/>
              <a:t>=4.00 s</a:t>
            </a:r>
            <a:r>
              <a:rPr lang="en-US" sz="2400" baseline="30000" dirty="0" smtClean="0"/>
              <a:t>-1</a:t>
            </a:r>
            <a:r>
              <a:rPr lang="en-US" sz="2400" dirty="0" smtClean="0"/>
              <a:t> for protons and </a:t>
            </a:r>
            <a:r>
              <a:rPr lang="en-US" sz="2400" b="1" i="1" dirty="0" smtClean="0"/>
              <a:t>n</a:t>
            </a:r>
            <a:r>
              <a:rPr lang="en-US" sz="2400" dirty="0" smtClean="0"/>
              <a:t>=0.16 s</a:t>
            </a:r>
            <a:r>
              <a:rPr lang="en-US" sz="2400" baseline="30000" dirty="0" smtClean="0"/>
              <a:t>-1</a:t>
            </a:r>
            <a:r>
              <a:rPr lang="en-US" sz="2400" dirty="0" smtClean="0"/>
              <a:t> for antiprotons. This rate give following times for data taking </a:t>
            </a:r>
            <a:r>
              <a:rPr lang="en-US" sz="2400" dirty="0" smtClean="0">
                <a:solidFill>
                  <a:srgbClr val="FF0000"/>
                </a:solidFill>
              </a:rPr>
              <a:t>21 hours </a:t>
            </a:r>
            <a:r>
              <a:rPr lang="en-US" sz="2400" dirty="0" smtClean="0"/>
              <a:t>for protons and </a:t>
            </a:r>
            <a:r>
              <a:rPr lang="en-US" sz="2400" dirty="0" smtClean="0">
                <a:solidFill>
                  <a:srgbClr val="FF0000"/>
                </a:solidFill>
              </a:rPr>
              <a:t>520 hours </a:t>
            </a:r>
            <a:r>
              <a:rPr lang="en-US" sz="2400" dirty="0" smtClean="0"/>
              <a:t>for antiprotons in case </a:t>
            </a:r>
            <a:r>
              <a:rPr lang="el-GR" sz="2400" dirty="0" smtClean="0"/>
              <a:t>π</a:t>
            </a:r>
            <a:r>
              <a:rPr lang="en-US" sz="2400" baseline="30000" dirty="0" smtClean="0"/>
              <a:t>0</a:t>
            </a:r>
            <a:r>
              <a:rPr lang="en-US" sz="2400" dirty="0" smtClean="0"/>
              <a:t> inclusive </a:t>
            </a:r>
            <a:r>
              <a:rPr lang="en-US" sz="2400" dirty="0" err="1" smtClean="0"/>
              <a:t>polarimeter</a:t>
            </a:r>
            <a:r>
              <a:rPr lang="en-US" sz="2400" dirty="0" smtClean="0"/>
              <a:t>.</a:t>
            </a:r>
            <a:endParaRPr lang="ru-RU" sz="2400" dirty="0"/>
          </a:p>
        </p:txBody>
      </p:sp>
      <p:sp>
        <p:nvSpPr>
          <p:cNvPr id="48148"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49" name="Rectangle 21"/>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815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52" name="Rectangle 24"/>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8154"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55" name="Rectangle 27"/>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900" dirty="0" smtClean="0">
                <a:solidFill>
                  <a:schemeClr val="tx1"/>
                </a:solidFill>
              </a:rPr>
              <a:t>Analyzing power of inclusive </a:t>
            </a:r>
            <a:r>
              <a:rPr lang="el-GR" sz="2900" dirty="0" smtClean="0">
                <a:solidFill>
                  <a:schemeClr val="tx1"/>
                </a:solidFill>
              </a:rPr>
              <a:t>π</a:t>
            </a:r>
            <a:r>
              <a:rPr lang="en-US" sz="2900" baseline="30000" dirty="0" smtClean="0">
                <a:solidFill>
                  <a:schemeClr val="tx1"/>
                </a:solidFill>
              </a:rPr>
              <a:t>±</a:t>
            </a:r>
            <a:r>
              <a:rPr lang="en-US" sz="2900" dirty="0" smtClean="0">
                <a:solidFill>
                  <a:schemeClr val="tx1"/>
                </a:solidFill>
              </a:rPr>
              <a:t> production at reactions</a:t>
            </a:r>
            <a:r>
              <a:rPr lang="en-US" dirty="0" smtClean="0"/>
              <a:t/>
            </a:r>
            <a:br>
              <a:rPr lang="en-US" dirty="0" smtClean="0"/>
            </a:br>
            <a:endParaRPr lang="ru-RU" dirty="0"/>
          </a:p>
        </p:txBody>
      </p:sp>
      <p:pic>
        <p:nvPicPr>
          <p:cNvPr id="55298" name="Picture 2"/>
          <p:cNvPicPr>
            <a:picLocks noChangeAspect="1" noChangeArrowheads="1"/>
          </p:cNvPicPr>
          <p:nvPr/>
        </p:nvPicPr>
        <p:blipFill>
          <a:blip r:embed="rId2" cstate="print"/>
          <a:srcRect/>
          <a:stretch>
            <a:fillRect/>
          </a:stretch>
        </p:blipFill>
        <p:spPr bwMode="auto">
          <a:xfrm>
            <a:off x="0" y="2420888"/>
            <a:ext cx="3467646" cy="2411825"/>
          </a:xfrm>
          <a:prstGeom prst="rect">
            <a:avLst/>
          </a:prstGeom>
          <a:noFill/>
          <a:ln w="9525">
            <a:noFill/>
            <a:miter lim="800000"/>
            <a:headEnd/>
            <a:tailEnd/>
          </a:ln>
        </p:spPr>
      </p:pic>
      <p:pic>
        <p:nvPicPr>
          <p:cNvPr id="55299" name="Picture 3"/>
          <p:cNvPicPr>
            <a:picLocks noGrp="1" noChangeAspect="1" noChangeArrowheads="1"/>
          </p:cNvPicPr>
          <p:nvPr>
            <p:ph idx="1"/>
          </p:nvPr>
        </p:nvPicPr>
        <p:blipFill>
          <a:blip r:embed="rId3" cstate="print"/>
          <a:srcRect/>
          <a:stretch>
            <a:fillRect/>
          </a:stretch>
        </p:blipFill>
        <p:spPr bwMode="auto">
          <a:xfrm>
            <a:off x="3491880" y="2492896"/>
            <a:ext cx="3133725" cy="2114550"/>
          </a:xfrm>
          <a:prstGeom prst="rect">
            <a:avLst/>
          </a:prstGeom>
          <a:noFill/>
          <a:ln w="9525">
            <a:noFill/>
            <a:miter lim="800000"/>
            <a:headEnd/>
            <a:tailEnd/>
          </a:ln>
        </p:spPr>
      </p:pic>
      <p:sp>
        <p:nvSpPr>
          <p:cNvPr id="553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30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1268760"/>
            <a:ext cx="2676525" cy="457200"/>
          </a:xfrm>
          <a:prstGeom prst="rect">
            <a:avLst/>
          </a:prstGeom>
          <a:noFill/>
        </p:spPr>
      </p:pic>
      <p:sp>
        <p:nvSpPr>
          <p:cNvPr id="55302" name="Rectangle 6"/>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3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5306"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39952" y="1268760"/>
            <a:ext cx="2676525" cy="457200"/>
          </a:xfrm>
          <a:prstGeom prst="rect">
            <a:avLst/>
          </a:prstGeom>
          <a:noFill/>
        </p:spPr>
      </p:pic>
      <p:sp>
        <p:nvSpPr>
          <p:cNvPr id="55308" name="Rectangle 12"/>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Box 14"/>
          <p:cNvSpPr txBox="1"/>
          <p:nvPr/>
        </p:nvSpPr>
        <p:spPr>
          <a:xfrm>
            <a:off x="3203848" y="1268760"/>
            <a:ext cx="936104" cy="492443"/>
          </a:xfrm>
          <a:prstGeom prst="rect">
            <a:avLst/>
          </a:prstGeom>
          <a:noFill/>
        </p:spPr>
        <p:txBody>
          <a:bodyPr wrap="square" rtlCol="0">
            <a:spAutoFit/>
          </a:bodyPr>
          <a:lstStyle/>
          <a:p>
            <a:r>
              <a:rPr lang="en-US" sz="2600" dirty="0" smtClean="0"/>
              <a:t>and</a:t>
            </a:r>
            <a:endParaRPr lang="ru-RU" sz="2600" dirty="0"/>
          </a:p>
        </p:txBody>
      </p:sp>
      <p:sp>
        <p:nvSpPr>
          <p:cNvPr id="19" name="Прямоугольник 18"/>
          <p:cNvSpPr/>
          <p:nvPr/>
        </p:nvSpPr>
        <p:spPr>
          <a:xfrm>
            <a:off x="179512" y="1844824"/>
            <a:ext cx="8280920" cy="646331"/>
          </a:xfrm>
          <a:prstGeom prst="rect">
            <a:avLst/>
          </a:prstGeom>
        </p:spPr>
        <p:txBody>
          <a:bodyPr wrap="square">
            <a:spAutoFit/>
          </a:bodyPr>
          <a:lstStyle/>
          <a:p>
            <a:pPr>
              <a:buNone/>
            </a:pPr>
            <a:r>
              <a:rPr lang="en-US" dirty="0" smtClean="0"/>
              <a:t>was measured at √s=200 </a:t>
            </a:r>
            <a:r>
              <a:rPr lang="en-US" dirty="0" err="1" smtClean="0"/>
              <a:t>GeV</a:t>
            </a:r>
            <a:r>
              <a:rPr lang="en-US" dirty="0" smtClean="0"/>
              <a:t> (</a:t>
            </a:r>
            <a:r>
              <a:rPr lang="en-US" b="1" i="1" dirty="0" smtClean="0"/>
              <a:t>E704D.L. Adams et al., Phys. Rev. D53, 4747 (1996))</a:t>
            </a:r>
          </a:p>
        </p:txBody>
      </p:sp>
      <p:sp>
        <p:nvSpPr>
          <p:cNvPr id="20" name="TextBox 19"/>
          <p:cNvSpPr txBox="1"/>
          <p:nvPr/>
        </p:nvSpPr>
        <p:spPr>
          <a:xfrm>
            <a:off x="6588224" y="2852936"/>
            <a:ext cx="2555776" cy="738664"/>
          </a:xfrm>
          <a:prstGeom prst="rect">
            <a:avLst/>
          </a:prstGeom>
          <a:noFill/>
        </p:spPr>
        <p:txBody>
          <a:bodyPr wrap="square" rtlCol="0">
            <a:spAutoFit/>
          </a:bodyPr>
          <a:lstStyle/>
          <a:p>
            <a:r>
              <a:rPr lang="en-US" sz="1400" b="1" i="1" dirty="0" smtClean="0"/>
              <a:t>S.B. </a:t>
            </a:r>
            <a:r>
              <a:rPr lang="en-US" sz="1400" b="1" i="1" dirty="0" err="1" smtClean="0"/>
              <a:t>Nurushev</a:t>
            </a:r>
            <a:r>
              <a:rPr lang="en-US" sz="1400" b="1" i="1" dirty="0" smtClean="0"/>
              <a:t>, M.G. </a:t>
            </a:r>
            <a:r>
              <a:rPr lang="en-US" sz="1400" b="1" i="1" dirty="0" err="1" smtClean="0"/>
              <a:t>Ryskin</a:t>
            </a:r>
            <a:r>
              <a:rPr lang="en-US" sz="1400" b="1" i="1" dirty="0" smtClean="0"/>
              <a:t>, IHEP Preprint 2004-16. </a:t>
            </a:r>
            <a:r>
              <a:rPr lang="en-US" sz="1400" b="1" i="1" dirty="0" err="1" smtClean="0"/>
              <a:t>Protvino</a:t>
            </a:r>
            <a:r>
              <a:rPr lang="en-US" sz="1400" b="1" i="1" dirty="0" smtClean="0"/>
              <a:t>, 2004</a:t>
            </a:r>
            <a:endParaRPr lang="ru-RU" sz="1400" b="1" i="1" dirty="0"/>
          </a:p>
        </p:txBody>
      </p:sp>
      <p:sp>
        <p:nvSpPr>
          <p:cNvPr id="21" name="TextBox 20"/>
          <p:cNvSpPr txBox="1"/>
          <p:nvPr/>
        </p:nvSpPr>
        <p:spPr>
          <a:xfrm>
            <a:off x="179512" y="4653136"/>
            <a:ext cx="8784976" cy="1200329"/>
          </a:xfrm>
          <a:prstGeom prst="rect">
            <a:avLst/>
          </a:prstGeom>
          <a:noFill/>
        </p:spPr>
        <p:txBody>
          <a:bodyPr wrap="square" rtlCol="0">
            <a:spAutoFit/>
          </a:bodyPr>
          <a:lstStyle/>
          <a:p>
            <a:r>
              <a:rPr lang="en-US" sz="2400" dirty="0" smtClean="0"/>
              <a:t>Cross section and </a:t>
            </a:r>
            <a:r>
              <a:rPr lang="en-US" sz="2400" dirty="0" err="1" smtClean="0"/>
              <a:t>analyzig</a:t>
            </a:r>
            <a:r>
              <a:rPr lang="en-US" sz="2400" dirty="0" smtClean="0"/>
              <a:t> power of this reaction close one to other and this give time for 10% accuracy in measuring of beam polarization </a:t>
            </a:r>
            <a:endParaRPr lang="ru-RU" sz="2400" dirty="0"/>
          </a:p>
        </p:txBody>
      </p:sp>
      <p:sp>
        <p:nvSpPr>
          <p:cNvPr id="22" name="TextBox 21"/>
          <p:cNvSpPr txBox="1"/>
          <p:nvPr/>
        </p:nvSpPr>
        <p:spPr>
          <a:xfrm>
            <a:off x="467544" y="5805264"/>
            <a:ext cx="3672408" cy="461665"/>
          </a:xfrm>
          <a:prstGeom prst="rect">
            <a:avLst/>
          </a:prstGeom>
          <a:noFill/>
        </p:spPr>
        <p:txBody>
          <a:bodyPr wrap="square" rtlCol="0">
            <a:spAutoFit/>
          </a:bodyPr>
          <a:lstStyle/>
          <a:p>
            <a:r>
              <a:rPr lang="en-US" sz="2400" dirty="0" smtClean="0">
                <a:solidFill>
                  <a:srgbClr val="FF0000"/>
                </a:solidFill>
              </a:rPr>
              <a:t>T ≈ 22 hours  for protons</a:t>
            </a:r>
            <a:endParaRPr lang="ru-RU" sz="2400" dirty="0">
              <a:solidFill>
                <a:srgbClr val="FF0000"/>
              </a:solidFill>
            </a:endParaRPr>
          </a:p>
        </p:txBody>
      </p:sp>
      <p:sp>
        <p:nvSpPr>
          <p:cNvPr id="23" name="TextBox 22"/>
          <p:cNvSpPr txBox="1"/>
          <p:nvPr/>
        </p:nvSpPr>
        <p:spPr>
          <a:xfrm>
            <a:off x="4716016" y="5733256"/>
            <a:ext cx="4427984" cy="461665"/>
          </a:xfrm>
          <a:prstGeom prst="rect">
            <a:avLst/>
          </a:prstGeom>
          <a:noFill/>
        </p:spPr>
        <p:txBody>
          <a:bodyPr wrap="square" rtlCol="0">
            <a:spAutoFit/>
          </a:bodyPr>
          <a:lstStyle/>
          <a:p>
            <a:r>
              <a:rPr lang="en-US" sz="2400" dirty="0" smtClean="0">
                <a:solidFill>
                  <a:srgbClr val="FF0000"/>
                </a:solidFill>
              </a:rPr>
              <a:t>T ≈ 520 hours for antiprotons</a:t>
            </a:r>
            <a:endParaRPr lang="ru-RU" sz="2400"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1400"/>
            <a:ext cx="8229600" cy="1143000"/>
          </a:xfrm>
        </p:spPr>
        <p:txBody>
          <a:bodyPr/>
          <a:lstStyle/>
          <a:p>
            <a:pPr algn="ctr"/>
            <a:r>
              <a:rPr lang="en-US" dirty="0" smtClean="0"/>
              <a:t>Conclusions</a:t>
            </a:r>
            <a:endParaRPr lang="ru-RU" dirty="0"/>
          </a:p>
        </p:txBody>
      </p:sp>
      <p:sp>
        <p:nvSpPr>
          <p:cNvPr id="3" name="Объект 2"/>
          <p:cNvSpPr>
            <a:spLocks noGrp="1"/>
          </p:cNvSpPr>
          <p:nvPr>
            <p:ph idx="1"/>
          </p:nvPr>
        </p:nvSpPr>
        <p:spPr>
          <a:xfrm>
            <a:off x="0" y="1052736"/>
            <a:ext cx="8579296" cy="4389120"/>
          </a:xfrm>
        </p:spPr>
        <p:txBody>
          <a:bodyPr>
            <a:normAutofit fontScale="92500"/>
          </a:bodyPr>
          <a:lstStyle/>
          <a:p>
            <a:r>
              <a:rPr lang="en-US" dirty="0"/>
              <a:t>We propose combined absolute </a:t>
            </a:r>
            <a:r>
              <a:rPr lang="en-US" dirty="0" err="1"/>
              <a:t>polarimeter</a:t>
            </a:r>
            <a:r>
              <a:rPr lang="en-US" dirty="0"/>
              <a:t> for measuring </a:t>
            </a:r>
            <a:r>
              <a:rPr lang="en-US" dirty="0" smtClean="0"/>
              <a:t>proton </a:t>
            </a:r>
            <a:r>
              <a:rPr lang="en-US" dirty="0"/>
              <a:t>beam polarization at momentum of 45 </a:t>
            </a:r>
            <a:r>
              <a:rPr lang="en-US" dirty="0" err="1"/>
              <a:t>GeV</a:t>
            </a:r>
            <a:r>
              <a:rPr lang="en-US" dirty="0"/>
              <a:t>/c. </a:t>
            </a:r>
            <a:endParaRPr lang="en-US" dirty="0" smtClean="0"/>
          </a:p>
          <a:p>
            <a:r>
              <a:rPr lang="en-US" dirty="0" smtClean="0"/>
              <a:t>We </a:t>
            </a:r>
            <a:r>
              <a:rPr lang="en-US" dirty="0"/>
              <a:t>propose to create absolute </a:t>
            </a:r>
            <a:r>
              <a:rPr lang="en-US" dirty="0" err="1"/>
              <a:t>polarimeter</a:t>
            </a:r>
            <a:r>
              <a:rPr lang="en-US" dirty="0"/>
              <a:t> for polarized anti-proton beam on the basis of the process of elastic </a:t>
            </a:r>
            <a:r>
              <a:rPr lang="en-US" i="1" dirty="0" err="1" smtClean="0"/>
              <a:t>ppbar</a:t>
            </a:r>
            <a:r>
              <a:rPr lang="en-US" dirty="0" smtClean="0"/>
              <a:t> </a:t>
            </a:r>
            <a:r>
              <a:rPr lang="en-US" dirty="0"/>
              <a:t>scattering . Specific estimates of the sizes of the detectors and analyzing power were </a:t>
            </a:r>
            <a:r>
              <a:rPr lang="en-US" dirty="0" smtClean="0"/>
              <a:t>carried out for momentum 16 </a:t>
            </a:r>
            <a:r>
              <a:rPr lang="en-US" dirty="0"/>
              <a:t>GeV/C , since at this value of the momentum is expected maximum yield of anti protons.</a:t>
            </a:r>
          </a:p>
          <a:p>
            <a:pPr algn="just"/>
            <a:r>
              <a:rPr lang="en-US" dirty="0" smtClean="0"/>
              <a:t>Polarized </a:t>
            </a:r>
            <a:r>
              <a:rPr lang="en-US" dirty="0"/>
              <a:t>anti-proton beam can be used to study asymmetries in inclusive </a:t>
            </a:r>
            <a:r>
              <a:rPr lang="en-US" dirty="0" err="1" smtClean="0"/>
              <a:t>pions</a:t>
            </a:r>
            <a:r>
              <a:rPr lang="en-US" dirty="0" smtClean="0"/>
              <a:t> production, </a:t>
            </a:r>
            <a:r>
              <a:rPr lang="en-US" dirty="0"/>
              <a:t>polarization in </a:t>
            </a:r>
            <a:r>
              <a:rPr lang="en-US" dirty="0" smtClean="0"/>
              <a:t>elastic </a:t>
            </a:r>
            <a:r>
              <a:rPr lang="en-US" i="1" dirty="0" err="1" smtClean="0"/>
              <a:t>ppbar</a:t>
            </a:r>
            <a:r>
              <a:rPr lang="en-US" dirty="0" smtClean="0"/>
              <a:t>  </a:t>
            </a:r>
            <a:r>
              <a:rPr lang="en-US" dirty="0"/>
              <a:t>scattering </a:t>
            </a:r>
            <a:r>
              <a:rPr lang="en-US" dirty="0" smtClean="0"/>
              <a:t>, </a:t>
            </a:r>
            <a:r>
              <a:rPr lang="en-US" dirty="0"/>
              <a:t>also, spin-dependent total cross section </a:t>
            </a:r>
            <a:r>
              <a:rPr lang="ru-RU" dirty="0"/>
              <a:t>∆ϭ</a:t>
            </a:r>
            <a:r>
              <a:rPr lang="en-US" baseline="-25000" dirty="0"/>
              <a:t>T </a:t>
            </a:r>
            <a:r>
              <a:rPr lang="en-US" dirty="0" smtClean="0"/>
              <a:t>.</a:t>
            </a:r>
            <a:endParaRPr lang="ru-RU" dirty="0" smtClean="0"/>
          </a:p>
          <a:p>
            <a:endParaRPr lang="ru-RU" dirty="0"/>
          </a:p>
        </p:txBody>
      </p:sp>
      <p:sp>
        <p:nvSpPr>
          <p:cNvPr id="9" name="TextBox 8"/>
          <p:cNvSpPr txBox="1"/>
          <p:nvPr/>
        </p:nvSpPr>
        <p:spPr>
          <a:xfrm>
            <a:off x="323528" y="5379010"/>
            <a:ext cx="8352928" cy="1200329"/>
          </a:xfrm>
          <a:prstGeom prst="rect">
            <a:avLst/>
          </a:prstGeom>
          <a:noFill/>
        </p:spPr>
        <p:txBody>
          <a:bodyPr wrap="square" rtlCol="0">
            <a:spAutoFit/>
          </a:bodyPr>
          <a:lstStyle/>
          <a:p>
            <a:pPr algn="just"/>
            <a:endParaRPr lang="en-US" dirty="0" smtClean="0"/>
          </a:p>
          <a:p>
            <a:pPr algn="just"/>
            <a:r>
              <a:rPr lang="en-US" dirty="0" smtClean="0"/>
              <a:t>The advantage of elastic </a:t>
            </a:r>
            <a:r>
              <a:rPr lang="en-US" dirty="0" err="1" smtClean="0"/>
              <a:t>polarimeter</a:t>
            </a:r>
            <a:r>
              <a:rPr lang="en-US" dirty="0" smtClean="0"/>
              <a:t> is that: a) at any energy we can measure the unknown polarization of the beam, b) we can achieve the required accuracy in measurement of the polarization of the beam, d) simple adjust for </a:t>
            </a:r>
            <a:r>
              <a:rPr lang="en-US" smtClean="0"/>
              <a:t>different energy.</a:t>
            </a:r>
            <a:endParaRPr lang="ru-RU" dirty="0"/>
          </a:p>
        </p:txBody>
      </p:sp>
    </p:spTree>
    <p:extLst>
      <p:ext uri="{BB962C8B-B14F-4D97-AF65-F5344CB8AC3E}">
        <p14:creationId xmlns:p14="http://schemas.microsoft.com/office/powerpoint/2010/main" val="3889743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332656"/>
            <a:ext cx="8712968" cy="1200329"/>
          </a:xfrm>
          <a:prstGeom prst="rect">
            <a:avLst/>
          </a:prstGeom>
          <a:noFill/>
        </p:spPr>
        <p:txBody>
          <a:bodyPr wrap="square" rtlCol="0">
            <a:spAutoFit/>
          </a:bodyPr>
          <a:lstStyle/>
          <a:p>
            <a:r>
              <a:rPr lang="en-US" dirty="0" err="1"/>
              <a:t>H</a:t>
            </a:r>
            <a:r>
              <a:rPr lang="en-US" dirty="0" err="1" smtClean="0"/>
              <a:t>odoscopes</a:t>
            </a:r>
            <a:r>
              <a:rPr lang="en-US" dirty="0" smtClean="0"/>
              <a:t> </a:t>
            </a:r>
            <a:r>
              <a:rPr lang="en-US" dirty="0"/>
              <a:t>are located: in front of the target </a:t>
            </a:r>
            <a:r>
              <a:rPr lang="en-US" dirty="0" smtClean="0"/>
              <a:t>at </a:t>
            </a:r>
            <a:r>
              <a:rPr lang="en-US" dirty="0"/>
              <a:t>distance of -2,20 </a:t>
            </a:r>
            <a:r>
              <a:rPr lang="en-US" i="1" dirty="0" smtClean="0"/>
              <a:t>m </a:t>
            </a:r>
            <a:r>
              <a:rPr lang="en-US" dirty="0" smtClean="0"/>
              <a:t>and</a:t>
            </a:r>
            <a:r>
              <a:rPr lang="en-US" i="1" dirty="0" smtClean="0"/>
              <a:t> </a:t>
            </a:r>
            <a:r>
              <a:rPr lang="en-US" dirty="0" smtClean="0"/>
              <a:t> </a:t>
            </a:r>
            <a:r>
              <a:rPr lang="en-US" dirty="0"/>
              <a:t>after the target at a distance of +60cm. Since there is no analyzing power measurements at energies of interest to us, we intend to experimentally measure this using a non-polarized anti-proton </a:t>
            </a:r>
            <a:r>
              <a:rPr lang="en-US" dirty="0" smtClean="0"/>
              <a:t>beam and polarized target.</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831016210"/>
              </p:ext>
            </p:extLst>
          </p:nvPr>
        </p:nvGraphicFramePr>
        <p:xfrm>
          <a:off x="107504" y="1628802"/>
          <a:ext cx="8928991" cy="4355751"/>
        </p:xfrm>
        <a:graphic>
          <a:graphicData uri="http://schemas.openxmlformats.org/drawingml/2006/table">
            <a:tbl>
              <a:tblPr firstRow="1" firstCol="1" bandRow="1">
                <a:tableStyleId>{5C22544A-7EE6-4342-B048-85BDC9FD1C3A}</a:tableStyleId>
              </a:tblPr>
              <a:tblGrid>
                <a:gridCol w="4464029"/>
                <a:gridCol w="4464962"/>
              </a:tblGrid>
              <a:tr h="598878">
                <a:tc>
                  <a:txBody>
                    <a:bodyPr/>
                    <a:lstStyle/>
                    <a:p>
                      <a:pPr algn="l">
                        <a:lnSpc>
                          <a:spcPct val="115000"/>
                        </a:lnSpc>
                        <a:spcAft>
                          <a:spcPts val="0"/>
                        </a:spcAft>
                      </a:pPr>
                      <a:r>
                        <a:rPr lang="en-US" sz="1800" dirty="0">
                          <a:effectLst/>
                        </a:rPr>
                        <a:t>Target dimensions</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d =19.6 mm, l=200mm, V=60 sm</a:t>
                      </a:r>
                      <a:r>
                        <a:rPr lang="en-US" sz="1800" baseline="30000">
                          <a:effectLst/>
                        </a:rPr>
                        <a:t>3</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08413">
                <a:tc>
                  <a:txBody>
                    <a:bodyPr/>
                    <a:lstStyle/>
                    <a:p>
                      <a:pPr algn="l">
                        <a:lnSpc>
                          <a:spcPct val="115000"/>
                        </a:lnSpc>
                        <a:spcAft>
                          <a:spcPts val="0"/>
                        </a:spcAft>
                      </a:pPr>
                      <a:r>
                        <a:rPr lang="en-US" sz="1800">
                          <a:effectLst/>
                        </a:rPr>
                        <a:t>Material of target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C</a:t>
                      </a:r>
                      <a:r>
                        <a:rPr lang="en-US" sz="1800" baseline="-25000">
                          <a:effectLst/>
                        </a:rPr>
                        <a:t>3</a:t>
                      </a:r>
                      <a:r>
                        <a:rPr lang="en-US" sz="1800">
                          <a:effectLst/>
                        </a:rPr>
                        <a:t>H</a:t>
                      </a:r>
                      <a:r>
                        <a:rPr lang="en-US" sz="1800" baseline="-25000">
                          <a:effectLst/>
                        </a:rPr>
                        <a:t>8</a:t>
                      </a:r>
                      <a:r>
                        <a:rPr lang="en-US" sz="1800">
                          <a:effectLst/>
                        </a:rPr>
                        <a:t>O</a:t>
                      </a:r>
                      <a:r>
                        <a:rPr lang="en-US" sz="1800" baseline="-25000">
                          <a:effectLst/>
                        </a:rPr>
                        <a:t>2 </a:t>
                      </a:r>
                      <a:r>
                        <a:rPr lang="en-US" sz="1800">
                          <a:effectLst/>
                        </a:rPr>
                        <a:t>propanediol  44g</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08413">
                <a:tc>
                  <a:txBody>
                    <a:bodyPr/>
                    <a:lstStyle/>
                    <a:p>
                      <a:pPr algn="l">
                        <a:lnSpc>
                          <a:spcPct val="115000"/>
                        </a:lnSpc>
                        <a:spcAft>
                          <a:spcPts val="0"/>
                        </a:spcAft>
                      </a:pPr>
                      <a:r>
                        <a:rPr lang="en-US" sz="1800">
                          <a:effectLst/>
                        </a:rPr>
                        <a:t>Concentration   Cr</a:t>
                      </a:r>
                      <a:r>
                        <a:rPr lang="en-US" sz="1800" baseline="30000">
                          <a:effectLst/>
                        </a:rPr>
                        <a:t>2</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a:effectLst/>
                        </a:rPr>
                        <a:t>                  1.5*10</a:t>
                      </a:r>
                      <a:r>
                        <a:rPr lang="en-US" sz="1800" baseline="30000">
                          <a:effectLst/>
                        </a:rPr>
                        <a:t>20</a:t>
                      </a:r>
                      <a:r>
                        <a:rPr lang="en-US" sz="1800">
                          <a:effectLst/>
                        </a:rPr>
                        <a:t> sm</a:t>
                      </a:r>
                      <a:r>
                        <a:rPr lang="en-US" sz="1800" baseline="30000">
                          <a:effectLst/>
                        </a:rPr>
                        <a:t>-3</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08413">
                <a:tc>
                  <a:txBody>
                    <a:bodyPr/>
                    <a:lstStyle/>
                    <a:p>
                      <a:pPr algn="l">
                        <a:lnSpc>
                          <a:spcPct val="115000"/>
                        </a:lnSpc>
                        <a:spcAft>
                          <a:spcPts val="0"/>
                        </a:spcAft>
                      </a:pPr>
                      <a:r>
                        <a:rPr lang="en-US" sz="1800">
                          <a:effectLst/>
                        </a:rPr>
                        <a:t>Maximal polarization</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a:effectLst/>
                        </a:rPr>
                        <a:t>              95%</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08413">
                <a:tc>
                  <a:txBody>
                    <a:bodyPr/>
                    <a:lstStyle/>
                    <a:p>
                      <a:pPr algn="l">
                        <a:lnSpc>
                          <a:spcPct val="115000"/>
                        </a:lnSpc>
                        <a:spcAft>
                          <a:spcPts val="0"/>
                        </a:spcAft>
                      </a:pPr>
                      <a:r>
                        <a:rPr lang="en-US" sz="1800">
                          <a:effectLst/>
                        </a:rPr>
                        <a:t>Magnetic field</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2.1 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08413">
                <a:tc>
                  <a:txBody>
                    <a:bodyPr/>
                    <a:lstStyle/>
                    <a:p>
                      <a:pPr algn="l">
                        <a:lnSpc>
                          <a:spcPct val="115000"/>
                        </a:lnSpc>
                        <a:spcAft>
                          <a:spcPts val="0"/>
                        </a:spcAft>
                      </a:pPr>
                      <a:r>
                        <a:rPr lang="en-US" sz="1800">
                          <a:effectLst/>
                        </a:rPr>
                        <a:t>Polarization building time</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a:effectLst/>
                        </a:rPr>
                        <a:t>60 min          (P</a:t>
                      </a:r>
                      <a:r>
                        <a:rPr lang="en-US" sz="1800" baseline="-25000">
                          <a:effectLst/>
                        </a:rPr>
                        <a:t>± </a:t>
                      </a:r>
                      <a:r>
                        <a:rPr lang="en-US" sz="1800">
                          <a:effectLst/>
                        </a:rPr>
                        <a:t>= 80%)</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6075">
                <a:tc>
                  <a:txBody>
                    <a:bodyPr/>
                    <a:lstStyle/>
                    <a:p>
                      <a:pPr algn="l">
                        <a:lnSpc>
                          <a:spcPct val="115000"/>
                        </a:lnSpc>
                        <a:spcAft>
                          <a:spcPts val="0"/>
                        </a:spcAft>
                      </a:pPr>
                      <a:r>
                        <a:rPr lang="en-US" sz="1800">
                          <a:effectLst/>
                        </a:rPr>
                        <a:t>Dynamic polarization regime</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T=0.3 K, SHF power=100 mVt, f=56 GH, n</a:t>
                      </a:r>
                      <a:r>
                        <a:rPr lang="en-US" sz="1800" baseline="-25000">
                          <a:effectLst/>
                        </a:rPr>
                        <a:t>s</a:t>
                      </a:r>
                      <a:r>
                        <a:rPr lang="en-US" sz="1800">
                          <a:effectLst/>
                        </a:rPr>
                        <a:t>= 3*10</a:t>
                      </a:r>
                      <a:r>
                        <a:rPr lang="en-US" sz="1800" baseline="30000">
                          <a:effectLst/>
                        </a:rPr>
                        <a:t>-2</a:t>
                      </a:r>
                      <a:r>
                        <a:rPr lang="en-US" sz="1800">
                          <a:effectLst/>
                        </a:rPr>
                        <a:t> mole/s</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07383">
                <a:tc>
                  <a:txBody>
                    <a:bodyPr/>
                    <a:lstStyle/>
                    <a:p>
                      <a:pPr algn="l">
                        <a:lnSpc>
                          <a:spcPct val="115000"/>
                        </a:lnSpc>
                        <a:spcAft>
                          <a:spcPts val="0"/>
                        </a:spcAft>
                      </a:pPr>
                      <a:r>
                        <a:rPr lang="en-US" sz="1800">
                          <a:effectLst/>
                        </a:rPr>
                        <a:t>Polarization disintegration during 24 h,  T=0.02 K at field 0,45 T</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P</a:t>
                      </a:r>
                      <a:r>
                        <a:rPr lang="en-US" sz="1800" baseline="-25000">
                          <a:effectLst/>
                        </a:rPr>
                        <a:t>+</a:t>
                      </a:r>
                      <a:r>
                        <a:rPr lang="en-US" sz="1800">
                          <a:effectLst/>
                        </a:rPr>
                        <a:t>=1%</a:t>
                      </a:r>
                      <a:endParaRPr lang="ru-RU" sz="1800">
                        <a:effectLst/>
                      </a:endParaRPr>
                    </a:p>
                    <a:p>
                      <a:pPr algn="ctr">
                        <a:lnSpc>
                          <a:spcPct val="115000"/>
                        </a:lnSpc>
                        <a:spcAft>
                          <a:spcPts val="0"/>
                        </a:spcAft>
                      </a:pPr>
                      <a:r>
                        <a:rPr lang="en-US" sz="1800">
                          <a:effectLst/>
                        </a:rPr>
                        <a:t>P</a:t>
                      </a:r>
                      <a:r>
                        <a:rPr lang="en-US" sz="1800" baseline="-25000">
                          <a:effectLst/>
                        </a:rPr>
                        <a:t>-</a:t>
                      </a:r>
                      <a:r>
                        <a:rPr lang="en-US" sz="1800">
                          <a:effectLst/>
                        </a:rPr>
                        <a:t>=2%</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36075">
                <a:tc>
                  <a:txBody>
                    <a:bodyPr/>
                    <a:lstStyle/>
                    <a:p>
                      <a:pPr algn="l">
                        <a:lnSpc>
                          <a:spcPct val="115000"/>
                        </a:lnSpc>
                        <a:spcAft>
                          <a:spcPts val="0"/>
                        </a:spcAft>
                      </a:pPr>
                      <a:r>
                        <a:rPr lang="en-US" sz="1800">
                          <a:effectLst/>
                        </a:rPr>
                        <a:t>Consumption of liquid helium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 l/h at dynamic polarization</a:t>
                      </a:r>
                      <a:endParaRPr lang="ru-RU" sz="1800" dirty="0">
                        <a:effectLst/>
                      </a:endParaRPr>
                    </a:p>
                    <a:p>
                      <a:pPr algn="ctr">
                        <a:lnSpc>
                          <a:spcPct val="115000"/>
                        </a:lnSpc>
                        <a:spcAft>
                          <a:spcPts val="0"/>
                        </a:spcAft>
                      </a:pPr>
                      <a:r>
                        <a:rPr lang="en-US" sz="1800" dirty="0">
                          <a:effectLst/>
                        </a:rPr>
                        <a:t>0.5 l/h in “</a:t>
                      </a:r>
                      <a:r>
                        <a:rPr lang="en-US" sz="1800" dirty="0" err="1">
                          <a:effectLst/>
                        </a:rPr>
                        <a:t>frozenind</a:t>
                      </a:r>
                      <a:r>
                        <a:rPr lang="en-US" sz="1800" dirty="0">
                          <a:effectLst/>
                        </a:rPr>
                        <a:t> ”  mode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TextBox 3"/>
          <p:cNvSpPr txBox="1"/>
          <p:nvPr/>
        </p:nvSpPr>
        <p:spPr>
          <a:xfrm>
            <a:off x="323528" y="6309320"/>
            <a:ext cx="6912768" cy="369332"/>
          </a:xfrm>
          <a:prstGeom prst="rect">
            <a:avLst/>
          </a:prstGeom>
          <a:noFill/>
        </p:spPr>
        <p:txBody>
          <a:bodyPr wrap="square" rtlCol="0">
            <a:spAutoFit/>
          </a:bodyPr>
          <a:lstStyle/>
          <a:p>
            <a:r>
              <a:rPr lang="en-US" dirty="0"/>
              <a:t>Table 3. Main parameters of the polarized target (PT). </a:t>
            </a:r>
            <a:endParaRPr lang="ru-RU" dirty="0"/>
          </a:p>
        </p:txBody>
      </p:sp>
    </p:spTree>
    <p:extLst>
      <p:ext uri="{BB962C8B-B14F-4D97-AF65-F5344CB8AC3E}">
        <p14:creationId xmlns:p14="http://schemas.microsoft.com/office/powerpoint/2010/main" val="824914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968534"/>
            <a:ext cx="8352928" cy="1200329"/>
          </a:xfrm>
          <a:prstGeom prst="rect">
            <a:avLst/>
          </a:prstGeom>
          <a:noFill/>
        </p:spPr>
        <p:txBody>
          <a:bodyPr wrap="square" rtlCol="0">
            <a:spAutoFit/>
          </a:bodyPr>
          <a:lstStyle/>
          <a:p>
            <a:r>
              <a:rPr lang="en-US" dirty="0" smtClean="0"/>
              <a:t>First </a:t>
            </a:r>
            <a:r>
              <a:rPr lang="en-US" dirty="0"/>
              <a:t>level </a:t>
            </a:r>
            <a:r>
              <a:rPr lang="en-US" dirty="0" smtClean="0"/>
              <a:t>triggers </a:t>
            </a:r>
            <a:r>
              <a:rPr lang="en-US" dirty="0"/>
              <a:t>are "good hit" and "momentum" from the tagging detectors polarization and momentum (see figure 4.) The final signal for reading information from the </a:t>
            </a:r>
            <a:r>
              <a:rPr lang="en-US" dirty="0" err="1"/>
              <a:t>hodoscopes</a:t>
            </a:r>
            <a:r>
              <a:rPr lang="en-US" dirty="0"/>
              <a:t> is a coincidence of signals from the front </a:t>
            </a:r>
            <a:r>
              <a:rPr lang="en-US" dirty="0" err="1"/>
              <a:t>hodoscopes</a:t>
            </a:r>
            <a:r>
              <a:rPr lang="en-US" dirty="0"/>
              <a:t> and </a:t>
            </a:r>
            <a:r>
              <a:rPr lang="en-US" dirty="0" smtClean="0"/>
              <a:t>recoil </a:t>
            </a:r>
            <a:r>
              <a:rPr lang="en-US" dirty="0" err="1" smtClean="0"/>
              <a:t>hodoscopes</a:t>
            </a:r>
            <a:endParaRPr lang="ru-RU"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928844"/>
            <a:ext cx="5935980" cy="1516380"/>
          </a:xfrm>
          <a:prstGeom prst="rect">
            <a:avLst/>
          </a:prstGeom>
          <a:noFill/>
          <a:ln>
            <a:noFill/>
          </a:ln>
        </p:spPr>
      </p:pic>
      <p:sp>
        <p:nvSpPr>
          <p:cNvPr id="5" name="TextBox 4"/>
          <p:cNvSpPr txBox="1"/>
          <p:nvPr/>
        </p:nvSpPr>
        <p:spPr>
          <a:xfrm>
            <a:off x="179512" y="5445224"/>
            <a:ext cx="8640960" cy="923330"/>
          </a:xfrm>
          <a:prstGeom prst="rect">
            <a:avLst/>
          </a:prstGeom>
          <a:noFill/>
        </p:spPr>
        <p:txBody>
          <a:bodyPr wrap="square" rtlCol="0">
            <a:spAutoFit/>
          </a:bodyPr>
          <a:lstStyle/>
          <a:p>
            <a:r>
              <a:rPr lang="en-US" dirty="0"/>
              <a:t>Fig 4. The overlapping scintillator design of the beam </a:t>
            </a:r>
            <a:r>
              <a:rPr lang="en-US" dirty="0" err="1"/>
              <a:t>hodoscopes</a:t>
            </a:r>
            <a:r>
              <a:rPr lang="en-US" dirty="0"/>
              <a:t>. The </a:t>
            </a:r>
            <a:r>
              <a:rPr lang="en-US" dirty="0" err="1"/>
              <a:t>hodoscope</a:t>
            </a:r>
            <a:r>
              <a:rPr lang="en-US" dirty="0"/>
              <a:t> is shown divided into 31 segments. Only the central 27 segments are usually used in the electronics.</a:t>
            </a:r>
            <a:endParaRPr lang="ru-RU" dirty="0"/>
          </a:p>
        </p:txBody>
      </p:sp>
      <p:sp>
        <p:nvSpPr>
          <p:cNvPr id="6" name="TextBox 5"/>
          <p:cNvSpPr txBox="1"/>
          <p:nvPr/>
        </p:nvSpPr>
        <p:spPr>
          <a:xfrm>
            <a:off x="6191672" y="3928844"/>
            <a:ext cx="2952328" cy="1200329"/>
          </a:xfrm>
          <a:prstGeom prst="rect">
            <a:avLst/>
          </a:prstGeom>
          <a:noFill/>
        </p:spPr>
        <p:txBody>
          <a:bodyPr wrap="square" rtlCol="0">
            <a:spAutoFit/>
          </a:bodyPr>
          <a:lstStyle/>
          <a:p>
            <a:r>
              <a:rPr lang="en-US" sz="1200" dirty="0" smtClean="0"/>
              <a:t>THE </a:t>
            </a:r>
            <a:r>
              <a:rPr lang="en-US" sz="1200" dirty="0"/>
              <a:t>DESIGN AND PERFORMANCE OF </a:t>
            </a:r>
            <a:r>
              <a:rPr lang="en-US" sz="1200" dirty="0" smtClean="0"/>
              <a:t> </a:t>
            </a:r>
            <a:r>
              <a:rPr lang="en-US" sz="1200" dirty="0"/>
              <a:t>FNAL HIGH-ENERGY POLARIZED-BEAM FACILITY The FNAL-E581/704 Collaboration Nuclear Instruments and Methods in Physics Research A290 (1990) 269-292</a:t>
            </a:r>
            <a:endParaRPr lang="ru-RU" sz="1200" dirty="0"/>
          </a:p>
        </p:txBody>
      </p:sp>
      <p:sp>
        <p:nvSpPr>
          <p:cNvPr id="7" name="TextBox 6"/>
          <p:cNvSpPr txBox="1"/>
          <p:nvPr/>
        </p:nvSpPr>
        <p:spPr>
          <a:xfrm>
            <a:off x="179512" y="2168863"/>
            <a:ext cx="8640960" cy="1200329"/>
          </a:xfrm>
          <a:prstGeom prst="rect">
            <a:avLst/>
          </a:prstGeom>
          <a:noFill/>
        </p:spPr>
        <p:txBody>
          <a:bodyPr wrap="square" rtlCol="0">
            <a:spAutoFit/>
          </a:bodyPr>
          <a:lstStyle/>
          <a:p>
            <a:r>
              <a:rPr lang="en-US" dirty="0"/>
              <a:t>The beam </a:t>
            </a:r>
            <a:r>
              <a:rPr lang="en-US" dirty="0" err="1"/>
              <a:t>hodoscopes</a:t>
            </a:r>
            <a:r>
              <a:rPr lang="en-US" dirty="0"/>
              <a:t> H1, H2 each consists of two planes X and Y. Each plane consist of two sub planes. The principal design of sub plane is shown on fig 4. </a:t>
            </a:r>
            <a:r>
              <a:rPr lang="en-US" dirty="0" smtClean="0"/>
              <a:t> </a:t>
            </a:r>
            <a:r>
              <a:rPr lang="en-US" dirty="0"/>
              <a:t>The Y-plane of </a:t>
            </a:r>
            <a:r>
              <a:rPr lang="en-US" dirty="0" err="1"/>
              <a:t>hodoscopes</a:t>
            </a:r>
            <a:r>
              <a:rPr lang="en-US" dirty="0"/>
              <a:t> contain 31 scintillators while the X-plane contain 17 scintillators. The structure of others </a:t>
            </a:r>
            <a:r>
              <a:rPr lang="en-US" dirty="0" err="1"/>
              <a:t>hodoscope</a:t>
            </a:r>
            <a:r>
              <a:rPr lang="en-US" dirty="0"/>
              <a:t> is presented in table 4.</a:t>
            </a:r>
            <a:endParaRPr lang="ru-RU" dirty="0"/>
          </a:p>
        </p:txBody>
      </p:sp>
    </p:spTree>
    <p:extLst>
      <p:ext uri="{BB962C8B-B14F-4D97-AF65-F5344CB8AC3E}">
        <p14:creationId xmlns:p14="http://schemas.microsoft.com/office/powerpoint/2010/main" val="2204057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26437460"/>
              </p:ext>
            </p:extLst>
          </p:nvPr>
        </p:nvGraphicFramePr>
        <p:xfrm>
          <a:off x="251521" y="116632"/>
          <a:ext cx="8712967" cy="4320481"/>
        </p:xfrm>
        <a:graphic>
          <a:graphicData uri="http://schemas.openxmlformats.org/drawingml/2006/table">
            <a:tbl>
              <a:tblPr firstRow="1" firstCol="1" bandRow="1">
                <a:tableStyleId>{5C22544A-7EE6-4342-B048-85BDC9FD1C3A}</a:tableStyleId>
              </a:tblPr>
              <a:tblGrid>
                <a:gridCol w="1299821"/>
                <a:gridCol w="1260193"/>
                <a:gridCol w="1325580"/>
                <a:gridCol w="1451401"/>
                <a:gridCol w="1404838"/>
                <a:gridCol w="692511"/>
                <a:gridCol w="149205"/>
                <a:gridCol w="564709"/>
                <a:gridCol w="564709"/>
              </a:tblGrid>
              <a:tr h="1097265">
                <a:tc>
                  <a:txBody>
                    <a:bodyPr/>
                    <a:lstStyle/>
                    <a:p>
                      <a:pPr algn="ctr">
                        <a:spcAft>
                          <a:spcPts val="0"/>
                        </a:spcAft>
                        <a:tabLst>
                          <a:tab pos="2969895" algn="ctr"/>
                          <a:tab pos="5940425" algn="r"/>
                        </a:tabLst>
                      </a:pPr>
                      <a:r>
                        <a:rPr lang="en-US" sz="1600" dirty="0">
                          <a:effectLst/>
                        </a:rPr>
                        <a:t> </a:t>
                      </a:r>
                      <a:endParaRPr lang="ru-RU" sz="1600" dirty="0">
                        <a:effectLst/>
                      </a:endParaRPr>
                    </a:p>
                    <a:p>
                      <a:pPr algn="ctr">
                        <a:spcAft>
                          <a:spcPts val="0"/>
                        </a:spcAft>
                        <a:tabLst>
                          <a:tab pos="2969895" algn="ctr"/>
                          <a:tab pos="5940425" algn="r"/>
                        </a:tabLst>
                      </a:pPr>
                      <a:r>
                        <a:rPr lang="en-US" sz="1600" dirty="0">
                          <a:effectLst/>
                        </a:rPr>
                        <a:t>Horoscope</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dirty="0">
                          <a:effectLst/>
                        </a:rPr>
                        <a:t> </a:t>
                      </a:r>
                      <a:endParaRPr lang="ru-RU" sz="1600" dirty="0">
                        <a:effectLst/>
                      </a:endParaRPr>
                    </a:p>
                    <a:p>
                      <a:pPr algn="l">
                        <a:spcAft>
                          <a:spcPts val="0"/>
                        </a:spcAft>
                        <a:tabLst>
                          <a:tab pos="2969895" algn="ctr"/>
                          <a:tab pos="5940425" algn="r"/>
                        </a:tabLst>
                      </a:pPr>
                      <a:r>
                        <a:rPr lang="en-US" sz="1600" dirty="0">
                          <a:effectLst/>
                        </a:rPr>
                        <a:t>Distance from PT</a:t>
                      </a:r>
                      <a:endParaRPr lang="ru-RU" sz="1600" dirty="0">
                        <a:effectLst/>
                      </a:endParaRPr>
                    </a:p>
                    <a:p>
                      <a:pPr algn="l">
                        <a:spcAft>
                          <a:spcPts val="0"/>
                        </a:spcAft>
                        <a:tabLst>
                          <a:tab pos="2969895" algn="ctr"/>
                          <a:tab pos="5940425" algn="r"/>
                        </a:tabLst>
                      </a:pPr>
                      <a:r>
                        <a:rPr lang="en-US" sz="1600" dirty="0">
                          <a:effectLst/>
                        </a:rPr>
                        <a:t>(m)</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dirty="0">
                          <a:effectLst/>
                        </a:rPr>
                        <a:t> </a:t>
                      </a:r>
                      <a:endParaRPr lang="ru-RU" sz="1600" dirty="0">
                        <a:effectLst/>
                      </a:endParaRPr>
                    </a:p>
                    <a:p>
                      <a:pPr algn="l">
                        <a:spcAft>
                          <a:spcPts val="0"/>
                        </a:spcAft>
                        <a:tabLst>
                          <a:tab pos="2969895" algn="ctr"/>
                          <a:tab pos="5940425" algn="r"/>
                        </a:tabLst>
                      </a:pPr>
                      <a:r>
                        <a:rPr lang="en-US" sz="1600" dirty="0">
                          <a:effectLst/>
                        </a:rPr>
                        <a:t>Total dimensions (mm)</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spcAft>
                          <a:spcPts val="0"/>
                        </a:spcAft>
                        <a:tabLst>
                          <a:tab pos="2969895" algn="ctr"/>
                          <a:tab pos="5940425" algn="r"/>
                        </a:tabLst>
                      </a:pPr>
                      <a:r>
                        <a:rPr lang="en-US" sz="1600">
                          <a:effectLst/>
                        </a:rPr>
                        <a:t> </a:t>
                      </a:r>
                      <a:endParaRPr lang="ru-RU" sz="1600">
                        <a:effectLst/>
                      </a:endParaRPr>
                    </a:p>
                    <a:p>
                      <a:pPr algn="l">
                        <a:spcAft>
                          <a:spcPts val="0"/>
                        </a:spcAft>
                        <a:tabLst>
                          <a:tab pos="2969895" algn="ctr"/>
                          <a:tab pos="5940425" algn="r"/>
                        </a:tabLst>
                      </a:pPr>
                      <a:r>
                        <a:rPr lang="en-US" sz="1600">
                          <a:effectLst/>
                        </a:rPr>
                        <a:t>Dimension of scintillator</a:t>
                      </a:r>
                      <a:endParaRPr lang="ru-RU" sz="1600">
                        <a:effectLst/>
                      </a:endParaRPr>
                    </a:p>
                    <a:p>
                      <a:pPr algn="l">
                        <a:spcAft>
                          <a:spcPts val="0"/>
                        </a:spcAft>
                        <a:tabLst>
                          <a:tab pos="2969895" algn="ctr"/>
                          <a:tab pos="5940425" algn="r"/>
                        </a:tabLst>
                      </a:pPr>
                      <a:r>
                        <a:rPr lang="en-US" sz="1600">
                          <a:effectLst/>
                        </a:rPr>
                        <a:t>width</a:t>
                      </a:r>
                      <a:r>
                        <a:rPr lang="ru-RU" sz="1600">
                          <a:effectLst/>
                          <a:sym typeface="Symbol" panose="05050102010706020507" pitchFamily="18" charset="2"/>
                        </a:rPr>
                        <a:t></a:t>
                      </a:r>
                      <a:r>
                        <a:rPr lang="en-US" sz="1600">
                          <a:effectLst/>
                        </a:rPr>
                        <a:t>thickness</a:t>
                      </a:r>
                      <a:r>
                        <a:rPr lang="ru-RU" sz="1600">
                          <a:effectLst/>
                          <a:sym typeface="Symbol" panose="05050102010706020507" pitchFamily="18" charset="2"/>
                        </a:rPr>
                        <a:t></a:t>
                      </a:r>
                      <a:r>
                        <a:rPr lang="en-US" sz="1600">
                          <a:effectLst/>
                        </a:rPr>
                        <a:t>length</a:t>
                      </a:r>
                      <a:endParaRPr lang="ru-RU" sz="1600">
                        <a:effectLst/>
                      </a:endParaRPr>
                    </a:p>
                    <a:p>
                      <a:pPr algn="l">
                        <a:spcAft>
                          <a:spcPts val="0"/>
                        </a:spcAft>
                        <a:tabLst>
                          <a:tab pos="2969895" algn="ctr"/>
                          <a:tab pos="5940425" algn="r"/>
                        </a:tabLst>
                      </a:pPr>
                      <a:r>
                        <a:rPr lang="en-US" sz="1600">
                          <a:effectLst/>
                        </a:rPr>
                        <a:t>(mm)</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gridSpan="4">
                  <a:txBody>
                    <a:bodyPr/>
                    <a:lstStyle/>
                    <a:p>
                      <a:pPr algn="l">
                        <a:spcAft>
                          <a:spcPts val="0"/>
                        </a:spcAft>
                        <a:tabLst>
                          <a:tab pos="2969895" algn="ctr"/>
                          <a:tab pos="5940425" algn="r"/>
                        </a:tabLst>
                      </a:pPr>
                      <a:r>
                        <a:rPr lang="ru-RU" sz="1600">
                          <a:effectLst/>
                        </a:rPr>
                        <a:t> </a:t>
                      </a:r>
                    </a:p>
                    <a:p>
                      <a:pPr algn="l">
                        <a:spcAft>
                          <a:spcPts val="0"/>
                        </a:spcAft>
                        <a:tabLst>
                          <a:tab pos="2969895" algn="ctr"/>
                          <a:tab pos="5940425" algn="r"/>
                        </a:tabLst>
                      </a:pPr>
                      <a:r>
                        <a:rPr lang="en-US" sz="1600">
                          <a:effectLst/>
                        </a:rPr>
                        <a:t>Number of PM</a:t>
                      </a:r>
                      <a:r>
                        <a:rPr lang="ru-RU" sz="1600">
                          <a:effectLst/>
                        </a:rPr>
                        <a:t>  </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315464">
                <a:tc>
                  <a:txBody>
                    <a:bodyPr/>
                    <a:lstStyle/>
                    <a:p>
                      <a:pPr algn="l">
                        <a:spcAft>
                          <a:spcPts val="0"/>
                        </a:spcAft>
                        <a:tabLst>
                          <a:tab pos="2969895" algn="ctr"/>
                          <a:tab pos="5940425" algn="r"/>
                        </a:tabLst>
                      </a:pPr>
                      <a:r>
                        <a:rPr lang="ru-RU" sz="1600">
                          <a:effectLst/>
                        </a:rPr>
                        <a:t> </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Z</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X   </a:t>
                      </a:r>
                      <a:r>
                        <a:rPr lang="en-US" sz="1600">
                          <a:effectLst/>
                          <a:sym typeface="Symbol" panose="05050102010706020507" pitchFamily="18" charset="2"/>
                        </a:rPr>
                        <a:t></a:t>
                      </a:r>
                      <a:r>
                        <a:rPr lang="en-US" sz="1600">
                          <a:effectLst/>
                        </a:rPr>
                        <a:t>  Y</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X                   </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Y</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X</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lnSpc>
                          <a:spcPct val="115000"/>
                        </a:lnSpc>
                        <a:spcAft>
                          <a:spcPts val="0"/>
                        </a:spcAft>
                      </a:pPr>
                      <a:r>
                        <a:rPr lang="en-US" sz="1600">
                          <a:effectLst/>
                        </a:rPr>
                        <a:t>Y</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lnSpc>
                          <a:spcPct val="115000"/>
                        </a:lnSpc>
                        <a:spcAft>
                          <a:spcPts val="0"/>
                        </a:spcAft>
                      </a:pPr>
                      <a:r>
                        <a:rPr lang="ru-RU" sz="1600">
                          <a:effectLst/>
                        </a:rPr>
                        <a:t>∑</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5464">
                <a:tc gridSpan="9">
                  <a:txBody>
                    <a:bodyPr/>
                    <a:lstStyle/>
                    <a:p>
                      <a:pPr algn="l">
                        <a:lnSpc>
                          <a:spcPct val="115000"/>
                        </a:lnSpc>
                        <a:spcAft>
                          <a:spcPts val="0"/>
                        </a:spcAft>
                      </a:pPr>
                      <a:r>
                        <a:rPr lang="en-US" sz="1600">
                          <a:effectLst/>
                        </a:rPr>
                        <a:t>                                                           Beam  Hodoscope </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5464">
                <a:tc>
                  <a:txBody>
                    <a:bodyPr/>
                    <a:lstStyle/>
                    <a:p>
                      <a:pPr algn="l">
                        <a:spcAft>
                          <a:spcPts val="0"/>
                        </a:spcAft>
                        <a:tabLst>
                          <a:tab pos="2969895" algn="ctr"/>
                          <a:tab pos="5940425" algn="r"/>
                        </a:tabLst>
                      </a:pPr>
                      <a:r>
                        <a:rPr lang="en-US" sz="1600">
                          <a:effectLst/>
                        </a:rPr>
                        <a:t>H1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-6.20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72 </a:t>
                      </a:r>
                      <a:r>
                        <a:rPr lang="en-US" sz="1600">
                          <a:effectLst/>
                          <a:sym typeface="Symbol" panose="05050102010706020507" pitchFamily="18" charset="2"/>
                        </a:rPr>
                        <a:t></a:t>
                      </a:r>
                      <a:r>
                        <a:rPr lang="en-US" sz="1600">
                          <a:effectLst/>
                        </a:rPr>
                        <a:t> </a:t>
                      </a:r>
                      <a:r>
                        <a:rPr lang="ru-RU" sz="1600">
                          <a:effectLst/>
                        </a:rPr>
                        <a:t>128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ru-RU" sz="1600">
                          <a:effectLst/>
                          <a:sym typeface="Symbol" panose="05050102010706020507" pitchFamily="18" charset="2"/>
                        </a:rPr>
                        <a:t></a:t>
                      </a:r>
                      <a:r>
                        <a:rPr lang="ru-RU" sz="1600">
                          <a:effectLst/>
                        </a:rPr>
                        <a:t> 3 </a:t>
                      </a:r>
                      <a:r>
                        <a:rPr lang="ru-RU" sz="1600">
                          <a:effectLst/>
                          <a:sym typeface="Symbol" panose="05050102010706020507" pitchFamily="18" charset="2"/>
                        </a:rPr>
                        <a:t></a:t>
                      </a:r>
                      <a:r>
                        <a:rPr lang="ru-RU" sz="1600">
                          <a:effectLst/>
                        </a:rPr>
                        <a:t> 72</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ru-RU" sz="1600">
                          <a:effectLst/>
                          <a:sym typeface="Symbol" panose="05050102010706020507" pitchFamily="18" charset="2"/>
                        </a:rPr>
                        <a:t></a:t>
                      </a:r>
                      <a:r>
                        <a:rPr lang="ru-RU" sz="1600">
                          <a:effectLst/>
                        </a:rPr>
                        <a:t> 3 </a:t>
                      </a:r>
                      <a:r>
                        <a:rPr lang="ru-RU" sz="1600">
                          <a:effectLst/>
                          <a:sym typeface="Symbol" panose="05050102010706020507" pitchFamily="18" charset="2"/>
                        </a:rPr>
                        <a:t></a:t>
                      </a:r>
                      <a:r>
                        <a:rPr lang="ru-RU" sz="1600">
                          <a:effectLst/>
                        </a:rPr>
                        <a:t> 128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ru-RU" sz="1600">
                          <a:effectLst/>
                        </a:rPr>
                        <a:t>17</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lnSpc>
                          <a:spcPct val="115000"/>
                        </a:lnSpc>
                        <a:spcAft>
                          <a:spcPts val="0"/>
                        </a:spcAft>
                      </a:pPr>
                      <a:r>
                        <a:rPr lang="ru-RU" sz="1600">
                          <a:effectLst/>
                        </a:rPr>
                        <a:t>31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lnSpc>
                          <a:spcPct val="115000"/>
                        </a:lnSpc>
                        <a:spcAft>
                          <a:spcPts val="0"/>
                        </a:spcAft>
                      </a:pPr>
                      <a:r>
                        <a:rPr lang="ru-RU" sz="1600">
                          <a:effectLst/>
                        </a:rPr>
                        <a:t>48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5464">
                <a:tc>
                  <a:txBody>
                    <a:bodyPr/>
                    <a:lstStyle/>
                    <a:p>
                      <a:pPr algn="l">
                        <a:spcAft>
                          <a:spcPts val="0"/>
                        </a:spcAft>
                        <a:tabLst>
                          <a:tab pos="2969895" algn="ctr"/>
                          <a:tab pos="5940425" algn="r"/>
                        </a:tabLst>
                      </a:pPr>
                      <a:r>
                        <a:rPr lang="en-US" sz="1600">
                          <a:effectLst/>
                        </a:rPr>
                        <a:t>H2</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-2.20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72 </a:t>
                      </a:r>
                      <a:r>
                        <a:rPr lang="en-US" sz="1600">
                          <a:effectLst/>
                          <a:sym typeface="Symbol" panose="05050102010706020507" pitchFamily="18" charset="2"/>
                        </a:rPr>
                        <a:t></a:t>
                      </a:r>
                      <a:r>
                        <a:rPr lang="en-US" sz="1600">
                          <a:effectLst/>
                        </a:rPr>
                        <a:t> </a:t>
                      </a:r>
                      <a:r>
                        <a:rPr lang="ru-RU" sz="1600">
                          <a:effectLst/>
                        </a:rPr>
                        <a:t>128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ru-RU" sz="1600">
                          <a:effectLst/>
                          <a:sym typeface="Symbol" panose="05050102010706020507" pitchFamily="18" charset="2"/>
                        </a:rPr>
                        <a:t></a:t>
                      </a:r>
                      <a:r>
                        <a:rPr lang="ru-RU" sz="1600">
                          <a:effectLst/>
                        </a:rPr>
                        <a:t> 3 </a:t>
                      </a:r>
                      <a:r>
                        <a:rPr lang="ru-RU" sz="1600">
                          <a:effectLst/>
                          <a:sym typeface="Symbol" panose="05050102010706020507" pitchFamily="18" charset="2"/>
                        </a:rPr>
                        <a:t></a:t>
                      </a:r>
                      <a:r>
                        <a:rPr lang="ru-RU" sz="1600">
                          <a:effectLst/>
                        </a:rPr>
                        <a:t> 72</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ru-RU" sz="1600">
                          <a:effectLst/>
                          <a:sym typeface="Symbol" panose="05050102010706020507" pitchFamily="18" charset="2"/>
                        </a:rPr>
                        <a:t></a:t>
                      </a:r>
                      <a:r>
                        <a:rPr lang="ru-RU" sz="1600">
                          <a:effectLst/>
                        </a:rPr>
                        <a:t> 3 </a:t>
                      </a:r>
                      <a:r>
                        <a:rPr lang="ru-RU" sz="1600">
                          <a:effectLst/>
                          <a:sym typeface="Symbol" panose="05050102010706020507" pitchFamily="18" charset="2"/>
                        </a:rPr>
                        <a:t></a:t>
                      </a:r>
                      <a:r>
                        <a:rPr lang="ru-RU" sz="1600">
                          <a:effectLst/>
                        </a:rPr>
                        <a:t> 128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ru-RU" sz="1600">
                          <a:effectLst/>
                        </a:rPr>
                        <a:t>17</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lnSpc>
                          <a:spcPct val="115000"/>
                        </a:lnSpc>
                        <a:spcAft>
                          <a:spcPts val="0"/>
                        </a:spcAft>
                      </a:pPr>
                      <a:r>
                        <a:rPr lang="ru-RU" sz="1600">
                          <a:effectLst/>
                        </a:rPr>
                        <a:t>31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lnSpc>
                          <a:spcPct val="115000"/>
                        </a:lnSpc>
                        <a:spcAft>
                          <a:spcPts val="0"/>
                        </a:spcAft>
                      </a:pPr>
                      <a:r>
                        <a:rPr lang="ru-RU" sz="1600">
                          <a:effectLst/>
                        </a:rPr>
                        <a:t>48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15464">
                <a:tc gridSpan="9">
                  <a:txBody>
                    <a:bodyPr/>
                    <a:lstStyle/>
                    <a:p>
                      <a:pPr algn="l">
                        <a:lnSpc>
                          <a:spcPct val="115000"/>
                        </a:lnSpc>
                        <a:spcAft>
                          <a:spcPts val="0"/>
                        </a:spcAft>
                      </a:pPr>
                      <a:r>
                        <a:rPr lang="en-US" sz="1600" dirty="0">
                          <a:effectLst/>
                        </a:rPr>
                        <a:t>                                                      Forward   </a:t>
                      </a:r>
                      <a:r>
                        <a:rPr lang="en-US" sz="1600" dirty="0" err="1">
                          <a:effectLst/>
                        </a:rPr>
                        <a:t>Hodoscope</a:t>
                      </a:r>
                      <a:r>
                        <a:rPr lang="en-US" sz="1600" dirty="0">
                          <a:effectLst/>
                        </a:rPr>
                        <a:t>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316">
                <a:tc>
                  <a:txBody>
                    <a:bodyPr/>
                    <a:lstStyle/>
                    <a:p>
                      <a:pPr algn="l">
                        <a:spcAft>
                          <a:spcPts val="0"/>
                        </a:spcAft>
                        <a:tabLst>
                          <a:tab pos="2969895" algn="ctr"/>
                          <a:tab pos="5940425" algn="r"/>
                        </a:tabLst>
                      </a:pPr>
                      <a:r>
                        <a:rPr lang="en-US" sz="1600">
                          <a:effectLst/>
                        </a:rPr>
                        <a:t> H</a:t>
                      </a:r>
                      <a:r>
                        <a:rPr lang="ru-RU" sz="1600">
                          <a:effectLst/>
                        </a:rPr>
                        <a:t>3</a:t>
                      </a:r>
                      <a:r>
                        <a:rPr lang="en-US" sz="1600">
                          <a:effectLst/>
                        </a:rPr>
                        <a:t>-H5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0.6</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48 </a:t>
                      </a:r>
                      <a:r>
                        <a:rPr lang="en-US" sz="1600">
                          <a:effectLst/>
                          <a:sym typeface="Symbol" panose="05050102010706020507" pitchFamily="18" charset="2"/>
                        </a:rPr>
                        <a:t></a:t>
                      </a:r>
                      <a:r>
                        <a:rPr lang="en-US" sz="1600">
                          <a:effectLst/>
                        </a:rPr>
                        <a:t> 40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dirty="0">
                          <a:effectLst/>
                        </a:rPr>
                        <a:t>   </a:t>
                      </a:r>
                      <a:r>
                        <a:rPr lang="ru-RU" sz="1600" dirty="0">
                          <a:effectLst/>
                        </a:rPr>
                        <a:t>6 </a:t>
                      </a:r>
                      <a:r>
                        <a:rPr lang="en-US" sz="1600" dirty="0">
                          <a:effectLst/>
                          <a:sym typeface="Symbol" panose="05050102010706020507" pitchFamily="18" charset="2"/>
                        </a:rPr>
                        <a:t></a:t>
                      </a:r>
                      <a:r>
                        <a:rPr lang="en-US" sz="1600" dirty="0">
                          <a:effectLst/>
                        </a:rPr>
                        <a:t> </a:t>
                      </a:r>
                      <a:r>
                        <a:rPr lang="ru-RU" sz="1600" dirty="0">
                          <a:effectLst/>
                        </a:rPr>
                        <a:t>3 </a:t>
                      </a:r>
                      <a:r>
                        <a:rPr lang="ru-RU" sz="1600" dirty="0">
                          <a:effectLst/>
                          <a:sym typeface="Symbol" panose="05050102010706020507" pitchFamily="18" charset="2"/>
                        </a:rPr>
                        <a:t></a:t>
                      </a:r>
                      <a:r>
                        <a:rPr lang="ru-RU" sz="1600" dirty="0">
                          <a:effectLst/>
                        </a:rPr>
                        <a:t> 48</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en-US" sz="1600">
                          <a:effectLst/>
                          <a:sym typeface="Symbol" panose="05050102010706020507" pitchFamily="18" charset="2"/>
                        </a:rPr>
                        <a:t></a:t>
                      </a:r>
                      <a:r>
                        <a:rPr lang="en-US" sz="1600">
                          <a:effectLst/>
                        </a:rPr>
                        <a:t> </a:t>
                      </a:r>
                      <a:r>
                        <a:rPr lang="ru-RU" sz="1600">
                          <a:effectLst/>
                        </a:rPr>
                        <a:t>3 </a:t>
                      </a:r>
                      <a:r>
                        <a:rPr lang="ru-RU" sz="1600">
                          <a:effectLst/>
                          <a:sym typeface="Symbol" panose="05050102010706020507" pitchFamily="18" charset="2"/>
                        </a:rPr>
                        <a:t></a:t>
                      </a:r>
                      <a:r>
                        <a:rPr lang="en-US" sz="1600">
                          <a:effectLst/>
                        </a:rPr>
                        <a:t> 40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ru-RU" sz="1600">
                          <a:effectLst/>
                        </a:rPr>
                        <a:t>11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spcAft>
                          <a:spcPts val="0"/>
                        </a:spcAft>
                        <a:tabLst>
                          <a:tab pos="2969895" algn="ctr"/>
                          <a:tab pos="5940425" algn="r"/>
                        </a:tabLst>
                      </a:pPr>
                      <a:r>
                        <a:rPr lang="en-US" sz="1600">
                          <a:effectLst/>
                        </a:rPr>
                        <a:t>9</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spcAft>
                          <a:spcPts val="0"/>
                        </a:spcAft>
                        <a:tabLst>
                          <a:tab pos="2969895" algn="ctr"/>
                          <a:tab pos="5940425" algn="r"/>
                        </a:tabLst>
                      </a:pPr>
                      <a:r>
                        <a:rPr lang="en-US" sz="1600">
                          <a:effectLst/>
                        </a:rPr>
                        <a:t>20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74316">
                <a:tc>
                  <a:txBody>
                    <a:bodyPr/>
                    <a:lstStyle/>
                    <a:p>
                      <a:pPr algn="l">
                        <a:spcAft>
                          <a:spcPts val="0"/>
                        </a:spcAft>
                        <a:tabLst>
                          <a:tab pos="2969895" algn="ctr"/>
                          <a:tab pos="5940425" algn="r"/>
                        </a:tabLst>
                      </a:pPr>
                      <a:r>
                        <a:rPr lang="en-US" sz="1600">
                          <a:effectLst/>
                        </a:rPr>
                        <a:t> H4-H6</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4.6</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1</a:t>
                      </a:r>
                      <a:r>
                        <a:rPr lang="ru-RU" sz="1600">
                          <a:effectLst/>
                        </a:rPr>
                        <a:t>44</a:t>
                      </a:r>
                      <a:r>
                        <a:rPr lang="en-US" sz="1600">
                          <a:effectLst/>
                        </a:rPr>
                        <a:t>  </a:t>
                      </a:r>
                      <a:r>
                        <a:rPr lang="en-US" sz="1600">
                          <a:effectLst/>
                          <a:sym typeface="Symbol" panose="05050102010706020507" pitchFamily="18" charset="2"/>
                        </a:rPr>
                        <a:t></a:t>
                      </a:r>
                      <a:r>
                        <a:rPr lang="ru-RU" sz="1600">
                          <a:effectLst/>
                        </a:rPr>
                        <a:t> 1</a:t>
                      </a:r>
                      <a:r>
                        <a:rPr lang="en-US" sz="1600">
                          <a:effectLst/>
                        </a:rPr>
                        <a:t>68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en-US" sz="1600">
                          <a:effectLst/>
                          <a:sym typeface="Symbol" panose="05050102010706020507" pitchFamily="18" charset="2"/>
                        </a:rPr>
                        <a:t></a:t>
                      </a:r>
                      <a:r>
                        <a:rPr lang="en-US" sz="1600">
                          <a:effectLst/>
                        </a:rPr>
                        <a:t> </a:t>
                      </a:r>
                      <a:r>
                        <a:rPr lang="ru-RU" sz="1600">
                          <a:effectLst/>
                        </a:rPr>
                        <a:t>3 </a:t>
                      </a:r>
                      <a:r>
                        <a:rPr lang="ru-RU" sz="1600">
                          <a:effectLst/>
                          <a:sym typeface="Symbol" panose="05050102010706020507" pitchFamily="18" charset="2"/>
                        </a:rPr>
                        <a:t></a:t>
                      </a:r>
                      <a:r>
                        <a:rPr lang="en-US" sz="1600">
                          <a:effectLst/>
                        </a:rPr>
                        <a:t> 1</a:t>
                      </a:r>
                      <a:r>
                        <a:rPr lang="ru-RU" sz="1600">
                          <a:effectLst/>
                        </a:rPr>
                        <a:t>44</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en-US" sz="1600">
                          <a:effectLst/>
                          <a:sym typeface="Symbol" panose="05050102010706020507" pitchFamily="18" charset="2"/>
                        </a:rPr>
                        <a:t></a:t>
                      </a:r>
                      <a:r>
                        <a:rPr lang="en-US" sz="1600">
                          <a:effectLst/>
                        </a:rPr>
                        <a:t> </a:t>
                      </a:r>
                      <a:r>
                        <a:rPr lang="ru-RU" sz="1600">
                          <a:effectLst/>
                        </a:rPr>
                        <a:t>3 </a:t>
                      </a:r>
                      <a:r>
                        <a:rPr lang="ru-RU" sz="1600">
                          <a:effectLst/>
                          <a:sym typeface="Symbol" panose="05050102010706020507" pitchFamily="18" charset="2"/>
                        </a:rPr>
                        <a:t></a:t>
                      </a:r>
                      <a:r>
                        <a:rPr lang="en-US" sz="1600">
                          <a:effectLst/>
                        </a:rPr>
                        <a:t> 168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ru-RU" sz="1600">
                          <a:effectLst/>
                        </a:rPr>
                        <a:t>35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spcAft>
                          <a:spcPts val="0"/>
                        </a:spcAft>
                        <a:tabLst>
                          <a:tab pos="2969895" algn="ctr"/>
                          <a:tab pos="5940425" algn="r"/>
                        </a:tabLst>
                      </a:pPr>
                      <a:r>
                        <a:rPr lang="en-US" sz="1600">
                          <a:effectLst/>
                        </a:rPr>
                        <a:t>41</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spcAft>
                          <a:spcPts val="0"/>
                        </a:spcAft>
                        <a:tabLst>
                          <a:tab pos="2969895" algn="ctr"/>
                          <a:tab pos="5940425" algn="r"/>
                        </a:tabLst>
                      </a:pPr>
                      <a:r>
                        <a:rPr lang="en-US" sz="1600">
                          <a:effectLst/>
                        </a:rPr>
                        <a:t>76</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74316">
                <a:tc gridSpan="9">
                  <a:txBody>
                    <a:bodyPr/>
                    <a:lstStyle/>
                    <a:p>
                      <a:pPr algn="l">
                        <a:spcAft>
                          <a:spcPts val="0"/>
                        </a:spcAft>
                        <a:tabLst>
                          <a:tab pos="2969895" algn="ctr"/>
                          <a:tab pos="5940425" algn="r"/>
                        </a:tabLst>
                      </a:pPr>
                      <a:r>
                        <a:rPr lang="en-US" sz="1600" dirty="0">
                          <a:effectLst/>
                        </a:rPr>
                        <a:t>                                                           Recoil  </a:t>
                      </a:r>
                      <a:r>
                        <a:rPr lang="en-US" sz="1600" dirty="0" err="1">
                          <a:effectLst/>
                        </a:rPr>
                        <a:t>Hodoscope</a:t>
                      </a:r>
                      <a:r>
                        <a:rPr lang="en-US" sz="1600" dirty="0">
                          <a:effectLst/>
                        </a:rPr>
                        <a:t>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4316">
                <a:tc>
                  <a:txBody>
                    <a:bodyPr/>
                    <a:lstStyle/>
                    <a:p>
                      <a:pPr algn="l">
                        <a:spcAft>
                          <a:spcPts val="0"/>
                        </a:spcAft>
                        <a:tabLst>
                          <a:tab pos="2969895" algn="ctr"/>
                          <a:tab pos="5940425" algn="r"/>
                        </a:tabLst>
                      </a:pPr>
                      <a:r>
                        <a:rPr lang="ru-RU" sz="1600">
                          <a:effectLst/>
                        </a:rPr>
                        <a:t> </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X</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Z   </a:t>
                      </a:r>
                      <a:r>
                        <a:rPr lang="en-US" sz="1600">
                          <a:effectLst/>
                          <a:sym typeface="Symbol" panose="05050102010706020507" pitchFamily="18" charset="2"/>
                        </a:rPr>
                        <a:t></a:t>
                      </a:r>
                      <a:r>
                        <a:rPr lang="en-US" sz="1600">
                          <a:effectLst/>
                        </a:rPr>
                        <a:t>   Y</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Z</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dirty="0">
                          <a:effectLst/>
                        </a:rPr>
                        <a:t>             Y</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Z</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spcAft>
                          <a:spcPts val="0"/>
                        </a:spcAft>
                        <a:tabLst>
                          <a:tab pos="2969895" algn="ctr"/>
                          <a:tab pos="5940425" algn="r"/>
                        </a:tabLst>
                      </a:pPr>
                      <a:r>
                        <a:rPr lang="en-US" sz="1600">
                          <a:effectLst/>
                        </a:rPr>
                        <a:t>Y</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spcAft>
                          <a:spcPts val="0"/>
                        </a:spcAft>
                        <a:tabLst>
                          <a:tab pos="2969895" algn="ctr"/>
                          <a:tab pos="5940425" algn="r"/>
                        </a:tabLst>
                      </a:pPr>
                      <a:r>
                        <a:rPr lang="ru-RU" sz="1600">
                          <a:effectLst/>
                        </a:rPr>
                        <a:t>∑</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74316">
                <a:tc>
                  <a:txBody>
                    <a:bodyPr/>
                    <a:lstStyle/>
                    <a:p>
                      <a:pPr algn="l">
                        <a:spcAft>
                          <a:spcPts val="0"/>
                        </a:spcAft>
                        <a:tabLst>
                          <a:tab pos="2969895" algn="ctr"/>
                          <a:tab pos="5940425" algn="r"/>
                        </a:tabLst>
                      </a:pPr>
                      <a:r>
                        <a:rPr lang="en-US" sz="1600">
                          <a:effectLst/>
                        </a:rPr>
                        <a:t> H</a:t>
                      </a:r>
                      <a:r>
                        <a:rPr lang="ru-RU" sz="1600">
                          <a:effectLst/>
                        </a:rPr>
                        <a:t>7</a:t>
                      </a:r>
                      <a:r>
                        <a:rPr lang="en-US" sz="1600">
                          <a:effectLst/>
                        </a:rPr>
                        <a:t>- H9</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0.</a:t>
                      </a:r>
                      <a:r>
                        <a:rPr lang="en-US" sz="1600">
                          <a:effectLst/>
                        </a:rPr>
                        <a:t>3</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317 </a:t>
                      </a:r>
                      <a:r>
                        <a:rPr lang="en-US" sz="1600">
                          <a:effectLst/>
                          <a:sym typeface="Symbol" panose="05050102010706020507" pitchFamily="18" charset="2"/>
                        </a:rPr>
                        <a:t></a:t>
                      </a:r>
                      <a:r>
                        <a:rPr lang="ru-RU" sz="1600">
                          <a:effectLst/>
                        </a:rPr>
                        <a:t> 1</a:t>
                      </a:r>
                      <a:r>
                        <a:rPr lang="en-US" sz="1600">
                          <a:effectLst/>
                        </a:rPr>
                        <a:t>93</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en-US" sz="1600">
                          <a:effectLst/>
                          <a:sym typeface="Symbol" panose="05050102010706020507" pitchFamily="18" charset="2"/>
                        </a:rPr>
                        <a:t></a:t>
                      </a:r>
                      <a:r>
                        <a:rPr lang="en-US" sz="1600">
                          <a:effectLst/>
                        </a:rPr>
                        <a:t> </a:t>
                      </a:r>
                      <a:r>
                        <a:rPr lang="ru-RU" sz="1600">
                          <a:effectLst/>
                        </a:rPr>
                        <a:t>3 </a:t>
                      </a:r>
                      <a:r>
                        <a:rPr lang="ru-RU" sz="1600">
                          <a:effectLst/>
                          <a:sym typeface="Symbol" panose="05050102010706020507" pitchFamily="18" charset="2"/>
                        </a:rPr>
                        <a:t></a:t>
                      </a:r>
                      <a:r>
                        <a:rPr lang="en-US" sz="1600">
                          <a:effectLst/>
                        </a:rPr>
                        <a:t> 317</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dirty="0">
                          <a:effectLst/>
                        </a:rPr>
                        <a:t>  </a:t>
                      </a:r>
                      <a:r>
                        <a:rPr lang="ru-RU" sz="1600" dirty="0">
                          <a:effectLst/>
                        </a:rPr>
                        <a:t>6 </a:t>
                      </a:r>
                      <a:r>
                        <a:rPr lang="en-US" sz="1600" dirty="0">
                          <a:effectLst/>
                          <a:sym typeface="Symbol" panose="05050102010706020507" pitchFamily="18" charset="2"/>
                        </a:rPr>
                        <a:t></a:t>
                      </a:r>
                      <a:r>
                        <a:rPr lang="en-US" sz="1600" dirty="0">
                          <a:effectLst/>
                        </a:rPr>
                        <a:t> </a:t>
                      </a:r>
                      <a:r>
                        <a:rPr lang="ru-RU" sz="1600" dirty="0">
                          <a:effectLst/>
                        </a:rPr>
                        <a:t>3 </a:t>
                      </a:r>
                      <a:r>
                        <a:rPr lang="ru-RU" sz="1600" dirty="0">
                          <a:effectLst/>
                          <a:sym typeface="Symbol" panose="05050102010706020507" pitchFamily="18" charset="2"/>
                        </a:rPr>
                        <a:t></a:t>
                      </a:r>
                      <a:r>
                        <a:rPr lang="en-US" sz="1600" dirty="0">
                          <a:effectLst/>
                        </a:rPr>
                        <a:t> 193</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spcAft>
                          <a:spcPts val="0"/>
                        </a:spcAft>
                        <a:tabLst>
                          <a:tab pos="2969895" algn="ctr"/>
                          <a:tab pos="5940425" algn="r"/>
                        </a:tabLst>
                      </a:pPr>
                      <a:r>
                        <a:rPr lang="en-US" sz="1600">
                          <a:effectLst/>
                        </a:rPr>
                        <a:t>79</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spcAft>
                          <a:spcPts val="0"/>
                        </a:spcAft>
                        <a:tabLst>
                          <a:tab pos="2969895" algn="ctr"/>
                          <a:tab pos="5940425" algn="r"/>
                        </a:tabLst>
                      </a:pPr>
                      <a:r>
                        <a:rPr lang="en-US" sz="1600">
                          <a:effectLst/>
                        </a:rPr>
                        <a:t>49</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128</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74316">
                <a:tc>
                  <a:txBody>
                    <a:bodyPr/>
                    <a:lstStyle/>
                    <a:p>
                      <a:pPr algn="l">
                        <a:spcAft>
                          <a:spcPts val="0"/>
                        </a:spcAft>
                        <a:tabLst>
                          <a:tab pos="2969895" algn="ctr"/>
                          <a:tab pos="5940425" algn="r"/>
                        </a:tabLst>
                      </a:pPr>
                      <a:r>
                        <a:rPr lang="en-US" sz="1600">
                          <a:effectLst/>
                        </a:rPr>
                        <a:t> H8- H10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dirty="0">
                          <a:effectLst/>
                        </a:rPr>
                        <a:t>    0.6</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320 </a:t>
                      </a:r>
                      <a:r>
                        <a:rPr lang="en-US" sz="1600">
                          <a:effectLst/>
                          <a:sym typeface="Symbol" panose="05050102010706020507" pitchFamily="18" charset="2"/>
                        </a:rPr>
                        <a:t></a:t>
                      </a:r>
                      <a:r>
                        <a:rPr lang="en-US" sz="1600">
                          <a:effectLst/>
                        </a:rPr>
                        <a:t> 365</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a:effectLst/>
                        </a:rPr>
                        <a:t>   </a:t>
                      </a:r>
                      <a:r>
                        <a:rPr lang="ru-RU" sz="1600">
                          <a:effectLst/>
                        </a:rPr>
                        <a:t>6 </a:t>
                      </a:r>
                      <a:r>
                        <a:rPr lang="en-US" sz="1600">
                          <a:effectLst/>
                          <a:sym typeface="Symbol" panose="05050102010706020507" pitchFamily="18" charset="2"/>
                        </a:rPr>
                        <a:t></a:t>
                      </a:r>
                      <a:r>
                        <a:rPr lang="en-US" sz="1600">
                          <a:effectLst/>
                        </a:rPr>
                        <a:t> </a:t>
                      </a:r>
                      <a:r>
                        <a:rPr lang="ru-RU" sz="1600">
                          <a:effectLst/>
                        </a:rPr>
                        <a:t>3 </a:t>
                      </a:r>
                      <a:r>
                        <a:rPr lang="ru-RU" sz="1600">
                          <a:effectLst/>
                          <a:sym typeface="Symbol" panose="05050102010706020507" pitchFamily="18" charset="2"/>
                        </a:rPr>
                        <a:t></a:t>
                      </a:r>
                      <a:r>
                        <a:rPr lang="en-US" sz="1600">
                          <a:effectLst/>
                        </a:rPr>
                        <a:t> 320</a:t>
                      </a:r>
                      <a:endParaRPr lang="ru-RU"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ru-RU" sz="1600" dirty="0">
                          <a:effectLst/>
                        </a:rPr>
                        <a:t>  6 </a:t>
                      </a:r>
                      <a:r>
                        <a:rPr lang="en-US" sz="1600" dirty="0">
                          <a:effectLst/>
                          <a:sym typeface="Symbol" panose="05050102010706020507" pitchFamily="18" charset="2"/>
                        </a:rPr>
                        <a:t></a:t>
                      </a:r>
                      <a:r>
                        <a:rPr lang="en-US" sz="1600" dirty="0">
                          <a:effectLst/>
                        </a:rPr>
                        <a:t> </a:t>
                      </a:r>
                      <a:r>
                        <a:rPr lang="ru-RU" sz="1600" dirty="0">
                          <a:effectLst/>
                        </a:rPr>
                        <a:t>3 </a:t>
                      </a:r>
                      <a:r>
                        <a:rPr lang="ru-RU" sz="1600" dirty="0">
                          <a:effectLst/>
                          <a:sym typeface="Symbol" panose="05050102010706020507" pitchFamily="18" charset="2"/>
                        </a:rPr>
                        <a:t></a:t>
                      </a:r>
                      <a:r>
                        <a:rPr lang="en-US" sz="1600" dirty="0">
                          <a:effectLst/>
                        </a:rPr>
                        <a:t> 365</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tabLst>
                          <a:tab pos="2969895" algn="ctr"/>
                          <a:tab pos="5940425" algn="r"/>
                        </a:tabLst>
                      </a:pPr>
                      <a:r>
                        <a:rPr lang="en-US" sz="1600" dirty="0">
                          <a:effectLst/>
                        </a:rPr>
                        <a:t>79</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l">
                        <a:spcAft>
                          <a:spcPts val="0"/>
                        </a:spcAft>
                        <a:tabLst>
                          <a:tab pos="2969895" algn="ctr"/>
                          <a:tab pos="5940425" algn="r"/>
                        </a:tabLst>
                      </a:pPr>
                      <a:r>
                        <a:rPr lang="en-US" sz="1600" dirty="0">
                          <a:effectLst/>
                        </a:rPr>
                        <a:t>91</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gn="l">
                        <a:spcAft>
                          <a:spcPts val="0"/>
                        </a:spcAft>
                        <a:tabLst>
                          <a:tab pos="2969895" algn="ctr"/>
                          <a:tab pos="5940425" algn="r"/>
                        </a:tabLst>
                      </a:pPr>
                      <a:r>
                        <a:rPr lang="en-US" sz="1600" dirty="0">
                          <a:effectLst/>
                        </a:rPr>
                        <a:t>160</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TextBox 2"/>
          <p:cNvSpPr txBox="1"/>
          <p:nvPr/>
        </p:nvSpPr>
        <p:spPr>
          <a:xfrm>
            <a:off x="251520" y="4509120"/>
            <a:ext cx="7632848" cy="646331"/>
          </a:xfrm>
          <a:prstGeom prst="rect">
            <a:avLst/>
          </a:prstGeom>
          <a:noFill/>
        </p:spPr>
        <p:txBody>
          <a:bodyPr wrap="square" rtlCol="0">
            <a:spAutoFit/>
          </a:bodyPr>
          <a:lstStyle/>
          <a:p>
            <a:r>
              <a:rPr lang="en-US" dirty="0"/>
              <a:t>Table 4 The structure of </a:t>
            </a:r>
            <a:r>
              <a:rPr lang="en-US" dirty="0" err="1"/>
              <a:t>polarimeter</a:t>
            </a:r>
            <a:r>
              <a:rPr lang="en-US" dirty="0"/>
              <a:t> based on the elastic antiproton proton scattering</a:t>
            </a:r>
            <a:endParaRPr lang="ru-RU" dirty="0"/>
          </a:p>
        </p:txBody>
      </p:sp>
      <p:sp>
        <p:nvSpPr>
          <p:cNvPr id="4" name="TextBox 3"/>
          <p:cNvSpPr txBox="1"/>
          <p:nvPr/>
        </p:nvSpPr>
        <p:spPr>
          <a:xfrm>
            <a:off x="251520" y="5157192"/>
            <a:ext cx="8496944" cy="1477328"/>
          </a:xfrm>
          <a:prstGeom prst="rect">
            <a:avLst/>
          </a:prstGeom>
          <a:noFill/>
        </p:spPr>
        <p:txBody>
          <a:bodyPr wrap="square" rtlCol="0">
            <a:spAutoFit/>
          </a:bodyPr>
          <a:lstStyle/>
          <a:p>
            <a:r>
              <a:rPr lang="en-US" dirty="0"/>
              <a:t>A fast pre-trigger signal, known as GOOD HIT, is calculated as quickly as possible from the momentum and polarization information and sent to the experimental hall. GOOD HIT requires exactly one hit in each of the six active hodoscopes, which means that the beam-tagging logic has sufficient data to calculate both a momentum and a polarization value</a:t>
            </a:r>
            <a:r>
              <a:rPr lang="en-US" dirty="0" smtClean="0"/>
              <a:t>.</a:t>
            </a:r>
            <a:endParaRPr lang="ru-RU" dirty="0"/>
          </a:p>
        </p:txBody>
      </p:sp>
    </p:spTree>
    <p:extLst>
      <p:ext uri="{BB962C8B-B14F-4D97-AF65-F5344CB8AC3E}">
        <p14:creationId xmlns:p14="http://schemas.microsoft.com/office/powerpoint/2010/main" val="228637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fontScale="90000"/>
          </a:bodyPr>
          <a:lstStyle/>
          <a:p>
            <a:r>
              <a:rPr lang="en-US" dirty="0" smtClean="0"/>
              <a:t>2. </a:t>
            </a:r>
            <a:r>
              <a:rPr lang="en-US" dirty="0" err="1" smtClean="0"/>
              <a:t>Polarimeters</a:t>
            </a:r>
            <a:r>
              <a:rPr lang="en-US" dirty="0" smtClean="0"/>
              <a:t> </a:t>
            </a:r>
            <a:r>
              <a:rPr lang="en-US" dirty="0"/>
              <a:t>for measuring proton polarization.</a:t>
            </a:r>
          </a:p>
        </p:txBody>
      </p:sp>
      <p:sp>
        <p:nvSpPr>
          <p:cNvPr id="3" name="Содержимое 2"/>
          <p:cNvSpPr>
            <a:spLocks noGrp="1"/>
          </p:cNvSpPr>
          <p:nvPr>
            <p:ph idx="1"/>
          </p:nvPr>
        </p:nvSpPr>
        <p:spPr>
          <a:xfrm>
            <a:off x="395536" y="1844824"/>
            <a:ext cx="7560840" cy="3168352"/>
          </a:xfrm>
        </p:spPr>
        <p:txBody>
          <a:bodyPr>
            <a:normAutofit lnSpcReduction="10000"/>
          </a:bodyPr>
          <a:lstStyle/>
          <a:p>
            <a:r>
              <a:rPr lang="en-US" dirty="0" smtClean="0"/>
              <a:t>1. </a:t>
            </a:r>
            <a:r>
              <a:rPr lang="en-US" dirty="0" err="1" smtClean="0">
                <a:latin typeface="Times New Roman" pitchFamily="18" charset="0"/>
                <a:cs typeface="Times New Roman" pitchFamily="18" charset="0"/>
              </a:rPr>
              <a:t>Polarimeter</a:t>
            </a:r>
            <a:r>
              <a:rPr lang="en-US" dirty="0" smtClean="0">
                <a:latin typeface="Times New Roman" pitchFamily="18" charset="0"/>
                <a:cs typeface="Times New Roman" pitchFamily="18" charset="0"/>
              </a:rPr>
              <a:t> based on </a:t>
            </a:r>
            <a:r>
              <a:rPr lang="en-US" i="1" dirty="0" smtClean="0">
                <a:latin typeface="Times New Roman" pitchFamily="18" charset="0"/>
                <a:cs typeface="Times New Roman" pitchFamily="18" charset="0"/>
              </a:rPr>
              <a:t>pp</a:t>
            </a:r>
            <a:r>
              <a:rPr lang="en-US" dirty="0" smtClean="0">
                <a:latin typeface="Times New Roman" pitchFamily="18" charset="0"/>
                <a:cs typeface="Times New Roman" pitchFamily="18" charset="0"/>
              </a:rPr>
              <a:t> elastic scattering </a:t>
            </a:r>
          </a:p>
          <a:p>
            <a:pPr>
              <a:buNone/>
            </a:pPr>
            <a:r>
              <a:rPr lang="ru-RU" dirty="0" smtClean="0">
                <a:latin typeface="Times New Roman" pitchFamily="18" charset="0"/>
                <a:cs typeface="Times New Roman" pitchFamily="18" charset="0"/>
              </a:rPr>
              <a:t>0.04 ≤ |</a:t>
            </a:r>
            <a:r>
              <a:rPr lang="en-US" dirty="0" smtClean="0">
                <a:latin typeface="Times New Roman" pitchFamily="18" charset="0"/>
                <a:cs typeface="Times New Roman" pitchFamily="18" charset="0"/>
              </a:rPr>
              <a:t>t</a:t>
            </a:r>
            <a:r>
              <a:rPr lang="ru-RU" dirty="0" smtClean="0">
                <a:latin typeface="Times New Roman" pitchFamily="18" charset="0"/>
                <a:cs typeface="Times New Roman" pitchFamily="18" charset="0"/>
              </a:rPr>
              <a:t>| ≤0,5  (</a:t>
            </a:r>
            <a:r>
              <a:rPr lang="en-US" dirty="0" err="1" smtClean="0">
                <a:latin typeface="Times New Roman" pitchFamily="18" charset="0"/>
                <a:cs typeface="Times New Roman" pitchFamily="18" charset="0"/>
              </a:rPr>
              <a:t>GeV</a:t>
            </a:r>
            <a:r>
              <a:rPr lang="ru-RU" dirty="0" smtClean="0">
                <a:latin typeface="Times New Roman" pitchFamily="18" charset="0"/>
                <a:cs typeface="Times New Roman" pitchFamily="18" charset="0"/>
              </a:rPr>
              <a:t>/с)</a:t>
            </a:r>
            <a:r>
              <a:rPr lang="ru-RU" baseline="30000" dirty="0" smtClean="0">
                <a:latin typeface="Times New Roman" pitchFamily="18" charset="0"/>
                <a:cs typeface="Times New Roman" pitchFamily="18" charset="0"/>
              </a:rPr>
              <a:t>2</a:t>
            </a:r>
            <a:r>
              <a:rPr lang="en-US" dirty="0" smtClean="0"/>
              <a:t>. Diffraction cone.</a:t>
            </a:r>
          </a:p>
          <a:p>
            <a:r>
              <a:rPr lang="en-US" dirty="0" smtClean="0"/>
              <a:t>2. </a:t>
            </a:r>
            <a:r>
              <a:rPr lang="en-US" dirty="0" err="1" smtClean="0">
                <a:latin typeface="Times New Roman" pitchFamily="18" charset="0"/>
                <a:cs typeface="Times New Roman" pitchFamily="18" charset="0"/>
              </a:rPr>
              <a:t>Polarimeter</a:t>
            </a:r>
            <a:r>
              <a:rPr lang="en-US" dirty="0" smtClean="0">
                <a:latin typeface="Times New Roman" pitchFamily="18" charset="0"/>
                <a:cs typeface="Times New Roman" pitchFamily="18" charset="0"/>
              </a:rPr>
              <a:t> based on </a:t>
            </a:r>
            <a:r>
              <a:rPr lang="en-US" i="1" dirty="0" smtClean="0">
                <a:latin typeface="Times New Roman" pitchFamily="18" charset="0"/>
                <a:cs typeface="Times New Roman" pitchFamily="18" charset="0"/>
              </a:rPr>
              <a:t>pp</a:t>
            </a:r>
            <a:r>
              <a:rPr lang="en-US" dirty="0" smtClean="0">
                <a:latin typeface="Times New Roman" pitchFamily="18" charset="0"/>
                <a:cs typeface="Times New Roman" pitchFamily="18" charset="0"/>
              </a:rPr>
              <a:t> elastic scattering in CNI region.</a:t>
            </a:r>
          </a:p>
          <a:p>
            <a:pPr>
              <a:buNone/>
            </a:pPr>
            <a:r>
              <a:rPr lang="ru-RU" dirty="0" smtClean="0">
                <a:latin typeface="Times New Roman" pitchFamily="18" charset="0"/>
                <a:cs typeface="Times New Roman" pitchFamily="18" charset="0"/>
              </a:rPr>
              <a:t>0.0</a:t>
            </a:r>
            <a:r>
              <a:rPr lang="en-US" dirty="0" smtClean="0">
                <a:latin typeface="Times New Roman" pitchFamily="18" charset="0"/>
                <a:cs typeface="Times New Roman" pitchFamily="18" charset="0"/>
              </a:rPr>
              <a:t>02</a:t>
            </a:r>
            <a:r>
              <a:rPr lang="ru-RU"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t</a:t>
            </a:r>
            <a:r>
              <a:rPr lang="ru-RU" dirty="0" smtClean="0">
                <a:latin typeface="Times New Roman" pitchFamily="18" charset="0"/>
                <a:cs typeface="Times New Roman" pitchFamily="18" charset="0"/>
              </a:rPr>
              <a:t>| ≤0,</a:t>
            </a:r>
            <a:r>
              <a:rPr lang="en-US" dirty="0" smtClean="0">
                <a:latin typeface="Times New Roman" pitchFamily="18" charset="0"/>
                <a:cs typeface="Times New Roman" pitchFamily="18" charset="0"/>
              </a:rPr>
              <a:t>0</a:t>
            </a:r>
            <a:r>
              <a:rPr lang="ru-RU" dirty="0" smtClean="0">
                <a:latin typeface="Times New Roman" pitchFamily="18" charset="0"/>
                <a:cs typeface="Times New Roman" pitchFamily="18" charset="0"/>
              </a:rPr>
              <a:t>5  (</a:t>
            </a:r>
            <a:r>
              <a:rPr lang="en-US" dirty="0" err="1" smtClean="0">
                <a:latin typeface="Times New Roman" pitchFamily="18" charset="0"/>
                <a:cs typeface="Times New Roman" pitchFamily="18" charset="0"/>
              </a:rPr>
              <a:t>GeV</a:t>
            </a:r>
            <a:r>
              <a:rPr lang="ru-RU" dirty="0" smtClean="0">
                <a:latin typeface="Times New Roman" pitchFamily="18" charset="0"/>
                <a:cs typeface="Times New Roman" pitchFamily="18" charset="0"/>
              </a:rPr>
              <a:t>/с)</a:t>
            </a:r>
            <a:r>
              <a:rPr lang="ru-RU" baseline="30000" dirty="0" smtClean="0">
                <a:latin typeface="Times New Roman" pitchFamily="18" charset="0"/>
                <a:cs typeface="Times New Roman" pitchFamily="18" charset="0"/>
              </a:rPr>
              <a:t>2</a:t>
            </a:r>
            <a:r>
              <a:rPr lang="en-US" dirty="0" smtClean="0"/>
              <a:t>.</a:t>
            </a:r>
            <a:endParaRPr lang="en-US" dirty="0" smtClean="0">
              <a:latin typeface="Times New Roman" pitchFamily="18" charset="0"/>
              <a:cs typeface="Times New Roman" pitchFamily="18" charset="0"/>
            </a:endParaRPr>
          </a:p>
          <a:p>
            <a:r>
              <a:rPr lang="en-US" dirty="0" smtClean="0"/>
              <a:t>3. Combined </a:t>
            </a:r>
            <a:r>
              <a:rPr lang="en-US" dirty="0" err="1" smtClean="0"/>
              <a:t>polarimeter</a:t>
            </a:r>
            <a:r>
              <a:rPr lang="en-US" dirty="0" smtClean="0"/>
              <a:t>. </a:t>
            </a:r>
          </a:p>
          <a:p>
            <a:pPr>
              <a:buNone/>
            </a:pPr>
            <a:r>
              <a:rPr lang="ru-RU" dirty="0" smtClean="0">
                <a:latin typeface="Times New Roman" pitchFamily="18" charset="0"/>
                <a:cs typeface="Times New Roman" pitchFamily="18" charset="0"/>
              </a:rPr>
              <a:t>0.0</a:t>
            </a:r>
            <a:r>
              <a:rPr lang="en-US" dirty="0" smtClean="0">
                <a:latin typeface="Times New Roman" pitchFamily="18" charset="0"/>
                <a:cs typeface="Times New Roman" pitchFamily="18" charset="0"/>
              </a:rPr>
              <a:t>02</a:t>
            </a:r>
            <a:r>
              <a:rPr lang="ru-RU"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t</a:t>
            </a:r>
            <a:r>
              <a:rPr lang="ru-RU" dirty="0" smtClean="0">
                <a:latin typeface="Times New Roman" pitchFamily="18" charset="0"/>
                <a:cs typeface="Times New Roman" pitchFamily="18" charset="0"/>
              </a:rPr>
              <a:t>| ≤0,5  (</a:t>
            </a:r>
            <a:r>
              <a:rPr lang="en-US" dirty="0" err="1" smtClean="0">
                <a:latin typeface="Times New Roman" pitchFamily="18" charset="0"/>
                <a:cs typeface="Times New Roman" pitchFamily="18" charset="0"/>
              </a:rPr>
              <a:t>GeV</a:t>
            </a:r>
            <a:r>
              <a:rPr lang="ru-RU" dirty="0" smtClean="0">
                <a:latin typeface="Times New Roman" pitchFamily="18" charset="0"/>
                <a:cs typeface="Times New Roman" pitchFamily="18" charset="0"/>
              </a:rPr>
              <a:t>/с)</a:t>
            </a:r>
            <a:r>
              <a:rPr lang="ru-RU" baseline="30000" dirty="0" smtClean="0">
                <a:latin typeface="Times New Roman" pitchFamily="18" charset="0"/>
                <a:cs typeface="Times New Roman" pitchFamily="18" charset="0"/>
              </a:rPr>
              <a:t>2</a:t>
            </a:r>
            <a:r>
              <a:rPr lang="en-US" dirty="0" smtClean="0"/>
              <a:t>.</a:t>
            </a:r>
            <a:endParaRPr lang="en-US" dirty="0" smtClean="0">
              <a:latin typeface="Times New Roman" pitchFamily="18" charset="0"/>
              <a:cs typeface="Times New Roman" pitchFamily="18" charset="0"/>
            </a:endParaRPr>
          </a:p>
          <a:p>
            <a:pPr>
              <a:buNone/>
            </a:pPr>
            <a:endParaRPr lang="en-US" dirty="0" smtClean="0"/>
          </a:p>
        </p:txBody>
      </p:sp>
    </p:spTree>
    <p:extLst>
      <p:ext uri="{BB962C8B-B14F-4D97-AF65-F5344CB8AC3E}">
        <p14:creationId xmlns:p14="http://schemas.microsoft.com/office/powerpoint/2010/main" val="964314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777"/>
            <a:ext cx="8229600" cy="1143000"/>
          </a:xfrm>
        </p:spPr>
        <p:txBody>
          <a:bodyPr/>
          <a:lstStyle/>
          <a:p>
            <a:pPr algn="ctr"/>
            <a:r>
              <a:rPr lang="en-US" dirty="0" smtClean="0">
                <a:solidFill>
                  <a:srgbClr val="0070C0"/>
                </a:solidFill>
              </a:rPr>
              <a:t>Diffraction </a:t>
            </a:r>
            <a:r>
              <a:rPr lang="en-US" dirty="0" err="1" smtClean="0">
                <a:solidFill>
                  <a:srgbClr val="0070C0"/>
                </a:solidFill>
              </a:rPr>
              <a:t>polarimeter</a:t>
            </a:r>
            <a:endParaRPr lang="ru-RU" dirty="0">
              <a:solidFill>
                <a:srgbClr val="0070C0"/>
              </a:solidFill>
            </a:endParaRPr>
          </a:p>
        </p:txBody>
      </p:sp>
      <p:sp>
        <p:nvSpPr>
          <p:cNvPr id="3" name="Содержимое 2"/>
          <p:cNvSpPr>
            <a:spLocks noGrp="1"/>
          </p:cNvSpPr>
          <p:nvPr>
            <p:ph idx="1"/>
          </p:nvPr>
        </p:nvSpPr>
        <p:spPr>
          <a:xfrm>
            <a:off x="626119" y="1055614"/>
            <a:ext cx="8229600" cy="4389120"/>
          </a:xfrm>
        </p:spPr>
        <p:txBody>
          <a:bodyPr/>
          <a:lstStyle/>
          <a:p>
            <a:r>
              <a:rPr lang="en-US" dirty="0" smtClean="0">
                <a:latin typeface="Times New Roman" pitchFamily="18" charset="0"/>
                <a:cs typeface="Times New Roman" pitchFamily="18" charset="0"/>
              </a:rPr>
              <a:t>Polarization has been measured at U70 for pp elastic scattering at 45 </a:t>
            </a:r>
            <a:r>
              <a:rPr lang="en-US" dirty="0" err="1" smtClean="0">
                <a:latin typeface="Times New Roman" pitchFamily="18" charset="0"/>
                <a:cs typeface="Times New Roman" pitchFamily="18" charset="0"/>
              </a:rPr>
              <a:t>GeV</a:t>
            </a:r>
            <a:r>
              <a:rPr lang="en-US" dirty="0" smtClean="0">
                <a:latin typeface="Times New Roman" pitchFamily="18" charset="0"/>
                <a:cs typeface="Times New Roman" pitchFamily="18" charset="0"/>
              </a:rPr>
              <a:t>/c. </a:t>
            </a: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Gaido</a:t>
            </a:r>
            <a:r>
              <a:rPr lang="en-US" sz="2000" dirty="0" smtClean="0">
                <a:latin typeface="Times New Roman" pitchFamily="18" charset="0"/>
                <a:cs typeface="Times New Roman" pitchFamily="18" charset="0"/>
              </a:rPr>
              <a:t> et al., Phys. </a:t>
            </a:r>
            <a:r>
              <a:rPr lang="en-US" sz="2000" dirty="0" err="1" smtClean="0">
                <a:latin typeface="Times New Roman" pitchFamily="18" charset="0"/>
                <a:cs typeface="Times New Roman" pitchFamily="18" charset="0"/>
              </a:rPr>
              <a:t>Lett</a:t>
            </a:r>
            <a:r>
              <a:rPr lang="en-US" sz="2000" dirty="0" smtClean="0">
                <a:latin typeface="Times New Roman" pitchFamily="18" charset="0"/>
                <a:cs typeface="Times New Roman" pitchFamily="18" charset="0"/>
              </a:rPr>
              <a:t>. 61B (1976)104</a:t>
            </a:r>
          </a:p>
          <a:p>
            <a:r>
              <a:rPr lang="en-US" sz="2000" dirty="0" smtClean="0">
                <a:latin typeface="Times New Roman" pitchFamily="18" charset="0"/>
                <a:cs typeface="Times New Roman" pitchFamily="18" charset="0"/>
              </a:rPr>
              <a:t>J.C. Raquel </a:t>
            </a:r>
            <a:r>
              <a:rPr lang="en-US" sz="2000" dirty="0" err="1" smtClean="0">
                <a:latin typeface="Times New Roman" pitchFamily="18" charset="0"/>
                <a:cs typeface="Times New Roman" pitchFamily="18" charset="0"/>
              </a:rPr>
              <a:t>te</a:t>
            </a:r>
            <a:r>
              <a:rPr lang="en-US" sz="2000" dirty="0" smtClean="0">
                <a:latin typeface="Times New Roman" pitchFamily="18" charset="0"/>
                <a:cs typeface="Times New Roman" pitchFamily="18" charset="0"/>
              </a:rPr>
              <a:t> al., </a:t>
            </a:r>
            <a:r>
              <a:rPr lang="en-US" sz="2000" dirty="0" err="1" smtClean="0">
                <a:latin typeface="Times New Roman" pitchFamily="18" charset="0"/>
                <a:cs typeface="Times New Roman" pitchFamily="18" charset="0"/>
              </a:rPr>
              <a:t>Nucl</a:t>
            </a:r>
            <a:r>
              <a:rPr lang="en-US" sz="2000" dirty="0" smtClean="0">
                <a:latin typeface="Times New Roman" pitchFamily="18" charset="0"/>
                <a:cs typeface="Times New Roman" pitchFamily="18" charset="0"/>
              </a:rPr>
              <a:t>. Instr. And Methods 125 (1975) 585</a:t>
            </a:r>
            <a:endParaRPr lang="ru-RU" sz="2000" dirty="0">
              <a:latin typeface="Times New Roman" pitchFamily="18" charset="0"/>
              <a:cs typeface="Times New Roman" pitchFamily="18" charset="0"/>
            </a:endParaRPr>
          </a:p>
        </p:txBody>
      </p:sp>
      <p:pic>
        <p:nvPicPr>
          <p:cNvPr id="4" name="Рисунок 3"/>
          <p:cNvPicPr/>
          <p:nvPr/>
        </p:nvPicPr>
        <p:blipFill>
          <a:blip r:embed="rId2" cstate="print"/>
          <a:stretch>
            <a:fillRect/>
          </a:stretch>
        </p:blipFill>
        <p:spPr>
          <a:xfrm>
            <a:off x="467544" y="2825552"/>
            <a:ext cx="3168352" cy="4032448"/>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211960" y="3217713"/>
            <a:ext cx="3076575" cy="3590925"/>
          </a:xfrm>
          <a:prstGeom prst="rect">
            <a:avLst/>
          </a:prstGeom>
          <a:noFill/>
          <a:ln w="9525">
            <a:noFill/>
            <a:miter lim="800000"/>
            <a:headEnd/>
            <a:tailEnd/>
          </a:ln>
        </p:spPr>
      </p:pic>
      <p:sp>
        <p:nvSpPr>
          <p:cNvPr id="7" name="Прямоугольник 6"/>
          <p:cNvSpPr/>
          <p:nvPr/>
        </p:nvSpPr>
        <p:spPr>
          <a:xfrm>
            <a:off x="3995936" y="3933056"/>
            <a:ext cx="3096344" cy="1728192"/>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644008" y="2880842"/>
            <a:ext cx="4139952" cy="369332"/>
          </a:xfrm>
          <a:prstGeom prst="rect">
            <a:avLst/>
          </a:prstGeom>
          <a:noFill/>
        </p:spPr>
        <p:txBody>
          <a:bodyPr wrap="square" rtlCol="0">
            <a:spAutoFit/>
          </a:bodyPr>
          <a:lstStyle/>
          <a:p>
            <a:r>
              <a:rPr lang="en-US" dirty="0" smtClean="0"/>
              <a:t>Table 2. Experimental data at 45 </a:t>
            </a:r>
            <a:r>
              <a:rPr lang="en-US" dirty="0" err="1" smtClean="0"/>
              <a:t>GeV</a:t>
            </a:r>
            <a:r>
              <a:rPr lang="en-US" dirty="0" smtClean="0"/>
              <a:t>/c</a:t>
            </a:r>
            <a:endParaRPr lang="ru-RU" dirty="0"/>
          </a:p>
        </p:txBody>
      </p:sp>
      <p:sp>
        <p:nvSpPr>
          <p:cNvPr id="6" name="TextBox 5"/>
          <p:cNvSpPr txBox="1"/>
          <p:nvPr/>
        </p:nvSpPr>
        <p:spPr>
          <a:xfrm>
            <a:off x="161256" y="2456220"/>
            <a:ext cx="6552728" cy="369332"/>
          </a:xfrm>
          <a:prstGeom prst="rect">
            <a:avLst/>
          </a:prstGeom>
          <a:noFill/>
        </p:spPr>
        <p:txBody>
          <a:bodyPr wrap="square" rtlCol="0">
            <a:spAutoFit/>
          </a:bodyPr>
          <a:lstStyle/>
          <a:p>
            <a:r>
              <a:rPr lang="en-US" dirty="0" smtClean="0"/>
              <a:t>Fig. 2. Experimental data at 45 </a:t>
            </a:r>
            <a:r>
              <a:rPr lang="en-US" dirty="0" err="1" smtClean="0"/>
              <a:t>GeV</a:t>
            </a:r>
            <a:r>
              <a:rPr lang="en-US" dirty="0" smtClean="0"/>
              <a:t>/c.</a:t>
            </a:r>
            <a:endParaRPr lang="ru-RU" dirty="0"/>
          </a:p>
        </p:txBody>
      </p:sp>
    </p:spTree>
    <p:extLst>
      <p:ext uri="{BB962C8B-B14F-4D97-AF65-F5344CB8AC3E}">
        <p14:creationId xmlns:p14="http://schemas.microsoft.com/office/powerpoint/2010/main" val="408728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09009870"/>
              </p:ext>
            </p:extLst>
          </p:nvPr>
        </p:nvGraphicFramePr>
        <p:xfrm>
          <a:off x="323528" y="1124744"/>
          <a:ext cx="8280918" cy="4684759"/>
        </p:xfrm>
        <a:graphic>
          <a:graphicData uri="http://schemas.openxmlformats.org/drawingml/2006/table">
            <a:tbl>
              <a:tblPr/>
              <a:tblGrid>
                <a:gridCol w="1312861"/>
                <a:gridCol w="2003275"/>
                <a:gridCol w="1240187"/>
                <a:gridCol w="857970"/>
                <a:gridCol w="767125"/>
                <a:gridCol w="1049750"/>
                <a:gridCol w="1049750"/>
              </a:tblGrid>
              <a:tr h="1003875">
                <a:tc>
                  <a:txBody>
                    <a:bodyPr/>
                    <a:lstStyle/>
                    <a:p>
                      <a:pPr>
                        <a:lnSpc>
                          <a:spcPct val="115000"/>
                        </a:lnSpc>
                        <a:spcAft>
                          <a:spcPts val="0"/>
                        </a:spcAft>
                      </a:pPr>
                      <a:r>
                        <a:rPr lang="en-US" sz="1400" dirty="0">
                          <a:latin typeface="Times New Roman" pitchFamily="18" charset="0"/>
                          <a:ea typeface="Calibri"/>
                          <a:cs typeface="Times New Roman" pitchFamily="18" charset="0"/>
                        </a:rPr>
                        <a:t>t (</a:t>
                      </a:r>
                      <a:r>
                        <a:rPr lang="en-US" sz="1400" dirty="0" err="1">
                          <a:latin typeface="Times New Roman" pitchFamily="18" charset="0"/>
                          <a:ea typeface="Calibri"/>
                          <a:cs typeface="Times New Roman" pitchFamily="18" charset="0"/>
                        </a:rPr>
                        <a:t>Gev</a:t>
                      </a:r>
                      <a:r>
                        <a:rPr lang="en-US" sz="1400" dirty="0">
                          <a:latin typeface="Times New Roman" pitchFamily="18" charset="0"/>
                          <a:ea typeface="Calibri"/>
                          <a:cs typeface="Times New Roman" pitchFamily="18" charset="0"/>
                        </a:rPr>
                        <a:t>/c)2</a:t>
                      </a:r>
                      <a:endParaRPr lang="ru-RU" sz="14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Times New Roman" pitchFamily="18" charset="0"/>
                          <a:ea typeface="Calibri"/>
                          <a:cs typeface="Times New Roman" pitchFamily="18" charset="0"/>
                        </a:rPr>
                        <a:t>η=signal/(</a:t>
                      </a:r>
                      <a:r>
                        <a:rPr lang="en-US" sz="1400" dirty="0" err="1">
                          <a:latin typeface="Times New Roman" pitchFamily="18" charset="0"/>
                          <a:ea typeface="Calibri"/>
                          <a:cs typeface="Times New Roman" pitchFamily="18" charset="0"/>
                        </a:rPr>
                        <a:t>signal+background</a:t>
                      </a:r>
                      <a:r>
                        <a:rPr lang="en-US" sz="1400" dirty="0">
                          <a:latin typeface="Times New Roman" pitchFamily="18" charset="0"/>
                          <a:ea typeface="Calibri"/>
                          <a:cs typeface="Times New Roman" pitchFamily="18" charset="0"/>
                        </a:rPr>
                        <a:t>)</a:t>
                      </a:r>
                      <a:endParaRPr lang="ru-RU" sz="14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pitchFamily="18" charset="0"/>
                          <a:ea typeface="Calibri"/>
                          <a:cs typeface="Times New Roman" pitchFamily="18" charset="0"/>
                        </a:rPr>
                        <a:t>γ=signal/signal</a:t>
                      </a:r>
                      <a:r>
                        <a:rPr lang="en-US" sz="1400" baseline="-25000">
                          <a:latin typeface="Times New Roman" pitchFamily="18" charset="0"/>
                          <a:ea typeface="Calibri"/>
                          <a:cs typeface="Times New Roman" pitchFamily="18" charset="0"/>
                        </a:rPr>
                        <a:t>max</a:t>
                      </a:r>
                      <a:endParaRPr lang="ru-RU" sz="14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pitchFamily="18" charset="0"/>
                          <a:ea typeface="Calibri"/>
                          <a:cs typeface="Times New Roman" pitchFamily="18" charset="0"/>
                        </a:rPr>
                        <a:t>M=P</a:t>
                      </a:r>
                      <a:r>
                        <a:rPr lang="en-US" sz="1400" baseline="30000">
                          <a:latin typeface="Times New Roman" pitchFamily="18" charset="0"/>
                          <a:ea typeface="Calibri"/>
                          <a:cs typeface="Times New Roman" pitchFamily="18" charset="0"/>
                        </a:rPr>
                        <a:t>2</a:t>
                      </a:r>
                      <a:r>
                        <a:rPr lang="en-US" sz="1400">
                          <a:latin typeface="Times New Roman" pitchFamily="18" charset="0"/>
                          <a:ea typeface="Calibri"/>
                          <a:cs typeface="Times New Roman" pitchFamily="18" charset="0"/>
                        </a:rPr>
                        <a:t>*(dσ/dt),µb/(GeV/c)</a:t>
                      </a:r>
                      <a:r>
                        <a:rPr lang="en-US" sz="1400" baseline="30000">
                          <a:latin typeface="Times New Roman" pitchFamily="18" charset="0"/>
                          <a:ea typeface="Calibri"/>
                          <a:cs typeface="Times New Roman" pitchFamily="18" charset="0"/>
                        </a:rPr>
                        <a:t>2</a:t>
                      </a:r>
                      <a:endParaRPr lang="ru-RU" sz="14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pitchFamily="18" charset="0"/>
                          <a:ea typeface="Calibri"/>
                          <a:cs typeface="Times New Roman" pitchFamily="18" charset="0"/>
                        </a:rPr>
                        <a:t>Θ scattering, grad</a:t>
                      </a:r>
                      <a:endParaRPr lang="ru-RU" sz="14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latin typeface="Times New Roman" pitchFamily="18" charset="0"/>
                          <a:ea typeface="Calibri"/>
                          <a:cs typeface="Times New Roman" pitchFamily="18" charset="0"/>
                        </a:rPr>
                        <a:t>Θ recoil , grad</a:t>
                      </a:r>
                      <a:endParaRPr lang="ru-RU" sz="14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latin typeface="Times New Roman" pitchFamily="18" charset="0"/>
                          <a:ea typeface="Calibri"/>
                          <a:cs typeface="Times New Roman" pitchFamily="18" charset="0"/>
                        </a:rPr>
                        <a:t>T, </a:t>
                      </a:r>
                      <a:r>
                        <a:rPr lang="ru-RU" sz="1400" dirty="0">
                          <a:latin typeface="Times New Roman" pitchFamily="18" charset="0"/>
                          <a:ea typeface="Calibri"/>
                          <a:cs typeface="Times New Roman" pitchFamily="18" charset="0"/>
                        </a:rPr>
                        <a:t>МэВ</a:t>
                      </a: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250">
                <a:tc>
                  <a:txBody>
                    <a:bodyPr/>
                    <a:lstStyle/>
                    <a:p>
                      <a:pPr>
                        <a:lnSpc>
                          <a:spcPct val="115000"/>
                        </a:lnSpc>
                        <a:spcAft>
                          <a:spcPts val="0"/>
                        </a:spcAft>
                      </a:pPr>
                      <a:r>
                        <a:rPr lang="en-US" sz="1200" dirty="0">
                          <a:latin typeface="Times New Roman" pitchFamily="18" charset="0"/>
                          <a:ea typeface="Calibri"/>
                          <a:cs typeface="Times New Roman" pitchFamily="18" charset="0"/>
                        </a:rPr>
                        <a:t>(0.04 – 0.075)</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0,993802</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1</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solidFill>
                            <a:srgbClr val="000000"/>
                          </a:solidFill>
                          <a:latin typeface="Times New Roman" pitchFamily="18" charset="0"/>
                          <a:ea typeface="Calibri"/>
                          <a:cs typeface="Times New Roman" pitchFamily="18" charset="0"/>
                        </a:rPr>
                        <a:t>38,7</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solidFill>
                            <a:srgbClr val="000000"/>
                          </a:solidFill>
                          <a:latin typeface="Times New Roman" pitchFamily="18" charset="0"/>
                          <a:ea typeface="Calibri"/>
                          <a:cs typeface="Times New Roman" pitchFamily="18" charset="0"/>
                        </a:rPr>
                        <a:t>0.285-0.395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solidFill>
                            <a:srgbClr val="000000"/>
                          </a:solidFill>
                          <a:latin typeface="Times New Roman" pitchFamily="18" charset="0"/>
                          <a:ea typeface="Calibri"/>
                          <a:cs typeface="Times New Roman" pitchFamily="18" charset="0"/>
                        </a:rPr>
                        <a:t>81.5-84</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(21-40)</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dirty="0">
                          <a:latin typeface="Times New Roman" pitchFamily="18" charset="0"/>
                          <a:ea typeface="Calibri"/>
                          <a:cs typeface="Times New Roman" pitchFamily="18" charset="0"/>
                        </a:rPr>
                        <a:t>(0.075 – 0.125)</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0,984301</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0,912958</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solidFill>
                            <a:srgbClr val="000000"/>
                          </a:solidFill>
                          <a:latin typeface="Times New Roman" pitchFamily="18" charset="0"/>
                          <a:ea typeface="Calibri"/>
                          <a:cs typeface="Times New Roman" pitchFamily="18" charset="0"/>
                        </a:rPr>
                        <a:t>18,9</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solidFill>
                            <a:srgbClr val="000000"/>
                          </a:solidFill>
                          <a:latin typeface="Times New Roman" pitchFamily="18" charset="0"/>
                          <a:ea typeface="Calibri"/>
                          <a:cs typeface="Times New Roman" pitchFamily="18" charset="0"/>
                        </a:rPr>
                        <a:t>0.39-0.51</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200">
                          <a:solidFill>
                            <a:srgbClr val="000000"/>
                          </a:solidFill>
                          <a:latin typeface="Times New Roman" pitchFamily="18" charset="0"/>
                          <a:ea typeface="Calibri"/>
                          <a:cs typeface="Times New Roman" pitchFamily="18" charset="0"/>
                        </a:rPr>
                        <a:t>79.07-81.5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(40 – 67)</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dirty="0">
                          <a:latin typeface="Times New Roman" pitchFamily="18" charset="0"/>
                          <a:ea typeface="Calibri"/>
                          <a:cs typeface="Times New Roman" pitchFamily="18" charset="0"/>
                        </a:rPr>
                        <a:t>(0.125 – 0.175)</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0,977868</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0,535022</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7</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7604</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0.51-0.60</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77.13-79.08</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(67-93)</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dirty="0">
                          <a:latin typeface="Times New Roman" pitchFamily="18" charset="0"/>
                          <a:ea typeface="Calibri"/>
                          <a:cs typeface="Times New Roman" pitchFamily="18" charset="0"/>
                        </a:rPr>
                        <a:t>(0.175 – 0.225)</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0,967702</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0,31275</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5</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2887</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0.60-0.69</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75.47-77.13</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(93-120)</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dirty="0">
                          <a:latin typeface="Times New Roman" pitchFamily="18" charset="0"/>
                          <a:ea typeface="Calibri"/>
                          <a:cs typeface="Times New Roman" pitchFamily="18" charset="0"/>
                        </a:rPr>
                        <a:t>(0.225 – 0.275)</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latin typeface="Times New Roman" pitchFamily="18" charset="0"/>
                          <a:ea typeface="Calibri"/>
                          <a:cs typeface="Times New Roman" pitchFamily="18" charset="0"/>
                        </a:rPr>
                        <a:t>0,959285</a:t>
                      </a:r>
                      <a:endParaRPr lang="ru-RU" sz="1200" dirty="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0,184704</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1</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5654</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0.69-0.76</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74.01-75.47</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solidFill>
                            <a:srgbClr val="000000"/>
                          </a:solidFill>
                          <a:latin typeface="Times New Roman" pitchFamily="18" charset="0"/>
                          <a:ea typeface="Calibri"/>
                          <a:cs typeface="Times New Roman" pitchFamily="18" charset="0"/>
                        </a:rPr>
                        <a:t>(120-147)</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a:latin typeface="Times New Roman" pitchFamily="18" charset="0"/>
                          <a:ea typeface="Calibri"/>
                          <a:cs typeface="Times New Roman" pitchFamily="18" charset="0"/>
                        </a:rPr>
                        <a:t>(0.275 – 0.325)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latin typeface="Times New Roman" pitchFamily="18" charset="0"/>
                          <a:ea typeface="Calibri"/>
                          <a:cs typeface="Times New Roman" pitchFamily="18" charset="0"/>
                        </a:rPr>
                        <a:t>0,944408</a:t>
                      </a:r>
                      <a:endParaRPr lang="ru-RU" sz="1200" dirty="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0,107838</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1</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7861</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0.76-0.82</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72.69-74.01</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solidFill>
                            <a:srgbClr val="000000"/>
                          </a:solidFill>
                          <a:latin typeface="Times New Roman" pitchFamily="18" charset="0"/>
                          <a:ea typeface="Calibri"/>
                          <a:cs typeface="Times New Roman" pitchFamily="18" charset="0"/>
                        </a:rPr>
                        <a:t>(120-173)</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a:latin typeface="Times New Roman" pitchFamily="18" charset="0"/>
                          <a:ea typeface="Calibri"/>
                          <a:cs typeface="Times New Roman" pitchFamily="18" charset="0"/>
                        </a:rPr>
                        <a:t>(0.325 – 0.375)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latin typeface="Times New Roman" pitchFamily="18" charset="0"/>
                          <a:ea typeface="Calibri"/>
                          <a:cs typeface="Times New Roman" pitchFamily="18" charset="0"/>
                        </a:rPr>
                        <a:t>0,923676</a:t>
                      </a:r>
                      <a:endParaRPr lang="ru-RU" sz="1200" dirty="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0,063056</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0</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2088</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0.82-0.88</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71.49-72.69</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solidFill>
                            <a:srgbClr val="000000"/>
                          </a:solidFill>
                          <a:latin typeface="Times New Roman" pitchFamily="18" charset="0"/>
                          <a:ea typeface="Calibri"/>
                          <a:cs typeface="Times New Roman" pitchFamily="18" charset="0"/>
                        </a:rPr>
                        <a:t>(173-199)</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a:latin typeface="Times New Roman" pitchFamily="18" charset="0"/>
                          <a:ea typeface="Calibri"/>
                          <a:cs typeface="Times New Roman" pitchFamily="18" charset="0"/>
                        </a:rPr>
                        <a:t>(0.375 – 0.425)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latin typeface="Times New Roman" pitchFamily="18" charset="0"/>
                          <a:ea typeface="Calibri"/>
                          <a:cs typeface="Times New Roman" pitchFamily="18" charset="0"/>
                        </a:rPr>
                        <a:t>0,883977</a:t>
                      </a:r>
                      <a:endParaRPr lang="ru-RU" sz="1200" dirty="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0,0355</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0</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1071</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0.88-0.94</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70.38-71.49</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solidFill>
                            <a:srgbClr val="000000"/>
                          </a:solidFill>
                          <a:latin typeface="Times New Roman" pitchFamily="18" charset="0"/>
                          <a:ea typeface="Calibri"/>
                          <a:cs typeface="Times New Roman" pitchFamily="18" charset="0"/>
                        </a:rPr>
                        <a:t>(199-226)</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a:latin typeface="Times New Roman" pitchFamily="18" charset="0"/>
                          <a:ea typeface="Calibri"/>
                          <a:cs typeface="Times New Roman" pitchFamily="18" charset="0"/>
                        </a:rPr>
                        <a:t>(0.425 – 0.475)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latin typeface="Times New Roman" pitchFamily="18" charset="0"/>
                          <a:ea typeface="Calibri"/>
                          <a:cs typeface="Times New Roman" pitchFamily="18" charset="0"/>
                        </a:rPr>
                        <a:t>0,861419</a:t>
                      </a:r>
                      <a:endParaRPr lang="ru-RU" sz="1200" dirty="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a:solidFill>
                            <a:srgbClr val="000000"/>
                          </a:solidFill>
                          <a:latin typeface="Times New Roman" pitchFamily="18" charset="0"/>
                          <a:ea typeface="Calibri"/>
                          <a:cs typeface="Times New Roman" pitchFamily="18" charset="0"/>
                        </a:rPr>
                        <a:t>0,022025</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0</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0738</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0.94-0.99</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69.33-70.37</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solidFill>
                            <a:srgbClr val="000000"/>
                          </a:solidFill>
                          <a:latin typeface="Times New Roman" pitchFamily="18" charset="0"/>
                          <a:ea typeface="Calibri"/>
                          <a:cs typeface="Times New Roman" pitchFamily="18" charset="0"/>
                        </a:rPr>
                        <a:t>(226-253)</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626">
                <a:tc>
                  <a:txBody>
                    <a:bodyPr/>
                    <a:lstStyle/>
                    <a:p>
                      <a:pPr>
                        <a:lnSpc>
                          <a:spcPct val="115000"/>
                        </a:lnSpc>
                        <a:spcAft>
                          <a:spcPts val="0"/>
                        </a:spcAft>
                      </a:pPr>
                      <a:r>
                        <a:rPr lang="en-US" sz="1200">
                          <a:latin typeface="Times New Roman" pitchFamily="18" charset="0"/>
                          <a:ea typeface="Calibri"/>
                          <a:cs typeface="Times New Roman" pitchFamily="18" charset="0"/>
                        </a:rPr>
                        <a:t>(0.475 – 0.525)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latin typeface="Times New Roman" pitchFamily="18" charset="0"/>
                          <a:ea typeface="Calibri"/>
                          <a:cs typeface="Times New Roman" pitchFamily="18" charset="0"/>
                        </a:rPr>
                        <a:t>0,813561</a:t>
                      </a:r>
                      <a:endParaRPr lang="ru-RU" sz="1200" dirty="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ru-RU" sz="1200" dirty="0">
                          <a:solidFill>
                            <a:srgbClr val="000000"/>
                          </a:solidFill>
                          <a:latin typeface="Times New Roman" pitchFamily="18" charset="0"/>
                          <a:ea typeface="Calibri"/>
                          <a:cs typeface="Times New Roman" pitchFamily="18" charset="0"/>
                        </a:rPr>
                        <a:t>0,012648</a:t>
                      </a:r>
                      <a:endParaRPr lang="ru-RU" sz="1200" dirty="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a:solidFill>
                            <a:srgbClr val="000000"/>
                          </a:solidFill>
                          <a:latin typeface="Times New Roman" pitchFamily="18" charset="0"/>
                          <a:ea typeface="Calibri"/>
                          <a:cs typeface="Times New Roman" pitchFamily="18" charset="0"/>
                        </a:rPr>
                        <a:t>0</a:t>
                      </a:r>
                      <a:r>
                        <a:rPr lang="en-US" sz="1200">
                          <a:solidFill>
                            <a:srgbClr val="000000"/>
                          </a:solidFill>
                          <a:latin typeface="Times New Roman" pitchFamily="18" charset="0"/>
                          <a:ea typeface="Calibri"/>
                          <a:cs typeface="Times New Roman" pitchFamily="18" charset="0"/>
                        </a:rPr>
                        <a:t>,</a:t>
                      </a:r>
                      <a:r>
                        <a:rPr lang="ru-RU" sz="1200">
                          <a:solidFill>
                            <a:srgbClr val="000000"/>
                          </a:solidFill>
                          <a:latin typeface="Times New Roman" pitchFamily="18" charset="0"/>
                          <a:ea typeface="Calibri"/>
                          <a:cs typeface="Times New Roman" pitchFamily="18" charset="0"/>
                        </a:rPr>
                        <a:t>0303</a:t>
                      </a:r>
                      <a:endParaRPr lang="ru-RU" sz="1200">
                        <a:latin typeface="Times New Roman" pitchFamily="18" charset="0"/>
                        <a:ea typeface="Calibri"/>
                        <a:cs typeface="Times New Roman" pitchFamily="18" charset="0"/>
                      </a:endParaRPr>
                    </a:p>
                  </a:txBody>
                  <a:tcPr marL="42679" marR="426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0.99-1.05</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n-US" sz="1200">
                          <a:solidFill>
                            <a:srgbClr val="000000"/>
                          </a:solidFill>
                          <a:latin typeface="Times New Roman" pitchFamily="18" charset="0"/>
                          <a:ea typeface="Calibri"/>
                          <a:cs typeface="Times New Roman" pitchFamily="18" charset="0"/>
                        </a:rPr>
                        <a:t>68.37-69.33</a:t>
                      </a:r>
                      <a:endParaRPr lang="ru-RU" sz="120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ru-RU" sz="1200" dirty="0">
                          <a:solidFill>
                            <a:srgbClr val="000000"/>
                          </a:solidFill>
                          <a:latin typeface="Times New Roman" pitchFamily="18" charset="0"/>
                          <a:ea typeface="Calibri"/>
                          <a:cs typeface="Times New Roman" pitchFamily="18" charset="0"/>
                        </a:rPr>
                        <a:t>(253-280)</a:t>
                      </a:r>
                      <a:endParaRPr lang="ru-RU" sz="1200" dirty="0">
                        <a:latin typeface="Times New Roman" pitchFamily="18" charset="0"/>
                        <a:ea typeface="Calibri"/>
                        <a:cs typeface="Times New Roman" pitchFamily="18" charset="0"/>
                      </a:endParaRPr>
                    </a:p>
                  </a:txBody>
                  <a:tcPr marL="42679" marR="42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627784" y="620688"/>
            <a:ext cx="6516216" cy="369332"/>
          </a:xfrm>
          <a:prstGeom prst="rect">
            <a:avLst/>
          </a:prstGeom>
          <a:noFill/>
        </p:spPr>
        <p:txBody>
          <a:bodyPr wrap="square" rtlCol="0">
            <a:spAutoFit/>
          </a:bodyPr>
          <a:lstStyle/>
          <a:p>
            <a:r>
              <a:rPr lang="en-US" dirty="0" smtClean="0"/>
              <a:t>Table 3. Kinematics parameters of  diffraction </a:t>
            </a:r>
            <a:r>
              <a:rPr lang="en-US" dirty="0" err="1" smtClean="0"/>
              <a:t>polarimeter</a:t>
            </a:r>
            <a:endParaRPr lang="ru-RU" dirty="0"/>
          </a:p>
        </p:txBody>
      </p:sp>
    </p:spTree>
    <p:extLst>
      <p:ext uri="{BB962C8B-B14F-4D97-AF65-F5344CB8AC3E}">
        <p14:creationId xmlns:p14="http://schemas.microsoft.com/office/powerpoint/2010/main" val="3112263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8229600" cy="1143000"/>
          </a:xfrm>
        </p:spPr>
        <p:txBody>
          <a:bodyPr/>
          <a:lstStyle/>
          <a:p>
            <a:pPr algn="ctr"/>
            <a:r>
              <a:rPr lang="en-US" dirty="0" smtClean="0"/>
              <a:t>Rate and time for 10% accuracy </a:t>
            </a:r>
            <a:endParaRPr lang="ru-RU" dirty="0"/>
          </a:p>
        </p:txBody>
      </p:sp>
      <p:sp>
        <p:nvSpPr>
          <p:cNvPr id="3" name="Содержимое 2"/>
          <p:cNvSpPr>
            <a:spLocks noGrp="1"/>
          </p:cNvSpPr>
          <p:nvPr>
            <p:ph idx="1"/>
          </p:nvPr>
        </p:nvSpPr>
        <p:spPr>
          <a:xfrm>
            <a:off x="323528" y="1196752"/>
            <a:ext cx="8229600" cy="4389120"/>
          </a:xfrm>
        </p:spPr>
        <p:txBody>
          <a:bodyPr/>
          <a:lstStyle/>
          <a:p>
            <a:pPr algn="ctr">
              <a:buNone/>
            </a:pPr>
            <a:r>
              <a:rPr lang="en-US" b="1" dirty="0" smtClean="0"/>
              <a:t>L</a:t>
            </a:r>
            <a:r>
              <a:rPr lang="ru-RU" b="1" dirty="0" smtClean="0"/>
              <a:t>=</a:t>
            </a:r>
            <a:r>
              <a:rPr lang="ru-RU" b="1" dirty="0" smtClean="0">
                <a:sym typeface="Symbol"/>
              </a:rPr>
              <a:t></a:t>
            </a:r>
            <a:r>
              <a:rPr lang="en-US" b="1" dirty="0" smtClean="0"/>
              <a:t>I </a:t>
            </a:r>
            <a:r>
              <a:rPr lang="en-US" b="1" dirty="0" err="1" smtClean="0"/>
              <a:t>N</a:t>
            </a:r>
            <a:r>
              <a:rPr lang="en-US" b="1" baseline="-25000" dirty="0" err="1" smtClean="0"/>
              <a:t>a</a:t>
            </a:r>
            <a:r>
              <a:rPr lang="en-US" b="1" dirty="0" err="1" smtClean="0"/>
              <a:t>ρx</a:t>
            </a:r>
            <a:r>
              <a:rPr lang="ru-RU" b="1" dirty="0" smtClean="0"/>
              <a:t>= 0,7•10</a:t>
            </a:r>
            <a:r>
              <a:rPr lang="ru-RU" b="1" baseline="30000" dirty="0" smtClean="0"/>
              <a:t>29</a:t>
            </a:r>
            <a:r>
              <a:rPr lang="en-US" b="1" baseline="30000" dirty="0" smtClean="0"/>
              <a:t> </a:t>
            </a:r>
            <a:r>
              <a:rPr lang="ru-RU" b="1" dirty="0" smtClean="0"/>
              <a:t> с</a:t>
            </a:r>
            <a:r>
              <a:rPr lang="en-US" b="1" dirty="0" smtClean="0"/>
              <a:t>m</a:t>
            </a:r>
            <a:r>
              <a:rPr lang="ru-RU" b="1" baseline="30000" dirty="0" smtClean="0"/>
              <a:t>-2</a:t>
            </a:r>
            <a:r>
              <a:rPr lang="en-US" b="1" dirty="0" smtClean="0"/>
              <a:t>s</a:t>
            </a:r>
            <a:r>
              <a:rPr lang="ru-RU" b="1" baseline="30000" dirty="0" smtClean="0"/>
              <a:t>-1</a:t>
            </a:r>
            <a:endParaRPr lang="en-US" b="1" dirty="0" smtClean="0"/>
          </a:p>
          <a:p>
            <a:pPr>
              <a:buNone/>
            </a:pPr>
            <a:r>
              <a:rPr lang="ru-RU" sz="2400" b="1" dirty="0" smtClean="0">
                <a:sym typeface="Symbol"/>
              </a:rPr>
              <a:t></a:t>
            </a:r>
            <a:r>
              <a:rPr lang="ru-RU" sz="2400" b="1" dirty="0" smtClean="0"/>
              <a:t> </a:t>
            </a:r>
            <a:r>
              <a:rPr lang="en-US" sz="2400" b="1" dirty="0" smtClean="0"/>
              <a:t>=0,07</a:t>
            </a:r>
            <a:r>
              <a:rPr lang="ru-RU" sz="2400" b="1" dirty="0" smtClean="0"/>
              <a:t>- </a:t>
            </a:r>
            <a:r>
              <a:rPr lang="en-US" sz="2400" b="1" dirty="0" smtClean="0"/>
              <a:t>number of cycles per second.</a:t>
            </a:r>
          </a:p>
          <a:p>
            <a:pPr>
              <a:buNone/>
            </a:pPr>
            <a:r>
              <a:rPr lang="en-US" sz="2400" b="1" dirty="0" smtClean="0"/>
              <a:t>I</a:t>
            </a:r>
            <a:r>
              <a:rPr lang="ru-RU" sz="2400" b="1" dirty="0" smtClean="0"/>
              <a:t>=10</a:t>
            </a:r>
            <a:r>
              <a:rPr lang="ru-RU" sz="2400" b="1" baseline="30000" dirty="0" smtClean="0"/>
              <a:t>6</a:t>
            </a:r>
            <a:r>
              <a:rPr lang="en-US" sz="2400" b="1" dirty="0" smtClean="0"/>
              <a:t>p</a:t>
            </a:r>
            <a:r>
              <a:rPr lang="ru-RU" sz="2400" b="1" dirty="0" smtClean="0"/>
              <a:t>/</a:t>
            </a:r>
            <a:r>
              <a:rPr lang="en-US" sz="2400" b="1" dirty="0" smtClean="0"/>
              <a:t>cycle </a:t>
            </a:r>
            <a:r>
              <a:rPr lang="ru-RU" sz="2400" b="1" dirty="0" smtClean="0"/>
              <a:t>- </a:t>
            </a:r>
            <a:r>
              <a:rPr lang="en-US" sz="2400" b="1" dirty="0" smtClean="0"/>
              <a:t>beam intensity in cycle,</a:t>
            </a:r>
          </a:p>
          <a:p>
            <a:pPr>
              <a:buNone/>
            </a:pPr>
            <a:r>
              <a:rPr lang="en-US" sz="2400" b="1" dirty="0" smtClean="0"/>
              <a:t> </a:t>
            </a:r>
            <a:r>
              <a:rPr lang="ru-RU" sz="2400" b="1" dirty="0" err="1" smtClean="0"/>
              <a:t>ρ</a:t>
            </a:r>
            <a:r>
              <a:rPr lang="en-US" sz="2400" b="1" dirty="0" smtClean="0"/>
              <a:t>=</a:t>
            </a:r>
            <a:r>
              <a:rPr lang="ru-RU" sz="2400" b="1" dirty="0" smtClean="0"/>
              <a:t>0,07 </a:t>
            </a:r>
            <a:r>
              <a:rPr lang="en-US" sz="2400" b="1" dirty="0" smtClean="0"/>
              <a:t>g/</a:t>
            </a:r>
            <a:r>
              <a:rPr lang="ru-RU" sz="2400" b="1" dirty="0" smtClean="0"/>
              <a:t>с</a:t>
            </a:r>
            <a:r>
              <a:rPr lang="en-US" sz="2400" b="1" dirty="0" smtClean="0"/>
              <a:t>m</a:t>
            </a:r>
            <a:r>
              <a:rPr lang="ru-RU" sz="2400" b="1" baseline="30000" dirty="0" smtClean="0"/>
              <a:t>3 </a:t>
            </a:r>
            <a:r>
              <a:rPr lang="ru-RU" sz="2400" b="1" dirty="0" smtClean="0"/>
              <a:t> – </a:t>
            </a:r>
            <a:r>
              <a:rPr lang="en-US" sz="2400" b="1" dirty="0" smtClean="0"/>
              <a:t>target density, </a:t>
            </a:r>
          </a:p>
          <a:p>
            <a:pPr>
              <a:buNone/>
            </a:pPr>
            <a:r>
              <a:rPr lang="en-US" sz="2400" b="1" dirty="0" smtClean="0"/>
              <a:t>x=20  cm – target length.  </a:t>
            </a:r>
            <a:endParaRPr lang="ru-RU" sz="2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7664" y="3717032"/>
            <a:ext cx="3823625" cy="648072"/>
          </a:xfrm>
          <a:prstGeom prst="rect">
            <a:avLst/>
          </a:prstGeom>
          <a:noFill/>
        </p:spPr>
      </p:pic>
      <p:sp>
        <p:nvSpPr>
          <p:cNvPr id="8" name="TextBox 7"/>
          <p:cNvSpPr txBox="1"/>
          <p:nvPr/>
        </p:nvSpPr>
        <p:spPr>
          <a:xfrm>
            <a:off x="5508104" y="3789040"/>
            <a:ext cx="2160240" cy="400110"/>
          </a:xfrm>
          <a:prstGeom prst="rect">
            <a:avLst/>
          </a:prstGeom>
          <a:noFill/>
        </p:spPr>
        <p:txBody>
          <a:bodyPr wrap="square" rtlCol="0">
            <a:spAutoFit/>
          </a:bodyPr>
          <a:lstStyle/>
          <a:p>
            <a:r>
              <a:rPr lang="en-US" sz="2000" b="1" i="1" dirty="0" smtClean="0"/>
              <a:t>p</a:t>
            </a:r>
            <a:r>
              <a:rPr lang="en-US" sz="2000" b="1" dirty="0" smtClean="0"/>
              <a:t>/hour</a:t>
            </a:r>
            <a:endParaRPr lang="ru-RU" sz="2000" b="1" dirty="0"/>
          </a:p>
        </p:txBody>
      </p:sp>
      <p:sp>
        <p:nvSpPr>
          <p:cNvPr id="9" name="Прямоугольник 8"/>
          <p:cNvSpPr/>
          <p:nvPr/>
        </p:nvSpPr>
        <p:spPr>
          <a:xfrm>
            <a:off x="467544" y="4365104"/>
            <a:ext cx="1928733" cy="369332"/>
          </a:xfrm>
          <a:prstGeom prst="rect">
            <a:avLst/>
          </a:prstGeom>
        </p:spPr>
        <p:txBody>
          <a:bodyPr wrap="none">
            <a:spAutoFit/>
          </a:bodyPr>
          <a:lstStyle/>
          <a:p>
            <a:r>
              <a:rPr lang="en-US" b="1" dirty="0" smtClean="0"/>
              <a:t>t</a:t>
            </a:r>
            <a:r>
              <a:rPr lang="ru-RU" b="1" baseline="-25000" dirty="0" smtClean="0"/>
              <a:t>0</a:t>
            </a:r>
            <a:r>
              <a:rPr lang="ru-RU" b="1" dirty="0" smtClean="0"/>
              <a:t>= 0,22 (</a:t>
            </a:r>
            <a:r>
              <a:rPr lang="en-US" b="1" dirty="0" err="1" smtClean="0"/>
              <a:t>GeV</a:t>
            </a:r>
            <a:r>
              <a:rPr lang="ru-RU" b="1" dirty="0" smtClean="0"/>
              <a:t>/с)</a:t>
            </a:r>
            <a:r>
              <a:rPr lang="ru-RU" b="1" baseline="30000" dirty="0" smtClean="0"/>
              <a:t>2</a:t>
            </a:r>
            <a:endParaRPr lang="ru-RU" dirty="0"/>
          </a:p>
        </p:txBody>
      </p:sp>
      <p:sp>
        <p:nvSpPr>
          <p:cNvPr id="10" name="Прямоугольник 9"/>
          <p:cNvSpPr/>
          <p:nvPr/>
        </p:nvSpPr>
        <p:spPr>
          <a:xfrm>
            <a:off x="395536" y="4797152"/>
            <a:ext cx="4646528" cy="369332"/>
          </a:xfrm>
          <a:prstGeom prst="rect">
            <a:avLst/>
          </a:prstGeom>
        </p:spPr>
        <p:txBody>
          <a:bodyPr wrap="none">
            <a:spAutoFit/>
          </a:bodyPr>
          <a:lstStyle/>
          <a:p>
            <a:r>
              <a:rPr lang="en-US" b="1" dirty="0" smtClean="0"/>
              <a:t>d</a:t>
            </a:r>
            <a:r>
              <a:rPr lang="ru-RU" b="1" dirty="0" smtClean="0">
                <a:sym typeface="Symbol"/>
              </a:rPr>
              <a:t></a:t>
            </a:r>
            <a:r>
              <a:rPr lang="ru-RU" b="1" dirty="0" smtClean="0"/>
              <a:t>/</a:t>
            </a:r>
            <a:r>
              <a:rPr lang="en-US" b="1" dirty="0" err="1" smtClean="0"/>
              <a:t>dt</a:t>
            </a:r>
            <a:r>
              <a:rPr lang="ru-RU" b="1" dirty="0" smtClean="0"/>
              <a:t>(</a:t>
            </a:r>
            <a:r>
              <a:rPr lang="en-US" b="1" dirty="0" smtClean="0"/>
              <a:t>t</a:t>
            </a:r>
            <a:r>
              <a:rPr lang="ru-RU" b="1" baseline="-25000" dirty="0" smtClean="0"/>
              <a:t>0 </a:t>
            </a:r>
            <a:r>
              <a:rPr lang="ru-RU" b="1" dirty="0" smtClean="0"/>
              <a:t>0,22) = (8,326</a:t>
            </a:r>
            <a:r>
              <a:rPr lang="ru-RU" b="1" dirty="0" smtClean="0">
                <a:sym typeface="Symbol"/>
              </a:rPr>
              <a:t></a:t>
            </a:r>
            <a:r>
              <a:rPr lang="ru-RU" b="1" dirty="0" smtClean="0"/>
              <a:t>0,073) </a:t>
            </a:r>
            <a:r>
              <a:rPr lang="en-US" b="1" dirty="0" err="1" smtClean="0"/>
              <a:t>mb</a:t>
            </a:r>
            <a:r>
              <a:rPr lang="en-US" b="1" dirty="0" smtClean="0"/>
              <a:t>/(</a:t>
            </a:r>
            <a:r>
              <a:rPr lang="en-US" b="1" dirty="0" err="1" smtClean="0"/>
              <a:t>GeV</a:t>
            </a:r>
            <a:r>
              <a:rPr lang="ru-RU" b="1" dirty="0" smtClean="0"/>
              <a:t>/</a:t>
            </a:r>
            <a:r>
              <a:rPr lang="en-US" b="1" dirty="0" smtClean="0"/>
              <a:t>c</a:t>
            </a:r>
            <a:r>
              <a:rPr lang="ru-RU" b="1" dirty="0" smtClean="0"/>
              <a:t>)</a:t>
            </a:r>
            <a:r>
              <a:rPr lang="ru-RU" b="1" baseline="30000" dirty="0" smtClean="0"/>
              <a:t>2</a:t>
            </a:r>
            <a:endParaRPr lang="ru-RU" dirty="0"/>
          </a:p>
        </p:txBody>
      </p:sp>
      <p:sp>
        <p:nvSpPr>
          <p:cNvPr id="1029" name="Rectangle 5"/>
          <p:cNvSpPr>
            <a:spLocks noChangeArrowheads="1"/>
          </p:cNvSpPr>
          <p:nvPr/>
        </p:nvSpPr>
        <p:spPr bwMode="auto">
          <a:xfrm>
            <a:off x="323528" y="5273135"/>
            <a:ext cx="360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a:t>
            </a:r>
            <a:r>
              <a:rPr kumimoji="0" lang="en-US" b="1" i="0" u="none" strike="noStrike" cap="none" normalizeH="0" baseline="0" dirty="0" smtClean="0">
                <a:ln>
                  <a:noFill/>
                </a:ln>
                <a:solidFill>
                  <a:srgbClr val="000000"/>
                </a:solidFill>
                <a:effectLst/>
                <a:latin typeface="+mj-lt"/>
                <a:ea typeface="Times New Roman" pitchFamily="18" charset="0"/>
                <a:cs typeface="Arial" pitchFamily="34" charset="0"/>
              </a:rPr>
              <a:t>t</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=0,03(</a:t>
            </a:r>
            <a:r>
              <a:rPr kumimoji="0" lang="en-US" b="1" i="0" u="none" strike="noStrike" cap="none" normalizeH="0" baseline="0" dirty="0" err="1" smtClean="0">
                <a:ln>
                  <a:noFill/>
                </a:ln>
                <a:solidFill>
                  <a:srgbClr val="000000"/>
                </a:solidFill>
                <a:effectLst/>
                <a:latin typeface="+mj-lt"/>
                <a:ea typeface="Times New Roman" pitchFamily="18" charset="0"/>
                <a:cs typeface="Arial" pitchFamily="34" charset="0"/>
                <a:sym typeface="Symbol" pitchFamily="18" charset="2"/>
              </a:rPr>
              <a:t>GeV</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/с)</a:t>
            </a:r>
            <a:r>
              <a:rPr kumimoji="0" lang="ru-RU" b="1" i="0" u="none" strike="noStrike" cap="none" normalizeH="0" baseline="30000" dirty="0" smtClean="0">
                <a:ln>
                  <a:noFill/>
                </a:ln>
                <a:solidFill>
                  <a:srgbClr val="000000"/>
                </a:solidFill>
                <a:effectLst/>
                <a:latin typeface="+mj-lt"/>
                <a:ea typeface="Times New Roman" pitchFamily="18" charset="0"/>
                <a:cs typeface="Arial" pitchFamily="34" charset="0"/>
                <a:sym typeface="Symbol" pitchFamily="18" charset="2"/>
              </a:rPr>
              <a:t>2</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 </a:t>
            </a:r>
            <a:r>
              <a:rPr kumimoji="0" lang="en-US"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 </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rPr>
              <a:t>/</a:t>
            </a:r>
            <a:r>
              <a:rPr kumimoji="0" lang="ru-RU" b="1" i="0" u="none" strike="noStrike" cap="none" normalizeH="0" baseline="0" dirty="0" smtClean="0">
                <a:ln>
                  <a:noFill/>
                </a:ln>
                <a:solidFill>
                  <a:srgbClr val="000000"/>
                </a:solidFill>
                <a:effectLst/>
                <a:latin typeface="+mj-lt"/>
                <a:ea typeface="Times New Roman" pitchFamily="18" charset="0"/>
                <a:cs typeface="Arial" pitchFamily="34" charset="0"/>
                <a:sym typeface="Symbol" pitchFamily="18" charset="2"/>
              </a:rPr>
              <a:t>=0,17 </a:t>
            </a:r>
          </a:p>
        </p:txBody>
      </p:sp>
    </p:spTree>
    <p:extLst>
      <p:ext uri="{BB962C8B-B14F-4D97-AF65-F5344CB8AC3E}">
        <p14:creationId xmlns:p14="http://schemas.microsoft.com/office/powerpoint/2010/main" val="4244164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9552" y="0"/>
            <a:ext cx="8229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Rate and time for 14% accuracy </a:t>
            </a:r>
            <a:endParaRPr kumimoji="0" lang="ru-RU"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22529" name="Rectangle 1"/>
          <p:cNvSpPr>
            <a:spLocks noChangeArrowheads="1"/>
          </p:cNvSpPr>
          <p:nvPr/>
        </p:nvSpPr>
        <p:spPr bwMode="auto">
          <a:xfrm>
            <a:off x="3059832" y="1340768"/>
            <a:ext cx="172015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en-US" sz="24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B</a:t>
            </a:r>
            <a:r>
              <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ru-RU" sz="24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rPr>
              <a:t>ε/</a:t>
            </a:r>
            <a:r>
              <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a:t>
            </a:r>
            <a:r>
              <a:rPr kumimoji="0" lang="en-US" sz="2400" b="1"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N</a:t>
            </a:r>
            <a:r>
              <a:rPr kumimoji="0" lang="ru-RU"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1763688" y="1916832"/>
            <a:ext cx="511069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B</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P</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B</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2</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400" b="1" i="0" u="none" strike="noStrike" cap="none" normalizeH="0" baseline="0" dirty="0" smtClean="0">
                <a:ln>
                  <a:noFill/>
                </a:ln>
                <a:solidFill>
                  <a:srgbClr val="000000"/>
                </a:solidFill>
                <a:effectLst/>
                <a:latin typeface="Sylfaen" pitchFamily="18" charset="0"/>
                <a:ea typeface="Times New Roman" pitchFamily="18" charset="0"/>
                <a:cs typeface="Arial" pitchFamily="34" charset="0"/>
                <a:sym typeface="Symbol" pitchFamily="18" charset="2"/>
              </a:rPr>
              <a:t>ε</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2400" b="1" i="0" u="none" strike="noStrike" cap="none" normalizeH="0" baseline="0" dirty="0" smtClean="0">
                <a:ln>
                  <a:noFill/>
                </a:ln>
                <a:solidFill>
                  <a:srgbClr val="000000"/>
                </a:solidFill>
                <a:effectLst/>
                <a:latin typeface="Sylfaen" pitchFamily="18" charset="0"/>
                <a:ea typeface="Times New Roman" pitchFamily="18" charset="0"/>
                <a:cs typeface="Arial" pitchFamily="34" charset="0"/>
                <a:sym typeface="Symbol" pitchFamily="18" charset="2"/>
              </a:rPr>
              <a:t>ε</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2</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N</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N</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2</a:t>
            </a:r>
            <a:endPar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endParaRPr>
          </a:p>
        </p:txBody>
      </p:sp>
      <p:sp>
        <p:nvSpPr>
          <p:cNvPr id="22531" name="Rectangle 3"/>
          <p:cNvSpPr>
            <a:spLocks noChangeArrowheads="1"/>
          </p:cNvSpPr>
          <p:nvPr/>
        </p:nvSpPr>
        <p:spPr bwMode="auto">
          <a:xfrm>
            <a:off x="2843808" y="2492896"/>
            <a:ext cx="272061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800" b="1" i="0" u="none" strike="noStrike" cap="none" normalizeH="0" baseline="0" dirty="0" smtClean="0">
                <a:ln>
                  <a:noFill/>
                </a:ln>
                <a:solidFill>
                  <a:srgbClr val="000000"/>
                </a:solidFill>
                <a:effectLst/>
                <a:latin typeface="Sylfaen" pitchFamily="18" charset="0"/>
                <a:ea typeface="Times New Roman" pitchFamily="18" charset="0"/>
                <a:cs typeface="Arial" pitchFamily="34" charset="0"/>
                <a:sym typeface="Symbol" pitchFamily="18" charset="2"/>
              </a:rPr>
              <a:t>ε</a:t>
            </a:r>
            <a:r>
              <a:rPr kumimoji="0" lang="ru-RU"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Symbol" pitchFamily="18" charset="2"/>
              </a:rPr>
              <a:t>)/</a:t>
            </a:r>
            <a:r>
              <a:rPr kumimoji="0" lang="en-US" sz="2800" b="1" i="0" u="none" strike="noStrike" cap="none" normalizeH="0" baseline="0" dirty="0" smtClean="0">
                <a:ln>
                  <a:noFill/>
                </a:ln>
                <a:solidFill>
                  <a:srgbClr val="000000"/>
                </a:solidFill>
                <a:effectLst/>
                <a:latin typeface="Sylfaen" pitchFamily="18" charset="0"/>
                <a:ea typeface="Times New Roman" pitchFamily="18" charset="0"/>
                <a:cs typeface="Arial" pitchFamily="34" charset="0"/>
                <a:sym typeface="Symbol" pitchFamily="18" charset="2"/>
              </a:rPr>
              <a:t>ε</a:t>
            </a:r>
            <a:r>
              <a:rPr kumimoji="0" lang="ru-RU" sz="2800" b="1" i="0" u="none" strike="noStrike" cap="none" normalizeH="0" baseline="0" dirty="0" smtClean="0">
                <a:ln>
                  <a:noFill/>
                </a:ln>
                <a:solidFill>
                  <a:srgbClr val="000000"/>
                </a:solidFill>
                <a:effectLst/>
                <a:latin typeface="Sylfaen" pitchFamily="18" charset="0"/>
                <a:ea typeface="Times New Roman" pitchFamily="18" charset="0"/>
                <a:cs typeface="Arial" pitchFamily="34" charset="0"/>
                <a:sym typeface="Symbol" pitchFamily="18" charset="2"/>
              </a:rPr>
              <a:t>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a:t>
            </a:r>
            <a:r>
              <a:rPr kumimoji="0" 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N</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A</a:t>
            </a:r>
            <a:r>
              <a:rPr kumimoji="0" lang="en-US" sz="28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N</a:t>
            </a:r>
            <a:endPar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endParaRPr>
          </a:p>
        </p:txBody>
      </p:sp>
      <p:sp>
        <p:nvSpPr>
          <p:cNvPr id="9" name="Прямоугольник 8"/>
          <p:cNvSpPr/>
          <p:nvPr/>
        </p:nvSpPr>
        <p:spPr>
          <a:xfrm>
            <a:off x="2915816" y="3140968"/>
            <a:ext cx="2698175" cy="523220"/>
          </a:xfrm>
          <a:prstGeom prst="rect">
            <a:avLst/>
          </a:prstGeom>
        </p:spPr>
        <p:txBody>
          <a:bodyPr wrap="none">
            <a:spAutoFit/>
          </a:bodyPr>
          <a:lstStyle/>
          <a:p>
            <a:r>
              <a:rPr lang="en-US" sz="2800" b="1" dirty="0" smtClean="0"/>
              <a:t>A</a:t>
            </a:r>
            <a:r>
              <a:rPr lang="en-US" sz="2800" b="1" baseline="-25000" dirty="0" smtClean="0"/>
              <a:t>N</a:t>
            </a:r>
            <a:r>
              <a:rPr lang="ru-RU" sz="2800" b="1" dirty="0" smtClean="0"/>
              <a:t>=(2,2</a:t>
            </a:r>
            <a:r>
              <a:rPr lang="en-US" sz="2800" b="1" dirty="0" smtClean="0">
                <a:sym typeface="Symbol"/>
              </a:rPr>
              <a:t></a:t>
            </a:r>
            <a:r>
              <a:rPr lang="ru-RU" sz="2800" b="1" dirty="0" smtClean="0"/>
              <a:t>0,2)%. </a:t>
            </a:r>
            <a:endParaRPr lang="ru-RU" sz="2800" dirty="0"/>
          </a:p>
        </p:txBody>
      </p:sp>
      <p:sp>
        <p:nvSpPr>
          <p:cNvPr id="22533" name="Rectangle 5"/>
          <p:cNvSpPr>
            <a:spLocks noChangeArrowheads="1"/>
          </p:cNvSpPr>
          <p:nvPr/>
        </p:nvSpPr>
        <p:spPr bwMode="auto">
          <a:xfrm>
            <a:off x="2699792" y="3789040"/>
            <a:ext cx="285110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4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rPr>
              <a:t>ε</a:t>
            </a:r>
            <a:r>
              <a:rPr kumimoji="0" lang="ru-RU"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=0,1</a:t>
            </a:r>
            <a:r>
              <a:rPr kumimoji="0" lang="ru-RU" sz="2400" b="1" i="0" u="none" strike="noStrike" cap="none" normalizeH="0" baseline="0" dirty="0" err="1" smtClean="0">
                <a:ln>
                  <a:noFill/>
                </a:ln>
                <a:solidFill>
                  <a:srgbClr val="000000"/>
                </a:solidFill>
                <a:effectLst/>
                <a:latin typeface="Times New Roman"/>
                <a:ea typeface="Times New Roman" pitchFamily="18" charset="0"/>
                <a:cs typeface="Arial" pitchFamily="34" charset="0"/>
                <a:sym typeface="Symbol" pitchFamily="18" charset="2"/>
              </a:rPr>
              <a:t>•</a:t>
            </a:r>
            <a:r>
              <a:rPr kumimoji="0" lang="ru-RU" sz="24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sym typeface="Symbol" pitchFamily="18" charset="2"/>
              </a:rPr>
              <a:t>ε</a:t>
            </a:r>
            <a:r>
              <a:rPr kumimoji="0" lang="ru-RU" sz="2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=0,1</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P</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B</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a:t>
            </a:r>
            <a:r>
              <a:rPr kumimoji="0" lang="en-US" sz="2400" b="1" i="0" u="none" strike="noStrike" cap="none" normalizeH="0" baseline="-3000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N</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p>
        </p:txBody>
      </p:sp>
      <p:sp>
        <p:nvSpPr>
          <p:cNvPr id="12" name="Прямоугольник 11"/>
          <p:cNvSpPr/>
          <p:nvPr/>
        </p:nvSpPr>
        <p:spPr>
          <a:xfrm>
            <a:off x="2555776" y="4365104"/>
            <a:ext cx="2831737" cy="461665"/>
          </a:xfrm>
          <a:prstGeom prst="rect">
            <a:avLst/>
          </a:prstGeom>
        </p:spPr>
        <p:txBody>
          <a:bodyPr wrap="none">
            <a:spAutoFit/>
          </a:bodyPr>
          <a:lstStyle/>
          <a:p>
            <a:r>
              <a:rPr lang="en-US" sz="2400" b="1" dirty="0" smtClean="0"/>
              <a:t>P</a:t>
            </a:r>
            <a:r>
              <a:rPr lang="en-US" sz="2400" b="1" baseline="-25000" dirty="0" smtClean="0"/>
              <a:t>B</a:t>
            </a:r>
            <a:r>
              <a:rPr lang="en-US" sz="2400" b="1" dirty="0" smtClean="0"/>
              <a:t> </a:t>
            </a:r>
            <a:r>
              <a:rPr lang="ru-RU" sz="2400" b="1" dirty="0" smtClean="0"/>
              <a:t>=0,4, </a:t>
            </a:r>
            <a:r>
              <a:rPr lang="en-US" sz="2400" b="1" dirty="0" smtClean="0"/>
              <a:t>A</a:t>
            </a:r>
            <a:r>
              <a:rPr lang="en-US" sz="2400" b="1" baseline="-25000" dirty="0" smtClean="0"/>
              <a:t>N</a:t>
            </a:r>
            <a:r>
              <a:rPr lang="ru-RU" sz="2400" b="1" dirty="0" smtClean="0"/>
              <a:t> = 0,022 </a:t>
            </a:r>
            <a:endParaRPr lang="ru-RU" sz="2400" dirty="0"/>
          </a:p>
        </p:txBody>
      </p:sp>
      <p:cxnSp>
        <p:nvCxnSpPr>
          <p:cNvPr id="14" name="Прямая со стрелкой 13"/>
          <p:cNvCxnSpPr>
            <a:stCxn id="12" idx="3"/>
          </p:cNvCxnSpPr>
          <p:nvPr/>
        </p:nvCxnSpPr>
        <p:spPr>
          <a:xfrm flipV="1">
            <a:off x="5387513" y="4581128"/>
            <a:ext cx="840671" cy="14809"/>
          </a:xfrm>
          <a:prstGeom prst="straightConnector1">
            <a:avLst/>
          </a:prstGeom>
          <a:ln w="69850" cap="rnd"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4" name="Rectangle 6"/>
          <p:cNvSpPr>
            <a:spLocks noChangeArrowheads="1"/>
          </p:cNvSpPr>
          <p:nvPr/>
        </p:nvSpPr>
        <p:spPr bwMode="auto">
          <a:xfrm>
            <a:off x="6372200" y="4437112"/>
            <a:ext cx="19442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0000"/>
                </a:solidFill>
                <a:effectLst/>
                <a:latin typeface="Times New Roman" pitchFamily="18" charset="0"/>
                <a:ea typeface="Times New Roman" pitchFamily="18" charset="0"/>
                <a:cs typeface="Arial" pitchFamily="34" charset="0"/>
                <a:sym typeface="Symbol" pitchFamily="18" charset="2"/>
              </a:rPr>
              <a:t></a:t>
            </a:r>
            <a:r>
              <a:rPr kumimoji="0" lang="ru-RU" sz="2000" b="1" i="0" u="none" strike="noStrike" cap="none" normalizeH="0" baseline="0" dirty="0" err="1" smtClean="0">
                <a:ln>
                  <a:noFill/>
                </a:ln>
                <a:solidFill>
                  <a:srgbClr val="000000"/>
                </a:solidFill>
                <a:effectLst/>
                <a:latin typeface="Sylfaen" pitchFamily="18" charset="0"/>
                <a:ea typeface="Times New Roman" pitchFamily="18" charset="0"/>
                <a:cs typeface="Arial" pitchFamily="34" charset="0"/>
              </a:rPr>
              <a:t>ε</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=0,88</a:t>
            </a:r>
            <a:r>
              <a:rPr kumimoji="0" lang="ru-RU" sz="2000" b="1" i="0" u="none" strike="noStrike" cap="none" normalizeH="0" baseline="0" dirty="0" err="1" smtClean="0">
                <a:ln>
                  <a:noFill/>
                </a:ln>
                <a:solidFill>
                  <a:srgbClr val="000000"/>
                </a:solidFill>
                <a:effectLst/>
                <a:latin typeface="Times New Roman"/>
                <a:ea typeface="Times New Roman" pitchFamily="18" charset="0"/>
                <a:cs typeface="Arial" pitchFamily="34" charset="0"/>
                <a:sym typeface="Symbol" pitchFamily="18" charset="2"/>
              </a:rPr>
              <a:t>•</a:t>
            </a:r>
            <a:r>
              <a:rPr kumimoji="0" lang="ru-RU"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sym typeface="Symbol" pitchFamily="18" charset="2"/>
              </a:rPr>
              <a:t>10</a:t>
            </a:r>
            <a:r>
              <a:rPr kumimoji="0" lang="ru-RU" sz="2000" b="1" i="0" u="none" strike="noStrike" cap="none" normalizeH="0" baseline="30000" dirty="0" err="1" smtClean="0">
                <a:ln>
                  <a:noFill/>
                </a:ln>
                <a:solidFill>
                  <a:srgbClr val="000000"/>
                </a:solidFill>
                <a:effectLst/>
                <a:latin typeface="Times New Roman" pitchFamily="18" charset="0"/>
                <a:ea typeface="Times New Roman" pitchFamily="18" charset="0"/>
                <a:cs typeface="Arial" pitchFamily="34" charset="0"/>
                <a:sym typeface="Symbol" pitchFamily="18" charset="2"/>
              </a:rPr>
              <a:t>-3</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sym typeface="Symbol" pitchFamily="18" charset="2"/>
              </a:rPr>
              <a:t> </a:t>
            </a:r>
          </a:p>
        </p:txBody>
      </p:sp>
      <p:sp>
        <p:nvSpPr>
          <p:cNvPr id="19" name="Прямоугольник 18"/>
          <p:cNvSpPr/>
          <p:nvPr/>
        </p:nvSpPr>
        <p:spPr>
          <a:xfrm>
            <a:off x="2771800" y="5013176"/>
            <a:ext cx="2901948" cy="461665"/>
          </a:xfrm>
          <a:prstGeom prst="rect">
            <a:avLst/>
          </a:prstGeom>
        </p:spPr>
        <p:txBody>
          <a:bodyPr wrap="none">
            <a:spAutoFit/>
          </a:bodyPr>
          <a:lstStyle/>
          <a:p>
            <a:r>
              <a:rPr lang="en-US" sz="2400" b="1" dirty="0" smtClean="0"/>
              <a:t>N</a:t>
            </a:r>
            <a:r>
              <a:rPr lang="ru-RU" sz="2400" b="1" dirty="0" smtClean="0"/>
              <a:t>=1/(</a:t>
            </a:r>
            <a:r>
              <a:rPr lang="ru-RU" sz="2400" b="1" dirty="0" smtClean="0">
                <a:sym typeface="Symbol"/>
              </a:rPr>
              <a:t></a:t>
            </a:r>
            <a:r>
              <a:rPr lang="ru-RU" sz="2400" b="1" dirty="0" err="1" smtClean="0"/>
              <a:t>ε</a:t>
            </a:r>
            <a:r>
              <a:rPr lang="ru-RU" sz="2400" b="1" dirty="0" smtClean="0"/>
              <a:t>)</a:t>
            </a:r>
            <a:r>
              <a:rPr lang="ru-RU" sz="2400" b="1" baseline="30000" dirty="0" smtClean="0"/>
              <a:t>2</a:t>
            </a:r>
            <a:r>
              <a:rPr lang="ru-RU" sz="2400" b="1" dirty="0" smtClean="0"/>
              <a:t> = 1.29•10</a:t>
            </a:r>
            <a:r>
              <a:rPr lang="ru-RU" sz="2400" b="1" baseline="30000" dirty="0" smtClean="0"/>
              <a:t>6</a:t>
            </a:r>
            <a:r>
              <a:rPr lang="ru-RU" sz="2400" b="1" dirty="0" smtClean="0"/>
              <a:t> </a:t>
            </a:r>
            <a:endParaRPr lang="ru-RU" sz="2400" dirty="0"/>
          </a:p>
        </p:txBody>
      </p:sp>
      <p:sp>
        <p:nvSpPr>
          <p:cNvPr id="20" name="TextBox 19"/>
          <p:cNvSpPr txBox="1"/>
          <p:nvPr/>
        </p:nvSpPr>
        <p:spPr>
          <a:xfrm>
            <a:off x="5580112" y="4983559"/>
            <a:ext cx="1512168" cy="461665"/>
          </a:xfrm>
          <a:prstGeom prst="rect">
            <a:avLst/>
          </a:prstGeom>
          <a:noFill/>
        </p:spPr>
        <p:txBody>
          <a:bodyPr wrap="square" rtlCol="0">
            <a:spAutoFit/>
          </a:bodyPr>
          <a:lstStyle/>
          <a:p>
            <a:r>
              <a:rPr lang="en-US" sz="2400" dirty="0" smtClean="0"/>
              <a:t>events</a:t>
            </a:r>
            <a:endParaRPr lang="ru-RU" sz="2400"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5661248"/>
            <a:ext cx="2545483" cy="504056"/>
          </a:xfrm>
          <a:prstGeom prst="rect">
            <a:avLst/>
          </a:prstGeom>
          <a:noFill/>
        </p:spPr>
      </p:pic>
      <p:sp>
        <p:nvSpPr>
          <p:cNvPr id="17" name="TextBox 16"/>
          <p:cNvSpPr txBox="1"/>
          <p:nvPr/>
        </p:nvSpPr>
        <p:spPr>
          <a:xfrm>
            <a:off x="2483768" y="6237312"/>
            <a:ext cx="4536504" cy="369332"/>
          </a:xfrm>
          <a:prstGeom prst="rect">
            <a:avLst/>
          </a:prstGeom>
          <a:noFill/>
        </p:spPr>
        <p:txBody>
          <a:bodyPr wrap="square" rtlCol="0">
            <a:spAutoFit/>
          </a:bodyPr>
          <a:lstStyle/>
          <a:p>
            <a:r>
              <a:rPr lang="en-US" dirty="0" smtClean="0"/>
              <a:t>Accuracy in beam polarization  14%</a:t>
            </a:r>
            <a:endParaRPr lang="ru-RU" dirty="0"/>
          </a:p>
        </p:txBody>
      </p:sp>
    </p:spTree>
    <p:extLst>
      <p:ext uri="{BB962C8B-B14F-4D97-AF65-F5344CB8AC3E}">
        <p14:creationId xmlns:p14="http://schemas.microsoft.com/office/powerpoint/2010/main" val="50262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954360"/>
          </a:xfrm>
        </p:spPr>
        <p:txBody>
          <a:bodyPr/>
          <a:lstStyle/>
          <a:p>
            <a:r>
              <a:rPr lang="en-US" dirty="0" smtClean="0"/>
              <a:t>Interference </a:t>
            </a:r>
            <a:r>
              <a:rPr lang="en-US" dirty="0" err="1" smtClean="0"/>
              <a:t>polarimeter</a:t>
            </a:r>
            <a:endParaRPr lang="ru-RU" dirty="0"/>
          </a:p>
        </p:txBody>
      </p:sp>
      <p:sp>
        <p:nvSpPr>
          <p:cNvPr id="3" name="Содержимое 2"/>
          <p:cNvSpPr>
            <a:spLocks noGrp="1"/>
          </p:cNvSpPr>
          <p:nvPr>
            <p:ph idx="1"/>
          </p:nvPr>
        </p:nvSpPr>
        <p:spPr>
          <a:xfrm>
            <a:off x="0" y="908720"/>
            <a:ext cx="9144000" cy="4911824"/>
          </a:xfrm>
        </p:spPr>
        <p:txBody>
          <a:bodyPr>
            <a:normAutofit/>
          </a:bodyPr>
          <a:lstStyle/>
          <a:p>
            <a:r>
              <a:rPr lang="en-US" sz="1800" dirty="0" smtClean="0">
                <a:latin typeface="Times New Roman" pitchFamily="18" charset="0"/>
                <a:cs typeface="Times New Roman" pitchFamily="18" charset="0"/>
              </a:rPr>
              <a:t>Polarization at 45 </a:t>
            </a:r>
            <a:r>
              <a:rPr lang="en-US" sz="1800" dirty="0" err="1" smtClean="0">
                <a:latin typeface="Times New Roman" pitchFamily="18" charset="0"/>
                <a:cs typeface="Times New Roman" pitchFamily="18" charset="0"/>
              </a:rPr>
              <a:t>GeV</a:t>
            </a:r>
            <a:r>
              <a:rPr lang="en-US" sz="1800" dirty="0" smtClean="0">
                <a:latin typeface="Times New Roman" pitchFamily="18" charset="0"/>
                <a:cs typeface="Times New Roman" pitchFamily="18" charset="0"/>
              </a:rPr>
              <a:t>/c (</a:t>
            </a:r>
            <a:r>
              <a:rPr lang="ru-RU" sz="1800" dirty="0" err="1"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s</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9.3 </a:t>
            </a:r>
            <a:r>
              <a:rPr lang="en-US" sz="1800" dirty="0" err="1" smtClean="0">
                <a:latin typeface="Times New Roman" pitchFamily="18" charset="0"/>
                <a:cs typeface="Times New Roman" pitchFamily="18" charset="0"/>
              </a:rPr>
              <a:t>GeV</a:t>
            </a:r>
            <a:r>
              <a:rPr lang="en-US" sz="1800" dirty="0" smtClean="0">
                <a:latin typeface="Times New Roman" pitchFamily="18" charset="0"/>
                <a:cs typeface="Times New Roman" pitchFamily="18" charset="0"/>
              </a:rPr>
              <a:t>) was not measured in CNI region. We use data from STAR experiment at RHIC BNL at </a:t>
            </a:r>
            <a:r>
              <a:rPr lang="ru-RU" sz="2000" dirty="0" err="1"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s</a:t>
            </a:r>
            <a:r>
              <a:rPr lang="ru-RU" sz="2000" dirty="0" smtClean="0">
                <a:latin typeface="Times New Roman" pitchFamily="18" charset="0"/>
                <a:cs typeface="Times New Roman" pitchFamily="18" charset="0"/>
              </a:rPr>
              <a:t>=6,8, 7,7, 13,7, 21,7 </a:t>
            </a:r>
            <a:r>
              <a:rPr lang="en-US" sz="2000" dirty="0" err="1" smtClean="0">
                <a:latin typeface="Times New Roman" pitchFamily="18" charset="0"/>
                <a:cs typeface="Times New Roman" pitchFamily="18" charset="0"/>
              </a:rPr>
              <a:t>GeV</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23560" name="Рисунок 3"/>
          <p:cNvPicPr>
            <a:picLocks noChangeAspect="1" noChangeArrowheads="1"/>
          </p:cNvPicPr>
          <p:nvPr/>
        </p:nvPicPr>
        <p:blipFill>
          <a:blip r:embed="rId2" cstate="print"/>
          <a:srcRect/>
          <a:stretch>
            <a:fillRect/>
          </a:stretch>
        </p:blipFill>
        <p:spPr bwMode="auto">
          <a:xfrm>
            <a:off x="323528" y="1556792"/>
            <a:ext cx="3619500" cy="2686050"/>
          </a:xfrm>
          <a:prstGeom prst="rect">
            <a:avLst/>
          </a:prstGeom>
          <a:noFill/>
        </p:spPr>
      </p:pic>
      <p:pic>
        <p:nvPicPr>
          <p:cNvPr id="14" name="Рисунок 4"/>
          <p:cNvPicPr>
            <a:picLocks noChangeAspect="1" noChangeArrowheads="1"/>
          </p:cNvPicPr>
          <p:nvPr/>
        </p:nvPicPr>
        <p:blipFill>
          <a:blip r:embed="rId3" cstate="print"/>
          <a:srcRect/>
          <a:stretch>
            <a:fillRect/>
          </a:stretch>
        </p:blipFill>
        <p:spPr bwMode="auto">
          <a:xfrm>
            <a:off x="323528" y="4200525"/>
            <a:ext cx="3667125" cy="2657475"/>
          </a:xfrm>
          <a:prstGeom prst="rect">
            <a:avLst/>
          </a:prstGeom>
          <a:noFill/>
        </p:spPr>
      </p:pic>
      <p:pic>
        <p:nvPicPr>
          <p:cNvPr id="16" name="Рисунок 2"/>
          <p:cNvPicPr>
            <a:picLocks noChangeAspect="1" noChangeArrowheads="1"/>
          </p:cNvPicPr>
          <p:nvPr/>
        </p:nvPicPr>
        <p:blipFill>
          <a:blip r:embed="rId4" cstate="print"/>
          <a:srcRect/>
          <a:stretch>
            <a:fillRect/>
          </a:stretch>
        </p:blipFill>
        <p:spPr bwMode="auto">
          <a:xfrm>
            <a:off x="4139952" y="1556792"/>
            <a:ext cx="3495675" cy="2486025"/>
          </a:xfrm>
          <a:prstGeom prst="rect">
            <a:avLst/>
          </a:prstGeom>
          <a:noFill/>
        </p:spPr>
      </p:pic>
      <p:pic>
        <p:nvPicPr>
          <p:cNvPr id="18" name="Рисунок 17"/>
          <p:cNvPicPr/>
          <p:nvPr/>
        </p:nvPicPr>
        <p:blipFill>
          <a:blip r:embed="rId5" cstate="print"/>
          <a:srcRect/>
          <a:stretch>
            <a:fillRect/>
          </a:stretch>
        </p:blipFill>
        <p:spPr bwMode="auto">
          <a:xfrm>
            <a:off x="4427984" y="3789040"/>
            <a:ext cx="3523172" cy="2466975"/>
          </a:xfrm>
          <a:prstGeom prst="rect">
            <a:avLst/>
          </a:prstGeom>
          <a:noFill/>
          <a:ln w="9525">
            <a:noFill/>
            <a:miter lim="800000"/>
            <a:headEnd/>
            <a:tailEnd/>
          </a:ln>
        </p:spPr>
      </p:pic>
      <p:pic>
        <p:nvPicPr>
          <p:cNvPr id="23561" name="Picture 9"/>
          <p:cNvPicPr>
            <a:picLocks noChangeAspect="1" noChangeArrowheads="1"/>
          </p:cNvPicPr>
          <p:nvPr/>
        </p:nvPicPr>
        <p:blipFill>
          <a:blip r:embed="rId6" cstate="print"/>
          <a:srcRect/>
          <a:stretch>
            <a:fillRect/>
          </a:stretch>
        </p:blipFill>
        <p:spPr bwMode="auto">
          <a:xfrm>
            <a:off x="4139952" y="6629400"/>
            <a:ext cx="3600450" cy="228600"/>
          </a:xfrm>
          <a:prstGeom prst="rect">
            <a:avLst/>
          </a:prstGeom>
          <a:noFill/>
          <a:ln w="9525">
            <a:noFill/>
            <a:miter lim="800000"/>
            <a:headEnd/>
            <a:tailEnd/>
          </a:ln>
        </p:spPr>
      </p:pic>
      <p:pic>
        <p:nvPicPr>
          <p:cNvPr id="23562" name="Picture 10"/>
          <p:cNvPicPr>
            <a:picLocks noChangeAspect="1" noChangeArrowheads="1"/>
          </p:cNvPicPr>
          <p:nvPr/>
        </p:nvPicPr>
        <p:blipFill>
          <a:blip r:embed="rId7" cstate="print"/>
          <a:srcRect/>
          <a:stretch>
            <a:fillRect/>
          </a:stretch>
        </p:blipFill>
        <p:spPr bwMode="auto">
          <a:xfrm>
            <a:off x="4283968" y="6309320"/>
            <a:ext cx="3429000" cy="282128"/>
          </a:xfrm>
          <a:prstGeom prst="rect">
            <a:avLst/>
          </a:prstGeom>
          <a:noFill/>
          <a:ln w="9525">
            <a:noFill/>
            <a:miter lim="800000"/>
            <a:headEnd/>
            <a:tailEnd/>
          </a:ln>
        </p:spPr>
      </p:pic>
      <p:sp>
        <p:nvSpPr>
          <p:cNvPr id="4" name="TextBox 3"/>
          <p:cNvSpPr txBox="1"/>
          <p:nvPr/>
        </p:nvSpPr>
        <p:spPr>
          <a:xfrm>
            <a:off x="7452321" y="1844824"/>
            <a:ext cx="1691680" cy="2308324"/>
          </a:xfrm>
          <a:prstGeom prst="rect">
            <a:avLst/>
          </a:prstGeom>
          <a:noFill/>
        </p:spPr>
        <p:txBody>
          <a:bodyPr wrap="square" rtlCol="0">
            <a:spAutoFit/>
          </a:bodyPr>
          <a:lstStyle/>
          <a:p>
            <a:r>
              <a:rPr lang="en-US" dirty="0" smtClean="0"/>
              <a:t>Fig. 6. Experimental data of analyzing power  in CNI region measured at RHIC.</a:t>
            </a:r>
            <a:endParaRPr lang="ru-RU" dirty="0"/>
          </a:p>
        </p:txBody>
      </p:sp>
    </p:spTree>
    <p:extLst>
      <p:ext uri="{BB962C8B-B14F-4D97-AF65-F5344CB8AC3E}">
        <p14:creationId xmlns:p14="http://schemas.microsoft.com/office/powerpoint/2010/main" val="2880246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1838</TotalTime>
  <Words>3464</Words>
  <Application>Microsoft Office PowerPoint</Application>
  <PresentationFormat>Экран (4:3)</PresentationFormat>
  <Paragraphs>389</Paragraphs>
  <Slides>37</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39" baseType="lpstr">
      <vt:lpstr>Поток</vt:lpstr>
      <vt:lpstr>Точечный рисунок</vt:lpstr>
      <vt:lpstr>Beam polarimetry at the SPASCHARM experiment at IHEP U-70 accelerator.  </vt:lpstr>
      <vt:lpstr>Contents</vt:lpstr>
      <vt:lpstr>1. TASK</vt:lpstr>
      <vt:lpstr>2. Polarimeters for measuring proton polarization.</vt:lpstr>
      <vt:lpstr>Diffraction polarimeter</vt:lpstr>
      <vt:lpstr>Презентация PowerPoint</vt:lpstr>
      <vt:lpstr>Rate and time for 10% accuracy </vt:lpstr>
      <vt:lpstr>Презентация PowerPoint</vt:lpstr>
      <vt:lpstr>Interference polarimeter</vt:lpstr>
      <vt:lpstr>Презентация PowerPoint</vt:lpstr>
      <vt:lpstr>Fit results</vt:lpstr>
      <vt:lpstr>Analyzing power in CNI region at √s=9.3 GeV</vt:lpstr>
      <vt:lpstr>Rate and time for 10% accuracy </vt:lpstr>
      <vt:lpstr>Combined polarimeter</vt:lpstr>
      <vt:lpstr>Combined polarimeter interference part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Interference polarimeter</vt:lpstr>
      <vt:lpstr>Презентация PowerPoint</vt:lpstr>
      <vt:lpstr>Table 4. Fit results</vt:lpstr>
      <vt:lpstr>Interference polarimeter</vt:lpstr>
      <vt:lpstr>Inclusive π0, π±  polarimeter</vt:lpstr>
      <vt:lpstr>Rate and time for 10% accuracy </vt:lpstr>
      <vt:lpstr>Analyzing power of inclusive π± production at reactions </vt:lpstr>
      <vt:lpstr>Conclusions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 pp polarimeter for calibration of the beam tagging system at the SPASCHARM set-up</dc:title>
  <dc:creator>Алексей</dc:creator>
  <cp:lastModifiedBy>aa_bogdanov</cp:lastModifiedBy>
  <cp:revision>202</cp:revision>
  <dcterms:created xsi:type="dcterms:W3CDTF">2013-09-03T08:36:36Z</dcterms:created>
  <dcterms:modified xsi:type="dcterms:W3CDTF">2016-10-10T13:21:30Z</dcterms:modified>
</cp:coreProperties>
</file>