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7" r:id="rId4"/>
    <p:sldId id="272" r:id="rId5"/>
    <p:sldId id="275" r:id="rId6"/>
    <p:sldId id="273" r:id="rId7"/>
    <p:sldId id="262" r:id="rId8"/>
    <p:sldId id="271" r:id="rId9"/>
    <p:sldId id="274" r:id="rId10"/>
    <p:sldId id="263" r:id="rId11"/>
    <p:sldId id="264" r:id="rId12"/>
    <p:sldId id="260" r:id="rId13"/>
    <p:sldId id="258" r:id="rId14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F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551AE-C508-4159-B3D4-BA7776D58637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2CBAF-7977-4C3A-8003-B42355392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74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2CBAF-7977-4C3A-8003-B42355392F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9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11063-847A-401C-9464-420D312E17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832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48979"/>
            <a:ext cx="9144000" cy="136805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Detection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of extensive air showers with the NEVOD-EAS array cluster</a:t>
            </a:r>
            <a:endParaRPr lang="ru-RU" alt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i="1" dirty="0"/>
              <a:t>The </a:t>
            </a:r>
            <a:r>
              <a:rPr lang="en-US" altLang="ru-RU" sz="1800" b="1" i="1" dirty="0" smtClean="0"/>
              <a:t>2</a:t>
            </a:r>
            <a:r>
              <a:rPr lang="en-US" altLang="ru-RU" sz="1800" b="1" i="1" baseline="30000" dirty="0" smtClean="0"/>
              <a:t>nd</a:t>
            </a:r>
            <a:r>
              <a:rPr lang="en-US" altLang="ru-RU" sz="1800" b="1" i="1" dirty="0" smtClean="0"/>
              <a:t> International </a:t>
            </a:r>
            <a:r>
              <a:rPr lang="en-US" altLang="ru-RU" sz="1800" b="1" i="1" dirty="0"/>
              <a:t>Conference on Particle Physics and </a:t>
            </a:r>
            <a:r>
              <a:rPr lang="en-US" altLang="ru-RU" sz="1800" b="1" i="1" dirty="0" smtClean="0"/>
              <a:t>Astrophysics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i="1" dirty="0" smtClean="0"/>
              <a:t>(ICPPA-2016)</a:t>
            </a:r>
            <a:endParaRPr lang="ru-RU" altLang="ru-RU" sz="1800" b="1" i="1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0" y="634238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/>
              <a:t>Moscow, Russia</a:t>
            </a:r>
            <a:r>
              <a:rPr lang="ru-RU" altLang="ru-RU" sz="1800" b="1" dirty="0" smtClean="0"/>
              <a:t>, </a:t>
            </a:r>
            <a:r>
              <a:rPr lang="en-US" altLang="ru-RU" sz="1800" b="1" dirty="0" smtClean="0"/>
              <a:t>October 10 - 14,</a:t>
            </a:r>
            <a:r>
              <a:rPr lang="ru-RU" altLang="ru-RU" sz="1800" b="1" dirty="0" smtClean="0"/>
              <a:t> </a:t>
            </a:r>
            <a:r>
              <a:rPr lang="ru-RU" altLang="ru-RU" sz="1800" b="1" dirty="0"/>
              <a:t>2016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0" y="4005064"/>
            <a:ext cx="91440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1800" b="1" dirty="0"/>
              <a:t>I.A. Shulzhenko</a:t>
            </a:r>
            <a:r>
              <a:rPr lang="en-US" sz="1800" b="1" baseline="30000" dirty="0"/>
              <a:t>1</a:t>
            </a:r>
            <a:r>
              <a:rPr lang="en-US" sz="1800" dirty="0"/>
              <a:t>, M.B. Amelchakov</a:t>
            </a:r>
            <a:r>
              <a:rPr lang="en-US" sz="1800" baseline="30000" dirty="0"/>
              <a:t>1</a:t>
            </a:r>
            <a:r>
              <a:rPr lang="en-US" sz="1800" dirty="0"/>
              <a:t>, A.G. Bogdanov</a:t>
            </a:r>
            <a:r>
              <a:rPr lang="en-US" sz="1800" baseline="30000" dirty="0"/>
              <a:t>1</a:t>
            </a:r>
            <a:r>
              <a:rPr lang="en-US" sz="1800" dirty="0"/>
              <a:t>, A. </a:t>
            </a:r>
            <a:r>
              <a:rPr lang="en-US" sz="1800" dirty="0" smtClean="0"/>
              <a:t>Chiavassa</a:t>
            </a:r>
            <a:r>
              <a:rPr lang="en-US" sz="1800" baseline="30000" dirty="0" smtClean="0"/>
              <a:t>2,3</a:t>
            </a:r>
            <a:r>
              <a:rPr lang="en-US" sz="1800" dirty="0" smtClean="0"/>
              <a:t>,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dirty="0" smtClean="0"/>
              <a:t>D.M</a:t>
            </a:r>
            <a:r>
              <a:rPr lang="en-US" sz="1800" dirty="0"/>
              <a:t>. Gromushkin</a:t>
            </a:r>
            <a:r>
              <a:rPr lang="en-US" sz="1800" baseline="30000" dirty="0"/>
              <a:t>1</a:t>
            </a:r>
            <a:r>
              <a:rPr lang="en-US" sz="1800" dirty="0"/>
              <a:t>, N.N. Kamlev</a:t>
            </a:r>
            <a:r>
              <a:rPr lang="en-US" sz="1800" baseline="30000" dirty="0"/>
              <a:t>1</a:t>
            </a:r>
            <a:r>
              <a:rPr lang="en-US" sz="1800" dirty="0"/>
              <a:t>, S.S. Khokhlov</a:t>
            </a:r>
            <a:r>
              <a:rPr lang="en-US" sz="1800" baseline="30000" dirty="0"/>
              <a:t>1</a:t>
            </a:r>
            <a:r>
              <a:rPr lang="en-US" sz="1800" dirty="0"/>
              <a:t>, R.P. Kokoulin</a:t>
            </a:r>
            <a:r>
              <a:rPr lang="en-US" sz="1800" baseline="30000" dirty="0"/>
              <a:t>1</a:t>
            </a:r>
            <a:r>
              <a:rPr lang="en-US" sz="1800" dirty="0"/>
              <a:t>, O.I. </a:t>
            </a:r>
            <a:r>
              <a:rPr lang="en-US" sz="1800" dirty="0" smtClean="0"/>
              <a:t>Likiy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,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dirty="0" smtClean="0"/>
              <a:t>A.A</a:t>
            </a:r>
            <a:r>
              <a:rPr lang="en-US" sz="1800" dirty="0"/>
              <a:t>. Petrukhin</a:t>
            </a:r>
            <a:r>
              <a:rPr lang="en-US" sz="1800" baseline="30000" dirty="0"/>
              <a:t>1</a:t>
            </a:r>
            <a:r>
              <a:rPr lang="en-US" sz="1800" dirty="0"/>
              <a:t>, O. Saavedra</a:t>
            </a:r>
            <a:r>
              <a:rPr lang="en-US" sz="1800" baseline="30000" dirty="0"/>
              <a:t>2</a:t>
            </a:r>
            <a:r>
              <a:rPr lang="en-US" sz="1800" dirty="0"/>
              <a:t>, I.I. </a:t>
            </a:r>
            <a:r>
              <a:rPr lang="en-US" sz="1800" dirty="0" smtClean="0"/>
              <a:t>Yashin</a:t>
            </a:r>
            <a:r>
              <a:rPr lang="en-US" sz="1800" baseline="30000" dirty="0" smtClean="0"/>
              <a:t>1</a:t>
            </a:r>
          </a:p>
          <a:p>
            <a:pPr algn="ctr">
              <a:spcBef>
                <a:spcPts val="0"/>
              </a:spcBef>
              <a:buNone/>
            </a:pPr>
            <a:endParaRPr lang="en-US" sz="1000" dirty="0" smtClean="0"/>
          </a:p>
          <a:p>
            <a:pPr algn="ctr">
              <a:spcBef>
                <a:spcPts val="0"/>
              </a:spcBef>
              <a:buNone/>
            </a:pPr>
            <a:r>
              <a:rPr lang="it-IT" sz="1400" i="1" baseline="30000" dirty="0" smtClean="0"/>
              <a:t>1</a:t>
            </a:r>
            <a:r>
              <a:rPr lang="it-IT" sz="1400" i="1" dirty="0" smtClean="0"/>
              <a:t> </a:t>
            </a:r>
            <a:r>
              <a:rPr lang="it-IT" sz="1400" i="1" dirty="0"/>
              <a:t>National Research Nuclear University MEPhI, </a:t>
            </a:r>
            <a:r>
              <a:rPr lang="it-IT" sz="1400" b="1" i="1" dirty="0" smtClean="0"/>
              <a:t>Scientific and Educational Center NEVOD</a:t>
            </a:r>
            <a:r>
              <a:rPr lang="it-IT" sz="1400" i="1" dirty="0" smtClean="0"/>
              <a:t>, Moscow</a:t>
            </a:r>
            <a:r>
              <a:rPr lang="it-IT" sz="1400" i="1" dirty="0"/>
              <a:t>, Russia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1400" i="1" baseline="30000" dirty="0"/>
              <a:t>2</a:t>
            </a:r>
            <a:r>
              <a:rPr lang="it-IT" sz="1400" i="1" dirty="0"/>
              <a:t> Dipartimento di Fisica dell’ Università degli Studi di Torino, </a:t>
            </a:r>
            <a:r>
              <a:rPr lang="it-IT" sz="1400" i="1" dirty="0" smtClean="0"/>
              <a:t>Turin, </a:t>
            </a:r>
            <a:r>
              <a:rPr lang="it-IT" sz="1400" i="1" dirty="0"/>
              <a:t>Italy</a:t>
            </a:r>
          </a:p>
          <a:p>
            <a:pPr algn="ctr">
              <a:spcBef>
                <a:spcPts val="0"/>
              </a:spcBef>
              <a:buNone/>
            </a:pPr>
            <a:r>
              <a:rPr lang="it-IT" sz="1400" i="1" baseline="30000" dirty="0"/>
              <a:t>3</a:t>
            </a:r>
            <a:r>
              <a:rPr lang="it-IT" sz="1400" i="1" dirty="0"/>
              <a:t> Sezione di Torino dell’ Istituto Nazionale di Fisica Nucleare - INFN, </a:t>
            </a:r>
            <a:r>
              <a:rPr lang="it-IT" sz="1400" i="1" dirty="0" smtClean="0"/>
              <a:t>Turin, Italy</a:t>
            </a:r>
            <a:endParaRPr lang="it-IT" sz="1400" i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761215" y="915885"/>
            <a:ext cx="7621570" cy="1216971"/>
            <a:chOff x="65515" y="544694"/>
            <a:chExt cx="7621570" cy="121697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" t="9698" r="13095"/>
            <a:stretch/>
          </p:blipFill>
          <p:spPr>
            <a:xfrm>
              <a:off x="1276116" y="622064"/>
              <a:ext cx="1783716" cy="1062229"/>
            </a:xfrm>
            <a:prstGeom prst="rect">
              <a:avLst/>
            </a:prstGeom>
          </p:spPr>
        </p:pic>
        <p:pic>
          <p:nvPicPr>
            <p:cNvPr id="8" name="Picture 2" descr="D:\WORK\Конференции\ICRC-2015\Лого МИФИ E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" y="544694"/>
              <a:ext cx="1194117" cy="121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606355"/>
              <a:ext cx="2814403" cy="109364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2" r="10087" b="17725"/>
            <a:stretch/>
          </p:blipFill>
          <p:spPr>
            <a:xfrm>
              <a:off x="5874235" y="663456"/>
              <a:ext cx="1812850" cy="979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7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37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joint event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NEVOD-EAS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.05.2016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3:09:26)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56319" t="12942" r="7284" b="13512"/>
          <a:stretch/>
        </p:blipFill>
        <p:spPr>
          <a:xfrm>
            <a:off x="5204606" y="1844824"/>
            <a:ext cx="3816424" cy="388843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72008" y="980728"/>
            <a:ext cx="5004048" cy="5400600"/>
            <a:chOff x="72008" y="980728"/>
            <a:chExt cx="5004048" cy="54006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72008" y="980728"/>
              <a:ext cx="5004048" cy="5400600"/>
              <a:chOff x="72008" y="980728"/>
              <a:chExt cx="5004048" cy="5400600"/>
            </a:xfrm>
          </p:grpSpPr>
          <p:pic>
            <p:nvPicPr>
              <p:cNvPr id="8" name="Рисунок 7"/>
              <p:cNvPicPr/>
              <p:nvPr/>
            </p:nvPicPr>
            <p:blipFill rotWithShape="1">
              <a:blip r:embed="rId2"/>
              <a:srcRect l="5932" t="6826" r="51096" b="10222"/>
              <a:stretch/>
            </p:blipFill>
            <p:spPr>
              <a:xfrm>
                <a:off x="72008" y="980728"/>
                <a:ext cx="5004048" cy="5400600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/>
              <p:nvPr/>
            </p:nvPicPr>
            <p:blipFill rotWithShape="1">
              <a:blip r:embed="rId2"/>
              <a:srcRect l="20607" t="17778" r="72582" b="80082"/>
              <a:stretch/>
            </p:blipFill>
            <p:spPr>
              <a:xfrm>
                <a:off x="827584" y="169941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/>
              <p:nvPr/>
            </p:nvPicPr>
            <p:blipFill rotWithShape="1">
              <a:blip r:embed="rId2"/>
              <a:srcRect l="20607" t="17778" r="72582" b="80082"/>
              <a:stretch/>
            </p:blipFill>
            <p:spPr>
              <a:xfrm>
                <a:off x="2843808" y="169941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/>
              <p:nvPr/>
            </p:nvPicPr>
            <p:blipFill rotWithShape="1">
              <a:blip r:embed="rId2"/>
              <a:srcRect l="20607" t="17778" r="72582" b="80082"/>
              <a:stretch/>
            </p:blipFill>
            <p:spPr>
              <a:xfrm>
                <a:off x="1259632" y="339767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/>
              <p:nvPr/>
            </p:nvPicPr>
            <p:blipFill rotWithShape="1">
              <a:blip r:embed="rId2"/>
              <a:srcRect l="20607" t="17778" r="72582" b="80082"/>
              <a:stretch/>
            </p:blipFill>
            <p:spPr>
              <a:xfrm>
                <a:off x="1780903" y="5449904"/>
                <a:ext cx="793129" cy="283352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56096" y="1681063"/>
              <a:ext cx="93610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2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72320" y="1681063"/>
              <a:ext cx="93610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8144" y="3354686"/>
              <a:ext cx="93610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146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9415" y="5406914"/>
              <a:ext cx="93610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Овал 19"/>
          <p:cNvSpPr/>
          <p:nvPr/>
        </p:nvSpPr>
        <p:spPr>
          <a:xfrm>
            <a:off x="413271" y="2564904"/>
            <a:ext cx="2592288" cy="18002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2915816" y="1556792"/>
            <a:ext cx="2592288" cy="158417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48064" y="1052736"/>
            <a:ext cx="2677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 No.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roof of the NEVOD-DECOR building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/>
          <a:srcRect t="7798" b="2692"/>
          <a:stretch/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343" y="4869160"/>
            <a:ext cx="1431900" cy="646331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algn="ctr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t="7549" r="57973" b="56638"/>
          <a:stretch/>
        </p:blipFill>
        <p:spPr>
          <a:xfrm>
            <a:off x="5652120" y="880212"/>
            <a:ext cx="3432696" cy="1972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111" y="-2738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joint event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NEVOD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DECOR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CTS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.05.2016 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3:09:26)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743" y="5976380"/>
            <a:ext cx="14471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algn="ctr"/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58" y="4437112"/>
            <a:ext cx="20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NEVOD</a:t>
            </a:r>
            <a:r>
              <a:rPr lang="ru-RU" b="1" dirty="0" smtClean="0"/>
              <a:t>-</a:t>
            </a:r>
            <a:r>
              <a:rPr lang="en-US" b="1" dirty="0" smtClean="0"/>
              <a:t>DECOR</a:t>
            </a:r>
            <a:r>
              <a:rPr lang="ru-RU" b="1" dirty="0" smtClean="0"/>
              <a:t>-</a:t>
            </a:r>
            <a:r>
              <a:rPr lang="en-US" b="1" dirty="0" smtClean="0"/>
              <a:t>CTS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858" y="5607048"/>
            <a:ext cx="205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NEVOD-EAS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834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19919"/>
            <a:ext cx="9144000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ru-RU" altLang="ru-RU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79388" y="1811719"/>
            <a:ext cx="8785225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sz="1600" b="1" dirty="0" smtClean="0"/>
              <a:t>The 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experimental series with a duration </a:t>
            </a:r>
            <a:r>
              <a:rPr lang="en-US" sz="1600" b="1" dirty="0"/>
              <a:t>of 49 </a:t>
            </a:r>
            <a:r>
              <a:rPr lang="en-US" sz="1600" b="1" dirty="0" smtClean="0"/>
              <a:t>days (17/06/2016 – 03/08/2016)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sz="1600" b="1" dirty="0" smtClean="0"/>
              <a:t>has shown</a:t>
            </a:r>
            <a:r>
              <a:rPr lang="ru-RU" altLang="ru-RU" sz="1600" b="1" dirty="0" smtClean="0"/>
              <a:t>: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ru-RU" altLang="ru-RU" sz="800" dirty="0" smtClean="0"/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r>
              <a:rPr lang="en-US" altLang="ru-RU" sz="1600" dirty="0"/>
              <a:t>t</a:t>
            </a:r>
            <a:r>
              <a:rPr lang="en-US" altLang="ru-RU" sz="1600" dirty="0" smtClean="0"/>
              <a:t>he amplitude and temporal </a:t>
            </a:r>
            <a:r>
              <a:rPr lang="en-US" sz="1600" dirty="0" smtClean="0"/>
              <a:t>characteristics of response of 4 clusters of the NEVOD-EAS central part are quite similar</a:t>
            </a:r>
            <a:r>
              <a:rPr lang="ru-RU" altLang="ru-RU" sz="1600" dirty="0" smtClean="0"/>
              <a:t>;</a:t>
            </a:r>
            <a:endParaRPr lang="en-US" altLang="ru-RU" sz="1600" dirty="0" smtClean="0"/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endParaRPr lang="en-US" altLang="ru-RU" sz="1000" dirty="0" smtClean="0"/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r>
              <a:rPr lang="en-US" altLang="ru-RU" sz="1600" dirty="0"/>
              <a:t>the detector station </a:t>
            </a:r>
            <a:r>
              <a:rPr lang="en-US" altLang="ru-RU" sz="1600" dirty="0" smtClean="0"/>
              <a:t>time resolution is about </a:t>
            </a:r>
            <a:r>
              <a:rPr lang="en-US" altLang="ru-RU" sz="1600" b="1" dirty="0" smtClean="0"/>
              <a:t>3.7 ns</a:t>
            </a:r>
            <a:r>
              <a:rPr lang="en-US" altLang="ru-RU" sz="1600" dirty="0" smtClean="0"/>
              <a:t>;</a:t>
            </a:r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endParaRPr lang="en-US" altLang="ru-RU" sz="1000" dirty="0" smtClean="0"/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r>
              <a:rPr lang="en-US" altLang="ru-RU" sz="1600" dirty="0"/>
              <a:t>the </a:t>
            </a:r>
            <a:r>
              <a:rPr lang="en-US" sz="1600" dirty="0"/>
              <a:t>accuracy of EAS arrival direction reconstruction is, at this stage, about </a:t>
            </a:r>
            <a:r>
              <a:rPr lang="en-US" sz="1600" b="1" dirty="0"/>
              <a:t>4°</a:t>
            </a:r>
            <a:r>
              <a:rPr lang="en-US" sz="1600" dirty="0"/>
              <a:t> and will be improved with an increase of number of </a:t>
            </a:r>
            <a:r>
              <a:rPr lang="en-US" sz="1600" dirty="0" smtClean="0"/>
              <a:t>clusters;</a:t>
            </a:r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endParaRPr lang="en-US" sz="1000" dirty="0" smtClean="0"/>
          </a:p>
          <a:p>
            <a:pPr marL="342900" indent="-342900" algn="just" eaLnBrk="1" hangingPunct="1">
              <a:spcBef>
                <a:spcPct val="0"/>
              </a:spcBef>
              <a:buAutoNum type="arabicParenR"/>
            </a:pPr>
            <a:r>
              <a:rPr lang="en-US" sz="1600" dirty="0"/>
              <a:t>the possibility of using of cluster approach to the reconstruction of EAS parameters has been </a:t>
            </a:r>
            <a:r>
              <a:rPr lang="en-US" sz="1600" dirty="0" smtClean="0"/>
              <a:t>proved</a:t>
            </a:r>
            <a:r>
              <a:rPr lang="en-US" sz="1600" dirty="0"/>
              <a:t>.</a:t>
            </a:r>
            <a:endParaRPr lang="en-US" alt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41629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1595" r="1207" b="2124"/>
          <a:stretch>
            <a:fillRect/>
          </a:stretch>
        </p:blipFill>
        <p:spPr bwMode="auto">
          <a:xfrm>
            <a:off x="707231" y="2132013"/>
            <a:ext cx="7248525" cy="461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20531" r="998" b="5096"/>
          <a:stretch>
            <a:fillRect/>
          </a:stretch>
        </p:blipFill>
        <p:spPr bwMode="auto">
          <a:xfrm>
            <a:off x="98425" y="115888"/>
            <a:ext cx="6705600" cy="3381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875463" y="1412776"/>
            <a:ext cx="2160587" cy="1704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179388" y="211138"/>
            <a:ext cx="4897437" cy="584775"/>
          </a:xfrm>
          <a:prstGeom prst="rect">
            <a:avLst/>
          </a:prstGeom>
          <a:solidFill>
            <a:schemeClr val="tx1">
              <a:alpha val="65097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 smtClean="0">
                <a:solidFill>
                  <a:srgbClr val="FFFF00"/>
                </a:solidFill>
              </a:rPr>
              <a:t>Thank you for attention!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788"/>
            <a:ext cx="9144000" cy="52705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4363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NEVOD-EAS array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462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 part of the NEVOD-EAS array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8425" y="620688"/>
            <a:ext cx="8937625" cy="6064697"/>
            <a:chOff x="98425" y="620688"/>
            <a:chExt cx="8937625" cy="606469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8425" y="620688"/>
              <a:ext cx="8937625" cy="6064697"/>
              <a:chOff x="98425" y="677416"/>
              <a:chExt cx="8937625" cy="6064697"/>
            </a:xfrm>
            <a:solidFill>
              <a:schemeClr val="bg1"/>
            </a:solidFill>
          </p:grpSpPr>
          <p:pic>
            <p:nvPicPr>
              <p:cNvPr id="7" name="Рисунок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7" t="1595" r="1207" b="2124"/>
              <a:stretch>
                <a:fillRect/>
              </a:stretch>
            </p:blipFill>
            <p:spPr bwMode="auto">
              <a:xfrm>
                <a:off x="467544" y="2132013"/>
                <a:ext cx="7248525" cy="46101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8" name="Рисунок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5" t="29715" r="998" b="6597"/>
              <a:stretch/>
            </p:blipFill>
            <p:spPr bwMode="auto">
              <a:xfrm>
                <a:off x="98425" y="677416"/>
                <a:ext cx="6705600" cy="28956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9" name="Рисунок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>
                <a:fillRect/>
              </a:stretch>
            </p:blipFill>
            <p:spPr bwMode="auto">
              <a:xfrm>
                <a:off x="6875463" y="1219969"/>
                <a:ext cx="2160587" cy="1704975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266914" y="1052736"/>
              <a:ext cx="17171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Clusters No.</a:t>
              </a:r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13.3×12.4 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ru-RU" sz="1400" b="1" baseline="300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1560" y="5517232"/>
              <a:ext cx="12891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 No.</a:t>
              </a:r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25.1×18.9 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ru-RU" sz="1400" b="1" baseline="300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02749" y="1700808"/>
              <a:ext cx="12891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 No.</a:t>
              </a:r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15.0×15.0 </a:t>
              </a:r>
              <a:r>
                <a:rPr lang="en-US" sz="14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ru-RU" sz="1400" b="1" baseline="300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2551" r="926" b="790"/>
          <a:stretch/>
        </p:blipFill>
        <p:spPr>
          <a:xfrm>
            <a:off x="3084386" y="2996952"/>
            <a:ext cx="5951664" cy="37657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9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7089220" y="1556792"/>
            <a:ext cx="114005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273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of the NEVOD EAS DS and counters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1800" y="3789040"/>
            <a:ext cx="187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of DS on position of “muon” peaks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499993" y="576590"/>
            <a:ext cx="4464495" cy="2996426"/>
            <a:chOff x="4499993" y="838200"/>
            <a:chExt cx="4464495" cy="299642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62"/>
            <a:stretch/>
          </p:blipFill>
          <p:spPr>
            <a:xfrm>
              <a:off x="4704686" y="838200"/>
              <a:ext cx="4259802" cy="290533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3495391" y="1913323"/>
              <a:ext cx="244009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Ratio between response charges of </a:t>
              </a:r>
            </a:p>
            <a:p>
              <a:pPr algn="ctr"/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DS and additional PMT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40152" y="3573016"/>
              <a:ext cx="191590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Charge of DS response,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32858" y="1409616"/>
              <a:ext cx="15121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Cluster #1 DS#2</a:t>
              </a:r>
              <a:endParaRPr lang="ru-R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572000" y="3717032"/>
            <a:ext cx="4163413" cy="3309206"/>
            <a:chOff x="4572000" y="3697288"/>
            <a:chExt cx="4163413" cy="330920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97288"/>
              <a:ext cx="4163413" cy="330920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729180" y="3791943"/>
              <a:ext cx="180326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Distribution of additional PMTs on charge of response to 1 particle (VEM)</a:t>
              </a:r>
              <a:endParaRPr lang="ru-R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25545" y="4633392"/>
              <a:ext cx="137569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&lt;Q</a:t>
              </a:r>
              <a:r>
                <a:rPr lang="en-US" sz="11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add1µ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&gt; = 0.14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en-US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1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Qadd1µ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= 0.03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77083" y="6381328"/>
              <a:ext cx="263726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Charge of the additional PMT response</a:t>
              </a:r>
            </a:p>
            <a:p>
              <a:pPr algn="ctr"/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 1 particle (VEM),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61760" y="3717032"/>
            <a:ext cx="3866224" cy="3095008"/>
            <a:chOff x="561760" y="3743248"/>
            <a:chExt cx="3866224" cy="309500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760" y="3743248"/>
              <a:ext cx="3866224" cy="309500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403648" y="6381328"/>
              <a:ext cx="240001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Position of the DS “muon” peak,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09063" y="404664"/>
            <a:ext cx="4362937" cy="3387372"/>
            <a:chOff x="209063" y="548680"/>
            <a:chExt cx="4362937" cy="338737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63" y="548680"/>
              <a:ext cx="4362937" cy="338737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871050" y="3455422"/>
              <a:ext cx="154882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Response charge,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8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of the NEVOD EAS DS and counters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5" y="360236"/>
            <a:ext cx="8080850" cy="64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62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Counting rate of the NEVOD-EAS clusters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5208"/>
          <a:stretch/>
        </p:blipFill>
        <p:spPr>
          <a:xfrm>
            <a:off x="173360" y="553328"/>
            <a:ext cx="8791128" cy="5723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7203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Barometric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coefficient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-0.71 ÷ -0.81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%/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7468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Registration of showers with the NEVOD-EAS array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UBLIC\NAME\Likiy\Python programs\Visual3d\EAS_Naklon\EAS_St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6" r="1876"/>
          <a:stretch/>
        </p:blipFill>
        <p:spPr bwMode="auto">
          <a:xfrm>
            <a:off x="4932040" y="1037334"/>
            <a:ext cx="4211960" cy="507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0" y="836712"/>
            <a:ext cx="4851710" cy="5472608"/>
            <a:chOff x="0" y="836712"/>
            <a:chExt cx="4851710" cy="547260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836712"/>
              <a:ext cx="4851710" cy="5472608"/>
              <a:chOff x="0" y="836712"/>
              <a:chExt cx="4851710" cy="5472608"/>
            </a:xfrm>
          </p:grpSpPr>
          <p:pic>
            <p:nvPicPr>
              <p:cNvPr id="8" name="Picture 2" descr="D:\PUBLIC\NAME\Likiy\Python programs\Visual3d\EAS_Naklon\EAS_St10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" r="51667"/>
              <a:stretch/>
            </p:blipFill>
            <p:spPr bwMode="auto">
              <a:xfrm>
                <a:off x="0" y="836712"/>
                <a:ext cx="4851710" cy="5472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Рисунок 5"/>
              <p:cNvPicPr/>
              <p:nvPr/>
            </p:nvPicPr>
            <p:blipFill rotWithShape="1">
              <a:blip r:embed="rId3"/>
              <a:srcRect l="20607" t="17778" r="72582" b="80082"/>
              <a:stretch/>
            </p:blipFill>
            <p:spPr>
              <a:xfrm>
                <a:off x="755576" y="160205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/>
              <p:nvPr/>
            </p:nvPicPr>
            <p:blipFill rotWithShape="1">
              <a:blip r:embed="rId3"/>
              <a:srcRect l="20607" t="17778" r="72582" b="80082"/>
              <a:stretch/>
            </p:blipFill>
            <p:spPr>
              <a:xfrm>
                <a:off x="2627784" y="1637837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/>
              <p:nvPr/>
            </p:nvPicPr>
            <p:blipFill rotWithShape="1">
              <a:blip r:embed="rId3"/>
              <a:srcRect l="20607" t="17778" r="72582" b="80082"/>
              <a:stretch/>
            </p:blipFill>
            <p:spPr>
              <a:xfrm>
                <a:off x="1115616" y="3285146"/>
                <a:ext cx="793129" cy="283352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/>
              <p:nvPr/>
            </p:nvPicPr>
            <p:blipFill rotWithShape="1">
              <a:blip r:embed="rId3"/>
              <a:srcRect l="20607" t="17778" r="72582" b="80082"/>
              <a:stretch/>
            </p:blipFill>
            <p:spPr>
              <a:xfrm>
                <a:off x="1632726" y="5316313"/>
                <a:ext cx="793129" cy="283352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647564" y="1577631"/>
              <a:ext cx="936104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133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27784" y="1577631"/>
              <a:ext cx="936104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129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93186" y="3287161"/>
              <a:ext cx="936104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135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65011" y="5291888"/>
              <a:ext cx="936104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  <a:p>
              <a:pPr algn="ctr"/>
              <a:r>
                <a:rPr lang="el-GR" sz="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7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endParaRPr lang="ru-RU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419873" y="2852936"/>
            <a:ext cx="4975772" cy="3626685"/>
            <a:chOff x="3419873" y="2852936"/>
            <a:chExt cx="4975772" cy="362668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3419873" y="2852936"/>
              <a:ext cx="4975772" cy="3626685"/>
              <a:chOff x="3419873" y="2852936"/>
              <a:chExt cx="4975772" cy="3626685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3419873" y="2852936"/>
                <a:ext cx="4975772" cy="3626685"/>
                <a:chOff x="3419873" y="2852936"/>
                <a:chExt cx="4975772" cy="3626685"/>
              </a:xfrm>
            </p:grpSpPr>
            <p:grpSp>
              <p:nvGrpSpPr>
                <p:cNvPr id="3" name="Группа 2"/>
                <p:cNvGrpSpPr/>
                <p:nvPr/>
              </p:nvGrpSpPr>
              <p:grpSpPr>
                <a:xfrm>
                  <a:off x="3420913" y="2852936"/>
                  <a:ext cx="4974732" cy="3626685"/>
                  <a:chOff x="3420913" y="2852936"/>
                  <a:chExt cx="4974732" cy="3626685"/>
                </a:xfrm>
              </p:grpSpPr>
              <p:grpSp>
                <p:nvGrpSpPr>
                  <p:cNvPr id="19" name="Группа 18"/>
                  <p:cNvGrpSpPr/>
                  <p:nvPr/>
                </p:nvGrpSpPr>
                <p:grpSpPr>
                  <a:xfrm>
                    <a:off x="3420913" y="2852936"/>
                    <a:ext cx="4974732" cy="3626685"/>
                    <a:chOff x="3203848" y="2852936"/>
                    <a:chExt cx="4974732" cy="3626685"/>
                  </a:xfrm>
                </p:grpSpPr>
                <p:pic>
                  <p:nvPicPr>
                    <p:cNvPr id="17" name="Рисунок 16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674" t="6243" r="4946" b="5962"/>
                    <a:stretch/>
                  </p:blipFill>
                  <p:spPr>
                    <a:xfrm>
                      <a:off x="3203848" y="2852936"/>
                      <a:ext cx="4974732" cy="36266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5436096" y="3145468"/>
                      <a:ext cx="142840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ШАЛ: 712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" name="TextBox 1"/>
                  <p:cNvSpPr txBox="1"/>
                  <p:nvPr/>
                </p:nvSpPr>
                <p:spPr>
                  <a:xfrm>
                    <a:off x="5436096" y="3198187"/>
                    <a:ext cx="1671676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Number of EAS: 712</a:t>
                    </a:r>
                    <a:endParaRPr lang="ru-RU" sz="1400" b="1" dirty="0"/>
                  </a:p>
                </p:txBody>
              </p:sp>
            </p:grpSp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2169606" y="4247218"/>
                  <a:ext cx="280831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Number of registered EAS</a:t>
                  </a:r>
                  <a:endParaRPr lang="ru-RU" sz="1400" dirty="0"/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5897960" y="4018974"/>
                <a:ext cx="129554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  <a:r>
                  <a:rPr lang="el-G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ψ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&gt; = 3.8°</a:t>
                </a:r>
              </a:p>
              <a:p>
                <a:r>
                  <a:rPr lang="el-G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ψ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2.6°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521396" y="5949280"/>
              <a:ext cx="479501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/>
                <a:t>Mean angular </a:t>
              </a:r>
              <a:r>
                <a:rPr lang="en-US" sz="1300" dirty="0"/>
                <a:t>deviation of </a:t>
              </a:r>
              <a:r>
                <a:rPr lang="en-US" sz="1300" dirty="0" smtClean="0"/>
                <a:t>directions </a:t>
              </a:r>
              <a:r>
                <a:rPr lang="en-US" sz="1300" dirty="0"/>
                <a:t>reconstituted </a:t>
              </a:r>
              <a:r>
                <a:rPr lang="en-US" sz="1300" dirty="0" smtClean="0"/>
                <a:t>by </a:t>
              </a:r>
              <a:r>
                <a:rPr lang="en-US" sz="1300" dirty="0"/>
                <a:t>individual clusters from the average </a:t>
              </a:r>
              <a:r>
                <a:rPr lang="en-US" sz="1300" dirty="0" smtClean="0"/>
                <a:t>direction </a:t>
              </a:r>
              <a:r>
                <a:rPr lang="en-US" sz="1300" dirty="0"/>
                <a:t>in the </a:t>
              </a:r>
              <a:r>
                <a:rPr lang="en-US" sz="1300" dirty="0" smtClean="0"/>
                <a:t>event, </a:t>
              </a:r>
              <a:r>
                <a:rPr lang="en-US" sz="1300" dirty="0" smtClean="0">
                  <a:latin typeface="Calibri"/>
                </a:rPr>
                <a:t>°</a:t>
              </a:r>
              <a:endParaRPr lang="ru-RU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36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239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of EAS arrival direction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3" y="346911"/>
            <a:ext cx="7910294" cy="65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239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of EAS arrival direction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2" y="332657"/>
            <a:ext cx="8136636" cy="65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9516</TotalTime>
  <Words>598</Words>
  <Application>Microsoft Office PowerPoint</Application>
  <PresentationFormat>Экран (4:3)</PresentationFormat>
  <Paragraphs>85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Detection of extensive air showers with the NEVOD-EAS array cluster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Центральная часть установки НЕВОД-ШАЛ: первые результаты</dc:title>
  <dc:creator>Test1</dc:creator>
  <cp:lastModifiedBy>Test1</cp:lastModifiedBy>
  <cp:revision>114</cp:revision>
  <cp:lastPrinted>2016-08-13T12:29:43Z</cp:lastPrinted>
  <dcterms:created xsi:type="dcterms:W3CDTF">2016-08-08T15:23:44Z</dcterms:created>
  <dcterms:modified xsi:type="dcterms:W3CDTF">2016-10-12T12:18:11Z</dcterms:modified>
</cp:coreProperties>
</file>