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6" r:id="rId4"/>
    <p:sldId id="278" r:id="rId5"/>
    <p:sldId id="277" r:id="rId6"/>
    <p:sldId id="279" r:id="rId7"/>
    <p:sldId id="269" r:id="rId8"/>
    <p:sldId id="275" r:id="rId9"/>
    <p:sldId id="267" r:id="rId10"/>
    <p:sldId id="260" r:id="rId11"/>
    <p:sldId id="258" r:id="rId12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CFC8E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F7E77C-E8B1-4FF3-982E-BA29D7F382DE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ECB5483-99CF-42DB-A294-59DDC629B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A3E0B8-2298-4198-B902-FCF23527C9B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B7B21A-8401-41FE-8332-869A0C79F9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2085D-5D49-4C69-B9EA-804888A21E55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4EEC-F278-441A-B003-D9AD393B8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1498E-10B5-49A9-A0C8-5947452FBA02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2A1AB-99E1-42E2-85C2-92ADD6065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B316-1354-4426-8210-419EFB382532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25B6B-418C-48A9-B7B7-6AA61443E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01A85-064E-4A9D-92D5-CBEAAFC1C2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BA15-2E1C-486D-92F9-3E5963819321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7F491-2BAA-4D72-AA15-6366C88CB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CBA1-5400-4DC1-8430-C452476E4B5C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47C73-464E-426D-BBEE-87B6B0D00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D7770-7E2B-4507-A2E3-09940CEA69A4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680C-D36C-4FCA-960B-5D0DAAC98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92E4-2431-4991-B582-16A595817E8C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5BD8B-969D-4101-AE7C-7BBA9066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28837-7A3F-496C-A160-2181EC68891B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CBA3C-2F94-449E-8F0D-A9C36B8CC7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27BCF-F0A1-4DE5-A181-A1DC2A853F36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EE6F-6EED-4006-9EB1-0B88414F7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1665C-13DA-4753-84CE-4396F7463D14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EB89-8474-4A2C-83D0-4CE7143C6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E203C-6BF8-4A4D-BD86-65C349B7717E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DB940-C1BF-49A8-B9F0-891098D08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ED131A-4DEC-4C53-8445-12D6FB8DD5D7}" type="datetimeFigureOut">
              <a:rPr lang="ru-RU"/>
              <a:pPr>
                <a:defRPr/>
              </a:pPr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A0A6FC-A6D7-4D1C-BBD8-0577F95A8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05038"/>
            <a:ext cx="9144000" cy="1368425"/>
          </a:xfrm>
        </p:spPr>
        <p:txBody>
          <a:bodyPr/>
          <a:lstStyle/>
          <a:p>
            <a:r>
              <a:rPr lang="en-US" sz="3600" b="1" smtClean="0">
                <a:latin typeface="Arial" charset="0"/>
                <a:cs typeface="Arial" charset="0"/>
              </a:rPr>
              <a:t>Data acquisition system of the </a:t>
            </a:r>
            <a:br>
              <a:rPr lang="en-US" sz="3600" b="1" smtClean="0">
                <a:latin typeface="Arial" charset="0"/>
                <a:cs typeface="Arial" charset="0"/>
              </a:rPr>
            </a:br>
            <a:r>
              <a:rPr lang="en-US" sz="3600" b="1" smtClean="0">
                <a:latin typeface="Arial" charset="0"/>
                <a:cs typeface="Arial" charset="0"/>
              </a:rPr>
              <a:t>NEVOD-EAS array</a:t>
            </a:r>
            <a:endParaRPr lang="ru-RU" altLang="ru-RU" sz="3600" smtClean="0">
              <a:latin typeface="Arial" charset="0"/>
              <a:cs typeface="Arial" charset="0"/>
            </a:endParaRPr>
          </a:p>
        </p:txBody>
      </p:sp>
      <p:sp>
        <p:nvSpPr>
          <p:cNvPr id="15362" name="Text Box 16"/>
          <p:cNvSpPr txBox="1">
            <a:spLocks noChangeArrowheads="1"/>
          </p:cNvSpPr>
          <p:nvPr/>
        </p:nvSpPr>
        <p:spPr bwMode="auto">
          <a:xfrm>
            <a:off x="0" y="444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 i="1"/>
              <a:t>The 2</a:t>
            </a:r>
            <a:r>
              <a:rPr lang="en-US" altLang="ru-RU" b="1" i="1" baseline="30000"/>
              <a:t>nd</a:t>
            </a:r>
            <a:r>
              <a:rPr lang="en-US" altLang="ru-RU" b="1" i="1"/>
              <a:t> International Conference on Particle Physics and Astrophysics</a:t>
            </a:r>
          </a:p>
          <a:p>
            <a:pPr algn="ctr"/>
            <a:r>
              <a:rPr lang="en-US" altLang="ru-RU" b="1" i="1"/>
              <a:t>(ICPPA-2016)</a:t>
            </a:r>
            <a:endParaRPr lang="ru-RU" altLang="ru-RU" b="1" i="1"/>
          </a:p>
        </p:txBody>
      </p:sp>
      <p:sp>
        <p:nvSpPr>
          <p:cNvPr id="15363" name="Text Box 17"/>
          <p:cNvSpPr txBox="1">
            <a:spLocks noChangeArrowheads="1"/>
          </p:cNvSpPr>
          <p:nvPr/>
        </p:nvSpPr>
        <p:spPr bwMode="auto">
          <a:xfrm>
            <a:off x="0" y="634206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/>
              <a:t>Moscow, Russia</a:t>
            </a:r>
            <a:r>
              <a:rPr lang="ru-RU" altLang="ru-RU" b="1"/>
              <a:t>, </a:t>
            </a:r>
            <a:r>
              <a:rPr lang="en-US" altLang="ru-RU" b="1"/>
              <a:t>October 10 - 14,</a:t>
            </a:r>
            <a:r>
              <a:rPr lang="ru-RU" altLang="ru-RU" b="1"/>
              <a:t> 2016</a:t>
            </a:r>
          </a:p>
        </p:txBody>
      </p:sp>
      <p:sp>
        <p:nvSpPr>
          <p:cNvPr id="15364" name="Text Box 18"/>
          <p:cNvSpPr txBox="1">
            <a:spLocks noChangeArrowheads="1"/>
          </p:cNvSpPr>
          <p:nvPr/>
        </p:nvSpPr>
        <p:spPr bwMode="auto">
          <a:xfrm>
            <a:off x="0" y="3644900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O.I. Likiy</a:t>
            </a:r>
            <a:r>
              <a:rPr lang="en-US" b="1" baseline="30000"/>
              <a:t>1</a:t>
            </a:r>
            <a:r>
              <a:rPr lang="en-US"/>
              <a:t>, M.B. Amelchakov</a:t>
            </a:r>
            <a:r>
              <a:rPr lang="en-US" baseline="30000"/>
              <a:t>1</a:t>
            </a:r>
            <a:r>
              <a:rPr lang="en-US"/>
              <a:t>, N.V. Ampilogov</a:t>
            </a:r>
            <a:r>
              <a:rPr lang="en-US" baseline="30000"/>
              <a:t>1</a:t>
            </a:r>
            <a:r>
              <a:rPr lang="en-US"/>
              <a:t>, I.I. Astapov</a:t>
            </a:r>
            <a:r>
              <a:rPr lang="en-US" baseline="30000"/>
              <a:t>1</a:t>
            </a:r>
            <a:r>
              <a:rPr lang="en-US"/>
              <a:t>, D.S. Brovtsev</a:t>
            </a:r>
            <a:r>
              <a:rPr lang="en-US" baseline="30000"/>
              <a:t>1</a:t>
            </a:r>
            <a:r>
              <a:rPr lang="en-US"/>
              <a:t>,</a:t>
            </a:r>
          </a:p>
          <a:p>
            <a:pPr algn="ctr" eaLnBrk="0" hangingPunct="0"/>
            <a:r>
              <a:rPr lang="en-US"/>
              <a:t>A. Chiavassa</a:t>
            </a:r>
            <a:r>
              <a:rPr lang="en-US" baseline="30000"/>
              <a:t>2,3</a:t>
            </a:r>
            <a:r>
              <a:rPr lang="en-US"/>
              <a:t>, D.M. Gromushkin</a:t>
            </a:r>
            <a:r>
              <a:rPr lang="en-US" baseline="30000"/>
              <a:t>1</a:t>
            </a:r>
            <a:r>
              <a:rPr lang="en-US"/>
              <a:t>, N.N. Kamlev</a:t>
            </a:r>
            <a:r>
              <a:rPr lang="en-US" baseline="30000"/>
              <a:t>1</a:t>
            </a:r>
            <a:r>
              <a:rPr lang="en-US"/>
              <a:t>, S.S. Khokhlov</a:t>
            </a:r>
            <a:r>
              <a:rPr lang="en-US" baseline="30000"/>
              <a:t>1</a:t>
            </a:r>
            <a:r>
              <a:rPr lang="en-US"/>
              <a:t>, K.G. Kompaniets</a:t>
            </a:r>
            <a:r>
              <a:rPr lang="en-US" baseline="30000"/>
              <a:t>1</a:t>
            </a:r>
            <a:r>
              <a:rPr lang="en-US"/>
              <a:t>, A.S. Mazhuto</a:t>
            </a:r>
            <a:r>
              <a:rPr lang="en-US" baseline="30000"/>
              <a:t>1</a:t>
            </a:r>
            <a:r>
              <a:rPr lang="en-US"/>
              <a:t>, V.V. Ovchinnikov</a:t>
            </a:r>
            <a:r>
              <a:rPr lang="en-US" baseline="30000"/>
              <a:t>1</a:t>
            </a:r>
            <a:r>
              <a:rPr lang="en-US"/>
              <a:t>, O. Saavedra</a:t>
            </a:r>
            <a:r>
              <a:rPr lang="en-US" baseline="30000"/>
              <a:t>2</a:t>
            </a:r>
            <a:r>
              <a:rPr lang="en-US"/>
              <a:t>, P.V. Semov</a:t>
            </a:r>
            <a:r>
              <a:rPr lang="en-US" baseline="30000"/>
              <a:t>1</a:t>
            </a:r>
            <a:r>
              <a:rPr lang="en-US"/>
              <a:t>,</a:t>
            </a:r>
          </a:p>
          <a:p>
            <a:pPr algn="ctr" eaLnBrk="0" hangingPunct="0"/>
            <a:r>
              <a:rPr lang="en-US"/>
              <a:t>I.A. Shulzhenko</a:t>
            </a:r>
            <a:r>
              <a:rPr lang="en-US" baseline="30000"/>
              <a:t>1</a:t>
            </a:r>
            <a:r>
              <a:rPr lang="en-US"/>
              <a:t>, I.I. Yashin</a:t>
            </a:r>
            <a:r>
              <a:rPr lang="en-US" baseline="30000"/>
              <a:t>1</a:t>
            </a:r>
          </a:p>
          <a:p>
            <a:pPr algn="ctr" eaLnBrk="0" hangingPunct="0"/>
            <a:endParaRPr lang="en-US" sz="1000"/>
          </a:p>
          <a:p>
            <a:pPr algn="ctr" eaLnBrk="0" hangingPunct="0"/>
            <a:r>
              <a:rPr lang="it-IT" sz="1400" i="1" baseline="30000"/>
              <a:t>1</a:t>
            </a:r>
            <a:r>
              <a:rPr lang="it-IT" sz="1400" i="1"/>
              <a:t> National Research Nuclear University MEPhI, </a:t>
            </a:r>
            <a:r>
              <a:rPr lang="it-IT" sz="1400" b="1" i="1"/>
              <a:t>Scientific and Educational Center NEVOD</a:t>
            </a:r>
            <a:r>
              <a:rPr lang="it-IT" sz="1400" i="1"/>
              <a:t>, Moscow, Russia</a:t>
            </a:r>
          </a:p>
          <a:p>
            <a:pPr algn="ctr" eaLnBrk="0" hangingPunct="0"/>
            <a:r>
              <a:rPr lang="it-IT" sz="1400" i="1" baseline="30000"/>
              <a:t>2</a:t>
            </a:r>
            <a:r>
              <a:rPr lang="it-IT" sz="1400" i="1"/>
              <a:t> Dipartimento di Fisica dell’ Università degli Studi di Torino, Turin, Italy</a:t>
            </a:r>
          </a:p>
          <a:p>
            <a:pPr algn="ctr" eaLnBrk="0" hangingPunct="0"/>
            <a:r>
              <a:rPr lang="it-IT" sz="1400" i="1" baseline="30000"/>
              <a:t>3</a:t>
            </a:r>
            <a:r>
              <a:rPr lang="it-IT" sz="1400" i="1"/>
              <a:t> Sezione di Torino dell’ Istituto Nazionale di Fisica Nucleare - INFN, Turin, Italy</a:t>
            </a:r>
          </a:p>
        </p:txBody>
      </p:sp>
      <p:grpSp>
        <p:nvGrpSpPr>
          <p:cNvPr id="15365" name="Группа 11"/>
          <p:cNvGrpSpPr>
            <a:grpSpLocks/>
          </p:cNvGrpSpPr>
          <p:nvPr/>
        </p:nvGrpSpPr>
        <p:grpSpPr bwMode="auto">
          <a:xfrm>
            <a:off x="762000" y="836613"/>
            <a:ext cx="7620000" cy="1217612"/>
            <a:chOff x="65515" y="544694"/>
            <a:chExt cx="7621570" cy="1216971"/>
          </a:xfrm>
        </p:grpSpPr>
        <p:pic>
          <p:nvPicPr>
            <p:cNvPr id="15366" name="Рисунок 1"/>
            <p:cNvPicPr>
              <a:picLocks noChangeAspect="1"/>
            </p:cNvPicPr>
            <p:nvPr/>
          </p:nvPicPr>
          <p:blipFill>
            <a:blip r:embed="rId2"/>
            <a:srcRect l="7275" t="9698" r="13095"/>
            <a:stretch>
              <a:fillRect/>
            </a:stretch>
          </p:blipFill>
          <p:spPr bwMode="auto">
            <a:xfrm>
              <a:off x="1276116" y="622064"/>
              <a:ext cx="1783716" cy="106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2" descr="D:\WORK\Конференции\ICRC-2015\Лого МИФИ En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15" y="544694"/>
              <a:ext cx="1194117" cy="1216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Рисунок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59832" y="606355"/>
              <a:ext cx="2814403" cy="1093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Рисунок 9"/>
            <p:cNvPicPr>
              <a:picLocks noChangeAspect="1"/>
            </p:cNvPicPr>
            <p:nvPr/>
          </p:nvPicPr>
          <p:blipFill>
            <a:blip r:embed="rId5"/>
            <a:srcRect t="6412" r="10088" b="17725"/>
            <a:stretch>
              <a:fillRect/>
            </a:stretch>
          </p:blipFill>
          <p:spPr bwMode="auto">
            <a:xfrm>
              <a:off x="5874235" y="663456"/>
              <a:ext cx="1812850" cy="979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900113" y="1484313"/>
            <a:ext cx="748823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ru-RU" sz="1600"/>
              <a:t>In </a:t>
            </a:r>
            <a:r>
              <a:rPr lang="en-US" altLang="ru-RU" sz="1600" b="1"/>
              <a:t>2015</a:t>
            </a:r>
            <a:r>
              <a:rPr lang="ru-RU" altLang="ru-RU" sz="1600" b="1"/>
              <a:t>–</a:t>
            </a:r>
            <a:r>
              <a:rPr lang="en-US" altLang="ru-RU" sz="1600" b="1"/>
              <a:t>2016</a:t>
            </a:r>
            <a:r>
              <a:rPr lang="en-US" altLang="ru-RU" sz="1600"/>
              <a:t> the central part of the NEVOD-EAS cluster type shower array which includes 4 independent clusters (totally, </a:t>
            </a:r>
            <a:r>
              <a:rPr lang="en-US" altLang="ru-RU" sz="1600" b="1"/>
              <a:t>64</a:t>
            </a:r>
            <a:r>
              <a:rPr lang="en-US" altLang="ru-RU" sz="1600"/>
              <a:t> scintillation counters) located around the Experimental Complex of the CWD NEVOD and coordinate detector DECOR at the area of about </a:t>
            </a:r>
            <a:r>
              <a:rPr lang="ru-RU" altLang="ru-RU" sz="1600" b="1"/>
              <a:t>10</a:t>
            </a:r>
            <a:r>
              <a:rPr lang="ru-RU" altLang="ru-RU" sz="1600" b="1" baseline="30000"/>
              <a:t>4</a:t>
            </a:r>
            <a:r>
              <a:rPr lang="ru-RU" altLang="ru-RU" sz="1600" b="1"/>
              <a:t> </a:t>
            </a:r>
            <a:r>
              <a:rPr lang="en-US" altLang="ru-RU" sz="1600" b="1"/>
              <a:t>m</a:t>
            </a:r>
            <a:r>
              <a:rPr lang="ru-RU" altLang="ru-RU" sz="1600" b="1" baseline="30000"/>
              <a:t>2</a:t>
            </a:r>
            <a:r>
              <a:rPr lang="en-US" altLang="ru-RU" sz="1600" b="1"/>
              <a:t> </a:t>
            </a:r>
            <a:r>
              <a:rPr lang="en-US" altLang="ru-RU" sz="1600"/>
              <a:t>has been created and started.</a:t>
            </a:r>
          </a:p>
          <a:p>
            <a:pPr algn="just"/>
            <a:endParaRPr lang="en-US" altLang="ru-RU" sz="1600"/>
          </a:p>
          <a:p>
            <a:pPr algn="just"/>
            <a:r>
              <a:rPr lang="en-US" altLang="ru-RU" sz="1600"/>
              <a:t>The distributed structure of the NEVOD-EAS array DAQ system allows to deploy registering elements of the setup even at different altitudes and provides implementation of a newly developed cluster approach to the reconstruction of EAS parameters.</a:t>
            </a:r>
            <a:endParaRPr lang="ru-RU" altLang="ru-RU" sz="1600"/>
          </a:p>
        </p:txBody>
      </p:sp>
      <p:grpSp>
        <p:nvGrpSpPr>
          <p:cNvPr id="26627" name="Группа 2"/>
          <p:cNvGrpSpPr>
            <a:grpSpLocks/>
          </p:cNvGrpSpPr>
          <p:nvPr/>
        </p:nvGrpSpPr>
        <p:grpSpPr bwMode="auto">
          <a:xfrm>
            <a:off x="900113" y="4073525"/>
            <a:ext cx="7488237" cy="1560513"/>
            <a:chOff x="892374" y="3308791"/>
            <a:chExt cx="7488831" cy="1560369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892374" y="3308791"/>
              <a:ext cx="7488831" cy="360330"/>
            </a:xfrm>
            <a:prstGeom prst="rect">
              <a:avLst/>
            </a:prstGeom>
          </p:spPr>
          <p:txBody>
            <a:bodyPr anchor="ctr">
              <a:normAutofit fontScale="900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fontAlgn="auto">
                <a:spcAft>
                  <a:spcPts val="0"/>
                </a:spcAft>
                <a:defRPr/>
              </a:pPr>
              <a:r>
                <a:rPr lang="en-US" altLang="ru-RU" sz="20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plans</a:t>
              </a:r>
              <a:r>
                <a:rPr lang="ru-RU" altLang="ru-RU" sz="2000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26629" name="Группа 1"/>
            <p:cNvGrpSpPr>
              <a:grpSpLocks/>
            </p:cNvGrpSpPr>
            <p:nvPr/>
          </p:nvGrpSpPr>
          <p:grpSpPr bwMode="auto">
            <a:xfrm>
              <a:off x="892374" y="3668831"/>
              <a:ext cx="7488831" cy="1200329"/>
              <a:chOff x="892374" y="3468173"/>
              <a:chExt cx="7488831" cy="1200329"/>
            </a:xfrm>
          </p:grpSpPr>
          <p:sp>
            <p:nvSpPr>
              <p:cNvPr id="26630" name="Text Box 4"/>
              <p:cNvSpPr txBox="1">
                <a:spLocks noChangeArrowheads="1"/>
              </p:cNvSpPr>
              <p:nvPr/>
            </p:nvSpPr>
            <p:spPr bwMode="auto">
              <a:xfrm>
                <a:off x="892374" y="3468173"/>
                <a:ext cx="1288926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ru-RU" altLang="ru-RU" sz="1600" b="1"/>
                  <a:t>2016–</a:t>
                </a:r>
                <a:r>
                  <a:rPr lang="en-US" altLang="ru-RU" sz="1600" b="1"/>
                  <a:t>2017</a:t>
                </a:r>
                <a:endParaRPr lang="ru-RU" altLang="ru-RU" sz="1600" b="1"/>
              </a:p>
              <a:p>
                <a:pPr algn="just"/>
                <a:endParaRPr lang="ru-RU" altLang="ru-RU" sz="1600" b="1"/>
              </a:p>
              <a:p>
                <a:pPr algn="just"/>
                <a:endParaRPr lang="ru-RU" altLang="ru-RU" sz="800"/>
              </a:p>
              <a:p>
                <a:pPr algn="just"/>
                <a:r>
                  <a:rPr lang="ru-RU" altLang="ru-RU" sz="1600" b="1"/>
                  <a:t>201</a:t>
                </a:r>
                <a:r>
                  <a:rPr lang="en-US" altLang="ru-RU" sz="1600" b="1"/>
                  <a:t>8</a:t>
                </a:r>
                <a:r>
                  <a:rPr lang="ru-RU" altLang="ru-RU" sz="1600" b="1"/>
                  <a:t>–2020  </a:t>
                </a:r>
                <a:endParaRPr lang="ru-RU" altLang="ru-RU" sz="1600"/>
              </a:p>
            </p:txBody>
          </p:sp>
          <p:sp>
            <p:nvSpPr>
              <p:cNvPr id="26631" name="Text Box 4"/>
              <p:cNvSpPr txBox="1">
                <a:spLocks noChangeArrowheads="1"/>
              </p:cNvSpPr>
              <p:nvPr/>
            </p:nvSpPr>
            <p:spPr bwMode="auto">
              <a:xfrm>
                <a:off x="2332534" y="3468173"/>
                <a:ext cx="604867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ru-RU" altLang="ru-RU" sz="1600"/>
                  <a:t>- </a:t>
                </a:r>
                <a:r>
                  <a:rPr lang="en-US" altLang="ru-RU" sz="1600"/>
                  <a:t>start of operation of the </a:t>
                </a:r>
                <a:r>
                  <a:rPr lang="ru-RU" altLang="ru-RU" sz="1600" b="1"/>
                  <a:t>1</a:t>
                </a:r>
                <a:r>
                  <a:rPr lang="en-US" altLang="ru-RU" sz="1600" b="1" baseline="30000"/>
                  <a:t>st</a:t>
                </a:r>
                <a:r>
                  <a:rPr lang="en-US" altLang="ru-RU" sz="1600" b="1"/>
                  <a:t> </a:t>
                </a:r>
                <a:r>
                  <a:rPr lang="en-US" altLang="ru-RU" sz="1600"/>
                  <a:t>stage</a:t>
                </a:r>
                <a:r>
                  <a:rPr lang="en-US" altLang="ru-RU" sz="1600" b="1"/>
                  <a:t> </a:t>
                </a:r>
                <a:r>
                  <a:rPr lang="en-US" altLang="ru-RU" sz="1600"/>
                  <a:t>of the NEVOD-EAS peripheral part</a:t>
                </a:r>
                <a:r>
                  <a:rPr lang="en-US" altLang="ru-RU" sz="1600" b="1"/>
                  <a:t> </a:t>
                </a:r>
                <a:r>
                  <a:rPr lang="ru-RU" altLang="ru-RU" sz="1600"/>
                  <a:t>(+ </a:t>
                </a:r>
                <a:r>
                  <a:rPr lang="en-US" altLang="ru-RU" sz="1600"/>
                  <a:t>6</a:t>
                </a:r>
                <a:r>
                  <a:rPr lang="ru-RU" altLang="ru-RU" sz="1600"/>
                  <a:t> </a:t>
                </a:r>
                <a:r>
                  <a:rPr lang="en-US" altLang="ru-RU" sz="1600"/>
                  <a:t>clusters</a:t>
                </a:r>
                <a:r>
                  <a:rPr lang="ru-RU" altLang="ru-RU" sz="1600"/>
                  <a:t>,</a:t>
                </a:r>
                <a:r>
                  <a:rPr lang="en-US" altLang="ru-RU" sz="1600"/>
                  <a:t> total area</a:t>
                </a:r>
                <a:r>
                  <a:rPr lang="ru-RU" altLang="ru-RU" sz="1600"/>
                  <a:t> </a:t>
                </a:r>
                <a:r>
                  <a:rPr lang="ru-RU" altLang="ru-RU" sz="1600" b="1"/>
                  <a:t>~</a:t>
                </a:r>
                <a:r>
                  <a:rPr lang="ru-RU" altLang="ru-RU" sz="1600"/>
                  <a:t> </a:t>
                </a:r>
                <a:r>
                  <a:rPr lang="ru-RU" altLang="ru-RU" sz="1600" b="1"/>
                  <a:t>2</a:t>
                </a:r>
                <a:r>
                  <a:rPr lang="ru-RU" altLang="ru-RU" sz="1600" b="1">
                    <a:latin typeface="Calibri" pitchFamily="34" charset="0"/>
                  </a:rPr>
                  <a:t>×</a:t>
                </a:r>
                <a:r>
                  <a:rPr lang="ru-RU" altLang="ru-RU" sz="1600" b="1"/>
                  <a:t>10</a:t>
                </a:r>
                <a:r>
                  <a:rPr lang="ru-RU" altLang="ru-RU" sz="1600" b="1" baseline="30000"/>
                  <a:t>4</a:t>
                </a:r>
                <a:r>
                  <a:rPr lang="ru-RU" altLang="ru-RU" sz="1600" b="1"/>
                  <a:t> </a:t>
                </a:r>
                <a:r>
                  <a:rPr lang="en-US" altLang="ru-RU" sz="1600" b="1"/>
                  <a:t>m</a:t>
                </a:r>
                <a:r>
                  <a:rPr lang="ru-RU" altLang="ru-RU" sz="1600" b="1" baseline="30000"/>
                  <a:t>2</a:t>
                </a:r>
                <a:r>
                  <a:rPr lang="ru-RU" altLang="ru-RU" sz="1600"/>
                  <a:t>)</a:t>
                </a:r>
              </a:p>
              <a:p>
                <a:pPr algn="just"/>
                <a:endParaRPr lang="ru-RU" altLang="ru-RU" sz="800"/>
              </a:p>
              <a:p>
                <a:pPr algn="just"/>
                <a:r>
                  <a:rPr lang="ru-RU" altLang="ru-RU" sz="1600"/>
                  <a:t>- </a:t>
                </a:r>
                <a:r>
                  <a:rPr lang="en-US" altLang="ru-RU" sz="1600"/>
                  <a:t>start of operation of the </a:t>
                </a:r>
                <a:r>
                  <a:rPr lang="en-US" altLang="ru-RU" sz="1600" b="1"/>
                  <a:t>2</a:t>
                </a:r>
                <a:r>
                  <a:rPr lang="en-US" altLang="ru-RU" sz="1600" b="1" baseline="30000"/>
                  <a:t>nd</a:t>
                </a:r>
                <a:r>
                  <a:rPr lang="en-US" altLang="ru-RU" sz="1600" b="1"/>
                  <a:t> </a:t>
                </a:r>
                <a:r>
                  <a:rPr lang="en-US" altLang="ru-RU" sz="1600"/>
                  <a:t>stage</a:t>
                </a:r>
                <a:r>
                  <a:rPr lang="en-US" altLang="ru-RU" sz="1600" b="1"/>
                  <a:t> </a:t>
                </a:r>
                <a:r>
                  <a:rPr lang="en-US" altLang="ru-RU" sz="1600"/>
                  <a:t>of the NEVOD-EAS peripheral part </a:t>
                </a:r>
                <a:r>
                  <a:rPr lang="ru-RU" altLang="ru-RU" sz="1600"/>
                  <a:t>(</a:t>
                </a:r>
                <a:r>
                  <a:rPr lang="en-US" altLang="ru-RU" sz="1600"/>
                  <a:t>total area</a:t>
                </a:r>
                <a:r>
                  <a:rPr lang="ru-RU" altLang="ru-RU" sz="1600"/>
                  <a:t> </a:t>
                </a:r>
                <a:r>
                  <a:rPr lang="ru-RU" altLang="ru-RU" sz="1600" b="1"/>
                  <a:t>~ 0.2</a:t>
                </a:r>
                <a:r>
                  <a:rPr lang="ru-RU" altLang="ru-RU" sz="1600"/>
                  <a:t> </a:t>
                </a:r>
                <a:r>
                  <a:rPr lang="en-US" altLang="ru-RU" sz="1600" b="1"/>
                  <a:t>×</a:t>
                </a:r>
                <a:r>
                  <a:rPr lang="ru-RU" altLang="ru-RU" sz="1600" b="1"/>
                  <a:t> 10</a:t>
                </a:r>
                <a:r>
                  <a:rPr lang="ru-RU" altLang="ru-RU" sz="1600" b="1" baseline="30000"/>
                  <a:t>6</a:t>
                </a:r>
                <a:r>
                  <a:rPr lang="ru-RU" altLang="ru-RU" sz="1600" b="1"/>
                  <a:t> </a:t>
                </a:r>
                <a:r>
                  <a:rPr lang="en-US" altLang="ru-RU" sz="1600" b="1"/>
                  <a:t>m</a:t>
                </a:r>
                <a:r>
                  <a:rPr lang="ru-RU" altLang="ru-RU" sz="1600" b="1" baseline="30000"/>
                  <a:t>2</a:t>
                </a:r>
                <a:r>
                  <a:rPr lang="ru-RU" altLang="ru-RU" sz="1600"/>
                  <a:t>)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/>
          <p:cNvPicPr>
            <a:picLocks noChangeAspect="1"/>
          </p:cNvPicPr>
          <p:nvPr/>
        </p:nvPicPr>
        <p:blipFill>
          <a:blip r:embed="rId2"/>
          <a:srcRect l="1527" t="1595" r="1207" b="2124"/>
          <a:stretch>
            <a:fillRect/>
          </a:stretch>
        </p:blipFill>
        <p:spPr bwMode="auto">
          <a:xfrm>
            <a:off x="706438" y="2132013"/>
            <a:ext cx="7248525" cy="461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0" name="Рисунок 1"/>
          <p:cNvPicPr>
            <a:picLocks noChangeAspect="1"/>
          </p:cNvPicPr>
          <p:nvPr/>
        </p:nvPicPr>
        <p:blipFill>
          <a:blip r:embed="rId3"/>
          <a:srcRect l="1485" t="20531" r="998" b="5096"/>
          <a:stretch>
            <a:fillRect/>
          </a:stretch>
        </p:blipFill>
        <p:spPr bwMode="auto">
          <a:xfrm>
            <a:off x="98425" y="115888"/>
            <a:ext cx="6705600" cy="3381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1" name="Рисунок 13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6875463" y="1412875"/>
            <a:ext cx="2160587" cy="1704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179388" y="211138"/>
            <a:ext cx="4897437" cy="584200"/>
          </a:xfrm>
          <a:prstGeom prst="rect">
            <a:avLst/>
          </a:prstGeom>
          <a:solidFill>
            <a:schemeClr val="tx1">
              <a:alpha val="65097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b="1">
                <a:solidFill>
                  <a:srgbClr val="FFFF00"/>
                </a:solidFill>
              </a:rPr>
              <a:t>Thank you for attention!</a:t>
            </a:r>
            <a:endParaRPr lang="ru-RU" altLang="ru-RU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66788"/>
            <a:ext cx="91440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11"/>
          <p:cNvSpPr txBox="1">
            <a:spLocks noChangeArrowheads="1"/>
          </p:cNvSpPr>
          <p:nvPr/>
        </p:nvSpPr>
        <p:spPr bwMode="auto">
          <a:xfrm>
            <a:off x="0" y="142875"/>
            <a:ext cx="9144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cs typeface="Arial" charset="0"/>
              </a:rPr>
              <a:t>NEVOD-EAS array</a:t>
            </a:r>
            <a:endParaRPr lang="ru-RU" sz="2500" b="1"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1"/>
          <p:cNvSpPr txBox="1">
            <a:spLocks noChangeArrowheads="1"/>
          </p:cNvSpPr>
          <p:nvPr/>
        </p:nvSpPr>
        <p:spPr bwMode="auto">
          <a:xfrm>
            <a:off x="0" y="142875"/>
            <a:ext cx="9144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cs typeface="Arial" charset="0"/>
              </a:rPr>
              <a:t>Cluster of the NEVOD-EAS array</a:t>
            </a:r>
            <a:endParaRPr lang="ru-RU" sz="2500" b="1">
              <a:cs typeface="Arial" charset="0"/>
            </a:endParaRPr>
          </a:p>
        </p:txBody>
      </p:sp>
      <p:pic>
        <p:nvPicPr>
          <p:cNvPr id="1843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13" y="765175"/>
            <a:ext cx="7242175" cy="5472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576262"/>
          </a:xfrm>
        </p:spPr>
        <p:txBody>
          <a:bodyPr/>
          <a:lstStyle/>
          <a:p>
            <a:r>
              <a:rPr lang="en-US" altLang="ru-RU" sz="2800" b="1" smtClean="0">
                <a:latin typeface="Arial" charset="0"/>
                <a:cs typeface="Arial" charset="0"/>
              </a:rPr>
              <a:t>Scintillation counter of the NEVOD-EAS array</a:t>
            </a:r>
            <a:endParaRPr lang="ru-RU" altLang="ru-RU" sz="2800" b="1" smtClean="0">
              <a:latin typeface="Arial" charset="0"/>
              <a:cs typeface="Arial" charset="0"/>
            </a:endParaRP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96950"/>
            <a:ext cx="522128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4" descr="Корпус с 1-м ФЭ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38" y="2725738"/>
            <a:ext cx="378618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72"/>
          <p:cNvSpPr txBox="1">
            <a:spLocks noChangeArrowheads="1"/>
          </p:cNvSpPr>
          <p:nvPr/>
        </p:nvSpPr>
        <p:spPr bwMode="auto">
          <a:xfrm>
            <a:off x="5746750" y="1068388"/>
            <a:ext cx="2951163" cy="120015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/>
              <a:t>Scintillator</a:t>
            </a:r>
            <a:r>
              <a:rPr lang="ru-RU" altLang="ru-RU"/>
              <a:t>:</a:t>
            </a:r>
            <a:r>
              <a:rPr lang="en-US" altLang="ru-RU"/>
              <a:t> </a:t>
            </a:r>
          </a:p>
          <a:p>
            <a:pPr algn="ctr"/>
            <a:r>
              <a:rPr lang="ru-RU" altLang="ru-RU" b="1">
                <a:solidFill>
                  <a:srgbClr val="006600"/>
                </a:solidFill>
              </a:rPr>
              <a:t>NE102A</a:t>
            </a:r>
            <a:r>
              <a:rPr lang="en-US" altLang="ru-RU" b="1">
                <a:solidFill>
                  <a:srgbClr val="006600"/>
                </a:solidFill>
              </a:rPr>
              <a:t> 80 × 80 × 4 cm</a:t>
            </a:r>
            <a:r>
              <a:rPr lang="en-US" altLang="ru-RU" b="1" baseline="30000">
                <a:solidFill>
                  <a:srgbClr val="006600"/>
                </a:solidFill>
              </a:rPr>
              <a:t>3</a:t>
            </a:r>
            <a:endParaRPr lang="ru-RU" altLang="ru-RU" baseline="30000">
              <a:solidFill>
                <a:srgbClr val="006600"/>
              </a:solidFill>
            </a:endParaRPr>
          </a:p>
          <a:p>
            <a:pPr algn="ctr"/>
            <a:r>
              <a:rPr lang="en-US" altLang="ru-RU" b="1"/>
              <a:t>Photomultiplier</a:t>
            </a:r>
            <a:r>
              <a:rPr lang="ru-RU" altLang="ru-RU"/>
              <a:t>:</a:t>
            </a:r>
            <a:endParaRPr lang="en-US" altLang="ru-RU"/>
          </a:p>
          <a:p>
            <a:pPr algn="ctr"/>
            <a:r>
              <a:rPr lang="en-US" altLang="ru-RU" b="1">
                <a:solidFill>
                  <a:srgbClr val="006600"/>
                </a:solidFill>
              </a:rPr>
              <a:t>Philips XP3462</a:t>
            </a:r>
            <a:endParaRPr lang="ru-RU" altLang="ru-RU" b="1">
              <a:solidFill>
                <a:srgbClr val="006600"/>
              </a:solidFill>
            </a:endParaRPr>
          </a:p>
        </p:txBody>
      </p:sp>
      <p:sp>
        <p:nvSpPr>
          <p:cNvPr id="20485" name="Text Box 72"/>
          <p:cNvSpPr txBox="1">
            <a:spLocks noChangeArrowheads="1"/>
          </p:cNvSpPr>
          <p:nvPr/>
        </p:nvSpPr>
        <p:spPr bwMode="auto">
          <a:xfrm>
            <a:off x="539750" y="5386388"/>
            <a:ext cx="8027988" cy="92233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b="1">
                <a:cs typeface="Arial" charset="0"/>
              </a:rPr>
              <a:t>Most probable response to 1 particle (VEM): 	      </a:t>
            </a:r>
            <a:r>
              <a:rPr lang="en-US" altLang="ru-RU" b="1">
                <a:solidFill>
                  <a:srgbClr val="006600"/>
                </a:solidFill>
              </a:rPr>
              <a:t>~ 13 pC</a:t>
            </a:r>
          </a:p>
          <a:p>
            <a:r>
              <a:rPr lang="en-US" altLang="ru-RU" b="1"/>
              <a:t>Upper limit of dynamic range (with standard PMT):	      </a:t>
            </a:r>
            <a:r>
              <a:rPr lang="en-US" altLang="ru-RU" b="1">
                <a:solidFill>
                  <a:srgbClr val="006600"/>
                </a:solidFill>
              </a:rPr>
              <a:t>100 particles VEM</a:t>
            </a:r>
          </a:p>
          <a:p>
            <a:r>
              <a:rPr lang="en-US" altLang="ru-RU" b="1"/>
              <a:t>Upper limit of dynamic range (with additional PMT):     </a:t>
            </a:r>
            <a:r>
              <a:rPr lang="en-US" altLang="ru-RU" b="1">
                <a:solidFill>
                  <a:srgbClr val="006600"/>
                </a:solidFill>
              </a:rPr>
              <a:t>10</a:t>
            </a:r>
            <a:r>
              <a:rPr lang="en-US" altLang="ru-RU" b="1" baseline="30000">
                <a:solidFill>
                  <a:srgbClr val="006600"/>
                </a:solidFill>
              </a:rPr>
              <a:t>4</a:t>
            </a:r>
            <a:r>
              <a:rPr lang="en-US" altLang="ru-RU" b="1">
                <a:solidFill>
                  <a:srgbClr val="006600"/>
                </a:solidFill>
              </a:rPr>
              <a:t> particles/m</a:t>
            </a:r>
            <a:r>
              <a:rPr lang="en-US" altLang="ru-RU" b="1" baseline="30000">
                <a:solidFill>
                  <a:srgbClr val="006600"/>
                </a:solidFill>
              </a:rPr>
              <a:t>2</a:t>
            </a:r>
            <a:endParaRPr lang="ru-RU" altLang="ru-RU" b="1" baseline="3000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476251"/>
          </a:xfrm>
        </p:spPr>
        <p:txBody>
          <a:bodyPr/>
          <a:lstStyle/>
          <a:p>
            <a:r>
              <a:rPr lang="en-US" altLang="ru-RU" sz="2600" b="1" smtClean="0">
                <a:latin typeface="Arial" charset="0"/>
                <a:cs typeface="Arial" charset="0"/>
              </a:rPr>
              <a:t>Detector Station (DS) of the NEVOD-EAS array</a:t>
            </a:r>
            <a:endParaRPr lang="ru-RU" altLang="ru-RU" sz="2600" b="1" smtClean="0">
              <a:latin typeface="Arial" charset="0"/>
              <a:cs typeface="Arial" charset="0"/>
            </a:endParaRPr>
          </a:p>
        </p:txBody>
      </p:sp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rcRect l="9126" t="12082" r="7861" b="4086"/>
          <a:stretch>
            <a:fillRect/>
          </a:stretch>
        </p:blipFill>
        <p:spPr bwMode="auto">
          <a:xfrm>
            <a:off x="179388" y="515938"/>
            <a:ext cx="380365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/>
          </p:cNvPicPr>
          <p:nvPr/>
        </p:nvPicPr>
        <p:blipFill>
          <a:blip r:embed="rId3"/>
          <a:srcRect t="7886" b="14462"/>
          <a:stretch>
            <a:fillRect/>
          </a:stretch>
        </p:blipFill>
        <p:spPr bwMode="auto">
          <a:xfrm>
            <a:off x="4140200" y="4005263"/>
            <a:ext cx="2382838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492500"/>
            <a:ext cx="3965575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2"/>
          <p:cNvPicPr>
            <a:picLocks noChangeAspect="1"/>
          </p:cNvPicPr>
          <p:nvPr/>
        </p:nvPicPr>
        <p:blipFill>
          <a:blip r:embed="rId5"/>
          <a:srcRect t="13670" r="7419"/>
          <a:stretch>
            <a:fillRect/>
          </a:stretch>
        </p:blipFill>
        <p:spPr bwMode="auto">
          <a:xfrm>
            <a:off x="4051300" y="515938"/>
            <a:ext cx="4984750" cy="338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6543675" y="3933825"/>
            <a:ext cx="252888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b="1"/>
              <a:t>4</a:t>
            </a:r>
            <a:r>
              <a:rPr lang="en-US" altLang="ru-RU" sz="1600"/>
              <a:t> PMTs (</a:t>
            </a:r>
            <a:r>
              <a:rPr lang="en-US" altLang="ru-RU" sz="1600" b="1"/>
              <a:t>standard</a:t>
            </a:r>
            <a:r>
              <a:rPr lang="en-US" altLang="ru-RU" sz="1600"/>
              <a:t>): </a:t>
            </a:r>
            <a:r>
              <a:rPr lang="en-US" altLang="ru-RU" sz="1600" b="1"/>
              <a:t>measuring EAS particle densities and time measurements</a:t>
            </a:r>
            <a:r>
              <a:rPr lang="en-US" altLang="ru-RU" sz="1600"/>
              <a:t>.</a:t>
            </a:r>
          </a:p>
          <a:p>
            <a:endParaRPr lang="en-US" altLang="ru-RU" sz="800" b="1"/>
          </a:p>
          <a:p>
            <a:r>
              <a:rPr lang="en-US" altLang="ru-RU" sz="1600" b="1"/>
              <a:t>5</a:t>
            </a:r>
            <a:r>
              <a:rPr lang="en-US" altLang="ru-RU" sz="1600" b="1" baseline="30000"/>
              <a:t>th</a:t>
            </a:r>
            <a:r>
              <a:rPr lang="en-US" altLang="ru-RU" sz="1600"/>
              <a:t> PMT </a:t>
            </a:r>
            <a:r>
              <a:rPr lang="en-US" altLang="ru-RU" sz="1600" b="1"/>
              <a:t>(additional</a:t>
            </a:r>
            <a:r>
              <a:rPr lang="en-US" altLang="ru-RU" sz="1600"/>
              <a:t>): a gain of </a:t>
            </a:r>
            <a:r>
              <a:rPr lang="en-US" altLang="ru-RU" sz="1600" b="1"/>
              <a:t>≈ 90 times less</a:t>
            </a:r>
            <a:r>
              <a:rPr lang="en-US" altLang="ru-RU" sz="1600"/>
              <a:t> than for the standard PMT; </a:t>
            </a:r>
            <a:r>
              <a:rPr lang="en-US" altLang="ru-RU" sz="1600" b="1"/>
              <a:t>ensures wide linearity range of measured signals at high particle densities</a:t>
            </a:r>
            <a:r>
              <a:rPr lang="en-US" altLang="ru-RU" sz="1600"/>
              <a:t>.</a:t>
            </a:r>
            <a:endParaRPr lang="ru-RU" altLang="ru-RU" sz="1600"/>
          </a:p>
        </p:txBody>
      </p: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6"/>
          <a:srcRect l="46445"/>
          <a:stretch>
            <a:fillRect/>
          </a:stretch>
        </p:blipFill>
        <p:spPr bwMode="auto">
          <a:xfrm>
            <a:off x="5111750" y="549275"/>
            <a:ext cx="36369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Local Post (LP) of the NEVOD-EAS cluster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rcRect l="3229" t="13536" r="21738" b="8702"/>
          <a:stretch>
            <a:fillRect/>
          </a:stretch>
        </p:blipFill>
        <p:spPr bwMode="auto">
          <a:xfrm>
            <a:off x="611188" y="501650"/>
            <a:ext cx="4103687" cy="314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Рисунок 3"/>
          <p:cNvPicPr>
            <a:picLocks noChangeAspect="1"/>
          </p:cNvPicPr>
          <p:nvPr/>
        </p:nvPicPr>
        <p:blipFill>
          <a:blip r:embed="rId3"/>
          <a:srcRect r="6583"/>
          <a:stretch>
            <a:fillRect/>
          </a:stretch>
        </p:blipFill>
        <p:spPr bwMode="auto">
          <a:xfrm>
            <a:off x="4789488" y="3751263"/>
            <a:ext cx="3816350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Рисунок 4"/>
          <p:cNvPicPr>
            <a:picLocks noChangeAspect="1"/>
          </p:cNvPicPr>
          <p:nvPr/>
        </p:nvPicPr>
        <p:blipFill>
          <a:blip r:embed="rId4"/>
          <a:srcRect r="3448" b="2631"/>
          <a:stretch>
            <a:fillRect/>
          </a:stretch>
        </p:blipFill>
        <p:spPr bwMode="auto">
          <a:xfrm>
            <a:off x="611188" y="3751263"/>
            <a:ext cx="4103687" cy="302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4789488" y="501650"/>
            <a:ext cx="3816350" cy="3140075"/>
          </a:xfrm>
          <a:prstGeom prst="rect">
            <a:avLst/>
          </a:prstGeom>
          <a:solidFill>
            <a:srgbClr val="FCFC8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b="1"/>
              <a:t>Local Post tasks</a:t>
            </a:r>
            <a:r>
              <a:rPr lang="ru-RU" altLang="ru-RU" b="1"/>
              <a:t>: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summation of standard PMTs signals</a:t>
            </a:r>
            <a:r>
              <a:rPr lang="ru-RU" altLang="ru-RU"/>
              <a:t>;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digitizing of PMTs signals</a:t>
            </a:r>
            <a:r>
              <a:rPr lang="ru-RU" altLang="ru-RU"/>
              <a:t>;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event selection according to triggering conditions</a:t>
            </a:r>
            <a:r>
              <a:rPr lang="ru-RU" altLang="ru-RU"/>
              <a:t>;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operation in exposition and monitoring modes</a:t>
            </a:r>
            <a:r>
              <a:rPr lang="ru-RU" altLang="ru-RU"/>
              <a:t>;</a:t>
            </a:r>
            <a:endParaRPr lang="en-US" altLang="ru-RU"/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DS power supply</a:t>
            </a:r>
            <a:r>
              <a:rPr lang="ru-RU" altLang="ru-RU"/>
              <a:t>;</a:t>
            </a:r>
          </a:p>
          <a:p>
            <a:r>
              <a:rPr lang="ru-RU" altLang="ru-RU" b="1">
                <a:solidFill>
                  <a:srgbClr val="C00000"/>
                </a:solidFill>
              </a:rPr>
              <a:t>-</a:t>
            </a:r>
            <a:r>
              <a:rPr lang="ru-RU" altLang="ru-RU"/>
              <a:t> </a:t>
            </a:r>
            <a:r>
              <a:rPr lang="en-US" altLang="ru-RU"/>
              <a:t>control of temperature inside DS and LP</a:t>
            </a:r>
            <a:r>
              <a:rPr lang="ru-RU" altLang="ru-RU"/>
              <a:t>.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835150" y="1773238"/>
            <a:ext cx="792163" cy="485775"/>
          </a:xfrm>
          <a:prstGeom prst="rect">
            <a:avLst/>
          </a:prstGeom>
          <a:solidFill>
            <a:srgbClr val="FFFF99">
              <a:alpha val="67999"/>
            </a:srgbClr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Local Post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84213" y="6237288"/>
            <a:ext cx="1081087" cy="485775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Summator - Multiplexer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 flipV="1">
            <a:off x="900113" y="5876925"/>
            <a:ext cx="287337" cy="3603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419475" y="3789363"/>
            <a:ext cx="720725" cy="303212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BAA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>
            <a:off x="3059113" y="4076700"/>
            <a:ext cx="360362" cy="86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636963" y="6256338"/>
            <a:ext cx="1079500" cy="485775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DS Power Supply</a:t>
            </a: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3924300" y="6032500"/>
            <a:ext cx="215900" cy="215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4859338" y="3789363"/>
            <a:ext cx="1008062" cy="485775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Thermal Relay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5795963" y="4281488"/>
            <a:ext cx="71437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4932363" y="6381750"/>
            <a:ext cx="1008062" cy="303213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PET-7019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5940425" y="6021388"/>
            <a:ext cx="503238" cy="3603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7524750" y="5805488"/>
            <a:ext cx="1008063" cy="485775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Media converter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7885113" y="5229225"/>
            <a:ext cx="142875" cy="5762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3563938" y="908050"/>
            <a:ext cx="431800" cy="303213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DS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1116013" y="3789363"/>
            <a:ext cx="1008062" cy="303212"/>
          </a:xfrm>
          <a:prstGeom prst="rect">
            <a:avLst/>
          </a:prstGeom>
          <a:solidFill>
            <a:srgbClr val="FFFF99">
              <a:alpha val="67999"/>
            </a:srgbClr>
          </a:solidFill>
          <a:ln w="28575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FF0000"/>
                </a:solidFill>
              </a:rPr>
              <a:t>Controller</a:t>
            </a:r>
            <a:endParaRPr lang="ru-RU" sz="1200" b="1">
              <a:solidFill>
                <a:srgbClr val="FF0000"/>
              </a:solidFill>
            </a:endParaRP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>
            <a:off x="1990725" y="4098925"/>
            <a:ext cx="144463" cy="9366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048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 DAQ Post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1079500" y="404813"/>
            <a:ext cx="7021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b="1"/>
              <a:t>Central DAQ Post tasks</a:t>
            </a:r>
            <a:r>
              <a:rPr lang="ru-RU" altLang="ru-RU" b="1"/>
              <a:t>: 	</a:t>
            </a:r>
            <a:r>
              <a:rPr lang="ru-RU" altLang="ru-RU"/>
              <a:t>- </a:t>
            </a:r>
            <a:r>
              <a:rPr lang="en-US" altLang="ru-RU"/>
              <a:t>cluster synchronization</a:t>
            </a:r>
            <a:r>
              <a:rPr lang="ru-RU" altLang="ru-RU"/>
              <a:t>;</a:t>
            </a:r>
          </a:p>
          <a:p>
            <a:r>
              <a:rPr lang="ru-RU" altLang="ru-RU"/>
              <a:t>		</a:t>
            </a:r>
            <a:r>
              <a:rPr lang="en-US" altLang="ru-RU"/>
              <a:t>	</a:t>
            </a:r>
            <a:r>
              <a:rPr lang="ru-RU" altLang="ru-RU"/>
              <a:t>- </a:t>
            </a:r>
            <a:r>
              <a:rPr lang="en-US" altLang="ru-RU"/>
              <a:t>cluster control</a:t>
            </a:r>
            <a:r>
              <a:rPr lang="ru-RU" altLang="ru-RU"/>
              <a:t>;</a:t>
            </a:r>
          </a:p>
          <a:p>
            <a:r>
              <a:rPr lang="ru-RU" altLang="ru-RU"/>
              <a:t>		</a:t>
            </a:r>
            <a:r>
              <a:rPr lang="en-US" altLang="ru-RU"/>
              <a:t>	</a:t>
            </a:r>
            <a:r>
              <a:rPr lang="ru-RU" altLang="ru-RU"/>
              <a:t>- </a:t>
            </a:r>
            <a:r>
              <a:rPr lang="en-US" altLang="ru-RU"/>
              <a:t>reception and storage of experimental </a:t>
            </a:r>
          </a:p>
          <a:p>
            <a:r>
              <a:rPr lang="en-US" altLang="ru-RU"/>
              <a:t>			  and monitoring data</a:t>
            </a:r>
            <a:r>
              <a:rPr lang="ru-RU" altLang="ru-RU"/>
              <a:t>.</a:t>
            </a: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6238"/>
            <a:ext cx="9144000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476250"/>
            <a:ext cx="8316913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4048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Central DAQ Post</a:t>
            </a: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5"/>
          <p:cNvSpPr txBox="1">
            <a:spLocks noChangeArrowheads="1"/>
          </p:cNvSpPr>
          <p:nvPr/>
        </p:nvSpPr>
        <p:spPr bwMode="auto">
          <a:xfrm>
            <a:off x="0" y="44450"/>
            <a:ext cx="91440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cs typeface="Arial" charset="0"/>
              </a:rPr>
              <a:t>Central part of the NEVOD-EAS array</a:t>
            </a:r>
            <a:endParaRPr lang="ru-RU" sz="2500" b="1">
              <a:cs typeface="Arial" charset="0"/>
            </a:endParaRPr>
          </a:p>
        </p:txBody>
      </p:sp>
      <p:grpSp>
        <p:nvGrpSpPr>
          <p:cNvPr id="25602" name="Группа 2"/>
          <p:cNvGrpSpPr>
            <a:grpSpLocks/>
          </p:cNvGrpSpPr>
          <p:nvPr/>
        </p:nvGrpSpPr>
        <p:grpSpPr bwMode="auto">
          <a:xfrm>
            <a:off x="98425" y="620713"/>
            <a:ext cx="8937625" cy="6064250"/>
            <a:chOff x="98425" y="620688"/>
            <a:chExt cx="8937625" cy="606469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8425" y="620688"/>
              <a:ext cx="8937625" cy="6064697"/>
              <a:chOff x="98425" y="677416"/>
              <a:chExt cx="8937625" cy="6064697"/>
            </a:xfrm>
            <a:solidFill>
              <a:schemeClr val="bg1"/>
            </a:solidFill>
          </p:grpSpPr>
          <p:pic>
            <p:nvPicPr>
              <p:cNvPr id="7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/>
                </a:extLst>
              </a:blip>
              <a:srcRect l="1527" t="1595" r="1207" b="2124"/>
              <a:stretch>
                <a:fillRect/>
              </a:stretch>
            </p:blipFill>
            <p:spPr bwMode="auto">
              <a:xfrm>
                <a:off x="467544" y="2132013"/>
                <a:ext cx="7248525" cy="46101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8" name="Рисунок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/>
                </a:extLst>
              </a:blip>
              <a:srcRect l="1485" t="29715" r="998" b="6597"/>
              <a:stretch/>
            </p:blipFill>
            <p:spPr bwMode="auto">
              <a:xfrm>
                <a:off x="98425" y="677416"/>
                <a:ext cx="6705600" cy="2895600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9" name="Рисунок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/>
                </a:extLst>
              </a:blip>
              <a:srcRect l="50000"/>
              <a:stretch>
                <a:fillRect/>
              </a:stretch>
            </p:blipFill>
            <p:spPr bwMode="auto">
              <a:xfrm>
                <a:off x="6875463" y="1219969"/>
                <a:ext cx="2160587" cy="1704975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</p:pic>
        </p:grpSp>
        <p:sp>
          <p:nvSpPr>
            <p:cNvPr id="25604" name="TextBox 1"/>
            <p:cNvSpPr txBox="1">
              <a:spLocks noChangeArrowheads="1"/>
            </p:cNvSpPr>
            <p:nvPr/>
          </p:nvSpPr>
          <p:spPr bwMode="auto">
            <a:xfrm>
              <a:off x="266914" y="1052736"/>
              <a:ext cx="171713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Clusters No.</a:t>
              </a:r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 1 </a:t>
              </a:r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&amp;</a:t>
              </a:r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 2</a:t>
              </a:r>
            </a:p>
            <a:p>
              <a:pPr algn="ctr"/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13.3×12.4 </a:t>
              </a:r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m</a:t>
              </a:r>
              <a:r>
                <a:rPr lang="ru-RU" sz="1400" b="1" baseline="30000">
                  <a:solidFill>
                    <a:srgbClr val="FFFF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25605" name="TextBox 9"/>
            <p:cNvSpPr txBox="1">
              <a:spLocks noChangeArrowheads="1"/>
            </p:cNvSpPr>
            <p:nvPr/>
          </p:nvSpPr>
          <p:spPr bwMode="auto">
            <a:xfrm>
              <a:off x="611560" y="5517232"/>
              <a:ext cx="128913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Cluster No.</a:t>
              </a:r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 3</a:t>
              </a:r>
            </a:p>
            <a:p>
              <a:pPr algn="ctr"/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25.1×18.9 </a:t>
              </a:r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m</a:t>
              </a:r>
              <a:r>
                <a:rPr lang="ru-RU" sz="1400" b="1" baseline="30000">
                  <a:solidFill>
                    <a:srgbClr val="FFFF00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25606" name="TextBox 10"/>
            <p:cNvSpPr txBox="1">
              <a:spLocks noChangeArrowheads="1"/>
            </p:cNvSpPr>
            <p:nvPr/>
          </p:nvSpPr>
          <p:spPr bwMode="auto">
            <a:xfrm>
              <a:off x="7602749" y="1700808"/>
              <a:ext cx="128913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Cluster No.</a:t>
              </a:r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 4</a:t>
              </a:r>
            </a:p>
            <a:p>
              <a:pPr algn="ctr"/>
              <a:r>
                <a:rPr lang="ru-RU" sz="1400" b="1">
                  <a:solidFill>
                    <a:srgbClr val="FFFF00"/>
                  </a:solidFill>
                  <a:cs typeface="Arial" charset="0"/>
                </a:rPr>
                <a:t>15.0×15.0 </a:t>
              </a:r>
              <a:r>
                <a:rPr lang="en-US" sz="1400" b="1">
                  <a:solidFill>
                    <a:srgbClr val="FFFF00"/>
                  </a:solidFill>
                  <a:cs typeface="Arial" charset="0"/>
                </a:rPr>
                <a:t>m</a:t>
              </a:r>
              <a:r>
                <a:rPr lang="ru-RU" sz="1400" b="1" baseline="30000">
                  <a:solidFill>
                    <a:srgbClr val="FFFF00"/>
                  </a:solidFill>
                  <a:cs typeface="Arial" charset="0"/>
                </a:rPr>
                <a:t>2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9048</TotalTime>
  <Words>427</Words>
  <Application>Microsoft Office PowerPoint</Application>
  <PresentationFormat>Экран (4:3)</PresentationFormat>
  <Paragraphs>70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Arial</vt:lpstr>
      <vt:lpstr>Тема Office</vt:lpstr>
      <vt:lpstr>Тема Office</vt:lpstr>
      <vt:lpstr>Data acquisition system of the  NEVOD-EAS array</vt:lpstr>
      <vt:lpstr>Слайд 2</vt:lpstr>
      <vt:lpstr>Слайд 3</vt:lpstr>
      <vt:lpstr>Scintillation counter of the NEVOD-EAS array</vt:lpstr>
      <vt:lpstr>Detector Station (DS) of the NEVOD-EAS array</vt:lpstr>
      <vt:lpstr>Local Post (LP) of the NEVOD-EAS cluster</vt:lpstr>
      <vt:lpstr>Central DAQ Post</vt:lpstr>
      <vt:lpstr>Central DAQ Post</vt:lpstr>
      <vt:lpstr>Слайд 9</vt:lpstr>
      <vt:lpstr>Conclusion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Центральная часть установки НЕВОД-ШАЛ: первые результаты</dc:title>
  <dc:creator>Test1</dc:creator>
  <cp:lastModifiedBy>User</cp:lastModifiedBy>
  <cp:revision>116</cp:revision>
  <cp:lastPrinted>2016-08-13T12:29:43Z</cp:lastPrinted>
  <dcterms:created xsi:type="dcterms:W3CDTF">2016-08-08T15:23:44Z</dcterms:created>
  <dcterms:modified xsi:type="dcterms:W3CDTF">2016-10-11T10:19:37Z</dcterms:modified>
</cp:coreProperties>
</file>