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7" r:id="rId3"/>
    <p:sldId id="326" r:id="rId4"/>
    <p:sldId id="328" r:id="rId5"/>
    <p:sldId id="329" r:id="rId6"/>
    <p:sldId id="331" r:id="rId7"/>
    <p:sldId id="332" r:id="rId8"/>
    <p:sldId id="333" r:id="rId9"/>
    <p:sldId id="330" r:id="rId10"/>
    <p:sldId id="334" r:id="rId11"/>
    <p:sldId id="335" r:id="rId12"/>
    <p:sldId id="337" r:id="rId13"/>
  </p:sldIdLst>
  <p:sldSz cx="9144000" cy="6858000" type="screen4x3"/>
  <p:notesSz cx="7099300" cy="10234613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F00"/>
    <a:srgbClr val="FF0000"/>
    <a:srgbClr val="FF9900"/>
    <a:srgbClr val="0033CC"/>
    <a:srgbClr val="00CCFF"/>
    <a:srgbClr val="660033"/>
    <a:srgbClr val="FFFF99"/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486" autoAdjust="0"/>
  </p:normalViewPr>
  <p:slideViewPr>
    <p:cSldViewPr snapToGrid="0" snapToObjects="1">
      <p:cViewPr varScale="1">
        <p:scale>
          <a:sx n="41" d="100"/>
          <a:sy n="41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2982" y="-114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r>
              <a:rPr lang="en-US"/>
              <a:t>28 Jan 2005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B4F62B9C-1FAF-4A48-9C6F-F5C07669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r>
              <a:rPr lang="en-US"/>
              <a:t>28 Jan 2005</a:t>
            </a:r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68EAC853-C8F3-4F47-AB36-8DF84A68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28 Jan 2005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5A5FE-53C6-4510-BB04-05D18DE1B7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10,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DSPIN-15,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E0E3-1A6C-41E2-B24C-E5F50D81D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F448-3970-4D9A-926B-A0482756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86488" y="152400"/>
            <a:ext cx="19431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88" y="152400"/>
            <a:ext cx="56769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FDDC-126A-4185-9D40-40DDDE4F3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77724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88" y="762000"/>
            <a:ext cx="38100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19588" y="762000"/>
            <a:ext cx="38100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19588" y="3505200"/>
            <a:ext cx="38100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P. Semenov, SPIN2014, Beijin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736D-072D-4B69-937E-1F84324B7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77724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7188" y="762000"/>
            <a:ext cx="77724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10,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A781-0239-423D-B184-0468E55CF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10, 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Rykov, DSPIN-15, Dubna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10D3-CC4E-4D05-B183-18E5C24F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13,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et al, ICPPA-2016, NRNU </a:t>
            </a:r>
            <a:r>
              <a:rPr lang="en-US" altLang="ja-JP" dirty="0" err="1" smtClean="0"/>
              <a:t>MEPhI</a:t>
            </a:r>
            <a:r>
              <a:rPr lang="en-US" altLang="ja-JP" dirty="0" smtClean="0"/>
              <a:t>, Moscow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EF9C-F32A-4BAF-85A4-012D4012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ADAB-7172-4528-B1D0-6349C8D6A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9588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3446-B1EE-4C81-A4FC-BB1E2FF3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D8E1-DE7F-4EA5-AD2C-4F8F5D62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13, 2016	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et al, ICPPA-2016, NRNU </a:t>
            </a:r>
            <a:r>
              <a:rPr lang="en-US" altLang="ja-JP" dirty="0" err="1" smtClean="0"/>
              <a:t>MEPhI</a:t>
            </a:r>
            <a:r>
              <a:rPr lang="en-US" altLang="ja-JP" dirty="0" smtClean="0"/>
              <a:t>, Moscow</a:t>
            </a:r>
            <a:endParaRPr lang="en-US" altLang="ja-JP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DC87-559B-4A6C-95AD-BACB6AC9B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F2A4-40D6-41EE-BAB2-BE7850A5E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1417-0F17-4575-886E-C73D1E434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20/10/2014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V. L. </a:t>
            </a:r>
            <a:r>
              <a:rPr lang="en-US" altLang="ja-JP" err="1"/>
              <a:t>Rykov</a:t>
            </a:r>
            <a:r>
              <a:rPr lang="en-US" altLang="ja-JP"/>
              <a:t>, DSPIN-15, </a:t>
            </a:r>
            <a:r>
              <a:rPr lang="en-US" altLang="ja-JP" err="1"/>
              <a:t>Dubna</a:t>
            </a:r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014C-12DE-4D7E-9B44-94367892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762000"/>
            <a:ext cx="7772400" cy="5334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October 13,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4684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et al, ICPPA-2016, NRNU </a:t>
            </a:r>
            <a:r>
              <a:rPr lang="en-US" altLang="ja-JP" dirty="0" err="1" smtClean="0"/>
              <a:t>MEPhI</a:t>
            </a:r>
            <a:r>
              <a:rPr lang="en-US" altLang="ja-JP" dirty="0" smtClean="0"/>
              <a:t>, Moscow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324600"/>
            <a:ext cx="1416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557CB0-9FBC-4A95-BA4C-F3329735D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7188" y="6224588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57188" y="652463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9" descr="53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20013" y="0"/>
            <a:ext cx="819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25" r:id="rId13"/>
    <p:sldLayoutId id="214748373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8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656" y="1143000"/>
            <a:ext cx="85205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zed proton and antiproton beams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 U-70 accelerator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656" y="2605088"/>
            <a:ext cx="8520544" cy="3130694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V. V. Abramov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I. I. Azhgirey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V. I. Garkusha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V. V. Mochalov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1, 2</a:t>
            </a:r>
            <a:r>
              <a:rPr lang="en-US" sz="1600" dirty="0" smtClean="0">
                <a:solidFill>
                  <a:schemeClr val="accent2"/>
                </a:solidFill>
              </a:rPr>
              <a:t>, S. B. Nurushev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1, 2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M. B. Nurusheva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u="sng" dirty="0" smtClean="0">
                <a:solidFill>
                  <a:schemeClr val="accent2"/>
                </a:solidFill>
              </a:rPr>
              <a:t>V. L. Rykov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P. A. Semenov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1, 2</a:t>
            </a:r>
            <a:r>
              <a:rPr lang="en-US" sz="1600" dirty="0" smtClean="0">
                <a:solidFill>
                  <a:schemeClr val="accent2"/>
                </a:solidFill>
              </a:rPr>
              <a:t>, M. N. Strikhanov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A. N. Vasiliev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1,2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A. E. Yakutin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V. N. Zapolsky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V. G. Zarucheisky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aseline="30000" dirty="0" smtClean="0"/>
              <a:t>1</a:t>
            </a:r>
            <a:r>
              <a:rPr lang="en-US" sz="1600" dirty="0" smtClean="0"/>
              <a:t> </a:t>
            </a:r>
            <a:r>
              <a:rPr lang="en-US" sz="1600" i="1" dirty="0" smtClean="0"/>
              <a:t>Institute for High Energy Physics</a:t>
            </a:r>
            <a:r>
              <a:rPr lang="ru-RU" sz="1600" i="1" dirty="0" smtClean="0"/>
              <a:t> </a:t>
            </a:r>
            <a:r>
              <a:rPr lang="en-US" sz="1600" i="1" dirty="0" smtClean="0"/>
              <a:t>National Research Centre </a:t>
            </a:r>
            <a:r>
              <a:rPr lang="en-US" sz="1600" i="1" dirty="0" err="1" smtClean="0"/>
              <a:t>Kurchatov</a:t>
            </a:r>
            <a:r>
              <a:rPr lang="en-US" sz="1600" i="1" dirty="0" smtClean="0"/>
              <a:t> Institute</a:t>
            </a:r>
            <a:endParaRPr lang="en-US" sz="1600" dirty="0" smtClean="0"/>
          </a:p>
          <a:p>
            <a:pPr eaLnBrk="1" hangingPunct="1"/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i="1" dirty="0" smtClean="0"/>
              <a:t>National Research Nuclear University (Moscow Engineering Physics Institute)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ICPPA-2016, Moscow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13,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57188" y="724619"/>
            <a:ext cx="7772400" cy="5357004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b="1" dirty="0" smtClean="0">
                <a:cs typeface="Times New Roman" pitchFamily="18" charset="0"/>
              </a:rPr>
              <a:t>The design and optimization of parameters of the 24A/24B beam facility for U-70 accelerator of IHEP, </a:t>
            </a:r>
            <a:r>
              <a:rPr lang="en-US" b="1" dirty="0" err="1" smtClean="0">
                <a:cs typeface="Times New Roman" pitchFamily="18" charset="0"/>
              </a:rPr>
              <a:t>Protvino</a:t>
            </a:r>
            <a:r>
              <a:rPr lang="en-US" b="1" dirty="0" smtClean="0">
                <a:cs typeface="Times New Roman" pitchFamily="18" charset="0"/>
              </a:rPr>
              <a:t>, is currently at its final stage.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b="1" dirty="0" smtClean="0">
                <a:cs typeface="Times New Roman" pitchFamily="18" charset="0"/>
              </a:rPr>
              <a:t>The construction is expected to begin in the year 2019.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b="1" dirty="0" smtClean="0">
                <a:cs typeface="Times New Roman" pitchFamily="18" charset="0"/>
              </a:rPr>
              <a:t>The commissioning and the first technical run is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anticipated in the </a:t>
            </a:r>
            <a:r>
              <a:rPr lang="en-US" b="1" dirty="0" smtClean="0">
                <a:cs typeface="Times New Roman" pitchFamily="18" charset="0"/>
              </a:rPr>
              <a:t>year 2020.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b="1" dirty="0" smtClean="0">
                <a:cs typeface="Times New Roman" pitchFamily="18" charset="0"/>
              </a:rPr>
              <a:t> The new polarized proton and antiproton beam line 24A will provide an opportunity for unique </a:t>
            </a:r>
            <a:r>
              <a:rPr lang="en-US" b="1" dirty="0" smtClean="0"/>
              <a:t>systematic studies of spin phenomena for a wide range of inclusive and exclusive reactions in collisions of high-energy polarized hadrons in the QCD non-</a:t>
            </a:r>
            <a:r>
              <a:rPr lang="en-US" b="1" dirty="0" err="1" smtClean="0"/>
              <a:t>perturbative</a:t>
            </a:r>
            <a:r>
              <a:rPr lang="en-US" b="1" dirty="0" smtClean="0"/>
              <a:t> region with the multipurpose large acceptance SPASCHARM spectrometer.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Concluding remarks</a:t>
            </a:r>
            <a:endParaRPr lang="en-US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57188" y="724619"/>
            <a:ext cx="7772400" cy="5357004"/>
          </a:xfrm>
        </p:spPr>
        <p:txBody>
          <a:bodyPr/>
          <a:lstStyle/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just" eaLnBrk="1" hangingPunct="1">
              <a:buNone/>
            </a:pPr>
            <a:endParaRPr lang="en-US" sz="1100" b="1" dirty="0" smtClean="0"/>
          </a:p>
          <a:p>
            <a:pPr algn="ctr" eaLnBrk="1" hangingPunct="1">
              <a:buNone/>
            </a:pPr>
            <a:r>
              <a:rPr lang="en-US" sz="4800" b="1" dirty="0" smtClean="0"/>
              <a:t>Backup slides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57188" y="724619"/>
            <a:ext cx="7772400" cy="5357004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000" b="1" dirty="0" smtClean="0"/>
              <a:t>SP-129 dipole: L=4 m, H×V= 33×10 cm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=1.8 T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b="1" dirty="0" smtClean="0"/>
              <a:t>SP-7 dipole: L=6 m, H×V= 50×20 cm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=1.8 T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b="1" dirty="0" err="1" smtClean="0"/>
              <a:t>Quadrupoles</a:t>
            </a:r>
            <a:r>
              <a:rPr lang="en-US" sz="2000" b="1" dirty="0" smtClean="0"/>
              <a:t> 20K200: L=2 m, d=20 cm, </a:t>
            </a:r>
            <a:r>
              <a:rPr lang="en-US" sz="2000" b="1" dirty="0" err="1" smtClean="0"/>
              <a:t>G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=13 T/m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b="1" dirty="0" smtClean="0"/>
              <a:t>Collimators: Maximum slit opening = ±75 mm, L=75 cm</a:t>
            </a:r>
          </a:p>
          <a:p>
            <a:pPr algn="just" eaLnBrk="1" hangingPunct="1">
              <a:buNone/>
            </a:pPr>
            <a:endParaRPr lang="en-US" sz="11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Beam-line equipment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166" r="3597" b="8385"/>
          <a:stretch>
            <a:fillRect/>
          </a:stretch>
        </p:blipFill>
        <p:spPr bwMode="auto">
          <a:xfrm>
            <a:off x="948906" y="3398808"/>
            <a:ext cx="7073660" cy="24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Brief overview of the SPASCHARM  program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" y="762000"/>
            <a:ext cx="8535988" cy="263680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DC9E1F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The main goals: </a:t>
            </a:r>
            <a:r>
              <a:rPr lang="en-US" sz="1600" b="1" dirty="0" smtClean="0"/>
              <a:t>Systematic study of spin phenomena for a wide range of inclusive and exclusive reactions in collisions of high-energy polarized hadrons in the QCD non-</a:t>
            </a:r>
            <a:r>
              <a:rPr lang="en-US" sz="1600" b="1" dirty="0" err="1" smtClean="0"/>
              <a:t>perturbative</a:t>
            </a:r>
            <a:r>
              <a:rPr lang="en-US" sz="1600" b="1" dirty="0" smtClean="0"/>
              <a:t> region.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DC9E1F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The detector: </a:t>
            </a:r>
            <a:r>
              <a:rPr lang="en-US" sz="1600" b="1" dirty="0" smtClean="0"/>
              <a:t>Large acceptance </a:t>
            </a:r>
            <a:r>
              <a:rPr lang="en-US" sz="1600" b="1" dirty="0" smtClean="0"/>
              <a:t>forward </a:t>
            </a:r>
            <a:r>
              <a:rPr lang="en-US" sz="1600" b="1" dirty="0" smtClean="0"/>
              <a:t>spectrometer for charged and neutral particles with good identification, covering 2</a:t>
            </a:r>
            <a:r>
              <a:rPr lang="el-GR" sz="1600" b="1" dirty="0" smtClean="0"/>
              <a:t>π</a:t>
            </a:r>
            <a:r>
              <a:rPr lang="en-US" sz="1600" b="1" dirty="0" smtClean="0"/>
              <a:t> in azimuth and </a:t>
            </a:r>
            <a:r>
              <a:rPr lang="en-US" sz="1600" b="1" dirty="0" smtClean="0">
                <a:cs typeface="Times New Roman" pitchFamily="18" charset="0"/>
              </a:rPr>
              <a:t>0 &lt; </a:t>
            </a:r>
            <a:r>
              <a:rPr lang="en-US" sz="1600" b="1" i="1" dirty="0" err="1" smtClean="0"/>
              <a:t>x</a:t>
            </a:r>
            <a:r>
              <a:rPr lang="en-US" sz="1600" b="1" i="1" baseline="-25000" dirty="0" err="1" smtClean="0"/>
              <a:t>F</a:t>
            </a:r>
            <a:r>
              <a:rPr lang="en-US" sz="1600" b="1" dirty="0" smtClean="0"/>
              <a:t> </a:t>
            </a:r>
            <a:r>
              <a:rPr lang="en-US" sz="1600" b="1" dirty="0" smtClean="0">
                <a:cs typeface="Times New Roman" pitchFamily="18" charset="0"/>
              </a:rPr>
              <a:t>&lt; 1 and </a:t>
            </a:r>
            <a:r>
              <a:rPr lang="en-US" sz="1600" b="1" i="1" dirty="0" err="1" smtClean="0"/>
              <a:t>p</a:t>
            </a:r>
            <a:r>
              <a:rPr lang="en-US" sz="1600" b="1" i="1" baseline="-25000" dirty="0" err="1" smtClean="0"/>
              <a:t>T</a:t>
            </a:r>
            <a:r>
              <a:rPr lang="en-US" sz="1600" b="1" dirty="0" smtClean="0">
                <a:cs typeface="Times New Roman" pitchFamily="18" charset="0"/>
              </a:rPr>
              <a:t> up to 2.5 </a:t>
            </a:r>
            <a:r>
              <a:rPr lang="en-US" sz="1600" b="1" dirty="0" err="1" smtClean="0">
                <a:cs typeface="Times New Roman" pitchFamily="18" charset="0"/>
              </a:rPr>
              <a:t>GeV</a:t>
            </a:r>
            <a:r>
              <a:rPr lang="en-US" sz="1600" b="1" dirty="0" smtClean="0">
                <a:cs typeface="Times New Roman" pitchFamily="18" charset="0"/>
              </a:rPr>
              <a:t>/c for the beams in the momentum range of ~10-45 </a:t>
            </a:r>
            <a:r>
              <a:rPr lang="en-US" sz="1600" b="1" dirty="0" err="1" smtClean="0">
                <a:cs typeface="Times New Roman" pitchFamily="18" charset="0"/>
              </a:rPr>
              <a:t>GeV</a:t>
            </a:r>
            <a:r>
              <a:rPr lang="en-US" sz="1600" b="1" dirty="0" smtClean="0">
                <a:cs typeface="Times New Roman" pitchFamily="18" charset="0"/>
              </a:rPr>
              <a:t>/c.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DC9E1F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2"/>
                </a:solidFill>
              </a:rPr>
              <a:t>Stage 1: </a:t>
            </a:r>
            <a:r>
              <a:rPr lang="en-US" sz="1600" b="1" dirty="0" smtClean="0"/>
              <a:t>Study of single–spin asymmetries at the existing beam line #14, using 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unpolarized</a:t>
            </a:r>
            <a:r>
              <a:rPr lang="en-US" sz="1600" b="1" u="sng" dirty="0" smtClean="0"/>
              <a:t> meson and proton </a:t>
            </a:r>
            <a:r>
              <a:rPr lang="en-US" sz="1600" b="1" u="sng" dirty="0" smtClean="0">
                <a:solidFill>
                  <a:srgbClr val="FF0000"/>
                </a:solidFill>
              </a:rPr>
              <a:t>beams</a:t>
            </a:r>
            <a:r>
              <a:rPr lang="en-US" sz="1600" b="1" dirty="0" smtClean="0"/>
              <a:t>, interacting with transversely </a:t>
            </a:r>
            <a:r>
              <a:rPr lang="en-US" sz="1600" b="1" u="sng" dirty="0" smtClean="0">
                <a:solidFill>
                  <a:srgbClr val="FF0000"/>
                </a:solidFill>
              </a:rPr>
              <a:t>polarized</a:t>
            </a:r>
            <a:r>
              <a:rPr lang="en-US" sz="1600" b="1" u="sng" dirty="0" smtClean="0"/>
              <a:t> protons or deuterons of the “frozen” </a:t>
            </a:r>
            <a:r>
              <a:rPr lang="en-US" sz="1600" b="1" u="sng" dirty="0" smtClean="0">
                <a:solidFill>
                  <a:srgbClr val="FF0000"/>
                </a:solidFill>
              </a:rPr>
              <a:t>target</a:t>
            </a:r>
            <a:r>
              <a:rPr lang="en-US" sz="1600" b="1" dirty="0" smtClean="0"/>
              <a:t>.</a:t>
            </a:r>
            <a:endParaRPr lang="en-US" sz="16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DC9E1F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2"/>
                </a:solidFill>
                <a:cs typeface="Times New Roman" pitchFamily="18" charset="0"/>
              </a:rPr>
              <a:t>Stage 2 (Beginning in 2020):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cs typeface="Times New Roman" pitchFamily="18" charset="0"/>
              </a:rPr>
              <a:t>Polarized</a:t>
            </a:r>
            <a:r>
              <a:rPr lang="en-US" sz="1600" b="1" u="sng" dirty="0" smtClean="0">
                <a:cs typeface="Times New Roman" pitchFamily="18" charset="0"/>
              </a:rPr>
              <a:t> proton and antiproton </a:t>
            </a:r>
            <a:r>
              <a:rPr lang="en-US" sz="1600" b="1" u="sng" dirty="0" smtClean="0">
                <a:solidFill>
                  <a:srgbClr val="FF0000"/>
                </a:solidFill>
                <a:cs typeface="Times New Roman" pitchFamily="18" charset="0"/>
              </a:rPr>
              <a:t>beams</a:t>
            </a:r>
            <a:r>
              <a:rPr lang="en-US" sz="1600" b="1" dirty="0" smtClean="0">
                <a:cs typeface="Times New Roman" pitchFamily="18" charset="0"/>
              </a:rPr>
              <a:t> will be available at the new 24A beam line.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57187" y="5848709"/>
            <a:ext cx="8535988" cy="267419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More on the SPASCHARM physics program and detector capabilities in the talk by V. V.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Mochalov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on 10.10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.2016 </a:t>
            </a: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401937" y="875899"/>
            <a:ext cx="7853542" cy="4994164"/>
            <a:chOff x="401937" y="875899"/>
            <a:chExt cx="7853542" cy="499416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9575" y="1164566"/>
              <a:ext cx="7845904" cy="408387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Содержимое 2"/>
            <p:cNvSpPr txBox="1">
              <a:spLocks/>
            </p:cNvSpPr>
            <p:nvPr/>
          </p:nvSpPr>
          <p:spPr bwMode="auto">
            <a:xfrm>
              <a:off x="401937" y="875899"/>
              <a:ext cx="7853542" cy="3389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400" b="1" kern="0" dirty="0" smtClean="0">
                  <a:solidFill>
                    <a:schemeClr val="accent2"/>
                  </a:solidFill>
                  <a:latin typeface="+mn-lt"/>
                </a:rPr>
                <a:t>Two beam lines 24A and 24B operate from a single external primary target hit by protons from U-70</a:t>
              </a:r>
            </a:p>
          </p:txBody>
        </p:sp>
        <p:sp>
          <p:nvSpPr>
            <p:cNvPr id="20" name="Содержимое 2"/>
            <p:cNvSpPr txBox="1">
              <a:spLocks/>
            </p:cNvSpPr>
            <p:nvPr/>
          </p:nvSpPr>
          <p:spPr bwMode="auto">
            <a:xfrm>
              <a:off x="5011946" y="4185460"/>
              <a:ext cx="3243533" cy="1684603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600" b="1" kern="0" dirty="0" smtClean="0"/>
                <a:t>Primary proton beam energy:</a:t>
              </a:r>
            </a:p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i="1" kern="0" dirty="0" smtClean="0">
                  <a:solidFill>
                    <a:schemeClr val="accent2"/>
                  </a:solidFill>
                </a:rPr>
                <a:t>   </a:t>
              </a:r>
              <a:r>
                <a:rPr lang="en-US" sz="1400" b="1" i="1" kern="0" dirty="0" smtClean="0">
                  <a:solidFill>
                    <a:schemeClr val="accent2"/>
                  </a:solidFill>
                </a:rPr>
                <a:t>up to 60 </a:t>
              </a:r>
              <a:r>
                <a:rPr lang="en-US" sz="1400" b="1" i="1" kern="0" dirty="0" err="1" smtClean="0">
                  <a:solidFill>
                    <a:schemeClr val="accent2"/>
                  </a:solidFill>
                </a:rPr>
                <a:t>GeV</a:t>
              </a:r>
              <a:r>
                <a:rPr lang="en-US" sz="1400" b="1" i="1" kern="0" dirty="0" smtClean="0">
                  <a:solidFill>
                    <a:schemeClr val="accent2"/>
                  </a:solidFill>
                </a:rPr>
                <a:t>/c</a:t>
              </a:r>
            </a:p>
            <a:p>
              <a:pPr lvl="0" indent="-9144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600" b="1" kern="0" dirty="0" smtClean="0"/>
                <a:t>Primary proton beam intensity:</a:t>
              </a:r>
            </a:p>
            <a:p>
              <a:pPr lvl="0" indent="-91440" eaLnBrk="0" hangingPunct="0">
                <a:spcBef>
                  <a:spcPct val="20000"/>
                </a:spcBef>
                <a:defRPr/>
              </a:pPr>
              <a:r>
                <a:rPr lang="en-US" sz="1400" kern="0" dirty="0" smtClean="0"/>
                <a:t>   </a:t>
              </a:r>
              <a:r>
                <a:rPr lang="en-US" sz="1400" b="1" i="1" kern="0" dirty="0" smtClean="0">
                  <a:solidFill>
                    <a:schemeClr val="accent2"/>
                  </a:solidFill>
                </a:rPr>
                <a:t>up to 2∙10</a:t>
              </a:r>
              <a:r>
                <a:rPr lang="en-US" sz="1400" b="1" i="1" kern="0" baseline="30000" dirty="0" smtClean="0">
                  <a:solidFill>
                    <a:schemeClr val="accent2"/>
                  </a:solidFill>
                </a:rPr>
                <a:t>13</a:t>
              </a:r>
              <a:r>
                <a:rPr lang="en-US" sz="1400" b="1" i="1" kern="0" dirty="0" smtClean="0">
                  <a:solidFill>
                    <a:schemeClr val="accent2"/>
                  </a:solidFill>
                </a:rPr>
                <a:t> protons per 9 second cycle</a:t>
              </a:r>
            </a:p>
            <a:p>
              <a:pPr lvl="0" indent="-9144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600" b="1" kern="0" dirty="0" smtClean="0"/>
                <a:t>Slowly extracted:</a:t>
              </a:r>
            </a:p>
            <a:p>
              <a:pPr lvl="0" indent="-91440" eaLnBrk="0" hangingPunct="0">
                <a:spcBef>
                  <a:spcPct val="20000"/>
                </a:spcBef>
                <a:defRPr/>
              </a:pPr>
              <a:r>
                <a:rPr lang="en-US" sz="1200" b="1" i="1" kern="0" dirty="0" smtClean="0">
                  <a:solidFill>
                    <a:schemeClr val="accent2"/>
                  </a:solidFill>
                </a:rPr>
                <a:t>    </a:t>
              </a:r>
              <a:r>
                <a:rPr lang="en-US" sz="1400" b="1" i="1" kern="0" dirty="0" smtClean="0">
                  <a:solidFill>
                    <a:schemeClr val="accent2"/>
                  </a:solidFill>
                </a:rPr>
                <a:t>up to ~2 second spill</a:t>
              </a:r>
            </a:p>
          </p:txBody>
        </p:sp>
        <p:sp>
          <p:nvSpPr>
            <p:cNvPr id="22" name="Содержимое 2"/>
            <p:cNvSpPr txBox="1">
              <a:spLocks/>
            </p:cNvSpPr>
            <p:nvPr/>
          </p:nvSpPr>
          <p:spPr bwMode="auto">
            <a:xfrm>
              <a:off x="3457874" y="2208362"/>
              <a:ext cx="585039" cy="34505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</a:rPr>
                <a:t>24A</a:t>
              </a:r>
            </a:p>
          </p:txBody>
        </p:sp>
        <p:sp>
          <p:nvSpPr>
            <p:cNvPr id="23" name="Содержимое 2"/>
            <p:cNvSpPr txBox="1">
              <a:spLocks/>
            </p:cNvSpPr>
            <p:nvPr/>
          </p:nvSpPr>
          <p:spPr bwMode="auto">
            <a:xfrm>
              <a:off x="1822509" y="3088257"/>
              <a:ext cx="585039" cy="34505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</a:rPr>
                <a:t>24B</a:t>
              </a:r>
            </a:p>
          </p:txBody>
        </p:sp>
        <p:sp>
          <p:nvSpPr>
            <p:cNvPr id="21" name="Содержимое 2"/>
            <p:cNvSpPr txBox="1">
              <a:spLocks/>
            </p:cNvSpPr>
            <p:nvPr/>
          </p:nvSpPr>
          <p:spPr bwMode="auto">
            <a:xfrm>
              <a:off x="6392173" y="1319843"/>
              <a:ext cx="1242204" cy="3234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Primary target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 bwMode="auto">
            <a:xfrm>
              <a:off x="7013275" y="1643332"/>
              <a:ext cx="0" cy="42700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Группа 12"/>
          <p:cNvGrpSpPr/>
          <p:nvPr/>
        </p:nvGrpSpPr>
        <p:grpSpPr>
          <a:xfrm>
            <a:off x="409575" y="1214883"/>
            <a:ext cx="4380520" cy="4978883"/>
            <a:chOff x="4615132" y="1673345"/>
            <a:chExt cx="4380520" cy="4341192"/>
          </a:xfrm>
        </p:grpSpPr>
        <p:graphicFrame>
          <p:nvGraphicFramePr>
            <p:cNvPr id="93185" name="Object 1"/>
            <p:cNvGraphicFramePr>
              <a:graphicFrameLocks noChangeAspect="1"/>
            </p:cNvGraphicFramePr>
            <p:nvPr/>
          </p:nvGraphicFramePr>
          <p:xfrm>
            <a:off x="4622770" y="1673345"/>
            <a:ext cx="4372882" cy="2568353"/>
          </p:xfrm>
          <a:graphic>
            <a:graphicData uri="http://schemas.openxmlformats.org/presentationml/2006/ole">
              <p:oleObj spid="_x0000_s93185" name="Точечный рисунок" r:id="rId4" imgW="9314286" imgH="5304762" progId="PBrush">
                <p:embed/>
              </p:oleObj>
            </a:graphicData>
          </a:graphic>
        </p:graphicFrame>
        <p:sp>
          <p:nvSpPr>
            <p:cNvPr id="16" name="Содержимое 2"/>
            <p:cNvSpPr txBox="1">
              <a:spLocks/>
            </p:cNvSpPr>
            <p:nvPr/>
          </p:nvSpPr>
          <p:spPr bwMode="auto">
            <a:xfrm>
              <a:off x="4615132" y="4241698"/>
              <a:ext cx="4328133" cy="17728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-9144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Primary target T</a:t>
              </a:r>
              <a:r>
                <a:rPr lang="en-US" sz="1400" kern="0" dirty="0" smtClean="0">
                  <a:latin typeface="Arial Narrow" pitchFamily="34" charset="0"/>
                  <a:cs typeface="Arial" pitchFamily="34" charset="0"/>
                </a:rPr>
                <a:t>: 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Aluminum, 40 cm length</a:t>
              </a:r>
            </a:p>
            <a:p>
              <a:pPr indent="-9144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MT1 &amp; MT2</a:t>
              </a:r>
              <a:r>
                <a:rPr lang="en-US" sz="1400" kern="0" dirty="0" smtClean="0">
                  <a:latin typeface="Arial Narrow" pitchFamily="34" charset="0"/>
                  <a:cs typeface="Arial" pitchFamily="34" charset="0"/>
                </a:rPr>
                <a:t>: 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Standard dipoles SP-129 &amp; SP-7</a:t>
              </a:r>
              <a:endParaRPr lang="ru-RU" sz="1400" b="1" kern="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endParaRPr>
            </a:p>
            <a:p>
              <a:pPr indent="-9144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Dump: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 5 m of steel</a:t>
              </a:r>
            </a:p>
            <a:p>
              <a:pPr indent="-91440" eaLnBrk="0" hangingPunct="0">
                <a:spcBef>
                  <a:spcPct val="20000"/>
                </a:spcBef>
                <a:buFontTx/>
                <a:buChar char="•"/>
              </a:pPr>
              <a:r>
                <a:rPr lang="el-GR" sz="1400" b="1" kern="0" dirty="0" smtClean="0">
                  <a:latin typeface="Arial Narrow" pitchFamily="34" charset="0"/>
                  <a:cs typeface="Arial" pitchFamily="34" charset="0"/>
                </a:rPr>
                <a:t>φ</a:t>
              </a:r>
              <a:r>
                <a:rPr lang="en-US" sz="1400" b="1" kern="0" baseline="-25000" dirty="0" smtClean="0">
                  <a:latin typeface="Arial Narrow" pitchFamily="34" charset="0"/>
                  <a:cs typeface="Arial" pitchFamily="34" charset="0"/>
                </a:rPr>
                <a:t>max</a:t>
              </a: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 = 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27 </a:t>
              </a:r>
              <a:r>
                <a:rPr lang="en-US" sz="1400" b="1" kern="0" dirty="0" err="1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mrad</a:t>
              </a:r>
              <a:endParaRPr lang="en-US" sz="1400" b="1" kern="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endParaRPr>
            </a:p>
            <a:p>
              <a:pPr indent="-9144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Secondary beams of opposite charge from 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16 to 28 </a:t>
              </a:r>
              <a:r>
                <a:rPr lang="en-US" sz="1400" b="1" kern="0" dirty="0" err="1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GeV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/c</a:t>
              </a:r>
            </a:p>
            <a:p>
              <a:pPr indent="-91440" algn="ctr" eaLnBrk="0" hangingPunct="0">
                <a:spcBef>
                  <a:spcPct val="20000"/>
                </a:spcBef>
              </a:pP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q</a:t>
              </a:r>
              <a:r>
                <a:rPr lang="en-US" sz="1400" b="1" i="1" kern="0" baseline="-2500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1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p</a:t>
              </a:r>
              <a:r>
                <a:rPr lang="en-US" sz="1400" b="1" i="1" kern="0" baseline="-2500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1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(</a:t>
              </a:r>
              <a:r>
                <a:rPr lang="el-GR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φ</a:t>
              </a:r>
              <a:r>
                <a:rPr lang="en-US" sz="1400" b="1" i="1" kern="0" baseline="-2500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max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 +</a:t>
              </a:r>
              <a:r>
                <a:rPr lang="el-GR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 φ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 ) + q</a:t>
              </a:r>
              <a:r>
                <a:rPr lang="en-US" sz="1400" b="1" i="1" kern="0" baseline="-2500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2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p</a:t>
              </a:r>
              <a:r>
                <a:rPr lang="en-US" sz="1400" b="1" i="1" kern="0" baseline="-2500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2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(</a:t>
              </a:r>
              <a:r>
                <a:rPr lang="el-GR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φ</a:t>
              </a:r>
              <a:r>
                <a:rPr lang="en-US" sz="1400" b="1" i="1" kern="0" baseline="-2500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max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 -</a:t>
              </a:r>
              <a:r>
                <a:rPr lang="el-GR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 φ</a:t>
              </a:r>
              <a:r>
                <a:rPr lang="en-US" sz="1400" b="1" i="1" kern="0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 ) = 0</a:t>
              </a:r>
            </a:p>
            <a:p>
              <a:pPr indent="-9144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Neutral</a:t>
              </a: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 secondary beam toward either 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24A or 24B </a:t>
              </a: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line</a:t>
              </a:r>
            </a:p>
            <a:p>
              <a:pPr indent="-9144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400" b="1" kern="0" dirty="0" smtClean="0">
                  <a:latin typeface="Arial Narrow" pitchFamily="34" charset="0"/>
                  <a:cs typeface="Arial" pitchFamily="34" charset="0"/>
                </a:rPr>
                <a:t>MC: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 Magnets-Correctors for a better acceptance </a:t>
              </a:r>
              <a:r>
                <a:rPr lang="en-US" sz="1400" b="1" kern="0" dirty="0" err="1" smtClean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tunning</a:t>
              </a:r>
              <a:endParaRPr lang="en-US" sz="1400" b="1" kern="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24A/24B Facility Layout and Primary Target Station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Группа 14"/>
          <p:cNvGrpSpPr/>
          <p:nvPr/>
        </p:nvGrpSpPr>
        <p:grpSpPr>
          <a:xfrm>
            <a:off x="4737708" y="2208362"/>
            <a:ext cx="4259643" cy="3985404"/>
            <a:chOff x="4921250" y="566014"/>
            <a:chExt cx="4259643" cy="3985404"/>
          </a:xfrm>
          <a:solidFill>
            <a:srgbClr val="FFFF00"/>
          </a:solidFill>
        </p:grpSpPr>
        <p:graphicFrame>
          <p:nvGraphicFramePr>
            <p:cNvPr id="93187" name="Object 3"/>
            <p:cNvGraphicFramePr>
              <a:graphicFrameLocks noChangeAspect="1"/>
            </p:cNvGraphicFramePr>
            <p:nvPr/>
          </p:nvGraphicFramePr>
          <p:xfrm>
            <a:off x="4921250" y="566014"/>
            <a:ext cx="3971925" cy="2819400"/>
          </p:xfrm>
          <a:graphic>
            <a:graphicData uri="http://schemas.openxmlformats.org/presentationml/2006/ole">
              <p:oleObj spid="_x0000_s93187" name="Точечный рисунок" r:id="rId5" imgW="6171429" imgH="4361905" progId="PBrush">
                <p:embed/>
              </p:oleObj>
            </a:graphicData>
          </a:graphic>
        </p:graphicFrame>
        <p:sp>
          <p:nvSpPr>
            <p:cNvPr id="14" name="Содержимое 2"/>
            <p:cNvSpPr txBox="1">
              <a:spLocks/>
            </p:cNvSpPr>
            <p:nvPr/>
          </p:nvSpPr>
          <p:spPr bwMode="auto">
            <a:xfrm>
              <a:off x="5090469" y="3385413"/>
              <a:ext cx="4090424" cy="1166005"/>
            </a:xfrm>
            <a:prstGeom prst="rect">
              <a:avLst/>
            </a:prstGeom>
            <a:grpFill/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400" b="1" kern="0" dirty="0" smtClean="0">
                  <a:latin typeface="+mn-lt"/>
                </a:rPr>
                <a:t>Special MT3 magnet (</a:t>
              </a:r>
              <a:r>
                <a:rPr lang="en-US" sz="1400" b="1" i="1" kern="0" dirty="0" smtClean="0">
                  <a:solidFill>
                    <a:srgbClr val="800080"/>
                  </a:solidFill>
                  <a:latin typeface="+mn-lt"/>
                </a:rPr>
                <a:t>dimensions in cm</a:t>
              </a:r>
              <a:r>
                <a:rPr lang="en-US" sz="1400" b="1" kern="0" dirty="0" smtClean="0">
                  <a:latin typeface="+mn-lt"/>
                </a:rPr>
                <a:t>):</a:t>
              </a:r>
            </a:p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L = 2.6 m, H×V = 24 (14 useful)×5 cm</a:t>
              </a:r>
              <a:r>
                <a:rPr lang="en-US" sz="1400" b="1" kern="0" baseline="30000" dirty="0" smtClean="0">
                  <a:solidFill>
                    <a:schemeClr val="accent2"/>
                  </a:solidFill>
                  <a:latin typeface="Arial Narrow" pitchFamily="34" charset="0"/>
                </a:rPr>
                <a:t>2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, </a:t>
              </a:r>
              <a:r>
                <a:rPr lang="en-US" sz="1400" b="1" kern="0" dirty="0" err="1" smtClean="0">
                  <a:solidFill>
                    <a:schemeClr val="accent2"/>
                  </a:solidFill>
                  <a:latin typeface="Arial Narrow" pitchFamily="34" charset="0"/>
                </a:rPr>
                <a:t>B</a:t>
              </a:r>
              <a:r>
                <a:rPr lang="en-US" sz="1400" b="1" kern="0" baseline="-25000" dirty="0" err="1" smtClean="0">
                  <a:solidFill>
                    <a:schemeClr val="accent2"/>
                  </a:solidFill>
                  <a:latin typeface="Arial Narrow" pitchFamily="34" charset="0"/>
                </a:rPr>
                <a:t>max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 = 1.9 T</a:t>
              </a:r>
            </a:p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Coil is behind the steel pole and concrete shield</a:t>
              </a:r>
            </a:p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Coil life-time to 10 </a:t>
              </a:r>
              <a:r>
                <a:rPr lang="en-US" sz="1400" b="1" kern="0" dirty="0" err="1" smtClean="0">
                  <a:solidFill>
                    <a:schemeClr val="accent2"/>
                  </a:solidFill>
                  <a:latin typeface="Arial Narrow" pitchFamily="34" charset="0"/>
                </a:rPr>
                <a:t>MGy</a:t>
              </a:r>
              <a:r>
                <a:rPr lang="en-US" sz="14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 dose: </a:t>
              </a:r>
              <a:r>
                <a:rPr lang="en-US" sz="1400" b="1" kern="0" dirty="0" smtClean="0">
                  <a:latin typeface="Arial Narrow" pitchFamily="34" charset="0"/>
                </a:rPr>
                <a:t>2600 days </a:t>
              </a:r>
              <a:r>
                <a:rPr lang="en-US" sz="1200" b="1" i="1" kern="0" dirty="0" smtClean="0">
                  <a:solidFill>
                    <a:srgbClr val="800080"/>
                  </a:solidFill>
                  <a:latin typeface="+mj-lt"/>
                </a:rPr>
                <a:t>(&lt;I&gt;=10</a:t>
              </a:r>
              <a:r>
                <a:rPr lang="en-US" sz="1200" b="1" i="1" kern="0" baseline="30000" dirty="0" smtClean="0">
                  <a:solidFill>
                    <a:srgbClr val="800080"/>
                  </a:solidFill>
                  <a:latin typeface="+mj-lt"/>
                </a:rPr>
                <a:t>13</a:t>
              </a:r>
              <a:r>
                <a:rPr lang="en-US" sz="1200" b="1" i="1" kern="0" dirty="0" smtClean="0">
                  <a:solidFill>
                    <a:srgbClr val="800080"/>
                  </a:solidFill>
                  <a:latin typeface="+mj-lt"/>
                </a:rPr>
                <a:t> </a:t>
              </a:r>
              <a:r>
                <a:rPr lang="en-US" sz="1200" b="1" i="1" kern="0" dirty="0" err="1" smtClean="0">
                  <a:solidFill>
                    <a:srgbClr val="800080"/>
                  </a:solidFill>
                  <a:latin typeface="+mj-lt"/>
                </a:rPr>
                <a:t>ppp</a:t>
              </a:r>
              <a:r>
                <a:rPr lang="en-US" sz="1200" b="1" i="1" kern="0" dirty="0" smtClean="0">
                  <a:solidFill>
                    <a:srgbClr val="800080"/>
                  </a:solidFill>
                  <a:latin typeface="+mj-lt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34574" y="762000"/>
            <a:ext cx="6302377" cy="2827749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400" kern="0" dirty="0" err="1" smtClean="0"/>
              <a:t>Th</a:t>
            </a:r>
            <a:r>
              <a:rPr lang="en-US" sz="1400" kern="0" dirty="0" smtClean="0"/>
              <a:t>e</a:t>
            </a:r>
            <a:r>
              <a:rPr lang="ru-RU" sz="1400" kern="0" dirty="0" smtClean="0"/>
              <a:t> </a:t>
            </a:r>
            <a:r>
              <a:rPr lang="en-US" sz="1400" kern="0" dirty="0" smtClean="0"/>
              <a:t> </a:t>
            </a:r>
            <a:r>
              <a:rPr lang="ru-RU" sz="1400" kern="0" dirty="0" err="1" smtClean="0"/>
              <a:t>method</a:t>
            </a:r>
            <a:r>
              <a:rPr lang="ru-RU" sz="1400" kern="0" dirty="0" smtClean="0"/>
              <a:t> </a:t>
            </a:r>
            <a:r>
              <a:rPr lang="en-US" sz="1400" kern="0" dirty="0" smtClean="0"/>
              <a:t>for generating polarized (anti)proton beams, using parity-violating (anti-)</a:t>
            </a:r>
            <a:r>
              <a:rPr lang="en-US" sz="1400" kern="0" dirty="0" smtClean="0">
                <a:sym typeface="Symbol" pitchFamily="18" charset="2"/>
              </a:rPr>
              <a:t>-decays, </a:t>
            </a:r>
            <a:r>
              <a:rPr lang="en-US" sz="1400" kern="0" dirty="0" smtClean="0"/>
              <a:t>had been suggested by </a:t>
            </a:r>
            <a:r>
              <a:rPr lang="en-US" sz="1400" kern="0" dirty="0" smtClean="0">
                <a:solidFill>
                  <a:srgbClr val="FF0000"/>
                </a:solidFill>
              </a:rPr>
              <a:t>O. T. </a:t>
            </a:r>
            <a:r>
              <a:rPr lang="en-US" sz="1400" kern="0" dirty="0" err="1" smtClean="0">
                <a:solidFill>
                  <a:srgbClr val="FF0000"/>
                </a:solidFill>
              </a:rPr>
              <a:t>Overseth</a:t>
            </a:r>
            <a:r>
              <a:rPr lang="en-US" sz="1400" kern="0" dirty="0" smtClean="0"/>
              <a:t> and </a:t>
            </a:r>
            <a:r>
              <a:rPr lang="en-US" sz="1400" kern="0" dirty="0" smtClean="0">
                <a:solidFill>
                  <a:srgbClr val="FF0000"/>
                </a:solidFill>
              </a:rPr>
              <a:t>J. </a:t>
            </a:r>
            <a:r>
              <a:rPr lang="en-US" sz="1400" kern="0" dirty="0" err="1" smtClean="0">
                <a:solidFill>
                  <a:srgbClr val="FF0000"/>
                </a:solidFill>
              </a:rPr>
              <a:t>Sandweiss</a:t>
            </a:r>
            <a:r>
              <a:rPr lang="en-US" sz="1400" kern="0" dirty="0" smtClean="0"/>
              <a:t> in 1969. Since then, it </a:t>
            </a:r>
            <a:r>
              <a:rPr lang="ru-RU" sz="1400" kern="0" dirty="0" err="1" smtClean="0"/>
              <a:t>succes</a:t>
            </a:r>
            <a:r>
              <a:rPr lang="en-US" sz="1400" kern="0" dirty="0" smtClean="0"/>
              <a:t>s</a:t>
            </a:r>
            <a:r>
              <a:rPr lang="ru-RU" sz="1400" kern="0" dirty="0" err="1" smtClean="0"/>
              <a:t>ful</a:t>
            </a:r>
            <a:r>
              <a:rPr lang="en-US" sz="1400" kern="0" dirty="0" err="1" smtClean="0"/>
              <a:t>ly</a:t>
            </a:r>
            <a:r>
              <a:rPr lang="ru-RU" sz="1400" kern="0" dirty="0" smtClean="0"/>
              <a:t> </a:t>
            </a:r>
            <a:r>
              <a:rPr lang="en-US" sz="1400" kern="0" dirty="0" smtClean="0"/>
              <a:t>has been </a:t>
            </a:r>
            <a:r>
              <a:rPr lang="ru-RU" sz="1400" kern="0" dirty="0" err="1" smtClean="0"/>
              <a:t>used</a:t>
            </a:r>
            <a:r>
              <a:rPr lang="en-US" sz="1400" kern="0" dirty="0" smtClean="0"/>
              <a:t> in</a:t>
            </a:r>
            <a:r>
              <a:rPr lang="ru-RU" sz="1400" kern="0" dirty="0" smtClean="0"/>
              <a:t> </a:t>
            </a:r>
            <a:r>
              <a:rPr lang="ru-RU" sz="1400" kern="0" dirty="0" smtClean="0">
                <a:solidFill>
                  <a:srgbClr val="FF0000"/>
                </a:solidFill>
              </a:rPr>
              <a:t>E</a:t>
            </a:r>
            <a:r>
              <a:rPr lang="en-US" sz="1400" kern="0" dirty="0" smtClean="0">
                <a:solidFill>
                  <a:srgbClr val="FF0000"/>
                </a:solidFill>
              </a:rPr>
              <a:t>581/E704</a:t>
            </a:r>
            <a:r>
              <a:rPr lang="ru-RU" sz="1400" kern="0" dirty="0" smtClean="0"/>
              <a:t> (FNAL)  </a:t>
            </a:r>
            <a:r>
              <a:rPr lang="ru-RU" sz="1400" kern="0" dirty="0" err="1" smtClean="0"/>
              <a:t>and</a:t>
            </a:r>
            <a:r>
              <a:rPr lang="ru-RU" sz="1400" kern="0" dirty="0" smtClean="0"/>
              <a:t> </a:t>
            </a:r>
            <a:r>
              <a:rPr lang="ru-RU" sz="1400" kern="0" dirty="0" smtClean="0">
                <a:solidFill>
                  <a:srgbClr val="FF0000"/>
                </a:solidFill>
              </a:rPr>
              <a:t>FODS</a:t>
            </a:r>
            <a:r>
              <a:rPr lang="ru-RU" sz="1400" kern="0" dirty="0" smtClean="0"/>
              <a:t> (IHEP</a:t>
            </a:r>
            <a:r>
              <a:rPr lang="en-US" sz="1400" kern="0" dirty="0" smtClean="0"/>
              <a:t>, </a:t>
            </a:r>
            <a:r>
              <a:rPr lang="ru-RU" sz="1400" kern="0" dirty="0" err="1" smtClean="0"/>
              <a:t>Protvino</a:t>
            </a:r>
            <a:r>
              <a:rPr lang="ru-RU" sz="1400" kern="0" dirty="0" smtClean="0"/>
              <a:t>) </a:t>
            </a:r>
            <a:r>
              <a:rPr lang="ru-RU" sz="1400" kern="0" dirty="0" err="1" smtClean="0"/>
              <a:t>experiments</a:t>
            </a:r>
            <a:r>
              <a:rPr lang="en-US" sz="1400" kern="0" dirty="0" smtClean="0"/>
              <a:t>.</a:t>
            </a:r>
            <a:endParaRPr lang="en-US" sz="1400" kern="0" dirty="0" smtClean="0">
              <a:latin typeface="+mn-lt"/>
              <a:sym typeface="Symbol" pitchFamily="18" charset="2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b="1" kern="0" dirty="0" smtClean="0">
                <a:latin typeface="+mn-lt"/>
                <a:sym typeface="Symbol" pitchFamily="18" charset="2"/>
              </a:rPr>
              <a:t>In the rest frames of decayed -hyperons,  protons are produces 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longitudinally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 polarized  with </a:t>
            </a:r>
            <a:r>
              <a:rPr lang="en-US" sz="1400" b="1" kern="0" dirty="0" err="1" smtClean="0">
                <a:latin typeface="+mn-lt"/>
                <a:sym typeface="Symbol" pitchFamily="18" charset="2"/>
              </a:rPr>
              <a:t>helicity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 equal to decay parameter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 </a:t>
            </a:r>
            <a:r>
              <a:rPr lang="el-GR" sz="1400" b="1" i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α</a:t>
            </a:r>
            <a:r>
              <a:rPr lang="en-US" sz="1400" b="1" i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=0.642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. </a:t>
            </a:r>
            <a:endParaRPr lang="en-US" sz="1400" b="1" kern="0" dirty="0">
              <a:solidFill>
                <a:schemeClr val="accent2"/>
              </a:solidFill>
              <a:latin typeface="+mn-lt"/>
              <a:sym typeface="Symbol" pitchFamily="18" charset="2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b="1" kern="0" dirty="0" smtClean="0">
                <a:latin typeface="+mn-lt"/>
                <a:sym typeface="Symbol" pitchFamily="18" charset="2"/>
              </a:rPr>
              <a:t>After the Lorentz boost into the laboratory frame, (anti)protons obtain a 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transverse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 polarization </a:t>
            </a:r>
            <a:r>
              <a:rPr lang="en-US" sz="1400" b="1" kern="0" dirty="0">
                <a:latin typeface="+mn-lt"/>
                <a:sym typeface="Symbol" pitchFamily="18" charset="2"/>
              </a:rPr>
              <a:t>component 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which 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rises up as the decay angle increases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.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b="1" kern="0" dirty="0" smtClean="0">
                <a:latin typeface="+mn-lt"/>
                <a:sym typeface="Symbol" pitchFamily="18" charset="2"/>
              </a:rPr>
              <a:t>The latter is equivalent to the 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transverse polarization dependence 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on the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 transverse position of 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the decay (anti)proton’s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 </a:t>
            </a:r>
            <a:r>
              <a:rPr lang="en-US" sz="1400" b="1" kern="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Virtual Source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 (</a:t>
            </a:r>
            <a:r>
              <a:rPr lang="en-US" sz="1400" b="1" kern="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VS</a:t>
            </a:r>
            <a:r>
              <a:rPr lang="en-US" sz="1400" b="1" kern="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) </a:t>
            </a:r>
            <a:r>
              <a:rPr lang="en-US" sz="1400" b="1" kern="0" dirty="0" smtClean="0">
                <a:latin typeface="+mn-lt"/>
                <a:sym typeface="Symbol" pitchFamily="18" charset="2"/>
              </a:rPr>
              <a:t>in the primary target plane .</a:t>
            </a:r>
            <a:endParaRPr lang="en-US" sz="1400" b="1" kern="0" dirty="0">
              <a:latin typeface="+mn-lt"/>
              <a:sym typeface="Symbol" pitchFamily="18" charset="2"/>
            </a:endParaRP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6245525" y="3589749"/>
          <a:ext cx="2572678" cy="2524680"/>
        </p:xfrm>
        <a:graphic>
          <a:graphicData uri="http://schemas.openxmlformats.org/presentationml/2006/ole">
            <p:oleObj spid="_x0000_s125953" name="Точечный рисунок" r:id="rId3" imgW="5125165" imgH="4990476" progId="PBrush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Polarized protons from </a:t>
            </a:r>
            <a:r>
              <a:rPr lang="el-GR" b="1" dirty="0" smtClean="0"/>
              <a:t>Λ</a:t>
            </a:r>
            <a:r>
              <a:rPr lang="en-US" b="1" dirty="0" smtClean="0"/>
              <a:t>-</a:t>
            </a:r>
            <a:r>
              <a:rPr lang="en-US" b="1" dirty="0" err="1" smtClean="0"/>
              <a:t>hyperon</a:t>
            </a:r>
            <a:r>
              <a:rPr lang="en-US" b="1" dirty="0" smtClean="0"/>
              <a:t> decays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Содержимое 6" descr="lambda_decay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80" y="762000"/>
            <a:ext cx="2501494" cy="2827749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29563" y="3885406"/>
            <a:ext cx="5457016" cy="1976505"/>
            <a:chOff x="129563" y="3885406"/>
            <a:chExt cx="5457016" cy="1976505"/>
          </a:xfrm>
        </p:grpSpPr>
        <p:pic>
          <p:nvPicPr>
            <p:cNvPr id="9" name="Picture 178"/>
            <p:cNvPicPr/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129563" y="4441427"/>
              <a:ext cx="5457016" cy="142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одержимое 2"/>
            <p:cNvSpPr txBox="1">
              <a:spLocks/>
            </p:cNvSpPr>
            <p:nvPr/>
          </p:nvSpPr>
          <p:spPr bwMode="auto">
            <a:xfrm>
              <a:off x="357188" y="3885406"/>
              <a:ext cx="5188621" cy="3389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400" b="1" kern="0" dirty="0" smtClean="0">
                  <a:solidFill>
                    <a:schemeClr val="accent2"/>
                  </a:solidFill>
                  <a:latin typeface="+mn-lt"/>
                </a:rPr>
                <a:t>Simplified beam optics for polarized (anti)proton sample selection</a:t>
              </a:r>
            </a:p>
          </p:txBody>
        </p:sp>
      </p:grp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15" name="Содержимое 2"/>
          <p:cNvSpPr txBox="1">
            <a:spLocks/>
          </p:cNvSpPr>
          <p:nvPr/>
        </p:nvSpPr>
        <p:spPr bwMode="auto">
          <a:xfrm>
            <a:off x="7275513" y="5210354"/>
            <a:ext cx="1439114" cy="465827"/>
          </a:xfrm>
          <a:prstGeom prst="rect">
            <a:avLst/>
          </a:prstGeom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100" b="1" kern="0" dirty="0" smtClean="0">
                <a:solidFill>
                  <a:schemeClr val="accent2"/>
                </a:solidFill>
              </a:rPr>
              <a:t>Intermediate focus</a:t>
            </a:r>
          </a:p>
          <a:p>
            <a:pPr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100" b="1" kern="0" dirty="0" smtClean="0">
                <a:solidFill>
                  <a:schemeClr val="accent2"/>
                </a:solidFill>
              </a:rPr>
              <a:t>Protons 40 </a:t>
            </a:r>
            <a:r>
              <a:rPr lang="en-US" sz="1100" b="1" kern="0" dirty="0" err="1" smtClean="0">
                <a:solidFill>
                  <a:schemeClr val="accent2"/>
                </a:solidFill>
              </a:rPr>
              <a:t>GeV</a:t>
            </a:r>
            <a:r>
              <a:rPr lang="en-US" sz="1100" b="1" kern="0" dirty="0" smtClean="0">
                <a:solidFill>
                  <a:schemeClr val="accent2"/>
                </a:solidFill>
              </a:rPr>
              <a:t>/c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586579" y="2661115"/>
            <a:ext cx="2727954" cy="3015066"/>
            <a:chOff x="5770395" y="730629"/>
            <a:chExt cx="2727954" cy="3015066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17" name="Рисунок 16" descr="Depol_dp1_DSPIN1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0395" y="1055557"/>
              <a:ext cx="2727954" cy="269013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</p:pic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5770396" y="730629"/>
              <a:ext cx="2727953" cy="324928"/>
            </a:xfrm>
            <a:prstGeom prst="rect">
              <a:avLst/>
            </a:prstGeom>
            <a:grpFill/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 b="1" kern="0" dirty="0" smtClean="0">
                  <a:solidFill>
                    <a:srgbClr val="0033CC"/>
                  </a:solidFill>
                </a:rPr>
                <a:t>The best </a:t>
              </a:r>
              <a:r>
                <a:rPr lang="en-US" sz="1200" b="1" i="1" kern="0" dirty="0" err="1" smtClean="0">
                  <a:solidFill>
                    <a:srgbClr val="0033CC"/>
                  </a:solidFill>
                </a:rPr>
                <a:t>FoM</a:t>
              </a:r>
              <a:r>
                <a:rPr lang="en-US" sz="1200" b="1" i="1" kern="0" dirty="0" smtClean="0">
                  <a:solidFill>
                    <a:srgbClr val="0033CC"/>
                  </a:solidFill>
                </a:rPr>
                <a:t>: </a:t>
              </a:r>
              <a:r>
                <a:rPr lang="en-US" sz="1200" b="1" kern="0" dirty="0" smtClean="0">
                  <a:solidFill>
                    <a:srgbClr val="0033CC"/>
                  </a:solidFill>
                </a:rPr>
                <a:t>|</a:t>
              </a:r>
              <a:r>
                <a:rPr lang="en-US" sz="1200" b="1" i="1" kern="0" dirty="0" smtClean="0">
                  <a:solidFill>
                    <a:srgbClr val="0033CC"/>
                  </a:solidFill>
                </a:rPr>
                <a:t>y</a:t>
              </a:r>
              <a:r>
                <a:rPr lang="en-US" sz="1200" b="1" kern="0" dirty="0" smtClean="0">
                  <a:solidFill>
                    <a:srgbClr val="0033CC"/>
                  </a:solidFill>
                </a:rPr>
                <a:t>| &gt; 10 mm, |</a:t>
              </a:r>
              <a:r>
                <a:rPr lang="en-US" sz="1200" b="1" i="1" kern="0" dirty="0" smtClean="0">
                  <a:solidFill>
                    <a:srgbClr val="0033CC"/>
                  </a:solidFill>
                </a:rPr>
                <a:t>P</a:t>
              </a:r>
              <a:r>
                <a:rPr lang="en-US" sz="1200" b="1" i="1" kern="0" baseline="-25000" dirty="0" smtClean="0">
                  <a:solidFill>
                    <a:srgbClr val="0033CC"/>
                  </a:solidFill>
                </a:rPr>
                <a:t>Y</a:t>
              </a:r>
              <a:r>
                <a:rPr lang="en-US" sz="1200" b="1" kern="0" dirty="0" smtClean="0">
                  <a:solidFill>
                    <a:srgbClr val="0033CC"/>
                  </a:solidFill>
                </a:rPr>
                <a:t>| ~40%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Optics24Abe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9" y="774108"/>
            <a:ext cx="7743882" cy="20907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5705" y="3243531"/>
            <a:ext cx="7845567" cy="293298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Horizontal plane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Momentum analysis. </a:t>
            </a: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Beam momentum range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i="1" kern="0" dirty="0" smtClean="0">
                <a:latin typeface="Arial" pitchFamily="34" charset="0"/>
                <a:cs typeface="Arial" pitchFamily="34" charset="0"/>
              </a:rPr>
              <a:t>10 &lt; p &lt; 45 </a:t>
            </a:r>
            <a:r>
              <a:rPr lang="en-US" sz="1400" i="1" kern="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1400" i="1" kern="0" dirty="0" smtClean="0">
                <a:latin typeface="Arial" pitchFamily="34" charset="0"/>
                <a:cs typeface="Arial" pitchFamily="34" charset="0"/>
              </a:rPr>
              <a:t>/c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Total beam rotation angle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in horizontal plane = 147 </a:t>
            </a:r>
            <a:r>
              <a:rPr lang="en-US" sz="1400" kern="0" dirty="0" err="1" smtClean="0">
                <a:latin typeface="Arial" pitchFamily="34" charset="0"/>
                <a:cs typeface="Arial" pitchFamily="34" charset="0"/>
              </a:rPr>
              <a:t>mrad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Vertical plane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Analysis and sorting on the vertical component of transverse polarization </a:t>
            </a:r>
            <a:r>
              <a:rPr lang="en-US" sz="1400" i="1" kern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i="1" kern="0" baseline="-25000" dirty="0" smtClean="0">
                <a:latin typeface="Arial" pitchFamily="34" charset="0"/>
                <a:cs typeface="Arial" pitchFamily="34" charset="0"/>
              </a:rPr>
              <a:t>Y</a:t>
            </a:r>
            <a:endParaRPr lang="en-US" sz="1400" i="1" kern="0" dirty="0" smtClean="0">
              <a:latin typeface="Arial" pitchFamily="34" charset="0"/>
              <a:cs typeface="Arial" pitchFamily="34" charset="0"/>
            </a:endParaRP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Identity Transfer Matrix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from primary to experiment target =&gt; No depolarization in the first order 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Two sections with “mirror” optics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, separated by the </a:t>
            </a: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Intermediate Focus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in the both planes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Intermediate Focus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Inversed and magnified image of the Virtual Source at Primary Target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400" u="sng" kern="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u="sng" kern="0" dirty="0" err="1" smtClean="0">
                <a:latin typeface="Arial" pitchFamily="34" charset="0"/>
                <a:cs typeface="Arial" pitchFamily="34" charset="0"/>
              </a:rPr>
              <a:t>otal</a:t>
            </a: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 beam line length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121.4 m</a:t>
            </a:r>
          </a:p>
          <a:p>
            <a:pPr indent="-182880" algn="ctr">
              <a:spcBef>
                <a:spcPts val="0"/>
              </a:spcBef>
              <a:defRPr/>
            </a:pPr>
            <a:r>
              <a:rPr lang="en-US" sz="1400" b="1" u="sng" kern="0" dirty="0" smtClean="0">
                <a:latin typeface="Arial" pitchFamily="34" charset="0"/>
                <a:cs typeface="Arial" pitchFamily="34" charset="0"/>
              </a:rPr>
              <a:t>Not shown:</a:t>
            </a:r>
          </a:p>
          <a:p>
            <a:pPr indent="-18288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Cherenkov beam counters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To separate (anti)protons from other particles in the beam.</a:t>
            </a:r>
          </a:p>
          <a:p>
            <a:pPr indent="-18288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400" u="sng" kern="0" dirty="0" smtClean="0">
                <a:latin typeface="Arial" pitchFamily="34" charset="0"/>
                <a:cs typeface="Arial" pitchFamily="34" charset="0"/>
              </a:rPr>
              <a:t>Spin-rotator (“Siberian Snake”)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: To rotate the direction of (anti)proton polarization at the experiment target.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Optical scheme of beam line 24A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946787" y="2184640"/>
            <a:ext cx="1242204" cy="323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000" b="1" i="1" kern="0" dirty="0" smtClean="0">
                <a:solidFill>
                  <a:srgbClr val="800080"/>
                </a:solidFill>
              </a:rPr>
              <a:t>Intermediate focus</a:t>
            </a: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4188991" y="1656274"/>
            <a:ext cx="184600" cy="528366"/>
          </a:xfrm>
          <a:prstGeom prst="straightConnector1">
            <a:avLst/>
          </a:prstGeom>
          <a:noFill/>
          <a:ln w="28575" cap="flat" cmpd="sng" algn="ctr">
            <a:solidFill>
              <a:srgbClr val="800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85706" y="2864839"/>
            <a:ext cx="7845567" cy="37869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342900" indent="-342900" algn="ctr">
              <a:defRPr/>
            </a:pPr>
            <a:r>
              <a:rPr lang="en-US" sz="1400" b="1" i="1" kern="0" dirty="0" smtClean="0">
                <a:latin typeface="+mn-lt"/>
              </a:rPr>
              <a:t>Q</a:t>
            </a:r>
            <a:r>
              <a:rPr lang="ru-RU" sz="1400" b="1" i="1" kern="0" dirty="0" smtClean="0">
                <a:latin typeface="+mn-lt"/>
              </a:rPr>
              <a:t> – </a:t>
            </a:r>
            <a:r>
              <a:rPr lang="en-US" sz="1400" b="1" i="1" kern="0" dirty="0" smtClean="0">
                <a:latin typeface="+mn-lt"/>
              </a:rPr>
              <a:t>quads;</a:t>
            </a:r>
            <a:r>
              <a:rPr lang="ru-RU" sz="1400" b="1" i="1" kern="0" dirty="0" smtClean="0">
                <a:latin typeface="+mn-lt"/>
              </a:rPr>
              <a:t> М – </a:t>
            </a:r>
            <a:r>
              <a:rPr lang="en-US" sz="1400" b="1" i="1" kern="0" dirty="0" smtClean="0">
                <a:latin typeface="+mn-lt"/>
              </a:rPr>
              <a:t>dipoles;</a:t>
            </a:r>
            <a:r>
              <a:rPr lang="ru-RU" sz="1400" b="1" i="1" kern="0" dirty="0" smtClean="0">
                <a:latin typeface="+mn-lt"/>
              </a:rPr>
              <a:t> </a:t>
            </a:r>
            <a:r>
              <a:rPr lang="en-US" sz="1400" b="1" i="1" kern="0" dirty="0" smtClean="0">
                <a:latin typeface="+mn-lt"/>
              </a:rPr>
              <a:t>MC – correctors; </a:t>
            </a:r>
            <a:r>
              <a:rPr lang="ru-RU" sz="1400" b="1" i="1" kern="0" dirty="0" smtClean="0">
                <a:latin typeface="+mn-lt"/>
              </a:rPr>
              <a:t>К – </a:t>
            </a:r>
            <a:r>
              <a:rPr lang="en-US" sz="1400" b="1" i="1" kern="0" dirty="0" smtClean="0">
                <a:latin typeface="+mn-lt"/>
              </a:rPr>
              <a:t>collimators;</a:t>
            </a:r>
            <a:r>
              <a:rPr lang="ru-RU" sz="1400" b="1" i="1" kern="0" dirty="0" smtClean="0">
                <a:latin typeface="+mn-lt"/>
              </a:rPr>
              <a:t> Т </a:t>
            </a:r>
            <a:r>
              <a:rPr lang="en-US" sz="1400" b="1" i="1" kern="0" dirty="0" smtClean="0">
                <a:latin typeface="+mn-lt"/>
              </a:rPr>
              <a:t>&amp;</a:t>
            </a:r>
            <a:r>
              <a:rPr lang="ru-RU" sz="1400" b="1" i="1" kern="0" dirty="0" smtClean="0">
                <a:latin typeface="+mn-lt"/>
              </a:rPr>
              <a:t> Т</a:t>
            </a:r>
            <a:r>
              <a:rPr lang="en-US" sz="1400" b="1" i="1" kern="0" dirty="0" smtClean="0">
                <a:latin typeface="+mn-lt"/>
              </a:rPr>
              <a:t>exp – primary and experiment targets</a:t>
            </a:r>
            <a:endParaRPr lang="en-US" sz="1400" b="1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Optics24Abe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9" y="774108"/>
            <a:ext cx="7743882" cy="209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Selection of polarized beam-samples: </a:t>
            </a:r>
            <a:r>
              <a:rPr lang="en-US" sz="2000" b="1" dirty="0" smtClean="0">
                <a:solidFill>
                  <a:srgbClr val="FF0000"/>
                </a:solidFill>
              </a:rPr>
              <a:t>Beam Polarization Tagging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946787" y="2184640"/>
            <a:ext cx="1242204" cy="323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000" b="1" i="1" kern="0" dirty="0" smtClean="0">
                <a:solidFill>
                  <a:srgbClr val="800080"/>
                </a:solidFill>
              </a:rPr>
              <a:t>Intermediate focus</a:t>
            </a: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4188991" y="1656274"/>
            <a:ext cx="184600" cy="528366"/>
          </a:xfrm>
          <a:prstGeom prst="straightConnector1">
            <a:avLst/>
          </a:prstGeom>
          <a:noFill/>
          <a:ln w="28575" cap="flat" cmpd="sng" algn="ctr">
            <a:solidFill>
              <a:srgbClr val="800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5706" y="2864839"/>
            <a:ext cx="7845567" cy="37869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342900" indent="-342900" algn="ctr">
              <a:defRPr/>
            </a:pPr>
            <a:r>
              <a:rPr lang="en-US" sz="1400" b="1" i="1" kern="0" dirty="0" smtClean="0">
                <a:latin typeface="+mn-lt"/>
              </a:rPr>
              <a:t>Q</a:t>
            </a:r>
            <a:r>
              <a:rPr lang="ru-RU" sz="1400" b="1" i="1" kern="0" dirty="0" smtClean="0">
                <a:latin typeface="+mn-lt"/>
              </a:rPr>
              <a:t> – </a:t>
            </a:r>
            <a:r>
              <a:rPr lang="en-US" sz="1400" b="1" i="1" kern="0" dirty="0" smtClean="0">
                <a:latin typeface="+mn-lt"/>
              </a:rPr>
              <a:t>quads;</a:t>
            </a:r>
            <a:r>
              <a:rPr lang="ru-RU" sz="1400" b="1" i="1" kern="0" dirty="0" smtClean="0">
                <a:latin typeface="+mn-lt"/>
              </a:rPr>
              <a:t> М – </a:t>
            </a:r>
            <a:r>
              <a:rPr lang="en-US" sz="1400" b="1" i="1" kern="0" dirty="0" smtClean="0">
                <a:latin typeface="+mn-lt"/>
              </a:rPr>
              <a:t>dipoles;</a:t>
            </a:r>
            <a:r>
              <a:rPr lang="ru-RU" sz="1400" b="1" i="1" kern="0" dirty="0" smtClean="0">
                <a:latin typeface="+mn-lt"/>
              </a:rPr>
              <a:t> </a:t>
            </a:r>
            <a:r>
              <a:rPr lang="en-US" sz="1400" b="1" i="1" kern="0" dirty="0" smtClean="0">
                <a:latin typeface="+mn-lt"/>
              </a:rPr>
              <a:t>MC – correctors; </a:t>
            </a:r>
            <a:r>
              <a:rPr lang="ru-RU" sz="1400" b="1" i="1" kern="0" dirty="0" smtClean="0">
                <a:latin typeface="+mn-lt"/>
              </a:rPr>
              <a:t>К – </a:t>
            </a:r>
            <a:r>
              <a:rPr lang="en-US" sz="1400" b="1" i="1" kern="0" dirty="0" smtClean="0">
                <a:latin typeface="+mn-lt"/>
              </a:rPr>
              <a:t>collimators;</a:t>
            </a:r>
            <a:r>
              <a:rPr lang="ru-RU" sz="1400" b="1" i="1" kern="0" dirty="0" smtClean="0">
                <a:latin typeface="+mn-lt"/>
              </a:rPr>
              <a:t> Т </a:t>
            </a:r>
            <a:r>
              <a:rPr lang="en-US" sz="1400" b="1" i="1" kern="0" dirty="0" smtClean="0">
                <a:latin typeface="+mn-lt"/>
              </a:rPr>
              <a:t>&amp;</a:t>
            </a:r>
            <a:r>
              <a:rPr lang="ru-RU" sz="1400" b="1" i="1" kern="0" dirty="0" smtClean="0">
                <a:latin typeface="+mn-lt"/>
              </a:rPr>
              <a:t> Т</a:t>
            </a:r>
            <a:r>
              <a:rPr lang="en-US" sz="1400" b="1" i="1" kern="0" dirty="0" smtClean="0">
                <a:latin typeface="+mn-lt"/>
              </a:rPr>
              <a:t>exp – primary and experiment targets</a:t>
            </a:r>
            <a:endParaRPr lang="en-US" sz="1400" b="1" i="1" kern="0" dirty="0"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5706" y="3243532"/>
            <a:ext cx="8154445" cy="292435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Reconstruction of the trajectory and momentum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for each beam particle with the fast </a:t>
            </a:r>
            <a:r>
              <a:rPr lang="en-US" sz="1200" kern="0" dirty="0" err="1" smtClean="0">
                <a:latin typeface="Arial" pitchFamily="34" charset="0"/>
                <a:cs typeface="Arial" pitchFamily="34" charset="0"/>
              </a:rPr>
              <a:t>scintillator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 hodoscopes.</a:t>
            </a:r>
          </a:p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On-line assignment of </a:t>
            </a:r>
            <a:r>
              <a:rPr lang="en-US" sz="1200" i="1" u="sng" kern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i="1" u="sng" kern="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 value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to each trajectory from simulated (anti)proton propagation through the beam optics.</a:t>
            </a:r>
          </a:p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At the data analysis stage,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using the </a:t>
            </a:r>
            <a:r>
              <a:rPr lang="en-US" sz="1200" i="1" u="sng" kern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i="1" u="sng" kern="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 tags for sorting out events over beam-particle polarization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182880" algn="ctr">
              <a:spcBef>
                <a:spcPct val="20000"/>
              </a:spcBef>
              <a:defRPr/>
            </a:pPr>
            <a:r>
              <a:rPr lang="en-US" sz="1400" b="1" u="sng" kern="0" dirty="0" smtClean="0">
                <a:latin typeface="Arial" pitchFamily="34" charset="0"/>
                <a:cs typeface="Arial" pitchFamily="34" charset="0"/>
              </a:rPr>
              <a:t>Advantages: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Full beam intensity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is used.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No polarization smearing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over the beam momentum spread.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Flexibility for selecting appropriate polarized beam samples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at the analysis stage.</a:t>
            </a:r>
          </a:p>
          <a:p>
            <a:pPr indent="-182880" algn="ctr">
              <a:spcBef>
                <a:spcPct val="20000"/>
              </a:spcBef>
              <a:defRPr/>
            </a:pPr>
            <a:r>
              <a:rPr lang="en-US" sz="1400" b="1" u="sng" kern="0" dirty="0" smtClean="0">
                <a:latin typeface="Arial" pitchFamily="34" charset="0"/>
                <a:cs typeface="Arial" pitchFamily="34" charset="0"/>
              </a:rPr>
              <a:t>Disadvantages: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Spatial and angular distributions at the experiment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differ for opposite polarization signs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=&gt; Potential source for additional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systematic errors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in spin-asymmetries.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Large beam size at the experiment target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, particularly at low </a:t>
            </a:r>
            <a:r>
              <a:rPr lang="en-US" sz="1200" kern="0" dirty="0" err="1" smtClean="0">
                <a:latin typeface="Arial" pitchFamily="34" charset="0"/>
                <a:cs typeface="Arial" pitchFamily="34" charset="0"/>
              </a:rPr>
              <a:t>momenta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 =&gt;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Hard to utilize full beam intensity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, for example, with polarized target of only 2 cm in diameter.</a:t>
            </a:r>
          </a:p>
          <a:p>
            <a:pPr indent="-182880" algn="just">
              <a:spcBef>
                <a:spcPct val="20000"/>
              </a:spcBef>
              <a:defRPr/>
            </a:pPr>
            <a:r>
              <a:rPr lang="en-US" sz="1400" i="1" kern="0" dirty="0" smtClean="0">
                <a:solidFill>
                  <a:srgbClr val="800080"/>
                </a:solidFill>
                <a:latin typeface="+mn-lt"/>
                <a:cs typeface="Arial" pitchFamily="34" charset="0"/>
              </a:rPr>
              <a:t>More details on beam tagging system in the talk by P. Semenov at this section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050" kern="0" dirty="0" smtClean="0">
              <a:latin typeface="Arial" pitchFamily="34" charset="0"/>
              <a:cs typeface="Arial" pitchFamily="34" charset="0"/>
            </a:endParaRP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1400" kern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913" y="3734420"/>
            <a:ext cx="6418262" cy="198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Optics24Abe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89" y="774108"/>
            <a:ext cx="7743882" cy="209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smtClean="0"/>
              <a:t>Selection of polarized beam-samples: </a:t>
            </a:r>
            <a:r>
              <a:rPr lang="en-US" sz="1600" b="1" dirty="0" smtClean="0">
                <a:solidFill>
                  <a:srgbClr val="FF0000"/>
                </a:solidFill>
              </a:rPr>
              <a:t>Collimation </a:t>
            </a:r>
            <a:r>
              <a:rPr lang="en-US" sz="1600" b="1" dirty="0" smtClean="0">
                <a:solidFill>
                  <a:schemeClr val="tx1"/>
                </a:solidFill>
              </a:rPr>
              <a:t>or</a:t>
            </a:r>
            <a:r>
              <a:rPr lang="en-US" sz="1600" b="1" dirty="0" smtClean="0">
                <a:solidFill>
                  <a:srgbClr val="FF0000"/>
                </a:solidFill>
              </a:rPr>
              <a:t> Blinking Polarization</a:t>
            </a:r>
            <a:endParaRPr lang="en-US" sz="1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946787" y="2184640"/>
            <a:ext cx="1242204" cy="323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000" b="1" i="1" kern="0" dirty="0" smtClean="0">
                <a:solidFill>
                  <a:srgbClr val="800080"/>
                </a:solidFill>
              </a:rPr>
              <a:t>Intermediate focus</a:t>
            </a: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4188991" y="1656274"/>
            <a:ext cx="184600" cy="528366"/>
          </a:xfrm>
          <a:prstGeom prst="straightConnector1">
            <a:avLst/>
          </a:prstGeom>
          <a:noFill/>
          <a:ln w="28575" cap="flat" cmpd="sng" algn="ctr">
            <a:solidFill>
              <a:srgbClr val="800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5706" y="2864839"/>
            <a:ext cx="7845567" cy="37869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342900" indent="-342900" algn="ctr">
              <a:defRPr/>
            </a:pPr>
            <a:r>
              <a:rPr lang="en-US" sz="1400" b="1" i="1" kern="0" dirty="0" smtClean="0">
                <a:latin typeface="+mn-lt"/>
              </a:rPr>
              <a:t>Q</a:t>
            </a:r>
            <a:r>
              <a:rPr lang="ru-RU" sz="1400" b="1" i="1" kern="0" dirty="0" smtClean="0">
                <a:latin typeface="+mn-lt"/>
              </a:rPr>
              <a:t> – </a:t>
            </a:r>
            <a:r>
              <a:rPr lang="en-US" sz="1400" b="1" i="1" kern="0" dirty="0" smtClean="0">
                <a:latin typeface="+mn-lt"/>
              </a:rPr>
              <a:t>quads;</a:t>
            </a:r>
            <a:r>
              <a:rPr lang="ru-RU" sz="1400" b="1" i="1" kern="0" dirty="0" smtClean="0">
                <a:latin typeface="+mn-lt"/>
              </a:rPr>
              <a:t> М – </a:t>
            </a:r>
            <a:r>
              <a:rPr lang="en-US" sz="1400" b="1" i="1" kern="0" dirty="0" smtClean="0">
                <a:latin typeface="+mn-lt"/>
              </a:rPr>
              <a:t>dipoles;</a:t>
            </a:r>
            <a:r>
              <a:rPr lang="ru-RU" sz="1400" b="1" i="1" kern="0" dirty="0" smtClean="0">
                <a:latin typeface="+mn-lt"/>
              </a:rPr>
              <a:t> </a:t>
            </a:r>
            <a:r>
              <a:rPr lang="en-US" sz="1400" b="1" i="1" kern="0" dirty="0" smtClean="0">
                <a:latin typeface="+mn-lt"/>
              </a:rPr>
              <a:t>MC – correctors; </a:t>
            </a:r>
            <a:r>
              <a:rPr lang="ru-RU" sz="1400" b="1" i="1" kern="0" dirty="0" smtClean="0">
                <a:latin typeface="+mn-lt"/>
              </a:rPr>
              <a:t>К – </a:t>
            </a:r>
            <a:r>
              <a:rPr lang="en-US" sz="1400" b="1" i="1" kern="0" dirty="0" smtClean="0">
                <a:latin typeface="+mn-lt"/>
              </a:rPr>
              <a:t>collimators;</a:t>
            </a:r>
            <a:r>
              <a:rPr lang="ru-RU" sz="1400" b="1" i="1" kern="0" dirty="0" smtClean="0">
                <a:latin typeface="+mn-lt"/>
              </a:rPr>
              <a:t> Т </a:t>
            </a:r>
            <a:r>
              <a:rPr lang="en-US" sz="1400" b="1" i="1" kern="0" dirty="0" smtClean="0">
                <a:latin typeface="+mn-lt"/>
              </a:rPr>
              <a:t>&amp;</a:t>
            </a:r>
            <a:r>
              <a:rPr lang="ru-RU" sz="1400" b="1" i="1" kern="0" dirty="0" smtClean="0">
                <a:latin typeface="+mn-lt"/>
              </a:rPr>
              <a:t> Т</a:t>
            </a:r>
            <a:r>
              <a:rPr lang="en-US" sz="1400" b="1" i="1" kern="0" dirty="0" smtClean="0">
                <a:latin typeface="+mn-lt"/>
              </a:rPr>
              <a:t>exp – primary and experiment targets</a:t>
            </a:r>
            <a:endParaRPr lang="en-US" sz="1400" b="1" i="1" kern="0" dirty="0"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5706" y="3243533"/>
            <a:ext cx="7845567" cy="296748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Set the desired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opening of collimator C4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centered at the axis of full beam.</a:t>
            </a:r>
          </a:p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Move beam up or down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by corrector MC2.</a:t>
            </a:r>
          </a:p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Steer the selected beam sample onto the experiment target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, using correctors MC3 &amp; MC4.</a:t>
            </a:r>
          </a:p>
          <a:p>
            <a:pPr marL="45720" indent="-228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Flip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 the beam sample’s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mean </a:t>
            </a:r>
            <a:r>
              <a:rPr lang="en-US" sz="1200" i="1" u="sng" kern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i="1" u="sng" kern="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from cycle to cycle by the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current reversal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in MC2—MC4 correctors.</a:t>
            </a:r>
          </a:p>
          <a:p>
            <a:pPr indent="-182880" algn="ctr">
              <a:spcBef>
                <a:spcPct val="20000"/>
              </a:spcBef>
              <a:defRPr/>
            </a:pPr>
            <a:r>
              <a:rPr lang="en-US" sz="1400" b="1" u="sng" kern="0" dirty="0" smtClean="0">
                <a:latin typeface="Arial" pitchFamily="34" charset="0"/>
                <a:cs typeface="Arial" pitchFamily="34" charset="0"/>
              </a:rPr>
              <a:t>Advantages: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Simple and robust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 experimental setup.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Beam position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at experiment target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independent of the sign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of polarization </a:t>
            </a:r>
            <a:r>
              <a:rPr lang="en-US" sz="1200" i="1" kern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i="1" kern="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Smaller beam size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at experiment target compared to tagging.</a:t>
            </a:r>
          </a:p>
          <a:p>
            <a:pPr indent="-182880" algn="ctr">
              <a:spcBef>
                <a:spcPct val="20000"/>
              </a:spcBef>
              <a:defRPr/>
            </a:pPr>
            <a:r>
              <a:rPr lang="en-US" sz="1400" b="1" u="sng" kern="0" dirty="0" smtClean="0">
                <a:latin typeface="Arial" pitchFamily="34" charset="0"/>
                <a:cs typeface="Arial" pitchFamily="34" charset="0"/>
              </a:rPr>
              <a:t>Disadvantages: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The effective beam intensity is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reduced  by a factor of 2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or more.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Sample mean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polarization is smeared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over the beam momentum spread.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Polarized beam </a:t>
            </a:r>
            <a:r>
              <a:rPr lang="en-US" sz="1200" u="sng" kern="0" dirty="0" smtClean="0">
                <a:latin typeface="Arial" pitchFamily="34" charset="0"/>
                <a:cs typeface="Arial" pitchFamily="34" charset="0"/>
              </a:rPr>
              <a:t>samples cannot  be changed </a:t>
            </a: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in the data analysis.</a:t>
            </a:r>
            <a:endParaRPr lang="en-US" sz="1200" b="1" i="1" kern="0" dirty="0" smtClean="0">
              <a:solidFill>
                <a:schemeClr val="accent2"/>
              </a:solidFill>
              <a:latin typeface="Arial Narrow" pitchFamily="34" charset="0"/>
              <a:cs typeface="Arial" pitchFamily="34" charset="0"/>
            </a:endParaRPr>
          </a:p>
          <a:p>
            <a:pPr indent="-182880" algn="ctr">
              <a:spcBef>
                <a:spcPct val="20000"/>
              </a:spcBef>
              <a:defRPr/>
            </a:pPr>
            <a:r>
              <a:rPr lang="en-US" sz="1400" i="1" kern="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The latter two deficiencies could be partially or fully eliminated if </a:t>
            </a:r>
            <a:r>
              <a:rPr lang="en-US" sz="1400" i="1" kern="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polarization  tagging is used along with collimation</a:t>
            </a:r>
            <a:r>
              <a:rPr lang="en-US" sz="1400" i="1" kern="0" dirty="0" smtClean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Группа 16"/>
          <p:cNvGrpSpPr/>
          <p:nvPr/>
        </p:nvGrpSpPr>
        <p:grpSpPr>
          <a:xfrm>
            <a:off x="5959475" y="3243533"/>
            <a:ext cx="2933700" cy="2647770"/>
            <a:chOff x="5808663" y="2363639"/>
            <a:chExt cx="2933700" cy="2647770"/>
          </a:xfrm>
        </p:grpSpPr>
        <p:graphicFrame>
          <p:nvGraphicFramePr>
            <p:cNvPr id="132097" name="Object 1"/>
            <p:cNvGraphicFramePr>
              <a:graphicFrameLocks noChangeAspect="1"/>
            </p:cNvGraphicFramePr>
            <p:nvPr/>
          </p:nvGraphicFramePr>
          <p:xfrm>
            <a:off x="5808663" y="2363639"/>
            <a:ext cx="2933700" cy="2486025"/>
          </p:xfrm>
          <a:graphic>
            <a:graphicData uri="http://schemas.openxmlformats.org/presentationml/2006/ole">
              <p:oleObj spid="_x0000_s132097" name="Точечный рисунок" r:id="rId4" imgW="5057143" imgH="4285714" progId="PBrush">
                <p:embed/>
              </p:oleObj>
            </a:graphicData>
          </a:graphic>
        </p:graphicFrame>
        <p:sp useBgFill="1">
          <p:nvSpPr>
            <p:cNvPr id="15" name="Содержимое 2"/>
            <p:cNvSpPr txBox="1">
              <a:spLocks/>
            </p:cNvSpPr>
            <p:nvPr/>
          </p:nvSpPr>
          <p:spPr bwMode="auto">
            <a:xfrm>
              <a:off x="6741694" y="2541348"/>
              <a:ext cx="1356533" cy="46064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000" b="1" kern="0" dirty="0" smtClean="0"/>
                <a:t>Protons</a:t>
              </a:r>
              <a:r>
                <a:rPr lang="en-US" sz="1000" b="1" i="1" kern="0" dirty="0" smtClean="0"/>
                <a:t>  </a:t>
              </a:r>
              <a:r>
                <a:rPr lang="en-US" sz="1200" b="1" i="1" kern="0" dirty="0" smtClean="0"/>
                <a:t>p</a:t>
              </a:r>
              <a:r>
                <a:rPr lang="en-US" sz="1000" b="1" i="1" kern="0" dirty="0" smtClean="0"/>
                <a:t>=40 </a:t>
              </a:r>
              <a:r>
                <a:rPr lang="en-US" sz="1000" b="1" i="1" kern="0" dirty="0" err="1" smtClean="0"/>
                <a:t>GeV</a:t>
              </a:r>
              <a:r>
                <a:rPr lang="en-US" sz="1000" b="1" i="1" kern="0" dirty="0" smtClean="0"/>
                <a:t>/c</a:t>
              </a:r>
            </a:p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l-GR" sz="1200" b="1" i="1" kern="0" dirty="0" smtClean="0"/>
                <a:t>Δ</a:t>
              </a:r>
              <a:r>
                <a:rPr lang="en-US" sz="1200" b="1" i="1" kern="0" dirty="0" smtClean="0"/>
                <a:t>p/p </a:t>
              </a:r>
              <a:r>
                <a:rPr lang="en-US" sz="1000" b="1" i="1" kern="0" dirty="0" smtClean="0"/>
                <a:t>= 1.2% (RMS)</a:t>
              </a:r>
            </a:p>
          </p:txBody>
        </p:sp>
        <p:sp useBgFill="1">
          <p:nvSpPr>
            <p:cNvPr id="16" name="Содержимое 2"/>
            <p:cNvSpPr txBox="1">
              <a:spLocks/>
            </p:cNvSpPr>
            <p:nvPr/>
          </p:nvSpPr>
          <p:spPr bwMode="auto">
            <a:xfrm>
              <a:off x="6279041" y="4687919"/>
              <a:ext cx="2396167" cy="32349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i="1" kern="0" dirty="0" smtClean="0"/>
                <a:t>P</a:t>
              </a:r>
              <a:r>
                <a:rPr lang="en-US" sz="1200" b="1" i="1" kern="0" baseline="-25000" dirty="0" smtClean="0"/>
                <a:t>Y</a:t>
              </a:r>
              <a:r>
                <a:rPr lang="en-US" sz="1200" b="1" i="1" kern="0" dirty="0" smtClean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Beam profiles at the experiment target</a:t>
            </a:r>
            <a:endParaRPr lang="en-US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Содержимое 17" descr="DistributionsAtTarget_Dp5percent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3984" y="3321571"/>
            <a:ext cx="5390702" cy="2737809"/>
          </a:xfrm>
          <a:prstGeom prst="rect">
            <a:avLst/>
          </a:prstGeom>
          <a:ln>
            <a:noFill/>
          </a:ln>
        </p:spPr>
      </p:pic>
      <p:grpSp>
        <p:nvGrpSpPr>
          <p:cNvPr id="21" name="Группа 20"/>
          <p:cNvGrpSpPr/>
          <p:nvPr/>
        </p:nvGrpSpPr>
        <p:grpSpPr>
          <a:xfrm>
            <a:off x="357188" y="733495"/>
            <a:ext cx="5607498" cy="2588076"/>
            <a:chOff x="-126216" y="733495"/>
            <a:chExt cx="5607498" cy="2588076"/>
          </a:xfrm>
        </p:grpSpPr>
        <p:graphicFrame>
          <p:nvGraphicFramePr>
            <p:cNvPr id="131073" name="Object 1"/>
            <p:cNvGraphicFramePr>
              <a:graphicFrameLocks noChangeAspect="1"/>
            </p:cNvGraphicFramePr>
            <p:nvPr/>
          </p:nvGraphicFramePr>
          <p:xfrm>
            <a:off x="-126216" y="733495"/>
            <a:ext cx="5607498" cy="2588076"/>
          </p:xfrm>
          <a:graphic>
            <a:graphicData uri="http://schemas.openxmlformats.org/presentationml/2006/ole">
              <p:oleObj spid="_x0000_s131073" name="Точечный рисунок" r:id="rId4" imgW="5495238" imgH="2542857" progId="PBrush">
                <p:embed/>
              </p:oleObj>
            </a:graphicData>
          </a:graphic>
        </p:graphicFrame>
        <p:sp useBgFill="1">
          <p:nvSpPr>
            <p:cNvPr id="19" name="Содержимое 2"/>
            <p:cNvSpPr txBox="1">
              <a:spLocks/>
            </p:cNvSpPr>
            <p:nvPr/>
          </p:nvSpPr>
          <p:spPr bwMode="auto">
            <a:xfrm>
              <a:off x="1677837" y="1052424"/>
              <a:ext cx="2182483" cy="21566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000" b="1" kern="0" dirty="0" smtClean="0"/>
                <a:t>Protons</a:t>
              </a:r>
              <a:r>
                <a:rPr lang="en-US" sz="1000" b="1" i="1" kern="0" dirty="0" smtClean="0"/>
                <a:t>  </a:t>
              </a:r>
              <a:r>
                <a:rPr lang="en-US" sz="1200" b="1" i="1" kern="0" dirty="0" smtClean="0"/>
                <a:t>p</a:t>
              </a:r>
              <a:r>
                <a:rPr lang="en-US" sz="1000" b="1" i="1" kern="0" dirty="0" smtClean="0"/>
                <a:t>=40 </a:t>
              </a:r>
              <a:r>
                <a:rPr lang="en-US" sz="1000" b="1" i="1" kern="0" dirty="0" err="1" smtClean="0"/>
                <a:t>GeV</a:t>
              </a:r>
              <a:r>
                <a:rPr lang="en-US" sz="1000" b="1" i="1" kern="0" dirty="0" smtClean="0"/>
                <a:t>/c, </a:t>
              </a:r>
              <a:r>
                <a:rPr lang="el-GR" sz="1200" b="1" i="1" kern="0" dirty="0" smtClean="0"/>
                <a:t>Δ</a:t>
              </a:r>
              <a:r>
                <a:rPr lang="en-US" sz="1200" b="1" i="1" kern="0" dirty="0" smtClean="0"/>
                <a:t>p/p </a:t>
              </a:r>
              <a:r>
                <a:rPr lang="en-US" sz="1000" b="1" i="1" kern="0" dirty="0" smtClean="0"/>
                <a:t>= 1.2%</a:t>
              </a: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964686" y="2665562"/>
            <a:ext cx="3012321" cy="187193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indent="-182880" algn="dist">
              <a:spcBef>
                <a:spcPct val="20000"/>
              </a:spcBef>
              <a:defRPr/>
            </a:pPr>
            <a:r>
              <a:rPr lang="en-US" sz="2000" b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Beam size</a:t>
            </a:r>
            <a:r>
              <a:rPr lang="en-US" sz="20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at the experiment target </a:t>
            </a:r>
            <a:r>
              <a:rPr lang="en-US" sz="2000" b="1" u="sng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grows</a:t>
            </a:r>
            <a:r>
              <a:rPr lang="en-US" sz="20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as the </a:t>
            </a:r>
            <a:r>
              <a:rPr lang="en-US" sz="2000" b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beam momentum </a:t>
            </a:r>
            <a:r>
              <a:rPr lang="en-US" sz="2000" b="1" u="sng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decreases</a:t>
            </a:r>
            <a:r>
              <a:rPr lang="en-US" sz="2000" b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US" sz="2000" b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momentum spread </a:t>
            </a:r>
            <a:r>
              <a:rPr lang="en-US" sz="2000" b="1" u="sng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 algn="ctr">
              <a:buNone/>
              <a:defRPr/>
            </a:pP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Beam intensities and background per </a:t>
            </a:r>
            <a:r>
              <a:rPr lang="en-US" sz="2000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i="1" baseline="30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of primary protons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358364" y="1256065"/>
            <a:ext cx="2684259" cy="2592751"/>
            <a:chOff x="4428040" y="2067466"/>
            <a:chExt cx="2684259" cy="2592751"/>
          </a:xfrm>
        </p:grpSpPr>
        <p:pic>
          <p:nvPicPr>
            <p:cNvPr id="26" name="Содержимое 18" descr="AntiprotonIntensityBackgroun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428040" y="2067466"/>
              <a:ext cx="2684259" cy="259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21" name="Содержимое 2"/>
            <p:cNvSpPr txBox="1">
              <a:spLocks/>
            </p:cNvSpPr>
            <p:nvPr/>
          </p:nvSpPr>
          <p:spPr bwMode="auto">
            <a:xfrm>
              <a:off x="5488373" y="3848816"/>
              <a:ext cx="1293244" cy="33643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600" b="1" u="sng" kern="0" dirty="0" smtClean="0">
                  <a:solidFill>
                    <a:schemeClr val="accent2"/>
                  </a:solidFill>
                </a:rPr>
                <a:t>antiprotons</a:t>
              </a:r>
              <a:r>
                <a:rPr lang="en-US" sz="1600" b="1" i="1" kern="0" dirty="0" smtClean="0">
                  <a:solidFill>
                    <a:schemeClr val="accent2"/>
                  </a:solidFill>
                </a:rPr>
                <a:t>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Beam characteristics at the experiment target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et al, ICPPA-2016, NRNU MEPhI, Moscow</a:t>
            </a:r>
            <a:endParaRPr lang="en-US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7EF9C-F32A-4BAF-85A4-012D4012D6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Группа 24"/>
          <p:cNvGrpSpPr/>
          <p:nvPr/>
        </p:nvGrpSpPr>
        <p:grpSpPr>
          <a:xfrm>
            <a:off x="526842" y="1256065"/>
            <a:ext cx="2648309" cy="2592751"/>
            <a:chOff x="526842" y="1915066"/>
            <a:chExt cx="2648309" cy="2592751"/>
          </a:xfrm>
        </p:grpSpPr>
        <p:graphicFrame>
          <p:nvGraphicFramePr>
            <p:cNvPr id="130049" name="Object 1"/>
            <p:cNvGraphicFramePr>
              <a:graphicFrameLocks noChangeAspect="1"/>
            </p:cNvGraphicFramePr>
            <p:nvPr/>
          </p:nvGraphicFramePr>
          <p:xfrm>
            <a:off x="526842" y="1915066"/>
            <a:ext cx="2648309" cy="2592751"/>
          </p:xfrm>
          <a:graphic>
            <a:graphicData uri="http://schemas.openxmlformats.org/presentationml/2006/ole">
              <p:oleObj spid="_x0000_s130049" name="Точечный рисунок" r:id="rId4" imgW="4982270" imgH="4904762" progId="PBrush">
                <p:embed/>
              </p:oleObj>
            </a:graphicData>
          </a:graphic>
        </p:graphicFrame>
        <p:sp useBgFill="1">
          <p:nvSpPr>
            <p:cNvPr id="22" name="Содержимое 2"/>
            <p:cNvSpPr txBox="1">
              <a:spLocks/>
            </p:cNvSpPr>
            <p:nvPr/>
          </p:nvSpPr>
          <p:spPr bwMode="auto">
            <a:xfrm>
              <a:off x="1675592" y="3848816"/>
              <a:ext cx="953220" cy="33643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600" b="1" u="sng" kern="0" dirty="0" smtClean="0">
                  <a:solidFill>
                    <a:schemeClr val="accent2"/>
                  </a:solidFill>
                </a:rPr>
                <a:t>protons</a:t>
              </a:r>
              <a:r>
                <a:rPr lang="en-US" sz="1600" b="1" i="1" kern="0" dirty="0" smtClean="0">
                  <a:solidFill>
                    <a:schemeClr val="accent2"/>
                  </a:solidFill>
                </a:rPr>
                <a:t> </a:t>
              </a:r>
            </a:p>
          </p:txBody>
        </p:sp>
        <p:sp useBgFill="1">
          <p:nvSpPr>
            <p:cNvPr id="23" name="Содержимое 2"/>
            <p:cNvSpPr txBox="1">
              <a:spLocks/>
            </p:cNvSpPr>
            <p:nvPr/>
          </p:nvSpPr>
          <p:spPr bwMode="auto">
            <a:xfrm>
              <a:off x="1521755" y="2674190"/>
              <a:ext cx="931653" cy="18115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900" kern="0" dirty="0" smtClean="0"/>
                <a:t>p(</a:t>
              </a:r>
              <a:r>
                <a:rPr lang="el-GR" sz="900" kern="0" dirty="0" smtClean="0"/>
                <a:t>Λ</a:t>
              </a:r>
              <a:r>
                <a:rPr lang="en-US" sz="900" kern="0" dirty="0" smtClean="0"/>
                <a:t>), </a:t>
              </a:r>
              <a:r>
                <a:rPr lang="en-US" sz="900" i="1" kern="0" dirty="0" smtClean="0"/>
                <a:t>P</a:t>
              </a:r>
              <a:r>
                <a:rPr lang="en-US" sz="900" i="1" kern="0" baseline="-25000" dirty="0" smtClean="0"/>
                <a:t>Y</a:t>
              </a:r>
              <a:r>
                <a:rPr lang="en-US" sz="900" i="1" kern="0" dirty="0" smtClean="0"/>
                <a:t> &gt; 0.35 </a:t>
              </a:r>
            </a:p>
          </p:txBody>
        </p:sp>
      </p:grp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393190" y="4106174"/>
          <a:ext cx="6083935" cy="1505839"/>
        </p:xfrm>
        <a:graphic>
          <a:graphicData uri="http://schemas.openxmlformats.org/drawingml/2006/table">
            <a:tbl>
              <a:tblPr/>
              <a:tblGrid>
                <a:gridCol w="1245870"/>
                <a:gridCol w="805815"/>
                <a:gridCol w="806450"/>
                <a:gridCol w="806450"/>
                <a:gridCol w="806450"/>
                <a:gridCol w="806450"/>
                <a:gridCol w="806450"/>
              </a:tblGrid>
              <a:tr h="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 smtClean="0">
                          <a:solidFill>
                            <a:srgbClr val="800080"/>
                          </a:solidFill>
                          <a:latin typeface="Arial" pitchFamily="34" charset="0"/>
                          <a:cs typeface="Arial" pitchFamily="34" charset="0"/>
                        </a:rPr>
                        <a:t>Beam characteristics at the experiment target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Times New Roman"/>
                          <a:ea typeface="MS Mincho"/>
                          <a:cs typeface="Times New Roman"/>
                        </a:rPr>
                        <a:t>p, </a:t>
                      </a:r>
                      <a:r>
                        <a:rPr lang="en-US" sz="1400" i="1" dirty="0" err="1" smtClean="0">
                          <a:latin typeface="Times New Roman"/>
                          <a:ea typeface="MS Mincho"/>
                          <a:cs typeface="Times New Roman"/>
                        </a:rPr>
                        <a:t>GeV</a:t>
                      </a:r>
                      <a:r>
                        <a:rPr lang="en-US" sz="1400" i="1" dirty="0" smtClean="0">
                          <a:latin typeface="Times New Roman"/>
                          <a:ea typeface="MS Mincho"/>
                          <a:cs typeface="Times New Roman"/>
                        </a:rPr>
                        <a:t>/c</a:t>
                      </a:r>
                      <a:endParaRPr lang="en-US" sz="1400" i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15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p/p (RMS)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en-US" sz="1200" i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2.0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4.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1.4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4.4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1.2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4.1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i="1" dirty="0" smtClean="0">
                          <a:latin typeface="Times New Roman"/>
                          <a:ea typeface="MS Mincho"/>
                          <a:cs typeface="Times New Roman"/>
                        </a:rPr>
                        <a:t>σ</a:t>
                      </a:r>
                      <a:r>
                        <a:rPr lang="en-US" sz="1400" i="1" baseline="-25000" dirty="0" smtClean="0"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US" sz="1400" i="1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×</a:t>
                      </a:r>
                      <a:r>
                        <a:rPr lang="el-GR" sz="1400" i="1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σ</a:t>
                      </a:r>
                      <a:r>
                        <a:rPr lang="en-US" sz="1400" i="1" baseline="-25000" dirty="0" smtClean="0"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ru-RU" sz="1400" i="1" dirty="0" smtClean="0">
                          <a:latin typeface="Times New Roman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400" i="1" dirty="0" smtClean="0">
                          <a:latin typeface="Times New Roman"/>
                          <a:ea typeface="MS Mincho"/>
                          <a:cs typeface="Times New Roman"/>
                        </a:rPr>
                        <a:t>mm</a:t>
                      </a:r>
                      <a:endParaRPr lang="en-US" sz="1400" i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17 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19 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14 </a:t>
                      </a: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 10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17 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11 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8.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9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i="1" dirty="0" smtClean="0">
                          <a:latin typeface="+mn-lt"/>
                          <a:ea typeface="MS Mincho"/>
                          <a:cs typeface="Times New Roman"/>
                        </a:rPr>
                        <a:t>σ</a:t>
                      </a:r>
                      <a:r>
                        <a:rPr lang="en-US" sz="1400" i="1" baseline="-25000" dirty="0" smtClean="0">
                          <a:latin typeface="+mn-lt"/>
                          <a:ea typeface="MS Mincho"/>
                          <a:cs typeface="Times New Roman"/>
                        </a:rPr>
                        <a:t> x’</a:t>
                      </a:r>
                      <a:r>
                        <a:rPr lang="en-US" sz="1400" i="1" baseline="0" dirty="0" smtClean="0">
                          <a:latin typeface="+mn-lt"/>
                          <a:ea typeface="MS Mincho"/>
                          <a:cs typeface="Times New Roman"/>
                        </a:rPr>
                        <a:t>×</a:t>
                      </a:r>
                      <a:r>
                        <a:rPr lang="el-GR" sz="1400" i="1" baseline="0" dirty="0" smtClean="0">
                          <a:latin typeface="+mn-lt"/>
                          <a:ea typeface="MS Mincho"/>
                          <a:cs typeface="Times New Roman"/>
                        </a:rPr>
                        <a:t>σ</a:t>
                      </a:r>
                      <a:r>
                        <a:rPr lang="en-US" sz="1400" i="1" baseline="-25000" dirty="0" smtClean="0">
                          <a:latin typeface="+mn-lt"/>
                          <a:ea typeface="MS Mincho"/>
                          <a:cs typeface="Times New Roman"/>
                        </a:rPr>
                        <a:t>y’</a:t>
                      </a:r>
                      <a:r>
                        <a:rPr lang="ru-RU" sz="1400" i="1" dirty="0" smtClean="0">
                          <a:latin typeface="+mn-lt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400" i="1" dirty="0" err="1" smtClean="0">
                          <a:latin typeface="+mn-lt"/>
                          <a:ea typeface="MS Mincho"/>
                          <a:cs typeface="Times New Roman"/>
                        </a:rPr>
                        <a:t>mrad</a:t>
                      </a:r>
                      <a:endParaRPr lang="en-US" sz="1400" i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1.8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1.7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1.7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latin typeface="Times New Roman"/>
                          <a:ea typeface="MS Mincho"/>
                          <a:cs typeface="Times New Roman"/>
                        </a:rPr>
                        <a:t>I</a:t>
                      </a:r>
                      <a:r>
                        <a:rPr lang="en-US" sz="1400" i="1" baseline="-25000" dirty="0" err="1" smtClean="0">
                          <a:latin typeface="Times New Roman"/>
                          <a:ea typeface="MS Mincho"/>
                          <a:cs typeface="Times New Roman"/>
                        </a:rPr>
                        <a:t>beam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per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ru-RU" sz="1200" i="1" baseline="30000" dirty="0">
                          <a:latin typeface="Times New Roman"/>
                          <a:ea typeface="MS Mincho"/>
                          <a:cs typeface="Times New Roman"/>
                        </a:rPr>
                        <a:t>13</a:t>
                      </a:r>
                      <a:r>
                        <a:rPr lang="ru-RU" sz="1200" i="1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200" i="1" dirty="0" err="1" smtClean="0">
                          <a:latin typeface="Times New Roman"/>
                          <a:ea typeface="MS Mincho"/>
                          <a:cs typeface="Times New Roman"/>
                        </a:rPr>
                        <a:t>ppp</a:t>
                      </a:r>
                      <a:endParaRPr lang="en-US" sz="1100" i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3.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9.2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Times New Roman"/>
                          <a:ea typeface="MS Mincho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.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Times New Roman"/>
                          <a:ea typeface="MS Mincho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1.5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Times New Roman"/>
                          <a:ea typeface="MS Mincho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MS Mincho"/>
                          <a:cs typeface="Times New Roman"/>
                        </a:rPr>
                        <a:t>.8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Times New Roman"/>
                          <a:ea typeface="MS Mincho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526842" y="5725064"/>
            <a:ext cx="7443966" cy="37093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indent="-182880" algn="ctr">
              <a:spcBef>
                <a:spcPct val="20000"/>
              </a:spcBef>
              <a:defRPr/>
            </a:pPr>
            <a:r>
              <a:rPr lang="en-US" sz="1200" b="1" kern="0" dirty="0" smtClean="0">
                <a:latin typeface="Arial" pitchFamily="34" charset="0"/>
                <a:cs typeface="Arial" pitchFamily="34" charset="0"/>
              </a:rPr>
              <a:t>Total intensity of </a:t>
            </a:r>
            <a:r>
              <a:rPr lang="en-US" sz="1200" b="1" i="1" u="sng" kern="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b="1" i="1" u="sng" kern="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1200" b="1" i="1" u="sng" kern="0" dirty="0" smtClean="0">
                <a:latin typeface="Arial" pitchFamily="34" charset="0"/>
                <a:cs typeface="Arial" pitchFamily="34" charset="0"/>
              </a:rPr>
              <a:t>/c </a:t>
            </a:r>
            <a:r>
              <a:rPr lang="en-US" sz="1200" b="1" kern="0" dirty="0" smtClean="0">
                <a:latin typeface="Arial" pitchFamily="34" charset="0"/>
                <a:cs typeface="Arial" pitchFamily="34" charset="0"/>
              </a:rPr>
              <a:t>antiproton beam </a:t>
            </a:r>
            <a:r>
              <a:rPr lang="en-US" sz="1200" b="1" u="sng" kern="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l-GR" sz="1200" b="1" i="1" u="sng" kern="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200" b="1" i="1" u="sng" kern="0" dirty="0" smtClean="0">
                <a:latin typeface="Arial" pitchFamily="34" charset="0"/>
                <a:cs typeface="Arial" pitchFamily="34" charset="0"/>
              </a:rPr>
              <a:t>p/p=4.5%</a:t>
            </a:r>
            <a:r>
              <a:rPr lang="en-US" sz="1200" b="1" u="sng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1200" b="1" i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1200" b="1" i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4∙10</a:t>
            </a:r>
            <a:r>
              <a:rPr lang="en-US" sz="1200" b="1" i="1" u="sng" kern="0" baseline="30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i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kern="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n-US" sz="1200" b="1" i="1" kern="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200" b="1" i="1" kern="0" baseline="30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sz="1200" b="1" kern="0" dirty="0" smtClean="0">
                <a:latin typeface="Arial" pitchFamily="34" charset="0"/>
                <a:cs typeface="Arial" pitchFamily="34" charset="0"/>
              </a:rPr>
              <a:t> of primary protons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005519" y="1119477"/>
            <a:ext cx="1965289" cy="298669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1100" b="1" i="1" u="sng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15-16</a:t>
            </a:r>
            <a:r>
              <a:rPr lang="en-US" sz="1100" b="1" i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i="1" kern="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100" b="1" i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the intensity of antiproton beam is by a </a:t>
            </a:r>
            <a:r>
              <a:rPr lang="en-US" sz="1100" b="1" u="sng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factor of 20-30 as low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as of the proton beam.</a:t>
            </a: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high </a:t>
            </a:r>
            <a:r>
              <a:rPr lang="en-US" sz="1100" b="1" kern="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pion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background from </a:t>
            </a:r>
            <a:r>
              <a:rPr lang="el-GR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Λ→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l-GR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sz="1100" b="1" kern="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decays  might make it 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not feasible 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 operate antiproton beam 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1100" b="1" kern="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momenta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u="sng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1100" b="1" u="sng" kern="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100" b="1" u="sng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/c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100" b="1" kern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-18288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background from K</a:t>
            </a:r>
            <a:r>
              <a:rPr lang="en-US" sz="1100" b="1" kern="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100" b="1" kern="0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l-GR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sz="1100" b="1" kern="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sz="1100" b="1" kern="0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100" b="1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decays is expected to be suppressed by the beam Cherenkov counters.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larized proton and antiproton beams for the SPASCHARM experiment at U-70 accelerator&amp;quot;&quot;/&gt;&lt;property id=&quot;20307&quot; value=&quot;256&quot;/&gt;&lt;/object&gt;&lt;object type=&quot;3&quot; unique_id=&quot;13456&quot;&gt;&lt;property id=&quot;20148&quot; value=&quot;5&quot;/&gt;&lt;property id=&quot;20300&quot; value=&quot;Slide 2 - &amp;quot;Brief overview of the SPASCHARM  program&amp;quot;&quot;/&gt;&lt;property id=&quot;20307&quot; value=&quot;327&quot;/&gt;&lt;/object&gt;&lt;object type=&quot;3&quot; unique_id=&quot;13457&quot;&gt;&lt;property id=&quot;20148&quot; value=&quot;5&quot;/&gt;&lt;property id=&quot;20300&quot; value=&quot;Slide 3 - &amp;quot;24A/24B Facility Layout and Primary Target Station&amp;quot;&quot;/&gt;&lt;property id=&quot;20307&quot; value=&quot;326&quot;/&gt;&lt;/object&gt;&lt;object type=&quot;3&quot; unique_id=&quot;13874&quot;&gt;&lt;property id=&quot;20148&quot; value=&quot;5&quot;/&gt;&lt;property id=&quot;20300&quot; value=&quot;Slide 4 - &amp;quot;Polarized protons from Λ-hyperon decays&amp;quot;&quot;/&gt;&lt;property id=&quot;20307&quot; value=&quot;328&quot;/&gt;&lt;/object&gt;&lt;object type=&quot;3&quot; unique_id=&quot;13902&quot;&gt;&lt;property id=&quot;20148&quot; value=&quot;5&quot;/&gt;&lt;property id=&quot;20300&quot; value=&quot;Slide 5 - &amp;quot;Optical scheme of beam line 24A&amp;quot;&quot;/&gt;&lt;property id=&quot;20307&quot; value=&quot;329&quot;/&gt;&lt;/object&gt;&lt;object type=&quot;3&quot; unique_id=&quot;14015&quot;&gt;&lt;property id=&quot;20148&quot; value=&quot;5&quot;/&gt;&lt;property id=&quot;20300&quot; value=&quot;Slide 9 - &amp;quot;Beam characteristics at the experiment target&amp;quot;&quot;/&gt;&lt;property id=&quot;20307&quot; value=&quot;330&quot;/&gt;&lt;/object&gt;&lt;object type=&quot;3&quot; unique_id=&quot;14103&quot;&gt;&lt;property id=&quot;20148&quot; value=&quot;5&quot;/&gt;&lt;property id=&quot;20300&quot; value=&quot;Slide 6 - &amp;quot;Selection of polarized beam-samples: Beam Polarization Tagging&amp;quot;&quot;/&gt;&lt;property id=&quot;20307&quot; value=&quot;331&quot;/&gt;&lt;/object&gt;&lt;object type=&quot;3&quot; unique_id=&quot;14134&quot;&gt;&lt;property id=&quot;20148&quot; value=&quot;5&quot;/&gt;&lt;property id=&quot;20300&quot; value=&quot;Slide 7 - &amp;quot;Selection of polarized beam-samples: Collimation or Blinking Polarization&amp;quot;&quot;/&gt;&lt;property id=&quot;20307&quot; value=&quot;332&quot;/&gt;&lt;/object&gt;&lt;object type=&quot;3&quot; unique_id=&quot;14383&quot;&gt;&lt;property id=&quot;20148&quot; value=&quot;5&quot;/&gt;&lt;property id=&quot;20300&quot; value=&quot;Slide 8 - &amp;quot;Beam profiles at the experiment target&amp;quot;&quot;/&gt;&lt;property id=&quot;20307&quot; value=&quot;333&quot;/&gt;&lt;/object&gt;&lt;object type=&quot;3&quot; unique_id=&quot;15664&quot;&gt;&lt;property id=&quot;20148&quot; value=&quot;5&quot;/&gt;&lt;property id=&quot;20300&quot; value=&quot;Slide 10 - &amp;quot;Concluding remarks&amp;quot;&quot;/&gt;&lt;property id=&quot;20307&quot; value=&quot;334&quot;/&gt;&lt;/object&gt;&lt;object type=&quot;3&quot; unique_id=&quot;15764&quot;&gt;&lt;property id=&quot;20148&quot; value=&quot;5&quot;/&gt;&lt;property id=&quot;20300&quot; value=&quot;Slide 11&quot;/&gt;&lt;property id=&quot;20307&quot; value=&quot;335&quot;/&gt;&lt;/object&gt;&lt;object type=&quot;3&quot; unique_id=&quot;16209&quot;&gt;&lt;property id=&quot;20148&quot; value=&quot;5&quot;/&gt;&lt;property id=&quot;20300&quot; value=&quot;Slide 12 - &amp;quot;Beam-line equipment&amp;quot;&quot;/&gt;&lt;property id=&quot;20307&quot; value=&quot;3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ll_talk">
  <a:themeElements>
    <a:clrScheme name="coll_tal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ll_tal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ll_tal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_tal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12551</TotalTime>
  <Words>1839</Words>
  <Application>Microsoft Office PowerPoint</Application>
  <PresentationFormat>Экран (4:3)</PresentationFormat>
  <Paragraphs>197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coll_talk</vt:lpstr>
      <vt:lpstr>Точечный рисунок</vt:lpstr>
      <vt:lpstr>Polarized proton and antiproton beams for the SPASCHARM experiment at U-70 accelerator</vt:lpstr>
      <vt:lpstr>Brief overview of the SPASCHARM  program</vt:lpstr>
      <vt:lpstr>24A/24B Facility Layout and Primary Target Station</vt:lpstr>
      <vt:lpstr>Polarized protons from Λ-hyperon decays</vt:lpstr>
      <vt:lpstr>Optical scheme of beam line 24A</vt:lpstr>
      <vt:lpstr>Selection of polarized beam-samples: Beam Polarization Tagging</vt:lpstr>
      <vt:lpstr>Selection of polarized beam-samples: Collimation or Blinking Polarization</vt:lpstr>
      <vt:lpstr>Beam profiles at the experiment target</vt:lpstr>
      <vt:lpstr>Beam characteristics at the experiment target</vt:lpstr>
      <vt:lpstr>Concluding remarks</vt:lpstr>
      <vt:lpstr>Слайд 11</vt:lpstr>
      <vt:lpstr>Beam-line equipment</vt:lpstr>
    </vt:vector>
  </TitlesOfParts>
  <Company>Fermi National Accel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psemenov</dc:creator>
  <cp:lastModifiedBy>rykov</cp:lastModifiedBy>
  <cp:revision>670</cp:revision>
  <dcterms:created xsi:type="dcterms:W3CDTF">2005-01-27T15:05:35Z</dcterms:created>
  <dcterms:modified xsi:type="dcterms:W3CDTF">2016-10-13T05:44:40Z</dcterms:modified>
</cp:coreProperties>
</file>