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70" r:id="rId3"/>
    <p:sldId id="296" r:id="rId4"/>
    <p:sldId id="301" r:id="rId5"/>
    <p:sldId id="260" r:id="rId6"/>
    <p:sldId id="283" r:id="rId7"/>
    <p:sldId id="299" r:id="rId8"/>
    <p:sldId id="271" r:id="rId9"/>
    <p:sldId id="300" r:id="rId10"/>
    <p:sldId id="262" r:id="rId11"/>
    <p:sldId id="284" r:id="rId12"/>
    <p:sldId id="286" r:id="rId13"/>
    <p:sldId id="287" r:id="rId14"/>
    <p:sldId id="298" r:id="rId15"/>
    <p:sldId id="288" r:id="rId16"/>
    <p:sldId id="292" r:id="rId17"/>
    <p:sldId id="276" r:id="rId18"/>
    <p:sldId id="293" r:id="rId19"/>
    <p:sldId id="267" r:id="rId20"/>
    <p:sldId id="264" r:id="rId21"/>
    <p:sldId id="304" r:id="rId22"/>
    <p:sldId id="303" r:id="rId23"/>
    <p:sldId id="280" r:id="rId24"/>
    <p:sldId id="294" r:id="rId25"/>
    <p:sldId id="269" r:id="rId26"/>
    <p:sldId id="295" r:id="rId27"/>
    <p:sldId id="305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0F52-A845-4BFA-9A77-0C8787CD83D9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3F38-7DD7-4505-94BA-F885278721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33F38-7DD7-4505-94BA-F8852787216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2E5A7-08FD-4675-A539-FA33394D6EBF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F241-8763-4E38-8EE2-C37D8D477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fr.mephi.ru/event/4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Neutrino-4 experiment on search for sterile neutrino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with multi-section model of detector    </a:t>
            </a:r>
          </a:p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>
                <a:solidFill>
                  <a:srgbClr val="0000FF"/>
                </a:solidFill>
              </a:rPr>
              <a:t>А.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Serebrov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28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Collaboration Neutrino-4: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i="1" dirty="0" smtClean="0"/>
              <a:t>NRC “KI” Petersburg Nuclear Physics Institute, </a:t>
            </a:r>
            <a:r>
              <a:rPr lang="en-US" sz="2400" i="1" dirty="0" err="1" smtClean="0"/>
              <a:t>Gatchinа</a:t>
            </a:r>
            <a:r>
              <a:rPr lang="en-US" sz="2400" i="1" dirty="0" smtClean="0"/>
              <a:t>, </a:t>
            </a:r>
            <a:r>
              <a:rPr lang="en-US" sz="2400" dirty="0" smtClean="0"/>
              <a:t> </a:t>
            </a:r>
            <a:r>
              <a:rPr lang="en-US" sz="2400" i="1" dirty="0" smtClean="0"/>
              <a:t>NRC “</a:t>
            </a:r>
            <a:r>
              <a:rPr lang="en-US" sz="2400" i="1" dirty="0" err="1" smtClean="0"/>
              <a:t>Kurchatov</a:t>
            </a:r>
            <a:r>
              <a:rPr lang="en-US" sz="2400" i="1" dirty="0" smtClean="0"/>
              <a:t> institute”, Moscow, </a:t>
            </a:r>
            <a:br>
              <a:rPr lang="en-US" sz="2400" i="1" dirty="0" smtClean="0"/>
            </a:br>
            <a:r>
              <a:rPr lang="ru-RU" sz="2400" dirty="0" smtClean="0"/>
              <a:t> </a:t>
            </a:r>
            <a:r>
              <a:rPr lang="en-US" sz="2400" i="1" dirty="0" smtClean="0"/>
              <a:t>JSC “SSC RIAR”, </a:t>
            </a:r>
            <a:r>
              <a:rPr lang="en-US" sz="2400" i="1" dirty="0" err="1" smtClean="0"/>
              <a:t>Dimitrovgrad</a:t>
            </a:r>
            <a:r>
              <a:rPr lang="en-US" sz="2400" i="1" dirty="0" smtClean="0"/>
              <a:t>, </a:t>
            </a:r>
            <a:r>
              <a:rPr lang="en-US" sz="2400" i="1" dirty="0" smtClean="0"/>
              <a:t>Russia</a:t>
            </a:r>
          </a:p>
          <a:p>
            <a:pPr algn="ctr"/>
            <a:r>
              <a:rPr lang="en-GB" sz="2400" baseline="30000" dirty="0" smtClean="0"/>
              <a:t> </a:t>
            </a:r>
            <a:r>
              <a:rPr lang="en-GB" sz="2400" dirty="0" smtClean="0"/>
              <a:t> </a:t>
            </a:r>
            <a:r>
              <a:rPr lang="en-GB" sz="2400" i="1" dirty="0" smtClean="0"/>
              <a:t>DETI </a:t>
            </a:r>
            <a:r>
              <a:rPr lang="en-GB" sz="2400" i="1" dirty="0" err="1" smtClean="0"/>
              <a:t>MEPhI</a:t>
            </a:r>
            <a:r>
              <a:rPr lang="en-GB" sz="2400" i="1" dirty="0" smtClean="0"/>
              <a:t>, </a:t>
            </a:r>
            <a:r>
              <a:rPr lang="en-GB" sz="2400" i="1" dirty="0" err="1" smtClean="0"/>
              <a:t>Dimitrovgrad</a:t>
            </a:r>
            <a:r>
              <a:rPr lang="en-GB" sz="2400" i="1" dirty="0" smtClean="0"/>
              <a:t>, 433511 Russia</a:t>
            </a:r>
            <a:endParaRPr lang="ru-RU" sz="2400" i="1" dirty="0" smtClean="0"/>
          </a:p>
          <a:p>
            <a:pPr algn="ctr"/>
            <a:r>
              <a:rPr lang="en-US" sz="2400" i="1" dirty="0" smtClean="0"/>
              <a:t>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hlinkClick r:id="rId2"/>
              </a:rPr>
              <a:t>The 2nd international conference on particle physics and astrophysics</a:t>
            </a:r>
            <a:r>
              <a:rPr lang="en-US" b="1" dirty="0" smtClean="0"/>
              <a:t> </a:t>
            </a:r>
            <a:r>
              <a:rPr lang="en-US" dirty="0" smtClean="0"/>
              <a:t>Moscow, Russia, </a:t>
            </a:r>
          </a:p>
          <a:p>
            <a:pPr algn="ctr"/>
            <a:r>
              <a:rPr lang="en-US" dirty="0" smtClean="0"/>
              <a:t>10-14 of October 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27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429132"/>
            <a:ext cx="8786875" cy="4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7704" y="548680"/>
            <a:ext cx="5190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scheme of experimental setup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Анатолий\Documents\ON,OFF_no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8181"/>
            <a:ext cx="6408712" cy="5967117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940152" y="1946448"/>
            <a:ext cx="30963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total suppression provided by two level active shielding is by factor about 4 times.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32656"/>
            <a:ext cx="4443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level of active shielding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4290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1988840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off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05273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on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509120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off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1052736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active shielding  - off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198884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active shielding  - off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342900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active shielding  - on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450912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active shiel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 - on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79512" y="548680"/>
          <a:ext cx="8868631" cy="5162916"/>
        </p:xfrm>
        <a:graphic>
          <a:graphicData uri="http://schemas.openxmlformats.org/presentationml/2006/ole">
            <p:oleObj spid="_x0000_s72706" name="Слайд" r:id="rId3" imgW="4570551" imgH="3427315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692696"/>
            <a:ext cx="477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Book Antiqua" pitchFamily="18" charset="0"/>
              </a:rPr>
              <a:t>The problem of fast neutrons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013176"/>
            <a:ext cx="453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Neutron scattering imitate neutrino reaction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scheme30a"/>
          <p:cNvPicPr/>
          <p:nvPr/>
        </p:nvPicPr>
        <p:blipFill>
          <a:blip r:embed="rId2" cstate="print"/>
          <a:srcRect l="27928" r="47307"/>
          <a:stretch>
            <a:fillRect/>
          </a:stretch>
        </p:blipFill>
        <p:spPr bwMode="auto">
          <a:xfrm>
            <a:off x="6429388" y="857232"/>
            <a:ext cx="2532380" cy="464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188640"/>
            <a:ext cx="479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Multi-section model of detector</a:t>
            </a:r>
            <a:endParaRPr lang="ru-RU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Monte-Carlo calculations 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332656"/>
            <a:ext cx="611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PTM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15" idx="2"/>
          </p:cNvCxnSpPr>
          <p:nvPr/>
        </p:nvCxnSpPr>
        <p:spPr>
          <a:xfrm>
            <a:off x="7125994" y="701988"/>
            <a:ext cx="110302" cy="1214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28184" y="332656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liquid </a:t>
            </a:r>
            <a:r>
              <a:rPr lang="en-US" dirty="0" err="1" smtClean="0"/>
              <a:t>scintillator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 flipH="1">
            <a:off x="8676456" y="701988"/>
            <a:ext cx="17789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6786578" y="3929066"/>
            <a:ext cx="1223962" cy="122555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6566" name="AutoShape 6"/>
          <p:cNvCxnSpPr>
            <a:cxnSpLocks noChangeShapeType="1"/>
          </p:cNvCxnSpPr>
          <p:nvPr/>
        </p:nvCxnSpPr>
        <p:spPr bwMode="auto">
          <a:xfrm>
            <a:off x="7429520" y="4572008"/>
            <a:ext cx="612775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lg" len="lg"/>
          </a:ln>
        </p:spPr>
      </p:cxnSp>
      <p:cxnSp>
        <p:nvCxnSpPr>
          <p:cNvPr id="20" name="AutoShape 6"/>
          <p:cNvCxnSpPr>
            <a:cxnSpLocks noChangeShapeType="1"/>
            <a:endCxn id="66565" idx="2"/>
          </p:cNvCxnSpPr>
          <p:nvPr/>
        </p:nvCxnSpPr>
        <p:spPr bwMode="auto">
          <a:xfrm rot="10800000">
            <a:off x="6786578" y="4541842"/>
            <a:ext cx="571504" cy="30167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arrow" w="lg" len="lg"/>
          </a:ln>
        </p:spPr>
      </p:cxnSp>
      <p:sp>
        <p:nvSpPr>
          <p:cNvPr id="17" name="Прямоугольник 16"/>
          <p:cNvSpPr/>
          <p:nvPr/>
        </p:nvSpPr>
        <p:spPr>
          <a:xfrm>
            <a:off x="323528" y="126876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1. The probability of double-start events registration in various sections.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95536" y="2060848"/>
          <a:ext cx="5939155" cy="1784717"/>
        </p:xfrm>
        <a:graphic>
          <a:graphicData uri="http://schemas.openxmlformats.org/drawingml/2006/table">
            <a:tbl>
              <a:tblPr/>
              <a:tblGrid>
                <a:gridCol w="1530350"/>
                <a:gridCol w="1438275"/>
                <a:gridCol w="1350010"/>
                <a:gridCol w="1620520"/>
              </a:tblGrid>
              <a:tr h="320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central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section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side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section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corner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section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average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толий\Pictures\Новая папка (17)\20150806_14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056451" cy="2281754"/>
          </a:xfrm>
          <a:prstGeom prst="rect">
            <a:avLst/>
          </a:prstGeom>
          <a:noFill/>
        </p:spPr>
      </p:pic>
      <p:pic>
        <p:nvPicPr>
          <p:cNvPr id="2051" name="Picture 3" descr="C:\Users\Анатолий\Pictures\Новая папка (17)\20150806_145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3960440" cy="2227748"/>
          </a:xfrm>
          <a:prstGeom prst="rect">
            <a:avLst/>
          </a:prstGeom>
          <a:noFill/>
        </p:spPr>
      </p:pic>
      <p:pic>
        <p:nvPicPr>
          <p:cNvPr id="4" name="Picture 2" descr="C:\Users\Анатолий\Pictures\Новая папка (17)\20150806_145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4161877" cy="2341056"/>
          </a:xfrm>
          <a:prstGeom prst="rect">
            <a:avLst/>
          </a:prstGeom>
          <a:noFill/>
        </p:spPr>
      </p:pic>
      <p:pic>
        <p:nvPicPr>
          <p:cNvPr id="2052" name="Picture 4" descr="C:\Users\Анатолий\Pictures\Новая папка (17)\20150806_150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4068960" cy="228879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7016" y="0"/>
            <a:ext cx="8856984" cy="1000108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Multi-section antineutrino detector model</a:t>
            </a:r>
            <a: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br>
              <a:rPr lang="ru-RU" sz="24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24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172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detector consists of 16 sections 22.5 x 22.5 x 50 cm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fixed baffles. The baffles are made of acrylic plastic and have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surface serve to prevent light from leaving the section.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material is mineral oil (CH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with addition of Gadolinium 1g per litter.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атолий\AppData\Local\Microsoft\Windows\Temporary Internet Files\Content.IE5\OH78RO2P\multiStart,singleStart,Pu-B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876127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2060848"/>
            <a:ext cx="35656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Before getting down to the main measurements with a new detector model,  measurements with neutron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-Be source were made.</a:t>
            </a: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This experiment proved that rapid neutrons provide single section starts.   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36912"/>
            <a:ext cx="202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 section starts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75856" y="306896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71600" y="342900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multi-section starts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59832" y="3573016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404664"/>
            <a:ext cx="7079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measurements with neutron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-Be source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1628800"/>
            <a:ext cx="107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events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851920" y="1844824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h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328592" cy="393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5661248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Fig.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Results of energy calibration.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Анатолий\Pictures\Новая папка (17)\20150911_09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732" y="1428736"/>
            <a:ext cx="2815057" cy="5004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404664"/>
            <a:ext cx="3282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Energy calibration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758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7854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difference spectra (ON-OFF) of prompt signals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Differences in count rates in reactor on and off regimes for double and single starts integrated over all distances are (35±7)% and (65±11)%.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Анатолий\Documents\ON,OFF_every,single,mul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59950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836712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- all events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645024"/>
            <a:ext cx="5154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 - single section prompt signal events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085184"/>
            <a:ext cx="5093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- multi-section prompt signal events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234888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on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314096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on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465313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on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2708920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off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3501008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off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5157192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Reactor off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164288" y="2636912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092280" y="2924944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1"/>
          </p:cNvCxnSpPr>
          <p:nvPr/>
        </p:nvCxnSpPr>
        <p:spPr>
          <a:xfrm flipH="1">
            <a:off x="7236296" y="3325634"/>
            <a:ext cx="504056" cy="3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236296" y="37170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524328" y="49411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1"/>
          </p:cNvCxnSpPr>
          <p:nvPr/>
        </p:nvCxnSpPr>
        <p:spPr>
          <a:xfrm flipH="1" flipV="1">
            <a:off x="7308304" y="5157192"/>
            <a:ext cx="50405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атолий\AppData\Local\Microsoft\Windows\Temporary Internet Files\Content.IE5\3X92OUMD\Grap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5996142" cy="432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натолий\AppData\Local\Microsoft\Windows\Temporary Internet Files\Content.IE5\IROCE9TW\Graph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2928958" cy="205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натолий\AppData\Local\Microsoft\Windows\Temporary Internet Files\Content.IE5\XSJAKMH1\Graph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86124"/>
            <a:ext cx="2857520" cy="198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Neutrino flux dependence on the distance from the reactor core (6-11 meters). Measurements performed with sectioned neutrino detector prototype. Difference in count rates, in reactor on and off regimes, for delayed coincidence in time window 100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with cut off random coincidence: a - all events, b - single section prompt signal events, c - multi-section prompt signal events.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Neutrino flux dependence on the distance from the reactor core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fomin1\pnpi_2013a\stend\neutrino\anomaly.tif"/>
          <p:cNvPicPr>
            <a:picLocks noChangeAspect="1" noChangeArrowheads="1"/>
          </p:cNvPicPr>
          <p:nvPr/>
        </p:nvPicPr>
        <p:blipFill>
          <a:blip r:embed="rId2" cstate="print"/>
          <a:srcRect r="433"/>
          <a:stretch>
            <a:fillRect/>
          </a:stretch>
        </p:blipFill>
        <p:spPr bwMode="auto">
          <a:xfrm>
            <a:off x="142844" y="1071546"/>
            <a:ext cx="84255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785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3399"/>
                </a:solidFill>
                <a:latin typeface="Times New Roman" pitchFamily="18" charset="0"/>
              </a:rPr>
              <a:t>The reactor antineutrino anomaly and sterile neutrino</a:t>
            </a:r>
            <a:endParaRPr lang="ru-RU" sz="27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143644"/>
            <a:ext cx="3619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0496" y="142852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accent1"/>
                </a:solidFill>
              </a:rPr>
              <a:t>G. Mention et al., Phys. Rev. D83, 073006, 2011</a:t>
            </a:r>
            <a:endParaRPr lang="fr-FR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41616" cy="53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Neutrino flux dependence on the distance from the reactor core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D:\fomin1\pnpi_2016a\article_neutrino_rus_jtp\var9\sp_chi2\Graph1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43050"/>
            <a:ext cx="29479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писание: D:\fomin1\pnpi_2016a\article_neutrino_rus_jtp\var9\sp_chi2\Graph2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643050"/>
            <a:ext cx="29384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писание: D:\fomin1\pnpi_2016a\article_neutrino_rus_jtp\var9\sp_chi2\Graph3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643050"/>
            <a:ext cx="3019426" cy="25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писание: D:\fomin1\pnpi_2016a\article_neutrino_rus_jtp\var9\sp_chi2\Graph4.wm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214818"/>
            <a:ext cx="2876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писание: D:\fomin1\pnpi_2016a\article_neutrino_rus_jtp\var9\sp_chi2\Graph5.wm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214818"/>
            <a:ext cx="2876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писание: D:\fomin1\pnpi_2016a\article_neutrino_rus_jtp\var9\sp_chi2\Graph6.w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143380"/>
            <a:ext cx="292895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785794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Results of positron (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promt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spectrum measuring at various distances and comparison with MC calculations of zero oscillation scenario:  a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6.9 m, b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7.9 m, c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8.9 m, d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9.9 m, e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10.9 m, f 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averaged spectrum. </a:t>
            </a:r>
            <a:endParaRPr kumimoji="0" lang="en-US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35743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6.9 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35743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7.9 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2462" y="235743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8.9 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492919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9.9 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4929198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10.9 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5857892"/>
            <a:ext cx="1856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averaged spectrum</a:t>
            </a:r>
            <a:endParaRPr lang="ru-RU" sz="1600" dirty="0"/>
          </a:p>
        </p:txBody>
      </p:sp>
      <p:graphicFrame>
        <p:nvGraphicFramePr>
          <p:cNvPr id="27650" name="Object 139"/>
          <p:cNvGraphicFramePr>
            <a:graphicFrameLocks noChangeAspect="1"/>
          </p:cNvGraphicFramePr>
          <p:nvPr/>
        </p:nvGraphicFramePr>
        <p:xfrm>
          <a:off x="2214546" y="214290"/>
          <a:ext cx="4995859" cy="593095"/>
        </p:xfrm>
        <a:graphic>
          <a:graphicData uri="http://schemas.openxmlformats.org/presentationml/2006/ole">
            <p:oleObj spid="_x0000_s172034" name="Equation" r:id="rId10" imgW="3835400" imgH="533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fomin1\pnpi_2013a\stend\neutrino\anomaly.tif"/>
          <p:cNvPicPr>
            <a:picLocks noChangeAspect="1" noChangeArrowheads="1"/>
          </p:cNvPicPr>
          <p:nvPr/>
        </p:nvPicPr>
        <p:blipFill>
          <a:blip r:embed="rId2" cstate="print"/>
          <a:srcRect r="433"/>
          <a:stretch>
            <a:fillRect/>
          </a:stretch>
        </p:blipFill>
        <p:spPr bwMode="auto">
          <a:xfrm>
            <a:off x="142844" y="1071546"/>
            <a:ext cx="84255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785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3399"/>
                </a:solidFill>
                <a:latin typeface="Times New Roman" pitchFamily="18" charset="0"/>
              </a:rPr>
              <a:t>The reactor antineutrino anomaly and sterile neutrino</a:t>
            </a:r>
            <a:endParaRPr lang="ru-RU" sz="27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143644"/>
            <a:ext cx="3619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0496" y="142852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accent1"/>
                </a:solidFill>
              </a:rPr>
              <a:t>G. Mention et al., Phys. Rev. D83, 073006, 2011</a:t>
            </a:r>
            <a:endParaRPr lang="fr-FR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803533" cy="44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72074"/>
            <a:ext cx="8782037" cy="15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142852"/>
            <a:ext cx="798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first measurement of antineutrino flux at the short distance from </a:t>
            </a:r>
            <a:r>
              <a:rPr lang="en-US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reactor core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1979712" y="1242338"/>
            <a:ext cx="5580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FUTURE</a:t>
            </a:r>
            <a:r>
              <a:rPr kumimoji="0" lang="en-US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PROSPECTS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34888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full-scale detector with liquid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volume of </a:t>
            </a:r>
          </a:p>
          <a:p>
            <a:pPr algn="ctr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 m</a:t>
            </a: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(5x10 sections) is installed already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76614" cy="30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21" y="980728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:\DCIM\100OLYMP\P10101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2428891" cy="179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93096"/>
            <a:ext cx="238123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Серебров\Pictures\Новая папка (4)\20151225_0919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3175023" cy="1785950"/>
          </a:xfrm>
          <a:prstGeom prst="rect">
            <a:avLst/>
          </a:prstGeom>
          <a:noFill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924944"/>
            <a:ext cx="1640926" cy="123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full-scale detector with liquid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scintillator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volume of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 m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(5x10 sections) is installed already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924944"/>
            <a:ext cx="1643074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78092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New detector will allow us to obtain up to 1.5-3.0%   statistic accuracy of measurements at the distances from 6 to 12 meters after 2 years of measurements. </a:t>
            </a:r>
          </a:p>
          <a:p>
            <a:pPr algn="just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hope that would bring light to the problem of neutrino oscillation in the sterile state.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6289" y="1052736"/>
            <a:ext cx="3145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8892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CONCLUSION</a:t>
            </a:r>
            <a:endParaRPr lang="en-US" sz="3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Measurements of antineutrino flux at small reactor distances with moveable detector carried out for the first time.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0622" y="5286388"/>
            <a:ext cx="4520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8892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 you for attention</a:t>
            </a:r>
            <a:endParaRPr lang="en-US" sz="3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357158" y="772451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А Serebrov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V Ivochkin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R Samoilov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А Fomin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A Polyushkin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V Zinoviev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P Neustroev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V Golovtsov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А Chernyj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О Zherebtsov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V Martemyanov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2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V Tarasenkov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2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V Aleshin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2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А Petelin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А Izhutov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А Тuzov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S Sazontov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D Ryazanov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4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М Gromov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V Afanasiev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М Zaytsev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1, 4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М Chaikovskii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1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NRC “KI” Petersburg Nuclear Physics Institute,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Gatchinа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188300 Russia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2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NRC “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Kurchatov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institute”, Moscow, 123182 Russia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3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JSC “SSC RIAR”,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Dimitrovgrad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433510 Russia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4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 DETI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MEPhI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Dimitrovgrad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, 433511 Russia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Times New Roman" pitchFamily="18" charset="0"/>
                <a:cs typeface="Times"/>
              </a:rPr>
              <a:t>E-mail: serebrov@pnpi.spb.ru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1" y="201372"/>
            <a:ext cx="8917230" cy="93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Short Baseline Reactor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Stockholm, 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Lhuillier - CEA </a:t>
            </a:r>
            <a:r>
              <a:rPr lang="en-US" dirty="0" err="1" smtClean="0"/>
              <a:t>Saclay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BC2B2-2BBA-384D-BAC7-36BEE357CC4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63058" y="2081940"/>
            <a:ext cx="6958012" cy="3717925"/>
            <a:chOff x="2835" y="2945"/>
            <a:chExt cx="2749" cy="1375"/>
          </a:xfrm>
        </p:grpSpPr>
        <p:pic>
          <p:nvPicPr>
            <p:cNvPr id="8" name="Picture 7" descr="carte-monde-satellite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45"/>
              <a:ext cx="2749" cy="1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utoShape 15"/>
            <p:cNvSpPr>
              <a:spLocks noChangeArrowheads="1"/>
            </p:cNvSpPr>
            <p:nvPr/>
          </p:nvSpPr>
          <p:spPr bwMode="auto">
            <a:xfrm>
              <a:off x="4223" y="3239"/>
              <a:ext cx="93" cy="7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 kern="1200"/>
            </a:p>
          </p:txBody>
        </p:sp>
      </p:grp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4421727" y="2693546"/>
            <a:ext cx="227832" cy="200111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kern="1200"/>
          </a:p>
        </p:txBody>
      </p:sp>
      <p:sp>
        <p:nvSpPr>
          <p:cNvPr id="11" name="TextBox 10"/>
          <p:cNvSpPr txBox="1"/>
          <p:nvPr/>
        </p:nvSpPr>
        <p:spPr>
          <a:xfrm>
            <a:off x="7908849" y="3298839"/>
            <a:ext cx="123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CARR site Beijing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1794" y="1353028"/>
            <a:ext cx="21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Neutrino4 @ SM-3 </a:t>
            </a:r>
            <a:r>
              <a:rPr lang="en-US" dirty="0" err="1" smtClean="0">
                <a:solidFill>
                  <a:srgbClr val="000000"/>
                </a:solidFill>
              </a:rPr>
              <a:t>Dimitrovgrad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1997" y="1635183"/>
            <a:ext cx="278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SOLID @ BR2, Belgium</a:t>
            </a:r>
            <a:endParaRPr lang="en-US" dirty="0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324082" y="2980716"/>
            <a:ext cx="227832" cy="200111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kern="1200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4958068" y="2771244"/>
            <a:ext cx="227832" cy="200111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kern="1200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489917" y="3280882"/>
            <a:ext cx="227832" cy="200111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kern="1200"/>
          </a:p>
        </p:txBody>
      </p:sp>
      <p:sp>
        <p:nvSpPr>
          <p:cNvPr id="17" name="TextBox 16"/>
          <p:cNvSpPr txBox="1"/>
          <p:nvPr/>
        </p:nvSpPr>
        <p:spPr>
          <a:xfrm>
            <a:off x="2590800" y="5195427"/>
            <a:ext cx="150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Stereo @ ILL Grenoble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endCxn id="10" idx="1"/>
          </p:cNvCxnSpPr>
          <p:nvPr/>
        </p:nvCxnSpPr>
        <p:spPr>
          <a:xfrm>
            <a:off x="3892272" y="1948609"/>
            <a:ext cx="529455" cy="8213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5614" y="1398481"/>
            <a:ext cx="202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 Short Baseline Interest Group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20272" y="1999409"/>
            <a:ext cx="698311" cy="9813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64518" y="3095097"/>
            <a:ext cx="902255" cy="210033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28176" y="1999409"/>
            <a:ext cx="1033972" cy="8307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761042" y="3410487"/>
            <a:ext cx="1191101" cy="1410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4720831" y="2736054"/>
            <a:ext cx="227832" cy="200111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kern="1200"/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6331985" y="3410487"/>
            <a:ext cx="227832" cy="200111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kern="120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827361" y="2936165"/>
            <a:ext cx="130707" cy="22592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467672" y="3610598"/>
            <a:ext cx="130706" cy="15848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50096" y="5195427"/>
            <a:ext cx="16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Hanaro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Corea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6398" y="5218473"/>
            <a:ext cx="187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DANSS @ KNPP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Udolmya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6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fomin1\pnpi_2016a\talk_hsqcd\var4\Graph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545630" cy="40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28" name="Object 139"/>
          <p:cNvGraphicFramePr>
            <a:graphicFrameLocks noChangeAspect="1"/>
          </p:cNvGraphicFramePr>
          <p:nvPr/>
        </p:nvGraphicFramePr>
        <p:xfrm>
          <a:off x="1643042" y="214290"/>
          <a:ext cx="5496256" cy="652370"/>
        </p:xfrm>
        <a:graphic>
          <a:graphicData uri="http://schemas.openxmlformats.org/presentationml/2006/ole">
            <p:oleObj spid="_x0000_s138242" name="Equation" r:id="rId4" imgW="3835400" imgH="533400" progId="Equation.DSMT4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1196752"/>
            <a:ext cx="2016224" cy="3312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239852" y="4041068"/>
            <a:ext cx="288032" cy="1944216"/>
          </a:xfrm>
          <a:prstGeom prst="righ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229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Biological reactor shielding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8566967" cy="43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143512"/>
            <a:ext cx="17668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643834" cy="455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6429420" cy="6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660484"/>
            <a:ext cx="2571768" cy="8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715016"/>
            <a:ext cx="3405181" cy="36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1357298"/>
            <a:ext cx="8286807" cy="50268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0694" y="471488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latin typeface="Book Antiqua" pitchFamily="18" charset="0"/>
              </a:rPr>
              <a:t>Muons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000636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Book Antiqua" pitchFamily="18" charset="0"/>
              </a:rPr>
              <a:t>Soft component of cosmic rays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57187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Book Antiqua" pitchFamily="18" charset="0"/>
              </a:rPr>
              <a:t>Neutrons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5" idx="2"/>
          </p:cNvCxnSpPr>
          <p:nvPr/>
        </p:nvCxnSpPr>
        <p:spPr>
          <a:xfrm flipH="1">
            <a:off x="1763688" y="3941208"/>
            <a:ext cx="589052" cy="3518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00100" y="1142984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Book Antiqua" pitchFamily="18" charset="0"/>
              </a:rPr>
              <a:t>R/A background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357290" y="1500174"/>
            <a:ext cx="785818" cy="2908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714744" y="214290"/>
            <a:ext cx="44358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Book Antiqua" pitchFamily="18" charset="0"/>
              </a:rPr>
              <a:t>Different part of spectrum 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Book Antiqua" pitchFamily="18" charset="0"/>
              </a:rPr>
              <a:t>at the different  distance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293688"/>
            <a:ext cx="914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>
              <a:buClrTx/>
              <a:buSzTx/>
              <a:buFontTx/>
              <a:buNone/>
            </a:pPr>
            <a:r>
              <a:rPr lang="en-US" sz="2300" b="1" i="1" dirty="0">
                <a:solidFill>
                  <a:srgbClr val="0000FF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The effects of atmospheric temperature and pressure on cosmic rays</a:t>
            </a:r>
            <a:endParaRPr lang="ru-RU" sz="2300" b="1" dirty="0">
              <a:solidFill>
                <a:srgbClr val="0000FF"/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981075"/>
            <a:ext cx="4953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3"/>
          <p:cNvPicPr>
            <a:picLocks noChangeAspect="1"/>
          </p:cNvPicPr>
          <p:nvPr/>
        </p:nvPicPr>
        <p:blipFill>
          <a:blip r:embed="rId3" cstate="print"/>
          <a:srcRect l="6689" r="46849" b="2101"/>
          <a:stretch>
            <a:fillRect/>
          </a:stretch>
        </p:blipFill>
        <p:spPr bwMode="auto">
          <a:xfrm>
            <a:off x="325438" y="908050"/>
            <a:ext cx="3668712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ая фигурная скобка 4"/>
          <p:cNvSpPr/>
          <p:nvPr/>
        </p:nvSpPr>
        <p:spPr>
          <a:xfrm>
            <a:off x="3492500" y="1412875"/>
            <a:ext cx="155575" cy="914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422" name="Прямоугольник 5"/>
          <p:cNvSpPr>
            <a:spLocks noChangeArrowheads="1"/>
          </p:cNvSpPr>
          <p:nvPr/>
        </p:nvSpPr>
        <p:spPr bwMode="auto">
          <a:xfrm>
            <a:off x="3643313" y="17145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5%</a:t>
            </a:r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492500" y="3141663"/>
            <a:ext cx="142875" cy="10080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424" name="Прямоугольник 7"/>
          <p:cNvSpPr>
            <a:spLocks noChangeArrowheads="1"/>
          </p:cNvSpPr>
          <p:nvPr/>
        </p:nvSpPr>
        <p:spPr bwMode="auto">
          <a:xfrm>
            <a:off x="3635375" y="3429000"/>
            <a:ext cx="506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8%</a:t>
            </a:r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492500" y="4868863"/>
            <a:ext cx="142875" cy="100806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426" name="Прямоугольник 9"/>
          <p:cNvSpPr>
            <a:spLocks noChangeArrowheads="1"/>
          </p:cNvSpPr>
          <p:nvPr/>
        </p:nvSpPr>
        <p:spPr bwMode="auto">
          <a:xfrm>
            <a:off x="3635375" y="5229225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14%</a:t>
            </a:r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3751" y="1073150"/>
            <a:ext cx="4158300" cy="33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 noChangeAspect="1"/>
          </p:cNvGrpSpPr>
          <p:nvPr/>
        </p:nvGrpSpPr>
        <p:grpSpPr bwMode="auto">
          <a:xfrm>
            <a:off x="323289" y="692510"/>
            <a:ext cx="3188936" cy="1670744"/>
            <a:chOff x="2476" y="3141"/>
            <a:chExt cx="6565" cy="3671"/>
          </a:xfrm>
        </p:grpSpPr>
        <p:sp>
          <p:nvSpPr>
            <p:cNvPr id="4" name="Надпись 2"/>
            <p:cNvSpPr txBox="1">
              <a:spLocks noChangeArrowheads="1"/>
            </p:cNvSpPr>
            <p:nvPr/>
          </p:nvSpPr>
          <p:spPr bwMode="auto">
            <a:xfrm>
              <a:off x="3959" y="3141"/>
              <a:ext cx="1507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time of arrival of the second</a:t>
              </a:r>
            </a:p>
            <a:p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impulse</a:t>
              </a:r>
              <a:endParaRPr lang="ru-RU" sz="1100" dirty="0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5" name="AutoShape 41"/>
            <p:cNvCxnSpPr>
              <a:cxnSpLocks noChangeShapeType="1"/>
            </p:cNvCxnSpPr>
            <p:nvPr/>
          </p:nvCxnSpPr>
          <p:spPr bwMode="auto">
            <a:xfrm>
              <a:off x="3403" y="5547"/>
              <a:ext cx="5638" cy="0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lg" len="lg"/>
            </a:ln>
          </p:spPr>
        </p:cxnSp>
        <p:sp>
          <p:nvSpPr>
            <p:cNvPr id="6" name="Rectangle 40"/>
            <p:cNvSpPr>
              <a:spLocks noChangeArrowheads="1"/>
            </p:cNvSpPr>
            <p:nvPr/>
          </p:nvSpPr>
          <p:spPr bwMode="auto">
            <a:xfrm>
              <a:off x="3698" y="4043"/>
              <a:ext cx="143" cy="15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5510" y="4043"/>
              <a:ext cx="143" cy="15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2476" y="3774"/>
              <a:ext cx="1416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prompt </a:t>
              </a:r>
              <a:r>
                <a:rPr lang="en-US" sz="1100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si</a:t>
              </a:r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gnal</a:t>
              </a:r>
              <a:endParaRPr lang="ru-RU" sz="11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5886" y="3932"/>
              <a:ext cx="1598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delayed signal</a:t>
              </a:r>
              <a:endParaRPr lang="ru-RU" sz="11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Надпись 2"/>
            <p:cNvSpPr txBox="1">
              <a:spLocks noChangeArrowheads="1"/>
            </p:cNvSpPr>
            <p:nvPr/>
          </p:nvSpPr>
          <p:spPr bwMode="auto">
            <a:xfrm>
              <a:off x="3494" y="6321"/>
              <a:ext cx="10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</a:t>
              </a:r>
              <a:r>
                <a:rPr lang="ru-RU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s</a:t>
              </a:r>
              <a:endParaRPr lang="ru-RU" sz="1100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Надпись 2"/>
            <p:cNvSpPr txBox="1">
              <a:spLocks noChangeArrowheads="1"/>
            </p:cNvSpPr>
            <p:nvPr/>
          </p:nvSpPr>
          <p:spPr bwMode="auto">
            <a:xfrm>
              <a:off x="5674" y="6349"/>
              <a:ext cx="126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1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100 </a:t>
              </a:r>
              <a:r>
                <a:rPr lang="ru-RU" sz="110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100"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rPr>
                <a:t>s</a:t>
              </a:r>
              <a:endParaRPr 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4265" y="5555"/>
              <a:ext cx="3969" cy="38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99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3" name="AutoShape 32"/>
            <p:cNvCxnSpPr>
              <a:cxnSpLocks noChangeShapeType="1"/>
            </p:cNvCxnSpPr>
            <p:nvPr/>
          </p:nvCxnSpPr>
          <p:spPr bwMode="auto">
            <a:xfrm>
              <a:off x="3698" y="5555"/>
              <a:ext cx="0" cy="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31"/>
            <p:cNvCxnSpPr>
              <a:cxnSpLocks noChangeShapeType="1"/>
            </p:cNvCxnSpPr>
            <p:nvPr/>
          </p:nvCxnSpPr>
          <p:spPr bwMode="auto">
            <a:xfrm>
              <a:off x="4268" y="5545"/>
              <a:ext cx="0" cy="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30"/>
            <p:cNvCxnSpPr>
              <a:cxnSpLocks noChangeShapeType="1"/>
            </p:cNvCxnSpPr>
            <p:nvPr/>
          </p:nvCxnSpPr>
          <p:spPr bwMode="auto">
            <a:xfrm>
              <a:off x="8234" y="5555"/>
              <a:ext cx="0" cy="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29"/>
            <p:cNvCxnSpPr>
              <a:cxnSpLocks noChangeShapeType="1"/>
            </p:cNvCxnSpPr>
            <p:nvPr/>
          </p:nvCxnSpPr>
          <p:spPr bwMode="auto">
            <a:xfrm>
              <a:off x="3698" y="6233"/>
              <a:ext cx="5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7" name="AutoShape 28"/>
            <p:cNvCxnSpPr>
              <a:cxnSpLocks noChangeShapeType="1"/>
            </p:cNvCxnSpPr>
            <p:nvPr/>
          </p:nvCxnSpPr>
          <p:spPr bwMode="auto">
            <a:xfrm>
              <a:off x="4266" y="6233"/>
              <a:ext cx="39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8" name="AutoShape 27"/>
            <p:cNvCxnSpPr>
              <a:cxnSpLocks noChangeShapeType="1"/>
            </p:cNvCxnSpPr>
            <p:nvPr/>
          </p:nvCxnSpPr>
          <p:spPr bwMode="auto">
            <a:xfrm>
              <a:off x="3698" y="5209"/>
              <a:ext cx="181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5265" y="5544"/>
              <a:ext cx="201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time window</a:t>
              </a:r>
              <a:endParaRPr lang="ru-RU" sz="1100" dirty="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928926" y="214290"/>
            <a:ext cx="4427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Book Antiqua" pitchFamily="18" charset="0"/>
              </a:rPr>
              <a:t>Signal of correlated events</a:t>
            </a:r>
            <a:endParaRPr lang="ru-RU" sz="280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143248"/>
            <a:ext cx="4929222" cy="34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3863172" y="836712"/>
          <a:ext cx="2214246" cy="648072"/>
        </p:xfrm>
        <a:graphic>
          <a:graphicData uri="http://schemas.openxmlformats.org/presentationml/2006/ole">
            <p:oleObj spid="_x0000_s121857" name="Equation" r:id="rId5" imgW="1143000" imgH="266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743</Words>
  <Application>Microsoft Office PowerPoint</Application>
  <PresentationFormat>Экран (4:3)</PresentationFormat>
  <Paragraphs>124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Equation</vt:lpstr>
      <vt:lpstr>Слайд</vt:lpstr>
      <vt:lpstr>Слайд 1</vt:lpstr>
      <vt:lpstr>Слайд 2</vt:lpstr>
      <vt:lpstr>New Short Baseline Reactor Experiments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Multi-section antineutrino detector model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Серебров</dc:creator>
  <cp:lastModifiedBy>Серебров</cp:lastModifiedBy>
  <cp:revision>33</cp:revision>
  <dcterms:created xsi:type="dcterms:W3CDTF">2016-06-20T09:10:13Z</dcterms:created>
  <dcterms:modified xsi:type="dcterms:W3CDTF">2016-10-10T15:58:46Z</dcterms:modified>
</cp:coreProperties>
</file>