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8" r:id="rId3"/>
    <p:sldId id="310" r:id="rId4"/>
    <p:sldId id="30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11" r:id="rId13"/>
    <p:sldId id="285" r:id="rId14"/>
    <p:sldId id="312" r:id="rId15"/>
    <p:sldId id="313" r:id="rId16"/>
    <p:sldId id="321" r:id="rId17"/>
    <p:sldId id="322" r:id="rId18"/>
    <p:sldId id="324" r:id="rId19"/>
    <p:sldId id="32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ED86A-3843-4742-8C83-506298079BC1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8AF0-BB4B-4A8B-AD3A-731010E6E1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04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7ADF3-3756-4B0F-B6E0-CBDE238F76E3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DE1FE-79B9-4494-8CFB-638D42183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5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E1FE-79B9-4494-8CFB-638D42183D5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E1FE-79B9-4494-8CFB-638D42183D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9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E1FE-79B9-4494-8CFB-638D42183D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E1FE-79B9-4494-8CFB-638D42183D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5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Следующий</a:t>
            </a:r>
            <a:r>
              <a:rPr lang="ru-RU" baseline="0" dirty="0" smtClean="0"/>
              <a:t>  критерий </a:t>
            </a:r>
            <a:r>
              <a:rPr lang="ru-RU" dirty="0" smtClean="0"/>
              <a:t>в ВПС проверяем сигнал больше 1.5 </a:t>
            </a:r>
            <a:r>
              <a:rPr lang="ru-RU" dirty="0" err="1" smtClean="0"/>
              <a:t>mip</a:t>
            </a:r>
            <a:r>
              <a:rPr lang="ru-RU" dirty="0" smtClean="0"/>
              <a:t> в каждой сработавшей плоскости.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E1FE-79B9-4494-8CFB-638D42183D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5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Первый критерий отбора.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E1FE-79B9-4494-8CFB-638D42183D5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2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Энергии протонов от 1 ГВ и до 10 ГВ.</a:t>
            </a:r>
            <a:r>
              <a:rPr lang="en-US" dirty="0" smtClean="0"/>
              <a:t> </a:t>
            </a:r>
            <a:r>
              <a:rPr lang="ru-RU" dirty="0" smtClean="0"/>
              <a:t>Потери выше 1.5 </a:t>
            </a:r>
            <a:r>
              <a:rPr lang="ru-RU" dirty="0" err="1" smtClean="0"/>
              <a:t>mip</a:t>
            </a:r>
            <a:r>
              <a:rPr lang="ru-RU" dirty="0" smtClean="0"/>
              <a:t>, скорость менее 0.73.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put cut like is the show in the pictures. We select particles with energy release more than cuts. Most of antiprotons will selected. The significant part of protons will rejected.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Синим протоны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E1FE-79B9-4494-8CFB-638D42183D5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0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C67E207-3CE3-477C-959E-9134EF97A4C8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18DD-F72F-4570-B798-E02398D0F6FA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86D-497F-4C71-B099-3A8BAB52793F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33B6-A0FB-4183-A50F-8802FC04913C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8B4F647-FA96-4F3D-991D-9549BAA48190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B0B1-CD01-4E5D-BFF3-C7E5234FF79B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9F83-CC48-4D1D-9654-DD85AEF7D61E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A254-3FB1-45AF-BA7A-45190B56174D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CBEE-200C-4779-8E86-564E7CE3C885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6870-7053-4A35-A932-93CA19548E5D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E10B-3B46-4A24-9FCC-726F09880E79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DEFA90-40BC-4201-9C79-B8CA586E6977}" type="datetime1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0FACDA-5D7F-4250-B7DF-BB7BB11DE0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01014" cy="3375826"/>
          </a:xfrm>
        </p:spPr>
        <p:txBody>
          <a:bodyPr anchor="ctr">
            <a:normAutofit/>
          </a:bodyPr>
          <a:lstStyle/>
          <a:p>
            <a:pPr algn="ctr" fontAlgn="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low-energy antiprotons stopped in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coordinate-sensitive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calorimeter of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PAMELA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39330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Rodenko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S.A.,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Mayorov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A.G.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behave of PAMELA collaboration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285" y="5229200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2nd international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conference on particle physics and astrophysics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Moscow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10-15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October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Track's searches algorithm of antiprotons stopping in calorimeter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266"/>
            <a:ext cx="8229600" cy="4568992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Track's searches algorithm of antiprotons stopping in calorimeter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266"/>
            <a:ext cx="8229600" cy="4568992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calorimeter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Center of mass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hitted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strips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Total number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hitted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strips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Total energy release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/dx in a strip along a track in a first plane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5. Range of particle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6. Maximum energy release along a track (expected at the point of annihilation)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ToF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task is to show that we can separate protons and antiprotons on the level of admixture of protons to antiprotons at the level of 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6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antiprotons on the background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low-energy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protons.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3585" r="6450" b="2100"/>
          <a:stretch/>
        </p:blipFill>
        <p:spPr>
          <a:xfrm>
            <a:off x="467544" y="1370775"/>
            <a:ext cx="8136904" cy="4722521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Identification of antiprotons on the background of low-energy protons.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4235" r="7546"/>
          <a:stretch/>
        </p:blipFill>
        <p:spPr>
          <a:xfrm>
            <a:off x="467544" y="1241265"/>
            <a:ext cx="8064896" cy="5040164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47248" cy="756320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Identification of antiprotons on the background of high-energy protons.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2814" r="7946"/>
          <a:stretch/>
        </p:blipFill>
        <p:spPr>
          <a:xfrm>
            <a:off x="179513" y="1196752"/>
            <a:ext cx="7178402" cy="4608512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403648" y="1484785"/>
            <a:ext cx="0" cy="381642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3645024"/>
            <a:ext cx="662473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5576" y="7554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Graph of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depending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energy released in the first point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30600" y="482415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selected  particles with  energy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release more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than 1.5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mip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less than 0.73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438612" y="1197361"/>
            <a:ext cx="1656184" cy="827669"/>
            <a:chOff x="7438612" y="1379858"/>
            <a:chExt cx="1656184" cy="827669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7438612" y="1379858"/>
              <a:ext cx="1656184" cy="827669"/>
              <a:chOff x="7673545" y="1599502"/>
              <a:chExt cx="1656184" cy="82766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708453" y="159950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- proton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73545" y="2057839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- antiproton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622625" y="1556792"/>
              <a:ext cx="45719" cy="504056"/>
              <a:chOff x="7622625" y="1556792"/>
              <a:chExt cx="45719" cy="504056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7622625" y="1556792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 flipV="1">
                <a:off x="7622625" y="2015129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9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Geometric factor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2642" r="6944"/>
          <a:stretch/>
        </p:blipFill>
        <p:spPr>
          <a:xfrm>
            <a:off x="899591" y="1385418"/>
            <a:ext cx="7519395" cy="4779886"/>
          </a:xfrm>
        </p:spPr>
      </p:pic>
    </p:spTree>
    <p:extLst>
      <p:ext uri="{BB962C8B-B14F-4D97-AF65-F5344CB8AC3E}">
        <p14:creationId xmlns:p14="http://schemas.microsoft.com/office/powerpoint/2010/main" val="41138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Rejection proton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r="6048"/>
          <a:stretch/>
        </p:blipFill>
        <p:spPr>
          <a:xfrm>
            <a:off x="738920" y="1412776"/>
            <a:ext cx="7505488" cy="4736210"/>
          </a:xfrm>
        </p:spPr>
      </p:pic>
    </p:spTree>
    <p:extLst>
      <p:ext uri="{BB962C8B-B14F-4D97-AF65-F5344CB8AC3E}">
        <p14:creationId xmlns:p14="http://schemas.microsoft.com/office/powerpoint/2010/main" val="30386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Rejection 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mesons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4713"/>
          <a:stretch/>
        </p:blipFill>
        <p:spPr>
          <a:xfrm>
            <a:off x="827584" y="1397012"/>
            <a:ext cx="7344816" cy="4493398"/>
          </a:xfrm>
        </p:spPr>
      </p:pic>
    </p:spTree>
    <p:extLst>
      <p:ext uri="{BB962C8B-B14F-4D97-AF65-F5344CB8AC3E}">
        <p14:creationId xmlns:p14="http://schemas.microsoft.com/office/powerpoint/2010/main" val="5756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 you for attention!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09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696744" cy="648072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the selection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779292"/>
              </p:ext>
            </p:extLst>
          </p:nvPr>
        </p:nvGraphicFramePr>
        <p:xfrm>
          <a:off x="251520" y="1133253"/>
          <a:ext cx="5367412" cy="5076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0716"/>
                <a:gridCol w="1765581"/>
                <a:gridCol w="2071115"/>
              </a:tblGrid>
              <a:tr h="62818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Particle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Rigidity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GV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Efficiency /rejection</a:t>
                      </a:r>
                    </a:p>
                  </a:txBody>
                  <a:tcPr anchor="ctr"/>
                </a:tc>
              </a:tr>
              <a:tr h="388874">
                <a:tc rowSpan="9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proton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r>
                        <a:rPr lang="en-US" sz="2000" dirty="0" smtClean="0"/>
                        <a:t>.</a:t>
                      </a:r>
                      <a:r>
                        <a:rPr lang="ru-RU" sz="2000" dirty="0" smtClean="0"/>
                        <a:t>75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1.25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1.75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74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2.5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row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π</a:t>
                      </a:r>
                      <a:r>
                        <a:rPr lang="ru-RU" sz="2000" dirty="0" smtClean="0"/>
                        <a:t>-</a:t>
                      </a:r>
                      <a:r>
                        <a:rPr lang="en-US" sz="2000" dirty="0" smtClean="0"/>
                        <a:t>meson</a:t>
                      </a:r>
                      <a:r>
                        <a:rPr lang="ru-RU" sz="2000" dirty="0" smtClean="0"/>
                        <a:t>: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8874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1.25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692683" y="1869182"/>
            <a:ext cx="1390650" cy="4352953"/>
            <a:chOff x="7143768" y="2000240"/>
            <a:chExt cx="1390650" cy="435295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3571876"/>
              <a:ext cx="1133475" cy="352425"/>
            </a:xfrm>
            <a:prstGeom prst="rect">
              <a:avLst/>
            </a:prstGeom>
            <a:noFill/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4000504"/>
              <a:ext cx="1133475" cy="352425"/>
            </a:xfrm>
            <a:prstGeom prst="rect">
              <a:avLst/>
            </a:prstGeom>
            <a:noFill/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4429132"/>
              <a:ext cx="1133475" cy="352425"/>
            </a:xfrm>
            <a:prstGeom prst="rect">
              <a:avLst/>
            </a:prstGeom>
            <a:noFill/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4857760"/>
              <a:ext cx="1133475" cy="352425"/>
            </a:xfrm>
            <a:prstGeom prst="rect">
              <a:avLst/>
            </a:prstGeom>
            <a:noFill/>
          </p:spPr>
        </p:pic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5214950"/>
              <a:ext cx="1133475" cy="352425"/>
            </a:xfrm>
            <a:prstGeom prst="rect">
              <a:avLst/>
            </a:prstGeom>
            <a:noFill/>
          </p:spPr>
        </p:pic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67615" y="6000768"/>
              <a:ext cx="1133475" cy="352425"/>
            </a:xfrm>
            <a:prstGeom prst="rect">
              <a:avLst/>
            </a:prstGeom>
            <a:noFill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000240"/>
              <a:ext cx="1390650" cy="314325"/>
            </a:xfrm>
            <a:prstGeom prst="rect">
              <a:avLst/>
            </a:prstGeom>
            <a:noFill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3214686"/>
              <a:ext cx="1390650" cy="314325"/>
            </a:xfrm>
            <a:prstGeom prst="rect">
              <a:avLst/>
            </a:prstGeom>
            <a:noFill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786058"/>
              <a:ext cx="1390650" cy="314325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357430"/>
              <a:ext cx="1390650" cy="314325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5643578"/>
              <a:ext cx="1390650" cy="314325"/>
            </a:xfrm>
            <a:prstGeom prst="rect">
              <a:avLst/>
            </a:prstGeom>
            <a:noFill/>
          </p:spPr>
        </p:pic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09213" y="3072179"/>
            <a:ext cx="261125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ToF</a:t>
            </a:r>
            <a:r>
              <a:rPr lang="en-US" dirty="0" smtClean="0"/>
              <a:t> maybe used </a:t>
            </a:r>
            <a:r>
              <a:rPr lang="en-US" dirty="0"/>
              <a:t>for high </a:t>
            </a:r>
            <a:r>
              <a:rPr lang="en-US" dirty="0" smtClean="0"/>
              <a:t>energy protons </a:t>
            </a:r>
            <a:r>
              <a:rPr lang="en-US" dirty="0"/>
              <a:t>and </a:t>
            </a:r>
            <a:r>
              <a:rPr lang="en-US" dirty="0" smtClean="0"/>
              <a:t>π-mesons </a:t>
            </a:r>
            <a:r>
              <a:rPr lang="en-US" dirty="0"/>
              <a:t>rejection.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9213" y="1805349"/>
            <a:ext cx="271804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It wasn't possible to reject background only </a:t>
            </a:r>
            <a:r>
              <a:rPr lang="en-US" dirty="0" smtClean="0"/>
              <a:t>with </a:t>
            </a:r>
            <a:r>
              <a:rPr lang="en-US" dirty="0"/>
              <a:t>calorimeter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selection criteria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ToF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4041648" cy="321791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S11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S12, but be sure to at least one signal to the S1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more than one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S21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be sure to at least one signal to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more than one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S31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be sure to at least one signal to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speed  (measured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&gt;0.3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32" y="1412776"/>
            <a:ext cx="4458072" cy="4104456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569"/>
            <a:ext cx="8229600" cy="450304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Plot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energy released in each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planes depending on speed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3779" r="7761" b="1958"/>
          <a:stretch/>
        </p:blipFill>
        <p:spPr>
          <a:xfrm>
            <a:off x="1146412" y="1473958"/>
            <a:ext cx="6449924" cy="4043274"/>
          </a:xfr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5835465"/>
            <a:ext cx="864096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selected not interacted in the construction elements of PAMELA device protons/antiprotons.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 set top and bottom thresholds on 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energy release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each plane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ToF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27684" y="4653136"/>
            <a:ext cx="56886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Track's searches algorithm of antiprotons stopping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calorimeter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266"/>
            <a:ext cx="8229600" cy="4568992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6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Track's searches algorithm of antiprotons stopping in calorimeter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266"/>
            <a:ext cx="8229600" cy="4568992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Track's searches algorithm of antiprotons stopping in calorimeter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266"/>
            <a:ext cx="8229600" cy="4568992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5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Track's searches algorithm of antiprotons stopping in calorimeter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266"/>
            <a:ext cx="8229600" cy="4568992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3707904" y="2996952"/>
            <a:ext cx="2160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Track's searches algorithm of antiprotons stopping in calorimeter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ACDA-5D7F-4250-B7DF-BB7BB11DE07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266"/>
            <a:ext cx="8229600" cy="4568992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5728</TotalTime>
  <Words>528</Words>
  <Application>Microsoft Office PowerPoint</Application>
  <PresentationFormat>Экран (4:3)</PresentationFormat>
  <Paragraphs>94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Selection of low-energy antiprotons stopped in the coordinate-sensitive calorimeter of  PAMELA spectrometer</vt:lpstr>
      <vt:lpstr>The effectiveness of the selection and background</vt:lpstr>
      <vt:lpstr>The selection criteria for ToF</vt:lpstr>
      <vt:lpstr>Plot of the energy released in each of the ToF planes depending on speed</vt:lpstr>
      <vt:lpstr>Track's searches algorithm of antiprotons stopping in calorimeter</vt:lpstr>
      <vt:lpstr>Track's searches algorithm of antiprotons stopping in calorimeter</vt:lpstr>
      <vt:lpstr>Track's searches algorithm of antiprotons stopping in calorimeter</vt:lpstr>
      <vt:lpstr>Track's searches algorithm of antiprotons stopping in calorimeter</vt:lpstr>
      <vt:lpstr>Track's searches algorithm of antiprotons stopping in calorimeter</vt:lpstr>
      <vt:lpstr>Track's searches algorithm of antiprotons stopping in calorimeter</vt:lpstr>
      <vt:lpstr>Track's searches algorithm of antiprotons stopping in calorimeter</vt:lpstr>
      <vt:lpstr>Features  on the calorimeter</vt:lpstr>
      <vt:lpstr>Identification of antiprotons on the background of low-energy protons.</vt:lpstr>
      <vt:lpstr>Identification of antiprotons on the background of low-energy protons.</vt:lpstr>
      <vt:lpstr>Identification of antiprotons on the background of high-energy protons.</vt:lpstr>
      <vt:lpstr>Geometric factor</vt:lpstr>
      <vt:lpstr>Rejection proton</vt:lpstr>
      <vt:lpstr>Rejection  π - mesons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экспериментальной ядерной физики и космофизики   Отчет по НИРС на тему: Поиск частиц с аномальным отношением Z/A в космических лучах</dc:title>
  <dc:creator>Zev</dc:creator>
  <cp:lastModifiedBy>Zev</cp:lastModifiedBy>
  <cp:revision>351</cp:revision>
  <dcterms:created xsi:type="dcterms:W3CDTF">2014-01-20T23:20:36Z</dcterms:created>
  <dcterms:modified xsi:type="dcterms:W3CDTF">2016-10-11T11:46:13Z</dcterms:modified>
</cp:coreProperties>
</file>