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78" r:id="rId4"/>
    <p:sldId id="270" r:id="rId5"/>
    <p:sldId id="268" r:id="rId6"/>
    <p:sldId id="275" r:id="rId7"/>
    <p:sldId id="277" r:id="rId8"/>
    <p:sldId id="261" r:id="rId9"/>
    <p:sldId id="265" r:id="rId10"/>
    <p:sldId id="279" r:id="rId11"/>
    <p:sldId id="267" r:id="rId12"/>
    <p:sldId id="273" r:id="rId13"/>
    <p:sldId id="257" r:id="rId14"/>
    <p:sldId id="258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1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2B00E-CD04-4815-8655-23C8CBD45E3F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084CC-2CD1-4287-9466-8E43892B6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084CC-2CD1-4287-9466-8E43892B6C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540FE-9784-49D6-B887-7975EC1323C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084CC-2CD1-4287-9466-8E43892B6C1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084CC-2CD1-4287-9466-8E43892B6C1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084CC-2CD1-4287-9466-8E43892B6C1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CAEF3-9B5B-4EEB-B5D7-A4828AC7D2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8E7D6-FCAD-4486-942F-2DB6748A229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26C264-60B4-47A2-B46B-347F45D264B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084CC-2CD1-4287-9466-8E43892B6C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084CC-2CD1-4287-9466-8E43892B6C1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084CC-2CD1-4287-9466-8E43892B6C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084CC-2CD1-4287-9466-8E43892B6C1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084CC-2CD1-4287-9466-8E43892B6C1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D65BD-BF61-4CF8-A469-D84D976C8A0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61063-2E3B-46BC-B26D-6D9E5D752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dico.cfr.mephi.ru/event/2/picture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5328592" cy="28120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2190105"/>
          </a:xfrm>
        </p:spPr>
        <p:txBody>
          <a:bodyPr>
            <a:noAutofit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b="1" cap="all" dirty="0" smtClean="0"/>
              <a:t>High energy positron detection </a:t>
            </a:r>
            <a:br>
              <a:rPr lang="en-US" sz="2800" b="1" cap="all" dirty="0" smtClean="0"/>
            </a:br>
            <a:r>
              <a:rPr lang="en-US" sz="2800" b="1" cap="all" dirty="0" smtClean="0"/>
              <a:t>via synchrotron radiation </a:t>
            </a:r>
            <a:br>
              <a:rPr lang="en-US" sz="2800" b="1" cap="all" dirty="0" smtClean="0"/>
            </a:br>
            <a:r>
              <a:rPr lang="en-US" sz="2800" b="1" cap="all" dirty="0" smtClean="0"/>
              <a:t>in </a:t>
            </a:r>
            <a:r>
              <a:rPr lang="en-US" sz="2800" b="1" cap="all" dirty="0" err="1" smtClean="0"/>
              <a:t>magentosphere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“</a:t>
            </a:r>
            <a:r>
              <a:rPr lang="en-US" sz="2000" b="1" dirty="0" smtClean="0">
                <a:solidFill>
                  <a:srgbClr val="FF0000"/>
                </a:solidFill>
              </a:rPr>
              <a:t>SONYA” project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8208912" cy="17526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А.М. Гальпер</a:t>
            </a:r>
            <a:r>
              <a:rPr lang="ru-RU" sz="1800" baseline="30000" dirty="0" smtClean="0"/>
              <a:t>1</a:t>
            </a:r>
            <a:r>
              <a:rPr lang="ru-RU" sz="1800" dirty="0" smtClean="0"/>
              <a:t>, О.Ф. Прилуцкий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, С.В. Колдашов</a:t>
            </a:r>
            <a:r>
              <a:rPr lang="ru-RU" sz="1800" baseline="30000" dirty="0" smtClean="0"/>
              <a:t>1</a:t>
            </a:r>
            <a:r>
              <a:rPr lang="ru-RU" sz="1800" dirty="0" smtClean="0"/>
              <a:t>, В.В. Михайлов</a:t>
            </a:r>
            <a:r>
              <a:rPr lang="ru-RU" sz="1800" baseline="30000" dirty="0" smtClean="0"/>
              <a:t>1</a:t>
            </a:r>
            <a:endParaRPr lang="ru-RU" sz="1800" baseline="30000" dirty="0"/>
          </a:p>
          <a:p>
            <a:r>
              <a:rPr lang="en-US" sz="1800" baseline="30000" dirty="0" smtClean="0"/>
              <a:t>1</a:t>
            </a:r>
            <a:r>
              <a:rPr lang="en-US" sz="1800" dirty="0" smtClean="0"/>
              <a:t> </a:t>
            </a:r>
            <a:r>
              <a:rPr lang="ru-RU" sz="1800" dirty="0" smtClean="0"/>
              <a:t>Национальный исследовательский ядерный университет МИФИ </a:t>
            </a:r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ru-RU" sz="1800" dirty="0" smtClean="0"/>
              <a:t>Институт космических исследований РАН</a:t>
            </a:r>
            <a:endParaRPr lang="en-US" sz="1800" dirty="0" smtClean="0"/>
          </a:p>
          <a:p>
            <a:r>
              <a:rPr lang="en-US" sz="1800" dirty="0" smtClean="0"/>
              <a:t>A.M. Galper. O.F. </a:t>
            </a:r>
            <a:r>
              <a:rPr lang="en-US" sz="1800" dirty="0" err="1" smtClean="0"/>
              <a:t>Priluchkii</a:t>
            </a:r>
            <a:r>
              <a:rPr lang="en-US" sz="1800" dirty="0" smtClean="0"/>
              <a:t>, S.V. </a:t>
            </a:r>
            <a:r>
              <a:rPr lang="en-US" sz="1800" dirty="0" err="1" smtClean="0"/>
              <a:t>Koladashov</a:t>
            </a:r>
            <a:r>
              <a:rPr lang="en-US" sz="1800" dirty="0" smtClean="0"/>
              <a:t>, V.V. </a:t>
            </a:r>
            <a:r>
              <a:rPr lang="en-US" sz="1800" dirty="0" err="1" smtClean="0"/>
              <a:t>Mikhailov</a:t>
            </a:r>
            <a:endParaRPr lang="en-US" sz="1800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Presented by Vladimir </a:t>
            </a:r>
            <a:r>
              <a:rPr lang="en-US" sz="2400" dirty="0" err="1" smtClean="0">
                <a:solidFill>
                  <a:schemeClr val="tx1"/>
                </a:solidFill>
              </a:rPr>
              <a:t>Mikhailov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536504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12 October , 2</a:t>
            </a:r>
            <a:r>
              <a:rPr lang="en-US" baseline="30000" dirty="0" smtClean="0">
                <a:solidFill>
                  <a:schemeClr val="tx1"/>
                </a:solidFill>
              </a:rPr>
              <a:t>sd</a:t>
            </a:r>
            <a:r>
              <a:rPr lang="en-US" dirty="0" smtClean="0">
                <a:solidFill>
                  <a:schemeClr val="tx1"/>
                </a:solidFill>
              </a:rPr>
              <a:t> ICPPA, 2016, Moscow , MEPHI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Prototype SRD test flight on board STS-108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336704" cy="399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6093296"/>
            <a:ext cx="395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</a:t>
            </a:r>
            <a:r>
              <a:rPr lang="en-US" dirty="0" err="1" smtClean="0"/>
              <a:t>Anderhub</a:t>
            </a:r>
            <a:r>
              <a:rPr lang="en-US" dirty="0" smtClean="0"/>
              <a:t>+,  </a:t>
            </a:r>
            <a:r>
              <a:rPr lang="en-US" dirty="0" err="1" smtClean="0"/>
              <a:t>Nucl</a:t>
            </a:r>
            <a:r>
              <a:rPr lang="en-US" dirty="0" smtClean="0"/>
              <a:t> Phys 2002, 113,166</a:t>
            </a:r>
          </a:p>
          <a:p>
            <a:r>
              <a:rPr lang="en-US" dirty="0" smtClean="0"/>
              <a:t>B. Zimmerman, 2003, ETZH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5157192"/>
            <a:ext cx="343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SRD principle </a:t>
            </a:r>
            <a:r>
              <a:rPr lang="en-US" dirty="0" smtClean="0"/>
              <a:t>works </a:t>
            </a:r>
            <a:r>
              <a:rPr lang="en-US" dirty="0" smtClean="0"/>
              <a:t>in blue region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085184"/>
            <a:ext cx="39591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Small prototype of SRD with </a:t>
            </a:r>
          </a:p>
          <a:p>
            <a:r>
              <a:rPr lang="en-US" dirty="0" smtClean="0"/>
              <a:t>YAP (</a:t>
            </a:r>
            <a:r>
              <a:rPr lang="en-US" dirty="0" err="1" smtClean="0"/>
              <a:t>Ce</a:t>
            </a:r>
            <a:r>
              <a:rPr lang="en-US" dirty="0" smtClean="0"/>
              <a:t>) </a:t>
            </a:r>
            <a:r>
              <a:rPr lang="en-US" dirty="0" err="1" smtClean="0"/>
              <a:t>scitillator</a:t>
            </a:r>
            <a:r>
              <a:rPr lang="en-US" dirty="0" smtClean="0"/>
              <a:t> crystals </a:t>
            </a:r>
            <a:r>
              <a:rPr lang="en-US" dirty="0" smtClean="0"/>
              <a:t>18x18X1 mm</a:t>
            </a:r>
          </a:p>
          <a:p>
            <a:r>
              <a:rPr lang="en-US" dirty="0" smtClean="0"/>
              <a:t>12 days </a:t>
            </a:r>
            <a:r>
              <a:rPr lang="en-US" dirty="0" smtClean="0"/>
              <a:t>flight  </a:t>
            </a:r>
            <a:r>
              <a:rPr lang="en-US" dirty="0" smtClean="0"/>
              <a:t>in 2001.</a:t>
            </a:r>
          </a:p>
          <a:p>
            <a:r>
              <a:rPr lang="en-US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 smtClean="0"/>
              <a:t>Yttrium Aluminum </a:t>
            </a:r>
            <a:r>
              <a:rPr lang="en-US" sz="1400" dirty="0" err="1" smtClean="0"/>
              <a:t>Perovskite</a:t>
            </a:r>
            <a:r>
              <a:rPr lang="en-US" sz="1400" dirty="0" smtClean="0"/>
              <a:t> activated by Ce3+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detection</a:t>
            </a:r>
            <a:endParaRPr lang="ru-RU" dirty="0"/>
          </a:p>
        </p:txBody>
      </p:sp>
      <p:pic>
        <p:nvPicPr>
          <p:cNvPr id="6145" name="Рисунок 0" descr="Рис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32733" cy="34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4" y="2708920"/>
            <a:ext cx="16561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X-ray photons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301208"/>
            <a:ext cx="835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position of  synchrotron photons and primary particle is signature for e+ and e-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93096"/>
            <a:ext cx="3131839" cy="18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of particles trajectories in magnetosphere</a:t>
            </a:r>
            <a:endParaRPr lang="ru-RU" dirty="0" smtClean="0"/>
          </a:p>
        </p:txBody>
      </p:sp>
      <p:pic>
        <p:nvPicPr>
          <p:cNvPr id="16387" name="Содержимое 4" descr="tstTRK2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552" y="1412776"/>
            <a:ext cx="2592288" cy="1833148"/>
          </a:xfrm>
        </p:spPr>
      </p:pic>
      <p:pic>
        <p:nvPicPr>
          <p:cNvPr id="16388" name="Содержимое 5" descr="lat11.pn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9552" y="3284984"/>
            <a:ext cx="2520280" cy="1815909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537321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en-US" sz="1600" dirty="0" smtClean="0"/>
              <a:t>E</a:t>
            </a:r>
            <a:r>
              <a:rPr lang="en-US" altLang="en-US" sz="1600" dirty="0" smtClean="0"/>
              <a:t>xamples </a:t>
            </a:r>
            <a:r>
              <a:rPr lang="en-US" altLang="en-US" sz="1600" dirty="0" smtClean="0"/>
              <a:t>of 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trajectory </a:t>
            </a:r>
            <a:r>
              <a:rPr lang="en-US" altLang="en-US" sz="1600" dirty="0" smtClean="0"/>
              <a:t>calculations </a:t>
            </a:r>
            <a:r>
              <a:rPr lang="en-US" altLang="en-US" sz="1600" dirty="0" smtClean="0"/>
              <a:t>into </a:t>
            </a:r>
            <a:r>
              <a:rPr lang="en-US" altLang="en-US" sz="1600" dirty="0" smtClean="0"/>
              <a:t>geomagnetic field near cut-off rigidity. </a:t>
            </a:r>
            <a:endParaRPr lang="en-US" altLang="en-US" sz="1600" dirty="0" smtClean="0"/>
          </a:p>
          <a:p>
            <a:pPr>
              <a:buSzPct val="100000"/>
            </a:pPr>
            <a:r>
              <a:rPr lang="en-US" altLang="en-US" sz="1600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412776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  <a:buSzPct val="100000"/>
            </a:pPr>
            <a:r>
              <a:rPr lang="en-US" altLang="en-US" kern="0" dirty="0" smtClean="0"/>
              <a:t>Trajectories of  positrons and electrons were reconstructed in the Earth's magnetic </a:t>
            </a:r>
            <a:r>
              <a:rPr lang="en-US" altLang="en-US" kern="0" dirty="0" smtClean="0"/>
              <a:t>field.</a:t>
            </a:r>
            <a:endParaRPr lang="en-US" altLang="en-US" kern="0" dirty="0" smtClean="0"/>
          </a:p>
          <a:p>
            <a:pPr lvl="0" eaLnBrk="0" hangingPunct="0">
              <a:spcBef>
                <a:spcPct val="20000"/>
              </a:spcBef>
              <a:buSzPct val="100000"/>
            </a:pPr>
            <a:r>
              <a:rPr lang="en-US" altLang="en-US" kern="0" dirty="0" smtClean="0"/>
              <a:t>IGRF field model was used</a:t>
            </a:r>
            <a:endParaRPr lang="en-US" altLang="en-US" sz="1600" kern="0" dirty="0" smtClean="0"/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420888"/>
            <a:ext cx="270097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trk2RE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39552" y="3284984"/>
            <a:ext cx="2592288" cy="1867792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6067425"/>
            <a:ext cx="5324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60032" y="2348880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Altitude distribution of emitted photons for 1 </a:t>
            </a:r>
            <a:r>
              <a:rPr lang="en-US" sz="1200" dirty="0" err="1" smtClean="0"/>
              <a:t>TeV</a:t>
            </a:r>
            <a:r>
              <a:rPr lang="en-US" sz="1200" dirty="0" smtClean="0"/>
              <a:t> electrons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6016" y="4149080"/>
            <a:ext cx="79208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Altitude, km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3923928" y="2348880"/>
            <a:ext cx="369332" cy="16561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 smtClean="0"/>
              <a:t>Number of photons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магнитосфер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5" y="692696"/>
            <a:ext cx="2115235" cy="1781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dirty="0" smtClean="0"/>
              <a:t>Project SONYA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5364088" cy="2193107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US" sz="1600" b="1" dirty="0" smtClean="0"/>
              <a:t>Task:  Measurements energy spectra of cosmic ray electrons and positrons of very high energy form </a:t>
            </a:r>
            <a:r>
              <a:rPr lang="en-US" sz="1600" b="1" dirty="0" err="1" smtClean="0"/>
              <a:t>handreds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 till 10-20 </a:t>
            </a:r>
            <a:r>
              <a:rPr lang="en-US" sz="1600" b="1" dirty="0" err="1" smtClean="0"/>
              <a:t>TeV</a:t>
            </a:r>
            <a:r>
              <a:rPr lang="en-US" sz="1600" b="1" dirty="0" smtClean="0"/>
              <a:t> using SR method</a:t>
            </a:r>
            <a:endParaRPr lang="ru-RU" sz="1600" dirty="0" smtClean="0"/>
          </a:p>
          <a:p>
            <a:pPr hangingPunct="0">
              <a:buNone/>
            </a:pPr>
            <a:r>
              <a:rPr lang="en-US" sz="1600" b="1" dirty="0" smtClean="0"/>
              <a:t>Object </a:t>
            </a:r>
            <a:r>
              <a:rPr lang="ru-RU" sz="1600" b="1" dirty="0" smtClean="0"/>
              <a:t>: </a:t>
            </a:r>
            <a:r>
              <a:rPr lang="en-US" sz="1600" dirty="0" smtClean="0"/>
              <a:t>to study origin of high energy positron excess  and </a:t>
            </a:r>
          </a:p>
          <a:p>
            <a:pPr hangingPunct="0">
              <a:buNone/>
            </a:pPr>
            <a:r>
              <a:rPr lang="en-US" sz="1600" dirty="0" smtClean="0"/>
              <a:t>DM properties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4437112"/>
            <a:ext cx="268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Scheme </a:t>
            </a:r>
            <a:r>
              <a:rPr lang="en-US" dirty="0" smtClean="0"/>
              <a:t>of the instrument 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4932040" y="2420888"/>
            <a:ext cx="3923930" cy="1982825"/>
            <a:chOff x="4583678" y="1628800"/>
            <a:chExt cx="4560325" cy="2345452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3678" y="1628800"/>
              <a:ext cx="2740202" cy="1901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Прямоугольник 4"/>
            <p:cNvSpPr/>
            <p:nvPr/>
          </p:nvSpPr>
          <p:spPr>
            <a:xfrm>
              <a:off x="4667364" y="3417520"/>
              <a:ext cx="1776844" cy="3407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араллелограмм 6"/>
            <p:cNvSpPr/>
            <p:nvPr/>
          </p:nvSpPr>
          <p:spPr>
            <a:xfrm rot="19066006">
              <a:off x="6212919" y="3073396"/>
              <a:ext cx="1311763" cy="225910"/>
            </a:xfrm>
            <a:prstGeom prst="parallelogram">
              <a:avLst>
                <a:gd name="adj" fmla="val 871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67364" y="3758228"/>
              <a:ext cx="1800200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араллелограмм 8"/>
            <p:cNvSpPr/>
            <p:nvPr/>
          </p:nvSpPr>
          <p:spPr>
            <a:xfrm rot="19066006">
              <a:off x="6227933" y="3346732"/>
              <a:ext cx="1300337" cy="211157"/>
            </a:xfrm>
            <a:prstGeom prst="parallelogram">
              <a:avLst>
                <a:gd name="adj" fmla="val 8714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67366" y="3417519"/>
              <a:ext cx="1757416" cy="327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Tungsten </a:t>
              </a:r>
              <a:r>
                <a:rPr lang="ru-RU" sz="1200" dirty="0" smtClean="0"/>
                <a:t> </a:t>
              </a:r>
              <a:r>
                <a:rPr lang="en-US" sz="1200" dirty="0" smtClean="0"/>
                <a:t>W</a:t>
              </a:r>
              <a:r>
                <a:rPr lang="ru-RU" sz="1200" dirty="0" smtClean="0"/>
                <a:t>  </a:t>
              </a:r>
              <a:r>
                <a:rPr lang="en-US" sz="1200" dirty="0" smtClean="0"/>
                <a:t>~3X</a:t>
              </a:r>
              <a:r>
                <a:rPr lang="en-US" sz="1200" baseline="-25000" dirty="0" smtClean="0"/>
                <a:t>0</a:t>
              </a:r>
              <a:endParaRPr lang="ru-RU" sz="12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68344" y="1628800"/>
              <a:ext cx="1475656" cy="873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CdZnTe</a:t>
              </a:r>
              <a:r>
                <a:rPr lang="en-US" sz="1400" b="1" dirty="0" smtClean="0"/>
                <a:t> </a:t>
              </a:r>
              <a:r>
                <a:rPr lang="ru-RU" sz="1400" b="1" dirty="0" smtClean="0"/>
                <a:t>Х</a:t>
              </a:r>
              <a:r>
                <a:rPr lang="en-US" sz="1400" b="1" dirty="0" smtClean="0"/>
                <a:t>-ray  </a:t>
              </a:r>
              <a:r>
                <a:rPr lang="en-US" sz="1400" b="1" dirty="0" smtClean="0"/>
                <a:t>pixel </a:t>
              </a:r>
              <a:r>
                <a:rPr lang="en-US" sz="1400" b="1" dirty="0" smtClean="0"/>
                <a:t>detector</a:t>
              </a:r>
              <a:endParaRPr lang="ru-RU" sz="1400" b="1" dirty="0" smtClean="0"/>
            </a:p>
            <a:p>
              <a:endParaRPr lang="ru-RU" sz="1400" dirty="0"/>
            </a:p>
          </p:txBody>
        </p:sp>
        <p:sp>
          <p:nvSpPr>
            <p:cNvPr id="15" name="Стрелка вниз 14"/>
            <p:cNvSpPr/>
            <p:nvPr/>
          </p:nvSpPr>
          <p:spPr>
            <a:xfrm rot="4063364">
              <a:off x="7278373" y="1869930"/>
              <a:ext cx="133267" cy="5547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 rot="5733171" flipH="1">
              <a:off x="7814726" y="2224776"/>
              <a:ext cx="93939" cy="779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 rot="4063364" flipH="1">
              <a:off x="7463560" y="2911906"/>
              <a:ext cx="96870" cy="6829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46" y="2565748"/>
              <a:ext cx="1882357" cy="982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Trigger with </a:t>
              </a:r>
              <a:r>
                <a:rPr lang="en-US" sz="1200" dirty="0" err="1" smtClean="0"/>
                <a:t>scintillator</a:t>
              </a:r>
              <a:r>
                <a:rPr lang="en-US" sz="1200" dirty="0" smtClean="0"/>
                <a:t> detectors </a:t>
              </a:r>
              <a:endParaRPr lang="ru-RU" sz="1200" dirty="0" smtClean="0"/>
            </a:p>
            <a:p>
              <a:pPr algn="r"/>
              <a:r>
                <a:rPr lang="ru-RU" sz="1200" dirty="0" smtClean="0"/>
                <a:t>С1 </a:t>
              </a:r>
              <a:r>
                <a:rPr lang="en-US" sz="1200" dirty="0" smtClean="0"/>
                <a:t>&amp;&amp;C2.</a:t>
              </a:r>
            </a:p>
            <a:p>
              <a:pPr algn="r"/>
              <a:r>
                <a:rPr lang="en-US" sz="1200" dirty="0" smtClean="0"/>
                <a:t>C1~ 1mip</a:t>
              </a:r>
              <a:r>
                <a:rPr lang="ru-RU" sz="1200" dirty="0" smtClean="0"/>
                <a:t>, </a:t>
              </a:r>
              <a:r>
                <a:rPr lang="en-US" sz="1200" dirty="0" smtClean="0"/>
                <a:t>C2&gt;10 </a:t>
              </a:r>
              <a:r>
                <a:rPr lang="en-US" sz="1200" dirty="0" err="1" smtClean="0"/>
                <a:t>mip</a:t>
              </a:r>
              <a:endParaRPr lang="ru-RU" sz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9512" y="3573016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 </a:t>
            </a:r>
            <a:r>
              <a:rPr lang="ru-RU" dirty="0" smtClean="0"/>
              <a:t> : </a:t>
            </a:r>
            <a:r>
              <a:rPr lang="en-US" dirty="0" smtClean="0"/>
              <a:t>LEO satellite or  ISS</a:t>
            </a:r>
            <a:endParaRPr lang="ru-RU" dirty="0" smtClean="0"/>
          </a:p>
          <a:p>
            <a:r>
              <a:rPr lang="en-US" dirty="0" smtClean="0"/>
              <a:t>Size </a:t>
            </a:r>
            <a:r>
              <a:rPr lang="ru-RU" dirty="0" smtClean="0"/>
              <a:t> :  </a:t>
            </a:r>
            <a:r>
              <a:rPr lang="en-US" dirty="0" smtClean="0"/>
              <a:t>&gt;</a:t>
            </a:r>
            <a:r>
              <a:rPr lang="ru-RU" dirty="0" smtClean="0"/>
              <a:t> 1м</a:t>
            </a:r>
            <a:r>
              <a:rPr lang="ru-RU" baseline="30000" dirty="0" smtClean="0"/>
              <a:t>2</a:t>
            </a:r>
          </a:p>
          <a:p>
            <a:r>
              <a:rPr lang="en-US" dirty="0" smtClean="0"/>
              <a:t>Duration </a:t>
            </a:r>
            <a:r>
              <a:rPr lang="ru-RU" dirty="0" smtClean="0"/>
              <a:t>: </a:t>
            </a:r>
            <a:r>
              <a:rPr lang="en-US" dirty="0" smtClean="0"/>
              <a:t>~ 3 years</a:t>
            </a:r>
            <a:endParaRPr lang="ru-RU" dirty="0" smtClean="0"/>
          </a:p>
          <a:p>
            <a:r>
              <a:rPr lang="en-US" dirty="0" smtClean="0"/>
              <a:t>Expected number of events : 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~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300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positrons </a:t>
            </a:r>
            <a:r>
              <a:rPr lang="ru-RU" dirty="0" smtClean="0"/>
              <a:t> </a:t>
            </a:r>
            <a:r>
              <a:rPr lang="en-US" dirty="0" smtClean="0"/>
              <a:t>~ 3000</a:t>
            </a:r>
            <a:r>
              <a:rPr lang="ru-RU" dirty="0" smtClean="0"/>
              <a:t> </a:t>
            </a:r>
            <a:r>
              <a:rPr lang="en-US" dirty="0" smtClean="0"/>
              <a:t>electrons above </a:t>
            </a:r>
            <a:r>
              <a:rPr lang="ru-RU" dirty="0" smtClean="0"/>
              <a:t>1 </a:t>
            </a:r>
            <a:r>
              <a:rPr lang="en-US" dirty="0" err="1" smtClean="0"/>
              <a:t>TeV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004048" y="3717032"/>
            <a:ext cx="1512168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С1</a:t>
            </a:r>
            <a:endParaRPr lang="ru-RU" sz="9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6804248" y="1412776"/>
            <a:ext cx="648072" cy="1440160"/>
          </a:xfrm>
          <a:prstGeom prst="straightConnector1">
            <a:avLst/>
          </a:prstGeom>
          <a:ln w="412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00392" y="29969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С1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668344" y="3501008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С2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95936" y="494116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W-converter </a:t>
            </a:r>
            <a:r>
              <a:rPr lang="en-US" dirty="0" smtClean="0"/>
              <a:t> </a:t>
            </a:r>
            <a:r>
              <a:rPr lang="en-US" dirty="0" smtClean="0"/>
              <a:t>reduce proton background and  help to identify positrons  </a:t>
            </a:r>
            <a:endParaRPr lang="ru-RU" dirty="0" smtClean="0"/>
          </a:p>
          <a:p>
            <a:r>
              <a:rPr lang="en-US" dirty="0" err="1" smtClean="0"/>
              <a:t>ToF</a:t>
            </a:r>
            <a:r>
              <a:rPr lang="en-US" dirty="0" smtClean="0"/>
              <a:t> reduce background from </a:t>
            </a:r>
            <a:r>
              <a:rPr lang="en-US" dirty="0" err="1" smtClean="0"/>
              <a:t>albedo</a:t>
            </a:r>
            <a:r>
              <a:rPr lang="en-US" dirty="0" smtClean="0"/>
              <a:t> particles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Cadmium zinc </a:t>
            </a:r>
            <a:r>
              <a:rPr lang="en-US" dirty="0" smtClean="0"/>
              <a:t>telluride </a:t>
            </a:r>
            <a:r>
              <a:rPr lang="en-US" dirty="0" err="1" smtClean="0"/>
              <a:t>CdZnTe</a:t>
            </a:r>
            <a:r>
              <a:rPr lang="en-US" dirty="0" smtClean="0"/>
              <a:t>  </a:t>
            </a:r>
            <a:r>
              <a:rPr lang="en-US" dirty="0" smtClean="0"/>
              <a:t>X</a:t>
            </a:r>
            <a:r>
              <a:rPr lang="en-US" dirty="0" smtClean="0"/>
              <a:t>-ray  </a:t>
            </a:r>
            <a:r>
              <a:rPr lang="en-US" dirty="0" smtClean="0"/>
              <a:t>detectors are widely used </a:t>
            </a:r>
            <a:r>
              <a:rPr lang="en-US" dirty="0" smtClean="0"/>
              <a:t>. It allows </a:t>
            </a:r>
            <a:r>
              <a:rPr lang="en-US" dirty="0" smtClean="0"/>
              <a:t>to reach  energy resolution ~better 10 % at about ~10 </a:t>
            </a:r>
            <a:r>
              <a:rPr lang="en-US" dirty="0" err="1" smtClean="0"/>
              <a:t>KeV</a:t>
            </a:r>
            <a:endParaRPr lang="ru-RU" dirty="0" smtClean="0"/>
          </a:p>
          <a:p>
            <a:r>
              <a:rPr lang="ru-RU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Simulation and conclusion </a:t>
            </a:r>
            <a:endParaRPr lang="ru-RU" sz="32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826365" cy="833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67944" y="4293096"/>
            <a:ext cx="49685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Conclusion</a:t>
            </a:r>
            <a:r>
              <a:rPr lang="ru-RU" sz="1400" b="1" dirty="0" smtClean="0"/>
              <a:t>:</a:t>
            </a:r>
          </a:p>
          <a:p>
            <a:r>
              <a:rPr lang="en-US" sz="1400" dirty="0" smtClean="0"/>
              <a:t>Experiments </a:t>
            </a:r>
            <a:r>
              <a:rPr lang="ru-RU" sz="1400" dirty="0" smtClean="0"/>
              <a:t> </a:t>
            </a:r>
            <a:r>
              <a:rPr lang="en-US" sz="1400" dirty="0" smtClean="0"/>
              <a:t> CREST </a:t>
            </a:r>
            <a:r>
              <a:rPr lang="ru-RU" sz="1400" dirty="0" smtClean="0"/>
              <a:t>и </a:t>
            </a:r>
            <a:r>
              <a:rPr lang="en-US" sz="1400" dirty="0" smtClean="0"/>
              <a:t>PSRD and our simulations shows principal possibility to create </a:t>
            </a:r>
            <a:r>
              <a:rPr lang="en-US" sz="1400" dirty="0" smtClean="0"/>
              <a:t>Synchrotron </a:t>
            </a:r>
            <a:r>
              <a:rPr lang="en-US" sz="1400" dirty="0" smtClean="0"/>
              <a:t>Radiation Detector to study electron and positron energy spectra  above 0.5 </a:t>
            </a:r>
            <a:r>
              <a:rPr lang="en-US" sz="1400" dirty="0" err="1" smtClean="0"/>
              <a:t>TeV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Detector have to include at least  low threshold X-ray detector about 1m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 </a:t>
            </a:r>
            <a:r>
              <a:rPr lang="en-US" sz="1400" dirty="0" smtClean="0"/>
              <a:t>thin electromagnetic </a:t>
            </a:r>
            <a:r>
              <a:rPr lang="en-US" sz="1400" dirty="0" smtClean="0"/>
              <a:t> calorimeter/converter </a:t>
            </a:r>
            <a:r>
              <a:rPr lang="en-US" sz="1400" dirty="0" smtClean="0"/>
              <a:t>and </a:t>
            </a:r>
            <a:r>
              <a:rPr lang="en-US" sz="1400" dirty="0" err="1" smtClean="0"/>
              <a:t>ToF</a:t>
            </a:r>
            <a:r>
              <a:rPr lang="en-US" sz="1400" dirty="0" smtClean="0"/>
              <a:t> systems. </a:t>
            </a:r>
          </a:p>
          <a:p>
            <a:r>
              <a:rPr lang="en-US" sz="1400" dirty="0" smtClean="0"/>
              <a:t>The instrument have to be placed on LEO orbit with  relatively small inclination</a:t>
            </a:r>
          </a:p>
          <a:p>
            <a:endParaRPr lang="en-US" sz="1400" dirty="0" smtClean="0"/>
          </a:p>
          <a:p>
            <a:endParaRPr lang="ru-RU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5157192"/>
            <a:ext cx="3635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Topology of </a:t>
            </a:r>
            <a:r>
              <a:rPr lang="ru-RU" sz="1200" dirty="0" smtClean="0"/>
              <a:t> «</a:t>
            </a:r>
            <a:r>
              <a:rPr lang="en-US" sz="1200" dirty="0" smtClean="0"/>
              <a:t>good</a:t>
            </a:r>
            <a:r>
              <a:rPr lang="ru-RU" sz="1200" dirty="0" smtClean="0"/>
              <a:t>» </a:t>
            </a:r>
            <a:r>
              <a:rPr lang="en-US" sz="1200" dirty="0" smtClean="0"/>
              <a:t>event</a:t>
            </a:r>
            <a:r>
              <a:rPr lang="ru-RU" sz="1200" dirty="0" smtClean="0"/>
              <a:t>.</a:t>
            </a:r>
          </a:p>
          <a:p>
            <a:r>
              <a:rPr lang="en-US" sz="1200" dirty="0" smtClean="0"/>
              <a:t>Good coordinate resolution ( better 1 cm) allows to reject background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1619672" y="4221088"/>
            <a:ext cx="15321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4608513" cy="27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572000" y="1844824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Average energy of photons as function of altitude of emission for </a:t>
            </a:r>
            <a:r>
              <a:rPr lang="en-US" sz="1200" dirty="0" err="1" smtClean="0"/>
              <a:t>differenc</a:t>
            </a:r>
            <a:r>
              <a:rPr lang="en-US" sz="1200" dirty="0" smtClean="0"/>
              <a:t> electron energies</a:t>
            </a:r>
            <a:r>
              <a:rPr lang="ru-RU" sz="1200" dirty="0" smtClean="0"/>
              <a:t>. </a:t>
            </a:r>
            <a:r>
              <a:rPr lang="en-US" sz="1200" dirty="0" smtClean="0"/>
              <a:t>If detector is placed on ISS the detector threshold  </a:t>
            </a:r>
            <a:r>
              <a:rPr lang="en-US" sz="1200" dirty="0" smtClean="0"/>
              <a:t>~</a:t>
            </a:r>
            <a:r>
              <a:rPr lang="en-US" sz="1200" dirty="0" smtClean="0"/>
              <a:t>2 </a:t>
            </a:r>
            <a:r>
              <a:rPr lang="en-US" sz="1200" dirty="0" err="1" smtClean="0"/>
              <a:t>KeV</a:t>
            </a:r>
            <a:r>
              <a:rPr lang="ru-RU" sz="1200" dirty="0" smtClean="0"/>
              <a:t>  </a:t>
            </a:r>
            <a:r>
              <a:rPr lang="en-US" sz="1200" dirty="0" smtClean="0"/>
              <a:t>provide  measurements of positrons with energy  from </a:t>
            </a:r>
            <a:r>
              <a:rPr lang="ru-RU" sz="1200" dirty="0" smtClean="0"/>
              <a:t> </a:t>
            </a:r>
            <a:r>
              <a:rPr lang="en-US" sz="1200" dirty="0" smtClean="0"/>
              <a:t>~</a:t>
            </a:r>
            <a:r>
              <a:rPr lang="ru-RU" sz="1200" dirty="0" smtClean="0"/>
              <a:t>0.5 </a:t>
            </a:r>
            <a:r>
              <a:rPr lang="en-US" sz="1200" dirty="0" err="1" smtClean="0"/>
              <a:t>TeV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28872" y="6304002"/>
            <a:ext cx="4915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0">
              <a:buNone/>
            </a:pPr>
            <a:r>
              <a:rPr lang="en-US" sz="1000" dirty="0" smtClean="0"/>
              <a:t>references</a:t>
            </a:r>
            <a:r>
              <a:rPr lang="ru-RU" sz="1000" dirty="0" smtClean="0"/>
              <a:t>  	</a:t>
            </a:r>
            <a:r>
              <a:rPr lang="en-US" sz="1000" dirty="0" smtClean="0"/>
              <a:t>1.J</a:t>
            </a:r>
            <a:r>
              <a:rPr lang="ru-RU" sz="1000" dirty="0" smtClean="0"/>
              <a:t>. </a:t>
            </a:r>
            <a:r>
              <a:rPr lang="en-US" sz="1000" dirty="0" smtClean="0"/>
              <a:t>Musser</a:t>
            </a:r>
            <a:r>
              <a:rPr lang="ru-RU" sz="1000" dirty="0" smtClean="0"/>
              <a:t>,  </a:t>
            </a:r>
            <a:r>
              <a:rPr lang="en-US" sz="1000" dirty="0" smtClean="0"/>
              <a:t>C</a:t>
            </a:r>
            <a:r>
              <a:rPr lang="ru-RU" sz="1000" dirty="0" smtClean="0"/>
              <a:t>. </a:t>
            </a:r>
            <a:r>
              <a:rPr lang="en-US" sz="1000" dirty="0" smtClean="0"/>
              <a:t>Bower</a:t>
            </a:r>
            <a:r>
              <a:rPr lang="ru-RU" sz="1000" dirty="0" smtClean="0"/>
              <a:t>,  </a:t>
            </a:r>
            <a:r>
              <a:rPr lang="en-US" sz="1000" dirty="0" smtClean="0"/>
              <a:t>S</a:t>
            </a:r>
            <a:r>
              <a:rPr lang="ru-RU" sz="1000" dirty="0" smtClean="0"/>
              <a:t>. </a:t>
            </a:r>
            <a:r>
              <a:rPr lang="en-US" sz="1000" dirty="0" smtClean="0"/>
              <a:t>Coutu</a:t>
            </a:r>
            <a:r>
              <a:rPr lang="ru-RU" sz="1000" dirty="0" smtClean="0"/>
              <a:t>  </a:t>
            </a:r>
            <a:r>
              <a:rPr lang="en-US" sz="1000" dirty="0" smtClean="0"/>
              <a:t>et al</a:t>
            </a:r>
            <a:r>
              <a:rPr lang="ru-RU" sz="1000" dirty="0" smtClean="0"/>
              <a:t>. </a:t>
            </a:r>
            <a:r>
              <a:rPr lang="en-US" sz="1000" dirty="0" smtClean="0"/>
              <a:t>Proc. 34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 ICRC, </a:t>
            </a:r>
            <a:r>
              <a:rPr lang="en-US" sz="1000" dirty="0" err="1" smtClean="0"/>
              <a:t>PoS</a:t>
            </a:r>
            <a:r>
              <a:rPr lang="en-US" sz="1000" dirty="0" smtClean="0"/>
              <a:t>, Hague, 2015 </a:t>
            </a:r>
          </a:p>
          <a:p>
            <a:pPr hangingPunct="0">
              <a:buNone/>
            </a:pPr>
            <a:r>
              <a:rPr lang="ru-RU" sz="1000" dirty="0" smtClean="0"/>
              <a:t>	</a:t>
            </a:r>
            <a:r>
              <a:rPr lang="en-US" sz="1000" dirty="0" smtClean="0"/>
              <a:t>2.H.  </a:t>
            </a:r>
            <a:r>
              <a:rPr lang="en-US" sz="1000" dirty="0" err="1" smtClean="0"/>
              <a:t>Anderhuba</a:t>
            </a:r>
            <a:r>
              <a:rPr lang="en-US" sz="1000" dirty="0" smtClean="0"/>
              <a:t>,  et al, Nuclear Physics B , 113 (2002) 166</a:t>
            </a:r>
            <a:endParaRPr lang="ru-RU" sz="1000" dirty="0" smtClean="0"/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ig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04864"/>
            <a:ext cx="4762500" cy="2905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621166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Phys. Rev. </a:t>
            </a:r>
            <a:r>
              <a:rPr lang="en-US" b="1" dirty="0" err="1" smtClean="0"/>
              <a:t>Lett</a:t>
            </a:r>
            <a:r>
              <a:rPr lang="en-US" b="1" dirty="0" smtClean="0"/>
              <a:t>. 113, 121101 – Published 18 September 2014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2219325" y="977900"/>
            <a:ext cx="4932363" cy="4857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sz="3200" dirty="0" smtClean="0"/>
              <a:t>Positron fraction e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/(e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+e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3200" dirty="0" smtClean="0"/>
              <a:t> in Galactic Cosmic Ray</a:t>
            </a:r>
            <a:endParaRPr lang="en-US" sz="3200" dirty="0"/>
          </a:p>
        </p:txBody>
      </p:sp>
      <p:pic>
        <p:nvPicPr>
          <p:cNvPr id="235526" name="Picture 6" descr="Fig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95" r="7283"/>
          <a:stretch>
            <a:fillRect/>
          </a:stretch>
        </p:blipFill>
        <p:spPr>
          <a:xfrm>
            <a:off x="827584" y="1155700"/>
            <a:ext cx="5648325" cy="5702300"/>
          </a:xfrm>
        </p:spPr>
      </p:pic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2336800" y="5124450"/>
            <a:ext cx="16658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 b="1" dirty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en-US" sz="1600" b="1" dirty="0" smtClean="0">
                <a:solidFill>
                  <a:srgbClr val="0000CC"/>
                </a:solidFill>
                <a:latin typeface="Georgia" pitchFamily="18" charset="0"/>
              </a:rPr>
              <a:t> Nature, 2009</a:t>
            </a:r>
            <a:endParaRPr lang="en-US" sz="16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65" name="Rectangle 25"/>
          <p:cNvSpPr>
            <a:spLocks noChangeArrowheads="1"/>
          </p:cNvSpPr>
          <p:nvPr/>
        </p:nvSpPr>
        <p:spPr bwMode="auto">
          <a:xfrm>
            <a:off x="2422525" y="1127125"/>
            <a:ext cx="4267200" cy="426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0659" name="Picture 19" descr="Fig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3250" y="577850"/>
            <a:ext cx="5365750" cy="5365750"/>
          </a:xfrm>
          <a:prstGeom prst="rect">
            <a:avLst/>
          </a:prstGeom>
          <a:noFill/>
        </p:spPr>
      </p:pic>
      <p:sp>
        <p:nvSpPr>
          <p:cNvPr id="240660" name="AutoShape 20"/>
          <p:cNvSpPr>
            <a:spLocks noChangeArrowheads="1"/>
          </p:cNvSpPr>
          <p:nvPr/>
        </p:nvSpPr>
        <p:spPr bwMode="auto">
          <a:xfrm>
            <a:off x="228600" y="2286000"/>
            <a:ext cx="1828800" cy="1447800"/>
          </a:xfrm>
          <a:prstGeom prst="wedgeRectCallout">
            <a:avLst>
              <a:gd name="adj1" fmla="val 113630"/>
              <a:gd name="adj2" fmla="val 218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(</a:t>
            </a:r>
            <a:r>
              <a:rPr lang="en-US" sz="1400" dirty="0" err="1">
                <a:latin typeface="Georgia" pitchFamily="18" charset="0"/>
              </a:rPr>
              <a:t>Moskalenko</a:t>
            </a:r>
            <a:r>
              <a:rPr lang="en-US" sz="1400" dirty="0">
                <a:latin typeface="Georgia" pitchFamily="18" charset="0"/>
              </a:rPr>
              <a:t> &amp; Strong 1998) </a:t>
            </a:r>
          </a:p>
          <a:p>
            <a:r>
              <a:rPr lang="en-US" sz="1400" dirty="0">
                <a:latin typeface="Georgia" pitchFamily="18" charset="0"/>
              </a:rPr>
              <a:t>GALPROP code </a:t>
            </a:r>
          </a:p>
          <a:p>
            <a:pPr>
              <a:buFontTx/>
              <a:buChar char="•"/>
            </a:pPr>
            <a:r>
              <a:rPr lang="en-US" sz="1400" b="1" dirty="0">
                <a:latin typeface="Georgia" pitchFamily="18" charset="0"/>
              </a:rPr>
              <a:t> Plain diffusion model </a:t>
            </a:r>
          </a:p>
          <a:p>
            <a:pPr>
              <a:buFontTx/>
              <a:buChar char="•"/>
            </a:pPr>
            <a:r>
              <a:rPr lang="en-US" sz="1400" dirty="0">
                <a:latin typeface="Georgia" pitchFamily="18" charset="0"/>
              </a:rPr>
              <a:t> Interstellar spectra</a:t>
            </a:r>
          </a:p>
        </p:txBody>
      </p:sp>
      <p:sp>
        <p:nvSpPr>
          <p:cNvPr id="240663" name="Rectangle 23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43000"/>
          </a:xfrm>
          <a:noFill/>
          <a:ln/>
        </p:spPr>
        <p:txBody>
          <a:bodyPr/>
          <a:lstStyle/>
          <a:p>
            <a:pPr algn="l"/>
            <a:r>
              <a:rPr lang="en-US" sz="4000" dirty="0"/>
              <a:t>Positron fraction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Secondary Production Models</a:t>
            </a:r>
            <a:endParaRPr lang="en-US" sz="1800" dirty="0"/>
          </a:p>
        </p:txBody>
      </p:sp>
      <p:sp>
        <p:nvSpPr>
          <p:cNvPr id="240664" name="Rectangle 24"/>
          <p:cNvSpPr>
            <a:spLocks noChangeArrowheads="1"/>
          </p:cNvSpPr>
          <p:nvPr/>
        </p:nvSpPr>
        <p:spPr bwMode="auto">
          <a:xfrm>
            <a:off x="2843808" y="5877272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Garamond" pitchFamily="18" charset="0"/>
              </a:rPr>
              <a:t>CR + ISM </a:t>
            </a:r>
            <a:r>
              <a:rPr lang="en-US">
                <a:latin typeface="Garamond" pitchFamily="18" charset="0"/>
                <a:sym typeface="Symbol" pitchFamily="18" charset="2"/>
              </a:rPr>
              <a:t> 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 baseline="30000">
                <a:cs typeface="Arial" pitchFamily="34" charset="0"/>
                <a:sym typeface="Symbol" pitchFamily="18" charset="2"/>
              </a:rPr>
              <a:t>±</a:t>
            </a:r>
            <a:r>
              <a:rPr lang="en-US">
                <a:latin typeface="Garamond" pitchFamily="18" charset="0"/>
                <a:sym typeface="Symbol" pitchFamily="18" charset="2"/>
              </a:rPr>
              <a:t> + …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 </a:t>
            </a:r>
            <a:r>
              <a:rPr lang="en-US">
                <a:latin typeface="Symbol" pitchFamily="18" charset="2"/>
                <a:sym typeface="Symbol" pitchFamily="18" charset="2"/>
              </a:rPr>
              <a:t>m</a:t>
            </a:r>
            <a:r>
              <a:rPr lang="en-US" baseline="30000">
                <a:cs typeface="Arial" pitchFamily="34" charset="0"/>
                <a:sym typeface="Symbol" pitchFamily="18" charset="2"/>
              </a:rPr>
              <a:t>±</a:t>
            </a:r>
            <a:r>
              <a:rPr lang="en-US">
                <a:latin typeface="Garamond" pitchFamily="18" charset="0"/>
                <a:sym typeface="Symbol" pitchFamily="18" charset="2"/>
              </a:rPr>
              <a:t> + … </a:t>
            </a:r>
            <a:r>
              <a:rPr lang="en-US">
                <a:sym typeface="Symbol" pitchFamily="18" charset="2"/>
              </a:rPr>
              <a:t> </a:t>
            </a:r>
            <a:r>
              <a:rPr lang="en-US" b="1">
                <a:solidFill>
                  <a:srgbClr val="FF0000"/>
                </a:solidFill>
                <a:latin typeface="Garamond" pitchFamily="18" charset="0"/>
                <a:sym typeface="Symbol" pitchFamily="18" charset="2"/>
              </a:rPr>
              <a:t>e</a:t>
            </a:r>
            <a:r>
              <a:rPr lang="en-US" b="1" baseline="30000">
                <a:solidFill>
                  <a:srgbClr val="FF0000"/>
                </a:solidFill>
                <a:latin typeface="Garamond" pitchFamily="18" charset="0"/>
                <a:cs typeface="Arial" pitchFamily="34" charset="0"/>
                <a:sym typeface="Symbol" pitchFamily="18" charset="2"/>
              </a:rPr>
              <a:t>±</a:t>
            </a:r>
            <a:r>
              <a:rPr lang="en-US">
                <a:latin typeface="Garamond" pitchFamily="18" charset="0"/>
                <a:sym typeface="Symbol" pitchFamily="18" charset="2"/>
              </a:rPr>
              <a:t> + …</a:t>
            </a:r>
            <a:r>
              <a:rPr lang="en-US"/>
              <a:t> </a:t>
            </a:r>
            <a:endParaRPr lang="en-US">
              <a:latin typeface="Garamond" pitchFamily="18" charset="0"/>
              <a:sym typeface="Symbol" pitchFamily="18" charset="2"/>
            </a:endParaRPr>
          </a:p>
          <a:p>
            <a:r>
              <a:rPr lang="en-US">
                <a:latin typeface="Garamond" pitchFamily="18" charset="0"/>
              </a:rPr>
              <a:t>CR + ISM </a:t>
            </a:r>
            <a:r>
              <a:rPr lang="en-US">
                <a:latin typeface="Garamond" pitchFamily="18" charset="0"/>
                <a:sym typeface="Symbol" pitchFamily="18" charset="2"/>
              </a:rPr>
              <a:t> 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 baseline="30000">
                <a:cs typeface="Arial" pitchFamily="34" charset="0"/>
                <a:sym typeface="Symbol" pitchFamily="18" charset="2"/>
              </a:rPr>
              <a:t>0</a:t>
            </a:r>
            <a:r>
              <a:rPr lang="en-US">
                <a:latin typeface="Garamond" pitchFamily="18" charset="0"/>
                <a:sym typeface="Symbol" pitchFamily="18" charset="2"/>
              </a:rPr>
              <a:t> + …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 </a:t>
            </a:r>
            <a:r>
              <a:rPr lang="en-US">
                <a:latin typeface="Symbol" pitchFamily="18" charset="2"/>
                <a:sym typeface="Symbol" pitchFamily="18" charset="2"/>
              </a:rPr>
              <a:t>gg</a:t>
            </a:r>
            <a:r>
              <a:rPr lang="en-US">
                <a:latin typeface="Garamond" pitchFamily="18" charset="0"/>
                <a:sym typeface="Symbol" pitchFamily="18" charset="2"/>
              </a:rPr>
              <a:t>  </a:t>
            </a:r>
            <a:r>
              <a:rPr lang="en-US">
                <a:sym typeface="Symbol" pitchFamily="18" charset="2"/>
              </a:rPr>
              <a:t> </a:t>
            </a:r>
            <a:r>
              <a:rPr lang="en-US" b="1">
                <a:solidFill>
                  <a:srgbClr val="FF0000"/>
                </a:solidFill>
                <a:latin typeface="Garamond" pitchFamily="18" charset="0"/>
                <a:sym typeface="Symbol" pitchFamily="18" charset="2"/>
              </a:rPr>
              <a:t>e</a:t>
            </a:r>
            <a:r>
              <a:rPr lang="en-US" b="1" baseline="30000">
                <a:solidFill>
                  <a:srgbClr val="FF0000"/>
                </a:solidFill>
                <a:latin typeface="Garamond" pitchFamily="18" charset="0"/>
                <a:cs typeface="Arial" pitchFamily="34" charset="0"/>
                <a:sym typeface="Symbol" pitchFamily="18" charset="2"/>
              </a:rPr>
              <a:t>±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3851920" y="1556792"/>
            <a:ext cx="2808312" cy="369332"/>
          </a:xfrm>
          <a:prstGeom prst="wedgeRectCallout">
            <a:avLst>
              <a:gd name="adj1" fmla="val 11820"/>
              <a:gd name="adj2" fmla="val 105338"/>
            </a:avLst>
          </a:prstGeom>
          <a:solidFill>
            <a:srgbClr val="CC0066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Dark matter? Pulsars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?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 SNR?</a:t>
            </a:r>
            <a:endParaRPr lang="en-US" b="1" dirty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60032" y="2060848"/>
            <a:ext cx="2088232" cy="194421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76256" y="1700808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source of primary positrons in CR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4824536" cy="424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en-US" sz="3200" dirty="0" smtClean="0"/>
              <a:t>Measurements with AMS02 magnetic spectrometer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008112"/>
          </a:xfrm>
        </p:spPr>
        <p:txBody>
          <a:bodyPr/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present AMS-02 extended measurements till ~500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6550223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smtClean="0"/>
              <a:t>AMS-02 </a:t>
            </a:r>
            <a:r>
              <a:rPr lang="nb-NO" sz="1400" dirty="0" smtClean="0"/>
              <a:t>    M. Aguilar, et al., Phys. Rev. Lett. 110 (2013) 141102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4365104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from</a:t>
            </a:r>
          </a:p>
          <a:p>
            <a:r>
              <a:rPr lang="en-US" sz="1200" dirty="0" smtClean="0"/>
              <a:t>O. Adriani, et al. Physics Reports, 2014,</a:t>
            </a:r>
          </a:p>
          <a:p>
            <a:r>
              <a:rPr lang="en-US" sz="1200" dirty="0" smtClean="0"/>
              <a:t>http://dx.doi.org/10.1016/j.physrep.2014.06.003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Positron fraction with DM source:</a:t>
            </a:r>
            <a:br>
              <a:rPr lang="en-US" dirty="0" smtClean="0"/>
            </a:br>
            <a:r>
              <a:rPr lang="en-US" dirty="0" smtClean="0"/>
              <a:t>an example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5904656" cy="44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6237312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Physics Letters B 728 (2014) 250–255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spectrometer technique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556792"/>
            <a:ext cx="4355976" cy="4525963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At high energy dominant background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is due 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spillover events</a:t>
            </a:r>
          </a:p>
          <a:p>
            <a:pPr marL="360000" lvl="1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Finite deflection resolution of tracker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 wrong assignment of charge-sign &amp; high energy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AMS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02 MDR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about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 TV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 very high value with respect  to similar experiments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52226" name="Picture 2" descr="Fig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410075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6488668"/>
            <a:ext cx="322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AMS-02 magnetic spectrometer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621166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Problems with  MDR increasing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Prilutshkii</a:t>
            </a:r>
            <a:r>
              <a:rPr lang="en-US" dirty="0" smtClean="0"/>
              <a:t> idea (1972)</a:t>
            </a: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2636912"/>
            <a:ext cx="2375281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8064896" cy="123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33569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Detection of co-linear simultaneous X-ray  photons in the detector </a:t>
            </a:r>
          </a:p>
          <a:p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r>
              <a:rPr lang="en-US" dirty="0" smtClean="0"/>
              <a:t>increase of the effective area of the instrument</a:t>
            </a:r>
          </a:p>
          <a:p>
            <a:r>
              <a:rPr lang="en-US" dirty="0" smtClean="0"/>
              <a:t>proton background rejection factor  ~10</a:t>
            </a:r>
            <a:r>
              <a:rPr lang="en-US" baseline="30000" dirty="0" smtClean="0"/>
              <a:t>6</a:t>
            </a:r>
          </a:p>
          <a:p>
            <a:r>
              <a:rPr lang="en-US" dirty="0" smtClean="0"/>
              <a:t>possibility to reduce spillover till ~hundreds TV</a:t>
            </a:r>
          </a:p>
          <a:p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r>
              <a:rPr lang="en-US" dirty="0" smtClean="0"/>
              <a:t>background from CR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/>
              <a:t>CREST EXPERIMENT 2011-2012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5"/>
            <a:ext cx="74732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6525344"/>
            <a:ext cx="237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Nahee</a:t>
            </a:r>
            <a:r>
              <a:rPr lang="en-US" dirty="0" smtClean="0"/>
              <a:t> Park , ICRC 2013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7008" y="4725144"/>
            <a:ext cx="2756992" cy="183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5373216"/>
            <a:ext cx="3411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days balloon flight in Antarctica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4860032" cy="241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0"/>
            <a:ext cx="3312368" cy="22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3036333" cy="140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140968"/>
            <a:ext cx="342525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75656" y="3284984"/>
            <a:ext cx="13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event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3356992"/>
            <a:ext cx="205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Coincidence events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373216"/>
            <a:ext cx="372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passing of charge particles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5373216"/>
            <a:ext cx="272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inside detector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73415" y="6488668"/>
            <a:ext cx="237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Nahee</a:t>
            </a:r>
            <a:r>
              <a:rPr lang="en-US" dirty="0" smtClean="0"/>
              <a:t> Park , ICRC 2013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6165304"/>
            <a:ext cx="477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Atmospheric   background events were too large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744</Words>
  <Application>Microsoft Office PowerPoint</Application>
  <PresentationFormat>Экран (4:3)</PresentationFormat>
  <Paragraphs>120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High energy positron detection  via synchrotron radiation  in magentosphere “SONYA” project</vt:lpstr>
      <vt:lpstr>Positron fraction e+/(e++e-)  in Galactic Cosmic Ray</vt:lpstr>
      <vt:lpstr>Positron fraction Secondary Production Models</vt:lpstr>
      <vt:lpstr> Measurements with AMS02 magnetic spectrometer </vt:lpstr>
      <vt:lpstr>Positron fraction with DM source: an example </vt:lpstr>
      <vt:lpstr>Magnetic spectrometer technique</vt:lpstr>
      <vt:lpstr>Prilutshkii idea (1972)</vt:lpstr>
      <vt:lpstr>CREST EXPERIMENT 2011-2012</vt:lpstr>
      <vt:lpstr> </vt:lpstr>
      <vt:lpstr>Prototype SRD test flight on board STS-108</vt:lpstr>
      <vt:lpstr>Positron detection</vt:lpstr>
      <vt:lpstr>Simulation of particles trajectories in magnetosphere</vt:lpstr>
      <vt:lpstr>Project SONYA</vt:lpstr>
      <vt:lpstr>Simulation and conclusion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 Соня</dc:title>
  <dc:creator>Гость</dc:creator>
  <cp:lastModifiedBy>Гость</cp:lastModifiedBy>
  <cp:revision>77</cp:revision>
  <dcterms:created xsi:type="dcterms:W3CDTF">2016-06-29T18:18:15Z</dcterms:created>
  <dcterms:modified xsi:type="dcterms:W3CDTF">2016-10-12T10:56:26Z</dcterms:modified>
</cp:coreProperties>
</file>