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6" r:id="rId3"/>
    <p:sldMasterId id="2147483689" r:id="rId4"/>
    <p:sldMasterId id="2147483734" r:id="rId5"/>
  </p:sldMasterIdLst>
  <p:notesMasterIdLst>
    <p:notesMasterId r:id="rId69"/>
  </p:notesMasterIdLst>
  <p:handoutMasterIdLst>
    <p:handoutMasterId r:id="rId70"/>
  </p:handoutMasterIdLst>
  <p:sldIdLst>
    <p:sldId id="604" r:id="rId6"/>
    <p:sldId id="605" r:id="rId7"/>
    <p:sldId id="535" r:id="rId8"/>
    <p:sldId id="569" r:id="rId9"/>
    <p:sldId id="570" r:id="rId10"/>
    <p:sldId id="577" r:id="rId11"/>
    <p:sldId id="582" r:id="rId12"/>
    <p:sldId id="578" r:id="rId13"/>
    <p:sldId id="572" r:id="rId14"/>
    <p:sldId id="573" r:id="rId15"/>
    <p:sldId id="583" r:id="rId16"/>
    <p:sldId id="584" r:id="rId17"/>
    <p:sldId id="585" r:id="rId18"/>
    <p:sldId id="596" r:id="rId19"/>
    <p:sldId id="599" r:id="rId20"/>
    <p:sldId id="600" r:id="rId21"/>
    <p:sldId id="597" r:id="rId22"/>
    <p:sldId id="602" r:id="rId23"/>
    <p:sldId id="601" r:id="rId24"/>
    <p:sldId id="603" r:id="rId25"/>
    <p:sldId id="598" r:id="rId26"/>
    <p:sldId id="586" r:id="rId27"/>
    <p:sldId id="587" r:id="rId28"/>
    <p:sldId id="607" r:id="rId29"/>
    <p:sldId id="608" r:id="rId30"/>
    <p:sldId id="589" r:id="rId31"/>
    <p:sldId id="590" r:id="rId32"/>
    <p:sldId id="588" r:id="rId33"/>
    <p:sldId id="576" r:id="rId34"/>
    <p:sldId id="595" r:id="rId35"/>
    <p:sldId id="606" r:id="rId36"/>
    <p:sldId id="575" r:id="rId37"/>
    <p:sldId id="544" r:id="rId38"/>
    <p:sldId id="536" r:id="rId39"/>
    <p:sldId id="528" r:id="rId40"/>
    <p:sldId id="538" r:id="rId41"/>
    <p:sldId id="433" r:id="rId42"/>
    <p:sldId id="545" r:id="rId43"/>
    <p:sldId id="546" r:id="rId44"/>
    <p:sldId id="435" r:id="rId45"/>
    <p:sldId id="437" r:id="rId46"/>
    <p:sldId id="441" r:id="rId47"/>
    <p:sldId id="549" r:id="rId48"/>
    <p:sldId id="550" r:id="rId49"/>
    <p:sldId id="444" r:id="rId50"/>
    <p:sldId id="446" r:id="rId51"/>
    <p:sldId id="448" r:id="rId52"/>
    <p:sldId id="511" r:id="rId53"/>
    <p:sldId id="508" r:id="rId54"/>
    <p:sldId id="610" r:id="rId55"/>
    <p:sldId id="611" r:id="rId56"/>
    <p:sldId id="568" r:id="rId57"/>
    <p:sldId id="562" r:id="rId58"/>
    <p:sldId id="453" r:id="rId59"/>
    <p:sldId id="481" r:id="rId60"/>
    <p:sldId id="516" r:id="rId61"/>
    <p:sldId id="531" r:id="rId62"/>
    <p:sldId id="555" r:id="rId63"/>
    <p:sldId id="519" r:id="rId64"/>
    <p:sldId id="559" r:id="rId65"/>
    <p:sldId id="556" r:id="rId66"/>
    <p:sldId id="529" r:id="rId67"/>
    <p:sldId id="609" r:id="rId68"/>
  </p:sldIdLst>
  <p:sldSz cx="9902825" cy="6858000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0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66"/>
    <a:srgbClr val="CCECFF"/>
    <a:srgbClr val="FF9933"/>
    <a:srgbClr val="FF0000"/>
    <a:srgbClr val="FFCCFF"/>
    <a:srgbClr val="FFFFCC"/>
    <a:srgbClr val="33CC33"/>
    <a:srgbClr val="0000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7" autoAdjust="0"/>
    <p:restoredTop sz="99855" autoAdjust="0"/>
  </p:normalViewPr>
  <p:slideViewPr>
    <p:cSldViewPr snapToGrid="0">
      <p:cViewPr varScale="1">
        <p:scale>
          <a:sx n="78" d="100"/>
          <a:sy n="78" d="100"/>
        </p:scale>
        <p:origin x="102" y="276"/>
      </p:cViewPr>
      <p:guideLst>
        <p:guide orient="horz" pos="2136"/>
        <p:guide pos="30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869" y="2280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575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25913" y="0"/>
            <a:ext cx="31575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ctr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3363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25913" y="9123363"/>
            <a:ext cx="315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953" tIns="47978" rIns="95953" bIns="47978" numCol="1" anchor="b" anchorCtr="0" compatLnSpc="1">
            <a:prstTxWarp prst="textNoShape">
              <a:avLst/>
            </a:prstTxWarp>
          </a:bodyPr>
          <a:lstStyle>
            <a:lvl1pPr algn="r" defTabSz="952500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F0EE09F5-DE33-45FB-AD2B-833EA9E869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66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397250" y="9123363"/>
            <a:ext cx="357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953" tIns="47978" rIns="95953" bIns="47978" anchor="ctr">
            <a:spAutoFit/>
          </a:bodyPr>
          <a:lstStyle/>
          <a:p>
            <a:pPr algn="ctr" defTabSz="952500">
              <a:spcBef>
                <a:spcPct val="50000"/>
              </a:spcBef>
            </a:pPr>
            <a:fld id="{F377A969-9BF3-4FCC-9D97-5E32E1DBD98D}" type="slidenum">
              <a:rPr lang="en-GB" sz="1000" b="0">
                <a:solidFill>
                  <a:schemeClr val="tx1"/>
                </a:solidFill>
                <a:effectLst/>
                <a:latin typeface="Times New Roman" pitchFamily="18" charset="0"/>
              </a:rPr>
              <a:pPr algn="ctr" defTabSz="952500">
                <a:spcBef>
                  <a:spcPct val="50000"/>
                </a:spcBef>
              </a:pPr>
              <a:t>‹#›</a:t>
            </a:fld>
            <a:endParaRPr lang="en-GB" sz="10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C2AF4-A219-47DF-8A64-94E627D6F936}" type="slidenum"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6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F366F-D56E-4B19-8282-650F610F74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0CADB45C-4BE0-4173-9302-567583843849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99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8E714B0C-03F9-489E-9B89-92C4B4E7F7E1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52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noFill/>
        </p:spPr>
        <p:txBody>
          <a:bodyPr/>
          <a:lstStyle/>
          <a:p>
            <a:fld id="{C79BD091-2535-432A-82D4-A7FFCE277912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64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5CFF5421-1885-46EB-B753-AFFFF617E093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2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122" y="4681547"/>
            <a:ext cx="5374057" cy="44338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7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F366F-D56E-4B19-8282-650F610F74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78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8" y="9118986"/>
            <a:ext cx="3169920" cy="480618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CE5A35F6-FCAC-4637-8EB7-F2F2B704B397}" type="slidenum">
              <a:rPr lang="it-IT" altLang="en-US" sz="1200" b="0">
                <a:solidFill>
                  <a:srgbClr val="C0504D"/>
                </a:solidFill>
              </a:rPr>
              <a:pPr eaLnBrk="1" hangingPunct="1"/>
              <a:t>33</a:t>
            </a:fld>
            <a:endParaRPr lang="it-IT" altLang="en-US" sz="1200" b="0">
              <a:solidFill>
                <a:srgbClr val="C0504D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8863" y="720725"/>
            <a:ext cx="5197475" cy="3600450"/>
          </a:xfrm>
          <a:prstGeom prst="rect">
            <a:avLst/>
          </a:prstGeo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290"/>
            <a:ext cx="5852160" cy="432078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784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720725"/>
            <a:ext cx="5197475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76" y="4560880"/>
            <a:ext cx="5852851" cy="4319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8863" y="720725"/>
            <a:ext cx="5197475" cy="35988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 lIns="87426" tIns="43713" rIns="87426" bIns="43713"/>
          <a:lstStyle/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The HBD is a </a:t>
            </a:r>
            <a:r>
              <a:rPr lang="de-CH" b="1" dirty="0" smtClean="0"/>
              <a:t>windowless</a:t>
            </a:r>
            <a:r>
              <a:rPr lang="de-CH" dirty="0" smtClean="0"/>
              <a:t> Cherenkov detector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CF</a:t>
            </a:r>
            <a:r>
              <a:rPr lang="de-CH" baseline="-25000" dirty="0" smtClean="0"/>
              <a:t>4</a:t>
            </a:r>
            <a:r>
              <a:rPr lang="de-CH" dirty="0" smtClean="0"/>
              <a:t> radiator gas and active gas. L</a:t>
            </a:r>
            <a:r>
              <a:rPr lang="de-CH" baseline="-25000" dirty="0" smtClean="0"/>
              <a:t>rad</a:t>
            </a:r>
            <a:r>
              <a:rPr lang="de-CH" dirty="0" smtClean="0"/>
              <a:t>=50 cm. </a:t>
            </a:r>
            <a:r>
              <a:rPr lang="en-US" dirty="0" smtClean="0"/>
              <a:t>Cherenkov threshold for </a:t>
            </a:r>
            <a:r>
              <a:rPr lang="en-US" dirty="0" err="1" smtClean="0"/>
              <a:t>pions</a:t>
            </a:r>
            <a:r>
              <a:rPr lang="en-US" dirty="0" smtClean="0"/>
              <a:t> 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de-CH" dirty="0" smtClean="0"/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triple GEMs for signal multiplication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CsI photocathode evaporated on top of the triple GEM stack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proximity focused configuration – </a:t>
            </a:r>
            <a:r>
              <a:rPr lang="de-CH" b="1" dirty="0" smtClean="0"/>
              <a:t>no mirrors, the Cherenkov light forms a circular blob image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hexagonal pad readout, with pad side = 1.55 cm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total weight per arm &lt; 10 kg</a:t>
            </a:r>
          </a:p>
          <a:p>
            <a:pPr indent="-261063">
              <a:buFont typeface="Wingdings" pitchFamily="2" charset="2"/>
              <a:buChar char="ü"/>
              <a:defRPr/>
            </a:pPr>
            <a:r>
              <a:rPr lang="de-CH" dirty="0" smtClean="0"/>
              <a:t>total radiation length: 4.4%</a:t>
            </a:r>
          </a:p>
          <a:p>
            <a:pPr indent="-261063">
              <a:defRPr/>
            </a:pPr>
            <a:r>
              <a:rPr lang="de-CH" dirty="0" smtClean="0"/>
              <a:t>      0.9% (vessel) + 0.5% (CF</a:t>
            </a:r>
            <a:r>
              <a:rPr lang="de-CH" baseline="-25000" dirty="0" smtClean="0"/>
              <a:t>4</a:t>
            </a:r>
            <a:r>
              <a:rPr lang="de-CH" dirty="0" smtClean="0"/>
              <a:t>) + 3% (backplane)</a:t>
            </a:r>
            <a:endParaRPr lang="de-CH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de-CH" dirty="0" smtClean="0"/>
          </a:p>
          <a:p>
            <a:pPr>
              <a:defRPr/>
            </a:pPr>
            <a:r>
              <a:rPr lang="de-CH" dirty="0" smtClean="0"/>
              <a:t>Materials used: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lIns="87426" tIns="43713" rIns="87426" bIns="43713"/>
          <a:lstStyle/>
          <a:p>
            <a:pPr>
              <a:defRPr/>
            </a:pPr>
            <a:fld id="{A3735C37-95E1-4E4B-8FEB-231333A5C3C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C2AF4-A219-47DF-8A64-94E627D6F936}" type="slidenum"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36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8863" y="720725"/>
            <a:ext cx="5197475" cy="35988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prstGeom prst="rect">
            <a:avLst/>
          </a:prstGeom>
        </p:spPr>
        <p:txBody>
          <a:bodyPr lIns="87426" tIns="43713" rIns="87426" bIns="43713"/>
          <a:lstStyle/>
          <a:p>
            <a:pPr>
              <a:defRPr/>
            </a:pPr>
            <a:r>
              <a:rPr lang="de-CH" dirty="0" smtClean="0"/>
              <a:t>In order to enable measurement of relatively weak and rare electron signals in the overwhelming hadron environment, the following concept of hadron blindness has been developed:</a:t>
            </a:r>
          </a:p>
          <a:p>
            <a:pPr marL="176066" indent="-437129">
              <a:buFont typeface="+mj-lt"/>
              <a:buAutoNum type="alphaLcPeriod"/>
              <a:defRPr/>
            </a:pPr>
            <a:r>
              <a:rPr lang="de-CH" dirty="0" smtClean="0">
                <a:cs typeface="Arial" charset="0"/>
              </a:rPr>
              <a:t>Cherenkov light is formed only by e</a:t>
            </a:r>
            <a:r>
              <a:rPr lang="de-CH" baseline="30000" dirty="0" smtClean="0">
                <a:cs typeface="Arial" charset="0"/>
              </a:rPr>
              <a:t>+</a:t>
            </a:r>
            <a:r>
              <a:rPr lang="de-CH" dirty="0" smtClean="0">
                <a:cs typeface="Arial" charset="0"/>
              </a:rPr>
              <a:t> or e</a:t>
            </a:r>
            <a:r>
              <a:rPr lang="de-CH" baseline="30000" dirty="0" smtClean="0">
                <a:cs typeface="Arial" charset="0"/>
              </a:rPr>
              <a:t>-</a:t>
            </a:r>
            <a:r>
              <a:rPr lang="de-CH" dirty="0" smtClean="0">
                <a:cs typeface="Arial" charset="0"/>
              </a:rPr>
              <a:t>, threshold for </a:t>
            </a:r>
            <a:r>
              <a:rPr lang="de-CH" dirty="0" smtClean="0">
                <a:latin typeface="Symbol" pitchFamily="18" charset="2"/>
                <a:cs typeface="Arial" charset="0"/>
              </a:rPr>
              <a:t>pi</a:t>
            </a:r>
            <a:r>
              <a:rPr lang="de-CH" baseline="30000" dirty="0" smtClean="0">
                <a:cs typeface="Arial" charset="0"/>
              </a:rPr>
              <a:t>0</a:t>
            </a:r>
            <a:r>
              <a:rPr lang="de-CH" dirty="0" smtClean="0">
                <a:cs typeface="Arial" charset="0"/>
              </a:rPr>
              <a:t> is 4 GeV/c</a:t>
            </a:r>
          </a:p>
          <a:p>
            <a:pPr marL="176066" indent="-437129">
              <a:buFont typeface="+mj-lt"/>
              <a:buAutoNum type="alphaLcPeriod"/>
              <a:defRPr/>
            </a:pPr>
            <a:r>
              <a:rPr lang="de-CH" dirty="0" smtClean="0">
                <a:cs typeface="Arial" charset="0"/>
              </a:rPr>
              <a:t>the detector is operated in reverse bias mode in which a reverse voltage is applied between the first GEM and a mesh to repulse the ionization charge coming from dE/dx</a:t>
            </a:r>
          </a:p>
          <a:p>
            <a:pPr marL="176066" indent="-437129">
              <a:buFont typeface="+mj-lt"/>
              <a:buAutoNum type="alphaLcPeriod"/>
              <a:defRPr/>
            </a:pPr>
            <a:r>
              <a:rPr lang="de-CH" dirty="0" smtClean="0">
                <a:solidFill>
                  <a:srgbClr val="7030A0"/>
                </a:solidFill>
                <a:cs typeface="Arial" charset="0"/>
              </a:rPr>
              <a:t>any remaining signals from hadron dE/dx will form a single pad blob in HBD, while single electrons will form a blob with an average of 3 pads</a:t>
            </a:r>
          </a:p>
          <a:p>
            <a:pPr marL="176066" indent="-437129">
              <a:buFont typeface="+mj-lt"/>
              <a:buAutoNum type="alphaLcPeriod"/>
              <a:defRPr/>
            </a:pPr>
            <a:endParaRPr lang="de-CH" dirty="0" smtClean="0">
              <a:solidFill>
                <a:srgbClr val="113CF3"/>
              </a:solidFill>
            </a:endParaRPr>
          </a:p>
          <a:p>
            <a:pPr>
              <a:defRPr/>
            </a:pPr>
            <a:r>
              <a:rPr lang="de-CH" dirty="0" smtClean="0">
                <a:solidFill>
                  <a:srgbClr val="113CF3"/>
                </a:solidFill>
              </a:rPr>
              <a:t>Reflective photocathode scheme: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CH" dirty="0" smtClean="0">
                <a:solidFill>
                  <a:srgbClr val="113CF3"/>
                </a:solidFill>
              </a:rPr>
              <a:t> photoelectrons are pulled into the holes by strong electric field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CH" dirty="0" smtClean="0">
                <a:solidFill>
                  <a:srgbClr val="113CF3"/>
                </a:solidFill>
              </a:rPr>
              <a:t> the photocathode is screened from avalanche photons</a:t>
            </a:r>
            <a:endParaRPr lang="en-US" dirty="0" smtClean="0">
              <a:solidFill>
                <a:srgbClr val="113CF3"/>
              </a:solidFill>
            </a:endParaRPr>
          </a:p>
          <a:p>
            <a:pPr marL="176066" indent="-437129">
              <a:buFont typeface="+mj-lt"/>
              <a:buAutoNum type="alphaLcPeriod"/>
              <a:defRPr/>
            </a:pPr>
            <a:endParaRPr lang="de-CH" dirty="0" smtClean="0">
              <a:solidFill>
                <a:srgbClr val="7030A0"/>
              </a:solidFill>
              <a:cs typeface="Arial" charset="0"/>
            </a:endParaRPr>
          </a:p>
          <a:p>
            <a:pPr>
              <a:defRPr/>
            </a:pPr>
            <a:endParaRPr lang="de-CH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lIns="87426" tIns="43713" rIns="87426" bIns="43713"/>
          <a:lstStyle/>
          <a:p>
            <a:pPr>
              <a:defRPr/>
            </a:pPr>
            <a:fld id="{4EDF5230-6F50-4F7E-9129-D1B7C1C439F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7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A467F-17BD-4B3C-AA9C-A796000A9E7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2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A467F-17BD-4B3C-AA9C-A796000A9E7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C2AF4-A219-47DF-8A64-94E627D6F936}" type="slidenum"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67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6809F7E6-F13C-4F02-B649-83BABC902538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18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6809F7E6-F13C-4F02-B649-83BABC902538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6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9EE19D82-3F33-4EA7-BF8D-146C55505C91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99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FD352165-141A-482B-A8BD-B0325F27219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886C58F4-DAE9-48AE-903F-F2F8BF8ACB84}" type="slidenum">
              <a:rPr lang="en-GB" altLang="en-US">
                <a:solidFill>
                  <a:prstClr val="black"/>
                </a:solidFill>
              </a:rPr>
              <a:pPr/>
              <a:t>11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60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40DC2AF4-A219-47DF-8A64-94E627D6F936}" type="slidenum">
              <a:rPr lang="en-GB" altLang="en-US">
                <a:solidFill>
                  <a:prstClr val="black"/>
                </a:solidFill>
              </a:rPr>
              <a:pPr/>
              <a:t>12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90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  <a:ln/>
        </p:spPr>
        <p:txBody>
          <a:bodyPr/>
          <a:lstStyle/>
          <a:p>
            <a:fld id="{40DC2AF4-A219-47DF-8A64-94E627D6F936}" type="slidenum">
              <a:rPr lang="en-GB" altLang="en-US">
                <a:solidFill>
                  <a:prstClr val="black"/>
                </a:solidFill>
              </a:rPr>
              <a:pPr/>
              <a:t>13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81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  <a:ln>
            <a:noFill/>
          </a:ln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9125" y="6437313"/>
            <a:ext cx="3048000" cy="287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Helvetica" pitchFamily="34" charset="0"/>
              </a:defRPr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4913" y="0"/>
            <a:ext cx="2347912" cy="6315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0"/>
            <a:ext cx="6892925" cy="6315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13" y="0"/>
            <a:ext cx="7148512" cy="984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019" y="6400800"/>
            <a:ext cx="13203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1678"/>
            <a:ext cx="9902825" cy="5409127"/>
          </a:xfrm>
          <a:ln w="28575">
            <a:noFill/>
          </a:ln>
        </p:spPr>
        <p:txBody>
          <a:bodyPr/>
          <a:lstStyle>
            <a:lvl1pPr indent="-274320">
              <a:buClr>
                <a:srgbClr val="002060"/>
              </a:buClr>
              <a:buSzPct val="50000"/>
              <a:buFont typeface="Wingdings" pitchFamily="2" charset="2"/>
              <a:buChar char="v"/>
              <a:defRPr sz="3200"/>
            </a:lvl1pPr>
            <a:lvl2pPr>
              <a:buClr>
                <a:srgbClr val="002060"/>
              </a:buClr>
              <a:buSzPct val="75000"/>
              <a:buFont typeface="Arial" pitchFamily="34" charset="0"/>
              <a:buChar char="•"/>
              <a:defRPr/>
            </a:lvl2pPr>
            <a:lvl3pPr>
              <a:buClr>
                <a:srgbClr val="002060"/>
              </a:buClr>
              <a:buSzPct val="50000"/>
              <a:buFont typeface="Wingdings" pitchFamily="2" charset="2"/>
              <a:buChar char="Ø"/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0"/>
            <a:ext cx="9902825" cy="914400"/>
          </a:xfrm>
          <a:prstGeom prst="roundRect">
            <a:avLst/>
          </a:prstGeom>
          <a:blipFill dpi="0" rotWithShape="1">
            <a:blip r:embed="rId3" cstate="print">
              <a:alphaModFix amt="40000"/>
            </a:blip>
            <a:srcRect/>
            <a:stretch>
              <a:fillRect/>
            </a:stretch>
          </a:blipFill>
          <a:ln w="76200">
            <a:solidFill>
              <a:schemeClr val="accent5">
                <a:lumMod val="20000"/>
                <a:lumOff val="80000"/>
              </a:schemeClr>
            </a:solidFill>
            <a:round/>
          </a:ln>
        </p:spPr>
        <p:txBody>
          <a:bodyPr/>
          <a:lstStyle>
            <a:lvl1pPr algn="l">
              <a:defRPr b="1" spc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6" y="6477000"/>
            <a:ext cx="4755419" cy="381000"/>
          </a:xfrm>
          <a:prstGeom prst="rect">
            <a:avLst/>
          </a:prstGeom>
          <a:gradFill flip="none" rotWithShape="1">
            <a:gsLst>
              <a:gs pos="0">
                <a:srgbClr val="FF99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anchor="ctr" anchorCtr="0"/>
          <a:lstStyle>
            <a:lvl1pPr algn="l">
              <a:defRPr lang="en-US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3E6A1E0-6BF1-431C-861D-6A84A8AA09B8}" type="datetime1">
              <a:rPr lang="en-US"/>
              <a:pPr>
                <a:defRPr/>
              </a:pPr>
              <a:t>10/14/2016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97025" y="6477000"/>
            <a:ext cx="2805800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anchor="ctr" anchorCtr="0"/>
          <a:lstStyle>
            <a:lvl1pPr algn="r">
              <a:defRPr lang="en-US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F569A1B-D619-4CA3-B360-2C532360D27F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755475" y="6477000"/>
            <a:ext cx="2343325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anchor="ctr" anchorCtr="0"/>
          <a:lstStyle>
            <a:lvl1pPr algn="ctr">
              <a:defRPr lang="hr-HR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Makek</a:t>
            </a:r>
            <a:r>
              <a:rPr lang="en-US"/>
              <a:t>, QM2011</a:t>
            </a:r>
          </a:p>
        </p:txBody>
      </p:sp>
    </p:spTree>
    <p:extLst>
      <p:ext uri="{BB962C8B-B14F-4D97-AF65-F5344CB8AC3E}">
        <p14:creationId xmlns:p14="http://schemas.microsoft.com/office/powerpoint/2010/main" val="1506963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41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9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641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90" y="6437435"/>
            <a:ext cx="3048001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79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541" y="2998910"/>
            <a:ext cx="485775" cy="46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19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5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7022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2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2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91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3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66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9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9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14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9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53" y="0"/>
            <a:ext cx="8773272" cy="984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9179" y="6578721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CERN, 10/6/2015,    Status of Photon Detection by MPGDs and needs in fundamental research    -   Fulvio Tessarotto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5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154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14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79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79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79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45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8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7" y="154090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454" y="154090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34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2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91" y="1303443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91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960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32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79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2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92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91" y="1303443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91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960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32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79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935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4090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960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32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79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75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70"/>
            <a:ext cx="84174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6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45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22"/>
            <a:ext cx="8417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09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1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0" indent="0">
              <a:buNone/>
              <a:defRPr sz="2000" b="1"/>
            </a:lvl2pPr>
            <a:lvl3pPr marL="913740" indent="0">
              <a:buNone/>
              <a:defRPr sz="1800" b="1"/>
            </a:lvl3pPr>
            <a:lvl4pPr marL="1370611" indent="0">
              <a:buNone/>
              <a:defRPr sz="1600" b="1"/>
            </a:lvl4pPr>
            <a:lvl5pPr marL="1827481" indent="0">
              <a:buNone/>
              <a:defRPr sz="1600" b="1"/>
            </a:lvl5pPr>
            <a:lvl6pPr marL="2284353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96" indent="0">
              <a:buNone/>
              <a:defRPr sz="1600" b="1"/>
            </a:lvl8pPr>
            <a:lvl9pPr marL="36549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509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0" indent="0">
              <a:buNone/>
              <a:defRPr sz="2000" b="1"/>
            </a:lvl2pPr>
            <a:lvl3pPr marL="913740" indent="0">
              <a:buNone/>
              <a:defRPr sz="1800" b="1"/>
            </a:lvl3pPr>
            <a:lvl4pPr marL="1370611" indent="0">
              <a:buNone/>
              <a:defRPr sz="1600" b="1"/>
            </a:lvl4pPr>
            <a:lvl5pPr marL="1827481" indent="0">
              <a:buNone/>
              <a:defRPr sz="1600" b="1"/>
            </a:lvl5pPr>
            <a:lvl6pPr marL="2284353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96" indent="0">
              <a:buNone/>
              <a:defRPr sz="1600" b="1"/>
            </a:lvl8pPr>
            <a:lvl9pPr marL="36549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509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52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8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07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64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90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64" y="1435103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0" indent="0">
              <a:buNone/>
              <a:defRPr sz="1200"/>
            </a:lvl2pPr>
            <a:lvl3pPr marL="913740" indent="0">
              <a:buNone/>
              <a:defRPr sz="1000"/>
            </a:lvl3pPr>
            <a:lvl4pPr marL="1370611" indent="0">
              <a:buNone/>
              <a:defRPr sz="900"/>
            </a:lvl4pPr>
            <a:lvl5pPr marL="1827481" indent="0">
              <a:buNone/>
              <a:defRPr sz="900"/>
            </a:lvl5pPr>
            <a:lvl6pPr marL="2284353" indent="0">
              <a:buNone/>
              <a:defRPr sz="900"/>
            </a:lvl6pPr>
            <a:lvl7pPr marL="2741226" indent="0">
              <a:buNone/>
              <a:defRPr sz="900"/>
            </a:lvl7pPr>
            <a:lvl8pPr marL="3198096" indent="0">
              <a:buNone/>
              <a:defRPr sz="900"/>
            </a:lvl8pPr>
            <a:lvl9pPr marL="36549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96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0" indent="0">
              <a:buNone/>
              <a:defRPr sz="2800"/>
            </a:lvl2pPr>
            <a:lvl3pPr marL="913740" indent="0">
              <a:buNone/>
              <a:defRPr sz="2400"/>
            </a:lvl3pPr>
            <a:lvl4pPr marL="1370611" indent="0">
              <a:buNone/>
              <a:defRPr sz="2000"/>
            </a:lvl4pPr>
            <a:lvl5pPr marL="1827481" indent="0">
              <a:buNone/>
              <a:defRPr sz="2000"/>
            </a:lvl5pPr>
            <a:lvl6pPr marL="2284353" indent="0">
              <a:buNone/>
              <a:defRPr sz="2000"/>
            </a:lvl6pPr>
            <a:lvl7pPr marL="2741226" indent="0">
              <a:buNone/>
              <a:defRPr sz="2000"/>
            </a:lvl7pPr>
            <a:lvl8pPr marL="3198096" indent="0">
              <a:buNone/>
              <a:defRPr sz="2000"/>
            </a:lvl8pPr>
            <a:lvl9pPr marL="36549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0" indent="0">
              <a:buNone/>
              <a:defRPr sz="1200"/>
            </a:lvl2pPr>
            <a:lvl3pPr marL="913740" indent="0">
              <a:buNone/>
              <a:defRPr sz="1000"/>
            </a:lvl3pPr>
            <a:lvl4pPr marL="1370611" indent="0">
              <a:buNone/>
              <a:defRPr sz="900"/>
            </a:lvl4pPr>
            <a:lvl5pPr marL="1827481" indent="0">
              <a:buNone/>
              <a:defRPr sz="900"/>
            </a:lvl5pPr>
            <a:lvl6pPr marL="2284353" indent="0">
              <a:buNone/>
              <a:defRPr sz="900"/>
            </a:lvl6pPr>
            <a:lvl7pPr marL="2741226" indent="0">
              <a:buNone/>
              <a:defRPr sz="900"/>
            </a:lvl7pPr>
            <a:lvl8pPr marL="3198096" indent="0">
              <a:buNone/>
              <a:defRPr sz="900"/>
            </a:lvl8pPr>
            <a:lvl9pPr marL="36549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1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0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83"/>
            <a:ext cx="222813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83"/>
            <a:ext cx="65193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CD60-BB25-4BB7-BEE8-503C5418BA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39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019" y="6400800"/>
            <a:ext cx="13203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1678"/>
            <a:ext cx="9902825" cy="5409127"/>
          </a:xfrm>
          <a:ln w="28575">
            <a:noFill/>
          </a:ln>
        </p:spPr>
        <p:txBody>
          <a:bodyPr/>
          <a:lstStyle>
            <a:lvl1pPr indent="-274320">
              <a:buClr>
                <a:srgbClr val="002060"/>
              </a:buClr>
              <a:buSzPct val="50000"/>
              <a:buFont typeface="Wingdings" pitchFamily="2" charset="2"/>
              <a:buChar char="v"/>
              <a:defRPr sz="3200"/>
            </a:lvl1pPr>
            <a:lvl2pPr>
              <a:buClr>
                <a:srgbClr val="002060"/>
              </a:buClr>
              <a:buSzPct val="75000"/>
              <a:buFont typeface="Arial" pitchFamily="34" charset="0"/>
              <a:buChar char="•"/>
              <a:defRPr/>
            </a:lvl2pPr>
            <a:lvl3pPr>
              <a:buClr>
                <a:srgbClr val="002060"/>
              </a:buClr>
              <a:buSzPct val="50000"/>
              <a:buFont typeface="Wingdings" pitchFamily="2" charset="2"/>
              <a:buChar char="Ø"/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0"/>
            <a:ext cx="9902825" cy="914400"/>
          </a:xfrm>
          <a:prstGeom prst="roundRect">
            <a:avLst/>
          </a:prstGeom>
          <a:blipFill dpi="0" rotWithShape="1">
            <a:blip r:embed="rId3" cstate="print">
              <a:alphaModFix amt="40000"/>
            </a:blip>
            <a:srcRect/>
            <a:stretch>
              <a:fillRect/>
            </a:stretch>
          </a:blipFill>
          <a:ln w="76200">
            <a:solidFill>
              <a:schemeClr val="accent5">
                <a:lumMod val="20000"/>
                <a:lumOff val="80000"/>
              </a:schemeClr>
            </a:solidFill>
            <a:round/>
          </a:ln>
        </p:spPr>
        <p:txBody>
          <a:bodyPr/>
          <a:lstStyle>
            <a:lvl1pPr algn="l">
              <a:defRPr b="1" spc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6" y="6477000"/>
            <a:ext cx="4755419" cy="381000"/>
          </a:xfrm>
          <a:prstGeom prst="rect">
            <a:avLst/>
          </a:prstGeom>
          <a:gradFill flip="none" rotWithShape="1">
            <a:gsLst>
              <a:gs pos="0">
                <a:srgbClr val="FF99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anchor="ctr" anchorCtr="0"/>
          <a:lstStyle>
            <a:lvl1pPr algn="l">
              <a:defRPr lang="en-US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3E6A1E0-6BF1-431C-861D-6A84A8AA09B8}" type="datetime1">
              <a:rPr lang="en-US">
                <a:solidFill>
                  <a:srgbClr val="1F497D"/>
                </a:solidFill>
              </a:rPr>
              <a:pPr>
                <a:defRPr/>
              </a:pPr>
              <a:t>10/14/2016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97025" y="6477000"/>
            <a:ext cx="2805800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anchor="ctr" anchorCtr="0"/>
          <a:lstStyle>
            <a:lvl1pPr algn="r">
              <a:defRPr lang="en-US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F569A1B-D619-4CA3-B360-2C532360D27F}" type="slidenum">
              <a:rPr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755475" y="6477000"/>
            <a:ext cx="2343325" cy="381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anchor="ctr" anchorCtr="0"/>
          <a:lstStyle>
            <a:lvl1pPr algn="ctr">
              <a:defRPr lang="hr-HR" sz="1600" b="1">
                <a:solidFill>
                  <a:schemeClr val="tx2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1F497D"/>
                </a:solidFill>
              </a:rPr>
              <a:t>M. </a:t>
            </a:r>
            <a:r>
              <a:rPr lang="en-US" err="1">
                <a:solidFill>
                  <a:srgbClr val="1F497D"/>
                </a:solidFill>
              </a:rPr>
              <a:t>Makek</a:t>
            </a:r>
            <a:r>
              <a:rPr lang="en-US">
                <a:solidFill>
                  <a:srgbClr val="1F497D"/>
                </a:solidFill>
              </a:rPr>
              <a:t>, QM2011</a:t>
            </a:r>
          </a:p>
        </p:txBody>
      </p:sp>
    </p:spTree>
    <p:extLst>
      <p:ext uri="{BB962C8B-B14F-4D97-AF65-F5344CB8AC3E}">
        <p14:creationId xmlns:p14="http://schemas.microsoft.com/office/powerpoint/2010/main" val="403733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1176338"/>
            <a:ext cx="4354512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1176338"/>
            <a:ext cx="4356100" cy="513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5" y="6437313"/>
            <a:ext cx="3048000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873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Bo,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44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05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74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6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3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170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97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11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9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153988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153988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35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5" y="1303338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5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40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5" y="1303338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5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98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3988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25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23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2" name="Group 50"/>
          <p:cNvGrpSpPr>
            <a:grpSpLocks/>
          </p:cNvGrpSpPr>
          <p:nvPr/>
        </p:nvGrpSpPr>
        <p:grpSpPr bwMode="auto">
          <a:xfrm>
            <a:off x="1" y="-14288"/>
            <a:ext cx="9914860" cy="6884988"/>
            <a:chOff x="0" y="-9"/>
            <a:chExt cx="5767" cy="4337"/>
          </a:xfrm>
        </p:grpSpPr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19" name="Rectangle 27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4" name="Freeform 32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6" name="Freeform 34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29" name="Rectangle 37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37" name="Rectangle 45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8238" name="Rectangle 46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pic>
          <p:nvPicPr>
            <p:cNvPr id="8235" name="Picture 43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30" name="Rectangle 38"/>
          <p:cNvSpPr>
            <a:spLocks noGrp="1" noChangeArrowheads="1"/>
          </p:cNvSpPr>
          <p:nvPr>
            <p:ph type="ctrTitle"/>
          </p:nvPr>
        </p:nvSpPr>
        <p:spPr>
          <a:xfrm>
            <a:off x="1815518" y="2565112"/>
            <a:ext cx="7839736" cy="584775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3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815518" y="4572001"/>
            <a:ext cx="6931978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82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712" y="6324600"/>
            <a:ext cx="206308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1" hangingPunct="1">
              <a:lnSpc>
                <a:spcPct val="100000"/>
              </a:lnSpc>
            </a:pPr>
            <a:endParaRPr lang="en-US" altLang="en-US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82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3465" y="6324600"/>
            <a:ext cx="313589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eaLnBrk="1" hangingPunct="1">
              <a:lnSpc>
                <a:spcPct val="100000"/>
              </a:lnSpc>
            </a:pPr>
            <a:endParaRPr lang="en-US" altLang="en-US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82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024" y="6324600"/>
            <a:ext cx="206308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lnSpc>
                <a:spcPct val="100000"/>
              </a:lnSpc>
            </a:pPr>
            <a:fld id="{4AEC80F2-A714-463F-847A-22453C08C828}" type="slidenum">
              <a:rPr lang="en-US" altLang="en-US" b="0">
                <a:solidFill>
                  <a:srgbClr val="FFFFFF"/>
                </a:solidFill>
                <a:effectLst/>
                <a:latin typeface="Arial"/>
              </a:rPr>
              <a:pPr eaLnBrk="1" hangingPunct="1">
                <a:lnSpc>
                  <a:spcPct val="100000"/>
                </a:lnSpc>
              </a:pPr>
              <a:t>‹#›</a:t>
            </a:fld>
            <a:endParaRPr lang="en-US" altLang="en-US" b="0">
              <a:solidFill>
                <a:srgbClr val="FFFFFF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326436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49227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0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594537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371600"/>
            <a:ext cx="4373748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371600"/>
            <a:ext cx="4373748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87907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1" y="553750"/>
            <a:ext cx="8912543" cy="5847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4029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8550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109440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2" y="727214"/>
            <a:ext cx="3257961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5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42" y="1435101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75800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967228"/>
            <a:ext cx="5941695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205250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44662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8840" y="463550"/>
            <a:ext cx="1169551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463550"/>
            <a:ext cx="651936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310525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141" y="463550"/>
            <a:ext cx="8912543" cy="5937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8277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863" y="6678613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29553" y="0"/>
            <a:ext cx="8773272" cy="984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799782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fld id="{9A115F6C-74EA-4BD9-8CC9-31AE54DB4437}" type="slidenum">
              <a:rPr lang="en-US" b="0">
                <a:solidFill>
                  <a:schemeClr val="tx1"/>
                </a:solidFill>
                <a:effectLst/>
                <a:latin typeface="Comic Sans MS" pitchFamily="66" charset="0"/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US" b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0" y="6472238"/>
            <a:ext cx="99028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094" name="Picture 70" descr="Logo_INFN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8435" y="0"/>
            <a:ext cx="175889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89179" y="6578721"/>
            <a:ext cx="8421687" cy="17938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CERN, 10/6/2015,    Status of Photon Detection by MPGDs and needs in fundamental research    -   Fulvio Tessarotto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2333" cy="984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0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600" b="1">
          <a:solidFill>
            <a:srgbClr val="0000CC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rgbClr val="0000CC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rgbClr val="0000CC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23383" y="133350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38334"/>
            <a:ext cx="2895599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  <a:effectLst/>
              </a:rPr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32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79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dirty="0" smtClean="0"/>
              <a:t>Kolkata, 21/10/2014    -     IWAD Lectures on GEM and THGEM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1" y="6477121"/>
            <a:ext cx="343043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00" name="Picture 76" descr="Logo_INFN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51978" y="133352"/>
            <a:ext cx="1307978" cy="72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D51logobis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2844" y="133350"/>
            <a:ext cx="849194" cy="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None/>
        <a:defRPr sz="2000" b="1">
          <a:solidFill>
            <a:srgbClr val="0000CC"/>
          </a:solidFill>
          <a:effectLst/>
          <a:latin typeface="+mn-lt"/>
          <a:ea typeface="+mn-ea"/>
          <a:cs typeface="+mn-cs"/>
        </a:defRPr>
      </a:lvl1pPr>
      <a:lvl2pPr marL="7620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None/>
        <a:defRPr b="1">
          <a:solidFill>
            <a:schemeClr val="tx1"/>
          </a:solidFill>
          <a:latin typeface="+mn-lt"/>
        </a:defRPr>
      </a:lvl2pPr>
      <a:lvl3pPr marL="13335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None/>
        <a:defRPr sz="1400" b="1">
          <a:solidFill>
            <a:srgbClr val="C00000"/>
          </a:solidFill>
          <a:latin typeface="+mn-lt"/>
        </a:defRPr>
      </a:lvl3pPr>
      <a:lvl4pPr marL="175260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None/>
        <a:defRPr sz="1400" b="1">
          <a:solidFill>
            <a:srgbClr val="7030A0"/>
          </a:solidFill>
          <a:latin typeface="+mn-lt"/>
        </a:defRPr>
      </a:lvl4pPr>
      <a:lvl5pPr marL="2114550" indent="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None/>
        <a:defRPr sz="1200" b="1">
          <a:solidFill>
            <a:schemeClr val="accent6">
              <a:lumMod val="50000"/>
            </a:schemeClr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 vert="horz" lIns="91374" tIns="45690" rIns="91374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600206"/>
            <a:ext cx="8912543" cy="4525963"/>
          </a:xfrm>
          <a:prstGeom prst="rect">
            <a:avLst/>
          </a:prstGeom>
        </p:spPr>
        <p:txBody>
          <a:bodyPr vert="horz" lIns="91374" tIns="45690" rIns="91374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141" y="6356395"/>
            <a:ext cx="2310659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F19ECD60-BB25-4BB7-BEE8-503C5418BAD1}" type="datetimeFigureOut">
              <a:rPr lang="en-US" b="0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91374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10/14/2016</a:t>
            </a:fld>
            <a:endParaRPr lang="en-GB" b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3465" y="6356395"/>
            <a:ext cx="3135895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b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029" y="6356395"/>
            <a:ext cx="2310659" cy="365125"/>
          </a:xfrm>
          <a:prstGeom prst="rect">
            <a:avLst/>
          </a:prstGeom>
        </p:spPr>
        <p:txBody>
          <a:bodyPr vert="horz" lIns="91374" tIns="45690" rIns="91374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61888546-7AC5-46E9-927F-045826FB854A}" type="slidenum">
              <a:rPr lang="en-GB" b="0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91374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37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4" indent="-342654" algn="l" defTabSz="9137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16" indent="-285541" algn="l" defTabSz="9137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8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8" indent="-228435" algn="l" defTabSz="9137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18" indent="-228435" algn="l" defTabSz="9137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89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9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32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04" indent="-228435" algn="l" defTabSz="913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0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1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1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53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96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67" algn="l" defTabSz="913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53988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46838"/>
            <a:ext cx="28956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  <a:effectLst/>
              </a:rPr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25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13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smtClean="0"/>
              <a:t>Cassis, 03/05/2010    -     7th International Workshop on Ring Imaging Cherenkov Detectors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0" y="6477000"/>
            <a:ext cx="339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93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Freeform 8"/>
          <p:cNvSpPr>
            <a:spLocks/>
          </p:cNvSpPr>
          <p:nvPr userDrawn="1"/>
        </p:nvSpPr>
        <p:spPr bwMode="hidden">
          <a:xfrm>
            <a:off x="2805801" y="6350"/>
            <a:ext cx="2986321" cy="6878638"/>
          </a:xfrm>
          <a:custGeom>
            <a:avLst/>
            <a:gdLst>
              <a:gd name="T0" fmla="*/ 494 w 1737"/>
              <a:gd name="T1" fmla="*/ 4309 h 4320"/>
              <a:gd name="T2" fmla="*/ 1737 w 1737"/>
              <a:gd name="T3" fmla="*/ 4320 h 4320"/>
              <a:gd name="T4" fmla="*/ 524 w 1737"/>
              <a:gd name="T5" fmla="*/ 0 h 4320"/>
              <a:gd name="T6" fmla="*/ 0 w 1737"/>
              <a:gd name="T7" fmla="*/ 7 h 4320"/>
              <a:gd name="T8" fmla="*/ 494 w 1737"/>
              <a:gd name="T9" fmla="*/ 4309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7" h="4320">
                <a:moveTo>
                  <a:pt x="494" y="4309"/>
                </a:moveTo>
                <a:lnTo>
                  <a:pt x="1737" y="4320"/>
                </a:lnTo>
                <a:lnTo>
                  <a:pt x="524" y="0"/>
                </a:lnTo>
                <a:lnTo>
                  <a:pt x="0" y="7"/>
                </a:lnTo>
                <a:lnTo>
                  <a:pt x="494" y="430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hidden">
          <a:xfrm>
            <a:off x="-15474" y="-14288"/>
            <a:ext cx="2986321" cy="6872288"/>
          </a:xfrm>
          <a:custGeom>
            <a:avLst/>
            <a:gdLst>
              <a:gd name="T0" fmla="*/ 494 w 1737"/>
              <a:gd name="T1" fmla="*/ 4309 h 4320"/>
              <a:gd name="T2" fmla="*/ 1737 w 1737"/>
              <a:gd name="T3" fmla="*/ 4320 h 4320"/>
              <a:gd name="T4" fmla="*/ 524 w 1737"/>
              <a:gd name="T5" fmla="*/ 0 h 4320"/>
              <a:gd name="T6" fmla="*/ 0 w 1737"/>
              <a:gd name="T7" fmla="*/ 7 h 4320"/>
              <a:gd name="T8" fmla="*/ 494 w 1737"/>
              <a:gd name="T9" fmla="*/ 4309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7" h="4320">
                <a:moveTo>
                  <a:pt x="494" y="4309"/>
                </a:moveTo>
                <a:lnTo>
                  <a:pt x="1737" y="4320"/>
                </a:lnTo>
                <a:lnTo>
                  <a:pt x="524" y="0"/>
                </a:lnTo>
                <a:lnTo>
                  <a:pt x="0" y="7"/>
                </a:lnTo>
                <a:lnTo>
                  <a:pt x="494" y="430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34" name="Freeform 10"/>
          <p:cNvSpPr>
            <a:spLocks/>
          </p:cNvSpPr>
          <p:nvPr userDrawn="1"/>
        </p:nvSpPr>
        <p:spPr bwMode="hidden">
          <a:xfrm>
            <a:off x="6436837" y="7939"/>
            <a:ext cx="2989760" cy="6873875"/>
          </a:xfrm>
          <a:custGeom>
            <a:avLst/>
            <a:gdLst>
              <a:gd name="T0" fmla="*/ 494 w 1739"/>
              <a:gd name="T1" fmla="*/ 4415 h 4420"/>
              <a:gd name="T2" fmla="*/ 1739 w 1739"/>
              <a:gd name="T3" fmla="*/ 4420 h 4420"/>
              <a:gd name="T4" fmla="*/ 524 w 1739"/>
              <a:gd name="T5" fmla="*/ 0 h 4420"/>
              <a:gd name="T6" fmla="*/ 0 w 1739"/>
              <a:gd name="T7" fmla="*/ 7 h 4420"/>
              <a:gd name="T8" fmla="*/ 494 w 1739"/>
              <a:gd name="T9" fmla="*/ 4415 h 4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9" h="4420">
                <a:moveTo>
                  <a:pt x="494" y="4415"/>
                </a:moveTo>
                <a:lnTo>
                  <a:pt x="1739" y="4420"/>
                </a:lnTo>
                <a:lnTo>
                  <a:pt x="524" y="0"/>
                </a:lnTo>
                <a:lnTo>
                  <a:pt x="0" y="7"/>
                </a:lnTo>
                <a:lnTo>
                  <a:pt x="494" y="4415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35" name="Freeform 11"/>
          <p:cNvSpPr>
            <a:spLocks/>
          </p:cNvSpPr>
          <p:nvPr userDrawn="1"/>
        </p:nvSpPr>
        <p:spPr bwMode="hidden">
          <a:xfrm>
            <a:off x="3300942" y="0"/>
            <a:ext cx="3576020" cy="6864350"/>
          </a:xfrm>
          <a:custGeom>
            <a:avLst/>
            <a:gdLst>
              <a:gd name="T0" fmla="*/ 0 w 2080"/>
              <a:gd name="T1" fmla="*/ 7 h 4338"/>
              <a:gd name="T2" fmla="*/ 1870 w 2080"/>
              <a:gd name="T3" fmla="*/ 4338 h 4338"/>
              <a:gd name="T4" fmla="*/ 2080 w 2080"/>
              <a:gd name="T5" fmla="*/ 4338 h 4338"/>
              <a:gd name="T6" fmla="*/ 1033 w 2080"/>
              <a:gd name="T7" fmla="*/ 0 h 4338"/>
              <a:gd name="T8" fmla="*/ 0 w 2080"/>
              <a:gd name="T9" fmla="*/ 7 h 4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0" h="4338">
                <a:moveTo>
                  <a:pt x="0" y="7"/>
                </a:moveTo>
                <a:lnTo>
                  <a:pt x="1870" y="4338"/>
                </a:lnTo>
                <a:lnTo>
                  <a:pt x="2080" y="4338"/>
                </a:lnTo>
                <a:lnTo>
                  <a:pt x="1033" y="0"/>
                </a:lnTo>
                <a:lnTo>
                  <a:pt x="0" y="7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42" name="Freeform 18"/>
          <p:cNvSpPr>
            <a:spLocks/>
          </p:cNvSpPr>
          <p:nvPr userDrawn="1"/>
        </p:nvSpPr>
        <p:spPr bwMode="hidden">
          <a:xfrm rot="-852399">
            <a:off x="1143296" y="722314"/>
            <a:ext cx="3448796" cy="3851275"/>
          </a:xfrm>
          <a:custGeom>
            <a:avLst/>
            <a:gdLst>
              <a:gd name="T0" fmla="*/ 1789 w 2006"/>
              <a:gd name="T1" fmla="*/ 2155 h 2426"/>
              <a:gd name="T2" fmla="*/ 1712 w 2006"/>
              <a:gd name="T3" fmla="*/ 2067 h 2426"/>
              <a:gd name="T4" fmla="*/ 24 w 2006"/>
              <a:gd name="T5" fmla="*/ 0 h 2426"/>
              <a:gd name="T6" fmla="*/ 0 w 2006"/>
              <a:gd name="T7" fmla="*/ 8 h 2426"/>
              <a:gd name="T8" fmla="*/ 1857 w 2006"/>
              <a:gd name="T9" fmla="*/ 2321 h 2426"/>
              <a:gd name="T10" fmla="*/ 1789 w 2006"/>
              <a:gd name="T11" fmla="*/ 2155 h 2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6" h="2426">
                <a:moveTo>
                  <a:pt x="1789" y="2155"/>
                </a:moveTo>
                <a:cubicBezTo>
                  <a:pt x="1794" y="2149"/>
                  <a:pt x="2006" y="2426"/>
                  <a:pt x="1712" y="2067"/>
                </a:cubicBezTo>
                <a:cubicBezTo>
                  <a:pt x="1418" y="1708"/>
                  <a:pt x="309" y="343"/>
                  <a:pt x="24" y="0"/>
                </a:cubicBezTo>
                <a:lnTo>
                  <a:pt x="0" y="8"/>
                </a:lnTo>
                <a:cubicBezTo>
                  <a:pt x="306" y="395"/>
                  <a:pt x="1559" y="1963"/>
                  <a:pt x="1857" y="2321"/>
                </a:cubicBezTo>
                <a:cubicBezTo>
                  <a:pt x="1857" y="2321"/>
                  <a:pt x="1789" y="2155"/>
                  <a:pt x="1789" y="2155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045" name="Freeform 21"/>
          <p:cNvSpPr>
            <a:spLocks/>
          </p:cNvSpPr>
          <p:nvPr userDrawn="1"/>
        </p:nvSpPr>
        <p:spPr bwMode="hidden">
          <a:xfrm>
            <a:off x="4638511" y="3865564"/>
            <a:ext cx="4782927" cy="2651125"/>
          </a:xfrm>
          <a:custGeom>
            <a:avLst/>
            <a:gdLst>
              <a:gd name="T0" fmla="*/ 44 w 2782"/>
              <a:gd name="T1" fmla="*/ 0 h 1670"/>
              <a:gd name="T2" fmla="*/ 2730 w 2782"/>
              <a:gd name="T3" fmla="*/ 1602 h 1670"/>
              <a:gd name="T4" fmla="*/ 2782 w 2782"/>
              <a:gd name="T5" fmla="*/ 1670 h 1670"/>
              <a:gd name="T6" fmla="*/ 0 w 2782"/>
              <a:gd name="T7" fmla="*/ 48 h 1670"/>
              <a:gd name="T8" fmla="*/ 44 w 2782"/>
              <a:gd name="T9" fmla="*/ 0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2" h="1670">
                <a:moveTo>
                  <a:pt x="44" y="0"/>
                </a:moveTo>
                <a:cubicBezTo>
                  <a:pt x="1593" y="938"/>
                  <a:pt x="2170" y="1257"/>
                  <a:pt x="2730" y="1602"/>
                </a:cubicBezTo>
                <a:lnTo>
                  <a:pt x="2782" y="1670"/>
                </a:lnTo>
                <a:cubicBezTo>
                  <a:pt x="2327" y="1411"/>
                  <a:pt x="456" y="326"/>
                  <a:pt x="0" y="48"/>
                </a:cubicBezTo>
                <a:cubicBezTo>
                  <a:pt x="0" y="48"/>
                  <a:pt x="44" y="0"/>
                  <a:pt x="44" y="0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grpSp>
        <p:nvGrpSpPr>
          <p:cNvPr id="1074" name="Group 50"/>
          <p:cNvGrpSpPr>
            <a:grpSpLocks/>
          </p:cNvGrpSpPr>
          <p:nvPr userDrawn="1"/>
        </p:nvGrpSpPr>
        <p:grpSpPr bwMode="auto">
          <a:xfrm>
            <a:off x="0" y="6157914"/>
            <a:ext cx="9902825" cy="1004887"/>
            <a:chOff x="0" y="3590"/>
            <a:chExt cx="5760" cy="1075"/>
          </a:xfrm>
        </p:grpSpPr>
        <p:sp>
          <p:nvSpPr>
            <p:cNvPr id="1049" name="Rectangle 25"/>
            <p:cNvSpPr>
              <a:spLocks noChangeArrowheads="1"/>
            </p:cNvSpPr>
            <p:nvPr userDrawn="1"/>
          </p:nvSpPr>
          <p:spPr bwMode="hidden">
            <a:xfrm>
              <a:off x="0" y="3919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hidden">
            <a:xfrm>
              <a:off x="1632" y="3965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hidden">
            <a:xfrm>
              <a:off x="0" y="3965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hidden">
            <a:xfrm>
              <a:off x="3744" y="3965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hidden">
            <a:xfrm>
              <a:off x="1920" y="3965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 userDrawn="1"/>
          </p:nvSpPr>
          <p:spPr bwMode="hidden">
            <a:xfrm>
              <a:off x="0" y="3914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hidden">
            <a:xfrm>
              <a:off x="2583" y="3927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hidden">
            <a:xfrm rot="18897039" flipH="1">
              <a:off x="1486" y="3895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hidden">
            <a:xfrm rot="18897039" flipH="1">
              <a:off x="766" y="3895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hidden">
            <a:xfrm rot="18897039" flipH="1">
              <a:off x="31" y="3863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hidden">
            <a:xfrm flipH="1" flipV="1">
              <a:off x="576" y="3919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hidden">
            <a:xfrm flipH="1" flipV="1">
              <a:off x="240" y="3919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hidden">
            <a:xfrm flipH="1" flipV="1">
              <a:off x="3036" y="3967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hidden">
            <a:xfrm flipH="1" flipV="1">
              <a:off x="3984" y="3919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hidden">
            <a:xfrm flipH="1" flipV="1">
              <a:off x="3456" y="3919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68" name="Rectangle 44"/>
            <p:cNvSpPr>
              <a:spLocks noChangeArrowheads="1"/>
            </p:cNvSpPr>
            <p:nvPr userDrawn="1"/>
          </p:nvSpPr>
          <p:spPr bwMode="hidden">
            <a:xfrm>
              <a:off x="0" y="3940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141" y="463550"/>
            <a:ext cx="8830019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</a:t>
            </a:r>
          </a:p>
        </p:txBody>
      </p:sp>
      <p:grpSp>
        <p:nvGrpSpPr>
          <p:cNvPr id="1077" name="Group 53"/>
          <p:cNvGrpSpPr>
            <a:grpSpLocks/>
          </p:cNvGrpSpPr>
          <p:nvPr userDrawn="1"/>
        </p:nvGrpSpPr>
        <p:grpSpPr bwMode="auto">
          <a:xfrm rot="-235848">
            <a:off x="1308343" y="746126"/>
            <a:ext cx="8278142" cy="5794375"/>
            <a:chOff x="761" y="384"/>
            <a:chExt cx="4815" cy="3650"/>
          </a:xfrm>
        </p:grpSpPr>
        <p:sp>
          <p:nvSpPr>
            <p:cNvPr id="1075" name="Freeform 51"/>
            <p:cNvSpPr>
              <a:spLocks/>
            </p:cNvSpPr>
            <p:nvPr userDrawn="1"/>
          </p:nvSpPr>
          <p:spPr bwMode="hidden">
            <a:xfrm rot="-852399">
              <a:off x="761" y="384"/>
              <a:ext cx="2006" cy="2426"/>
            </a:xfrm>
            <a:custGeom>
              <a:avLst/>
              <a:gdLst>
                <a:gd name="T0" fmla="*/ 1789 w 2006"/>
                <a:gd name="T1" fmla="*/ 2155 h 2426"/>
                <a:gd name="T2" fmla="*/ 1712 w 2006"/>
                <a:gd name="T3" fmla="*/ 2067 h 2426"/>
                <a:gd name="T4" fmla="*/ 24 w 2006"/>
                <a:gd name="T5" fmla="*/ 0 h 2426"/>
                <a:gd name="T6" fmla="*/ 0 w 2006"/>
                <a:gd name="T7" fmla="*/ 8 h 2426"/>
                <a:gd name="T8" fmla="*/ 1857 w 2006"/>
                <a:gd name="T9" fmla="*/ 2321 h 2426"/>
                <a:gd name="T10" fmla="*/ 1789 w 2006"/>
                <a:gd name="T11" fmla="*/ 2155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6" h="2426">
                  <a:moveTo>
                    <a:pt x="1789" y="2155"/>
                  </a:moveTo>
                  <a:cubicBezTo>
                    <a:pt x="1794" y="2149"/>
                    <a:pt x="2006" y="2426"/>
                    <a:pt x="1712" y="2067"/>
                  </a:cubicBezTo>
                  <a:cubicBezTo>
                    <a:pt x="1418" y="1708"/>
                    <a:pt x="309" y="343"/>
                    <a:pt x="24" y="0"/>
                  </a:cubicBezTo>
                  <a:lnTo>
                    <a:pt x="0" y="8"/>
                  </a:lnTo>
                  <a:cubicBezTo>
                    <a:pt x="306" y="395"/>
                    <a:pt x="1559" y="1963"/>
                    <a:pt x="1857" y="2321"/>
                  </a:cubicBezTo>
                  <a:cubicBezTo>
                    <a:pt x="1857" y="2321"/>
                    <a:pt x="1789" y="2155"/>
                    <a:pt x="1789" y="21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hidden">
            <a:xfrm>
              <a:off x="2794" y="2364"/>
              <a:ext cx="2782" cy="1670"/>
            </a:xfrm>
            <a:custGeom>
              <a:avLst/>
              <a:gdLst>
                <a:gd name="T0" fmla="*/ 44 w 2782"/>
                <a:gd name="T1" fmla="*/ 0 h 1670"/>
                <a:gd name="T2" fmla="*/ 2730 w 2782"/>
                <a:gd name="T3" fmla="*/ 1602 h 1670"/>
                <a:gd name="T4" fmla="*/ 2782 w 2782"/>
                <a:gd name="T5" fmla="*/ 1670 h 1670"/>
                <a:gd name="T6" fmla="*/ 0 w 2782"/>
                <a:gd name="T7" fmla="*/ 48 h 1670"/>
                <a:gd name="T8" fmla="*/ 44 w 2782"/>
                <a:gd name="T9" fmla="*/ 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1670">
                  <a:moveTo>
                    <a:pt x="44" y="0"/>
                  </a:moveTo>
                  <a:cubicBezTo>
                    <a:pt x="1593" y="938"/>
                    <a:pt x="2170" y="1257"/>
                    <a:pt x="2730" y="1602"/>
                  </a:cubicBezTo>
                  <a:lnTo>
                    <a:pt x="2782" y="1670"/>
                  </a:lnTo>
                  <a:cubicBezTo>
                    <a:pt x="2327" y="1411"/>
                    <a:pt x="456" y="326"/>
                    <a:pt x="0" y="48"/>
                  </a:cubicBezTo>
                  <a:cubicBezTo>
                    <a:pt x="0" y="48"/>
                    <a:pt x="44" y="0"/>
                    <a:pt x="44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</p:grpSp>
      <p:grpSp>
        <p:nvGrpSpPr>
          <p:cNvPr id="1078" name="Group 54"/>
          <p:cNvGrpSpPr>
            <a:grpSpLocks/>
          </p:cNvGrpSpPr>
          <p:nvPr userDrawn="1"/>
        </p:nvGrpSpPr>
        <p:grpSpPr bwMode="auto">
          <a:xfrm rot="-459392">
            <a:off x="1155330" y="606426"/>
            <a:ext cx="8278143" cy="5794375"/>
            <a:chOff x="761" y="384"/>
            <a:chExt cx="4815" cy="3650"/>
          </a:xfrm>
        </p:grpSpPr>
        <p:sp>
          <p:nvSpPr>
            <p:cNvPr id="1079" name="Freeform 55"/>
            <p:cNvSpPr>
              <a:spLocks/>
            </p:cNvSpPr>
            <p:nvPr userDrawn="1"/>
          </p:nvSpPr>
          <p:spPr bwMode="hidden">
            <a:xfrm rot="-852399">
              <a:off x="761" y="384"/>
              <a:ext cx="2006" cy="2426"/>
            </a:xfrm>
            <a:custGeom>
              <a:avLst/>
              <a:gdLst>
                <a:gd name="T0" fmla="*/ 1789 w 2006"/>
                <a:gd name="T1" fmla="*/ 2155 h 2426"/>
                <a:gd name="T2" fmla="*/ 1712 w 2006"/>
                <a:gd name="T3" fmla="*/ 2067 h 2426"/>
                <a:gd name="T4" fmla="*/ 24 w 2006"/>
                <a:gd name="T5" fmla="*/ 0 h 2426"/>
                <a:gd name="T6" fmla="*/ 0 w 2006"/>
                <a:gd name="T7" fmla="*/ 8 h 2426"/>
                <a:gd name="T8" fmla="*/ 1857 w 2006"/>
                <a:gd name="T9" fmla="*/ 2321 h 2426"/>
                <a:gd name="T10" fmla="*/ 1789 w 2006"/>
                <a:gd name="T11" fmla="*/ 2155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6" h="2426">
                  <a:moveTo>
                    <a:pt x="1789" y="2155"/>
                  </a:moveTo>
                  <a:cubicBezTo>
                    <a:pt x="1794" y="2149"/>
                    <a:pt x="2006" y="2426"/>
                    <a:pt x="1712" y="2067"/>
                  </a:cubicBezTo>
                  <a:cubicBezTo>
                    <a:pt x="1418" y="1708"/>
                    <a:pt x="309" y="343"/>
                    <a:pt x="24" y="0"/>
                  </a:cubicBezTo>
                  <a:lnTo>
                    <a:pt x="0" y="8"/>
                  </a:lnTo>
                  <a:cubicBezTo>
                    <a:pt x="306" y="395"/>
                    <a:pt x="1559" y="1963"/>
                    <a:pt x="1857" y="2321"/>
                  </a:cubicBezTo>
                  <a:cubicBezTo>
                    <a:pt x="1857" y="2321"/>
                    <a:pt x="1789" y="2155"/>
                    <a:pt x="1789" y="21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hidden">
            <a:xfrm>
              <a:off x="2794" y="2364"/>
              <a:ext cx="2782" cy="1670"/>
            </a:xfrm>
            <a:custGeom>
              <a:avLst/>
              <a:gdLst>
                <a:gd name="T0" fmla="*/ 44 w 2782"/>
                <a:gd name="T1" fmla="*/ 0 h 1670"/>
                <a:gd name="T2" fmla="*/ 2730 w 2782"/>
                <a:gd name="T3" fmla="*/ 1602 h 1670"/>
                <a:gd name="T4" fmla="*/ 2782 w 2782"/>
                <a:gd name="T5" fmla="*/ 1670 h 1670"/>
                <a:gd name="T6" fmla="*/ 0 w 2782"/>
                <a:gd name="T7" fmla="*/ 48 h 1670"/>
                <a:gd name="T8" fmla="*/ 44 w 2782"/>
                <a:gd name="T9" fmla="*/ 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1670">
                  <a:moveTo>
                    <a:pt x="44" y="0"/>
                  </a:moveTo>
                  <a:cubicBezTo>
                    <a:pt x="1593" y="938"/>
                    <a:pt x="2170" y="1257"/>
                    <a:pt x="2730" y="1602"/>
                  </a:cubicBezTo>
                  <a:lnTo>
                    <a:pt x="2782" y="1670"/>
                  </a:lnTo>
                  <a:cubicBezTo>
                    <a:pt x="2327" y="1411"/>
                    <a:pt x="456" y="326"/>
                    <a:pt x="0" y="48"/>
                  </a:cubicBezTo>
                  <a:cubicBezTo>
                    <a:pt x="0" y="48"/>
                    <a:pt x="44" y="0"/>
                    <a:pt x="44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141" y="1371600"/>
            <a:ext cx="891254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82" name="Picture 58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590" y="381000"/>
            <a:ext cx="49514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5983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med">
    <p:zoom/>
  </p:transition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jpeg"/><Relationship Id="rId5" Type="http://schemas.openxmlformats.org/officeDocument/2006/relationships/image" Target="../media/image102.wmf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Relationship Id="rId9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jpeg"/><Relationship Id="rId11" Type="http://schemas.openxmlformats.org/officeDocument/2006/relationships/image" Target="../media/image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wmf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0.JPG"/><Relationship Id="rId4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8.e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1.wmf"/><Relationship Id="rId7" Type="http://schemas.openxmlformats.org/officeDocument/2006/relationships/image" Target="../media/image155.png"/><Relationship Id="rId12" Type="http://schemas.openxmlformats.org/officeDocument/2006/relationships/image" Target="../media/image156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4.png"/><Relationship Id="rId11" Type="http://schemas.openxmlformats.org/officeDocument/2006/relationships/image" Target="../media/image150.wmf"/><Relationship Id="rId5" Type="http://schemas.openxmlformats.org/officeDocument/2006/relationships/image" Target="../media/image153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52.png"/><Relationship Id="rId9" Type="http://schemas.openxmlformats.org/officeDocument/2006/relationships/image" Target="../media/image14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.jpeg"/><Relationship Id="rId4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05.png"/><Relationship Id="rId4" Type="http://schemas.openxmlformats.org/officeDocument/2006/relationships/image" Target="../media/image2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13" Type="http://schemas.openxmlformats.org/officeDocument/2006/relationships/image" Target="../media/image223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12" Type="http://schemas.openxmlformats.org/officeDocument/2006/relationships/image" Target="../media/image2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11" Type="http://schemas.openxmlformats.org/officeDocument/2006/relationships/image" Target="../media/image221.png"/><Relationship Id="rId5" Type="http://schemas.openxmlformats.org/officeDocument/2006/relationships/image" Target="../media/image215.jpeg"/><Relationship Id="rId10" Type="http://schemas.openxmlformats.org/officeDocument/2006/relationships/image" Target="../media/image220.png"/><Relationship Id="rId4" Type="http://schemas.openxmlformats.org/officeDocument/2006/relationships/image" Target="../media/image214.jpeg"/><Relationship Id="rId9" Type="http://schemas.openxmlformats.org/officeDocument/2006/relationships/image" Target="../media/image2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png"/><Relationship Id="rId10" Type="http://schemas.openxmlformats.org/officeDocument/2006/relationships/image" Target="../media/image231.jpe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emf"/><Relationship Id="rId5" Type="http://schemas.openxmlformats.org/officeDocument/2006/relationships/image" Target="../media/image248.emf"/><Relationship Id="rId4" Type="http://schemas.openxmlformats.org/officeDocument/2006/relationships/image" Target="../media/image247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G"/><Relationship Id="rId3" Type="http://schemas.openxmlformats.org/officeDocument/2006/relationships/image" Target="../media/image16.jpeg"/><Relationship Id="rId7" Type="http://schemas.openxmlformats.org/officeDocument/2006/relationships/image" Target="../media/image254.JP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JPG"/><Relationship Id="rId5" Type="http://schemas.openxmlformats.org/officeDocument/2006/relationships/image" Target="../media/image252.JPG"/><Relationship Id="rId4" Type="http://schemas.openxmlformats.org/officeDocument/2006/relationships/image" Target="../media/image251.JPG"/><Relationship Id="rId9" Type="http://schemas.openxmlformats.org/officeDocument/2006/relationships/image" Target="../media/image25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emf"/><Relationship Id="rId3" Type="http://schemas.openxmlformats.org/officeDocument/2006/relationships/image" Target="../media/image263.emf"/><Relationship Id="rId7" Type="http://schemas.openxmlformats.org/officeDocument/2006/relationships/image" Target="../media/image267.pn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Relationship Id="rId9" Type="http://schemas.openxmlformats.org/officeDocument/2006/relationships/image" Target="../media/image269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06286" y="2561"/>
            <a:ext cx="6933362" cy="980420"/>
          </a:xfrm>
          <a:solidFill>
            <a:srgbClr val="C0F4FE"/>
          </a:solidFill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ICPPA-2016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7" name="Rectangle 17"/>
          <p:cNvSpPr txBox="1">
            <a:spLocks noChangeArrowheads="1"/>
          </p:cNvSpPr>
          <p:nvPr/>
        </p:nvSpPr>
        <p:spPr bwMode="auto">
          <a:xfrm>
            <a:off x="519191" y="1251852"/>
            <a:ext cx="8803982" cy="503012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1104900" marR="0" lvl="1" indent="-3429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2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Novelties in Elementary Particle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Gaseous Detectors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Technology</a:t>
            </a:r>
            <a:endParaRPr kumimoji="0" lang="en-US" sz="4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  <a:p>
            <a:pPr marL="571500" marR="0" lvl="0" indent="-57150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Fulvio Tessarotto</a:t>
            </a:r>
          </a:p>
          <a:p>
            <a:pPr marL="571500" marR="0" lvl="0" indent="-57150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INFN - Trieste</a:t>
            </a:r>
            <a:endParaRPr kumimoji="0" lang="en-US" sz="3200" b="1" i="0" u="none" strike="noStrike" kern="0" cap="none" spc="0" normalizeH="0" baseline="0" noProof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  <a:p>
            <a:pPr marL="1104900" marR="0" lvl="1" indent="-34290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/>
            </a:endParaRPr>
          </a:p>
          <a:p>
            <a:pPr marL="1104900" marR="0" lvl="1" indent="-34290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	</a:t>
            </a: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</a:endParaRPr>
          </a:p>
          <a:p>
            <a:pPr marL="1104900" marR="0" lvl="1" indent="-3429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</a:endParaRPr>
          </a:p>
          <a:p>
            <a:pPr marL="1104900" marR="0" lvl="1" indent="-3429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827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727" y="533503"/>
            <a:ext cx="3713559" cy="2111375"/>
          </a:xfrm>
          <a:prstGeom prst="rect">
            <a:avLst/>
          </a:prstGeom>
          <a:noFill/>
        </p:spPr>
      </p:pic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2281587" y="2756332"/>
            <a:ext cx="1757146" cy="6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Telescope of </a:t>
            </a:r>
            <a:r>
              <a:rPr lang="en-US" altLang="en-US" sz="1200" b="0" i="0" u="none" dirty="0">
                <a:solidFill>
                  <a:srgbClr val="FF0000"/>
                </a:solidFill>
                <a:latin typeface="Calibri"/>
              </a:rPr>
              <a:t>32 MSGCs</a:t>
            </a:r>
            <a:r>
              <a:rPr lang="en-US" altLang="en-US" sz="1200" b="0" i="0" u="none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tested at PSI in Nov99 (CMS Milestone)</a:t>
            </a: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60" y="2718486"/>
            <a:ext cx="2209804" cy="2179440"/>
          </a:xfrm>
          <a:prstGeom prst="rect">
            <a:avLst/>
          </a:prstGeom>
          <a:noFill/>
        </p:spPr>
      </p:pic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2271157" y="3512992"/>
            <a:ext cx="2099288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i="0" u="none" dirty="0">
                <a:solidFill>
                  <a:srgbClr val="FF0000"/>
                </a:solidFill>
                <a:latin typeface="Calibri"/>
              </a:rPr>
              <a:t>HERA-B Inner Tracker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MSGC-GEM detectors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 err="1">
                <a:solidFill>
                  <a:srgbClr val="1F497D"/>
                </a:solidFill>
                <a:latin typeface="Calibri"/>
              </a:rPr>
              <a:t>R</a:t>
            </a:r>
            <a:r>
              <a:rPr lang="en-US" altLang="en-US" sz="1200" b="0" i="0" u="none" baseline="-25000" dirty="0" err="1">
                <a:solidFill>
                  <a:srgbClr val="1F497D"/>
                </a:solidFill>
                <a:latin typeface="Calibri"/>
              </a:rPr>
              <a:t>min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 ~ 6 cm 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  <a:sym typeface="Symbol" pitchFamily="18" charset="2"/>
              </a:rPr>
              <a:t> 10</a:t>
            </a:r>
            <a:r>
              <a:rPr lang="en-US" altLang="en-US" sz="1200" b="0" i="0" u="none" baseline="30000" dirty="0">
                <a:solidFill>
                  <a:srgbClr val="1F497D"/>
                </a:solidFill>
                <a:latin typeface="Calibri"/>
                <a:sym typeface="Symbol" pitchFamily="18" charset="2"/>
              </a:rPr>
              <a:t>6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  <a:sym typeface="Symbol" pitchFamily="18" charset="2"/>
              </a:rPr>
              <a:t> particles/cm</a:t>
            </a:r>
            <a:r>
              <a:rPr lang="en-US" altLang="en-US" sz="1200" b="0" i="0" u="none" baseline="30000" dirty="0">
                <a:solidFill>
                  <a:srgbClr val="1F497D"/>
                </a:solidFill>
                <a:latin typeface="Calibri"/>
                <a:sym typeface="Symbol" pitchFamily="18" charset="2"/>
              </a:rPr>
              <a:t>2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  <a:sym typeface="Symbol" pitchFamily="18" charset="2"/>
              </a:rPr>
              <a:t>•sec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300 </a:t>
            </a:r>
            <a:r>
              <a:rPr lang="en-US" altLang="en-US" sz="1200" b="0" i="0" u="none" dirty="0">
                <a:solidFill>
                  <a:srgbClr val="1F497D"/>
                </a:solidFill>
                <a:latin typeface="Symbol" pitchFamily="18" charset="2"/>
              </a:rPr>
              <a:t>m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m pitch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184 chambers: max 25x25 cm</a:t>
            </a:r>
            <a:r>
              <a:rPr lang="en-US" altLang="en-US" sz="1200" b="0" i="0" u="none" baseline="30000" dirty="0">
                <a:solidFill>
                  <a:srgbClr val="1F497D"/>
                </a:solidFill>
                <a:latin typeface="Calibri"/>
              </a:rPr>
              <a:t>2</a:t>
            </a:r>
          </a:p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~ 10 m</a:t>
            </a:r>
            <a:r>
              <a:rPr lang="en-US" altLang="en-US" sz="1200" b="0" i="0" u="none" baseline="30000" dirty="0">
                <a:solidFill>
                  <a:srgbClr val="1F497D"/>
                </a:solidFill>
                <a:latin typeface="Calibri"/>
              </a:rPr>
              <a:t>2</a:t>
            </a:r>
            <a:r>
              <a:rPr lang="en-US" altLang="en-US" sz="1200" b="0" i="0" u="none" dirty="0">
                <a:solidFill>
                  <a:srgbClr val="1F497D"/>
                </a:solidFill>
                <a:latin typeface="Calibri"/>
              </a:rPr>
              <a:t>; 140.000 channels</a:t>
            </a:r>
          </a:p>
        </p:txBody>
      </p:sp>
      <p:pic>
        <p:nvPicPr>
          <p:cNvPr id="183305" name="Picture 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0598" y="533504"/>
            <a:ext cx="3611851" cy="254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7449658" y="834712"/>
            <a:ext cx="2497529" cy="197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 defTabSz="9137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i="0" u="none" dirty="0">
                <a:solidFill>
                  <a:srgbClr val="FF0000"/>
                </a:solidFill>
                <a:effectLst/>
                <a:latin typeface="Calibri"/>
              </a:rPr>
              <a:t>The D20 </a:t>
            </a:r>
            <a:r>
              <a:rPr lang="en-GB" sz="1200" i="0" u="none" dirty="0" err="1">
                <a:solidFill>
                  <a:srgbClr val="FF0000"/>
                </a:solidFill>
                <a:effectLst/>
                <a:latin typeface="Calibri"/>
              </a:rPr>
              <a:t>diffractometer</a:t>
            </a:r>
            <a:r>
              <a:rPr lang="en-GB" sz="1200" i="0" u="none" dirty="0">
                <a:solidFill>
                  <a:srgbClr val="FF0000"/>
                </a:solidFill>
                <a:effectLst/>
                <a:latin typeface="Calibri"/>
              </a:rPr>
              <a:t> MSGC </a:t>
            </a:r>
          </a:p>
          <a:p>
            <a:pPr defTabSz="9137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i="0" u="none" dirty="0">
                <a:solidFill>
                  <a:srgbClr val="FF0000"/>
                </a:solidFill>
                <a:effectLst/>
                <a:latin typeface="Calibri"/>
              </a:rPr>
              <a:t>is working since Sept 2000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1D localisation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48 MSGC plates (8 cm x 15 cm)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Substrate: Schott S8900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Angular coverage : 160° x 5,8°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Position resolution : 2.57 mm ( 0,1°)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5 cm gap; 1.2 bar CF4 + 2.8 bars 3He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dirty="0">
                <a:solidFill>
                  <a:srgbClr val="1F497D"/>
                </a:solidFill>
                <a:effectLst/>
                <a:latin typeface="Calibri"/>
              </a:rPr>
              <a:t>Efficiency 60% @ </a:t>
            </a:r>
            <a:r>
              <a:rPr lang="fr-FR" sz="1200" b="0" i="0" u="none" dirty="0">
                <a:solidFill>
                  <a:srgbClr val="1F497D"/>
                </a:solidFill>
                <a:effectLst/>
                <a:latin typeface="Calibri"/>
              </a:rPr>
              <a:t>0.8 </a:t>
            </a:r>
            <a:r>
              <a:rPr lang="fr-FR" sz="1200" b="0" i="0" u="none" dirty="0" smtClean="0">
                <a:solidFill>
                  <a:srgbClr val="1F497D"/>
                </a:solidFill>
                <a:effectLst/>
                <a:latin typeface="Calibri"/>
              </a:rPr>
              <a:t>Å</a:t>
            </a:r>
            <a:endParaRPr lang="en-US" sz="1200" i="0" u="none" dirty="0" smtClean="0">
              <a:solidFill>
                <a:prstClr val="black"/>
              </a:solidFill>
              <a:effectLst/>
              <a:latin typeface="Calibri"/>
            </a:endParaRP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0" u="none" dirty="0" smtClean="0">
                <a:solidFill>
                  <a:prstClr val="black"/>
                </a:solidFill>
                <a:effectLst/>
                <a:latin typeface="Calibri"/>
              </a:rPr>
              <a:t>ILL Grenoble</a:t>
            </a:r>
            <a:endParaRPr lang="en-US" sz="1200" i="0" u="none" dirty="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183309" name="Picture 13" descr="Dirac_GEM_msgc"/>
          <p:cNvPicPr>
            <a:picLocks noChangeAspect="1" noChangeArrowheads="1"/>
          </p:cNvPicPr>
          <p:nvPr/>
        </p:nvPicPr>
        <p:blipFill rotWithShape="1">
          <a:blip r:embed="rId7" cstate="print"/>
          <a:srcRect l="15228"/>
          <a:stretch/>
        </p:blipFill>
        <p:spPr bwMode="auto">
          <a:xfrm>
            <a:off x="61782" y="4980375"/>
            <a:ext cx="2238610" cy="1587500"/>
          </a:xfrm>
          <a:prstGeom prst="rect">
            <a:avLst/>
          </a:prstGeom>
          <a:noFill/>
        </p:spPr>
      </p:pic>
      <p:sp>
        <p:nvSpPr>
          <p:cNvPr id="183310" name="Text Box 14"/>
          <p:cNvSpPr txBox="1">
            <a:spLocks noChangeArrowheads="1"/>
          </p:cNvSpPr>
          <p:nvPr/>
        </p:nvSpPr>
        <p:spPr bwMode="auto">
          <a:xfrm>
            <a:off x="2309582" y="5266569"/>
            <a:ext cx="1537736" cy="6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0" u="none" dirty="0">
                <a:solidFill>
                  <a:srgbClr val="FF0000"/>
                </a:solidFill>
                <a:latin typeface="Calibri"/>
              </a:rPr>
              <a:t>DIRAC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dirty="0">
                <a:solidFill>
                  <a:srgbClr val="1F497D"/>
                </a:solidFill>
                <a:latin typeface="Calibri"/>
              </a:rPr>
              <a:t>4 planes MSGC-GEM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dirty="0">
                <a:solidFill>
                  <a:srgbClr val="1F497D"/>
                </a:solidFill>
                <a:latin typeface="Calibri"/>
              </a:rPr>
              <a:t>Planes 10x10 cm</a:t>
            </a:r>
            <a:r>
              <a:rPr lang="en-US" sz="1200" b="0" i="0" u="none" baseline="30000" dirty="0">
                <a:solidFill>
                  <a:srgbClr val="1F497D"/>
                </a:solidFill>
                <a:latin typeface="Calibri"/>
              </a:rPr>
              <a:t>2</a:t>
            </a:r>
            <a:endParaRPr lang="en-US" sz="1200" b="0" i="0" u="non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707789" y="7"/>
            <a:ext cx="4366190" cy="4616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0" u="none" dirty="0">
                <a:solidFill>
                  <a:srgbClr val="1F497D"/>
                </a:solidFill>
                <a:latin typeface="Calibri"/>
              </a:rPr>
              <a:t>MSGC – MicroStrip Gas Chamber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stCxn id="183302" idx="1"/>
          </p:cNvCxnSpPr>
          <p:nvPr/>
        </p:nvCxnSpPr>
        <p:spPr bwMode="auto">
          <a:xfrm flipH="1" flipV="1">
            <a:off x="1989438" y="2088292"/>
            <a:ext cx="292149" cy="99117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1285103" y="3771245"/>
            <a:ext cx="992589" cy="267456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676895" y="3185941"/>
            <a:ext cx="2748441" cy="8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0" u="none" dirty="0" smtClean="0">
                <a:solidFill>
                  <a:srgbClr val="FF0000"/>
                </a:solidFill>
                <a:latin typeface="Calibri"/>
              </a:rPr>
              <a:t>HIROYUKI TAKAHASHI -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Tokyo University</a:t>
            </a:r>
            <a:endParaRPr lang="en-US" sz="1200" i="0" u="none" dirty="0">
              <a:solidFill>
                <a:srgbClr val="FF0000"/>
              </a:solidFill>
              <a:latin typeface="Calibri"/>
            </a:endParaRP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dirty="0" smtClean="0">
                <a:solidFill>
                  <a:srgbClr val="1F497D"/>
                </a:solidFill>
                <a:latin typeface="Calibri"/>
              </a:rPr>
              <a:t>Collaboration with SHARP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b="0" dirty="0">
                <a:solidFill>
                  <a:schemeClr val="tx1"/>
                </a:solidFill>
                <a:effectLst/>
              </a:rPr>
              <a:t>transparent Single-grid-type MSGC based on LCD technology</a:t>
            </a:r>
            <a:endParaRPr lang="en-US" sz="1200" b="0" i="0" u="none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22" name="Picture 6" descr="http://www.pref.mie.lg.jp/ENERGY/HP/enepark/photo/photo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12" y="2866792"/>
            <a:ext cx="2447451" cy="15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19" y="4467830"/>
            <a:ext cx="3181405" cy="620185"/>
          </a:xfrm>
          <a:prstGeom prst="rect">
            <a:avLst/>
          </a:prstGeom>
        </p:spPr>
      </p:pic>
      <p:pic>
        <p:nvPicPr>
          <p:cNvPr id="24" name="図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0766" y="4105790"/>
            <a:ext cx="845340" cy="2297764"/>
          </a:xfrm>
          <a:prstGeom prst="rect">
            <a:avLst/>
          </a:prstGeom>
        </p:spPr>
      </p:pic>
      <p:sp>
        <p:nvSpPr>
          <p:cNvPr id="26" name="テキスト ボックス 5"/>
          <p:cNvSpPr txBox="1"/>
          <p:nvPr/>
        </p:nvSpPr>
        <p:spPr>
          <a:xfrm>
            <a:off x="5541097" y="4002711"/>
            <a:ext cx="1662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0" dirty="0" smtClean="0">
                <a:solidFill>
                  <a:prstClr val="black"/>
                </a:solidFill>
                <a:effectLst/>
                <a:latin typeface="Calibri" panose="020F0502020204030204"/>
                <a:ea typeface="ＭＳ Ｐゴシック" panose="020B0600070205080204" pitchFamily="34" charset="-128"/>
              </a:rPr>
              <a:t>8 um wide Anode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0" dirty="0" smtClean="0">
                <a:solidFill>
                  <a:prstClr val="black"/>
                </a:solidFill>
                <a:effectLst/>
                <a:latin typeface="Calibri" panose="020F0502020204030204"/>
                <a:ea typeface="ＭＳ Ｐゴシック" panose="020B0600070205080204" pitchFamily="34" charset="-128"/>
              </a:rPr>
              <a:t>20um wide Grid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0" dirty="0" smtClean="0">
                <a:solidFill>
                  <a:prstClr val="black"/>
                </a:solidFill>
                <a:effectLst/>
                <a:latin typeface="Calibri" panose="020F0502020204030204"/>
                <a:ea typeface="ＭＳ Ｐゴシック" panose="020B0600070205080204" pitchFamily="34" charset="-128"/>
              </a:rPr>
              <a:t>62 um Cathode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0" dirty="0" smtClean="0">
                <a:solidFill>
                  <a:prstClr val="black"/>
                </a:solidFill>
                <a:effectLst/>
                <a:latin typeface="Calibri" panose="020F0502020204030204"/>
                <a:ea typeface="ＭＳ Ｐゴシック" panose="020B0600070205080204" pitchFamily="34" charset="-128"/>
              </a:rPr>
              <a:t>150 um pitch</a:t>
            </a:r>
            <a:endParaRPr kumimoji="1" lang="ja-JP" altLang="en-US" sz="1600" b="0" dirty="0">
              <a:solidFill>
                <a:prstClr val="black"/>
              </a:solidFill>
              <a:effectLst/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graphicFrame>
        <p:nvGraphicFramePr>
          <p:cNvPr id="2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913590"/>
              </p:ext>
            </p:extLst>
          </p:nvPr>
        </p:nvGraphicFramePr>
        <p:xfrm>
          <a:off x="5541097" y="5114551"/>
          <a:ext cx="1919228" cy="144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7" name="Photo Editor 写真" r:id="rId11" imgW="10287529" imgH="7747398" progId="MSPhotoEd.3">
                  <p:embed/>
                </p:oleObj>
              </mc:Choice>
              <mc:Fallback>
                <p:oleObj name="Photo Editor 写真" r:id="rId11" imgW="10287529" imgH="7747398" progId="MSPhotoEd.3">
                  <p:embed/>
                  <p:pic>
                    <p:nvPicPr>
                      <p:cNvPr id="11061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1097" y="5114551"/>
                        <a:ext cx="1919228" cy="14452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コンテンツ プレースホルダー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16" y="5118907"/>
            <a:ext cx="1795656" cy="1436525"/>
          </a:xfrm>
          <a:prstGeom prst="rect">
            <a:avLst/>
          </a:prstGeom>
        </p:spPr>
      </p:pic>
      <p:sp>
        <p:nvSpPr>
          <p:cNvPr id="34" name="テキスト ボックス 5"/>
          <p:cNvSpPr txBox="1"/>
          <p:nvPr/>
        </p:nvSpPr>
        <p:spPr>
          <a:xfrm>
            <a:off x="7505962" y="4164778"/>
            <a:ext cx="23647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2,000 billion </a:t>
            </a:r>
            <a:r>
              <a:rPr kumimoji="1" lang="ja-JP" altLang="en-US" sz="1800" dirty="0" smtClean="0"/>
              <a:t>€</a:t>
            </a:r>
            <a:r>
              <a:rPr kumimoji="1" lang="en-US" altLang="ja-JP" sz="1800" dirty="0" smtClean="0"/>
              <a:t> / year</a:t>
            </a:r>
            <a:endParaRPr kumimoji="1" lang="ja-JP" altLang="en-US" sz="1000" dirty="0"/>
          </a:p>
        </p:txBody>
      </p:sp>
      <p:sp>
        <p:nvSpPr>
          <p:cNvPr id="35" name="テキスト ボックス 5"/>
          <p:cNvSpPr txBox="1"/>
          <p:nvPr/>
        </p:nvSpPr>
        <p:spPr>
          <a:xfrm>
            <a:off x="8192047" y="2820243"/>
            <a:ext cx="9925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SHARP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2491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4" y="1143158"/>
            <a:ext cx="2984786" cy="20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671785" y="856773"/>
            <a:ext cx="22362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MICRO-GAP CHAMBER</a:t>
            </a:r>
          </a:p>
        </p:txBody>
      </p:sp>
      <p:pic>
        <p:nvPicPr>
          <p:cNvPr id="134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0" y="1089256"/>
            <a:ext cx="2640753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3631036" y="801985"/>
            <a:ext cx="26661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MICRO-GROOVE CHAMBER</a:t>
            </a:r>
          </a:p>
        </p:txBody>
      </p:sp>
      <p:pic>
        <p:nvPicPr>
          <p:cNvPr id="1341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8" y="3733800"/>
            <a:ext cx="264552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495198" y="3426023"/>
            <a:ext cx="24128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MICRO-WIRE CHAMBER </a:t>
            </a:r>
          </a:p>
        </p:txBody>
      </p:sp>
      <p:pic>
        <p:nvPicPr>
          <p:cNvPr id="1341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40" y="3767253"/>
            <a:ext cx="220750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3713559" y="3352807"/>
            <a:ext cx="2048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COMPTEUR A TROUS</a:t>
            </a:r>
          </a:p>
        </p:txBody>
      </p:sp>
      <p:pic>
        <p:nvPicPr>
          <p:cNvPr id="134159" name="Picture 3" descr="uPICstr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67" y="3886200"/>
            <a:ext cx="3069593" cy="2438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6586475" y="3439850"/>
            <a:ext cx="24077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MICRO-PIXEL CHAMBER</a:t>
            </a:r>
          </a:p>
        </p:txBody>
      </p:sp>
      <p:pic>
        <p:nvPicPr>
          <p:cNvPr id="13416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04" y="1143158"/>
            <a:ext cx="2766534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6914796" y="768466"/>
            <a:ext cx="1860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u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MICRO-PIN ARRAY</a:t>
            </a:r>
            <a:endParaRPr lang="en-GB" altLang="en-US" sz="1400" u="none" dirty="0" smtClean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059366" y="49826"/>
            <a:ext cx="7404410" cy="740031"/>
          </a:xfrm>
          <a:prstGeom prst="rect">
            <a:avLst/>
          </a:prstGeom>
          <a:solidFill>
            <a:srgbClr val="C0F4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2400" b="0" i="0" u="none" kern="0" dirty="0" smtClean="0">
                <a:solidFill>
                  <a:srgbClr val="FF0000"/>
                </a:solidFill>
              </a:rPr>
              <a:t>Several different MPGDs have been developed</a:t>
            </a:r>
            <a:endParaRPr lang="en-US" sz="2400" b="0" i="0" u="none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MPGD </a:t>
            </a:r>
            <a:endParaRPr lang="en-GB" alt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68566" y="1025465"/>
            <a:ext cx="643683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MICRO </a:t>
            </a:r>
            <a:r>
              <a:rPr lang="en-GB" altLang="en-US" sz="1600" b="0" i="0" u="none" dirty="0" err="1" smtClean="0">
                <a:solidFill>
                  <a:srgbClr val="000000"/>
                </a:solidFill>
                <a:latin typeface="Times New Roman" pitchFamily="18" charset="0"/>
              </a:rPr>
              <a:t>MEsh</a:t>
            </a:r>
            <a:r>
              <a:rPr lang="en-GB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en-US" sz="1600" b="0" i="0" u="none" dirty="0" err="1" smtClean="0">
                <a:solidFill>
                  <a:srgbClr val="000000"/>
                </a:solidFill>
                <a:latin typeface="Times New Roman" pitchFamily="18" charset="0"/>
              </a:rPr>
              <a:t>GAseous</a:t>
            </a:r>
            <a:r>
              <a:rPr lang="en-GB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 Structure (MICROMEGAS)</a:t>
            </a:r>
          </a:p>
          <a:p>
            <a:pPr>
              <a:lnSpc>
                <a:spcPct val="100000"/>
              </a:lnSpc>
            </a:pPr>
            <a:r>
              <a:rPr lang="en-GB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Thin gap Parallel Plate Chamber: micromesh stretched over readout electrode. 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301222" y="1850965"/>
            <a:ext cx="5087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Y. </a:t>
            </a:r>
            <a:r>
              <a:rPr lang="en-US" altLang="en-US" sz="1600" u="none" dirty="0" err="1" smtClean="0">
                <a:solidFill>
                  <a:srgbClr val="000000"/>
                </a:solidFill>
                <a:latin typeface="Times New Roman" pitchFamily="18" charset="0"/>
              </a:rPr>
              <a:t>Giomataris</a:t>
            </a: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 et al., </a:t>
            </a:r>
            <a:r>
              <a:rPr lang="en-US" altLang="en-US" sz="1600" u="none" dirty="0" err="1" smtClean="0">
                <a:solidFill>
                  <a:srgbClr val="000000"/>
                </a:solidFill>
                <a:latin typeface="Times New Roman" pitchFamily="18" charset="0"/>
              </a:rPr>
              <a:t>Nucl</a:t>
            </a: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. Instr. and Meth. A376(1996)29 </a:t>
            </a:r>
          </a:p>
        </p:txBody>
      </p:sp>
      <p:grpSp>
        <p:nvGrpSpPr>
          <p:cNvPr id="40983" name="Group 23"/>
          <p:cNvGrpSpPr>
            <a:grpSpLocks/>
          </p:cNvGrpSpPr>
          <p:nvPr/>
        </p:nvGrpSpPr>
        <p:grpSpPr bwMode="auto">
          <a:xfrm>
            <a:off x="6671996" y="830467"/>
            <a:ext cx="2472003" cy="2408983"/>
            <a:chOff x="3840" y="384"/>
            <a:chExt cx="1498" cy="1728"/>
          </a:xfrm>
        </p:grpSpPr>
        <p:pic>
          <p:nvPicPr>
            <p:cNvPr id="40971" name="Picture 11" descr="mimeg field ex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4"/>
              <a:ext cx="1498" cy="17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059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3858" y="2064"/>
              <a:ext cx="1440" cy="0"/>
            </a:xfrm>
            <a:prstGeom prst="line">
              <a:avLst/>
            </a:prstGeom>
            <a:noFill/>
            <a:ln w="38100">
              <a:solidFill>
                <a:srgbClr val="1B21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en-US" sz="1600" b="0" i="0" u="none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3858" y="420"/>
              <a:ext cx="1422" cy="0"/>
            </a:xfrm>
            <a:prstGeom prst="line">
              <a:avLst/>
            </a:prstGeom>
            <a:noFill/>
            <a:ln w="38100">
              <a:solidFill>
                <a:srgbClr val="1B21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en-US" sz="1600" b="0" i="0" u="none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0993" name="Picture 33" descr="GEM FIE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4" y="2297234"/>
            <a:ext cx="2243163" cy="2071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059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2532958" y="3020914"/>
            <a:ext cx="561160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GAS ELECTRON MULTIPLIER (GEM)</a:t>
            </a:r>
          </a:p>
          <a:p>
            <a:pPr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Thin, metal-coated polymer foil with high density of holes, </a:t>
            </a:r>
            <a:r>
              <a:rPr lang="en-US" altLang="en-US" sz="1600" b="0" i="0" u="none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en-US" sz="1600" b="0" i="0" u="none" dirty="0" smtClean="0">
                <a:solidFill>
                  <a:srgbClr val="000000"/>
                </a:solidFill>
                <a:latin typeface="Times New Roman" pitchFamily="18" charset="0"/>
              </a:rPr>
              <a:t>ach hole acting as an individual proportional counter.</a:t>
            </a:r>
          </a:p>
        </p:txBody>
      </p:sp>
      <p:sp>
        <p:nvSpPr>
          <p:cNvPr id="40995" name="Text Box 35"/>
          <p:cNvSpPr txBox="1">
            <a:spLocks noChangeArrowheads="1"/>
          </p:cNvSpPr>
          <p:nvPr/>
        </p:nvSpPr>
        <p:spPr bwMode="auto">
          <a:xfrm>
            <a:off x="2551543" y="3776742"/>
            <a:ext cx="4321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F. </a:t>
            </a:r>
            <a:r>
              <a:rPr lang="en-US" altLang="en-US" sz="1600" u="none" dirty="0" err="1" smtClean="0">
                <a:solidFill>
                  <a:srgbClr val="000000"/>
                </a:solidFill>
                <a:latin typeface="Times New Roman" pitchFamily="18" charset="0"/>
              </a:rPr>
              <a:t>Sauli</a:t>
            </a: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1600" u="none" dirty="0" err="1" smtClean="0">
                <a:solidFill>
                  <a:srgbClr val="000000"/>
                </a:solidFill>
                <a:latin typeface="Times New Roman" pitchFamily="18" charset="0"/>
              </a:rPr>
              <a:t>Nucl</a:t>
            </a: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altLang="en-US" sz="1600" u="none" dirty="0" err="1" smtClean="0">
                <a:solidFill>
                  <a:srgbClr val="000000"/>
                </a:solidFill>
                <a:latin typeface="Times New Roman" pitchFamily="18" charset="0"/>
              </a:rPr>
              <a:t>Instrum</a:t>
            </a:r>
            <a:r>
              <a:rPr lang="en-US" altLang="en-US" sz="1600" u="none" dirty="0" smtClean="0">
                <a:solidFill>
                  <a:srgbClr val="000000"/>
                </a:solidFill>
                <a:latin typeface="Times New Roman" pitchFamily="18" charset="0"/>
              </a:rPr>
              <a:t>. Methods A386(1997)531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00896" y="49827"/>
            <a:ext cx="7442449" cy="778310"/>
          </a:xfrm>
          <a:prstGeom prst="rect">
            <a:avLst/>
          </a:prstGeom>
          <a:solidFill>
            <a:srgbClr val="C0F4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2800" b="0" i="0" u="none" kern="0" dirty="0" smtClean="0">
                <a:solidFill>
                  <a:srgbClr val="FF0000"/>
                </a:solidFill>
                <a:effectLst/>
              </a:rPr>
              <a:t>2 very solid, fully established technologies:</a:t>
            </a:r>
            <a:endParaRPr lang="en-US" sz="2800" b="0" i="0" u="none" kern="0" dirty="0">
              <a:solidFill>
                <a:srgbClr val="FF0000"/>
              </a:solidFill>
              <a:effectLst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83079" y="4427835"/>
            <a:ext cx="9171290" cy="20312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algn="ctr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000" b="1" u="none" dirty="0" smtClean="0">
                <a:solidFill>
                  <a:srgbClr val="CC3300"/>
                </a:solidFill>
              </a:rPr>
              <a:t>HIGHER LUMINOSITIES, HIGHER PRECISION EXPERIMENTS</a:t>
            </a:r>
          </a:p>
          <a:p>
            <a:pPr marL="361691" indent="-361691"/>
            <a:endParaRPr lang="en-US" sz="2000" u="none" dirty="0">
              <a:solidFill>
                <a:srgbClr val="CC33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 allow for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u="none" dirty="0" smtClean="0">
                <a:solidFill>
                  <a:schemeClr val="tx1"/>
                </a:solidFill>
              </a:rPr>
              <a:t>High rates  (granularity &amp; occupancy, signal formation time)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u="none" dirty="0" smtClean="0">
                <a:solidFill>
                  <a:schemeClr val="tx1"/>
                </a:solidFill>
              </a:rPr>
              <a:t>Fine space resolution </a:t>
            </a:r>
            <a:endParaRPr lang="en-US" sz="2000" b="1" u="none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1691" indent="-361691">
              <a:buFont typeface="+mj-lt"/>
              <a:buAutoNum type="arabicPeriod"/>
            </a:pPr>
            <a:r>
              <a:rPr lang="en-US" sz="2000" u="none" dirty="0" smtClean="0">
                <a:solidFill>
                  <a:srgbClr val="0000CC"/>
                </a:solidFill>
              </a:rPr>
              <a:t>Technological maturity and accurate engineering FUNDAMENTAL for successful MPGDs</a:t>
            </a: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7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361" y="904747"/>
            <a:ext cx="7567927" cy="5572248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03" y="157316"/>
            <a:ext cx="7837864" cy="587613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operational in COMPASS since 2002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007" y="54581"/>
            <a:ext cx="7319962" cy="889000"/>
          </a:xfrm>
          <a:solidFill>
            <a:srgbClr val="66FFFF"/>
          </a:solidFill>
        </p:spPr>
        <p:txBody>
          <a:bodyPr/>
          <a:lstStyle/>
          <a:p>
            <a:r>
              <a:rPr lang="en-US" dirty="0" err="1" smtClean="0"/>
              <a:t>Micromegas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9" y="878286"/>
            <a:ext cx="7777809" cy="4286780"/>
          </a:xfrm>
          <a:prstGeom prst="rect">
            <a:avLst/>
          </a:prstGeom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29672" y="4236233"/>
            <a:ext cx="3772550" cy="2442238"/>
            <a:chOff x="28" y="463"/>
            <a:chExt cx="2629" cy="1681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89" y="480"/>
              <a:ext cx="2468" cy="1664"/>
              <a:chOff x="480" y="1289"/>
              <a:chExt cx="2468" cy="1664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7" y="2049"/>
                <a:ext cx="6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289"/>
                <a:ext cx="2400" cy="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1929" y="2737"/>
                <a:ext cx="101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dirty="0"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rPr>
                  <a:t>High voltage [V]</a:t>
                </a:r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777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350</a:t>
                </a: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1323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450</a:t>
                </a:r>
              </a:p>
            </p:txBody>
          </p:sp>
          <p:sp>
            <p:nvSpPr>
              <p:cNvPr id="21" name="Text Box 17"/>
              <p:cNvSpPr txBox="1">
                <a:spLocks noChangeArrowheads="1"/>
              </p:cNvSpPr>
              <p:nvPr/>
            </p:nvSpPr>
            <p:spPr bwMode="auto">
              <a:xfrm>
                <a:off x="1036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400</a:t>
                </a:r>
              </a:p>
            </p:txBody>
          </p:sp>
          <p:sp>
            <p:nvSpPr>
              <p:cNvPr id="22" name="Text Box 18"/>
              <p:cNvSpPr txBox="1">
                <a:spLocks noChangeArrowheads="1"/>
              </p:cNvSpPr>
              <p:nvPr/>
            </p:nvSpPr>
            <p:spPr bwMode="auto">
              <a:xfrm>
                <a:off x="1563" y="2592"/>
                <a:ext cx="251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500</a:t>
                </a:r>
              </a:p>
            </p:txBody>
          </p:sp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1833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550</a:t>
                </a:r>
              </a:p>
            </p:txBody>
          </p:sp>
          <p:sp>
            <p:nvSpPr>
              <p:cNvPr id="24" name="Text Box 20"/>
              <p:cNvSpPr txBox="1">
                <a:spLocks noChangeArrowheads="1"/>
              </p:cNvSpPr>
              <p:nvPr/>
            </p:nvSpPr>
            <p:spPr bwMode="auto">
              <a:xfrm>
                <a:off x="2092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600</a:t>
                </a:r>
              </a:p>
            </p:txBody>
          </p:sp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2361" y="2592"/>
                <a:ext cx="250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650</a:t>
                </a:r>
              </a:p>
            </p:txBody>
          </p:sp>
        </p:grp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66" y="1399"/>
              <a:ext cx="23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en-US" altLang="en-US" baseline="30000">
                  <a:solidFill>
                    <a:schemeClr val="tx1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" y="1639"/>
              <a:ext cx="23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en-US" altLang="en-US" baseline="30000">
                  <a:solidFill>
                    <a:schemeClr val="tx1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56" y="1111"/>
              <a:ext cx="23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en-US" altLang="en-US" baseline="30000">
                  <a:solidFill>
                    <a:schemeClr val="tx1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56" y="823"/>
              <a:ext cx="23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en-US" altLang="en-US" baseline="30000">
                  <a:solidFill>
                    <a:schemeClr val="tx1"/>
                  </a:solidFill>
                  <a:latin typeface="Arial Narrow" panose="020B0606020202030204" pitchFamily="34" charset="0"/>
                </a:rPr>
                <a:t>5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56" y="823"/>
              <a:ext cx="23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en-US" altLang="en-US" baseline="30000">
                  <a:solidFill>
                    <a:schemeClr val="tx1"/>
                  </a:solidFill>
                  <a:latin typeface="Arial Narrow" panose="020B0606020202030204" pitchFamily="34" charset="0"/>
                </a:rPr>
                <a:t>5</a:t>
              </a: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 rot="16200000">
              <a:off x="-20" y="613"/>
              <a:ext cx="314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gain</a:t>
              </a:r>
              <a:endParaRPr lang="en-US" altLang="en-US" b="0" baseline="30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566" y="463"/>
              <a:ext cx="29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gain</a:t>
              </a:r>
            </a:p>
          </p:txBody>
        </p:sp>
      </p:grpSp>
      <p:grpSp>
        <p:nvGrpSpPr>
          <p:cNvPr id="47" name="Group 6"/>
          <p:cNvGrpSpPr>
            <a:grpSpLocks/>
          </p:cNvGrpSpPr>
          <p:nvPr/>
        </p:nvGrpSpPr>
        <p:grpSpPr bwMode="auto">
          <a:xfrm>
            <a:off x="3675242" y="4195616"/>
            <a:ext cx="2659915" cy="2174789"/>
            <a:chOff x="3607" y="432"/>
            <a:chExt cx="1751" cy="1776"/>
          </a:xfrm>
        </p:grpSpPr>
        <p:pic>
          <p:nvPicPr>
            <p:cNvPr id="48" name="Picture 7" descr="pulseheightspectr_M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" y="432"/>
              <a:ext cx="1751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3648" y="432"/>
              <a:ext cx="1588" cy="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fr-FR" dirty="0"/>
                <a:t>energy </a:t>
              </a:r>
              <a:r>
                <a:rPr lang="en-US" altLang="fr-FR" dirty="0" smtClean="0"/>
                <a:t>res. </a:t>
              </a:r>
              <a:r>
                <a:rPr lang="en-US" altLang="fr-FR" dirty="0"/>
                <a:t>~ 10%</a:t>
              </a:r>
            </a:p>
          </p:txBody>
        </p:sp>
        <p:sp>
          <p:nvSpPr>
            <p:cNvPr id="50" name="Text Box 9"/>
            <p:cNvSpPr txBox="1">
              <a:spLocks noChangeArrowheads="1"/>
            </p:cNvSpPr>
            <p:nvPr/>
          </p:nvSpPr>
          <p:spPr bwMode="auto">
            <a:xfrm>
              <a:off x="3810" y="1248"/>
              <a:ext cx="68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fr-FR" baseline="300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55</a:t>
              </a:r>
              <a:r>
                <a:rPr lang="en-US" altLang="fr-FR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Fe</a:t>
              </a:r>
              <a:endParaRPr lang="fr-FR" altLang="fr-FR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r>
                <a:rPr lang="en-US" altLang="fr-FR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Ar</a:t>
              </a:r>
              <a:r>
                <a:rPr lang="en-US" altLang="fr-FR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+ 10% C</a:t>
              </a:r>
              <a:r>
                <a:rPr lang="en-US" altLang="fr-FR" baseline="-250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4</a:t>
              </a:r>
              <a:r>
                <a:rPr lang="en-US" altLang="fr-FR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H</a:t>
              </a:r>
              <a:r>
                <a:rPr lang="en-US" altLang="fr-FR" baseline="-250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</p:grpSp>
      <p:sp>
        <p:nvSpPr>
          <p:cNvPr id="51" name="Text Box 46"/>
          <p:cNvSpPr txBox="1">
            <a:spLocks noChangeArrowheads="1"/>
          </p:cNvSpPr>
          <p:nvPr/>
        </p:nvSpPr>
        <p:spPr bwMode="auto">
          <a:xfrm>
            <a:off x="4106169" y="2820227"/>
            <a:ext cx="4262705" cy="142192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dirty="0" err="1">
                <a:solidFill>
                  <a:srgbClr val="002060"/>
                </a:solidFill>
                <a:effectLst/>
              </a:rPr>
              <a:t>Micromesh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mounted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above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readout</a:t>
            </a:r>
            <a:endParaRPr lang="fr-FR" altLang="en-US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fr-FR" altLang="en-US" dirty="0">
                <a:solidFill>
                  <a:srgbClr val="002060"/>
                </a:solidFill>
                <a:effectLst/>
              </a:rPr>
              <a:t>structure (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typically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strips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).</a:t>
            </a:r>
          </a:p>
          <a:p>
            <a:pPr eaLnBrk="1" hangingPunct="1"/>
            <a:r>
              <a:rPr lang="fr-FR" altLang="en-US" dirty="0">
                <a:solidFill>
                  <a:srgbClr val="002060"/>
                </a:solidFill>
                <a:effectLst/>
              </a:rPr>
              <a:t>E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field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similar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to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parallel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plate detector.</a:t>
            </a:r>
          </a:p>
          <a:p>
            <a:pPr eaLnBrk="1" hangingPunct="1"/>
            <a:r>
              <a:rPr lang="fr-FR" altLang="en-US" dirty="0" err="1">
                <a:solidFill>
                  <a:srgbClr val="002060"/>
                </a:solidFill>
                <a:effectLst/>
              </a:rPr>
              <a:t>E</a:t>
            </a:r>
            <a:r>
              <a:rPr lang="fr-FR" altLang="en-US" baseline="-25000" dirty="0" err="1">
                <a:solidFill>
                  <a:srgbClr val="002060"/>
                </a:solidFill>
                <a:effectLst/>
              </a:rPr>
              <a:t>a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/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E</a:t>
            </a:r>
            <a:r>
              <a:rPr lang="fr-FR" altLang="en-US" baseline="-25000" dirty="0" err="1">
                <a:solidFill>
                  <a:srgbClr val="002060"/>
                </a:solidFill>
                <a:effectLst/>
              </a:rPr>
              <a:t>i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~ 50 to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secure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electron</a:t>
            </a:r>
            <a:r>
              <a:rPr lang="fr-FR" altLang="en-US" dirty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transparency</a:t>
            </a:r>
            <a:endParaRPr lang="fr-FR" altLang="en-US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fr-FR" altLang="en-US" dirty="0">
                <a:solidFill>
                  <a:srgbClr val="002060"/>
                </a:solidFill>
                <a:effectLst/>
              </a:rPr>
              <a:t>and positive </a:t>
            </a:r>
            <a:r>
              <a:rPr lang="fr-FR" altLang="en-US" dirty="0" smtClean="0">
                <a:solidFill>
                  <a:srgbClr val="002060"/>
                </a:solidFill>
                <a:effectLst/>
              </a:rPr>
              <a:t>ion</a:t>
            </a:r>
          </a:p>
          <a:p>
            <a:pPr eaLnBrk="1" hangingPunct="1"/>
            <a:r>
              <a:rPr lang="fr-FR" altLang="en-US" dirty="0" err="1" smtClean="0">
                <a:solidFill>
                  <a:srgbClr val="002060"/>
                </a:solidFill>
                <a:effectLst/>
              </a:rPr>
              <a:t>backflow</a:t>
            </a:r>
            <a:r>
              <a:rPr lang="fr-FR" altLang="en-US" dirty="0" smtClean="0">
                <a:solidFill>
                  <a:srgbClr val="002060"/>
                </a:solidFill>
                <a:effectLst/>
              </a:rPr>
              <a:t> </a:t>
            </a:r>
            <a:r>
              <a:rPr lang="fr-FR" altLang="en-US" dirty="0" err="1">
                <a:solidFill>
                  <a:srgbClr val="002060"/>
                </a:solidFill>
                <a:effectLst/>
              </a:rPr>
              <a:t>supression</a:t>
            </a:r>
            <a:r>
              <a:rPr lang="fr-FR" altLang="en-US" dirty="0" smtClean="0">
                <a:solidFill>
                  <a:srgbClr val="002060"/>
                </a:solidFill>
                <a:effectLst/>
              </a:rPr>
              <a:t>.</a:t>
            </a:r>
            <a:endParaRPr lang="fr-FR" altLang="en-US" dirty="0">
              <a:solidFill>
                <a:srgbClr val="002060"/>
              </a:solidFill>
              <a:effectLst/>
            </a:endParaRPr>
          </a:p>
        </p:txBody>
      </p:sp>
      <p:grpSp>
        <p:nvGrpSpPr>
          <p:cNvPr id="26" name="Group 40"/>
          <p:cNvGrpSpPr>
            <a:grpSpLocks/>
          </p:cNvGrpSpPr>
          <p:nvPr/>
        </p:nvGrpSpPr>
        <p:grpSpPr bwMode="auto">
          <a:xfrm>
            <a:off x="6286295" y="3682314"/>
            <a:ext cx="3563535" cy="2931325"/>
            <a:chOff x="2994" y="13"/>
            <a:chExt cx="2478" cy="2167"/>
          </a:xfrm>
        </p:grpSpPr>
        <p:grpSp>
          <p:nvGrpSpPr>
            <p:cNvPr id="27" name="Group 41"/>
            <p:cNvGrpSpPr>
              <a:grpSpLocks/>
            </p:cNvGrpSpPr>
            <p:nvPr/>
          </p:nvGrpSpPr>
          <p:grpSpPr bwMode="auto">
            <a:xfrm>
              <a:off x="2994" y="13"/>
              <a:ext cx="2478" cy="2114"/>
              <a:chOff x="3042" y="286"/>
              <a:chExt cx="2478" cy="2114"/>
            </a:xfrm>
          </p:grpSpPr>
          <p:sp>
            <p:nvSpPr>
              <p:cNvPr id="29" name="Rectangle 42"/>
              <p:cNvSpPr>
                <a:spLocks noChangeArrowheads="1"/>
              </p:cNvSpPr>
              <p:nvPr/>
            </p:nvSpPr>
            <p:spPr bwMode="auto">
              <a:xfrm>
                <a:off x="3072" y="336"/>
                <a:ext cx="2400" cy="2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grpSp>
            <p:nvGrpSpPr>
              <p:cNvPr id="30" name="Group 43"/>
              <p:cNvGrpSpPr>
                <a:grpSpLocks/>
              </p:cNvGrpSpPr>
              <p:nvPr/>
            </p:nvGrpSpPr>
            <p:grpSpPr bwMode="auto">
              <a:xfrm>
                <a:off x="3195" y="384"/>
                <a:ext cx="2207" cy="1996"/>
                <a:chOff x="3195" y="384"/>
                <a:chExt cx="2207" cy="1996"/>
              </a:xfrm>
            </p:grpSpPr>
            <p:grpSp>
              <p:nvGrpSpPr>
                <p:cNvPr id="34" name="Group 44"/>
                <p:cNvGrpSpPr>
                  <a:grpSpLocks/>
                </p:cNvGrpSpPr>
                <p:nvPr/>
              </p:nvGrpSpPr>
              <p:grpSpPr bwMode="auto">
                <a:xfrm>
                  <a:off x="3195" y="432"/>
                  <a:ext cx="2061" cy="1948"/>
                  <a:chOff x="3195" y="432"/>
                  <a:chExt cx="2061" cy="1948"/>
                </a:xfrm>
              </p:grpSpPr>
              <p:graphicFrame>
                <p:nvGraphicFramePr>
                  <p:cNvPr id="41" name="Object 2"/>
                  <p:cNvGraphicFramePr>
                    <a:graphicFrameLocks noChangeAspect="1"/>
                  </p:cNvGraphicFramePr>
                  <p:nvPr/>
                </p:nvGraphicFramePr>
                <p:xfrm>
                  <a:off x="3216" y="432"/>
                  <a:ext cx="2040" cy="194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6999" name="CorelPhotoPaint.Image.10" r:id="rId7" imgW="5066667" imgH="4838095" progId="CorelPhotoPaint.Image.10">
                          <p:embed/>
                        </p:oleObj>
                      </mc:Choice>
                      <mc:Fallback>
                        <p:oleObj name="CorelPhotoPaint.Image.10" r:id="rId7" imgW="5066667" imgH="4838095" progId="CorelPhotoPaint.Image.10">
                          <p:embed/>
                          <p:pic>
                            <p:nvPicPr>
                              <p:cNvPr id="3996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16" y="432"/>
                                <a:ext cx="2040" cy="194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algn="ctr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42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6" y="510"/>
                    <a:ext cx="185" cy="2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43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768"/>
                    <a:ext cx="277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0.9</a:t>
                    </a:r>
                  </a:p>
                </p:txBody>
              </p:sp>
              <p:sp>
                <p:nvSpPr>
                  <p:cNvPr id="44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132"/>
                    <a:ext cx="277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0.8</a:t>
                    </a:r>
                  </a:p>
                </p:txBody>
              </p:sp>
              <p:sp>
                <p:nvSpPr>
                  <p:cNvPr id="45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440"/>
                    <a:ext cx="277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0.7</a:t>
                    </a:r>
                  </a:p>
                </p:txBody>
              </p:sp>
              <p:sp>
                <p:nvSpPr>
                  <p:cNvPr id="46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5" y="1756"/>
                    <a:ext cx="277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defRPr sz="1600">
                        <a:solidFill>
                          <a:schemeClr val="accent2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0.6</a:t>
                    </a:r>
                  </a:p>
                </p:txBody>
              </p:sp>
            </p:grpSp>
            <p:sp>
              <p:nvSpPr>
                <p:cNvPr id="3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088" y="384"/>
                  <a:ext cx="314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10</a:t>
                  </a:r>
                  <a:r>
                    <a:rPr lang="en-US" altLang="en-US" b="1" baseline="3000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-4</a:t>
                  </a:r>
                </a:p>
              </p:txBody>
            </p:sp>
            <p:sp>
              <p:nvSpPr>
                <p:cNvPr id="3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5088" y="700"/>
                  <a:ext cx="314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10</a:t>
                  </a:r>
                  <a:r>
                    <a:rPr lang="en-US" altLang="en-US" b="1" baseline="3000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-5</a:t>
                  </a:r>
                </a:p>
              </p:txBody>
            </p:sp>
            <p:sp>
              <p:nvSpPr>
                <p:cNvPr id="3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088" y="1036"/>
                  <a:ext cx="314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10</a:t>
                  </a:r>
                  <a:r>
                    <a:rPr lang="en-US" altLang="en-US" b="1" baseline="3000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-6</a:t>
                  </a:r>
                </a:p>
              </p:txBody>
            </p:sp>
            <p:sp>
              <p:nvSpPr>
                <p:cNvPr id="38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088" y="1372"/>
                  <a:ext cx="314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10</a:t>
                  </a:r>
                  <a:r>
                    <a:rPr lang="en-US" altLang="en-US" b="1" baseline="3000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-7</a:t>
                  </a:r>
                </a:p>
              </p:txBody>
            </p:sp>
            <p:sp>
              <p:nvSpPr>
                <p:cNvPr id="3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5088" y="1708"/>
                  <a:ext cx="314" cy="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b="1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10</a:t>
                  </a:r>
                  <a:r>
                    <a:rPr lang="en-US" altLang="en-US" b="1" baseline="30000">
                      <a:solidFill>
                        <a:schemeClr val="tx1"/>
                      </a:solidFill>
                      <a:latin typeface="Arial Narrow" panose="020B0606020202030204" pitchFamily="34" charset="0"/>
                    </a:rPr>
                    <a:t>-8</a:t>
                  </a:r>
                </a:p>
              </p:txBody>
            </p:sp>
            <p:sp>
              <p:nvSpPr>
                <p:cNvPr id="4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5084" y="2084"/>
                  <a:ext cx="123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defRPr sz="1600">
                      <a:solidFill>
                        <a:schemeClr val="accent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b="1" baseline="30000">
                    <a:solidFill>
                      <a:schemeClr val="tx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 rot="5400000">
                <a:off x="4863" y="867"/>
                <a:ext cx="1090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discharge probability</a:t>
                </a:r>
                <a:r>
                  <a:rPr lang="en-US" altLang="en-US" b="1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 </a:t>
                </a:r>
                <a:endParaRPr lang="en-US" altLang="en-US" b="1" baseline="30000" dirty="0">
                  <a:solidFill>
                    <a:srgbClr val="FF9933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Text Box 58"/>
              <p:cNvSpPr txBox="1">
                <a:spLocks noChangeArrowheads="1"/>
              </p:cNvSpPr>
              <p:nvPr/>
            </p:nvSpPr>
            <p:spPr bwMode="auto">
              <a:xfrm rot="-5400000">
                <a:off x="2854" y="904"/>
                <a:ext cx="580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efficiency</a:t>
                </a:r>
                <a:r>
                  <a:rPr lang="en-US" altLang="en-US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</a:t>
                </a:r>
                <a:endParaRPr lang="en-US" altLang="en-US" baseline="30000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3" name="Text Box 59"/>
              <p:cNvSpPr txBox="1">
                <a:spLocks noChangeArrowheads="1"/>
              </p:cNvSpPr>
              <p:nvPr/>
            </p:nvSpPr>
            <p:spPr bwMode="auto">
              <a:xfrm>
                <a:off x="3070" y="286"/>
                <a:ext cx="2041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accent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efficiency &amp; discharge probability</a:t>
                </a:r>
                <a:r>
                  <a:rPr lang="en-US" altLang="en-US" sz="18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</a:t>
                </a:r>
                <a:endParaRPr lang="en-US" altLang="en-US" sz="1800" baseline="30000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8" name="Text Box 60"/>
            <p:cNvSpPr txBox="1">
              <a:spLocks noChangeArrowheads="1"/>
            </p:cNvSpPr>
            <p:nvPr/>
          </p:nvSpPr>
          <p:spPr bwMode="auto">
            <a:xfrm>
              <a:off x="4080" y="1948"/>
              <a:ext cx="105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High Voltage [V]</a:t>
              </a:r>
              <a:r>
                <a:rPr lang="en-US" altLang="en-US" b="1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 </a:t>
              </a:r>
              <a:endParaRPr lang="en-US" altLang="en-US" b="1" baseline="30000" dirty="0"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5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Standard </a:t>
            </a:r>
            <a:r>
              <a:rPr lang="en-US" dirty="0" err="1" smtClean="0"/>
              <a:t>Micromegas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3" y="890964"/>
            <a:ext cx="8003921" cy="5676911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244844" y="3419561"/>
            <a:ext cx="2395692" cy="2807413"/>
            <a:chOff x="814" y="669"/>
            <a:chExt cx="2294" cy="1991"/>
          </a:xfrm>
        </p:grpSpPr>
        <p:pic>
          <p:nvPicPr>
            <p:cNvPr id="13" name="Picture 14" descr="timeres1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" y="669"/>
              <a:ext cx="2294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094" y="987"/>
              <a:ext cx="6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>
                  <a:solidFill>
                    <a:srgbClr val="FF0000"/>
                  </a:solidFill>
                  <a:latin typeface="Symbol" panose="05050102010706020507" pitchFamily="18" charset="2"/>
                </a:rPr>
                <a:t>s </a:t>
              </a:r>
              <a:r>
                <a:rPr lang="en-US" altLang="fr-FR">
                  <a:solidFill>
                    <a:srgbClr val="FF0000"/>
                  </a:solidFill>
                  <a:latin typeface="Verdana" panose="020B0604030504040204" pitchFamily="34" charset="0"/>
                </a:rPr>
                <a:t>= 9 </a:t>
              </a:r>
              <a:r>
                <a:rPr lang="en-US" altLang="fr-FR" i="1">
                  <a:solidFill>
                    <a:srgbClr val="FF0000"/>
                  </a:solidFill>
                  <a:latin typeface="Verdana" panose="020B0604030504040204" pitchFamily="34" charset="0"/>
                </a:rPr>
                <a:t>ns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1429" y="2448"/>
              <a:ext cx="1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fr-FR">
                <a:latin typeface="Verdana" panose="020B0604030504040204" pitchFamily="34" charset="0"/>
              </a:endParaRPr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3132874" y="1110899"/>
            <a:ext cx="2619632" cy="3069014"/>
            <a:chOff x="515" y="672"/>
            <a:chExt cx="2269" cy="2180"/>
          </a:xfrm>
        </p:grpSpPr>
        <p:pic>
          <p:nvPicPr>
            <p:cNvPr id="17" name="Picture 18" descr="residuals1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672"/>
              <a:ext cx="2269" cy="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1082" y="2640"/>
              <a:ext cx="1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fr-FR">
                <a:latin typeface="Verdana" panose="020B0604030504040204" pitchFamily="34" charset="0"/>
              </a:endParaRP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912" y="1054"/>
              <a:ext cx="6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200">
                  <a:solidFill>
                    <a:srgbClr val="FF0000"/>
                  </a:solidFill>
                  <a:latin typeface="Symbol" panose="05050102010706020507" pitchFamily="18" charset="2"/>
                </a:rPr>
                <a:t>s </a:t>
              </a:r>
              <a:r>
                <a:rPr lang="en-US" altLang="fr-FR" sz="1200">
                  <a:solidFill>
                    <a:srgbClr val="FF0000"/>
                  </a:solidFill>
                  <a:latin typeface="Verdana" panose="020B0604030504040204" pitchFamily="34" charset="0"/>
                </a:rPr>
                <a:t>=70 µm</a:t>
              </a:r>
              <a:endParaRPr lang="en-US" altLang="fr-FR" sz="1200" i="1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3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r>
              <a:rPr lang="en-US" dirty="0" smtClean="0"/>
              <a:t>Bulk </a:t>
            </a:r>
            <a:r>
              <a:rPr lang="en-US" dirty="0" err="1" smtClean="0"/>
              <a:t>Micromegas</a:t>
            </a:r>
            <a:r>
              <a:rPr lang="en-US" dirty="0" smtClean="0"/>
              <a:t>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" y="1022350"/>
            <a:ext cx="6543318" cy="4179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08" y="928751"/>
            <a:ext cx="3086100" cy="5153025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" y="4265447"/>
            <a:ext cx="2144582" cy="160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l="65006" t="62682" r="15824" b="7369"/>
          <a:stretch/>
        </p:blipFill>
        <p:spPr>
          <a:xfrm>
            <a:off x="2282072" y="4789318"/>
            <a:ext cx="1530437" cy="17394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7940" y="5952059"/>
            <a:ext cx="14982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002060"/>
                </a:solidFill>
                <a:effectLst/>
              </a:rPr>
              <a:t>woven mesh</a:t>
            </a:r>
            <a:endParaRPr lang="en-US" sz="1800" b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62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9" y="3019290"/>
            <a:ext cx="5412259" cy="362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743501" y="6377396"/>
            <a:ext cx="3268309" cy="258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Screen Printed Resistive Layer for ATLAS </a:t>
            </a:r>
          </a:p>
        </p:txBody>
      </p:sp>
      <p:pic>
        <p:nvPicPr>
          <p:cNvPr id="12" name="Picture 11" descr="C:\Users\Givi\Pictures\ATLAS_MM_fotos\DSCN1661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43" y="2922422"/>
            <a:ext cx="3771450" cy="282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rcRect r="51044"/>
          <a:stretch>
            <a:fillRect/>
          </a:stretch>
        </p:blipFill>
        <p:spPr>
          <a:xfrm>
            <a:off x="4065248" y="975150"/>
            <a:ext cx="3642242" cy="1899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6470" y="5845861"/>
            <a:ext cx="3812366" cy="67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Assembly … as important as the micro structure .. If you want to preserve the properties at large scales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20724" y="37951"/>
            <a:ext cx="7319962" cy="889000"/>
          </a:xfrm>
          <a:solidFill>
            <a:srgbClr val="66FFFF"/>
          </a:solidFill>
        </p:spPr>
        <p:txBody>
          <a:bodyPr/>
          <a:lstStyle/>
          <a:p>
            <a:r>
              <a:rPr lang="en-US" dirty="0" smtClean="0"/>
              <a:t>Resistive </a:t>
            </a:r>
            <a:r>
              <a:rPr lang="en-US" dirty="0" err="1" smtClean="0"/>
              <a:t>Micromegas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3"/>
          <a:stretch/>
        </p:blipFill>
        <p:spPr>
          <a:xfrm>
            <a:off x="-3119" y="1043621"/>
            <a:ext cx="4154990" cy="1743061"/>
          </a:xfrm>
          <a:prstGeom prst="rect">
            <a:avLst/>
          </a:prstGeom>
        </p:spPr>
      </p:pic>
      <p:sp>
        <p:nvSpPr>
          <p:cNvPr id="16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707490" y="1018602"/>
            <a:ext cx="2094753" cy="183736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dirty="0" smtClean="0">
                <a:solidFill>
                  <a:srgbClr val="CC3300"/>
                </a:solidFill>
                <a:effectLst/>
                <a:latin typeface="Arial" pitchFamily="34" charset="0"/>
                <a:cs typeface="Arial" pitchFamily="34" charset="0"/>
              </a:rPr>
              <a:t>ATLAS – MM</a:t>
            </a:r>
          </a:p>
          <a:p>
            <a:pPr marL="361691" indent="-361691"/>
            <a:endParaRPr lang="en-US" sz="1800" b="0" baseline="3000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1691" indent="-361691"/>
            <a:r>
              <a:rPr lang="en-US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New Small Wheel,</a:t>
            </a:r>
          </a:p>
          <a:p>
            <a:pPr marL="361691" indent="-361691"/>
            <a:r>
              <a:rPr lang="en-US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1691" indent="-361691"/>
            <a:r>
              <a:rPr lang="en-US" sz="1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1200 m</a:t>
            </a:r>
            <a:r>
              <a:rPr lang="en-US" sz="1600" baseline="300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lang="en-US" sz="1600" b="0" dirty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1691" indent="-361691"/>
            <a:endParaRPr lang="en-US" sz="16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1691" indent="-361691"/>
            <a:r>
              <a:rPr lang="en-US" sz="16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tracking &amp; trigger</a:t>
            </a:r>
          </a:p>
          <a:p>
            <a:pPr marL="361691" indent="-361691"/>
            <a:endParaRPr lang="en-US" sz="16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20723" y="37951"/>
            <a:ext cx="7418941" cy="889000"/>
          </a:xfrm>
          <a:solidFill>
            <a:srgbClr val="66FFFF"/>
          </a:solidFill>
        </p:spPr>
        <p:txBody>
          <a:bodyPr/>
          <a:lstStyle/>
          <a:p>
            <a:r>
              <a:rPr lang="en-US" dirty="0" err="1" smtClean="0"/>
              <a:t>Micromegas</a:t>
            </a:r>
            <a:r>
              <a:rPr lang="en-US" dirty="0" smtClean="0"/>
              <a:t> with resistive strips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9" y="1368582"/>
            <a:ext cx="4604957" cy="3339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95" y="1059663"/>
            <a:ext cx="4909050" cy="36853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3215" y="1144829"/>
            <a:ext cx="3977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/>
              </a:rPr>
              <a:t>in Japan a different production 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784" y="1428995"/>
            <a:ext cx="1895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/>
              </a:rPr>
              <a:t>       method: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867" y="5387118"/>
            <a:ext cx="3634335" cy="112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 bwMode="auto">
          <a:xfrm>
            <a:off x="134939" y="4791207"/>
            <a:ext cx="9466261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r="15966"/>
          <a:stretch/>
        </p:blipFill>
        <p:spPr bwMode="auto">
          <a:xfrm rot="10800000">
            <a:off x="179864" y="4987245"/>
            <a:ext cx="1615672" cy="147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3" y="5057077"/>
            <a:ext cx="3695700" cy="14001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88206" y="4867831"/>
            <a:ext cx="2784691" cy="424732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/>
              </a:rPr>
              <a:t>Resistive pads:</a:t>
            </a:r>
            <a:endParaRPr lang="en-US" sz="2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22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53" y="0"/>
            <a:ext cx="7319962" cy="889000"/>
          </a:xfrm>
          <a:solidFill>
            <a:srgbClr val="66FFFF"/>
          </a:solidFill>
        </p:spPr>
        <p:txBody>
          <a:bodyPr/>
          <a:lstStyle/>
          <a:p>
            <a:r>
              <a:rPr lang="en-US" dirty="0" err="1" smtClean="0"/>
              <a:t>Microbulk</a:t>
            </a:r>
            <a:r>
              <a:rPr lang="en-US" dirty="0" smtClean="0"/>
              <a:t>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38" y="858947"/>
            <a:ext cx="7179747" cy="5513020"/>
          </a:xfrm>
          <a:prstGeom prst="rect">
            <a:avLst/>
          </a:prstGeom>
        </p:spPr>
      </p:pic>
      <p:pic>
        <p:nvPicPr>
          <p:cNvPr id="6" name="Picture 3" descr="F:\Tv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9" y="2118467"/>
            <a:ext cx="1528147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Tv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0" y="4029858"/>
            <a:ext cx="1528146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2"/>
          <p:cNvSpPr txBox="1"/>
          <p:nvPr/>
        </p:nvSpPr>
        <p:spPr>
          <a:xfrm>
            <a:off x="245074" y="1808478"/>
            <a:ext cx="171072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Copper Etching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9" name="ZoneTexte 2"/>
          <p:cNvSpPr txBox="1"/>
          <p:nvPr/>
        </p:nvSpPr>
        <p:spPr>
          <a:xfrm>
            <a:off x="286040" y="3696690"/>
            <a:ext cx="1699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Kapton Etching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719" y="1258761"/>
            <a:ext cx="279232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effectLst/>
              </a:rPr>
              <a:t>Kapton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 micro-bulk</a:t>
            </a:r>
            <a:br>
              <a:rPr lang="en-US" sz="1600" dirty="0" smtClean="0">
                <a:solidFill>
                  <a:srgbClr val="002060"/>
                </a:solidFill>
                <a:effectLst/>
              </a:rPr>
            </a:br>
            <a:endParaRPr lang="en-US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06286" y="2561"/>
            <a:ext cx="6933362" cy="980420"/>
          </a:xfrm>
          <a:solidFill>
            <a:srgbClr val="C0F4FE"/>
          </a:solidFill>
        </p:spPr>
        <p:txBody>
          <a:bodyPr/>
          <a:lstStyle/>
          <a:p>
            <a:r>
              <a:rPr lang="en-US" sz="4800" b="0" dirty="0" smtClean="0"/>
              <a:t>outline</a:t>
            </a:r>
            <a:endParaRPr lang="en-US" sz="4800" b="0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2273" y="1521974"/>
            <a:ext cx="3372585" cy="391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Historical introduction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 smtClean="0">
                <a:solidFill>
                  <a:srgbClr val="0000CC"/>
                </a:solidFill>
                <a:latin typeface="Arial" charset="0"/>
              </a:rPr>
              <a:t>   </a:t>
            </a:r>
            <a:r>
              <a:rPr lang="en-US" sz="1800" i="0" u="none" dirty="0" err="1" smtClean="0">
                <a:solidFill>
                  <a:srgbClr val="0000CC"/>
                </a:solidFill>
                <a:latin typeface="Arial" charset="0"/>
              </a:rPr>
              <a:t>Micromegas</a:t>
            </a:r>
            <a:r>
              <a:rPr lang="en-US" sz="1800" i="0" u="none" dirty="0" smtClean="0">
                <a:solidFill>
                  <a:srgbClr val="0000CC"/>
                </a:solidFill>
                <a:latin typeface="Arial" charset="0"/>
              </a:rPr>
              <a:t> </a:t>
            </a:r>
            <a:endParaRPr lang="en-US" sz="180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GEMs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 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Novel detectors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>
              <a:solidFill>
                <a:schemeClr val="hlink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 Gaseous </a:t>
            </a:r>
            <a:r>
              <a:rPr lang="en-US" sz="1800" i="0" u="none" dirty="0" smtClean="0">
                <a:solidFill>
                  <a:srgbClr val="C00000"/>
                </a:solidFill>
                <a:latin typeface="Arial" charset="0"/>
              </a:rPr>
              <a:t>photon detectors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 </a:t>
            </a:r>
            <a:r>
              <a:rPr lang="en-US" sz="1800" i="0" u="none" dirty="0" smtClean="0">
                <a:solidFill>
                  <a:srgbClr val="0070C0"/>
                </a:solidFill>
                <a:latin typeface="Arial" charset="0"/>
              </a:rPr>
              <a:t>Conclusions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 </a:t>
            </a: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   </a:t>
            </a:r>
            <a:endParaRPr lang="en-US" sz="1800" i="0" u="none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2525"/>
          <a:stretch>
            <a:fillRect/>
          </a:stretch>
        </p:blipFill>
        <p:spPr bwMode="auto">
          <a:xfrm>
            <a:off x="3712826" y="1200814"/>
            <a:ext cx="1660091" cy="22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:\user\d\domenici\public\fotoPlanare\IMG_8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2826" y="4015142"/>
            <a:ext cx="1809977" cy="22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40" y="1219186"/>
            <a:ext cx="2793029" cy="2175340"/>
          </a:xfrm>
          <a:prstGeom prst="rect">
            <a:avLst/>
          </a:prstGeom>
        </p:spPr>
      </p:pic>
      <p:pic>
        <p:nvPicPr>
          <p:cNvPr id="11" name="Picture 4" descr="P1010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-2687" r="16830"/>
          <a:stretch>
            <a:fillRect/>
          </a:stretch>
        </p:blipFill>
        <p:spPr bwMode="auto">
          <a:xfrm>
            <a:off x="5637151" y="4294893"/>
            <a:ext cx="2232005" cy="19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Serge\Latex\WG1\SphericalAssembl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269" y="1210807"/>
            <a:ext cx="1614710" cy="112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34" descr="IMG_416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b="13775"/>
          <a:stretch/>
        </p:blipFill>
        <p:spPr>
          <a:xfrm>
            <a:off x="7915302" y="4294893"/>
            <a:ext cx="1991603" cy="1971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54323" y="2457509"/>
            <a:ext cx="2148502" cy="180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4830" y="49921"/>
            <a:ext cx="6750555" cy="902002"/>
          </a:xfrm>
          <a:solidFill>
            <a:srgbClr val="66FF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INGRID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944"/>
            <a:ext cx="7158790" cy="4984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286" y="1517358"/>
            <a:ext cx="2983041" cy="215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4497" y="3699443"/>
            <a:ext cx="2871830" cy="2409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2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4830" y="49921"/>
            <a:ext cx="6750555" cy="902002"/>
          </a:xfrm>
          <a:solidFill>
            <a:srgbClr val="66FF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Timing with MPGD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223"/>
          <a:stretch/>
        </p:blipFill>
        <p:spPr>
          <a:xfrm>
            <a:off x="892098" y="1137424"/>
            <a:ext cx="4231130" cy="2630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589"/>
          <a:stretch/>
        </p:blipFill>
        <p:spPr>
          <a:xfrm>
            <a:off x="5123228" y="991011"/>
            <a:ext cx="4215160" cy="2812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2" y="4461803"/>
            <a:ext cx="6172057" cy="1933053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480348" y="4461803"/>
            <a:ext cx="3109701" cy="196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4" tIns="45690" rIns="91374" bIns="45690">
            <a:spAutoFit/>
          </a:bodyPr>
          <a:lstStyle/>
          <a:p>
            <a:pPr defTabSz="9137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i="0" u="none" dirty="0" smtClean="0">
                <a:solidFill>
                  <a:srgbClr val="FF0000"/>
                </a:solidFill>
                <a:latin typeface="Calibri"/>
              </a:rPr>
              <a:t>Using Cherenkov photons</a:t>
            </a:r>
            <a:endParaRPr lang="en-GB" sz="2000" i="0" u="none" dirty="0">
              <a:solidFill>
                <a:srgbClr val="FF0000"/>
              </a:solidFill>
              <a:latin typeface="Calibri"/>
            </a:endParaRP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dirty="0" smtClean="0">
                <a:solidFill>
                  <a:srgbClr val="1F497D"/>
                </a:solidFill>
                <a:latin typeface="Calibri"/>
              </a:rPr>
              <a:t>Efficiency is very high</a:t>
            </a:r>
            <a:endParaRPr lang="en-GB" sz="2000" b="0" i="0" u="none" dirty="0">
              <a:solidFill>
                <a:srgbClr val="1F497D"/>
              </a:solidFill>
              <a:latin typeface="Calibri"/>
            </a:endParaRP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dirty="0" smtClean="0">
                <a:solidFill>
                  <a:prstClr val="black"/>
                </a:solidFill>
                <a:latin typeface="Calibri"/>
              </a:rPr>
              <a:t>Time resolution much lower than 100 </a:t>
            </a:r>
            <a:r>
              <a:rPr lang="en-US" sz="2000" i="0" u="none" dirty="0" err="1" smtClean="0">
                <a:solidFill>
                  <a:prstClr val="black"/>
                </a:solidFill>
                <a:latin typeface="Calibri"/>
              </a:rPr>
              <a:t>ps</a:t>
            </a:r>
            <a:endParaRPr lang="en-US" sz="2000" i="0" u="none" dirty="0" smtClean="0">
              <a:solidFill>
                <a:prstClr val="black"/>
              </a:solidFill>
              <a:latin typeface="Calibri"/>
            </a:endParaRP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hope to achieve 30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or better.</a:t>
            </a:r>
            <a:endParaRPr lang="en-US" sz="2000" i="0" u="none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123228" y="1458097"/>
            <a:ext cx="4033129" cy="12357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016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31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45612" y="58"/>
            <a:ext cx="5364030" cy="38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2400" i="0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GEM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44960" y="400365"/>
            <a:ext cx="767468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Thin metal-coated polymer foil pierced by a high density of holes (50-100/mm</a:t>
            </a:r>
            <a:r>
              <a:rPr lang="en-US" altLang="en-US" sz="1400" b="0" i="0" u="none" baseline="30000" dirty="0" smtClean="0">
                <a:solidFill>
                  <a:srgbClr val="333399"/>
                </a:solidFill>
                <a:latin typeface="Comic Sans MS" pitchFamily="66" charset="0"/>
              </a:rPr>
              <a:t>2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Typical geometry: 5 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m Cu on 50 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m </a:t>
            </a:r>
            <a:r>
              <a:rPr lang="en-US" altLang="en-US" sz="1400" b="0" i="0" u="none" dirty="0" err="1" smtClean="0">
                <a:solidFill>
                  <a:srgbClr val="333399"/>
                </a:solidFill>
                <a:latin typeface="Comic Sans MS" pitchFamily="66" charset="0"/>
              </a:rPr>
              <a:t>Kapton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,  70 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m holes at 140 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dirty="0" smtClean="0">
                <a:solidFill>
                  <a:srgbClr val="333399"/>
                </a:solidFill>
                <a:latin typeface="Comic Sans MS" pitchFamily="66" charset="0"/>
              </a:rPr>
              <a:t>m pitch</a:t>
            </a:r>
          </a:p>
          <a:p>
            <a:pPr>
              <a:lnSpc>
                <a:spcPct val="100000"/>
              </a:lnSpc>
            </a:pPr>
            <a:endParaRPr lang="en-US" altLang="en-US" sz="1400" b="0" i="0" u="none" dirty="0" smtClean="0">
              <a:solidFill>
                <a:srgbClr val="333399"/>
              </a:solidFill>
              <a:latin typeface="Comic Sans MS" pitchFamily="66" charset="0"/>
            </a:endParaRP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-44232" y="1014709"/>
            <a:ext cx="4962222" cy="2718072"/>
            <a:chOff x="518" y="1056"/>
            <a:chExt cx="4651" cy="2728"/>
          </a:xfrm>
        </p:grpSpPr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56"/>
              <a:ext cx="3633" cy="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>
              <a:off x="912" y="1272"/>
              <a:ext cx="1248" cy="0"/>
            </a:xfrm>
            <a:prstGeom prst="line">
              <a:avLst/>
            </a:prstGeom>
            <a:noFill/>
            <a:ln w="19050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 sz="1800" b="0" i="0" u="none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720" y="1544"/>
              <a:ext cx="1440" cy="0"/>
            </a:xfrm>
            <a:prstGeom prst="line">
              <a:avLst/>
            </a:prstGeom>
            <a:noFill/>
            <a:ln w="19050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 sz="1800" b="0" i="0" u="none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518" y="1319"/>
              <a:ext cx="541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i="0" u="none" smtClean="0">
                  <a:solidFill>
                    <a:srgbClr val="FF0B0E"/>
                  </a:solidFill>
                  <a:latin typeface="Comic Sans MS" pitchFamily="66" charset="0"/>
                </a:rPr>
                <a:t>70 µm</a:t>
              </a: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912" y="2400"/>
              <a:ext cx="1440" cy="0"/>
            </a:xfrm>
            <a:prstGeom prst="line">
              <a:avLst/>
            </a:prstGeom>
            <a:noFill/>
            <a:ln w="19050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 sz="1800" b="0" i="0" u="none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>
              <a:off x="576" y="2832"/>
              <a:ext cx="1440" cy="0"/>
            </a:xfrm>
            <a:prstGeom prst="line">
              <a:avLst/>
            </a:prstGeom>
            <a:noFill/>
            <a:ln w="19050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 sz="1800" b="0" i="0" u="none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12" name="Text Box 12"/>
            <p:cNvSpPr txBox="1">
              <a:spLocks noChangeArrowheads="1"/>
            </p:cNvSpPr>
            <p:nvPr/>
          </p:nvSpPr>
          <p:spPr bwMode="auto">
            <a:xfrm>
              <a:off x="518" y="2521"/>
              <a:ext cx="62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i="0" u="none" smtClean="0">
                  <a:solidFill>
                    <a:srgbClr val="FF0B0E"/>
                  </a:solidFill>
                  <a:latin typeface="Comic Sans MS" pitchFamily="66" charset="0"/>
                </a:rPr>
                <a:t>140 µm</a:t>
              </a:r>
            </a:p>
          </p:txBody>
        </p:sp>
      </p:grp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2525"/>
          <a:stretch>
            <a:fillRect/>
          </a:stretch>
        </p:blipFill>
        <p:spPr bwMode="auto">
          <a:xfrm>
            <a:off x="7814905" y="135996"/>
            <a:ext cx="1759378" cy="24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" y="4133320"/>
            <a:ext cx="3258390" cy="225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7563557" y="2554589"/>
            <a:ext cx="2287543" cy="4155666"/>
            <a:chOff x="4268" y="947"/>
            <a:chExt cx="910" cy="2129"/>
          </a:xfrm>
        </p:grpSpPr>
        <p:pic>
          <p:nvPicPr>
            <p:cNvPr id="17" name="Picture 19" descr="charge_transfer_avalanch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" y="1200"/>
              <a:ext cx="910" cy="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4368" y="2915"/>
              <a:ext cx="438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Electrons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512" y="947"/>
              <a:ext cx="243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Ions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374" y="2667"/>
              <a:ext cx="39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b="1" u="none" dirty="0">
                  <a:latin typeface="Comic Sans MS" pitchFamily="66" charset="0"/>
                </a:rPr>
                <a:t>60 %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4335" y="2223"/>
              <a:ext cx="2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u="none" dirty="0">
                  <a:latin typeface="Comic Sans MS" pitchFamily="66" charset="0"/>
                </a:rPr>
                <a:t>40 %</a:t>
              </a:r>
            </a:p>
          </p:txBody>
        </p:sp>
      </p:grp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3429240" y="4133262"/>
            <a:ext cx="4186043" cy="2724738"/>
            <a:chOff x="2064" y="576"/>
            <a:chExt cx="3662" cy="2599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576"/>
              <a:ext cx="2880" cy="2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2688" y="1056"/>
              <a:ext cx="0" cy="2066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4512" y="1008"/>
              <a:ext cx="0" cy="2054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024" y="1776"/>
              <a:ext cx="0" cy="120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4192" y="1728"/>
              <a:ext cx="0" cy="1248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3262" y="2902"/>
              <a:ext cx="638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b="1" u="none" dirty="0">
                  <a:solidFill>
                    <a:srgbClr val="140AFF"/>
                  </a:solidFill>
                  <a:latin typeface="Comic Sans MS" pitchFamily="66" charset="0"/>
                </a:rPr>
                <a:t>70 µm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257" y="2698"/>
              <a:ext cx="638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b="1" u="none" dirty="0">
                  <a:solidFill>
                    <a:srgbClr val="140AFF"/>
                  </a:solidFill>
                  <a:latin typeface="Comic Sans MS" pitchFamily="66" charset="0"/>
                </a:rPr>
                <a:t>55 µm</a:t>
              </a: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4752" y="960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4752" y="1104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4672" y="2272"/>
              <a:ext cx="432" cy="0"/>
            </a:xfrm>
            <a:prstGeom prst="line">
              <a:avLst/>
            </a:prstGeom>
            <a:noFill/>
            <a:ln w="28575">
              <a:solidFill>
                <a:srgbClr val="FF0B0E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5183" y="919"/>
              <a:ext cx="543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b="1" u="none" dirty="0">
                  <a:solidFill>
                    <a:srgbClr val="140AFF"/>
                  </a:solidFill>
                  <a:latin typeface="Comic Sans MS" pitchFamily="66" charset="0"/>
                </a:rPr>
                <a:t>5 µm</a:t>
              </a: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4992" y="1636"/>
              <a:ext cx="638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b="1" u="none" dirty="0">
                  <a:solidFill>
                    <a:srgbClr val="140AFF"/>
                  </a:solidFill>
                  <a:latin typeface="Comic Sans MS" pitchFamily="66" charset="0"/>
                </a:rPr>
                <a:t>50 µm</a:t>
              </a:r>
            </a:p>
          </p:txBody>
        </p:sp>
      </p:grpSp>
      <p:grpSp>
        <p:nvGrpSpPr>
          <p:cNvPr id="35" name="Group 15"/>
          <p:cNvGrpSpPr>
            <a:grpSpLocks/>
          </p:cNvGrpSpPr>
          <p:nvPr/>
        </p:nvGrpSpPr>
        <p:grpSpPr bwMode="auto">
          <a:xfrm>
            <a:off x="5171421" y="991686"/>
            <a:ext cx="2392136" cy="3120609"/>
            <a:chOff x="480" y="816"/>
            <a:chExt cx="2306" cy="2628"/>
          </a:xfrm>
        </p:grpSpPr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480" y="3094"/>
              <a:ext cx="1968" cy="2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848" y="3119"/>
              <a:ext cx="18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altLang="en-US" sz="1800" i="1">
                <a:solidFill>
                  <a:schemeClr val="tx2"/>
                </a:solidFill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1180" y="3119"/>
              <a:ext cx="1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altLang="en-US" sz="1800" i="1">
                <a:solidFill>
                  <a:srgbClr val="1A11FF"/>
                </a:solidFill>
              </a:endParaRP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1487" y="3119"/>
              <a:ext cx="1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altLang="en-US" sz="1800" i="1">
                <a:solidFill>
                  <a:srgbClr val="FF2718"/>
                </a:solidFill>
              </a:endParaRPr>
            </a:p>
          </p:txBody>
        </p:sp>
        <p:sp>
          <p:nvSpPr>
            <p:cNvPr id="40" name="Oval 20"/>
            <p:cNvSpPr>
              <a:spLocks noChangeArrowheads="1"/>
            </p:cNvSpPr>
            <p:nvPr/>
          </p:nvSpPr>
          <p:spPr bwMode="auto">
            <a:xfrm>
              <a:off x="995" y="1392"/>
              <a:ext cx="272" cy="137"/>
            </a:xfrm>
            <a:prstGeom prst="ellipse">
              <a:avLst/>
            </a:prstGeom>
            <a:solidFill>
              <a:srgbClr val="799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41" name="Rectangle 21"/>
            <p:cNvSpPr>
              <a:spLocks noChangeArrowheads="1"/>
            </p:cNvSpPr>
            <p:nvPr/>
          </p:nvSpPr>
          <p:spPr bwMode="auto">
            <a:xfrm>
              <a:off x="624" y="1320"/>
              <a:ext cx="173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>
              <a:off x="624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23"/>
            <p:cNvSpPr>
              <a:spLocks noChangeShapeType="1"/>
            </p:cNvSpPr>
            <p:nvPr/>
          </p:nvSpPr>
          <p:spPr bwMode="auto">
            <a:xfrm>
              <a:off x="624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900" y="1320"/>
              <a:ext cx="173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>
              <a:off x="900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26"/>
            <p:cNvSpPr>
              <a:spLocks noChangeShapeType="1"/>
            </p:cNvSpPr>
            <p:nvPr/>
          </p:nvSpPr>
          <p:spPr bwMode="auto">
            <a:xfrm>
              <a:off x="900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1188" y="1320"/>
              <a:ext cx="173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48" name="Line 28"/>
            <p:cNvSpPr>
              <a:spLocks noChangeShapeType="1"/>
            </p:cNvSpPr>
            <p:nvPr/>
          </p:nvSpPr>
          <p:spPr bwMode="auto">
            <a:xfrm>
              <a:off x="1188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188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1476" y="1320"/>
              <a:ext cx="173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476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>
              <a:off x="1476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764" y="1320"/>
              <a:ext cx="173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>
              <a:off x="1764" y="1320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5"/>
            <p:cNvSpPr>
              <a:spLocks noChangeShapeType="1"/>
            </p:cNvSpPr>
            <p:nvPr/>
          </p:nvSpPr>
          <p:spPr bwMode="auto">
            <a:xfrm>
              <a:off x="1764" y="142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005" y="1320"/>
              <a:ext cx="172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57" name="Line 37"/>
            <p:cNvSpPr>
              <a:spLocks noChangeShapeType="1"/>
            </p:cNvSpPr>
            <p:nvPr/>
          </p:nvSpPr>
          <p:spPr bwMode="auto">
            <a:xfrm>
              <a:off x="2005" y="1320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>
              <a:off x="2005" y="1421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39"/>
            <p:cNvSpPr>
              <a:spLocks noChangeArrowheads="1"/>
            </p:cNvSpPr>
            <p:nvPr/>
          </p:nvSpPr>
          <p:spPr bwMode="auto">
            <a:xfrm>
              <a:off x="2273" y="1320"/>
              <a:ext cx="172" cy="101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60" name="Line 40"/>
            <p:cNvSpPr>
              <a:spLocks noChangeShapeType="1"/>
            </p:cNvSpPr>
            <p:nvPr/>
          </p:nvSpPr>
          <p:spPr bwMode="auto">
            <a:xfrm>
              <a:off x="2273" y="1320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41"/>
            <p:cNvSpPr>
              <a:spLocks noChangeShapeType="1"/>
            </p:cNvSpPr>
            <p:nvPr/>
          </p:nvSpPr>
          <p:spPr bwMode="auto">
            <a:xfrm>
              <a:off x="2273" y="1421"/>
              <a:ext cx="1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42"/>
            <p:cNvSpPr txBox="1">
              <a:spLocks noChangeArrowheads="1"/>
            </p:cNvSpPr>
            <p:nvPr/>
          </p:nvSpPr>
          <p:spPr bwMode="auto">
            <a:xfrm>
              <a:off x="1807" y="3119"/>
              <a:ext cx="1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GB" altLang="en-US" sz="1800" i="1">
                <a:solidFill>
                  <a:srgbClr val="0AFF08"/>
                </a:solidFill>
              </a:endParaRPr>
            </a:p>
          </p:txBody>
        </p:sp>
        <p:sp>
          <p:nvSpPr>
            <p:cNvPr id="63" name="Line 43"/>
            <p:cNvSpPr>
              <a:spLocks noChangeShapeType="1"/>
            </p:cNvSpPr>
            <p:nvPr/>
          </p:nvSpPr>
          <p:spPr bwMode="auto">
            <a:xfrm>
              <a:off x="528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44"/>
            <p:cNvSpPr>
              <a:spLocks noChangeShapeType="1"/>
            </p:cNvSpPr>
            <p:nvPr/>
          </p:nvSpPr>
          <p:spPr bwMode="auto">
            <a:xfrm>
              <a:off x="864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45"/>
            <p:cNvSpPr>
              <a:spLocks noChangeShapeType="1"/>
            </p:cNvSpPr>
            <p:nvPr/>
          </p:nvSpPr>
          <p:spPr bwMode="auto">
            <a:xfrm>
              <a:off x="1200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46"/>
            <p:cNvSpPr>
              <a:spLocks noChangeShapeType="1"/>
            </p:cNvSpPr>
            <p:nvPr/>
          </p:nvSpPr>
          <p:spPr bwMode="auto">
            <a:xfrm>
              <a:off x="1536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47"/>
            <p:cNvSpPr>
              <a:spLocks noChangeShapeType="1"/>
            </p:cNvSpPr>
            <p:nvPr/>
          </p:nvSpPr>
          <p:spPr bwMode="auto">
            <a:xfrm>
              <a:off x="1872" y="3081"/>
              <a:ext cx="240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928" y="1152"/>
              <a:ext cx="419" cy="1896"/>
            </a:xfrm>
            <a:custGeom>
              <a:avLst/>
              <a:gdLst>
                <a:gd name="T0" fmla="*/ 2035 w 336"/>
                <a:gd name="T1" fmla="*/ 61057576 h 672"/>
                <a:gd name="T2" fmla="*/ 1367 w 336"/>
                <a:gd name="T3" fmla="*/ 85505077 h 672"/>
                <a:gd name="T4" fmla="*/ 685 w 336"/>
                <a:gd name="T5" fmla="*/ 122111011 h 672"/>
                <a:gd name="T6" fmla="*/ 0 w 336"/>
                <a:gd name="T7" fmla="*/ 158841099 h 672"/>
                <a:gd name="T8" fmla="*/ 0 w 336"/>
                <a:gd name="T9" fmla="*/ 170988881 h 672"/>
                <a:gd name="T10" fmla="*/ 4751 w 336"/>
                <a:gd name="T11" fmla="*/ 170988881 h 672"/>
                <a:gd name="T12" fmla="*/ 4075 w 336"/>
                <a:gd name="T13" fmla="*/ 134382245 h 672"/>
                <a:gd name="T14" fmla="*/ 3393 w 336"/>
                <a:gd name="T15" fmla="*/ 97683810 h 672"/>
                <a:gd name="T16" fmla="*/ 2714 w 336"/>
                <a:gd name="T17" fmla="*/ 61057576 h 672"/>
                <a:gd name="T18" fmla="*/ 2714 w 336"/>
                <a:gd name="T19" fmla="*/ 24451473 h 672"/>
                <a:gd name="T20" fmla="*/ 3393 w 336"/>
                <a:gd name="T21" fmla="*/ 0 h 672"/>
                <a:gd name="T22" fmla="*/ 1367 w 336"/>
                <a:gd name="T23" fmla="*/ 0 h 672"/>
                <a:gd name="T24" fmla="*/ 2035 w 336"/>
                <a:gd name="T25" fmla="*/ 36606174 h 672"/>
                <a:gd name="T26" fmla="*/ 2035 w 336"/>
                <a:gd name="T27" fmla="*/ 61057576 h 6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"/>
                <a:gd name="T43" fmla="*/ 0 h 672"/>
                <a:gd name="T44" fmla="*/ 336 w 336"/>
                <a:gd name="T45" fmla="*/ 672 h 6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" h="672">
                  <a:moveTo>
                    <a:pt x="144" y="240"/>
                  </a:moveTo>
                  <a:lnTo>
                    <a:pt x="96" y="336"/>
                  </a:lnTo>
                  <a:lnTo>
                    <a:pt x="48" y="480"/>
                  </a:lnTo>
                  <a:lnTo>
                    <a:pt x="0" y="624"/>
                  </a:lnTo>
                  <a:lnTo>
                    <a:pt x="0" y="672"/>
                  </a:lnTo>
                  <a:lnTo>
                    <a:pt x="336" y="672"/>
                  </a:lnTo>
                  <a:lnTo>
                    <a:pt x="288" y="528"/>
                  </a:lnTo>
                  <a:lnTo>
                    <a:pt x="240" y="384"/>
                  </a:lnTo>
                  <a:lnTo>
                    <a:pt x="192" y="24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96" y="0"/>
                  </a:lnTo>
                  <a:lnTo>
                    <a:pt x="144" y="144"/>
                  </a:lnTo>
                  <a:lnTo>
                    <a:pt x="144" y="240"/>
                  </a:lnTo>
                  <a:close/>
                </a:path>
              </a:pathLst>
            </a:custGeom>
            <a:gradFill rotWithShape="0">
              <a:gsLst>
                <a:gs pos="0">
                  <a:srgbClr val="66A2F5"/>
                </a:gs>
                <a:gs pos="100000">
                  <a:srgbClr val="B0EDF3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1059" y="1152"/>
              <a:ext cx="156" cy="319"/>
            </a:xfrm>
            <a:custGeom>
              <a:avLst/>
              <a:gdLst>
                <a:gd name="T0" fmla="*/ 125 w 136"/>
                <a:gd name="T1" fmla="*/ 54 h 372"/>
                <a:gd name="T2" fmla="*/ 270 w 136"/>
                <a:gd name="T3" fmla="*/ 59 h 372"/>
                <a:gd name="T4" fmla="*/ 392 w 136"/>
                <a:gd name="T5" fmla="*/ 59 h 372"/>
                <a:gd name="T6" fmla="*/ 537 w 136"/>
                <a:gd name="T7" fmla="*/ 55 h 372"/>
                <a:gd name="T8" fmla="*/ 496 w 136"/>
                <a:gd name="T9" fmla="*/ 44 h 372"/>
                <a:gd name="T10" fmla="*/ 432 w 136"/>
                <a:gd name="T11" fmla="*/ 33 h 372"/>
                <a:gd name="T12" fmla="*/ 483 w 136"/>
                <a:gd name="T13" fmla="*/ 24 h 372"/>
                <a:gd name="T14" fmla="*/ 603 w 136"/>
                <a:gd name="T15" fmla="*/ 15 h 372"/>
                <a:gd name="T16" fmla="*/ 707 w 136"/>
                <a:gd name="T17" fmla="*/ 0 h 372"/>
                <a:gd name="T18" fmla="*/ 0 w 136"/>
                <a:gd name="T19" fmla="*/ 0 h 372"/>
                <a:gd name="T20" fmla="*/ 143 w 136"/>
                <a:gd name="T21" fmla="*/ 21 h 372"/>
                <a:gd name="T22" fmla="*/ 248 w 136"/>
                <a:gd name="T23" fmla="*/ 38 h 372"/>
                <a:gd name="T24" fmla="*/ 212 w 136"/>
                <a:gd name="T25" fmla="*/ 46 h 372"/>
                <a:gd name="T26" fmla="*/ 125 w 136"/>
                <a:gd name="T27" fmla="*/ 54 h 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"/>
                <a:gd name="T43" fmla="*/ 0 h 372"/>
                <a:gd name="T44" fmla="*/ 136 w 136"/>
                <a:gd name="T45" fmla="*/ 372 h 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" h="372">
                  <a:moveTo>
                    <a:pt x="24" y="344"/>
                  </a:moveTo>
                  <a:lnTo>
                    <a:pt x="52" y="368"/>
                  </a:lnTo>
                  <a:lnTo>
                    <a:pt x="76" y="372"/>
                  </a:lnTo>
                  <a:lnTo>
                    <a:pt x="104" y="348"/>
                  </a:lnTo>
                  <a:lnTo>
                    <a:pt x="96" y="284"/>
                  </a:lnTo>
                  <a:lnTo>
                    <a:pt x="84" y="212"/>
                  </a:lnTo>
                  <a:lnTo>
                    <a:pt x="92" y="156"/>
                  </a:lnTo>
                  <a:lnTo>
                    <a:pt x="116" y="96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28" y="140"/>
                  </a:lnTo>
                  <a:lnTo>
                    <a:pt x="48" y="236"/>
                  </a:lnTo>
                  <a:lnTo>
                    <a:pt x="40" y="296"/>
                  </a:lnTo>
                  <a:lnTo>
                    <a:pt x="24" y="344"/>
                  </a:lnTo>
                  <a:close/>
                </a:path>
              </a:pathLst>
            </a:custGeom>
            <a:gradFill rotWithShape="0">
              <a:gsLst>
                <a:gs pos="0">
                  <a:srgbClr val="FF747D"/>
                </a:gs>
                <a:gs pos="100000">
                  <a:srgbClr val="EF1F1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1038" y="1248"/>
              <a:ext cx="194" cy="144"/>
              <a:chOff x="798" y="1680"/>
              <a:chExt cx="194" cy="86"/>
            </a:xfrm>
          </p:grpSpPr>
          <p:sp>
            <p:nvSpPr>
              <p:cNvPr id="78" name="Freeform 51"/>
              <p:cNvSpPr>
                <a:spLocks/>
              </p:cNvSpPr>
              <p:nvPr/>
            </p:nvSpPr>
            <p:spPr bwMode="auto">
              <a:xfrm>
                <a:off x="798" y="1680"/>
                <a:ext cx="82" cy="86"/>
              </a:xfrm>
              <a:custGeom>
                <a:avLst/>
                <a:gdLst>
                  <a:gd name="T0" fmla="*/ 168 w 76"/>
                  <a:gd name="T1" fmla="*/ 16 h 100"/>
                  <a:gd name="T2" fmla="*/ 159 w 76"/>
                  <a:gd name="T3" fmla="*/ 10 h 100"/>
                  <a:gd name="T4" fmla="*/ 108 w 76"/>
                  <a:gd name="T5" fmla="*/ 7 h 100"/>
                  <a:gd name="T6" fmla="*/ 0 w 76"/>
                  <a:gd name="T7" fmla="*/ 9 h 100"/>
                  <a:gd name="T8" fmla="*/ 21 w 76"/>
                  <a:gd name="T9" fmla="*/ 3 h 100"/>
                  <a:gd name="T10" fmla="*/ 80 w 76"/>
                  <a:gd name="T11" fmla="*/ 0 h 100"/>
                  <a:gd name="T12" fmla="*/ 168 w 76"/>
                  <a:gd name="T13" fmla="*/ 3 h 100"/>
                  <a:gd name="T14" fmla="*/ 188 w 76"/>
                  <a:gd name="T15" fmla="*/ 6 h 100"/>
                  <a:gd name="T16" fmla="*/ 188 w 76"/>
                  <a:gd name="T17" fmla="*/ 10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Freeform 52"/>
              <p:cNvSpPr>
                <a:spLocks/>
              </p:cNvSpPr>
              <p:nvPr/>
            </p:nvSpPr>
            <p:spPr bwMode="auto">
              <a:xfrm flipH="1">
                <a:off x="910" y="1680"/>
                <a:ext cx="82" cy="86"/>
              </a:xfrm>
              <a:custGeom>
                <a:avLst/>
                <a:gdLst>
                  <a:gd name="T0" fmla="*/ 168 w 76"/>
                  <a:gd name="T1" fmla="*/ 16 h 100"/>
                  <a:gd name="T2" fmla="*/ 159 w 76"/>
                  <a:gd name="T3" fmla="*/ 10 h 100"/>
                  <a:gd name="T4" fmla="*/ 108 w 76"/>
                  <a:gd name="T5" fmla="*/ 7 h 100"/>
                  <a:gd name="T6" fmla="*/ 0 w 76"/>
                  <a:gd name="T7" fmla="*/ 9 h 100"/>
                  <a:gd name="T8" fmla="*/ 21 w 76"/>
                  <a:gd name="T9" fmla="*/ 3 h 100"/>
                  <a:gd name="T10" fmla="*/ 80 w 76"/>
                  <a:gd name="T11" fmla="*/ 0 h 100"/>
                  <a:gd name="T12" fmla="*/ 168 w 76"/>
                  <a:gd name="T13" fmla="*/ 3 h 100"/>
                  <a:gd name="T14" fmla="*/ 188 w 76"/>
                  <a:gd name="T15" fmla="*/ 6 h 100"/>
                  <a:gd name="T16" fmla="*/ 188 w 76"/>
                  <a:gd name="T17" fmla="*/ 10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1440" y="2195"/>
              <a:ext cx="134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b="1">
                  <a:solidFill>
                    <a:schemeClr val="tx2"/>
                  </a:solidFill>
                </a:rPr>
                <a:t>Induction gap</a:t>
              </a:r>
            </a:p>
          </p:txBody>
        </p:sp>
        <p:sp>
          <p:nvSpPr>
            <p:cNvPr id="72" name="Text Box 54"/>
            <p:cNvSpPr txBox="1">
              <a:spLocks noChangeArrowheads="1"/>
            </p:cNvSpPr>
            <p:nvPr/>
          </p:nvSpPr>
          <p:spPr bwMode="auto">
            <a:xfrm>
              <a:off x="879" y="2357"/>
              <a:ext cx="40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2400" b="1" i="1">
                  <a:solidFill>
                    <a:srgbClr val="1A11FF"/>
                  </a:solidFill>
                </a:rPr>
                <a:t> </a:t>
              </a:r>
              <a:r>
                <a:rPr lang="en-US" altLang="en-US" sz="1400" b="1" i="1">
                  <a:solidFill>
                    <a:srgbClr val="1A11FF"/>
                  </a:solidFill>
                </a:rPr>
                <a:t>e</a:t>
              </a:r>
              <a:r>
                <a:rPr lang="en-US" altLang="en-US" sz="1400" b="1" i="1" baseline="30000">
                  <a:solidFill>
                    <a:srgbClr val="1A11FF"/>
                  </a:solidFill>
                </a:rPr>
                <a:t>-</a:t>
              </a:r>
              <a:endParaRPr lang="en-US" altLang="en-US" sz="1400" b="1" i="1">
                <a:solidFill>
                  <a:srgbClr val="1A11FF"/>
                </a:solidFill>
              </a:endParaRPr>
            </a:p>
          </p:txBody>
        </p:sp>
        <p:sp>
          <p:nvSpPr>
            <p:cNvPr id="73" name="Text Box 55"/>
            <p:cNvSpPr txBox="1">
              <a:spLocks noChangeArrowheads="1"/>
            </p:cNvSpPr>
            <p:nvPr/>
          </p:nvSpPr>
          <p:spPr bwMode="auto">
            <a:xfrm>
              <a:off x="720" y="1427"/>
              <a:ext cx="406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2400" b="1" i="1">
                  <a:solidFill>
                    <a:srgbClr val="1A11FF"/>
                  </a:solidFill>
                </a:rPr>
                <a:t> </a:t>
              </a:r>
              <a:r>
                <a:rPr lang="en-US" altLang="en-US" sz="1400" b="1" i="1">
                  <a:solidFill>
                    <a:srgbClr val="1A11FF"/>
                  </a:solidFill>
                </a:rPr>
                <a:t>e</a:t>
              </a:r>
              <a:r>
                <a:rPr lang="en-US" altLang="en-US" sz="1400" b="1" i="1" baseline="30000">
                  <a:solidFill>
                    <a:srgbClr val="1A11FF"/>
                  </a:solidFill>
                </a:rPr>
                <a:t>-</a:t>
              </a:r>
              <a:endParaRPr lang="en-US" altLang="en-US" sz="1400" b="1" i="1">
                <a:solidFill>
                  <a:srgbClr val="1A11FF"/>
                </a:solidFill>
              </a:endParaRPr>
            </a:p>
          </p:txBody>
        </p:sp>
        <p:sp>
          <p:nvSpPr>
            <p:cNvPr id="74" name="Text Box 56"/>
            <p:cNvSpPr txBox="1">
              <a:spLocks noChangeArrowheads="1"/>
            </p:cNvSpPr>
            <p:nvPr/>
          </p:nvSpPr>
          <p:spPr bwMode="auto">
            <a:xfrm>
              <a:off x="1152" y="968"/>
              <a:ext cx="30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b="1" i="1">
                  <a:solidFill>
                    <a:srgbClr val="FF301B"/>
                  </a:solidFill>
                </a:rPr>
                <a:t>I</a:t>
              </a:r>
              <a:r>
                <a:rPr lang="en-US" altLang="en-US" sz="1400" b="1" i="1" baseline="30000">
                  <a:solidFill>
                    <a:srgbClr val="FF301B"/>
                  </a:solidFill>
                </a:rPr>
                <a:t>+</a:t>
              </a:r>
              <a:endParaRPr lang="en-US" altLang="en-US" sz="1400" b="1" i="1">
                <a:solidFill>
                  <a:srgbClr val="FF301B"/>
                </a:solidFill>
              </a:endParaRPr>
            </a:p>
          </p:txBody>
        </p:sp>
        <p:sp>
          <p:nvSpPr>
            <p:cNvPr id="75" name="Line 57"/>
            <p:cNvSpPr>
              <a:spLocks noChangeShapeType="1"/>
            </p:cNvSpPr>
            <p:nvPr/>
          </p:nvSpPr>
          <p:spPr bwMode="auto">
            <a:xfrm>
              <a:off x="1104" y="2208"/>
              <a:ext cx="0" cy="528"/>
            </a:xfrm>
            <a:prstGeom prst="line">
              <a:avLst/>
            </a:pr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58"/>
            <p:cNvSpPr>
              <a:spLocks noChangeShapeType="1"/>
            </p:cNvSpPr>
            <p:nvPr/>
          </p:nvSpPr>
          <p:spPr bwMode="auto">
            <a:xfrm flipV="1">
              <a:off x="1136" y="816"/>
              <a:ext cx="0" cy="576"/>
            </a:xfrm>
            <a:prstGeom prst="line">
              <a:avLst/>
            </a:prstGeom>
            <a:noFill/>
            <a:ln w="9525">
              <a:solidFill>
                <a:srgbClr val="FF08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960" y="1445"/>
              <a:ext cx="144" cy="86"/>
            </a:xfrm>
            <a:custGeom>
              <a:avLst/>
              <a:gdLst>
                <a:gd name="T0" fmla="*/ 144 w 144"/>
                <a:gd name="T1" fmla="*/ 43 h 86"/>
                <a:gd name="T2" fmla="*/ 96 w 144"/>
                <a:gd name="T3" fmla="*/ 86 h 86"/>
                <a:gd name="T4" fmla="*/ 32 w 144"/>
                <a:gd name="T5" fmla="*/ 64 h 86"/>
                <a:gd name="T6" fmla="*/ 0 w 144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86"/>
                <a:gd name="T14" fmla="*/ 144 w 144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86">
                  <a:moveTo>
                    <a:pt x="144" y="43"/>
                  </a:moveTo>
                  <a:lnTo>
                    <a:pt x="96" y="86"/>
                  </a:lnTo>
                  <a:lnTo>
                    <a:pt x="32" y="6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6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135936" y="1016001"/>
            <a:ext cx="1768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50 </a:t>
            </a:r>
            <a:r>
              <a:rPr lang="en-US" altLang="en-US" sz="1400" b="0" i="0" u="none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m Kapton</a:t>
            </a:r>
          </a:p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5 </a:t>
            </a:r>
            <a:r>
              <a:rPr lang="en-US" altLang="en-US" sz="1400" b="0" i="0" u="none" smtClean="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m Cu both sides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135901" y="1905000"/>
            <a:ext cx="27232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Photoresist coating, masking and exposure</a:t>
            </a:r>
          </a:p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to UV light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4" y="990600"/>
            <a:ext cx="3754821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4" y="1828800"/>
            <a:ext cx="3809837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4" y="3200400"/>
            <a:ext cx="379608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4" y="4038600"/>
            <a:ext cx="3782329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808" name="Group 8"/>
          <p:cNvGrpSpPr>
            <a:grpSpLocks/>
          </p:cNvGrpSpPr>
          <p:nvPr/>
        </p:nvGrpSpPr>
        <p:grpSpPr bwMode="auto">
          <a:xfrm>
            <a:off x="5694124" y="4826000"/>
            <a:ext cx="3782329" cy="736600"/>
            <a:chOff x="2784" y="3384"/>
            <a:chExt cx="2200" cy="464"/>
          </a:xfrm>
        </p:grpSpPr>
        <p:pic>
          <p:nvPicPr>
            <p:cNvPr id="7680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456"/>
              <a:ext cx="2200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1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384"/>
              <a:ext cx="1832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4" y="5905500"/>
            <a:ext cx="3782329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2970886" y="3276600"/>
            <a:ext cx="16143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Metal etching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2970848" y="4114800"/>
            <a:ext cx="172096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Kapton etching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3246209" y="4953070"/>
            <a:ext cx="15023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Second masking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135895" y="5892801"/>
            <a:ext cx="1391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Metal etching </a:t>
            </a:r>
          </a:p>
          <a:p>
            <a:pPr>
              <a:lnSpc>
                <a:spcPct val="100000"/>
              </a:lnSpc>
            </a:pPr>
            <a:r>
              <a:rPr lang="en-US" altLang="en-US" sz="1400" b="0" i="0" u="none" smtClean="0">
                <a:solidFill>
                  <a:srgbClr val="333399"/>
                </a:solidFill>
                <a:latin typeface="Comic Sans MS" pitchFamily="66" charset="0"/>
              </a:rPr>
              <a:t>and cleaning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742712" y="1395483"/>
            <a:ext cx="1372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200" b="0" i="0" u="none" smtClean="0">
                <a:solidFill>
                  <a:srgbClr val="000000"/>
                </a:solidFill>
                <a:latin typeface="Comic Sans MS" pitchFamily="66" charset="0"/>
              </a:rPr>
              <a:t>Rui De Oliveira</a:t>
            </a:r>
            <a:br>
              <a:rPr lang="en-US" altLang="en-US" sz="1200" b="0" i="0" u="none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altLang="en-US" sz="1200" b="0" i="0" u="none" smtClean="0">
                <a:solidFill>
                  <a:srgbClr val="000000"/>
                </a:solidFill>
                <a:latin typeface="Comic Sans MS" pitchFamily="66" charset="0"/>
              </a:rPr>
              <a:t>CERN-EST-DEM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492370" y="140898"/>
            <a:ext cx="41011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2800" i="0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GEM  Manufacturing</a:t>
            </a:r>
          </a:p>
        </p:txBody>
      </p:sp>
      <p:pic>
        <p:nvPicPr>
          <p:cNvPr id="76818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5377" r="-50" b="27"/>
          <a:stretch>
            <a:fillRect/>
          </a:stretch>
        </p:blipFill>
        <p:spPr bwMode="auto">
          <a:xfrm>
            <a:off x="412618" y="2286000"/>
            <a:ext cx="235879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105090" y="477871"/>
            <a:ext cx="401220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400" u="none" dirty="0">
                <a:solidFill>
                  <a:srgbClr val="7030A0"/>
                </a:solidFill>
                <a:effectLst/>
                <a:latin typeface="Helvetica" pitchFamily="1" charset="0"/>
              </a:rPr>
              <a:t>GEM foils are produced at</a:t>
            </a:r>
          </a:p>
          <a:p>
            <a:pPr algn="ctr"/>
            <a:r>
              <a:rPr lang="en-US" altLang="en-US" sz="1400" u="none" dirty="0">
                <a:solidFill>
                  <a:srgbClr val="7030A0"/>
                </a:solidFill>
                <a:effectLst/>
                <a:latin typeface="Helvetica" pitchFamily="1" charset="0"/>
              </a:rPr>
              <a:t>CERN using proprietary </a:t>
            </a:r>
            <a:r>
              <a:rPr lang="en-US" altLang="en-US" sz="1400" u="none" dirty="0" smtClean="0">
                <a:solidFill>
                  <a:srgbClr val="7030A0"/>
                </a:solidFill>
                <a:effectLst/>
                <a:latin typeface="Helvetica" pitchFamily="1" charset="0"/>
              </a:rPr>
              <a:t>process</a:t>
            </a:r>
            <a:r>
              <a:rPr lang="en-US" altLang="en-US" sz="1400" u="none" dirty="0">
                <a:solidFill>
                  <a:srgbClr val="7030A0"/>
                </a:solidFill>
                <a:effectLst/>
                <a:latin typeface="Helvetica" pitchFamily="1" charset="0"/>
              </a:rPr>
              <a:t>.</a:t>
            </a:r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398330" y="142858"/>
            <a:ext cx="4095283" cy="4616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61691" indent="-361691"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0" u="none" dirty="0">
                <a:solidFill>
                  <a:srgbClr val="1F497D"/>
                </a:solidFill>
                <a:latin typeface="Calibri"/>
              </a:rPr>
              <a:t>GEM – Gas Electron Multiplier </a:t>
            </a: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165047" y="114300"/>
            <a:ext cx="536403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 anchor="ctr"/>
          <a:lstStyle/>
          <a:p>
            <a:pPr algn="ctr" defTabSz="913740" eaLnBrk="1" fontAlgn="auto" hangingPunct="1">
              <a:lnSpc>
                <a:spcPct val="100000"/>
              </a:lnSpc>
              <a:spcAft>
                <a:spcPts val="0"/>
              </a:spcAft>
            </a:pPr>
            <a:endParaRPr lang="en-GB" sz="1800" b="0" i="0" u="non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575" y="838204"/>
            <a:ext cx="249633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009" y="2133600"/>
            <a:ext cx="202698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65056" y="2971809"/>
            <a:ext cx="3561291" cy="2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Aft>
                <a:spcPts val="0"/>
              </a:spcAft>
            </a:pPr>
            <a:r>
              <a:rPr lang="en-US" sz="1200" b="0" i="0" u="none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1200" b="0" i="0" u="none" dirty="0" err="1">
                <a:solidFill>
                  <a:prstClr val="black"/>
                </a:solidFill>
                <a:latin typeface="Calibri"/>
              </a:rPr>
              <a:t>Bressan</a:t>
            </a:r>
            <a:r>
              <a:rPr lang="en-US" sz="1200" b="0" i="0" u="none" dirty="0">
                <a:solidFill>
                  <a:prstClr val="black"/>
                </a:solidFill>
                <a:latin typeface="Calibri"/>
              </a:rPr>
              <a:t> et al, Nucl. Instr. and Meth. A425(1999)254</a:t>
            </a:r>
          </a:p>
        </p:txBody>
      </p:sp>
      <p:pic>
        <p:nvPicPr>
          <p:cNvPr id="47112" name="Picture 8" descr="exa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4501" y="5029200"/>
            <a:ext cx="187225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compass_triple_gem3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049" y="3696925"/>
            <a:ext cx="1664431" cy="121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1" descr="hex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4501" y="3581400"/>
            <a:ext cx="187225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4501" y="685858"/>
            <a:ext cx="1898041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2707808" y="928751"/>
            <a:ext cx="3718834" cy="132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Full decoupling of the charge amplification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structure from the charge collection and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readout structure.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Both structures can be optimized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independently !</a:t>
            </a:r>
            <a:endParaRPr lang="en-US" sz="1600" b="0" i="0" u="non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7119" name="Text Box 16"/>
          <p:cNvSpPr txBox="1">
            <a:spLocks noChangeArrowheads="1"/>
          </p:cNvSpPr>
          <p:nvPr/>
        </p:nvSpPr>
        <p:spPr bwMode="auto">
          <a:xfrm>
            <a:off x="147858" y="5830951"/>
            <a:ext cx="5985160" cy="5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>
                <a:solidFill>
                  <a:srgbClr val="1F497D"/>
                </a:solidFill>
                <a:latin typeface="Calibri"/>
              </a:rPr>
              <a:t>M</a:t>
            </a: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ost of the detectors use three GEM foils in cascade for amplification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to reduce discharge probability by reducing field strength.</a:t>
            </a:r>
            <a:endParaRPr lang="en-US" sz="1600" b="0" i="0" u="non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7120" name="Text Box 17"/>
          <p:cNvSpPr txBox="1">
            <a:spLocks noChangeArrowheads="1"/>
          </p:cNvSpPr>
          <p:nvPr/>
        </p:nvSpPr>
        <p:spPr bwMode="auto">
          <a:xfrm>
            <a:off x="7014535" y="1524001"/>
            <a:ext cx="1316253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 err="1">
                <a:solidFill>
                  <a:prstClr val="white"/>
                </a:solidFill>
                <a:latin typeface="Calibri"/>
              </a:rPr>
              <a:t>Cartesian</a:t>
            </a: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 err="1">
                <a:solidFill>
                  <a:prstClr val="white"/>
                </a:solidFill>
                <a:latin typeface="Calibri"/>
              </a:rPr>
              <a:t>Compass</a:t>
            </a: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, </a:t>
            </a:r>
            <a:r>
              <a:rPr lang="fr-FR" sz="1400" i="0" u="none" dirty="0" err="1">
                <a:solidFill>
                  <a:prstClr val="white"/>
                </a:solidFill>
                <a:latin typeface="Calibri"/>
              </a:rPr>
              <a:t>LHCb</a:t>
            </a:r>
            <a:endParaRPr lang="en-GB" sz="1400" i="0" u="non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121" name="Text Box 18"/>
          <p:cNvSpPr txBox="1">
            <a:spLocks noChangeArrowheads="1"/>
          </p:cNvSpPr>
          <p:nvPr/>
        </p:nvSpPr>
        <p:spPr bwMode="auto">
          <a:xfrm>
            <a:off x="7079832" y="3117850"/>
            <a:ext cx="1037330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Small angle</a:t>
            </a:r>
            <a:endParaRPr lang="en-GB" sz="1400" i="0" u="non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122" name="Text Box 19"/>
          <p:cNvSpPr txBox="1">
            <a:spLocks noChangeArrowheads="1"/>
          </p:cNvSpPr>
          <p:nvPr/>
        </p:nvSpPr>
        <p:spPr bwMode="auto">
          <a:xfrm>
            <a:off x="7097026" y="4343401"/>
            <a:ext cx="1745030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 err="1">
                <a:solidFill>
                  <a:prstClr val="white"/>
                </a:solidFill>
                <a:latin typeface="Calibri"/>
              </a:rPr>
              <a:t>Hexaboard</a:t>
            </a: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, pads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MICE</a:t>
            </a:r>
            <a:endParaRPr lang="en-GB" sz="1400" i="0" u="non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123" name="Text Box 20"/>
          <p:cNvSpPr txBox="1">
            <a:spLocks noChangeArrowheads="1"/>
          </p:cNvSpPr>
          <p:nvPr/>
        </p:nvSpPr>
        <p:spPr bwMode="auto">
          <a:xfrm>
            <a:off x="7079838" y="5861051"/>
            <a:ext cx="649916" cy="5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Mixed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i="0" u="none" dirty="0">
                <a:solidFill>
                  <a:prstClr val="white"/>
                </a:solidFill>
                <a:latin typeface="Calibri"/>
              </a:rPr>
              <a:t>Totem</a:t>
            </a:r>
            <a:endParaRPr lang="en-GB" sz="1400" i="0" u="non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126" name="Picture 19" descr="TOTEM_GE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1752" y="3576695"/>
            <a:ext cx="1762558" cy="14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38661" y="6572272"/>
            <a:ext cx="464164" cy="285728"/>
          </a:xfrm>
        </p:spPr>
        <p:txBody>
          <a:bodyPr/>
          <a:lstStyle/>
          <a:p>
            <a:fld id="{3E387D2C-DB38-4FB7-9A66-B0DCA35114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Picture 28" descr="DSCN065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69725" y="3741002"/>
            <a:ext cx="1685107" cy="11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Serge\Latex\WG1\SphericalAssembl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0965" y="3748630"/>
            <a:ext cx="1684120" cy="116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867910" y="5101158"/>
            <a:ext cx="1661797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b="0" i="0" u="none" dirty="0" smtClean="0">
                <a:solidFill>
                  <a:prstClr val="black"/>
                </a:solidFill>
                <a:latin typeface="Calibri"/>
              </a:rPr>
              <a:t>Different flat shapes</a:t>
            </a:r>
            <a:endParaRPr lang="en-US" sz="1400" b="0" i="0" u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61685" y="5039611"/>
            <a:ext cx="920440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b="0" i="0" u="none" dirty="0" smtClean="0">
                <a:solidFill>
                  <a:prstClr val="black"/>
                </a:solidFill>
                <a:latin typeface="Calibri"/>
              </a:rPr>
              <a:t>cylindrical</a:t>
            </a:r>
            <a:endParaRPr lang="en-US" sz="1400" b="0" i="0" u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526616" y="5058301"/>
            <a:ext cx="840290" cy="3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fontAlgn="auto">
              <a:lnSpc>
                <a:spcPct val="100000"/>
              </a:lnSpc>
              <a:spcAft>
                <a:spcPts val="0"/>
              </a:spcAft>
            </a:pPr>
            <a:r>
              <a:rPr lang="en-US" sz="1400" b="0" i="0" u="none" dirty="0" smtClean="0">
                <a:solidFill>
                  <a:prstClr val="black"/>
                </a:solidFill>
                <a:latin typeface="Calibri"/>
              </a:rPr>
              <a:t>spherical</a:t>
            </a:r>
            <a:endParaRPr lang="en-US" sz="1400" b="0" i="0" u="non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4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riple_g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4567" y="1202482"/>
            <a:ext cx="4848258" cy="26162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71369" y="57"/>
            <a:ext cx="897969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0" u="none" dirty="0">
                <a:solidFill>
                  <a:srgbClr val="1F497D"/>
                </a:solidFill>
                <a:latin typeface="Calibri"/>
              </a:rPr>
              <a:t>Multi-GEM </a:t>
            </a:r>
            <a:r>
              <a:rPr lang="en-US" sz="2400" i="0" u="none" dirty="0" smtClean="0">
                <a:solidFill>
                  <a:srgbClr val="1F497D"/>
                </a:solidFill>
                <a:latin typeface="Calibri"/>
              </a:rPr>
              <a:t>Detectors are operated in discharge free mode</a:t>
            </a:r>
            <a:endParaRPr lang="en-US" sz="2400" i="0" u="non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03085" y="856350"/>
            <a:ext cx="5957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0" u="none" dirty="0">
                <a:solidFill>
                  <a:srgbClr val="1F497D"/>
                </a:solidFill>
                <a:latin typeface="Calibri"/>
              </a:rPr>
              <a:t>Discharge Probability on Exposure to 5 </a:t>
            </a:r>
            <a:r>
              <a:rPr lang="en-US" sz="1800" i="0" u="none" dirty="0" err="1">
                <a:solidFill>
                  <a:srgbClr val="1F497D"/>
                </a:solidFill>
                <a:latin typeface="Calibri"/>
              </a:rPr>
              <a:t>MeV</a:t>
            </a:r>
            <a:r>
              <a:rPr lang="en-US" sz="1800" i="0" u="none" dirty="0">
                <a:solidFill>
                  <a:srgbClr val="1F497D"/>
                </a:solidFill>
                <a:latin typeface="Calibri"/>
              </a:rPr>
              <a:t> Alphas</a:t>
            </a:r>
            <a:r>
              <a:rPr lang="en-US" sz="1800" u="none" dirty="0">
                <a:solidFill>
                  <a:srgbClr val="1F497D"/>
                </a:solidFill>
                <a:latin typeface="Calibri"/>
              </a:rPr>
              <a:t> 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5"/>
            <a:ext cx="5198983" cy="3705225"/>
          </a:xfrm>
          <a:prstGeom prst="rect">
            <a:avLst/>
          </a:prstGeo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03085" y="1306408"/>
            <a:ext cx="64884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>
                <a:solidFill>
                  <a:srgbClr val="1F497D"/>
                </a:solidFill>
                <a:latin typeface="Calibri"/>
              </a:rPr>
              <a:t>Multiple structures provide equal gain at lower voltage</a:t>
            </a:r>
            <a:r>
              <a:rPr lang="en-US" sz="1600" b="0" i="0" u="none" dirty="0" smtClean="0">
                <a:solidFill>
                  <a:srgbClr val="1F497D"/>
                </a:solidFill>
                <a:latin typeface="Calibri"/>
              </a:rPr>
              <a:t>.</a:t>
            </a:r>
            <a:endParaRPr lang="en-US" sz="1600" b="0" i="0" u="non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71346" y="5457882"/>
            <a:ext cx="42087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374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dirty="0">
                <a:solidFill>
                  <a:prstClr val="black"/>
                </a:solidFill>
                <a:latin typeface="Calibri"/>
              </a:rPr>
              <a:t>S. Bachmann et al </a:t>
            </a:r>
            <a:r>
              <a:rPr lang="en-US" sz="1200" b="0" i="0" u="none" dirty="0" err="1">
                <a:solidFill>
                  <a:prstClr val="black"/>
                </a:solidFill>
                <a:latin typeface="Calibri"/>
              </a:rPr>
              <a:t>Nucl</a:t>
            </a:r>
            <a:r>
              <a:rPr lang="en-US" sz="1200" b="0" i="0" u="none" dirty="0">
                <a:solidFill>
                  <a:prstClr val="black"/>
                </a:solidFill>
                <a:latin typeface="Calibri"/>
              </a:rPr>
              <a:t>. Instr. and Meth. A479(2002)294</a:t>
            </a:r>
            <a:r>
              <a:rPr lang="en-US" sz="1000" b="0" i="0" u="none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38661" y="6572272"/>
            <a:ext cx="464164" cy="285728"/>
          </a:xfrm>
        </p:spPr>
        <p:txBody>
          <a:bodyPr/>
          <a:lstStyle/>
          <a:p>
            <a:fld id="{3E387D2C-DB38-4FB7-9A66-B0DCA35114D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0"/>
          <p:cNvPicPr>
            <a:picLocks noChangeAspect="1" noChangeArrowheads="1"/>
          </p:cNvPicPr>
          <p:nvPr/>
        </p:nvPicPr>
        <p:blipFill rotWithShape="1">
          <a:blip r:embed="rId5" cstate="print"/>
          <a:srcRect l="1212" t="50777" r="48581" b="1901"/>
          <a:stretch/>
        </p:blipFill>
        <p:spPr bwMode="auto">
          <a:xfrm>
            <a:off x="6072795" y="3780746"/>
            <a:ext cx="3600646" cy="263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4" y="3451750"/>
            <a:ext cx="2545018" cy="7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6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GEMs, spacers </a:t>
            </a:r>
            <a:r>
              <a:rPr lang="en-US" sz="3200" dirty="0">
                <a:sym typeface="Wingdings" pitchFamily="2" charset="2"/>
              </a:rPr>
              <a:t>&amp;</a:t>
            </a:r>
            <a:r>
              <a:rPr lang="en-US" sz="3200" dirty="0" smtClean="0">
                <a:sym typeface="Wingdings" pitchFamily="2" charset="2"/>
              </a:rPr>
              <a:t> stretching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6953" y="3864924"/>
            <a:ext cx="4060372" cy="2607600"/>
            <a:chOff x="468945" y="4675097"/>
            <a:chExt cx="4060372" cy="2607600"/>
          </a:xfrm>
        </p:grpSpPr>
        <p:pic>
          <p:nvPicPr>
            <p:cNvPr id="18" name="Picture 19" descr="TOTEM_GEM"/>
            <p:cNvPicPr>
              <a:picLocks noChangeAspect="1" noChangeArrowheads="1"/>
            </p:cNvPicPr>
            <p:nvPr/>
          </p:nvPicPr>
          <p:blipFill>
            <a:blip r:embed="rId3" cstate="print"/>
            <a:srcRect l="7237" t="7857" r="7237" b="7857"/>
            <a:stretch>
              <a:fillRect/>
            </a:stretch>
          </p:blipFill>
          <p:spPr bwMode="auto">
            <a:xfrm>
              <a:off x="621239" y="4844271"/>
              <a:ext cx="1543071" cy="139861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468945" y="4675097"/>
              <a:ext cx="4060372" cy="2607600"/>
            </a:xfrm>
            <a:prstGeom prst="rect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200" i="0" u="none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685332" y="6665606"/>
              <a:ext cx="1057241" cy="341571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800" b="0" i="0" u="none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TOTEM</a:t>
              </a:r>
              <a:endParaRPr lang="en-US" sz="1800" i="0" u="none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9415" y="4788699"/>
              <a:ext cx="2098211" cy="2416122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526504" y="5535068"/>
              <a:ext cx="915726" cy="341571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800" b="0" i="0" u="none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 cm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3364544" y="4936354"/>
              <a:ext cx="32657" cy="176348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100045" y="1424816"/>
            <a:ext cx="4531784" cy="2424474"/>
            <a:chOff x="273873" y="1360729"/>
            <a:chExt cx="4531783" cy="2424474"/>
          </a:xfrm>
        </p:grpSpPr>
        <p:grpSp>
          <p:nvGrpSpPr>
            <p:cNvPr id="10" name="Group 9"/>
            <p:cNvGrpSpPr/>
            <p:nvPr/>
          </p:nvGrpSpPr>
          <p:grpSpPr>
            <a:xfrm>
              <a:off x="318811" y="1445470"/>
              <a:ext cx="4437768" cy="2191495"/>
              <a:chOff x="194702" y="1983031"/>
              <a:chExt cx="4437768" cy="2191495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1299" y="2084195"/>
                <a:ext cx="1921171" cy="20903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702" y="1983031"/>
                <a:ext cx="2304429" cy="20753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4005424" y="3143095"/>
                <a:ext cx="324464" cy="98323"/>
              </a:xfrm>
              <a:prstGeom prst="rect">
                <a:avLst/>
              </a:prstGeom>
              <a:solidFill>
                <a:schemeClr val="accent2">
                  <a:lumMod val="75000"/>
                  <a:alpha val="1098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200" i="0" u="none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005424" y="2922395"/>
                <a:ext cx="324464" cy="98323"/>
              </a:xfrm>
              <a:prstGeom prst="rect">
                <a:avLst/>
              </a:prstGeom>
              <a:solidFill>
                <a:schemeClr val="accent2">
                  <a:lumMod val="75000"/>
                  <a:alpha val="1098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200" i="0" u="none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05424" y="3416589"/>
                <a:ext cx="324464" cy="98323"/>
              </a:xfrm>
              <a:prstGeom prst="rect">
                <a:avLst/>
              </a:prstGeom>
              <a:solidFill>
                <a:schemeClr val="accent2">
                  <a:lumMod val="75000"/>
                  <a:alpha val="1098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200" i="0" u="none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92627" y="3391578"/>
              <a:ext cx="2827313" cy="2585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0" i="0" u="none" dirty="0" smtClean="0">
                  <a:solidFill>
                    <a:srgbClr val="000000"/>
                  </a:solidFill>
                </a:rPr>
                <a:t>B. </a:t>
              </a:r>
              <a:r>
                <a:rPr lang="en-US" sz="1200" b="0" i="0" u="none" dirty="0" err="1" smtClean="0">
                  <a:solidFill>
                    <a:srgbClr val="000000"/>
                  </a:solidFill>
                </a:rPr>
                <a:t>Ketzeret</a:t>
              </a:r>
              <a:r>
                <a:rPr lang="en-US" sz="1200" b="0" i="0" u="none" dirty="0" smtClean="0">
                  <a:solidFill>
                    <a:srgbClr val="000000"/>
                  </a:solidFill>
                </a:rPr>
                <a:t> al, NIMA  A535 (2004) 314</a:t>
              </a:r>
              <a:endParaRPr lang="en-US" sz="1200" b="0" i="0" u="none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73873" y="1372559"/>
              <a:ext cx="4531783" cy="2412644"/>
            </a:xfrm>
            <a:prstGeom prst="rect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200" i="0" u="none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1932037" y="1360729"/>
              <a:ext cx="1432475" cy="341571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800" b="0" i="0" u="none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COMPASS</a:t>
              </a:r>
              <a:endParaRPr lang="en-US" sz="1800" i="0" u="none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2" name="Obraz 3" descr="DSC0003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8203" y="4576996"/>
            <a:ext cx="2470357" cy="185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Users\Dallator\AppData\Local\Temp\P1060639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80" y="1790818"/>
            <a:ext cx="2773874" cy="1861844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600988" y="1378663"/>
            <a:ext cx="3301842" cy="5354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KLOE2: Triple cylindrical GEM</a:t>
            </a:r>
          </a:p>
          <a:p>
            <a:pPr marL="361691" indent="-361691"/>
            <a:r>
              <a:rPr lang="en-US" sz="1400" b="0" i="0" u="none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assembly completed 14/3/2013</a:t>
            </a:r>
            <a:endParaRPr lang="en-US" sz="1400" i="0" u="none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4" descr="DSC014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15237" y="1414573"/>
            <a:ext cx="1347984" cy="27628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29254" y="4015656"/>
            <a:ext cx="913751" cy="3415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i="0" u="none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LHCb</a:t>
            </a:r>
            <a:endParaRPr lang="en-US" sz="1800" i="0" u="none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912140" y="1321822"/>
            <a:ext cx="1607241" cy="3106339"/>
          </a:xfrm>
          <a:prstGeom prst="rect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1200" i="0" u="none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029255" y="4456405"/>
            <a:ext cx="4724979" cy="2016221"/>
          </a:xfrm>
          <a:prstGeom prst="rect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1200" i="0" u="none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172220" y="4848296"/>
            <a:ext cx="1857230" cy="1338767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CMS upgrade: </a:t>
            </a:r>
            <a:endParaRPr lang="en-US" sz="1800" b="0" i="0" u="none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mechanical</a:t>
            </a:r>
          </a:p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stretching </a:t>
            </a:r>
          </a:p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mass </a:t>
            </a:r>
          </a:p>
          <a:p>
            <a:pPr marL="361691" indent="-361691"/>
            <a:r>
              <a:rPr lang="en-US" sz="1800" b="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4800600" y="1005840"/>
            <a:ext cx="111485" cy="5466684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4709163" y="1005840"/>
            <a:ext cx="91440" cy="5466684"/>
          </a:xfrm>
          <a:prstGeom prst="rect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1200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3055" y="952500"/>
            <a:ext cx="3381481" cy="369271"/>
          </a:xfrm>
          <a:prstGeom prst="rect">
            <a:avLst/>
          </a:prstGeom>
          <a:solidFill>
            <a:srgbClr val="FFCC66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00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GEM detectors w/ spacers</a:t>
            </a:r>
            <a:endParaRPr lang="en-US" sz="2000" i="0" u="none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4895020" y="927884"/>
            <a:ext cx="4576834" cy="369271"/>
          </a:xfrm>
          <a:prstGeom prst="rect">
            <a:avLst/>
          </a:prstGeom>
          <a:solidFill>
            <a:srgbClr val="FFCC66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000" i="0" u="non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Emphasis on GEM foils stretching</a:t>
            </a:r>
            <a:endParaRPr lang="en-US" sz="2000" i="0" u="none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697980" y="3141742"/>
            <a:ext cx="1197770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i="0" u="none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 spacers</a:t>
            </a:r>
            <a:endParaRPr lang="en-US" sz="1600" b="0" i="0" u="none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172220" y="1461757"/>
            <a:ext cx="1197770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i="0" u="none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 spacers</a:t>
            </a:r>
            <a:endParaRPr lang="en-US" sz="1600" b="0" i="0" u="none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RATE applications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6118" y="1176346"/>
            <a:ext cx="4707983" cy="513873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Pixelised</a:t>
            </a:r>
            <a:r>
              <a:rPr lang="en-US" dirty="0" smtClean="0"/>
              <a:t> GEMs </a:t>
            </a:r>
            <a:r>
              <a:rPr lang="en-US" sz="1800" dirty="0" smtClean="0">
                <a:solidFill>
                  <a:schemeClr val="tx1"/>
                </a:solidFill>
              </a:rPr>
              <a:t>(COMPASS)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038" y="4543377"/>
            <a:ext cx="244627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0" u="none" dirty="0" smtClean="0">
                <a:solidFill>
                  <a:srgbClr val="000000"/>
                </a:solidFill>
              </a:rPr>
              <a:t>stable </a:t>
            </a:r>
            <a:r>
              <a:rPr lang="en-US" sz="1400" i="0" u="none" dirty="0">
                <a:solidFill>
                  <a:srgbClr val="000000"/>
                </a:solidFill>
              </a:rPr>
              <a:t>operation in particle flux up to 1.2·10</a:t>
            </a:r>
            <a:r>
              <a:rPr lang="en-US" sz="1400" i="0" u="none" baseline="30000" dirty="0">
                <a:solidFill>
                  <a:srgbClr val="000000"/>
                </a:solidFill>
              </a:rPr>
              <a:t>5</a:t>
            </a:r>
            <a:r>
              <a:rPr lang="en-US" sz="1400" i="0" u="none" dirty="0">
                <a:solidFill>
                  <a:srgbClr val="000000"/>
                </a:solidFill>
              </a:rPr>
              <a:t>/s/mm</a:t>
            </a:r>
            <a:r>
              <a:rPr lang="en-US" sz="1400" i="0" u="none" baseline="30000" dirty="0">
                <a:solidFill>
                  <a:srgbClr val="000000"/>
                </a:solidFill>
              </a:rPr>
              <a:t>2</a:t>
            </a:r>
          </a:p>
          <a:p>
            <a:r>
              <a:rPr lang="en-US" sz="1400" i="0" u="none" dirty="0">
                <a:solidFill>
                  <a:srgbClr val="000000"/>
                </a:solidFill>
              </a:rPr>
              <a:t>extremely thin: </a:t>
            </a:r>
            <a:r>
              <a:rPr lang="en-US" sz="1400" i="0" u="none" dirty="0" smtClean="0">
                <a:solidFill>
                  <a:srgbClr val="000000"/>
                </a:solidFill>
              </a:rPr>
              <a:t>0.2% X</a:t>
            </a:r>
            <a:r>
              <a:rPr lang="en-US" sz="1400" i="0" u="none" baseline="-25000" dirty="0" smtClean="0">
                <a:solidFill>
                  <a:srgbClr val="000000"/>
                </a:solidFill>
              </a:rPr>
              <a:t>0</a:t>
            </a:r>
            <a:r>
              <a:rPr lang="en-US" sz="1400" i="0" u="none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400" i="0" u="none" dirty="0" smtClean="0">
                <a:solidFill>
                  <a:srgbClr val="000000"/>
                </a:solidFill>
              </a:rPr>
              <a:t>spatial </a:t>
            </a:r>
            <a:r>
              <a:rPr lang="en-US" sz="1400" i="0" u="none" dirty="0">
                <a:solidFill>
                  <a:srgbClr val="000000"/>
                </a:solidFill>
              </a:rPr>
              <a:t>resolution:  90 </a:t>
            </a:r>
            <a:r>
              <a:rPr lang="el-GR" sz="1400" i="0" u="none" dirty="0">
                <a:solidFill>
                  <a:srgbClr val="000000"/>
                </a:solidFill>
              </a:rPr>
              <a:t>μ</a:t>
            </a:r>
            <a:r>
              <a:rPr lang="en-US" sz="1400" i="0" u="none" dirty="0">
                <a:solidFill>
                  <a:srgbClr val="000000"/>
                </a:solidFill>
              </a:rPr>
              <a:t>m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0" y="1647124"/>
            <a:ext cx="4622758" cy="27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2042" y="5864500"/>
            <a:ext cx="1871025" cy="42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28600" indent="-228600">
              <a:buFontTx/>
              <a:buAutoNum type="alphaUcPeriod"/>
            </a:pPr>
            <a:r>
              <a:rPr lang="en-US" altLang="ja-JP" sz="1200" i="0" u="none" dirty="0" err="1" smtClean="0">
                <a:solidFill>
                  <a:srgbClr val="000000"/>
                </a:solidFill>
                <a:latin typeface="Arial" pitchFamily="34" charset="0"/>
                <a:ea typeface="HGP明朝E" pitchFamily="18" charset="-128"/>
                <a:cs typeface="Arial" pitchFamily="34" charset="0"/>
              </a:rPr>
              <a:t>Austregesilo</a:t>
            </a:r>
            <a:r>
              <a:rPr lang="en-US" altLang="ja-JP" sz="1200" i="0" u="none" dirty="0" smtClean="0">
                <a:solidFill>
                  <a:srgbClr val="000000"/>
                </a:solidFill>
                <a:latin typeface="Arial" pitchFamily="34" charset="0"/>
                <a:ea typeface="HGP明朝E" pitchFamily="18" charset="-128"/>
                <a:cs typeface="Arial" pitchFamily="34" charset="0"/>
              </a:rPr>
              <a:t> et al.,</a:t>
            </a:r>
          </a:p>
          <a:p>
            <a:r>
              <a:rPr lang="en-US" altLang="ja-JP" sz="1200" i="0" u="none" dirty="0" smtClean="0">
                <a:solidFill>
                  <a:srgbClr val="000000"/>
                </a:solidFill>
                <a:latin typeface="Arial" pitchFamily="34" charset="0"/>
                <a:ea typeface="HGP明朝E" pitchFamily="18" charset="-128"/>
                <a:cs typeface="Arial" pitchFamily="34" charset="0"/>
              </a:rPr>
              <a:t>NP B PS 197 (2009) 113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8309" y="4125469"/>
            <a:ext cx="2181648" cy="216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5486400" y="1227009"/>
            <a:ext cx="4077730" cy="424732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effectLst/>
                <a:cs typeface="Arial" charset="0"/>
              </a:rPr>
              <a:t>Hybrid GEM +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cs typeface="Arial" charset="0"/>
              </a:rPr>
              <a:t>Micromegas</a:t>
            </a:r>
            <a:endParaRPr lang="en-US" sz="2400" b="1" dirty="0">
              <a:solidFill>
                <a:srgbClr val="0000CC"/>
              </a:solidFill>
              <a:effectLst/>
              <a:cs typeface="Arial" charset="0"/>
            </a:endParaRPr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6195129" y="1839496"/>
            <a:ext cx="2965975" cy="840230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cs typeface="Arial" charset="0"/>
              </a:rPr>
              <a:t>GEM pre-amplification:</a:t>
            </a:r>
          </a:p>
          <a:p>
            <a:r>
              <a:rPr lang="en-US" sz="1800" dirty="0">
                <a:solidFill>
                  <a:srgbClr val="0000CC"/>
                </a:solidFill>
                <a:cs typeface="Arial" charset="0"/>
              </a:rPr>
              <a:t>c</a:t>
            </a:r>
            <a:r>
              <a:rPr lang="en-US" sz="1800" b="1" dirty="0" smtClean="0">
                <a:solidFill>
                  <a:srgbClr val="0000CC"/>
                </a:solidFill>
                <a:cs typeface="Arial" charset="0"/>
              </a:rPr>
              <a:t>ontrol the discharge </a:t>
            </a:r>
          </a:p>
          <a:p>
            <a:r>
              <a:rPr lang="en-US" sz="1800" b="1" dirty="0" smtClean="0">
                <a:solidFill>
                  <a:srgbClr val="0000CC"/>
                </a:solidFill>
                <a:cs typeface="Arial" charset="0"/>
              </a:rPr>
              <a:t>rate </a:t>
            </a:r>
            <a:r>
              <a:rPr lang="en-US" sz="1800" dirty="0" smtClean="0">
                <a:solidFill>
                  <a:srgbClr val="0000CC"/>
                </a:solidFill>
                <a:cs typeface="Arial" charset="0"/>
              </a:rPr>
              <a:t>in tracking </a:t>
            </a:r>
            <a:endParaRPr lang="en-US" sz="1800" b="1" dirty="0">
              <a:solidFill>
                <a:srgbClr val="0000CC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86400" y="2867480"/>
            <a:ext cx="4238368" cy="3249115"/>
            <a:chOff x="402511" y="3788228"/>
            <a:chExt cx="3359564" cy="2500602"/>
          </a:xfrm>
        </p:grpSpPr>
        <p:pic>
          <p:nvPicPr>
            <p:cNvPr id="28" name="Image 667" descr="PMMGEMPrincip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424" y="3788228"/>
              <a:ext cx="3187097" cy="2201201"/>
            </a:xfrm>
            <a:prstGeom prst="rect">
              <a:avLst/>
            </a:prstGeom>
          </p:spPr>
        </p:pic>
        <p:sp>
          <p:nvSpPr>
            <p:cNvPr id="29" name="Text Box 47"/>
            <p:cNvSpPr txBox="1">
              <a:spLocks noChangeArrowheads="1"/>
            </p:cNvSpPr>
            <p:nvPr/>
          </p:nvSpPr>
          <p:spPr bwMode="auto">
            <a:xfrm>
              <a:off x="642211" y="5977301"/>
              <a:ext cx="2967523" cy="31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cs typeface="Arial" charset="0"/>
                </a:rPr>
                <a:t>MM w GEM pre-amplification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02511" y="3788228"/>
              <a:ext cx="3359564" cy="2487433"/>
            </a:xfrm>
            <a:prstGeom prst="rect">
              <a:avLst/>
            </a:prstGeom>
            <a:noFill/>
            <a:ln w="3810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4" y="1646400"/>
            <a:ext cx="5534727" cy="474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TextBox 97"/>
          <p:cNvSpPr txBox="1"/>
          <p:nvPr/>
        </p:nvSpPr>
        <p:spPr>
          <a:xfrm>
            <a:off x="1990066" y="157555"/>
            <a:ext cx="578716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Large area single Mask GEM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6" name="Picture 15"/>
          <p:cNvPicPr>
            <a:picLocks noGrp="1" noChangeAspect="1" noChangeArrowheads="1"/>
          </p:cNvPicPr>
          <p:nvPr/>
        </p:nvPicPr>
        <p:blipFill rotWithShape="1">
          <a:blip r:embed="rId4" cstate="print"/>
          <a:srcRect t="15646"/>
          <a:stretch/>
        </p:blipFill>
        <p:spPr bwMode="auto">
          <a:xfrm>
            <a:off x="6402282" y="2616638"/>
            <a:ext cx="2558533" cy="391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30" y="693086"/>
            <a:ext cx="4420208" cy="1923550"/>
          </a:xfrm>
          <a:prstGeom prst="rect">
            <a:avLst/>
          </a:prstGeom>
        </p:spPr>
      </p:pic>
      <p:sp>
        <p:nvSpPr>
          <p:cNvPr id="2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716"/>
            <a:ext cx="9950296" cy="541598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313645" y="0"/>
            <a:ext cx="6915955" cy="991673"/>
          </a:xfrm>
          <a:solidFill>
            <a:srgbClr val="66FFFF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effectLst/>
              </a:rPr>
              <a:t>Large GEMs at LHC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830" y="49920"/>
            <a:ext cx="6750555" cy="1169581"/>
          </a:xfrm>
          <a:solidFill>
            <a:srgbClr val="C0F4FE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Glorious tradition: 100 years of gaseous detector developments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 descr="geiger p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" y="1674997"/>
            <a:ext cx="4209861" cy="1428159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9959" y="1253905"/>
            <a:ext cx="536352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1908: FIRST WIRE COUNTER</a:t>
            </a:r>
          </a:p>
          <a:p>
            <a:r>
              <a: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BY RUTHERFORD IN THE STUDY OF NATURAL RADIOACTIVITY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7692" y="2945455"/>
            <a:ext cx="23259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i="1" dirty="0" smtClean="0">
                <a:solidFill>
                  <a:srgbClr val="000000"/>
                </a:solidFill>
                <a:effectLst/>
              </a:rPr>
              <a:t>E. Rutherford and H. Geiger , Proc. Royal Soc. A81 (1908) 141</a:t>
            </a:r>
            <a:endParaRPr lang="en-GB" sz="1100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4645" y="3579136"/>
            <a:ext cx="263405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00CC"/>
                </a:solidFill>
                <a:effectLst/>
              </a:rPr>
              <a:t>1928: GEIGER COUNTER </a:t>
            </a:r>
          </a:p>
          <a:p>
            <a:r>
              <a:rPr lang="en-GB" i="1" dirty="0" smtClean="0">
                <a:solidFill>
                  <a:srgbClr val="0000CC"/>
                </a:solidFill>
                <a:effectLst/>
              </a:rPr>
              <a:t>SINGLE ELECTRON SENSITIVITY</a:t>
            </a:r>
            <a:endParaRPr lang="en-GB" i="1" dirty="0">
              <a:solidFill>
                <a:srgbClr val="0000CC"/>
              </a:solidFill>
              <a:effectLst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02" y="4007775"/>
            <a:ext cx="2766197" cy="182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39776" y="6004534"/>
            <a:ext cx="1870108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H. Geiger and W. </a:t>
            </a:r>
            <a:r>
              <a:rPr lang="en-GB" sz="11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GB" altLang="ja-JP" sz="11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üller</a:t>
            </a:r>
            <a:r>
              <a:rPr lang="en-GB" altLang="ja-JP" sz="11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sz="11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Phys. </a:t>
            </a:r>
            <a:r>
              <a:rPr lang="en-GB" sz="11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Zeits</a:t>
            </a:r>
            <a:r>
              <a:rPr lang="en-GB" sz="11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29 (1928) 839</a:t>
            </a:r>
            <a:endParaRPr lang="en-GB" sz="11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27365" y="1442425"/>
            <a:ext cx="198144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effectLst/>
              </a:rPr>
              <a:t>1911: CLOUD CHAMBER</a:t>
            </a:r>
            <a:endParaRPr lang="en-GB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421461" y="3242772"/>
            <a:ext cx="2263761" cy="2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Nobel Prize in Chemistry in 1908</a:t>
            </a:r>
            <a:endParaRPr lang="en-GB" sz="1050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4452"/>
          <a:stretch/>
        </p:blipFill>
        <p:spPr bwMode="auto">
          <a:xfrm>
            <a:off x="2786322" y="3814741"/>
            <a:ext cx="3594383" cy="21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986989" y="5939975"/>
            <a:ext cx="15793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i="1" dirty="0" smtClean="0">
                <a:solidFill>
                  <a:srgbClr val="009D00">
                    <a:lumMod val="50000"/>
                  </a:srgbClr>
                </a:solidFill>
                <a:effectLst/>
              </a:rPr>
              <a:t>Walther Bothe</a:t>
            </a:r>
          </a:p>
          <a:p>
            <a:r>
              <a:rPr lang="en-GB" sz="1100" i="1" dirty="0" smtClean="0">
                <a:solidFill>
                  <a:srgbClr val="009D00">
                    <a:lumMod val="50000"/>
                  </a:srgbClr>
                </a:solidFill>
                <a:effectLst/>
              </a:rPr>
              <a:t>Nobel Prize in 1954</a:t>
            </a:r>
          </a:p>
        </p:txBody>
      </p:sp>
      <p:pic>
        <p:nvPicPr>
          <p:cNvPr id="68612" name="Picture 4" descr="C:\Conferences\SNRI_Trieste\Ernest_Rutherfo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851" y="1650751"/>
            <a:ext cx="1271627" cy="1589534"/>
          </a:xfrm>
          <a:prstGeom prst="rect">
            <a:avLst/>
          </a:prstGeom>
          <a:noFill/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907739" y="5592329"/>
            <a:ext cx="1302188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i="1" dirty="0" smtClean="0">
                <a:effectLst/>
              </a:rPr>
              <a:t>Hans Geiger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009579" y="4870710"/>
            <a:ext cx="1302188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100" i="1" dirty="0" smtClean="0">
                <a:effectLst/>
              </a:rPr>
              <a:t>Ernst Rutherford</a:t>
            </a:r>
          </a:p>
        </p:txBody>
      </p:sp>
      <p:pic>
        <p:nvPicPr>
          <p:cNvPr id="68613" name="Picture 5" descr="C:\Conferences\SNRI_Trieste\200px-Both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6682" y="4361217"/>
            <a:ext cx="1066248" cy="1508666"/>
          </a:xfrm>
          <a:prstGeom prst="rect">
            <a:avLst/>
          </a:prstGeom>
          <a:noFill/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8330884" y="3490739"/>
            <a:ext cx="144623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Charles T.R. Wilson</a:t>
            </a:r>
          </a:p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Nobel Prize in 1927</a:t>
            </a:r>
            <a:endParaRPr lang="en-GB" sz="1050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91" y="1707791"/>
            <a:ext cx="2760864" cy="1735527"/>
          </a:xfrm>
          <a:prstGeom prst="rect">
            <a:avLst/>
          </a:prstGeom>
        </p:spPr>
      </p:pic>
      <p:pic>
        <p:nvPicPr>
          <p:cNvPr id="123906" name="Picture 2" descr="CTR Wils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703" y="1707791"/>
            <a:ext cx="1221411" cy="172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22" y="4360385"/>
            <a:ext cx="2417873" cy="1539955"/>
          </a:xfrm>
          <a:prstGeom prst="rect">
            <a:avLst/>
          </a:prstGeom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734131" y="4055762"/>
            <a:ext cx="1970411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effectLst/>
              </a:rPr>
              <a:t>COINCIDENCE METHOD</a:t>
            </a:r>
            <a:endParaRPr lang="en-GB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31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313645" y="0"/>
            <a:ext cx="6915955" cy="991673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effectLst/>
              </a:rPr>
              <a:t>WELL and </a:t>
            </a:r>
            <a:r>
              <a:rPr lang="el-GR" sz="3600" dirty="0" smtClean="0">
                <a:solidFill>
                  <a:srgbClr val="FF0000"/>
                </a:solidFill>
                <a:effectLst/>
              </a:rPr>
              <a:t>μ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-RWELL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pSp>
        <p:nvGrpSpPr>
          <p:cNvPr id="9" name="Gruppo 13"/>
          <p:cNvGrpSpPr/>
          <p:nvPr/>
        </p:nvGrpSpPr>
        <p:grpSpPr>
          <a:xfrm>
            <a:off x="76300" y="409736"/>
            <a:ext cx="3932170" cy="3343645"/>
            <a:chOff x="4782830" y="1700808"/>
            <a:chExt cx="4636015" cy="4424583"/>
          </a:xfrm>
        </p:grpSpPr>
        <p:sp>
          <p:nvSpPr>
            <p:cNvPr id="10" name="CasellaDiTesto 8"/>
            <p:cNvSpPr txBox="1"/>
            <p:nvPr/>
          </p:nvSpPr>
          <p:spPr>
            <a:xfrm>
              <a:off x="6804248" y="2154342"/>
              <a:ext cx="193995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ea typeface="Adobe Ming Std L" pitchFamily="18" charset="-128"/>
                  <a:cs typeface="Arial" pitchFamily="34" charset="0"/>
                  <a:sym typeface="Wingdings" panose="05000000000000000000" pitchFamily="2" charset="2"/>
                </a:rPr>
                <a:t>Drift/cathode PCB</a:t>
              </a:r>
              <a:endParaRPr lang="en-GB" sz="1600" dirty="0"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  <p:grpSp>
          <p:nvGrpSpPr>
            <p:cNvPr id="11" name="Gruppo 12"/>
            <p:cNvGrpSpPr/>
            <p:nvPr/>
          </p:nvGrpSpPr>
          <p:grpSpPr>
            <a:xfrm>
              <a:off x="4782830" y="1700808"/>
              <a:ext cx="4636015" cy="4424583"/>
              <a:chOff x="4782830" y="332656"/>
              <a:chExt cx="4636015" cy="4424583"/>
            </a:xfrm>
          </p:grpSpPr>
          <p:grpSp>
            <p:nvGrpSpPr>
              <p:cNvPr id="12" name="Gruppo 15"/>
              <p:cNvGrpSpPr/>
              <p:nvPr/>
            </p:nvGrpSpPr>
            <p:grpSpPr>
              <a:xfrm>
                <a:off x="4782830" y="2089437"/>
                <a:ext cx="4449457" cy="2063485"/>
                <a:chOff x="-1004553" y="128368"/>
                <a:chExt cx="10170851" cy="6007304"/>
              </a:xfrm>
            </p:grpSpPr>
            <p:grpSp>
              <p:nvGrpSpPr>
                <p:cNvPr id="20" name="Gruppo 16"/>
                <p:cNvGrpSpPr/>
                <p:nvPr/>
              </p:nvGrpSpPr>
              <p:grpSpPr>
                <a:xfrm>
                  <a:off x="-1004553" y="128368"/>
                  <a:ext cx="10170851" cy="6007304"/>
                  <a:chOff x="-1148569" y="882874"/>
                  <a:chExt cx="10170851" cy="6007304"/>
                </a:xfrm>
              </p:grpSpPr>
              <p:sp>
                <p:nvSpPr>
                  <p:cNvPr id="24" name="Trapezio 20"/>
                  <p:cNvSpPr/>
                  <p:nvPr/>
                </p:nvSpPr>
                <p:spPr>
                  <a:xfrm>
                    <a:off x="2180128" y="3356990"/>
                    <a:ext cx="1584177" cy="1228780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Trapezio 21"/>
                  <p:cNvSpPr/>
                  <p:nvPr/>
                </p:nvSpPr>
                <p:spPr>
                  <a:xfrm>
                    <a:off x="4499992" y="3356991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Trapezio 22"/>
                  <p:cNvSpPr/>
                  <p:nvPr/>
                </p:nvSpPr>
                <p:spPr>
                  <a:xfrm>
                    <a:off x="6804248" y="3352380"/>
                    <a:ext cx="1584176" cy="1228779"/>
                  </a:xfrm>
                  <a:prstGeom prst="trapezoid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t-IT" sz="1100" dirty="0">
                        <a:solidFill>
                          <a:prstClr val="white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7" name="Rettangolo 23"/>
                  <p:cNvSpPr/>
                  <p:nvPr/>
                </p:nvSpPr>
                <p:spPr>
                  <a:xfrm>
                    <a:off x="7117124" y="3284984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ttangolo 24"/>
                  <p:cNvSpPr/>
                  <p:nvPr/>
                </p:nvSpPr>
                <p:spPr>
                  <a:xfrm>
                    <a:off x="3376556" y="4580630"/>
                    <a:ext cx="1401248" cy="1733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Rettangolo 25"/>
                  <p:cNvSpPr/>
                  <p:nvPr/>
                </p:nvSpPr>
                <p:spPr>
                  <a:xfrm>
                    <a:off x="5786408" y="4586197"/>
                    <a:ext cx="1401248" cy="1809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Rettangolo 26"/>
                  <p:cNvSpPr/>
                  <p:nvPr/>
                </p:nvSpPr>
                <p:spPr>
                  <a:xfrm>
                    <a:off x="1711136" y="4585771"/>
                    <a:ext cx="834912" cy="14792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Rettangolo 27"/>
                  <p:cNvSpPr/>
                  <p:nvPr/>
                </p:nvSpPr>
                <p:spPr>
                  <a:xfrm>
                    <a:off x="7984885" y="4586198"/>
                    <a:ext cx="834912" cy="23163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" name="Rettangolo 28"/>
                  <p:cNvSpPr/>
                  <p:nvPr/>
                </p:nvSpPr>
                <p:spPr>
                  <a:xfrm>
                    <a:off x="2546048" y="4585771"/>
                    <a:ext cx="821272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ttangolo 29"/>
                  <p:cNvSpPr/>
                  <p:nvPr/>
                </p:nvSpPr>
                <p:spPr>
                  <a:xfrm>
                    <a:off x="4801664" y="4585771"/>
                    <a:ext cx="1004200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ttangolo 30"/>
                  <p:cNvSpPr/>
                  <p:nvPr/>
                </p:nvSpPr>
                <p:spPr>
                  <a:xfrm>
                    <a:off x="7197384" y="4581056"/>
                    <a:ext cx="821272" cy="24540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Rettangolo 31"/>
                  <p:cNvSpPr/>
                  <p:nvPr/>
                </p:nvSpPr>
                <p:spPr>
                  <a:xfrm>
                    <a:off x="1720864" y="4754452"/>
                    <a:ext cx="7099608" cy="14401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Rettangolo 32"/>
                  <p:cNvSpPr/>
                  <p:nvPr/>
                </p:nvSpPr>
                <p:spPr>
                  <a:xfrm>
                    <a:off x="1711136" y="4898468"/>
                    <a:ext cx="7109336" cy="62340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" name="Rettangolo 33"/>
                  <p:cNvSpPr/>
                  <p:nvPr/>
                </p:nvSpPr>
                <p:spPr>
                  <a:xfrm>
                    <a:off x="1711136" y="4898966"/>
                    <a:ext cx="7109336" cy="15841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ttangolo 34"/>
                  <p:cNvSpPr/>
                  <p:nvPr/>
                </p:nvSpPr>
                <p:spPr>
                  <a:xfrm>
                    <a:off x="5111056" y="5057384"/>
                    <a:ext cx="159612" cy="464491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" name="Triangolo isoscele 35"/>
                  <p:cNvSpPr/>
                  <p:nvPr/>
                </p:nvSpPr>
                <p:spPr>
                  <a:xfrm rot="5400000">
                    <a:off x="5752412" y="5919196"/>
                    <a:ext cx="879640" cy="620688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0" name="Connettore 4 36"/>
                  <p:cNvCxnSpPr/>
                  <p:nvPr/>
                </p:nvCxnSpPr>
                <p:spPr>
                  <a:xfrm rot="16200000" flipH="1">
                    <a:off x="5210846" y="5583926"/>
                    <a:ext cx="673344" cy="680164"/>
                  </a:xfrm>
                  <a:prstGeom prst="bentConnector2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CasellaDiTesto 37"/>
                  <p:cNvSpPr txBox="1"/>
                  <p:nvPr/>
                </p:nvSpPr>
                <p:spPr>
                  <a:xfrm>
                    <a:off x="-308492" y="882874"/>
                    <a:ext cx="4047003" cy="806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Copper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top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(5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</a:t>
                    </a:r>
                  </a:p>
                </p:txBody>
              </p:sp>
              <p:cxnSp>
                <p:nvCxnSpPr>
                  <p:cNvPr id="42" name="Connettore 2 38"/>
                  <p:cNvCxnSpPr>
                    <a:stCxn id="43" idx="2"/>
                    <a:endCxn id="35" idx="1"/>
                  </p:cNvCxnSpPr>
                  <p:nvPr/>
                </p:nvCxnSpPr>
                <p:spPr>
                  <a:xfrm>
                    <a:off x="759112" y="3983613"/>
                    <a:ext cx="961752" cy="84284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CasellaDiTesto 39"/>
                  <p:cNvSpPr txBox="1"/>
                  <p:nvPr/>
                </p:nvSpPr>
                <p:spPr>
                  <a:xfrm>
                    <a:off x="-1148569" y="2549990"/>
                    <a:ext cx="3815360" cy="14336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DLC 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layer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smtClean="0">
                        <a:solidFill>
                          <a:prstClr val="black"/>
                        </a:solidFill>
                      </a:rPr>
                      <a:t>(0.1-0.2</a:t>
                    </a:r>
                    <a:r>
                      <a:rPr lang="en-US" sz="1200" b="1" dirty="0" smtClean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m) </a:t>
                    </a:r>
                  </a:p>
                  <a:p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R  </a:t>
                    </a:r>
                    <a:r>
                      <a:rPr lang="en-US" sz="1200" b="1" dirty="0" smtClean="0">
                        <a:solidFill>
                          <a:prstClr val="black"/>
                        </a:solidFill>
                        <a:cs typeface="Arial" charset="0"/>
                      </a:rPr>
                      <a:t>̴50 -100 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M</a:t>
                    </a:r>
                    <a:r>
                      <a:rPr lang="el-GR" sz="1200" b="1" dirty="0">
                        <a:solidFill>
                          <a:prstClr val="black"/>
                        </a:solidFill>
                        <a:cs typeface="Arial" charset="0"/>
                      </a:rPr>
                      <a:t>Ω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/</a:t>
                    </a:r>
                    <a:r>
                      <a:rPr lang="en-US" sz="1400" b="1" dirty="0">
                        <a:solidFill>
                          <a:prstClr val="black"/>
                        </a:solidFill>
                        <a:cs typeface="Arial" charset="0"/>
                      </a:rPr>
                      <a:t>□</a:t>
                    </a:r>
                  </a:p>
                </p:txBody>
              </p:sp>
              <p:cxnSp>
                <p:nvCxnSpPr>
                  <p:cNvPr id="44" name="Connettore 2 40"/>
                  <p:cNvCxnSpPr/>
                  <p:nvPr/>
                </p:nvCxnSpPr>
                <p:spPr>
                  <a:xfrm flipV="1">
                    <a:off x="1339732" y="5189998"/>
                    <a:ext cx="362351" cy="89376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CasellaDiTesto 41"/>
                  <p:cNvSpPr txBox="1"/>
                  <p:nvPr/>
                </p:nvSpPr>
                <p:spPr>
                  <a:xfrm>
                    <a:off x="381318" y="6083767"/>
                    <a:ext cx="4514206" cy="8064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Rigid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PCB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readout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electrode</a:t>
                    </a:r>
                    <a:endParaRPr lang="it-IT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Text Box 2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0346" y="944959"/>
                    <a:ext cx="4091936" cy="18816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pitch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140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  <a:cs typeface="Arial" charset="0"/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</a:p>
                  <a:p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Well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it-IT" sz="1200" b="1" dirty="0" err="1">
                        <a:solidFill>
                          <a:prstClr val="black"/>
                        </a:solidFill>
                      </a:rPr>
                      <a:t>diameter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: 70-50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sz="1200" b="1" dirty="0" err="1">
                        <a:solidFill>
                          <a:prstClr val="black"/>
                        </a:solidFill>
                      </a:rPr>
                      <a:t>Kapton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 thickness: 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 50 </a:t>
                    </a:r>
                    <a:r>
                      <a:rPr lang="en-US" sz="1200" b="1" dirty="0">
                        <a:solidFill>
                          <a:prstClr val="black"/>
                        </a:solidFill>
                      </a:rPr>
                      <a:t>µ</a:t>
                    </a:r>
                    <a:r>
                      <a:rPr lang="it-IT" sz="1200" b="1" dirty="0">
                        <a:solidFill>
                          <a:prstClr val="black"/>
                        </a:solidFill>
                      </a:rPr>
                      <a:t>m</a:t>
                    </a:r>
                    <a:endParaRPr lang="en-US" sz="1200" b="1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Rettangolo 43"/>
                  <p:cNvSpPr/>
                  <p:nvPr/>
                </p:nvSpPr>
                <p:spPr>
                  <a:xfrm>
                    <a:off x="4823984" y="328037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ttangolo 44"/>
                  <p:cNvSpPr/>
                  <p:nvPr/>
                </p:nvSpPr>
                <p:spPr>
                  <a:xfrm>
                    <a:off x="2493004" y="3294232"/>
                    <a:ext cx="955560" cy="7200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100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9" name="Connettore 2 45"/>
                  <p:cNvCxnSpPr>
                    <a:stCxn id="41" idx="2"/>
                  </p:cNvCxnSpPr>
                  <p:nvPr/>
                </p:nvCxnSpPr>
                <p:spPr>
                  <a:xfrm>
                    <a:off x="1715010" y="1689286"/>
                    <a:ext cx="1039671" cy="166309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CasellaDiTesto 17"/>
                <p:cNvSpPr txBox="1"/>
                <p:nvPr/>
              </p:nvSpPr>
              <p:spPr>
                <a:xfrm>
                  <a:off x="3116232" y="3212264"/>
                  <a:ext cx="486841" cy="766219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1</a:t>
                  </a:r>
                </a:p>
              </p:txBody>
            </p:sp>
            <p:sp>
              <p:nvSpPr>
                <p:cNvPr id="22" name="CasellaDiTesto 18"/>
                <p:cNvSpPr txBox="1"/>
                <p:nvPr/>
              </p:nvSpPr>
              <p:spPr>
                <a:xfrm>
                  <a:off x="5278426" y="3789039"/>
                  <a:ext cx="587014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2</a:t>
                  </a:r>
                </a:p>
              </p:txBody>
            </p:sp>
            <p:sp>
              <p:nvSpPr>
                <p:cNvPr id="23" name="CasellaDiTesto 19"/>
                <p:cNvSpPr txBox="1"/>
                <p:nvPr/>
              </p:nvSpPr>
              <p:spPr>
                <a:xfrm>
                  <a:off x="7181590" y="4248244"/>
                  <a:ext cx="557328" cy="761610"/>
                </a:xfrm>
                <a:prstGeom prst="rect">
                  <a:avLst/>
                </a:prstGeom>
                <a:solidFill>
                  <a:srgbClr val="00B0F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>
                      <a:solidFill>
                        <a:prstClr val="white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3" name="Gruppo 6"/>
              <p:cNvGrpSpPr/>
              <p:nvPr/>
            </p:nvGrpSpPr>
            <p:grpSpPr>
              <a:xfrm>
                <a:off x="5993857" y="1161728"/>
                <a:ext cx="3149849" cy="258654"/>
                <a:chOff x="5768671" y="1161728"/>
                <a:chExt cx="3375035" cy="312170"/>
              </a:xfrm>
            </p:grpSpPr>
            <p:sp>
              <p:nvSpPr>
                <p:cNvPr id="18" name="Rettangolo 2"/>
                <p:cNvSpPr/>
                <p:nvPr/>
              </p:nvSpPr>
              <p:spPr>
                <a:xfrm>
                  <a:off x="5768671" y="1366866"/>
                  <a:ext cx="3375035" cy="1070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ttangolo 1"/>
                <p:cNvSpPr/>
                <p:nvPr/>
              </p:nvSpPr>
              <p:spPr>
                <a:xfrm>
                  <a:off x="5768671" y="1161728"/>
                  <a:ext cx="3375035" cy="21602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4" name="CasellaDiTesto 7"/>
              <p:cNvSpPr txBox="1"/>
              <p:nvPr/>
            </p:nvSpPr>
            <p:spPr>
              <a:xfrm>
                <a:off x="6931041" y="4149080"/>
                <a:ext cx="1581459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µ</a:t>
                </a:r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itchFamily="34" charset="0"/>
                    <a:ea typeface="Adobe Ming Std L" pitchFamily="18" charset="-128"/>
                    <a:cs typeface="Arial" pitchFamily="34" charset="0"/>
                  </a:rPr>
                  <a:t>-RWELL PCB</a:t>
                </a:r>
                <a:endParaRPr lang="en-GB" sz="1600" b="1" dirty="0">
                  <a:solidFill>
                    <a:schemeClr val="accent1">
                      <a:lumMod val="50000"/>
                    </a:schemeClr>
                  </a:solidFill>
                  <a:effectLst/>
                </a:endParaRPr>
              </a:p>
            </p:txBody>
          </p:sp>
          <p:cxnSp>
            <p:nvCxnSpPr>
              <p:cNvPr id="15" name="Connettore 1 10"/>
              <p:cNvCxnSpPr/>
              <p:nvPr/>
            </p:nvCxnSpPr>
            <p:spPr>
              <a:xfrm flipH="1">
                <a:off x="6619016" y="332656"/>
                <a:ext cx="1323292" cy="39857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6984498" y="3001084"/>
                <a:ext cx="165722" cy="355908"/>
              </a:xfrm>
              <a:custGeom>
                <a:avLst/>
                <a:gdLst>
                  <a:gd name="T0" fmla="*/ 252 w 582"/>
                  <a:gd name="T1" fmla="*/ 0 h 1309"/>
                  <a:gd name="T2" fmla="*/ 186 w 582"/>
                  <a:gd name="T3" fmla="*/ 216 h 1309"/>
                  <a:gd name="T4" fmla="*/ 162 w 582"/>
                  <a:gd name="T5" fmla="*/ 306 h 1309"/>
                  <a:gd name="T6" fmla="*/ 108 w 582"/>
                  <a:gd name="T7" fmla="*/ 528 h 1309"/>
                  <a:gd name="T8" fmla="*/ 102 w 582"/>
                  <a:gd name="T9" fmla="*/ 636 h 1309"/>
                  <a:gd name="T10" fmla="*/ 66 w 582"/>
                  <a:gd name="T11" fmla="*/ 654 h 1309"/>
                  <a:gd name="T12" fmla="*/ 48 w 582"/>
                  <a:gd name="T13" fmla="*/ 750 h 1309"/>
                  <a:gd name="T14" fmla="*/ 24 w 582"/>
                  <a:gd name="T15" fmla="*/ 816 h 1309"/>
                  <a:gd name="T16" fmla="*/ 0 w 582"/>
                  <a:gd name="T17" fmla="*/ 936 h 1309"/>
                  <a:gd name="T18" fmla="*/ 6 w 582"/>
                  <a:gd name="T19" fmla="*/ 1068 h 1309"/>
                  <a:gd name="T20" fmla="*/ 18 w 582"/>
                  <a:gd name="T21" fmla="*/ 1092 h 1309"/>
                  <a:gd name="T22" fmla="*/ 48 w 582"/>
                  <a:gd name="T23" fmla="*/ 1188 h 1309"/>
                  <a:gd name="T24" fmla="*/ 72 w 582"/>
                  <a:gd name="T25" fmla="*/ 1236 h 1309"/>
                  <a:gd name="T26" fmla="*/ 126 w 582"/>
                  <a:gd name="T27" fmla="*/ 1254 h 1309"/>
                  <a:gd name="T28" fmla="*/ 216 w 582"/>
                  <a:gd name="T29" fmla="*/ 1290 h 1309"/>
                  <a:gd name="T30" fmla="*/ 342 w 582"/>
                  <a:gd name="T31" fmla="*/ 1296 h 1309"/>
                  <a:gd name="T32" fmla="*/ 504 w 582"/>
                  <a:gd name="T33" fmla="*/ 1260 h 1309"/>
                  <a:gd name="T34" fmla="*/ 540 w 582"/>
                  <a:gd name="T35" fmla="*/ 1206 h 1309"/>
                  <a:gd name="T36" fmla="*/ 558 w 582"/>
                  <a:gd name="T37" fmla="*/ 1110 h 1309"/>
                  <a:gd name="T38" fmla="*/ 582 w 582"/>
                  <a:gd name="T39" fmla="*/ 948 h 1309"/>
                  <a:gd name="T40" fmla="*/ 576 w 582"/>
                  <a:gd name="T41" fmla="*/ 870 h 1309"/>
                  <a:gd name="T42" fmla="*/ 540 w 582"/>
                  <a:gd name="T43" fmla="*/ 786 h 1309"/>
                  <a:gd name="T44" fmla="*/ 522 w 582"/>
                  <a:gd name="T45" fmla="*/ 750 h 1309"/>
                  <a:gd name="T46" fmla="*/ 510 w 582"/>
                  <a:gd name="T47" fmla="*/ 726 h 1309"/>
                  <a:gd name="T48" fmla="*/ 486 w 582"/>
                  <a:gd name="T49" fmla="*/ 642 h 1309"/>
                  <a:gd name="T50" fmla="*/ 474 w 582"/>
                  <a:gd name="T51" fmla="*/ 618 h 1309"/>
                  <a:gd name="T52" fmla="*/ 468 w 582"/>
                  <a:gd name="T53" fmla="*/ 606 h 1309"/>
                  <a:gd name="T54" fmla="*/ 444 w 582"/>
                  <a:gd name="T55" fmla="*/ 498 h 1309"/>
                  <a:gd name="T56" fmla="*/ 402 w 582"/>
                  <a:gd name="T57" fmla="*/ 396 h 1309"/>
                  <a:gd name="T58" fmla="*/ 372 w 582"/>
                  <a:gd name="T59" fmla="*/ 336 h 1309"/>
                  <a:gd name="T60" fmla="*/ 360 w 582"/>
                  <a:gd name="T61" fmla="*/ 300 h 1309"/>
                  <a:gd name="T62" fmla="*/ 354 w 582"/>
                  <a:gd name="T63" fmla="*/ 198 h 1309"/>
                  <a:gd name="T64" fmla="*/ 330 w 582"/>
                  <a:gd name="T65" fmla="*/ 162 h 1309"/>
                  <a:gd name="T66" fmla="*/ 306 w 582"/>
                  <a:gd name="T67" fmla="*/ 150 h 1309"/>
                  <a:gd name="T68" fmla="*/ 252 w 582"/>
                  <a:gd name="T69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2" h="1309">
                    <a:moveTo>
                      <a:pt x="252" y="0"/>
                    </a:moveTo>
                    <a:cubicBezTo>
                      <a:pt x="219" y="66"/>
                      <a:pt x="202" y="145"/>
                      <a:pt x="186" y="216"/>
                    </a:cubicBezTo>
                    <a:cubicBezTo>
                      <a:pt x="180" y="245"/>
                      <a:pt x="175" y="279"/>
                      <a:pt x="162" y="306"/>
                    </a:cubicBezTo>
                    <a:cubicBezTo>
                      <a:pt x="147" y="379"/>
                      <a:pt x="141" y="461"/>
                      <a:pt x="108" y="528"/>
                    </a:cubicBezTo>
                    <a:cubicBezTo>
                      <a:pt x="106" y="564"/>
                      <a:pt x="111" y="601"/>
                      <a:pt x="102" y="636"/>
                    </a:cubicBezTo>
                    <a:cubicBezTo>
                      <a:pt x="99" y="649"/>
                      <a:pt x="66" y="654"/>
                      <a:pt x="66" y="654"/>
                    </a:cubicBezTo>
                    <a:cubicBezTo>
                      <a:pt x="38" y="710"/>
                      <a:pt x="68" y="642"/>
                      <a:pt x="48" y="750"/>
                    </a:cubicBezTo>
                    <a:cubicBezTo>
                      <a:pt x="44" y="771"/>
                      <a:pt x="28" y="794"/>
                      <a:pt x="24" y="816"/>
                    </a:cubicBezTo>
                    <a:cubicBezTo>
                      <a:pt x="16" y="857"/>
                      <a:pt x="8" y="896"/>
                      <a:pt x="0" y="936"/>
                    </a:cubicBezTo>
                    <a:cubicBezTo>
                      <a:pt x="2" y="980"/>
                      <a:pt x="1" y="1024"/>
                      <a:pt x="6" y="1068"/>
                    </a:cubicBezTo>
                    <a:cubicBezTo>
                      <a:pt x="7" y="1077"/>
                      <a:pt x="18" y="1092"/>
                      <a:pt x="18" y="1092"/>
                    </a:cubicBezTo>
                    <a:cubicBezTo>
                      <a:pt x="22" y="1149"/>
                      <a:pt x="7" y="1167"/>
                      <a:pt x="48" y="1188"/>
                    </a:cubicBezTo>
                    <a:cubicBezTo>
                      <a:pt x="56" y="1204"/>
                      <a:pt x="64" y="1220"/>
                      <a:pt x="72" y="1236"/>
                    </a:cubicBezTo>
                    <a:cubicBezTo>
                      <a:pt x="78" y="1248"/>
                      <a:pt x="118" y="1252"/>
                      <a:pt x="126" y="1254"/>
                    </a:cubicBezTo>
                    <a:cubicBezTo>
                      <a:pt x="157" y="1262"/>
                      <a:pt x="188" y="1276"/>
                      <a:pt x="216" y="1290"/>
                    </a:cubicBezTo>
                    <a:cubicBezTo>
                      <a:pt x="254" y="1309"/>
                      <a:pt x="300" y="1294"/>
                      <a:pt x="342" y="1296"/>
                    </a:cubicBezTo>
                    <a:cubicBezTo>
                      <a:pt x="403" y="1291"/>
                      <a:pt x="451" y="1287"/>
                      <a:pt x="504" y="1260"/>
                    </a:cubicBezTo>
                    <a:cubicBezTo>
                      <a:pt x="514" y="1241"/>
                      <a:pt x="534" y="1231"/>
                      <a:pt x="540" y="1206"/>
                    </a:cubicBezTo>
                    <a:cubicBezTo>
                      <a:pt x="548" y="1174"/>
                      <a:pt x="552" y="1142"/>
                      <a:pt x="558" y="1110"/>
                    </a:cubicBezTo>
                    <a:cubicBezTo>
                      <a:pt x="562" y="1033"/>
                      <a:pt x="562" y="1008"/>
                      <a:pt x="582" y="948"/>
                    </a:cubicBezTo>
                    <a:cubicBezTo>
                      <a:pt x="580" y="922"/>
                      <a:pt x="581" y="896"/>
                      <a:pt x="576" y="870"/>
                    </a:cubicBezTo>
                    <a:cubicBezTo>
                      <a:pt x="573" y="853"/>
                      <a:pt x="548" y="807"/>
                      <a:pt x="540" y="786"/>
                    </a:cubicBezTo>
                    <a:cubicBezTo>
                      <a:pt x="540" y="786"/>
                      <a:pt x="525" y="756"/>
                      <a:pt x="522" y="750"/>
                    </a:cubicBezTo>
                    <a:cubicBezTo>
                      <a:pt x="518" y="742"/>
                      <a:pt x="510" y="726"/>
                      <a:pt x="510" y="726"/>
                    </a:cubicBezTo>
                    <a:cubicBezTo>
                      <a:pt x="504" y="697"/>
                      <a:pt x="498" y="669"/>
                      <a:pt x="486" y="642"/>
                    </a:cubicBezTo>
                    <a:cubicBezTo>
                      <a:pt x="482" y="634"/>
                      <a:pt x="478" y="626"/>
                      <a:pt x="474" y="618"/>
                    </a:cubicBezTo>
                    <a:cubicBezTo>
                      <a:pt x="472" y="614"/>
                      <a:pt x="468" y="606"/>
                      <a:pt x="468" y="606"/>
                    </a:cubicBezTo>
                    <a:cubicBezTo>
                      <a:pt x="464" y="572"/>
                      <a:pt x="460" y="529"/>
                      <a:pt x="444" y="498"/>
                    </a:cubicBezTo>
                    <a:cubicBezTo>
                      <a:pt x="439" y="469"/>
                      <a:pt x="432" y="411"/>
                      <a:pt x="402" y="396"/>
                    </a:cubicBezTo>
                    <a:cubicBezTo>
                      <a:pt x="393" y="379"/>
                      <a:pt x="377" y="355"/>
                      <a:pt x="372" y="336"/>
                    </a:cubicBezTo>
                    <a:cubicBezTo>
                      <a:pt x="365" y="308"/>
                      <a:pt x="370" y="319"/>
                      <a:pt x="360" y="300"/>
                    </a:cubicBezTo>
                    <a:cubicBezTo>
                      <a:pt x="358" y="266"/>
                      <a:pt x="359" y="232"/>
                      <a:pt x="354" y="198"/>
                    </a:cubicBezTo>
                    <a:cubicBezTo>
                      <a:pt x="352" y="187"/>
                      <a:pt x="340" y="169"/>
                      <a:pt x="330" y="162"/>
                    </a:cubicBezTo>
                    <a:cubicBezTo>
                      <a:pt x="323" y="157"/>
                      <a:pt x="306" y="150"/>
                      <a:pt x="306" y="150"/>
                    </a:cubicBezTo>
                    <a:cubicBezTo>
                      <a:pt x="286" y="110"/>
                      <a:pt x="252" y="43"/>
                      <a:pt x="25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6699FF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CasellaDiTesto 11"/>
              <p:cNvSpPr txBox="1"/>
              <p:nvPr/>
            </p:nvSpPr>
            <p:spPr>
              <a:xfrm>
                <a:off x="5465519" y="4471007"/>
                <a:ext cx="395332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solidFill>
                      <a:srgbClr val="FF9933"/>
                    </a:solidFill>
                    <a:effectLst/>
                  </a:rPr>
                  <a:t>G</a:t>
                </a:r>
                <a:r>
                  <a:rPr lang="it-IT" sz="1400" dirty="0" smtClean="0">
                    <a:solidFill>
                      <a:srgbClr val="FF9933"/>
                    </a:solidFill>
                    <a:effectLst/>
                  </a:rPr>
                  <a:t>. </a:t>
                </a:r>
                <a:r>
                  <a:rPr lang="it-IT" sz="1400" dirty="0" err="1" smtClean="0">
                    <a:solidFill>
                      <a:srgbClr val="FF9933"/>
                    </a:solidFill>
                    <a:effectLst/>
                  </a:rPr>
                  <a:t>Bencivenni</a:t>
                </a:r>
                <a:r>
                  <a:rPr lang="it-IT" sz="1400" dirty="0" smtClean="0">
                    <a:solidFill>
                      <a:srgbClr val="FF9933"/>
                    </a:solidFill>
                    <a:effectLst/>
                  </a:rPr>
                  <a:t> et al., 2015_JINST_10_P02008</a:t>
                </a:r>
                <a:endParaRPr lang="en-GB" sz="1400" dirty="0">
                  <a:solidFill>
                    <a:srgbClr val="FF9933"/>
                  </a:solidFill>
                  <a:effectLst/>
                </a:endParaRPr>
              </a:p>
            </p:txBody>
          </p:sp>
        </p:grpSp>
      </p:grpSp>
      <p:sp>
        <p:nvSpPr>
          <p:cNvPr id="50" name="Rectangle 27"/>
          <p:cNvSpPr>
            <a:spLocks noChangeArrowheads="1"/>
          </p:cNvSpPr>
          <p:nvPr/>
        </p:nvSpPr>
        <p:spPr bwMode="auto">
          <a:xfrm>
            <a:off x="4145724" y="902920"/>
            <a:ext cx="4890281" cy="646331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3333CC"/>
                </a:solidFill>
                <a:effectLst/>
              </a:rPr>
              <a:t>Motivation: higher stability under intense irradiation and simplified construction</a:t>
            </a:r>
          </a:p>
        </p:txBody>
      </p:sp>
      <p:grpSp>
        <p:nvGrpSpPr>
          <p:cNvPr id="51" name="Gruppo 63"/>
          <p:cNvGrpSpPr/>
          <p:nvPr/>
        </p:nvGrpSpPr>
        <p:grpSpPr>
          <a:xfrm>
            <a:off x="4674293" y="1620762"/>
            <a:ext cx="4149039" cy="1967041"/>
            <a:chOff x="3038475" y="1146462"/>
            <a:chExt cx="5623632" cy="2972002"/>
          </a:xfrm>
        </p:grpSpPr>
        <p:grpSp>
          <p:nvGrpSpPr>
            <p:cNvPr id="52" name="Gruppo 51"/>
            <p:cNvGrpSpPr/>
            <p:nvPr/>
          </p:nvGrpSpPr>
          <p:grpSpPr>
            <a:xfrm>
              <a:off x="3038475" y="1146462"/>
              <a:ext cx="5623632" cy="2972002"/>
              <a:chOff x="2886075" y="1146462"/>
              <a:chExt cx="5623632" cy="2972002"/>
            </a:xfrm>
          </p:grpSpPr>
          <p:grpSp>
            <p:nvGrpSpPr>
              <p:cNvPr id="59" name="Gruppo 29"/>
              <p:cNvGrpSpPr/>
              <p:nvPr/>
            </p:nvGrpSpPr>
            <p:grpSpPr>
              <a:xfrm>
                <a:off x="2886075" y="1146462"/>
                <a:ext cx="5623632" cy="2972002"/>
                <a:chOff x="3571875" y="10225"/>
                <a:chExt cx="5623632" cy="2972002"/>
              </a:xfrm>
            </p:grpSpPr>
            <p:pic>
              <p:nvPicPr>
                <p:cNvPr id="67" name="Immagine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720393" y="10225"/>
                  <a:ext cx="5475113" cy="2972002"/>
                </a:xfrm>
                <a:prstGeom prst="rect">
                  <a:avLst/>
                </a:prstGeom>
              </p:spPr>
            </p:pic>
            <p:sp>
              <p:nvSpPr>
                <p:cNvPr id="68" name="Rettangolo 16"/>
                <p:cNvSpPr/>
                <p:nvPr/>
              </p:nvSpPr>
              <p:spPr>
                <a:xfrm>
                  <a:off x="4286250" y="447675"/>
                  <a:ext cx="2390775" cy="9715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ttangolo 17"/>
                <p:cNvSpPr/>
                <p:nvPr/>
              </p:nvSpPr>
              <p:spPr>
                <a:xfrm>
                  <a:off x="6953251" y="965292"/>
                  <a:ext cx="2242256" cy="453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ttangolo 18"/>
                <p:cNvSpPr/>
                <p:nvPr/>
              </p:nvSpPr>
              <p:spPr>
                <a:xfrm>
                  <a:off x="3571875" y="1514475"/>
                  <a:ext cx="952500" cy="13430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ttangolo 20"/>
                <p:cNvSpPr/>
                <p:nvPr/>
              </p:nvSpPr>
              <p:spPr>
                <a:xfrm>
                  <a:off x="4524374" y="1085850"/>
                  <a:ext cx="1609725" cy="7493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riangolo rettangolo 22"/>
                <p:cNvSpPr/>
                <p:nvPr/>
              </p:nvSpPr>
              <p:spPr>
                <a:xfrm>
                  <a:off x="6162675" y="1085850"/>
                  <a:ext cx="247651" cy="761300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ttangolo 24"/>
                <p:cNvSpPr/>
                <p:nvPr/>
              </p:nvSpPr>
              <p:spPr>
                <a:xfrm>
                  <a:off x="7467600" y="1088280"/>
                  <a:ext cx="842080" cy="7493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riangolo rettangolo 25"/>
                <p:cNvSpPr/>
                <p:nvPr/>
              </p:nvSpPr>
              <p:spPr>
                <a:xfrm flipH="1">
                  <a:off x="7191376" y="1072777"/>
                  <a:ext cx="247651" cy="761300"/>
                </a:xfrm>
                <a:prstGeom prst="rtTriangl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olo rettangolo 26"/>
                <p:cNvSpPr/>
                <p:nvPr/>
              </p:nvSpPr>
              <p:spPr>
                <a:xfrm rot="10800000" flipH="1">
                  <a:off x="7168443" y="1114425"/>
                  <a:ext cx="222957" cy="711245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ttangolo 27"/>
                <p:cNvSpPr/>
                <p:nvPr/>
              </p:nvSpPr>
              <p:spPr>
                <a:xfrm>
                  <a:off x="4524374" y="965292"/>
                  <a:ext cx="1638301" cy="12055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Rettangolo 28"/>
                <p:cNvSpPr/>
                <p:nvPr/>
              </p:nvSpPr>
              <p:spPr>
                <a:xfrm>
                  <a:off x="7439027" y="951003"/>
                  <a:ext cx="870653" cy="12177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CasellaDiTesto 38"/>
              <p:cNvSpPr txBox="1"/>
              <p:nvPr/>
            </p:nvSpPr>
            <p:spPr>
              <a:xfrm>
                <a:off x="3765442" y="1976130"/>
                <a:ext cx="1231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t</a:t>
                </a:r>
                <a:r>
                  <a:rPr lang="en-US" sz="1200" b="1" dirty="0" smtClean="0"/>
                  <a:t>op copper layer</a:t>
                </a:r>
                <a:endParaRPr lang="en-US" sz="1200" b="1" dirty="0"/>
              </a:p>
            </p:txBody>
          </p:sp>
          <p:grpSp>
            <p:nvGrpSpPr>
              <p:cNvPr id="61" name="Gruppo 43"/>
              <p:cNvGrpSpPr/>
              <p:nvPr/>
            </p:nvGrpSpPr>
            <p:grpSpPr>
              <a:xfrm>
                <a:off x="7738182" y="2298564"/>
                <a:ext cx="666750" cy="625101"/>
                <a:chOff x="7966782" y="1774689"/>
                <a:chExt cx="666750" cy="625101"/>
              </a:xfrm>
            </p:grpSpPr>
            <p:sp>
              <p:nvSpPr>
                <p:cNvPr id="65" name="Ovale 39"/>
                <p:cNvSpPr/>
                <p:nvPr/>
              </p:nvSpPr>
              <p:spPr>
                <a:xfrm>
                  <a:off x="7966782" y="1774689"/>
                  <a:ext cx="666750" cy="62510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asellaDiTesto 40"/>
                <p:cNvSpPr txBox="1"/>
                <p:nvPr/>
              </p:nvSpPr>
              <p:spPr>
                <a:xfrm>
                  <a:off x="8062032" y="1900056"/>
                  <a:ext cx="466794" cy="406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HV</a:t>
                  </a:r>
                  <a:endParaRPr lang="en-US" b="1" dirty="0"/>
                </a:p>
              </p:txBody>
            </p:sp>
          </p:grpSp>
          <p:cxnSp>
            <p:nvCxnSpPr>
              <p:cNvPr id="62" name="Connettore 4 45"/>
              <p:cNvCxnSpPr/>
              <p:nvPr/>
            </p:nvCxnSpPr>
            <p:spPr>
              <a:xfrm flipV="1">
                <a:off x="7585780" y="2148126"/>
                <a:ext cx="485777" cy="1"/>
              </a:xfrm>
              <a:prstGeom prst="bentConnector3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47"/>
              <p:cNvCxnSpPr>
                <a:endCxn id="65" idx="0"/>
              </p:cNvCxnSpPr>
              <p:nvPr/>
            </p:nvCxnSpPr>
            <p:spPr>
              <a:xfrm>
                <a:off x="8071556" y="2148126"/>
                <a:ext cx="1" cy="1504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50"/>
              <p:cNvCxnSpPr/>
              <p:nvPr/>
            </p:nvCxnSpPr>
            <p:spPr>
              <a:xfrm flipV="1">
                <a:off x="8081082" y="2915649"/>
                <a:ext cx="0" cy="2281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CasellaDiTesto 53"/>
            <p:cNvSpPr txBox="1"/>
            <p:nvPr/>
          </p:nvSpPr>
          <p:spPr>
            <a:xfrm>
              <a:off x="4013908" y="2441035"/>
              <a:ext cx="6328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k</a:t>
              </a:r>
              <a:r>
                <a:rPr lang="en-US" sz="1200" b="1" dirty="0" smtClean="0"/>
                <a:t>apton</a:t>
              </a:r>
              <a:endParaRPr lang="en-US" sz="1200" b="1" dirty="0"/>
            </a:p>
          </p:txBody>
        </p:sp>
        <p:sp>
          <p:nvSpPr>
            <p:cNvPr id="54" name="CasellaDiTesto 56"/>
            <p:cNvSpPr txBox="1"/>
            <p:nvPr/>
          </p:nvSpPr>
          <p:spPr>
            <a:xfrm>
              <a:off x="4022978" y="3360642"/>
              <a:ext cx="761747" cy="338554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kapton</a:t>
              </a:r>
              <a:endParaRPr lang="en-US" sz="1600" dirty="0"/>
            </a:p>
          </p:txBody>
        </p:sp>
        <p:sp>
          <p:nvSpPr>
            <p:cNvPr id="55" name="CasellaDiTesto 57"/>
            <p:cNvSpPr txBox="1"/>
            <p:nvPr/>
          </p:nvSpPr>
          <p:spPr>
            <a:xfrm>
              <a:off x="6982052" y="3386789"/>
              <a:ext cx="322523" cy="338554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ym typeface="Symbol" panose="05050102010706020507" pitchFamily="18" charset="2"/>
                </a:rPr>
                <a:t></a:t>
              </a:r>
              <a:r>
                <a:rPr lang="en-US" sz="1600" b="1" baseline="-25000" dirty="0" smtClean="0">
                  <a:sym typeface="Symbol" panose="05050102010706020507" pitchFamily="18" charset="2"/>
                </a:rPr>
                <a:t>r</a:t>
              </a:r>
              <a:endParaRPr lang="en-US" sz="1600" b="1" dirty="0"/>
            </a:p>
          </p:txBody>
        </p:sp>
        <p:sp>
          <p:nvSpPr>
            <p:cNvPr id="56" name="CasellaDiTesto 60"/>
            <p:cNvSpPr txBox="1"/>
            <p:nvPr/>
          </p:nvSpPr>
          <p:spPr>
            <a:xfrm>
              <a:off x="7505930" y="3373885"/>
              <a:ext cx="253596" cy="338554"/>
            </a:xfrm>
            <a:prstGeom prst="rect">
              <a:avLst/>
            </a:prstGeom>
            <a:solidFill>
              <a:srgbClr val="FFBE7D"/>
            </a:solidFill>
            <a:ln>
              <a:solidFill>
                <a:srgbClr val="FFCC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ym typeface="Symbol" panose="05050102010706020507" pitchFamily="18" charset="2"/>
                </a:rPr>
                <a:t>t</a:t>
              </a:r>
              <a:endParaRPr lang="en-US" sz="1600" b="1" dirty="0"/>
            </a:p>
          </p:txBody>
        </p:sp>
        <p:cxnSp>
          <p:nvCxnSpPr>
            <p:cNvPr id="57" name="Connettore 2 59"/>
            <p:cNvCxnSpPr/>
            <p:nvPr/>
          </p:nvCxnSpPr>
          <p:spPr>
            <a:xfrm>
              <a:off x="7423857" y="3384753"/>
              <a:ext cx="0" cy="33855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61"/>
            <p:cNvSpPr txBox="1"/>
            <p:nvPr/>
          </p:nvSpPr>
          <p:spPr>
            <a:xfrm>
              <a:off x="7179691" y="3006853"/>
              <a:ext cx="296876" cy="3385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ym typeface="Symbol" panose="05050102010706020507" pitchFamily="18" charset="2"/>
                </a:rPr>
                <a:t></a:t>
              </a:r>
              <a:endParaRPr lang="en-US" sz="1600" b="1" dirty="0"/>
            </a:p>
          </p:txBody>
        </p:sp>
      </p:grpSp>
      <p:sp>
        <p:nvSpPr>
          <p:cNvPr id="78" name="Rectangle 27"/>
          <p:cNvSpPr>
            <a:spLocks noChangeArrowheads="1"/>
          </p:cNvSpPr>
          <p:nvPr/>
        </p:nvSpPr>
        <p:spPr bwMode="auto">
          <a:xfrm>
            <a:off x="4337789" y="1773940"/>
            <a:ext cx="282177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3333CC"/>
                </a:solidFill>
                <a:effectLst/>
              </a:rPr>
              <a:t>Principle of operation:</a:t>
            </a:r>
          </a:p>
        </p:txBody>
      </p:sp>
      <p:pic>
        <p:nvPicPr>
          <p:cNvPr id="79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8865" r="6123"/>
          <a:stretch/>
        </p:blipFill>
        <p:spPr>
          <a:xfrm>
            <a:off x="7223090" y="3760650"/>
            <a:ext cx="2044477" cy="2782220"/>
          </a:xfrm>
          <a:prstGeom prst="rect">
            <a:avLst/>
          </a:prstGeom>
        </p:spPr>
      </p:pic>
      <p:pic>
        <p:nvPicPr>
          <p:cNvPr id="81" name="Immagin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7929" r="22886" b="35004"/>
          <a:stretch/>
        </p:blipFill>
        <p:spPr>
          <a:xfrm>
            <a:off x="4783868" y="3967012"/>
            <a:ext cx="2375692" cy="2575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3" y="3764305"/>
            <a:ext cx="4185913" cy="2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008" y="0"/>
            <a:ext cx="6544972" cy="984250"/>
          </a:xfrm>
        </p:spPr>
        <p:txBody>
          <a:bodyPr/>
          <a:lstStyle/>
          <a:p>
            <a:r>
              <a:rPr lang="en-US" sz="3200" dirty="0"/>
              <a:t>NOVEL </a:t>
            </a:r>
            <a:r>
              <a:rPr lang="en-US" sz="3200" dirty="0" smtClean="0"/>
              <a:t>ARCHITECTURE</a:t>
            </a:r>
            <a:endParaRPr lang="en-US" sz="3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366967" y="3052120"/>
            <a:ext cx="2685384" cy="2359966"/>
            <a:chOff x="5649684" y="4180114"/>
            <a:chExt cx="2079171" cy="2155371"/>
          </a:xfrm>
        </p:grpSpPr>
        <p:grpSp>
          <p:nvGrpSpPr>
            <p:cNvPr id="39" name="Group 38"/>
            <p:cNvGrpSpPr/>
            <p:nvPr/>
          </p:nvGrpSpPr>
          <p:grpSpPr>
            <a:xfrm>
              <a:off x="5668084" y="4331837"/>
              <a:ext cx="2018582" cy="1994478"/>
              <a:chOff x="7017914" y="1196752"/>
              <a:chExt cx="2018582" cy="1994478"/>
            </a:xfrm>
          </p:grpSpPr>
          <p:pic>
            <p:nvPicPr>
              <p:cNvPr id="30" name="Picture 3" descr="uPICstrc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17914" y="1196752"/>
                <a:ext cx="2018582" cy="1736354"/>
              </a:xfrm>
              <a:prstGeom prst="rect">
                <a:avLst/>
              </a:prstGeom>
              <a:solidFill>
                <a:schemeClr val="tx1"/>
              </a:solidFill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31" name="Text Box 46"/>
              <p:cNvSpPr txBox="1">
                <a:spLocks noChangeArrowheads="1"/>
              </p:cNvSpPr>
              <p:nvPr/>
            </p:nvSpPr>
            <p:spPr bwMode="auto">
              <a:xfrm>
                <a:off x="7526830" y="2904998"/>
                <a:ext cx="562694" cy="286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err="1" smtClean="0">
                    <a:solidFill>
                      <a:srgbClr val="663300"/>
                    </a:solidFill>
                    <a:effectLst/>
                    <a:latin typeface="Symbol" pitchFamily="18" charset="2"/>
                    <a:cs typeface="Arial" charset="0"/>
                  </a:rPr>
                  <a:t>m</a:t>
                </a:r>
                <a:r>
                  <a:rPr lang="en-US" sz="1400" b="1" dirty="0" err="1" smtClean="0">
                    <a:solidFill>
                      <a:srgbClr val="663300"/>
                    </a:solidFill>
                    <a:effectLst/>
                    <a:cs typeface="Arial" charset="0"/>
                  </a:rPr>
                  <a:t>PIC</a:t>
                </a:r>
                <a:endParaRPr lang="en-US" sz="1400" b="1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 bwMode="auto">
            <a:xfrm>
              <a:off x="5649684" y="4180114"/>
              <a:ext cx="2079171" cy="2155371"/>
            </a:xfrm>
            <a:prstGeom prst="rect">
              <a:avLst/>
            </a:prstGeom>
            <a:noFill/>
            <a:ln w="3810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grpSp>
        <p:nvGrpSpPr>
          <p:cNvPr id="527" name="グループ化 1104"/>
          <p:cNvGrpSpPr>
            <a:grpSpLocks noChangeAspect="1"/>
          </p:cNvGrpSpPr>
          <p:nvPr/>
        </p:nvGrpSpPr>
        <p:grpSpPr>
          <a:xfrm>
            <a:off x="4298501" y="3772427"/>
            <a:ext cx="4003526" cy="1845418"/>
            <a:chOff x="1358856" y="1283642"/>
            <a:chExt cx="6159270" cy="2839106"/>
          </a:xfrm>
        </p:grpSpPr>
        <p:sp>
          <p:nvSpPr>
            <p:cNvPr id="528" name="正方形/長方形 988"/>
            <p:cNvSpPr/>
            <p:nvPr/>
          </p:nvSpPr>
          <p:spPr>
            <a:xfrm>
              <a:off x="1358856" y="2516175"/>
              <a:ext cx="6097671" cy="146052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9" name="正方形/長方形 989"/>
            <p:cNvSpPr/>
            <p:nvPr/>
          </p:nvSpPr>
          <p:spPr>
            <a:xfrm>
              <a:off x="4060818" y="2370123"/>
              <a:ext cx="693747" cy="1752624"/>
            </a:xfrm>
            <a:prstGeom prst="rect">
              <a:avLst/>
            </a:prstGeom>
            <a:solidFill>
              <a:srgbClr val="CC99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0" name="正方形/長方形 990"/>
            <p:cNvSpPr/>
            <p:nvPr/>
          </p:nvSpPr>
          <p:spPr>
            <a:xfrm>
              <a:off x="1760499" y="2370123"/>
              <a:ext cx="1131903" cy="146052"/>
            </a:xfrm>
            <a:prstGeom prst="rect">
              <a:avLst/>
            </a:prstGeom>
            <a:solidFill>
              <a:srgbClr val="CC99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1" name="正方形/長方形 991"/>
            <p:cNvSpPr/>
            <p:nvPr/>
          </p:nvSpPr>
          <p:spPr>
            <a:xfrm>
              <a:off x="5922981" y="2370123"/>
              <a:ext cx="1131903" cy="146052"/>
            </a:xfrm>
            <a:prstGeom prst="rect">
              <a:avLst/>
            </a:prstGeom>
            <a:solidFill>
              <a:srgbClr val="CC99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532" name="グループ化 1067"/>
            <p:cNvGrpSpPr/>
            <p:nvPr/>
          </p:nvGrpSpPr>
          <p:grpSpPr>
            <a:xfrm>
              <a:off x="1438230" y="1968478"/>
              <a:ext cx="1776441" cy="547689"/>
              <a:chOff x="3044802" y="2151043"/>
              <a:chExt cx="1776441" cy="547689"/>
            </a:xfrm>
          </p:grpSpPr>
          <p:sp>
            <p:nvSpPr>
              <p:cNvPr id="559" name="正方形/長方形 1019"/>
              <p:cNvSpPr/>
              <p:nvPr/>
            </p:nvSpPr>
            <p:spPr>
              <a:xfrm>
                <a:off x="3367071" y="2151045"/>
                <a:ext cx="1131903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0" name="正方形/長方形 1020"/>
              <p:cNvSpPr/>
              <p:nvPr/>
            </p:nvSpPr>
            <p:spPr>
              <a:xfrm>
                <a:off x="4645026" y="2297089"/>
                <a:ext cx="176217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1" name="正方形/長方形 1021"/>
              <p:cNvSpPr/>
              <p:nvPr/>
            </p:nvSpPr>
            <p:spPr>
              <a:xfrm flipH="1">
                <a:off x="3044802" y="2297089"/>
                <a:ext cx="176217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2" name="平行四辺形 1022"/>
              <p:cNvSpPr/>
              <p:nvPr/>
            </p:nvSpPr>
            <p:spPr>
              <a:xfrm rot="16200000">
                <a:off x="4298156" y="2351862"/>
                <a:ext cx="547689" cy="146051"/>
              </a:xfrm>
              <a:prstGeom prst="parallelogram">
                <a:avLst>
                  <a:gd name="adj" fmla="val 92259"/>
                </a:avLst>
              </a:prstGeom>
              <a:solidFill>
                <a:srgbClr val="009900"/>
              </a:solidFill>
              <a:ln w="25400" cap="flat" cmpd="sng" algn="ctr">
                <a:solidFill>
                  <a:srgbClr val="0099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3" name="平行四辺形 1023"/>
              <p:cNvSpPr/>
              <p:nvPr/>
            </p:nvSpPr>
            <p:spPr>
              <a:xfrm rot="5400000" flipH="1">
                <a:off x="3020201" y="2351862"/>
                <a:ext cx="547689" cy="146051"/>
              </a:xfrm>
              <a:prstGeom prst="parallelogram">
                <a:avLst>
                  <a:gd name="adj" fmla="val 92259"/>
                </a:avLst>
              </a:prstGeom>
              <a:solidFill>
                <a:srgbClr val="009900"/>
              </a:solidFill>
              <a:ln w="25400" cap="flat" cmpd="sng" algn="ctr">
                <a:solidFill>
                  <a:srgbClr val="0099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64" name="直線コネクタ 1024"/>
              <p:cNvCxnSpPr/>
              <p:nvPr/>
            </p:nvCxnSpPr>
            <p:spPr>
              <a:xfrm>
                <a:off x="4498974" y="2154191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65" name="直線コネクタ 1025"/>
              <p:cNvCxnSpPr/>
              <p:nvPr/>
            </p:nvCxnSpPr>
            <p:spPr>
              <a:xfrm>
                <a:off x="4498974" y="2552688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66" name="直線コネクタ 1026"/>
              <p:cNvCxnSpPr/>
              <p:nvPr/>
            </p:nvCxnSpPr>
            <p:spPr>
              <a:xfrm flipH="1">
                <a:off x="3221019" y="2552688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67" name="直線コネクタ 1027"/>
              <p:cNvCxnSpPr/>
              <p:nvPr/>
            </p:nvCxnSpPr>
            <p:spPr>
              <a:xfrm flipH="1">
                <a:off x="3221019" y="2154191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grpSp>
          <p:nvGrpSpPr>
            <p:cNvPr id="533" name="グループ化 1077"/>
            <p:cNvGrpSpPr/>
            <p:nvPr/>
          </p:nvGrpSpPr>
          <p:grpSpPr>
            <a:xfrm>
              <a:off x="5607060" y="1968486"/>
              <a:ext cx="1776441" cy="547689"/>
              <a:chOff x="3044802" y="2151043"/>
              <a:chExt cx="1776441" cy="547689"/>
            </a:xfrm>
          </p:grpSpPr>
          <p:sp>
            <p:nvSpPr>
              <p:cNvPr id="550" name="正方形/長方形 1010"/>
              <p:cNvSpPr/>
              <p:nvPr/>
            </p:nvSpPr>
            <p:spPr>
              <a:xfrm>
                <a:off x="3367071" y="2151045"/>
                <a:ext cx="1131903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1" name="正方形/長方形 1011"/>
              <p:cNvSpPr/>
              <p:nvPr/>
            </p:nvSpPr>
            <p:spPr>
              <a:xfrm>
                <a:off x="4645026" y="2297089"/>
                <a:ext cx="176217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2" name="正方形/長方形 1012"/>
              <p:cNvSpPr/>
              <p:nvPr/>
            </p:nvSpPr>
            <p:spPr>
              <a:xfrm flipH="1">
                <a:off x="3044802" y="2297089"/>
                <a:ext cx="176217" cy="401643"/>
              </a:xfrm>
              <a:prstGeom prst="rect">
                <a:avLst/>
              </a:prstGeom>
              <a:solidFill>
                <a:srgbClr val="0099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3" name="平行四辺形 1013"/>
              <p:cNvSpPr/>
              <p:nvPr/>
            </p:nvSpPr>
            <p:spPr>
              <a:xfrm rot="16200000">
                <a:off x="4298156" y="2351862"/>
                <a:ext cx="547689" cy="146051"/>
              </a:xfrm>
              <a:prstGeom prst="parallelogram">
                <a:avLst>
                  <a:gd name="adj" fmla="val 92259"/>
                </a:avLst>
              </a:prstGeom>
              <a:solidFill>
                <a:srgbClr val="009900"/>
              </a:solidFill>
              <a:ln w="25400" cap="flat" cmpd="sng" algn="ctr">
                <a:solidFill>
                  <a:srgbClr val="0099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4" name="平行四辺形 1014"/>
              <p:cNvSpPr/>
              <p:nvPr/>
            </p:nvSpPr>
            <p:spPr>
              <a:xfrm rot="5400000" flipH="1">
                <a:off x="3020201" y="2351862"/>
                <a:ext cx="547689" cy="146051"/>
              </a:xfrm>
              <a:prstGeom prst="parallelogram">
                <a:avLst>
                  <a:gd name="adj" fmla="val 92259"/>
                </a:avLst>
              </a:prstGeom>
              <a:solidFill>
                <a:srgbClr val="009900"/>
              </a:solidFill>
              <a:ln w="25400" cap="flat" cmpd="sng" algn="ctr">
                <a:solidFill>
                  <a:srgbClr val="0099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ja-JP" alt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55" name="直線コネクタ 1015"/>
              <p:cNvCxnSpPr/>
              <p:nvPr/>
            </p:nvCxnSpPr>
            <p:spPr>
              <a:xfrm>
                <a:off x="4498974" y="2154191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56" name="直線コネクタ 1016"/>
              <p:cNvCxnSpPr/>
              <p:nvPr/>
            </p:nvCxnSpPr>
            <p:spPr>
              <a:xfrm>
                <a:off x="4498974" y="2552688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57" name="直線コネクタ 1017"/>
              <p:cNvCxnSpPr/>
              <p:nvPr/>
            </p:nvCxnSpPr>
            <p:spPr>
              <a:xfrm flipH="1">
                <a:off x="3221019" y="2552688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58" name="直線コネクタ 1018"/>
              <p:cNvCxnSpPr/>
              <p:nvPr/>
            </p:nvCxnSpPr>
            <p:spPr>
              <a:xfrm flipH="1">
                <a:off x="3221019" y="2154191"/>
                <a:ext cx="146052" cy="14290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</p:grpSp>
        <p:sp>
          <p:nvSpPr>
            <p:cNvPr id="534" name="正方形/長方形 994"/>
            <p:cNvSpPr/>
            <p:nvPr/>
          </p:nvSpPr>
          <p:spPr>
            <a:xfrm>
              <a:off x="1358856" y="3976696"/>
              <a:ext cx="6097671" cy="146052"/>
            </a:xfrm>
            <a:prstGeom prst="rect">
              <a:avLst/>
            </a:prstGeom>
            <a:solidFill>
              <a:srgbClr val="CC99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535" name="直線矢印コネクタ 995"/>
            <p:cNvCxnSpPr/>
            <p:nvPr/>
          </p:nvCxnSpPr>
          <p:spPr>
            <a:xfrm>
              <a:off x="2600298" y="2698741"/>
              <a:ext cx="292104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36" name="直線矢印コネクタ 996"/>
            <p:cNvCxnSpPr/>
            <p:nvPr/>
          </p:nvCxnSpPr>
          <p:spPr>
            <a:xfrm flipH="1">
              <a:off x="3221019" y="2700329"/>
              <a:ext cx="292104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37" name="テキスト ボックス 997"/>
            <p:cNvSpPr txBox="1"/>
            <p:nvPr/>
          </p:nvSpPr>
          <p:spPr>
            <a:xfrm>
              <a:off x="2633109" y="2767565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ja-JP" b="1" kern="0" dirty="0">
                  <a:solidFill>
                    <a:sysClr val="windowText" lastClr="000000"/>
                  </a:solidFill>
                  <a:latin typeface="HGPｺﾞｼｯｸE" pitchFamily="50" charset="-128"/>
                  <a:ea typeface="HGPｺﾞｼｯｸE" pitchFamily="50" charset="-128"/>
                </a:rPr>
                <a:t>25μm</a:t>
              </a:r>
              <a:endParaRPr lang="ja-JP" altLang="en-US" b="1" kern="0" dirty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endParaRPr>
            </a:p>
          </p:txBody>
        </p:sp>
        <p:cxnSp>
          <p:nvCxnSpPr>
            <p:cNvPr id="538" name="直線コネクタ 998"/>
            <p:cNvCxnSpPr/>
            <p:nvPr/>
          </p:nvCxnSpPr>
          <p:spPr>
            <a:xfrm rot="5400000">
              <a:off x="2763808" y="2679695"/>
              <a:ext cx="255599" cy="158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39" name="直線コネクタ 999"/>
            <p:cNvCxnSpPr/>
            <p:nvPr/>
          </p:nvCxnSpPr>
          <p:spPr>
            <a:xfrm rot="5400000">
              <a:off x="3092425" y="2679695"/>
              <a:ext cx="255599" cy="158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40" name="直線矢印コネクタ 1000"/>
            <p:cNvCxnSpPr/>
            <p:nvPr/>
          </p:nvCxnSpPr>
          <p:spPr>
            <a:xfrm rot="16200000">
              <a:off x="1907345" y="2478869"/>
              <a:ext cx="292104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41" name="直線矢印コネクタ 1001"/>
            <p:cNvCxnSpPr/>
            <p:nvPr/>
          </p:nvCxnSpPr>
          <p:spPr>
            <a:xfrm rot="16200000" flipH="1">
              <a:off x="1907345" y="1821635"/>
              <a:ext cx="292104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42" name="テキスト ボックス 1002"/>
            <p:cNvSpPr txBox="1"/>
            <p:nvPr/>
          </p:nvSpPr>
          <p:spPr>
            <a:xfrm>
              <a:off x="1683771" y="1968481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ja-JP" b="1" kern="0" dirty="0">
                  <a:solidFill>
                    <a:sysClr val="windowText" lastClr="000000"/>
                  </a:solidFill>
                  <a:latin typeface="HGPｺﾞｼｯｸE" pitchFamily="50" charset="-128"/>
                  <a:ea typeface="HGPｺﾞｼｯｸE" pitchFamily="50" charset="-128"/>
                </a:rPr>
                <a:t>25μm</a:t>
              </a:r>
              <a:endParaRPr lang="ja-JP" altLang="en-US" b="1" kern="0" dirty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endParaRPr>
            </a:p>
          </p:txBody>
        </p:sp>
        <p:sp>
          <p:nvSpPr>
            <p:cNvPr id="543" name="テキスト ボックス 1003"/>
            <p:cNvSpPr txBox="1"/>
            <p:nvPr/>
          </p:nvSpPr>
          <p:spPr>
            <a:xfrm>
              <a:off x="3813634" y="3525545"/>
              <a:ext cx="1125061" cy="520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ja-JP" sz="16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Anode</a:t>
              </a:r>
              <a:endParaRPr lang="ja-JP" altLang="en-US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4" name="直線コネクタ 1004"/>
            <p:cNvCxnSpPr>
              <a:stCxn id="545" idx="0"/>
            </p:cNvCxnSpPr>
            <p:nvPr/>
          </p:nvCxnSpPr>
          <p:spPr>
            <a:xfrm rot="5400000" flipH="1" flipV="1">
              <a:off x="6482984" y="2416319"/>
              <a:ext cx="689360" cy="6473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45" name="テキスト ボックス 1005"/>
            <p:cNvSpPr txBox="1"/>
            <p:nvPr/>
          </p:nvSpPr>
          <p:spPr>
            <a:xfrm>
              <a:off x="6072463" y="2793369"/>
              <a:ext cx="1445663" cy="899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en-US" altLang="ja-JP" sz="16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Resistive</a:t>
              </a:r>
            </a:p>
            <a:p>
              <a:pPr>
                <a:defRPr/>
              </a:pPr>
              <a:r>
                <a:rPr kumimoji="0" lang="en-US" altLang="ja-JP" sz="16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film</a:t>
              </a:r>
              <a:endParaRPr lang="ja-JP" altLang="en-US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6" name="テキスト ボックス 1006"/>
            <p:cNvSpPr txBox="1"/>
            <p:nvPr/>
          </p:nvSpPr>
          <p:spPr>
            <a:xfrm>
              <a:off x="4692873" y="2803892"/>
              <a:ext cx="1337152" cy="520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en-US" altLang="ja-JP" sz="16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Cathode</a:t>
              </a:r>
              <a:endParaRPr lang="ja-JP" altLang="en-US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7" name="直線コネクタ 1007"/>
            <p:cNvCxnSpPr/>
            <p:nvPr/>
          </p:nvCxnSpPr>
          <p:spPr>
            <a:xfrm flipV="1">
              <a:off x="5740417" y="2443150"/>
              <a:ext cx="547695" cy="51118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48" name="稲妻 1008"/>
            <p:cNvSpPr/>
            <p:nvPr/>
          </p:nvSpPr>
          <p:spPr>
            <a:xfrm rot="20532892">
              <a:off x="3294163" y="1945609"/>
              <a:ext cx="693747" cy="474669"/>
            </a:xfrm>
            <a:prstGeom prst="lightningBol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9" name="角丸四角形吹き出し 1009"/>
            <p:cNvSpPr/>
            <p:nvPr/>
          </p:nvSpPr>
          <p:spPr>
            <a:xfrm>
              <a:off x="4033447" y="1283642"/>
              <a:ext cx="2703706" cy="637356"/>
            </a:xfrm>
            <a:prstGeom prst="wedgeRoundRectCallout">
              <a:avLst>
                <a:gd name="adj1" fmla="val -54601"/>
                <a:gd name="adj2" fmla="val 65622"/>
                <a:gd name="adj3" fmla="val 16667"/>
              </a:avLst>
            </a:prstGeom>
            <a:solidFill>
              <a:srgbClr val="FFFFF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kumimoji="0" lang="en-US" altLang="ja-JP" sz="1200" kern="0" dirty="0">
                  <a:solidFill>
                    <a:srgbClr val="000000"/>
                  </a:solidFill>
                  <a:latin typeface="Arial"/>
                </a:rPr>
                <a:t>E-field will be dropped by spark current.</a:t>
              </a:r>
              <a:endParaRPr kumimoji="0" lang="ja-JP" altLang="en-US" sz="1200" kern="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68" name="Text Box 46"/>
          <p:cNvSpPr txBox="1">
            <a:spLocks noChangeArrowheads="1"/>
          </p:cNvSpPr>
          <p:nvPr/>
        </p:nvSpPr>
        <p:spPr bwMode="auto">
          <a:xfrm>
            <a:off x="5603841" y="5736324"/>
            <a:ext cx="143340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/>
                <a:latin typeface="Arial" pitchFamily="34" charset="0"/>
                <a:cs typeface="Arial" pitchFamily="34" charset="0"/>
              </a:rPr>
              <a:t>Resistive </a:t>
            </a:r>
            <a:r>
              <a:rPr lang="en-US" sz="1400" b="1" dirty="0" err="1" smtClean="0">
                <a:solidFill>
                  <a:srgbClr val="663300"/>
                </a:solidFill>
                <a:effectLst/>
                <a:latin typeface="Symbol" pitchFamily="18" charset="2"/>
                <a:cs typeface="Arial" charset="0"/>
              </a:rPr>
              <a:t>m</a:t>
            </a:r>
            <a:r>
              <a:rPr lang="en-US" sz="1400" b="1" dirty="0" err="1" smtClean="0">
                <a:solidFill>
                  <a:srgbClr val="663300"/>
                </a:solidFill>
                <a:effectLst/>
                <a:cs typeface="Arial" charset="0"/>
              </a:rPr>
              <a:t>PIC</a:t>
            </a:r>
            <a:endParaRPr lang="en-US" sz="1400" b="1" dirty="0">
              <a:solidFill>
                <a:srgbClr val="663300"/>
              </a:solidFill>
              <a:effectLst/>
              <a:cs typeface="Arial" charset="0"/>
            </a:endParaRPr>
          </a:p>
        </p:txBody>
      </p:sp>
      <p:sp>
        <p:nvSpPr>
          <p:cNvPr id="569" name="Rectangle 568"/>
          <p:cNvSpPr/>
          <p:nvPr/>
        </p:nvSpPr>
        <p:spPr bwMode="auto">
          <a:xfrm>
            <a:off x="3458938" y="3217609"/>
            <a:ext cx="5601627" cy="2921684"/>
          </a:xfrm>
          <a:prstGeom prst="rect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052" y="5686723"/>
            <a:ext cx="2395656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A.Ochi</a:t>
            </a:r>
            <a:r>
              <a:rPr lang="en-US" altLang="ja-JP" sz="1600" dirty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 and </a:t>
            </a:r>
            <a:r>
              <a:rPr lang="en-US" altLang="ja-JP" sz="1600" dirty="0" err="1" smtClean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T.Tanimori</a:t>
            </a:r>
            <a:r>
              <a:rPr lang="en-US" altLang="ja-JP" sz="1600" dirty="0" smtClean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,</a:t>
            </a:r>
          </a:p>
          <a:p>
            <a:r>
              <a:rPr lang="en-US" altLang="ja-JP" sz="1600" dirty="0" smtClean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NIMA </a:t>
            </a:r>
            <a:r>
              <a:rPr lang="en-US" altLang="ja-JP" sz="1600" dirty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471 (2001) </a:t>
            </a:r>
            <a:r>
              <a:rPr lang="en-US" altLang="ja-JP" sz="1600" dirty="0" smtClean="0">
                <a:solidFill>
                  <a:schemeClr val="tx1"/>
                </a:solidFill>
                <a:effectLst/>
                <a:latin typeface="Arial" pitchFamily="34" charset="0"/>
                <a:ea typeface="HGP明朝E" pitchFamily="18" charset="-128"/>
                <a:cs typeface="Arial" pitchFamily="34" charset="0"/>
              </a:rPr>
              <a:t>264</a:t>
            </a:r>
            <a:endParaRPr lang="en-US" altLang="ja-JP" sz="1600" dirty="0">
              <a:solidFill>
                <a:schemeClr val="tx1"/>
              </a:solidFill>
              <a:effectLst/>
              <a:latin typeface="Arial" pitchFamily="34" charset="0"/>
              <a:ea typeface="HGP明朝E" pitchFamily="18" charset="-128"/>
              <a:cs typeface="Arial" pitchFamily="34" charset="0"/>
            </a:endParaRPr>
          </a:p>
        </p:txBody>
      </p:sp>
      <p:sp>
        <p:nvSpPr>
          <p:cNvPr id="570" name="Text Box 48"/>
          <p:cNvSpPr txBox="1">
            <a:spLocks noChangeArrowheads="1"/>
          </p:cNvSpPr>
          <p:nvPr/>
        </p:nvSpPr>
        <p:spPr bwMode="auto">
          <a:xfrm>
            <a:off x="463379" y="1202261"/>
            <a:ext cx="8002512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cs typeface="Arial" charset="0"/>
              </a:rPr>
              <a:t>General purpose tracking: fundamental research &amp; applications </a:t>
            </a:r>
          </a:p>
          <a:p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Motivation: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use PCB technology for mass production,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no floating structure </a:t>
            </a:r>
            <a:endParaRPr lang="en-US" sz="2000" b="1" dirty="0">
              <a:solidFill>
                <a:srgbClr val="0000CC"/>
              </a:solidFill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541947" y="4629720"/>
            <a:ext cx="981847" cy="5090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708360" y="4680621"/>
            <a:ext cx="1145103" cy="29642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1" name="Text Box 48"/>
          <p:cNvSpPr txBox="1">
            <a:spLocks noChangeArrowheads="1"/>
          </p:cNvSpPr>
          <p:nvPr/>
        </p:nvSpPr>
        <p:spPr bwMode="auto">
          <a:xfrm>
            <a:off x="3692122" y="3362484"/>
            <a:ext cx="2523448" cy="313932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Spark-tolerant structure</a:t>
            </a:r>
            <a:endParaRPr lang="en-US" sz="1600" b="1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4830" y="49921"/>
            <a:ext cx="6750555" cy="902002"/>
          </a:xfrm>
          <a:solidFill>
            <a:srgbClr val="C0F4FE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New gaseous neutron detectors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pSp>
        <p:nvGrpSpPr>
          <p:cNvPr id="5" name="Group 52"/>
          <p:cNvGrpSpPr/>
          <p:nvPr/>
        </p:nvGrpSpPr>
        <p:grpSpPr>
          <a:xfrm>
            <a:off x="137932" y="1549507"/>
            <a:ext cx="2735368" cy="2408064"/>
            <a:chOff x="-127000" y="-88900"/>
            <a:chExt cx="5969000" cy="5102007"/>
          </a:xfrm>
        </p:grpSpPr>
        <p:pic>
          <p:nvPicPr>
            <p:cNvPr id="6" name="Untitl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15000" cy="47718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Image 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969000" cy="5102008"/>
            </a:xfrm>
            <a:prstGeom prst="rect">
              <a:avLst/>
            </a:prstGeom>
            <a:effectLst/>
          </p:spPr>
        </p:pic>
      </p:grpSp>
      <p:sp>
        <p:nvSpPr>
          <p:cNvPr id="8" name="ZoneTexte 40"/>
          <p:cNvSpPr txBox="1"/>
          <p:nvPr/>
        </p:nvSpPr>
        <p:spPr>
          <a:xfrm>
            <a:off x="351953" y="1210953"/>
            <a:ext cx="263726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NMX Spectrometer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@ ESS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1" name="Group 68"/>
          <p:cNvGrpSpPr/>
          <p:nvPr/>
        </p:nvGrpSpPr>
        <p:grpSpPr>
          <a:xfrm>
            <a:off x="5442726" y="951924"/>
            <a:ext cx="4357418" cy="2934490"/>
            <a:chOff x="-127000" y="-88900"/>
            <a:chExt cx="6506030" cy="3918562"/>
          </a:xfrm>
        </p:grpSpPr>
        <p:pic>
          <p:nvPicPr>
            <p:cNvPr id="12" name="Screen Shot 2015-09-24 at 13.13.3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52031" cy="3588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Picture 6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6506031" cy="3918563"/>
            </a:xfrm>
            <a:prstGeom prst="rect">
              <a:avLst/>
            </a:prstGeom>
            <a:effectLst/>
          </p:spPr>
        </p:pic>
      </p:grpSp>
      <p:sp>
        <p:nvSpPr>
          <p:cNvPr id="14" name="Shape 55"/>
          <p:cNvSpPr txBox="1">
            <a:spLocks/>
          </p:cNvSpPr>
          <p:nvPr/>
        </p:nvSpPr>
        <p:spPr>
          <a:xfrm>
            <a:off x="5487983" y="935740"/>
            <a:ext cx="2678361" cy="3022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B(Gd)-GEM &amp; </a:t>
            </a:r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uTPC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concept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2" name="Group 48"/>
          <p:cNvGrpSpPr/>
          <p:nvPr/>
        </p:nvGrpSpPr>
        <p:grpSpPr>
          <a:xfrm>
            <a:off x="3054149" y="1865089"/>
            <a:ext cx="2309940" cy="1347886"/>
            <a:chOff x="0" y="-1"/>
            <a:chExt cx="4445000" cy="2545337"/>
          </a:xfrm>
        </p:grpSpPr>
        <p:sp>
          <p:nvSpPr>
            <p:cNvPr id="43" name="Shape 37"/>
            <p:cNvSpPr/>
            <p:nvPr/>
          </p:nvSpPr>
          <p:spPr>
            <a:xfrm>
              <a:off x="2490650" y="1191179"/>
              <a:ext cx="162977" cy="16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1A7F9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4" name="Shape 38"/>
            <p:cNvSpPr/>
            <p:nvPr/>
          </p:nvSpPr>
          <p:spPr>
            <a:xfrm flipV="1">
              <a:off x="4444999" y="845179"/>
              <a:ext cx="1" cy="85497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5" name="Shape 39"/>
            <p:cNvSpPr/>
            <p:nvPr/>
          </p:nvSpPr>
          <p:spPr>
            <a:xfrm flipH="1" flipV="1">
              <a:off x="4150089" y="-1"/>
              <a:ext cx="292421" cy="803417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6" name="Shape 40"/>
            <p:cNvSpPr/>
            <p:nvPr/>
          </p:nvSpPr>
          <p:spPr>
            <a:xfrm flipV="1">
              <a:off x="4150089" y="1741920"/>
              <a:ext cx="292421" cy="80341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7" name="Shape 41"/>
            <p:cNvSpPr/>
            <p:nvPr/>
          </p:nvSpPr>
          <p:spPr>
            <a:xfrm flipV="1">
              <a:off x="3197917" y="845178"/>
              <a:ext cx="2" cy="854979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8" name="Shape 42"/>
            <p:cNvSpPr/>
            <p:nvPr/>
          </p:nvSpPr>
          <p:spPr>
            <a:xfrm>
              <a:off x="2144649" y="762837"/>
              <a:ext cx="85497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49" name="Shape 43"/>
            <p:cNvSpPr/>
            <p:nvPr/>
          </p:nvSpPr>
          <p:spPr>
            <a:xfrm>
              <a:off x="2144649" y="1782498"/>
              <a:ext cx="85497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50" name="Shape 44"/>
            <p:cNvSpPr/>
            <p:nvPr/>
          </p:nvSpPr>
          <p:spPr>
            <a:xfrm flipV="1">
              <a:off x="3639595" y="845179"/>
              <a:ext cx="1" cy="85497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51" name="Shape 45"/>
            <p:cNvSpPr/>
            <p:nvPr/>
          </p:nvSpPr>
          <p:spPr>
            <a:xfrm flipH="1" flipV="1">
              <a:off x="2959785" y="222516"/>
              <a:ext cx="654951" cy="54957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52" name="Shape 46"/>
            <p:cNvSpPr/>
            <p:nvPr/>
          </p:nvSpPr>
          <p:spPr>
            <a:xfrm flipV="1">
              <a:off x="2959785" y="1773250"/>
              <a:ext cx="654951" cy="549569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  <p:sp>
          <p:nvSpPr>
            <p:cNvPr id="53" name="Shape 47"/>
            <p:cNvSpPr/>
            <p:nvPr/>
          </p:nvSpPr>
          <p:spPr>
            <a:xfrm flipV="1">
              <a:off x="0" y="1272667"/>
              <a:ext cx="2498426" cy="1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eneva"/>
                  <a:ea typeface="Geneva"/>
                  <a:cs typeface="Geneva"/>
                  <a:sym typeface="Geneva"/>
                </a:defRPr>
              </a:pPr>
              <a:endParaRPr sz="1800" b="0">
                <a:solidFill>
                  <a:prstClr val="black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eneva"/>
                <a:ea typeface="Geneva"/>
                <a:cs typeface="Geneva"/>
                <a:sym typeface="Geneva"/>
              </a:endParaRPr>
            </a:p>
          </p:txBody>
        </p:sp>
      </p:grpSp>
      <p:sp>
        <p:nvSpPr>
          <p:cNvPr id="54" name="ZoneTexte 41"/>
          <p:cNvSpPr txBox="1"/>
          <p:nvPr/>
        </p:nvSpPr>
        <p:spPr>
          <a:xfrm>
            <a:off x="4617430" y="1813263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Palatino Linotype" panose="02040502050505030304" pitchFamily="18" charset="0"/>
              </a:rPr>
              <a:t>GEM</a:t>
            </a:r>
            <a:endParaRPr lang="fr-FR" b="0" dirty="0">
              <a:solidFill>
                <a:prstClr val="black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55" name="ZoneTexte 42"/>
          <p:cNvSpPr txBox="1"/>
          <p:nvPr/>
        </p:nvSpPr>
        <p:spPr>
          <a:xfrm>
            <a:off x="4923653" y="242369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Palatino Linotype" panose="02040502050505030304" pitchFamily="18" charset="0"/>
              </a:rPr>
              <a:t>GEM</a:t>
            </a:r>
            <a:endParaRPr lang="fr-FR" b="0" dirty="0">
              <a:solidFill>
                <a:prstClr val="black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56" name="ZoneTexte 43"/>
          <p:cNvSpPr txBox="1"/>
          <p:nvPr/>
        </p:nvSpPr>
        <p:spPr>
          <a:xfrm>
            <a:off x="4727379" y="2937533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effectLst/>
                <a:latin typeface="Palatino Linotype" panose="02040502050505030304" pitchFamily="18" charset="0"/>
              </a:rPr>
              <a:t>GEM</a:t>
            </a:r>
            <a:endParaRPr lang="fr-FR" b="0" dirty="0">
              <a:solidFill>
                <a:prstClr val="black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5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87" y="3627937"/>
            <a:ext cx="4074549" cy="2849418"/>
          </a:xfrm>
          <a:prstGeom prst="rect">
            <a:avLst/>
          </a:prstGeom>
        </p:spPr>
      </p:pic>
      <p:pic>
        <p:nvPicPr>
          <p:cNvPr id="58" name="Picture 2" descr="C:\Users\Gabri\Documents\Work2014\Physics\HighEffDetector\FirstResults-Xrays\Assembly\20140908_1027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91" y="4636325"/>
            <a:ext cx="2060576" cy="174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3246278" y="3976934"/>
            <a:ext cx="254039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Triple GEM + </a:t>
            </a:r>
            <a:r>
              <a:rPr lang="it-IT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3D borated cathode</a:t>
            </a:r>
          </a:p>
          <a:p>
            <a:pPr algn="ctr" rtl="0" latinLnBrk="1" hangingPunct="0"/>
            <a:r>
              <a:rPr lang="it-IT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Thermal neutrons</a:t>
            </a: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7933"/>
          <a:stretch/>
        </p:blipFill>
        <p:spPr bwMode="auto">
          <a:xfrm>
            <a:off x="81077" y="4647673"/>
            <a:ext cx="3375606" cy="170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Arrow Connector 2"/>
          <p:cNvCxnSpPr/>
          <p:nvPr/>
        </p:nvCxnSpPr>
        <p:spPr>
          <a:xfrm flipH="1">
            <a:off x="3246278" y="5020065"/>
            <a:ext cx="6895" cy="43530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TextBox 7"/>
          <p:cNvSpPr txBox="1">
            <a:spLocks noChangeArrowheads="1"/>
          </p:cNvSpPr>
          <p:nvPr/>
        </p:nvSpPr>
        <p:spPr bwMode="auto">
          <a:xfrm>
            <a:off x="1277652" y="4608531"/>
            <a:ext cx="2616054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it-IT" altLang="en-US" sz="1200" dirty="0" smtClean="0">
                <a:solidFill>
                  <a:prstClr val="white"/>
                </a:solidFill>
                <a:effectLst/>
                <a:latin typeface="Palatino Linotype" panose="02040502050505030304" pitchFamily="18" charset="0"/>
              </a:rPr>
              <a:t>BANDGEM Modules</a:t>
            </a:r>
            <a:endParaRPr lang="it-IT" altLang="en-US" sz="1200" dirty="0">
              <a:solidFill>
                <a:prstClr val="white"/>
              </a:solidFill>
              <a:effectLst/>
              <a:latin typeface="Palatino Linotype" panose="02040502050505030304" pitchFamily="18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it-IT" altLang="en-US" sz="1200" dirty="0">
                <a:solidFill>
                  <a:prstClr val="white"/>
                </a:solidFill>
                <a:effectLst/>
                <a:latin typeface="Palatino Linotype" panose="02040502050505030304" pitchFamily="18" charset="0"/>
              </a:rPr>
              <a:t>As rear detector panels</a:t>
            </a:r>
            <a:endParaRPr lang="en-GB" altLang="en-US" sz="1200" dirty="0">
              <a:solidFill>
                <a:prstClr val="white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34" y="4327287"/>
            <a:ext cx="321273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LOKI-SANS Instrument @ ESS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65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436483"/>
              </p:ext>
            </p:extLst>
          </p:nvPr>
        </p:nvGraphicFramePr>
        <p:xfrm>
          <a:off x="-7684" y="2514600"/>
          <a:ext cx="547922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16" name="Chart" r:id="rId4" imgW="6600758" imgH="4410011" progId="MSGraph.Chart.8">
                  <p:embed followColorScheme="full"/>
                </p:oleObj>
              </mc:Choice>
              <mc:Fallback>
                <p:oleObj name="Chart" r:id="rId4" imgW="6600758" imgH="441001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84" y="2514600"/>
                        <a:ext cx="5479220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39020" y="2127583"/>
            <a:ext cx="5194407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800" b="0" dirty="0" smtClean="0">
                <a:solidFill>
                  <a:srgbClr val="000000"/>
                </a:solidFill>
                <a:effectLst/>
              </a:rPr>
              <a:t>Particle Identification Techniques:</a:t>
            </a:r>
            <a:endParaRPr lang="en-US" altLang="en-US" sz="3600" b="0" dirty="0" smtClean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972881" y="5732404"/>
            <a:ext cx="1101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b="0" baseline="30000" smtClean="0">
                <a:solidFill>
                  <a:srgbClr val="000000"/>
                </a:solidFill>
                <a:effectLst/>
              </a:rPr>
              <a:t>p (GeV/c)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694435" y="2878107"/>
            <a:ext cx="327515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00000"/>
              </a:lnSpc>
            </a:pPr>
            <a:endParaRPr lang="en-US" altLang="en-US" sz="2800" baseline="30000" dirty="0" smtClean="0">
              <a:solidFill>
                <a:srgbClr val="3333CC"/>
              </a:solidFill>
              <a:effectLst/>
              <a:latin typeface="Symbol" pitchFamily="18" charset="2"/>
            </a:endParaRPr>
          </a:p>
          <a:p>
            <a:pPr>
              <a:lnSpc>
                <a:spcPct val="100000"/>
              </a:lnSpc>
            </a:pPr>
            <a:r>
              <a:rPr lang="en-US" altLang="en-US" baseline="30000" dirty="0" smtClean="0">
                <a:solidFill>
                  <a:srgbClr val="3333CC"/>
                </a:solidFill>
                <a:effectLst/>
                <a:latin typeface="Symbol" pitchFamily="18" charset="2"/>
              </a:rPr>
              <a:t>p</a:t>
            </a:r>
            <a:r>
              <a:rPr lang="en-US" altLang="en-US" b="0" baseline="30000" dirty="0" smtClean="0">
                <a:solidFill>
                  <a:srgbClr val="3333CC"/>
                </a:solidFill>
                <a:effectLst/>
              </a:rPr>
              <a:t>-K identification range</a:t>
            </a:r>
            <a:endParaRPr lang="en-US" altLang="en-US" sz="2000" b="0" baseline="30000" dirty="0" smtClean="0">
              <a:solidFill>
                <a:srgbClr val="3333CC"/>
              </a:solidFill>
              <a:effectLst/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373987" y="2667000"/>
            <a:ext cx="106592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TR+dE/dx</a:t>
            </a: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Cherenkov</a:t>
            </a: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dE/dx</a:t>
            </a: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altLang="en-US" sz="1800" baseline="3000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TOF</a:t>
            </a:r>
          </a:p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150 ps</a:t>
            </a:r>
          </a:p>
          <a:p>
            <a:pPr>
              <a:lnSpc>
                <a:spcPct val="100000"/>
              </a:lnSpc>
            </a:pPr>
            <a:r>
              <a:rPr lang="en-US" altLang="en-US" sz="1800" baseline="30000" smtClean="0">
                <a:solidFill>
                  <a:srgbClr val="000000"/>
                </a:solidFill>
                <a:effectLst/>
              </a:rPr>
              <a:t>FWHM</a:t>
            </a:r>
            <a:endParaRPr lang="en-US" altLang="en-US" b="0" baseline="30000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1135612" y="3429000"/>
            <a:ext cx="3276872" cy="1524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US" alt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678293" y="4191000"/>
            <a:ext cx="837270" cy="152400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US" alt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2278906" y="4191000"/>
            <a:ext cx="914636" cy="152400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US" alt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1135611" y="5029200"/>
            <a:ext cx="837270" cy="1524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US" alt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53" name="Rectangle 23"/>
          <p:cNvSpPr>
            <a:spLocks noChangeArrowheads="1"/>
          </p:cNvSpPr>
          <p:nvPr/>
        </p:nvSpPr>
        <p:spPr bwMode="auto">
          <a:xfrm>
            <a:off x="1890358" y="2667021"/>
            <a:ext cx="2805800" cy="2444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en-US" sz="1000" b="0" smtClean="0">
                <a:solidFill>
                  <a:srgbClr val="3333CC"/>
                </a:solidFill>
                <a:effectLst/>
              </a:rPr>
              <a:t>electron identification</a:t>
            </a:r>
          </a:p>
        </p:txBody>
      </p:sp>
      <p:sp>
        <p:nvSpPr>
          <p:cNvPr id="10254" name="Rectangle 9"/>
          <p:cNvSpPr>
            <a:spLocks noChangeArrowheads="1"/>
          </p:cNvSpPr>
          <p:nvPr/>
        </p:nvSpPr>
        <p:spPr bwMode="auto">
          <a:xfrm>
            <a:off x="3802153" y="2743200"/>
            <a:ext cx="914636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US" alt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56" name="Rectangle 27"/>
          <p:cNvSpPr>
            <a:spLocks noChangeArrowheads="1"/>
          </p:cNvSpPr>
          <p:nvPr/>
        </p:nvSpPr>
        <p:spPr bwMode="auto">
          <a:xfrm>
            <a:off x="274890" y="983662"/>
            <a:ext cx="9222508" cy="9602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1800" dirty="0" smtClean="0">
                <a:solidFill>
                  <a:srgbClr val="3333CC"/>
                </a:solidFill>
                <a:effectLst/>
              </a:rPr>
              <a:t>need </a:t>
            </a:r>
            <a:r>
              <a:rPr lang="en-US" altLang="en-US" sz="1800" dirty="0">
                <a:solidFill>
                  <a:srgbClr val="3333CC"/>
                </a:solidFill>
                <a:effectLst/>
              </a:rPr>
              <a:t>for </a:t>
            </a:r>
            <a:r>
              <a:rPr lang="el-GR" altLang="en-US" sz="1800" dirty="0">
                <a:solidFill>
                  <a:srgbClr val="3333CC"/>
                </a:solidFill>
                <a:effectLst/>
              </a:rPr>
              <a:t>π</a:t>
            </a:r>
            <a:r>
              <a:rPr lang="en-US" altLang="en-US" sz="1800" dirty="0">
                <a:solidFill>
                  <a:srgbClr val="3333CC"/>
                </a:solidFill>
                <a:effectLst/>
              </a:rPr>
              <a:t>-K identification from HEP </a:t>
            </a:r>
            <a:r>
              <a:rPr lang="en-US" altLang="en-US" sz="1800" dirty="0" smtClean="0">
                <a:solidFill>
                  <a:srgbClr val="3333CC"/>
                </a:solidFill>
                <a:effectLst/>
              </a:rPr>
              <a:t>Experiments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600" dirty="0" smtClean="0">
                <a:solidFill>
                  <a:srgbClr val="3333CC"/>
                </a:solidFill>
                <a:effectLst/>
              </a:rPr>
              <a:t>-  </a:t>
            </a:r>
            <a:r>
              <a:rPr lang="en-US" altLang="en-US" sz="1600" b="0" dirty="0" smtClean="0">
                <a:solidFill>
                  <a:schemeClr val="tx1"/>
                </a:solidFill>
                <a:effectLst/>
              </a:rPr>
              <a:t>Large momentum acceptance </a:t>
            </a:r>
            <a:r>
              <a:rPr lang="en-US" altLang="en-US" sz="1600" b="0" dirty="0" smtClean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 Cherenkov angle measurement</a:t>
            </a:r>
            <a:r>
              <a:rPr lang="en-US" altLang="en-US" sz="1600" b="0" dirty="0" smtClean="0">
                <a:solidFill>
                  <a:schemeClr val="tx1"/>
                </a:solidFill>
                <a:effectLst/>
              </a:rPr>
              <a:t> technique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1600" b="0" dirty="0" smtClean="0">
                <a:solidFill>
                  <a:schemeClr val="tx1"/>
                </a:solidFill>
                <a:effectLst/>
              </a:rPr>
              <a:t>Large angular acceptance </a:t>
            </a:r>
            <a:r>
              <a:rPr lang="en-US" altLang="en-US" sz="1600" b="0" dirty="0" smtClean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 large area of efficient single photon detection</a:t>
            </a:r>
            <a:endParaRPr lang="en-US" altLang="en-US" sz="1600" b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5333427" y="1976009"/>
            <a:ext cx="4554458" cy="39149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1600" dirty="0" smtClean="0">
                <a:solidFill>
                  <a:srgbClr val="3333CC"/>
                </a:solidFill>
                <a:effectLst/>
              </a:rPr>
              <a:t>1970s: large area position sensitive gaseous detectors available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050" dirty="0" smtClean="0">
                <a:solidFill>
                  <a:srgbClr val="3333CC"/>
                </a:solidFill>
                <a:effectLst/>
              </a:rPr>
              <a:t>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1600" dirty="0" smtClean="0">
                <a:solidFill>
                  <a:srgbClr val="3333CC"/>
                </a:solidFill>
                <a:effectLst/>
              </a:rPr>
              <a:t>Suitable photo-ionizing agent: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600" b="0" dirty="0" smtClean="0">
                <a:solidFill>
                  <a:srgbClr val="3333CC"/>
                </a:solidFill>
                <a:effectLst/>
              </a:rPr>
              <a:t>      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benzene: </a:t>
            </a:r>
            <a:r>
              <a:rPr lang="en-US" altLang="en-US" sz="1200" b="0" dirty="0" err="1" smtClean="0">
                <a:solidFill>
                  <a:srgbClr val="3333CC"/>
                </a:solidFill>
                <a:effectLst/>
              </a:rPr>
              <a:t>Seguinot-Ypsilantis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 NIM 142 (1977) 377,</a:t>
            </a:r>
            <a:endParaRPr lang="en-US" altLang="en-US" sz="1100" b="0" dirty="0">
              <a:solidFill>
                <a:srgbClr val="3333CC"/>
              </a:solidFill>
              <a:effectLst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100" b="0" dirty="0" smtClean="0">
                <a:solidFill>
                  <a:srgbClr val="3333CC"/>
                </a:solidFill>
                <a:effectLst/>
              </a:rPr>
              <a:t>         </a:t>
            </a:r>
            <a:r>
              <a:rPr lang="en-US" altLang="en-US" sz="1200" dirty="0" smtClean="0">
                <a:solidFill>
                  <a:srgbClr val="FF0000"/>
                </a:solidFill>
                <a:effectLst/>
              </a:rPr>
              <a:t>TEA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      (7.6 eV)    NIM 173 </a:t>
            </a:r>
            <a:r>
              <a:rPr lang="en-US" altLang="en-US" sz="1200" b="0" dirty="0">
                <a:solidFill>
                  <a:srgbClr val="3333CC"/>
                </a:solidFill>
                <a:effectLst/>
              </a:rPr>
              <a:t>(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1980) 283</a:t>
            </a:r>
            <a:r>
              <a:rPr lang="en-US" altLang="en-US" sz="1200" dirty="0" smtClean="0">
                <a:solidFill>
                  <a:srgbClr val="0070C0"/>
                </a:solidFill>
                <a:effectLst/>
              </a:rPr>
              <a:t>,</a:t>
            </a:r>
            <a:endParaRPr lang="en-US" altLang="en-US" sz="1200" dirty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200" dirty="0" smtClean="0">
                <a:solidFill>
                  <a:srgbClr val="FF0000"/>
                </a:solidFill>
                <a:effectLst/>
              </a:rPr>
              <a:t>      TMAE  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(5.3 eV)    NIM 178 </a:t>
            </a:r>
            <a:r>
              <a:rPr lang="en-US" altLang="en-US" sz="1200" b="0" dirty="0">
                <a:solidFill>
                  <a:srgbClr val="3333CC"/>
                </a:solidFill>
                <a:effectLst/>
              </a:rPr>
              <a:t>(1980) 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125.</a:t>
            </a:r>
            <a:endParaRPr lang="en-US" altLang="en-US" sz="1200" dirty="0" smtClean="0">
              <a:solidFill>
                <a:srgbClr val="FF0000"/>
              </a:solidFill>
              <a:effectLst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endParaRPr lang="en-US" altLang="en-US" sz="1050" b="0" dirty="0">
              <a:solidFill>
                <a:srgbClr val="3333CC"/>
              </a:solidFill>
              <a:effectLst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  <a:effectLst/>
                <a:latin typeface="Helvetica" pitchFamily="34" charset="0"/>
              </a:rPr>
              <a:t>a </a:t>
            </a:r>
            <a:r>
              <a:rPr lang="en-US" sz="1400" dirty="0">
                <a:solidFill>
                  <a:schemeClr val="tx1"/>
                </a:solidFill>
                <a:effectLst/>
                <a:latin typeface="Helvetica" pitchFamily="34" charset="0"/>
              </a:rPr>
              <a:t>gas gain high enough to detect single 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Helvetica" pitchFamily="34" charset="0"/>
              </a:rPr>
              <a:t>photoelectrons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endParaRPr lang="en-US" sz="1000" dirty="0">
              <a:solidFill>
                <a:srgbClr val="C00000"/>
              </a:solidFill>
              <a:effectLst/>
              <a:latin typeface="Helvetica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400" dirty="0" smtClean="0">
                <a:solidFill>
                  <a:srgbClr val="C00000"/>
                </a:solidFill>
                <a:effectLst/>
                <a:latin typeface="Helvetica" pitchFamily="34" charset="0"/>
                <a:sym typeface="Wingdings" panose="05000000000000000000" pitchFamily="2" charset="2"/>
              </a:rPr>
              <a:t>conflicting requirements because of the copious UV emission by the multiplication avalanche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Helvetica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 typeface="Wingdings" pitchFamily="2" charset="2"/>
              <a:buChar char="à"/>
            </a:pPr>
            <a:endParaRPr lang="en-US" sz="1050" dirty="0">
              <a:solidFill>
                <a:srgbClr val="0000CC"/>
              </a:solidFill>
              <a:effectLst/>
              <a:latin typeface="Helvetica" pitchFamily="34" charset="0"/>
              <a:sym typeface="Wingdings" panose="05000000000000000000" pitchFamily="2" charset="2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Helvetica" pitchFamily="34" charset="0"/>
                <a:sym typeface="Wingdings" panose="05000000000000000000" pitchFamily="2" charset="2"/>
              </a:rPr>
              <a:t>solution: multistep avalanche chamber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400" b="0" dirty="0" smtClean="0">
                <a:solidFill>
                  <a:srgbClr val="0000CC"/>
                </a:solidFill>
                <a:effectLst/>
                <a:latin typeface="Helvetica" pitchFamily="34" charset="0"/>
                <a:sym typeface="Wingdings" panose="05000000000000000000" pitchFamily="2" charset="2"/>
              </a:rPr>
              <a:t>      (</a:t>
            </a:r>
            <a:r>
              <a:rPr lang="en-US" altLang="en-US" sz="1200" b="0" dirty="0" err="1" smtClean="0">
                <a:solidFill>
                  <a:srgbClr val="3333CC"/>
                </a:solidFill>
                <a:effectLst/>
              </a:rPr>
              <a:t>Charpak-Sauli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 Phys. Lett. B </a:t>
            </a:r>
            <a:r>
              <a:rPr lang="en-US" altLang="en-US" sz="1200" b="0" dirty="0">
                <a:solidFill>
                  <a:srgbClr val="3333CC"/>
                </a:solidFill>
                <a:effectLst/>
              </a:rPr>
              <a:t>142 (1977) </a:t>
            </a:r>
            <a:r>
              <a:rPr lang="en-US" altLang="en-US" sz="1200" b="0" dirty="0" smtClean="0">
                <a:solidFill>
                  <a:srgbClr val="3333CC"/>
                </a:solidFill>
                <a:effectLst/>
              </a:rPr>
              <a:t>377) </a:t>
            </a:r>
            <a:r>
              <a:rPr lang="en-US" altLang="en-US" sz="1400" dirty="0" smtClean="0">
                <a:solidFill>
                  <a:srgbClr val="3333CC"/>
                </a:solidFill>
                <a:effectLst/>
              </a:rPr>
              <a:t>or TPC</a:t>
            </a:r>
            <a:endParaRPr lang="en-US" sz="1200" dirty="0" smtClean="0">
              <a:solidFill>
                <a:srgbClr val="0000CC"/>
              </a:solidFill>
              <a:effectLst/>
              <a:latin typeface="Helvetica" pitchFamily="34" charset="0"/>
            </a:endParaRPr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678293" y="5996488"/>
            <a:ext cx="8819105" cy="36933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altLang="en-US" sz="1800" dirty="0" smtClean="0">
                <a:solidFill>
                  <a:srgbClr val="3333CC"/>
                </a:solidFill>
                <a:effectLst/>
              </a:rPr>
              <a:t>Gaseous detectors: 1) cheap, 2) magnetic insensitive, 3) low material budget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83" y="-1"/>
            <a:ext cx="8256334" cy="983663"/>
          </a:xfrm>
        </p:spPr>
        <p:txBody>
          <a:bodyPr/>
          <a:lstStyle/>
          <a:p>
            <a:r>
              <a:rPr lang="en-GB" b="0" dirty="0" smtClean="0"/>
              <a:t>Gaseous Photon Detectors</a:t>
            </a:r>
            <a:endParaRPr lang="en-GB" b="0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85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5566" y="3947617"/>
            <a:ext cx="2547205" cy="1928213"/>
            <a:chOff x="662289" y="1778724"/>
            <a:chExt cx="2386341" cy="184947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289" y="1778724"/>
              <a:ext cx="2386341" cy="1849478"/>
            </a:xfrm>
            <a:prstGeom prst="rect">
              <a:avLst/>
            </a:prstGeom>
            <a:noFill/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863438" y="2269893"/>
              <a:ext cx="1119772" cy="382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CC"/>
                  </a:solidFill>
                  <a:effectLst/>
                </a:rPr>
                <a:t>OMEGA</a:t>
              </a:r>
              <a:endParaRPr lang="en-US" sz="1800" i="1" dirty="0">
                <a:solidFill>
                  <a:srgbClr val="0000CC"/>
                </a:solidFill>
                <a:effectLst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81733" y="3927412"/>
            <a:ext cx="3047589" cy="1996978"/>
            <a:chOff x="485830" y="3811251"/>
            <a:chExt cx="2587943" cy="1609725"/>
          </a:xfrm>
        </p:grpSpPr>
        <p:pic>
          <p:nvPicPr>
            <p:cNvPr id="6379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830" y="3811251"/>
              <a:ext cx="2587943" cy="160972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57143" y="5039824"/>
              <a:ext cx="979754" cy="332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CC"/>
                  </a:solidFill>
                  <a:effectLst/>
                </a:rPr>
                <a:t>DELPHI</a:t>
              </a:r>
              <a:endParaRPr lang="en-US" sz="1800" i="1" dirty="0">
                <a:solidFill>
                  <a:srgbClr val="0000CC"/>
                </a:solidFill>
                <a:effectLst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65462" y="5983407"/>
            <a:ext cx="4653220" cy="424732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effectLst/>
              </a:rPr>
              <a:t>TMAE</a:t>
            </a:r>
            <a:r>
              <a:rPr lang="en-US" sz="1400" i="1" dirty="0" smtClean="0">
                <a:solidFill>
                  <a:prstClr val="black"/>
                </a:solidFill>
                <a:effectLst/>
              </a:rPr>
              <a:t>(</a:t>
            </a:r>
            <a:r>
              <a:rPr lang="en-US" sz="1400" i="1" dirty="0" err="1" smtClean="0">
                <a:solidFill>
                  <a:prstClr val="black"/>
                </a:solidFill>
                <a:effectLst/>
              </a:rPr>
              <a:t>Tetrakis</a:t>
            </a:r>
            <a:r>
              <a:rPr lang="en-US" sz="1400" i="1" dirty="0" smtClean="0">
                <a:solidFill>
                  <a:prstClr val="black"/>
                </a:solidFill>
                <a:effectLst/>
              </a:rPr>
              <a:t>-</a:t>
            </a:r>
            <a:r>
              <a:rPr lang="en-US" sz="1400" i="1" dirty="0" err="1" smtClean="0">
                <a:solidFill>
                  <a:prstClr val="black"/>
                </a:solidFill>
                <a:effectLst/>
              </a:rPr>
              <a:t>Dimethylamine</a:t>
            </a:r>
            <a:r>
              <a:rPr lang="en-US" sz="1400" i="1" dirty="0" smtClean="0">
                <a:solidFill>
                  <a:prstClr val="black"/>
                </a:solidFill>
                <a:effectLst/>
              </a:rPr>
              <a:t>-Ethylene</a:t>
            </a:r>
            <a:r>
              <a:rPr lang="en-US" sz="1400" i="1" dirty="0">
                <a:solidFill>
                  <a:prstClr val="black"/>
                </a:solidFill>
                <a:effectLst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6440" y="1154084"/>
            <a:ext cx="2926331" cy="2702448"/>
            <a:chOff x="4172726" y="1360584"/>
            <a:chExt cx="2685519" cy="2590681"/>
          </a:xfrm>
        </p:grpSpPr>
        <p:pic>
          <p:nvPicPr>
            <p:cNvPr id="63795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2726" y="1725852"/>
              <a:ext cx="2685519" cy="2225413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751998" y="1360584"/>
              <a:ext cx="1415772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CC"/>
                  </a:solidFill>
                  <a:effectLst/>
                </a:rPr>
                <a:t>SLD - CRID</a:t>
              </a:r>
              <a:endParaRPr lang="en-US" sz="1800" i="1" dirty="0">
                <a:solidFill>
                  <a:srgbClr val="0000CC"/>
                </a:solidFill>
                <a:effectLst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64031" y="88007"/>
            <a:ext cx="3269696" cy="4067671"/>
            <a:chOff x="6411598" y="1634737"/>
            <a:chExt cx="2967861" cy="44280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32698" y="3133545"/>
              <a:ext cx="2865731" cy="2418727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750133" y="5600463"/>
              <a:ext cx="2230612" cy="4623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99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prstClr val="black"/>
                  </a:solidFill>
                  <a:effectLst/>
                </a:rPr>
                <a:t>TEA  </a:t>
              </a:r>
              <a:r>
                <a:rPr lang="en-US" sz="1400" i="1" dirty="0" smtClean="0">
                  <a:solidFill>
                    <a:prstClr val="black"/>
                  </a:solidFill>
                  <a:effectLst/>
                </a:rPr>
                <a:t> (Tri-Ethyl-Amine)</a:t>
              </a:r>
              <a:endParaRPr lang="en-US" sz="1400" i="1" dirty="0">
                <a:solidFill>
                  <a:prstClr val="black"/>
                </a:solidFill>
                <a:effectLst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81164" y="5210640"/>
              <a:ext cx="1141600" cy="3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CC"/>
                  </a:solidFill>
                  <a:effectLst/>
                </a:rPr>
                <a:t>CLEO III</a:t>
              </a:r>
              <a:endParaRPr lang="en-US" sz="1800" i="1" dirty="0">
                <a:solidFill>
                  <a:srgbClr val="0000CC"/>
                </a:solidFill>
                <a:effectLst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11598" y="1634737"/>
              <a:ext cx="2967861" cy="1397832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7391527" y="1696096"/>
              <a:ext cx="762870" cy="3898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CC"/>
                  </a:solidFill>
                  <a:effectLst/>
                </a:rPr>
                <a:t>E605</a:t>
              </a:r>
              <a:endParaRPr lang="en-US" sz="1800" i="1" dirty="0">
                <a:solidFill>
                  <a:srgbClr val="0000CC"/>
                </a:solidFill>
                <a:effectLst/>
              </a:endParaRPr>
            </a:p>
          </p:txBody>
        </p:sp>
      </p:grp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29" y="55532"/>
            <a:ext cx="6427965" cy="1161163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RICH with large area gaseous PD’s</a:t>
            </a: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1</a:t>
            </a:r>
            <a:r>
              <a:rPr lang="en-US" sz="2800" i="1" baseline="30000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st</a:t>
            </a:r>
            <a:r>
              <a:rPr lang="en-US" sz="24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generation: </a:t>
            </a:r>
            <a:r>
              <a:rPr lang="en-US" sz="2400" i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photoconverting</a:t>
            </a:r>
            <a:r>
              <a:rPr lang="en-US" sz="24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vapours</a:t>
            </a:r>
            <a:endParaRPr lang="en-US" sz="500" i="1" dirty="0"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6" name="Group 78"/>
          <p:cNvGrpSpPr/>
          <p:nvPr/>
        </p:nvGrpSpPr>
        <p:grpSpPr>
          <a:xfrm>
            <a:off x="3092771" y="1637765"/>
            <a:ext cx="3537032" cy="2178351"/>
            <a:chOff x="-17574" y="2743200"/>
            <a:chExt cx="4946637" cy="2743200"/>
          </a:xfrm>
        </p:grpSpPr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2817836" y="5181600"/>
              <a:ext cx="1551143" cy="304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430668" y="5177849"/>
              <a:ext cx="1301464" cy="304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-17574" y="2743200"/>
              <a:ext cx="3426445" cy="2286001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b="0" i="1" u="sng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349007" y="3163888"/>
              <a:ext cx="1088279" cy="6731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90" y="0"/>
                </a:cxn>
                <a:cxn ang="0">
                  <a:pos x="128" y="6"/>
                </a:cxn>
                <a:cxn ang="0">
                  <a:pos x="166" y="90"/>
                </a:cxn>
                <a:cxn ang="0">
                  <a:pos x="237" y="173"/>
                </a:cxn>
                <a:cxn ang="0">
                  <a:pos x="410" y="166"/>
                </a:cxn>
                <a:cxn ang="0">
                  <a:pos x="448" y="237"/>
                </a:cxn>
                <a:cxn ang="0">
                  <a:pos x="461" y="282"/>
                </a:cxn>
                <a:cxn ang="0">
                  <a:pos x="582" y="288"/>
                </a:cxn>
                <a:cxn ang="0">
                  <a:pos x="633" y="384"/>
                </a:cxn>
                <a:cxn ang="0">
                  <a:pos x="659" y="397"/>
                </a:cxn>
              </a:cxnLst>
              <a:rect l="0" t="0" r="r" b="b"/>
              <a:pathLst>
                <a:path w="685" h="424">
                  <a:moveTo>
                    <a:pt x="0" y="19"/>
                  </a:moveTo>
                  <a:cubicBezTo>
                    <a:pt x="31" y="13"/>
                    <a:pt x="59" y="5"/>
                    <a:pt x="90" y="0"/>
                  </a:cubicBezTo>
                  <a:cubicBezTo>
                    <a:pt x="103" y="2"/>
                    <a:pt x="116" y="1"/>
                    <a:pt x="128" y="6"/>
                  </a:cubicBezTo>
                  <a:cubicBezTo>
                    <a:pt x="155" y="18"/>
                    <a:pt x="158" y="68"/>
                    <a:pt x="166" y="90"/>
                  </a:cubicBezTo>
                  <a:cubicBezTo>
                    <a:pt x="181" y="132"/>
                    <a:pt x="192" y="156"/>
                    <a:pt x="237" y="173"/>
                  </a:cubicBezTo>
                  <a:cubicBezTo>
                    <a:pt x="288" y="170"/>
                    <a:pt x="357" y="156"/>
                    <a:pt x="410" y="166"/>
                  </a:cubicBezTo>
                  <a:cubicBezTo>
                    <a:pt x="427" y="189"/>
                    <a:pt x="440" y="209"/>
                    <a:pt x="448" y="237"/>
                  </a:cubicBezTo>
                  <a:cubicBezTo>
                    <a:pt x="452" y="252"/>
                    <a:pt x="446" y="279"/>
                    <a:pt x="461" y="282"/>
                  </a:cubicBezTo>
                  <a:cubicBezTo>
                    <a:pt x="501" y="290"/>
                    <a:pt x="542" y="286"/>
                    <a:pt x="582" y="288"/>
                  </a:cubicBezTo>
                  <a:cubicBezTo>
                    <a:pt x="590" y="304"/>
                    <a:pt x="612" y="368"/>
                    <a:pt x="633" y="384"/>
                  </a:cubicBezTo>
                  <a:cubicBezTo>
                    <a:pt x="685" y="424"/>
                    <a:pt x="636" y="370"/>
                    <a:pt x="659" y="39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graphicFrame>
          <p:nvGraphicFramePr>
            <p:cNvPr id="31" name="Object 8"/>
            <p:cNvGraphicFramePr>
              <a:graphicFrameLocks noChangeAspect="1"/>
            </p:cNvGraphicFramePr>
            <p:nvPr/>
          </p:nvGraphicFramePr>
          <p:xfrm>
            <a:off x="1234415" y="3697288"/>
            <a:ext cx="720362" cy="738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092" name="Clip" r:id="rId8" imgW="719280" imgH="738360" progId="">
                    <p:embed/>
                  </p:oleObj>
                </mc:Choice>
                <mc:Fallback>
                  <p:oleObj name="Clip" r:id="rId8" imgW="719280" imgH="7383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415" y="3697288"/>
                          <a:ext cx="720362" cy="738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-17574" y="2895599"/>
              <a:ext cx="1591787" cy="3077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Cherenkov photon</a:t>
              </a:r>
              <a:endParaRPr lang="en-US" sz="700" b="0" i="1" dirty="0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1485424" y="3490914"/>
              <a:ext cx="452161" cy="236537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159" y="15"/>
                </a:cxn>
                <a:cxn ang="0">
                  <a:pos x="284" y="0"/>
                </a:cxn>
              </a:cxnLst>
              <a:rect l="0" t="0" r="r" b="b"/>
              <a:pathLst>
                <a:path w="284" h="149">
                  <a:moveTo>
                    <a:pt x="0" y="149"/>
                  </a:moveTo>
                  <a:cubicBezTo>
                    <a:pt x="23" y="84"/>
                    <a:pt x="89" y="24"/>
                    <a:pt x="159" y="15"/>
                  </a:cubicBezTo>
                  <a:cubicBezTo>
                    <a:pt x="177" y="13"/>
                    <a:pt x="284" y="9"/>
                    <a:pt x="284" y="0"/>
                  </a:cubicBez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1920393" y="3429000"/>
              <a:ext cx="77365" cy="76200"/>
            </a:xfrm>
            <a:prstGeom prst="ellipse">
              <a:avLst/>
            </a:prstGeom>
            <a:solidFill>
              <a:srgbClr val="FF00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209961" y="3182098"/>
              <a:ext cx="1255811" cy="3077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photoelectron</a:t>
              </a:r>
              <a:endParaRPr lang="en-US" sz="800" b="0" i="1" dirty="0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2057932" y="3470275"/>
              <a:ext cx="53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2117906" y="3430340"/>
              <a:ext cx="394624" cy="4066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E</a:t>
              </a:r>
              <a:endParaRPr lang="en-US" sz="800" b="0" i="1" dirty="0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AutoShape 17"/>
            <p:cNvSpPr>
              <a:spLocks noChangeArrowheads="1"/>
            </p:cNvSpPr>
            <p:nvPr/>
          </p:nvSpPr>
          <p:spPr bwMode="auto">
            <a:xfrm>
              <a:off x="2589177" y="3276600"/>
              <a:ext cx="457318" cy="457200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b="0" i="1" u="sng"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2817836" y="2743200"/>
              <a:ext cx="0" cy="2438400"/>
            </a:xfrm>
            <a:prstGeom prst="line">
              <a:avLst/>
            </a:prstGeom>
            <a:noFill/>
            <a:ln w="1270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2863800" y="3043846"/>
              <a:ext cx="1022659" cy="4691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50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Townsend</a:t>
              </a:r>
            </a:p>
            <a:p>
              <a:r>
                <a:rPr lang="en-US" sz="1050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avalanche</a:t>
              </a:r>
              <a:endParaRPr lang="en-US" sz="1000" b="0" i="1" dirty="0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Line 20"/>
            <p:cNvSpPr>
              <a:spLocks noChangeShapeType="1"/>
            </p:cNvSpPr>
            <p:nvPr/>
          </p:nvSpPr>
          <p:spPr bwMode="auto">
            <a:xfrm flipV="1">
              <a:off x="3199508" y="4876800"/>
              <a:ext cx="304305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>
              <a:off x="3503812" y="35814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3" name="Line 22"/>
            <p:cNvSpPr>
              <a:spLocks noChangeShapeType="1"/>
            </p:cNvSpPr>
            <p:nvPr/>
          </p:nvSpPr>
          <p:spPr bwMode="auto">
            <a:xfrm>
              <a:off x="4342801" y="3581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4" name="Line 23"/>
            <p:cNvSpPr>
              <a:spLocks noChangeShapeType="1"/>
            </p:cNvSpPr>
            <p:nvPr/>
          </p:nvSpPr>
          <p:spPr bwMode="auto">
            <a:xfrm>
              <a:off x="3503812" y="2971800"/>
              <a:ext cx="379953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5" name="Line 24"/>
            <p:cNvSpPr>
              <a:spLocks noChangeShapeType="1"/>
            </p:cNvSpPr>
            <p:nvPr/>
          </p:nvSpPr>
          <p:spPr bwMode="auto">
            <a:xfrm>
              <a:off x="4342801" y="29718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6" name="Line 25"/>
            <p:cNvSpPr>
              <a:spLocks noChangeShapeType="1"/>
            </p:cNvSpPr>
            <p:nvPr/>
          </p:nvSpPr>
          <p:spPr bwMode="auto">
            <a:xfrm>
              <a:off x="3503812" y="41910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7" name="Line 26"/>
            <p:cNvSpPr>
              <a:spLocks noChangeShapeType="1"/>
            </p:cNvSpPr>
            <p:nvPr/>
          </p:nvSpPr>
          <p:spPr bwMode="auto">
            <a:xfrm>
              <a:off x="4342801" y="41910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8" name="Line 27"/>
            <p:cNvSpPr>
              <a:spLocks noChangeShapeType="1"/>
            </p:cNvSpPr>
            <p:nvPr/>
          </p:nvSpPr>
          <p:spPr bwMode="auto">
            <a:xfrm>
              <a:off x="3503812" y="4724400"/>
              <a:ext cx="3799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>
              <a:off x="4342801" y="4724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50" name="Line 29"/>
            <p:cNvSpPr>
              <a:spLocks noChangeShapeType="1"/>
            </p:cNvSpPr>
            <p:nvPr/>
          </p:nvSpPr>
          <p:spPr bwMode="auto">
            <a:xfrm flipV="1">
              <a:off x="2286590" y="4876800"/>
              <a:ext cx="455599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graphicFrame>
          <p:nvGraphicFramePr>
            <p:cNvPr id="51" name="Object 30"/>
            <p:cNvGraphicFramePr>
              <a:graphicFrameLocks noChangeAspect="1"/>
            </p:cNvGraphicFramePr>
            <p:nvPr/>
          </p:nvGraphicFramePr>
          <p:xfrm>
            <a:off x="4817312" y="3930651"/>
            <a:ext cx="111751" cy="214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093" name="Equation" r:id="rId10" imgW="114120" imgH="215640" progId="Equation.3">
                    <p:embed/>
                  </p:oleObj>
                </mc:Choice>
                <mc:Fallback>
                  <p:oleObj name="Equation" r:id="rId10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7312" y="3930651"/>
                          <a:ext cx="111751" cy="2143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AutoShape 31"/>
            <p:cNvSpPr>
              <a:spLocks noChangeArrowheads="1"/>
            </p:cNvSpPr>
            <p:nvPr/>
          </p:nvSpPr>
          <p:spPr bwMode="auto">
            <a:xfrm rot="5400000">
              <a:off x="3922506" y="27044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53" name="AutoShape 32"/>
            <p:cNvSpPr>
              <a:spLocks noChangeArrowheads="1"/>
            </p:cNvSpPr>
            <p:nvPr/>
          </p:nvSpPr>
          <p:spPr bwMode="auto">
            <a:xfrm rot="5400000">
              <a:off x="3922506" y="33140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54" name="AutoShape 33"/>
            <p:cNvSpPr>
              <a:spLocks noChangeArrowheads="1"/>
            </p:cNvSpPr>
            <p:nvPr/>
          </p:nvSpPr>
          <p:spPr bwMode="auto">
            <a:xfrm rot="5400000">
              <a:off x="3922506" y="3923659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55" name="AutoShape 34"/>
            <p:cNvSpPr>
              <a:spLocks noChangeArrowheads="1"/>
            </p:cNvSpPr>
            <p:nvPr/>
          </p:nvSpPr>
          <p:spPr bwMode="auto">
            <a:xfrm rot="5400000">
              <a:off x="3922506" y="4455472"/>
              <a:ext cx="457200" cy="53468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>
              <a:off x="1363360" y="5157788"/>
              <a:ext cx="3055088" cy="3255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prstClr val="black"/>
                  </a:solidFill>
                  <a:effectLst/>
                </a:rPr>
                <a:t>anode wires    </a:t>
              </a:r>
              <a:r>
                <a:rPr lang="en-US" b="0" i="1" dirty="0" smtClean="0">
                  <a:solidFill>
                    <a:prstClr val="black"/>
                  </a:solidFill>
                  <a:effectLst/>
                </a:rPr>
                <a:t> cathode pads</a:t>
              </a:r>
              <a:endParaRPr lang="en-US" b="0" i="1" dirty="0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57" name="Group 68"/>
            <p:cNvGrpSpPr>
              <a:grpSpLocks/>
            </p:cNvGrpSpPr>
            <p:nvPr/>
          </p:nvGrpSpPr>
          <p:grpSpPr bwMode="auto">
            <a:xfrm>
              <a:off x="3428165" y="2819400"/>
              <a:ext cx="75647" cy="2057400"/>
              <a:chOff x="2160" y="1776"/>
              <a:chExt cx="48" cy="1296"/>
            </a:xfrm>
          </p:grpSpPr>
          <p:sp>
            <p:nvSpPr>
              <p:cNvPr id="58" name="Rectangle 69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/>
            </p:nvSpPr>
            <p:spPr bwMode="auto">
              <a:xfrm>
                <a:off x="2160" y="216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6487277" y="4209408"/>
            <a:ext cx="3246450" cy="2329704"/>
            <a:chOff x="591495" y="1713054"/>
            <a:chExt cx="3823946" cy="2647347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1495" y="1713054"/>
              <a:ext cx="3823946" cy="2647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Box 68"/>
            <p:cNvSpPr txBox="1"/>
            <p:nvPr/>
          </p:nvSpPr>
          <p:spPr>
            <a:xfrm>
              <a:off x="1365812" y="1736204"/>
              <a:ext cx="1653722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CC"/>
                  </a:solidFill>
                </a:rPr>
                <a:t>NIMA 554 (2005) 147</a:t>
              </a:r>
              <a:endParaRPr lang="en-US" i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63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713" y="0"/>
            <a:ext cx="6942415" cy="984250"/>
          </a:xfrm>
        </p:spPr>
        <p:txBody>
          <a:bodyPr/>
          <a:lstStyle/>
          <a:p>
            <a:r>
              <a:rPr lang="en-US" sz="3200" dirty="0" smtClean="0"/>
              <a:t>Thin </a:t>
            </a:r>
            <a:r>
              <a:rPr lang="en-US" sz="3200" dirty="0" err="1" smtClean="0"/>
              <a:t>CsI</a:t>
            </a:r>
            <a:r>
              <a:rPr lang="en-US" sz="3200" dirty="0" smtClean="0"/>
              <a:t> film 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210913" y="1122055"/>
            <a:ext cx="3005444" cy="978729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1956:</a:t>
            </a:r>
          </a:p>
          <a:p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CsI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layer has large QE for photons with h</a:t>
            </a:r>
            <a:r>
              <a:rPr lang="el-GR" sz="1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ν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&gt; 6 eV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(Philipp and Taft)</a:t>
            </a:r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" y="4843321"/>
            <a:ext cx="4740183" cy="29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3" y="5278673"/>
            <a:ext cx="4494437" cy="83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" y="2212752"/>
            <a:ext cx="3405580" cy="218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54" y="984250"/>
            <a:ext cx="2457012" cy="36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871867" y="1165556"/>
            <a:ext cx="403095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C00000"/>
                </a:solidFill>
                <a:effectLst/>
              </a:rPr>
              <a:t>CsI</a:t>
            </a:r>
            <a:r>
              <a:rPr lang="en-US" sz="1600" b="0" dirty="0" smtClean="0">
                <a:solidFill>
                  <a:srgbClr val="C00000"/>
                </a:solidFill>
                <a:effectLst/>
              </a:rPr>
              <a:t> is highly reactive with water: it took many years to develop appropriate substrate preparation, deposition method, handling technology for high QE gaseous PDs</a:t>
            </a:r>
          </a:p>
        </p:txBody>
      </p:sp>
      <p:grpSp>
        <p:nvGrpSpPr>
          <p:cNvPr id="10" name="Group 79"/>
          <p:cNvGrpSpPr/>
          <p:nvPr/>
        </p:nvGrpSpPr>
        <p:grpSpPr>
          <a:xfrm>
            <a:off x="6467320" y="3848264"/>
            <a:ext cx="2840051" cy="2572794"/>
            <a:chOff x="6627673" y="2567167"/>
            <a:chExt cx="3112103" cy="314651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6693183" y="5118392"/>
              <a:ext cx="3028046" cy="562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2" name="Rectangle 40"/>
            <p:cNvSpPr>
              <a:spLocks noChangeArrowheads="1"/>
            </p:cNvSpPr>
            <p:nvPr/>
          </p:nvSpPr>
          <p:spPr bwMode="auto">
            <a:xfrm>
              <a:off x="7630112" y="2567167"/>
              <a:ext cx="1985723" cy="2362200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b="0" i="1" u="sng">
                <a:solidFill>
                  <a:prstClr val="blac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 flipH="1">
              <a:off x="6627673" y="35814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flipH="1">
              <a:off x="7464942" y="3581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 flipH="1">
              <a:off x="6627673" y="2971800"/>
              <a:ext cx="381671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6" name="Line 44"/>
            <p:cNvSpPr>
              <a:spLocks noChangeShapeType="1"/>
            </p:cNvSpPr>
            <p:nvPr/>
          </p:nvSpPr>
          <p:spPr bwMode="auto">
            <a:xfrm flipH="1">
              <a:off x="7464942" y="29718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7" name="Line 45"/>
            <p:cNvSpPr>
              <a:spLocks noChangeShapeType="1"/>
            </p:cNvSpPr>
            <p:nvPr/>
          </p:nvSpPr>
          <p:spPr bwMode="auto">
            <a:xfrm flipH="1">
              <a:off x="6627673" y="41910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8" name="Line 46"/>
            <p:cNvSpPr>
              <a:spLocks noChangeShapeType="1"/>
            </p:cNvSpPr>
            <p:nvPr/>
          </p:nvSpPr>
          <p:spPr bwMode="auto">
            <a:xfrm flipH="1">
              <a:off x="7464942" y="41910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 flipH="1">
              <a:off x="6627673" y="4724400"/>
              <a:ext cx="381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0" name="Line 48"/>
            <p:cNvSpPr>
              <a:spLocks noChangeShapeType="1"/>
            </p:cNvSpPr>
            <p:nvPr/>
          </p:nvSpPr>
          <p:spPr bwMode="auto">
            <a:xfrm flipH="1">
              <a:off x="7464942" y="4724400"/>
              <a:ext cx="3043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1" name="AutoShape 49"/>
            <p:cNvSpPr>
              <a:spLocks noChangeArrowheads="1"/>
            </p:cNvSpPr>
            <p:nvPr/>
          </p:nvSpPr>
          <p:spPr bwMode="auto">
            <a:xfrm rot="16200000" flipH="1">
              <a:off x="7046367" y="27061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 rot="16200000" flipH="1">
              <a:off x="7046367" y="33157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3" name="AutoShape 51"/>
            <p:cNvSpPr>
              <a:spLocks noChangeArrowheads="1"/>
            </p:cNvSpPr>
            <p:nvPr/>
          </p:nvSpPr>
          <p:spPr bwMode="auto">
            <a:xfrm rot="16200000" flipH="1">
              <a:off x="7046367" y="3925378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4" name="AutoShape 52"/>
            <p:cNvSpPr>
              <a:spLocks noChangeArrowheads="1"/>
            </p:cNvSpPr>
            <p:nvPr/>
          </p:nvSpPr>
          <p:spPr bwMode="auto">
            <a:xfrm rot="16200000" flipH="1">
              <a:off x="7046367" y="4457191"/>
              <a:ext cx="457200" cy="53124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5" name="AutoShape 57"/>
            <p:cNvSpPr>
              <a:spLocks noChangeArrowheads="1"/>
            </p:cNvSpPr>
            <p:nvPr/>
          </p:nvSpPr>
          <p:spPr bwMode="auto">
            <a:xfrm>
              <a:off x="8303931" y="3352800"/>
              <a:ext cx="379953" cy="381000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b="0" i="1" u="sng"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Line 58"/>
            <p:cNvSpPr>
              <a:spLocks noChangeShapeType="1"/>
            </p:cNvSpPr>
            <p:nvPr/>
          </p:nvSpPr>
          <p:spPr bwMode="auto">
            <a:xfrm>
              <a:off x="8455225" y="2819400"/>
              <a:ext cx="0" cy="2209800"/>
            </a:xfrm>
            <a:prstGeom prst="line">
              <a:avLst/>
            </a:prstGeom>
            <a:noFill/>
            <a:ln w="1270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 rot="-10903917">
              <a:off x="7922260" y="3581400"/>
              <a:ext cx="1086560" cy="6731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90" y="0"/>
                </a:cxn>
                <a:cxn ang="0">
                  <a:pos x="128" y="6"/>
                </a:cxn>
                <a:cxn ang="0">
                  <a:pos x="166" y="90"/>
                </a:cxn>
                <a:cxn ang="0">
                  <a:pos x="237" y="173"/>
                </a:cxn>
                <a:cxn ang="0">
                  <a:pos x="410" y="166"/>
                </a:cxn>
                <a:cxn ang="0">
                  <a:pos x="448" y="237"/>
                </a:cxn>
                <a:cxn ang="0">
                  <a:pos x="461" y="282"/>
                </a:cxn>
                <a:cxn ang="0">
                  <a:pos x="582" y="288"/>
                </a:cxn>
                <a:cxn ang="0">
                  <a:pos x="633" y="384"/>
                </a:cxn>
                <a:cxn ang="0">
                  <a:pos x="659" y="397"/>
                </a:cxn>
              </a:cxnLst>
              <a:rect l="0" t="0" r="r" b="b"/>
              <a:pathLst>
                <a:path w="685" h="424">
                  <a:moveTo>
                    <a:pt x="0" y="19"/>
                  </a:moveTo>
                  <a:cubicBezTo>
                    <a:pt x="31" y="13"/>
                    <a:pt x="59" y="5"/>
                    <a:pt x="90" y="0"/>
                  </a:cubicBezTo>
                  <a:cubicBezTo>
                    <a:pt x="103" y="2"/>
                    <a:pt x="116" y="1"/>
                    <a:pt x="128" y="6"/>
                  </a:cubicBezTo>
                  <a:cubicBezTo>
                    <a:pt x="155" y="18"/>
                    <a:pt x="158" y="68"/>
                    <a:pt x="166" y="90"/>
                  </a:cubicBezTo>
                  <a:cubicBezTo>
                    <a:pt x="181" y="132"/>
                    <a:pt x="192" y="156"/>
                    <a:pt x="237" y="173"/>
                  </a:cubicBezTo>
                  <a:cubicBezTo>
                    <a:pt x="288" y="170"/>
                    <a:pt x="357" y="156"/>
                    <a:pt x="410" y="166"/>
                  </a:cubicBezTo>
                  <a:cubicBezTo>
                    <a:pt x="427" y="189"/>
                    <a:pt x="440" y="209"/>
                    <a:pt x="448" y="237"/>
                  </a:cubicBezTo>
                  <a:cubicBezTo>
                    <a:pt x="452" y="252"/>
                    <a:pt x="446" y="279"/>
                    <a:pt x="461" y="282"/>
                  </a:cubicBezTo>
                  <a:cubicBezTo>
                    <a:pt x="501" y="290"/>
                    <a:pt x="542" y="286"/>
                    <a:pt x="582" y="288"/>
                  </a:cubicBezTo>
                  <a:cubicBezTo>
                    <a:pt x="590" y="304"/>
                    <a:pt x="612" y="368"/>
                    <a:pt x="633" y="384"/>
                  </a:cubicBezTo>
                  <a:cubicBezTo>
                    <a:pt x="685" y="424"/>
                    <a:pt x="636" y="370"/>
                    <a:pt x="659" y="39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7769248" y="2819400"/>
              <a:ext cx="75647" cy="205740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>
              <a:off x="7844895" y="3581400"/>
              <a:ext cx="3060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sp>
          <p:nvSpPr>
            <p:cNvPr id="31" name="Text Box 62"/>
            <p:cNvSpPr txBox="1">
              <a:spLocks noChangeArrowheads="1"/>
            </p:cNvSpPr>
            <p:nvPr/>
          </p:nvSpPr>
          <p:spPr bwMode="auto">
            <a:xfrm>
              <a:off x="8655172" y="4269816"/>
              <a:ext cx="1084604" cy="6055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Cherenkov </a:t>
              </a:r>
            </a:p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photon</a:t>
              </a:r>
            </a:p>
          </p:txBody>
        </p:sp>
        <p:sp>
          <p:nvSpPr>
            <p:cNvPr id="32" name="Text Box 63"/>
            <p:cNvSpPr txBox="1">
              <a:spLocks noChangeArrowheads="1"/>
            </p:cNvSpPr>
            <p:nvPr/>
          </p:nvSpPr>
          <p:spPr bwMode="auto">
            <a:xfrm>
              <a:off x="8617014" y="3110041"/>
              <a:ext cx="1065187" cy="6055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Townsend</a:t>
              </a:r>
            </a:p>
            <a:p>
              <a:r>
                <a:rPr lang="en-US" b="0" i="1" dirty="0">
                  <a:solidFill>
                    <a:prstClr val="black"/>
                  </a:solidFill>
                  <a:effectLst/>
                  <a:latin typeface="Times New Roman" pitchFamily="18" charset="0"/>
                </a:rPr>
                <a:t>avalanche</a:t>
              </a:r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693183" y="5126480"/>
              <a:ext cx="2600055" cy="587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0" i="1" dirty="0">
                  <a:solidFill>
                    <a:prstClr val="black"/>
                  </a:solidFill>
                  <a:effectLst/>
                </a:rPr>
                <a:t>thin layer (300 - 500 nm) of</a:t>
              </a:r>
            </a:p>
            <a:p>
              <a:r>
                <a:rPr lang="en-US" sz="1400" b="0" i="1" dirty="0" err="1" smtClean="0">
                  <a:solidFill>
                    <a:prstClr val="black"/>
                  </a:solidFill>
                  <a:effectLst/>
                </a:rPr>
                <a:t>CsI</a:t>
              </a:r>
              <a:r>
                <a:rPr lang="en-US" sz="1400" b="0" i="1" dirty="0" smtClean="0">
                  <a:solidFill>
                    <a:prstClr val="black"/>
                  </a:solidFill>
                  <a:effectLst/>
                </a:rPr>
                <a:t> </a:t>
              </a:r>
              <a:r>
                <a:rPr lang="en-US" sz="1400" b="0" i="1" dirty="0">
                  <a:solidFill>
                    <a:prstClr val="black"/>
                  </a:solidFill>
                  <a:effectLst/>
                </a:rPr>
                <a:t>on </a:t>
              </a:r>
              <a:r>
                <a:rPr lang="en-US" sz="1400" b="0" i="1" dirty="0" smtClean="0">
                  <a:solidFill>
                    <a:prstClr val="black"/>
                  </a:solidFill>
                  <a:effectLst/>
                </a:rPr>
                <a:t>a </a:t>
              </a:r>
              <a:r>
                <a:rPr lang="en-US" sz="1400" b="0" i="1" dirty="0">
                  <a:solidFill>
                    <a:prstClr val="black"/>
                  </a:solidFill>
                  <a:effectLst/>
                </a:rPr>
                <a:t>cathode pad plane</a:t>
              </a:r>
            </a:p>
          </p:txBody>
        </p: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 flipH="1" flipV="1">
              <a:off x="7846614" y="4754555"/>
              <a:ext cx="151293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800" i="1" u="sng">
                <a:effectLst/>
              </a:endParaRPr>
            </a:p>
          </p:txBody>
        </p:sp>
        <p:grpSp>
          <p:nvGrpSpPr>
            <p:cNvPr id="35" name="Group 73"/>
            <p:cNvGrpSpPr>
              <a:grpSpLocks/>
            </p:cNvGrpSpPr>
            <p:nvPr/>
          </p:nvGrpSpPr>
          <p:grpSpPr bwMode="auto">
            <a:xfrm>
              <a:off x="7693601" y="2819400"/>
              <a:ext cx="75647" cy="2057400"/>
              <a:chOff x="2160" y="1776"/>
              <a:chExt cx="48" cy="1296"/>
            </a:xfrm>
          </p:grpSpPr>
          <p:sp>
            <p:nvSpPr>
              <p:cNvPr id="36" name="Rectangle 74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37" name="Rectangle 75"/>
              <p:cNvSpPr>
                <a:spLocks noChangeArrowheads="1"/>
              </p:cNvSpPr>
              <p:nvPr/>
            </p:nvSpPr>
            <p:spPr bwMode="auto">
              <a:xfrm>
                <a:off x="2160" y="216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38" name="Rectangle 76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  <p:sp>
            <p:nvSpPr>
              <p:cNvPr id="40" name="Rectangle 77"/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48" cy="19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800" i="1" u="sng">
                  <a:effectLst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5899968" y="2301521"/>
            <a:ext cx="3882207" cy="142192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7030A0"/>
                </a:solidFill>
                <a:effectLst/>
              </a:rPr>
              <a:t>Semitransparent photocathode:</a:t>
            </a:r>
          </a:p>
          <a:p>
            <a:r>
              <a:rPr lang="en-US" sz="1600" b="0" dirty="0" smtClean="0">
                <a:solidFill>
                  <a:srgbClr val="7030A0"/>
                </a:solidFill>
                <a:effectLst/>
              </a:rPr>
              <a:t>thin metallic film and precise thickness.</a:t>
            </a:r>
          </a:p>
          <a:p>
            <a:endParaRPr lang="en-US" sz="1600" b="0" dirty="0" smtClean="0">
              <a:solidFill>
                <a:srgbClr val="7030A0"/>
              </a:solidFill>
              <a:effectLst/>
            </a:endParaRPr>
          </a:p>
          <a:p>
            <a:r>
              <a:rPr lang="en-US" sz="1600" b="0" dirty="0">
                <a:solidFill>
                  <a:srgbClr val="7030A0"/>
                </a:solidFill>
                <a:effectLst/>
              </a:rPr>
              <a:t>Reflective photocathode</a:t>
            </a:r>
            <a:r>
              <a:rPr lang="en-US" sz="1600" b="0" dirty="0" smtClean="0">
                <a:solidFill>
                  <a:srgbClr val="7030A0"/>
                </a:solidFill>
                <a:effectLst/>
              </a:rPr>
              <a:t>:</a:t>
            </a:r>
          </a:p>
          <a:p>
            <a:r>
              <a:rPr lang="en-US" sz="1600" b="0" dirty="0" smtClean="0">
                <a:solidFill>
                  <a:srgbClr val="7030A0"/>
                </a:solidFill>
                <a:effectLst/>
              </a:rPr>
              <a:t>no metallic film and non critical thickness</a:t>
            </a:r>
          </a:p>
          <a:p>
            <a:r>
              <a:rPr lang="en-US" sz="1600" b="0" dirty="0" smtClean="0">
                <a:solidFill>
                  <a:srgbClr val="7030A0"/>
                </a:solidFill>
                <a:effectLst/>
              </a:rPr>
              <a:t>(important for large area)</a:t>
            </a:r>
          </a:p>
        </p:txBody>
      </p:sp>
      <p:sp>
        <p:nvSpPr>
          <p:cNvPr id="44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mpid_piuz"/>
          <p:cNvPicPr>
            <a:picLocks noChangeAspect="1" noChangeArrowheads="1"/>
          </p:cNvPicPr>
          <p:nvPr/>
        </p:nvPicPr>
        <p:blipFill rotWithShape="1">
          <a:blip r:embed="rId2" cstate="print"/>
          <a:srcRect t="20909" r="9734"/>
          <a:stretch/>
        </p:blipFill>
        <p:spPr bwMode="auto">
          <a:xfrm>
            <a:off x="210691" y="846332"/>
            <a:ext cx="3379425" cy="2058236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6239" y="59242"/>
            <a:ext cx="8906586" cy="723899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RD26: </a:t>
            </a:r>
            <a:r>
              <a:rPr lang="en-US" sz="28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the technology of MWPCs + </a:t>
            </a:r>
            <a:r>
              <a:rPr lang="en-US" sz="2800" i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CsI</a:t>
            </a:r>
            <a:endParaRPr lang="en-US" sz="700" i="1" dirty="0"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40042" y="1150655"/>
            <a:ext cx="2172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GB" sz="2000" i="1" dirty="0" smtClean="0">
                <a:solidFill>
                  <a:srgbClr val="FFFFFF"/>
                </a:solidFill>
                <a:effectLst/>
              </a:rPr>
              <a:t>François </a:t>
            </a:r>
            <a:r>
              <a:rPr lang="en-GB" sz="2000" i="1" dirty="0" err="1" smtClean="0">
                <a:solidFill>
                  <a:srgbClr val="FFFFFF"/>
                </a:solidFill>
                <a:effectLst/>
              </a:rPr>
              <a:t>Piuz</a:t>
            </a:r>
            <a:endParaRPr lang="en-GB" sz="2000" i="1" dirty="0" smtClean="0">
              <a:solidFill>
                <a:srgbClr val="FFFFFF"/>
              </a:solidFill>
              <a:effectLst/>
            </a:endParaRPr>
          </a:p>
        </p:txBody>
      </p:sp>
      <p:pic>
        <p:nvPicPr>
          <p:cNvPr id="5" name="Picture 4" descr="http://origin-ars.els-cdn.com/content/image/1-s2.0-S0168900210020942-g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16" y="4474999"/>
            <a:ext cx="4850940" cy="20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0118" y="795919"/>
            <a:ext cx="5300034" cy="75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effectLst/>
              </a:rPr>
              <a:t>1992, F. </a:t>
            </a:r>
            <a:r>
              <a:rPr lang="en-US" sz="1600" i="1" dirty="0" err="1" smtClean="0">
                <a:solidFill>
                  <a:srgbClr val="000000"/>
                </a:solidFill>
                <a:effectLst/>
              </a:rPr>
              <a:t>Piuz</a:t>
            </a:r>
            <a:r>
              <a:rPr lang="en-US" sz="1600" i="1" dirty="0" smtClean="0">
                <a:solidFill>
                  <a:srgbClr val="000000"/>
                </a:solidFill>
                <a:effectLst/>
              </a:rPr>
              <a:t> et al. Development of large area advanced fast-RICH detector for particle identification at LHC operated with heavy ions</a:t>
            </a:r>
            <a:endParaRPr lang="en-US" sz="1050" i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714750" y="1553049"/>
            <a:ext cx="6019800" cy="27273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762000" lvl="1" indent="0">
              <a:buFont typeface="Wingdings" pitchFamily="2" charset="2"/>
              <a:buNone/>
            </a:pPr>
            <a:r>
              <a:rPr lang="en-GB" sz="1800" kern="0" dirty="0" smtClean="0">
                <a:solidFill>
                  <a:srgbClr val="002060"/>
                </a:solidFill>
                <a:effectLst/>
              </a:rPr>
              <a:t>TO ACHIEVE HIGH </a:t>
            </a:r>
            <a:r>
              <a:rPr lang="en-GB" sz="1800" kern="0" dirty="0" err="1" smtClean="0">
                <a:solidFill>
                  <a:srgbClr val="002060"/>
                </a:solidFill>
                <a:effectLst/>
              </a:rPr>
              <a:t>CsI</a:t>
            </a:r>
            <a:r>
              <a:rPr lang="en-GB" sz="1800" kern="0" dirty="0" smtClean="0">
                <a:solidFill>
                  <a:srgbClr val="002060"/>
                </a:solidFill>
                <a:effectLst/>
              </a:rPr>
              <a:t> QE: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GB" sz="1700" kern="0" dirty="0" smtClean="0">
                <a:solidFill>
                  <a:srgbClr val="FF0000"/>
                </a:solidFill>
                <a:effectLst/>
              </a:rPr>
              <a:t>Substrate preparation: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GB" sz="1700" kern="0" dirty="0" smtClean="0">
                <a:solidFill>
                  <a:srgbClr val="000000"/>
                </a:solidFill>
                <a:effectLst/>
              </a:rPr>
              <a:t>Cu clad PCB coated by Ni (7 µm) and Au(0.5 µm), surface cleaning in ultrasonic bath, outgassing at 60 </a:t>
            </a:r>
            <a:r>
              <a:rPr lang="en-GB" sz="1700" kern="0" baseline="30000" dirty="0" err="1" smtClean="0">
                <a:solidFill>
                  <a:srgbClr val="000000"/>
                </a:solidFill>
                <a:effectLst/>
              </a:rPr>
              <a:t>o</a:t>
            </a:r>
            <a:r>
              <a:rPr lang="en-GB" sz="1700" kern="0" dirty="0" err="1" smtClean="0">
                <a:solidFill>
                  <a:srgbClr val="000000"/>
                </a:solidFill>
                <a:effectLst/>
              </a:rPr>
              <a:t>C</a:t>
            </a:r>
            <a:r>
              <a:rPr lang="en-GB" sz="1700" kern="0" dirty="0" smtClean="0">
                <a:solidFill>
                  <a:srgbClr val="000000"/>
                </a:solidFill>
                <a:effectLst/>
              </a:rPr>
              <a:t> for 1 day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FF0000"/>
                </a:solidFill>
                <a:effectLst/>
                <a:sym typeface="Symbol" pitchFamily="18" charset="2"/>
              </a:rPr>
              <a:t>Slow deposition of 300 nm </a:t>
            </a:r>
            <a:r>
              <a:rPr lang="en-US" sz="1700" kern="0" dirty="0" err="1" smtClean="0">
                <a:solidFill>
                  <a:srgbClr val="FF0000"/>
                </a:solidFill>
                <a:effectLst/>
                <a:sym typeface="Symbol" pitchFamily="18" charset="2"/>
              </a:rPr>
              <a:t>CsI</a:t>
            </a:r>
            <a:r>
              <a:rPr lang="en-US" sz="1700" kern="0" dirty="0" smtClean="0">
                <a:solidFill>
                  <a:srgbClr val="FF0000"/>
                </a:solidFill>
                <a:effectLst/>
                <a:sym typeface="Symbol" pitchFamily="18" charset="2"/>
              </a:rPr>
              <a:t> film: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1 nm/s (by thermal evaporation or e</a:t>
            </a:r>
            <a:r>
              <a:rPr lang="en-US" sz="1700" kern="0" baseline="30000" dirty="0" smtClean="0">
                <a:solidFill>
                  <a:srgbClr val="000000"/>
                </a:solidFill>
                <a:effectLst/>
                <a:sym typeface="Symbol" pitchFamily="18" charset="2"/>
              </a:rPr>
              <a:t>-</a:t>
            </a: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-gun) at a vacuum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of ~ 10</a:t>
            </a:r>
            <a:r>
              <a:rPr lang="en-US" sz="1900" kern="0" baseline="30000" dirty="0" smtClean="0">
                <a:solidFill>
                  <a:srgbClr val="000000"/>
                </a:solidFill>
                <a:effectLst/>
                <a:sym typeface="Symbol" pitchFamily="18" charset="2"/>
              </a:rPr>
              <a:t>-7</a:t>
            </a: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 mbar, monitoring of residual gas composition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FF0000"/>
                </a:solidFill>
                <a:effectLst/>
                <a:sym typeface="Symbol" pitchFamily="18" charset="2"/>
              </a:rPr>
              <a:t>Thermal treatment: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after deposition at 60 </a:t>
            </a:r>
            <a:r>
              <a:rPr lang="en-US" sz="1700" kern="0" baseline="30000" dirty="0" err="1" smtClean="0">
                <a:solidFill>
                  <a:srgbClr val="000000"/>
                </a:solidFill>
                <a:effectLst/>
                <a:sym typeface="Symbol" pitchFamily="18" charset="2"/>
              </a:rPr>
              <a:t>o</a:t>
            </a:r>
            <a:r>
              <a:rPr lang="en-US" sz="1700" kern="0" dirty="0" err="1" smtClean="0">
                <a:solidFill>
                  <a:srgbClr val="000000"/>
                </a:solidFill>
                <a:effectLst/>
                <a:sym typeface="Symbol" pitchFamily="18" charset="2"/>
              </a:rPr>
              <a:t>C</a:t>
            </a: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 for 8  h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FF0000"/>
                </a:solidFill>
                <a:effectLst/>
                <a:sym typeface="Symbol" pitchFamily="18" charset="2"/>
              </a:rPr>
              <a:t>Careful Handling:</a:t>
            </a:r>
          </a:p>
          <a:p>
            <a:pPr marL="762000" lvl="1" indent="0">
              <a:buFont typeface="Wingdings" pitchFamily="2" charset="2"/>
              <a:buNone/>
            </a:pP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measurement of PC response, encapsulation under dry </a:t>
            </a:r>
            <a:r>
              <a:rPr lang="en-US" sz="1700" kern="0" dirty="0" err="1" smtClean="0">
                <a:solidFill>
                  <a:srgbClr val="000000"/>
                </a:solidFill>
                <a:effectLst/>
                <a:sym typeface="Symbol" pitchFamily="18" charset="2"/>
              </a:rPr>
              <a:t>Ar</a:t>
            </a:r>
            <a:r>
              <a:rPr lang="en-US" sz="1700" kern="0" dirty="0" smtClean="0">
                <a:solidFill>
                  <a:srgbClr val="000000"/>
                </a:solidFill>
                <a:effectLst/>
                <a:sym typeface="Symbol" pitchFamily="18" charset="2"/>
              </a:rPr>
              <a:t>, mounting by glove-box.</a:t>
            </a:r>
          </a:p>
          <a:p>
            <a:pPr>
              <a:buClr>
                <a:srgbClr val="FC0128"/>
              </a:buClr>
            </a:pPr>
            <a:endParaRPr lang="en-GB" kern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4491" y="2916737"/>
            <a:ext cx="4284997" cy="3540100"/>
            <a:chOff x="5260652" y="1667258"/>
            <a:chExt cx="4117596" cy="444056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0652" y="1828800"/>
              <a:ext cx="4000844" cy="4245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 bwMode="auto">
            <a:xfrm rot="5400000">
              <a:off x="5285714" y="3247253"/>
              <a:ext cx="2755076" cy="0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047347" y="1667258"/>
              <a:ext cx="2330901" cy="3242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  <a:effectLst/>
                </a:rPr>
                <a:t>The best fused silica cuts here</a:t>
              </a:r>
              <a:endParaRPr lang="en-US" i="1" dirty="0">
                <a:solidFill>
                  <a:srgbClr val="000000"/>
                </a:solidFill>
                <a:effectLst/>
              </a:endParaRPr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 bwMode="auto">
            <a:xfrm flipH="1">
              <a:off x="6697684" y="1829404"/>
              <a:ext cx="349662" cy="118149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966693" y="5835497"/>
              <a:ext cx="2614585" cy="2723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000000"/>
                  </a:solidFill>
                  <a:effectLst/>
                </a:rPr>
                <a:t>A. Di Mauro, NIM A 525 (2004) 173</a:t>
              </a:r>
              <a:r>
                <a:rPr lang="en-US" sz="800" b="0" i="1" u="sng" dirty="0" smtClean="0">
                  <a:solidFill>
                    <a:srgbClr val="000000"/>
                  </a:solidFill>
                  <a:effectLst/>
                </a:rPr>
                <a:t>.</a:t>
              </a:r>
              <a:endParaRPr lang="en-US" sz="800" b="0" i="1" u="sng" dirty="0">
                <a:solidFill>
                  <a:srgbClr val="000000"/>
                </a:solidFill>
                <a:effectLst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44611" y="4123459"/>
            <a:ext cx="5758214" cy="313932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B7C6FE">
                    <a:lumMod val="50000"/>
                  </a:srgbClr>
                </a:solidFill>
                <a:effectLst/>
              </a:rPr>
              <a:t>Schematic structure of the COMPASS Photon Detector:</a:t>
            </a:r>
            <a:endParaRPr lang="en-US" sz="1050" i="1" u="sng" dirty="0">
              <a:solidFill>
                <a:srgbClr val="B7C6FE">
                  <a:lumMod val="50000"/>
                </a:srgbClr>
              </a:solidFill>
              <a:effectLst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467350" y="4953000"/>
            <a:ext cx="1181100" cy="5134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800" i="1" u="sng" smtClean="0">
              <a:effectLst/>
            </a:endParaRPr>
          </a:p>
        </p:txBody>
      </p:sp>
      <p:pic>
        <p:nvPicPr>
          <p:cNvPr id="24" name="Picture 23" descr="RD51logob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9" y="48826"/>
            <a:ext cx="849194" cy="747530"/>
          </a:xfrm>
          <a:prstGeom prst="rect">
            <a:avLst/>
          </a:prstGeom>
        </p:spPr>
      </p:pic>
      <p:sp>
        <p:nvSpPr>
          <p:cNvPr id="2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77" y="2912249"/>
            <a:ext cx="2875907" cy="31330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r>
              <a:rPr lang="en-US" dirty="0" smtClean="0"/>
              <a:t>MWPCs with solid state photocathode (</a:t>
            </a:r>
            <a:r>
              <a:rPr lang="en-US" dirty="0" smtClean="0">
                <a:solidFill>
                  <a:srgbClr val="FF9933"/>
                </a:solidFill>
              </a:rPr>
              <a:t>the RD26 effort</a:t>
            </a:r>
            <a:r>
              <a:rPr lang="en-US" dirty="0" smtClean="0"/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1053"/>
          <a:stretch>
            <a:fillRect/>
          </a:stretch>
        </p:blipFill>
        <p:spPr bwMode="auto">
          <a:xfrm>
            <a:off x="7482152" y="1529589"/>
            <a:ext cx="1953670" cy="178723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14042"/>
          <a:stretch>
            <a:fillRect/>
          </a:stretch>
        </p:blipFill>
        <p:spPr bwMode="auto">
          <a:xfrm>
            <a:off x="3344426" y="1523948"/>
            <a:ext cx="4037922" cy="227231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3041" y="3628503"/>
            <a:ext cx="2513665" cy="265377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4172" y="4318229"/>
            <a:ext cx="3234016" cy="199128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34" y="1558020"/>
            <a:ext cx="3009394" cy="155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91546" y="2833997"/>
            <a:ext cx="1152880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TIC, NA44</a:t>
            </a:r>
            <a:endParaRPr lang="en-US" sz="1600" dirty="0">
              <a:solidFill>
                <a:srgbClr val="0000CC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000" y="5899058"/>
            <a:ext cx="266636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COMPASS RICH-1 2002 </a:t>
            </a:r>
            <a:r>
              <a:rPr lang="en-US" sz="1400" dirty="0" err="1" smtClean="0">
                <a:solidFill>
                  <a:srgbClr val="FF0000"/>
                </a:solidFill>
                <a:effectLst/>
              </a:rPr>
              <a:t>CsI</a:t>
            </a:r>
            <a:r>
              <a:rPr lang="en-US" sz="1400" dirty="0" smtClean="0">
                <a:solidFill>
                  <a:srgbClr val="FF0000"/>
                </a:solidFill>
                <a:effectLst/>
              </a:rPr>
              <a:t> &gt; 5 m</a:t>
            </a:r>
            <a:r>
              <a:rPr lang="en-US" sz="1400" baseline="30000" dirty="0" smtClean="0">
                <a:solidFill>
                  <a:srgbClr val="FF0000"/>
                </a:solidFill>
                <a:effectLst/>
              </a:rPr>
              <a:t>2 </a:t>
            </a:r>
            <a:endParaRPr lang="en-US" sz="1400" baseline="30000" dirty="0">
              <a:solidFill>
                <a:srgbClr val="FF0000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2744" y="3116697"/>
            <a:ext cx="152625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JLAB-HALL A</a:t>
            </a:r>
            <a:endParaRPr lang="en-US" sz="1600" dirty="0">
              <a:solidFill>
                <a:srgbClr val="0000CC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7452" y="1523948"/>
            <a:ext cx="1527982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ALICE-HMPID</a:t>
            </a:r>
          </a:p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2009</a:t>
            </a:r>
          </a:p>
          <a:p>
            <a:r>
              <a:rPr lang="en-US" sz="1600" dirty="0" err="1" smtClean="0">
                <a:solidFill>
                  <a:srgbClr val="FF0000"/>
                </a:solidFill>
                <a:effectLst/>
              </a:rPr>
              <a:t>CsI</a:t>
            </a:r>
            <a:r>
              <a:rPr lang="en-US" sz="1600" dirty="0" smtClean="0">
                <a:solidFill>
                  <a:srgbClr val="FF0000"/>
                </a:solidFill>
                <a:effectLst/>
              </a:rPr>
              <a:t> &gt; 10 m</a:t>
            </a:r>
            <a:r>
              <a:rPr lang="en-US" sz="1600" baseline="30000" dirty="0" smtClean="0">
                <a:solidFill>
                  <a:srgbClr val="FF0000"/>
                </a:solidFill>
                <a:effectLst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4172" y="5902557"/>
            <a:ext cx="72564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STAR</a:t>
            </a:r>
            <a:endParaRPr lang="en-US" sz="1600" dirty="0">
              <a:solidFill>
                <a:srgbClr val="0000CC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5273" y="5046104"/>
            <a:ext cx="1258606" cy="7294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effectLst/>
              </a:rPr>
              <a:t>HADES 1999</a:t>
            </a:r>
          </a:p>
          <a:p>
            <a:r>
              <a:rPr lang="en-US" sz="1400" dirty="0" err="1">
                <a:solidFill>
                  <a:srgbClr val="FF0000"/>
                </a:solidFill>
                <a:effectLst/>
              </a:rPr>
              <a:t>CsI</a:t>
            </a:r>
            <a:r>
              <a:rPr lang="en-US" sz="1400" dirty="0">
                <a:solidFill>
                  <a:srgbClr val="FF0000"/>
                </a:solidFill>
                <a:effectLst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effectLst/>
              </a:rPr>
              <a:t>&gt; 1 m</a:t>
            </a:r>
            <a:r>
              <a:rPr lang="en-US" sz="1400" baseline="30000" dirty="0" smtClean="0">
                <a:solidFill>
                  <a:srgbClr val="FF0000"/>
                </a:solidFill>
                <a:effectLst/>
              </a:rPr>
              <a:t>2</a:t>
            </a:r>
            <a:endParaRPr lang="en-US" sz="1400" baseline="30000" dirty="0">
              <a:solidFill>
                <a:srgbClr val="FF0000"/>
              </a:solidFill>
              <a:effectLst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-14053"/>
            <a:ext cx="8229600" cy="1082832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effectLst/>
                <a:latin typeface="Comic Sans MS" pitchFamily="66" charset="0"/>
              </a:rPr>
              <a:t>RICH with large area gaseous PD’s</a:t>
            </a:r>
          </a:p>
          <a:p>
            <a:pPr algn="ctr"/>
            <a:r>
              <a:rPr lang="en-US" sz="28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2</a:t>
            </a:r>
            <a:r>
              <a:rPr lang="en-US" sz="1600" i="1" baseline="30000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en-US" sz="3200" i="1" baseline="30000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nd</a:t>
            </a:r>
            <a:r>
              <a:rPr lang="en-US" sz="2800" i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generation: MWPC’s + </a:t>
            </a:r>
            <a:r>
              <a:rPr lang="en-US" sz="2800" i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CsI</a:t>
            </a:r>
            <a:endParaRPr lang="en-US" sz="600" i="1" dirty="0"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958471" name="Picture 7" descr="ang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535" y="984249"/>
            <a:ext cx="3466980" cy="5445125"/>
          </a:xfrm>
          <a:prstGeom prst="rect">
            <a:avLst/>
          </a:prstGeom>
          <a:noFill/>
        </p:spPr>
      </p:pic>
      <p:pic>
        <p:nvPicPr>
          <p:cNvPr id="14" name="Picture 15" descr="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9" y="1914525"/>
            <a:ext cx="4387698" cy="4484689"/>
          </a:xfrm>
          <a:prstGeom prst="rect">
            <a:avLst/>
          </a:prstGeom>
          <a:noFill/>
        </p:spPr>
      </p:pic>
      <p:pic>
        <p:nvPicPr>
          <p:cNvPr id="15" name="Picture 6" descr="C:\Documents and Settings\fulvio\My Documents\My Pictures\oldcsi\good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675" y="885825"/>
            <a:ext cx="3105148" cy="2484118"/>
          </a:xfrm>
          <a:prstGeom prst="rect">
            <a:avLst/>
          </a:prstGeom>
          <a:noFill/>
        </p:spPr>
      </p:pic>
      <p:pic>
        <p:nvPicPr>
          <p:cNvPr id="958477" name="Picture 13" descr="testQuarzi4"/>
          <p:cNvPicPr>
            <a:picLocks noChangeAspect="1" noChangeArrowheads="1"/>
          </p:cNvPicPr>
          <p:nvPr/>
        </p:nvPicPr>
        <p:blipFill>
          <a:blip r:embed="rId6" cstate="print"/>
          <a:srcRect r="11524"/>
          <a:stretch>
            <a:fillRect/>
          </a:stretch>
        </p:blipFill>
        <p:spPr bwMode="auto">
          <a:xfrm>
            <a:off x="3854449" y="3543300"/>
            <a:ext cx="2394868" cy="28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1128" cy="984250"/>
          </a:xfrm>
        </p:spPr>
        <p:txBody>
          <a:bodyPr/>
          <a:lstStyle/>
          <a:p>
            <a:r>
              <a:rPr lang="en-US" sz="3200" dirty="0" smtClean="0"/>
              <a:t>MWPC’s with</a:t>
            </a:r>
            <a:endParaRPr lang="en-US" sz="3200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9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1047555" name="Picture 3" descr="C:\Documents and Settings\fulvio\My Documents\My Pictures\CsI\cs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988151"/>
            <a:ext cx="3533775" cy="2827020"/>
          </a:xfrm>
          <a:prstGeom prst="rect">
            <a:avLst/>
          </a:prstGeom>
          <a:noFill/>
        </p:spPr>
      </p:pic>
      <p:pic>
        <p:nvPicPr>
          <p:cNvPr id="11" name="Picture 8" descr="vacu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1006930"/>
            <a:ext cx="3348190" cy="2867025"/>
          </a:xfrm>
          <a:prstGeom prst="rect">
            <a:avLst/>
          </a:prstGeom>
          <a:noFill/>
        </p:spPr>
      </p:pic>
      <p:pic>
        <p:nvPicPr>
          <p:cNvPr id="12" name="Picture 9" descr="DSCN0360"/>
          <p:cNvPicPr>
            <a:picLocks noChangeAspect="1" noChangeArrowheads="1"/>
          </p:cNvPicPr>
          <p:nvPr/>
        </p:nvPicPr>
        <p:blipFill>
          <a:blip r:embed="rId4" cstate="print"/>
          <a:srcRect l="15230"/>
          <a:stretch>
            <a:fillRect/>
          </a:stretch>
        </p:blipFill>
        <p:spPr bwMode="auto">
          <a:xfrm rot="16200000">
            <a:off x="3601983" y="1251483"/>
            <a:ext cx="2921113" cy="2276475"/>
          </a:xfrm>
          <a:prstGeom prst="rect">
            <a:avLst/>
          </a:prstGeom>
          <a:noFill/>
        </p:spPr>
      </p:pic>
      <p:pic>
        <p:nvPicPr>
          <p:cNvPr id="14" name="Picture 12" descr="glovebox2"/>
          <p:cNvPicPr>
            <a:picLocks noChangeAspect="1" noChangeArrowheads="1"/>
          </p:cNvPicPr>
          <p:nvPr/>
        </p:nvPicPr>
        <p:blipFill>
          <a:blip r:embed="rId5" cstate="print"/>
          <a:srcRect l="6686" r="8482"/>
          <a:stretch>
            <a:fillRect/>
          </a:stretch>
        </p:blipFill>
        <p:spPr bwMode="auto">
          <a:xfrm>
            <a:off x="220663" y="3877763"/>
            <a:ext cx="283377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38" descr="glovebox1"/>
          <p:cNvPicPr>
            <a:picLocks noChangeAspect="1" noChangeArrowheads="1"/>
          </p:cNvPicPr>
          <p:nvPr/>
        </p:nvPicPr>
        <p:blipFill>
          <a:blip r:embed="rId6" cstate="print"/>
          <a:srcRect r="3933"/>
          <a:stretch>
            <a:fillRect/>
          </a:stretch>
        </p:blipFill>
        <p:spPr bwMode="auto">
          <a:xfrm>
            <a:off x="3113088" y="3955518"/>
            <a:ext cx="3085207" cy="2408634"/>
          </a:xfrm>
          <a:prstGeom prst="rect">
            <a:avLst/>
          </a:prstGeom>
          <a:noFill/>
        </p:spPr>
      </p:pic>
      <p:pic>
        <p:nvPicPr>
          <p:cNvPr id="16" name="Picture 1036" descr="transp"/>
          <p:cNvPicPr>
            <a:picLocks noChangeAspect="1" noChangeArrowheads="1"/>
          </p:cNvPicPr>
          <p:nvPr/>
        </p:nvPicPr>
        <p:blipFill>
          <a:blip r:embed="rId7" cstate="print"/>
          <a:srcRect t="1414" b="11317"/>
          <a:stretch>
            <a:fillRect/>
          </a:stretch>
        </p:blipFill>
        <p:spPr bwMode="auto">
          <a:xfrm>
            <a:off x="6276975" y="3975328"/>
            <a:ext cx="340341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41128" cy="984250"/>
          </a:xfrm>
        </p:spPr>
        <p:txBody>
          <a:bodyPr/>
          <a:lstStyle/>
          <a:p>
            <a:r>
              <a:rPr lang="en-US" sz="3200" dirty="0" err="1" smtClean="0"/>
              <a:t>CsI</a:t>
            </a:r>
            <a:r>
              <a:rPr lang="en-US" sz="3200" dirty="0" smtClean="0"/>
              <a:t> coated photocathodes</a:t>
            </a:r>
            <a:endParaRPr lang="en-US" sz="3200" dirty="0"/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830" y="49920"/>
            <a:ext cx="6750555" cy="1169581"/>
          </a:xfrm>
          <a:solidFill>
            <a:srgbClr val="C0F4FE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Glorious tradition: 100 years of gaseous detector developments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9959" y="1253905"/>
            <a:ext cx="1537409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SPARK CHAMBER</a:t>
            </a:r>
            <a:endParaRPr lang="en-GB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756202" y="1271209"/>
            <a:ext cx="3586944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effectLst/>
              </a:rPr>
              <a:t>1968: MULTIWIRE PROPORTIONAL CHAMBER</a:t>
            </a:r>
            <a:endParaRPr lang="en-GB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b="12998"/>
          <a:stretch>
            <a:fillRect/>
          </a:stretch>
        </p:blipFill>
        <p:spPr bwMode="auto">
          <a:xfrm>
            <a:off x="5920821" y="1508722"/>
            <a:ext cx="1531013" cy="1927164"/>
          </a:xfrm>
          <a:prstGeom prst="rect">
            <a:avLst/>
          </a:prstGeom>
          <a:noFill/>
        </p:spPr>
      </p:pic>
      <p:pic>
        <p:nvPicPr>
          <p:cNvPr id="16" name="Picture 11" descr="charp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7" y="1508722"/>
            <a:ext cx="1767108" cy="1911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7817" y="3566671"/>
            <a:ext cx="3938854" cy="295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037245" y="6091265"/>
            <a:ext cx="971114" cy="24468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G. </a:t>
            </a:r>
            <a:r>
              <a:rPr lang="en-US" sz="1100" i="1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Charpak</a:t>
            </a:r>
            <a:endParaRPr lang="en-US" sz="1100" i="1" dirty="0">
              <a:solidFill>
                <a:srgbClr val="FF000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8305657" y="5601061"/>
            <a:ext cx="1164566" cy="24468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G. C. </a:t>
            </a:r>
            <a:r>
              <a:rPr lang="en-US" sz="1100" i="1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Santiard</a:t>
            </a:r>
            <a:r>
              <a:rPr lang="en-US" sz="1100" i="1" dirty="0" smtClean="0"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</a:rPr>
              <a:t> </a:t>
            </a:r>
            <a:endParaRPr lang="en-US" sz="1100" i="1" dirty="0">
              <a:solidFill>
                <a:srgbClr val="FF0000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621171" y="3885368"/>
            <a:ext cx="680691" cy="24468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F. </a:t>
            </a:r>
            <a:r>
              <a:rPr lang="en-US" sz="1100" i="1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-128"/>
              </a:rPr>
              <a:t>Sauli</a:t>
            </a:r>
            <a:endParaRPr lang="en-US" sz="1100" i="1" dirty="0">
              <a:solidFill>
                <a:srgbClr val="FF0000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" y="1499254"/>
            <a:ext cx="2167235" cy="2207041"/>
          </a:xfrm>
          <a:prstGeom prst="rect">
            <a:avLst/>
          </a:prstGeom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2362275" y="1271209"/>
            <a:ext cx="2085827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1952: BUBBLE CHAMBER</a:t>
            </a:r>
            <a:endParaRPr lang="en-GB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31" y="1575750"/>
            <a:ext cx="1659371" cy="1778672"/>
          </a:xfrm>
          <a:prstGeom prst="rect">
            <a:avLst/>
          </a:prstGeom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221034" y="3351810"/>
            <a:ext cx="1410964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Donald A. Glaser</a:t>
            </a:r>
          </a:p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Nobel Prize in 1992</a:t>
            </a:r>
            <a:endParaRPr lang="en-GB" sz="1050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45" y="1604559"/>
            <a:ext cx="1566843" cy="2040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57" y="3817805"/>
            <a:ext cx="1993445" cy="2450920"/>
          </a:xfrm>
          <a:prstGeom prst="rect">
            <a:avLst/>
          </a:prstGeom>
        </p:spPr>
      </p:pic>
      <p:pic>
        <p:nvPicPr>
          <p:cNvPr id="32" name="Picture 4" descr="P5"/>
          <p:cNvPicPr>
            <a:picLocks noChangeAspect="1" noChangeArrowheads="1"/>
          </p:cNvPicPr>
          <p:nvPr/>
        </p:nvPicPr>
        <p:blipFill>
          <a:blip r:embed="rId9" cstate="print"/>
          <a:srcRect l="2376" t="23483" r="2376" b="6709"/>
          <a:stretch>
            <a:fillRect/>
          </a:stretch>
        </p:blipFill>
        <p:spPr bwMode="auto">
          <a:xfrm>
            <a:off x="2446893" y="3760140"/>
            <a:ext cx="2877418" cy="2757256"/>
          </a:xfrm>
          <a:prstGeom prst="rect">
            <a:avLst/>
          </a:prstGeom>
          <a:noFill/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40937" y="6232132"/>
            <a:ext cx="1410964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George </a:t>
            </a:r>
            <a:r>
              <a:rPr lang="en-GB" sz="1050" i="1" dirty="0" err="1" smtClean="0">
                <a:solidFill>
                  <a:srgbClr val="000000"/>
                </a:solidFill>
                <a:effectLst/>
              </a:rPr>
              <a:t>Charpak</a:t>
            </a:r>
            <a:endParaRPr lang="en-GB" sz="1050" i="1" dirty="0" smtClean="0">
              <a:solidFill>
                <a:srgbClr val="000000"/>
              </a:solidFill>
              <a:effectLst/>
            </a:endParaRPr>
          </a:p>
          <a:p>
            <a:r>
              <a:rPr lang="en-GB" sz="1050" i="1" dirty="0" smtClean="0">
                <a:solidFill>
                  <a:srgbClr val="000000"/>
                </a:solidFill>
                <a:effectLst/>
              </a:rPr>
              <a:t>Nobel Prize in 1992</a:t>
            </a:r>
            <a:endParaRPr lang="en-GB" sz="1050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35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42663" cy="984250"/>
          </a:xfrm>
        </p:spPr>
        <p:txBody>
          <a:bodyPr/>
          <a:lstStyle/>
          <a:p>
            <a:r>
              <a:rPr lang="en-US" sz="3200" dirty="0" smtClean="0"/>
              <a:t>MWPCs with </a:t>
            </a:r>
            <a:r>
              <a:rPr lang="en-US" sz="3200" dirty="0" err="1" smtClean="0"/>
              <a:t>CsI</a:t>
            </a:r>
            <a:r>
              <a:rPr lang="en-US" sz="3200" dirty="0" smtClean="0"/>
              <a:t>: the limits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recovery time (~ 1 d) after detector trips</a:t>
            </a:r>
            <a:r>
              <a:rPr lang="en-GB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accumulation at the photocathode</a:t>
            </a:r>
            <a:r>
              <a:rPr lang="en-GB" sz="1400" i="1" dirty="0" smtClean="0"/>
              <a:t>			      </a:t>
            </a:r>
            <a:r>
              <a:rPr lang="en-GB" sz="2000" dirty="0" smtClean="0"/>
              <a:t>moderate gain:&lt;10</a:t>
            </a:r>
            <a:r>
              <a:rPr lang="en-GB" sz="2000" baseline="30000" dirty="0" smtClean="0"/>
              <a:t>5</a:t>
            </a:r>
            <a:endParaRPr lang="en-GB" sz="2000" baseline="300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pulses </a:t>
            </a:r>
            <a:r>
              <a:rPr lang="en-GB" sz="1600" i="1" dirty="0" smtClean="0"/>
              <a:t>	     				     </a:t>
            </a:r>
            <a:r>
              <a:rPr lang="en-GB" sz="1600" dirty="0" smtClean="0">
                <a:solidFill>
                  <a:schemeClr val="tx1"/>
                </a:solidFill>
                <a:effectLst/>
              </a:rPr>
              <a:t>(effective gain: &lt;1/2)</a:t>
            </a:r>
            <a:endParaRPr lang="en-GB" sz="1600" baseline="30000" dirty="0" smtClean="0"/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and photons feedback </a:t>
            </a:r>
            <a:r>
              <a:rPr lang="en-GB" sz="1400" i="1" dirty="0" smtClean="0"/>
              <a:t>from the multiplication process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  </a:t>
            </a:r>
            <a:r>
              <a:rPr lang="en-GB" sz="1400" dirty="0" smtClean="0"/>
              <a:t>not fast</a:t>
            </a:r>
            <a:endParaRPr lang="en-GB" sz="14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Aging after integrating a few </a:t>
            </a:r>
            <a:r>
              <a:rPr lang="en-GB" sz="1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</a:t>
            </a: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cm</a:t>
            </a:r>
            <a:r>
              <a:rPr lang="en-GB" sz="1800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1600" dirty="0" smtClean="0"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bombardment </a:t>
            </a:r>
            <a:r>
              <a:rPr lang="en-GB" sz="1400" i="1" dirty="0" smtClean="0"/>
              <a:t>of the photocathode</a:t>
            </a:r>
            <a:endParaRPr lang="en-GB" sz="1400" i="1" dirty="0" smtClean="0">
              <a:effectLst/>
            </a:endParaRPr>
          </a:p>
          <a:p>
            <a:pPr lvl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9900"/>
                </a:solidFill>
              </a:rPr>
              <a:t>		</a:t>
            </a:r>
            <a:r>
              <a:rPr lang="en-GB" i="1" dirty="0" smtClean="0">
                <a:solidFill>
                  <a:schemeClr val="tx1"/>
                </a:solidFill>
              </a:rPr>
              <a:t>	</a:t>
            </a:r>
            <a:endParaRPr lang="en-GB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77" y="3248720"/>
            <a:ext cx="3408288" cy="29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53279" y="6095335"/>
            <a:ext cx="31220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H.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Hoedlmoser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 A 574 (2007) 28.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2836" y="4657754"/>
            <a:ext cx="88197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1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080" y="3319285"/>
            <a:ext cx="101021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0.2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baseline="30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 bwMode="auto">
          <a:xfrm>
            <a:off x="1668293" y="3448551"/>
            <a:ext cx="249959" cy="15963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372213" y="3787700"/>
            <a:ext cx="490937" cy="6442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ight Brace 30"/>
          <p:cNvSpPr/>
          <p:nvPr/>
        </p:nvSpPr>
        <p:spPr bwMode="auto">
          <a:xfrm>
            <a:off x="6666614" y="1178248"/>
            <a:ext cx="382772" cy="1669035"/>
          </a:xfrm>
          <a:prstGeom prst="righ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895092" y="3258356"/>
            <a:ext cx="5777139" cy="297824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MWPCs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slow signal formation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   + low gain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“slow” electronics (signal 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       integration, low noise level)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6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sym typeface="Wingdings" pitchFamily="2" charset="2"/>
            </a:endParaRP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Gassiplex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FE : integration time ~ 0.5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s, time res&gt; 1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APV (COMPASS RICH-1 upgrade) : resolution ~ 400 ns   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Detector memory, i.e. not adequate 								  for high rates</a:t>
            </a:r>
            <a:endParaRPr kumimoji="0" lang="en-GB" sz="1600" b="1" i="0" u="sng" strike="noStrike" kern="0" cap="none" spc="0" normalizeH="0" baseline="0" noProof="0" dirty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73993" cy="984250"/>
          </a:xfrm>
        </p:spPr>
        <p:txBody>
          <a:bodyPr/>
          <a:lstStyle/>
          <a:p>
            <a:r>
              <a:rPr lang="en-US" sz="2400" dirty="0" smtClean="0"/>
              <a:t>MPGD-BASED PDs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084522"/>
            <a:ext cx="9601200" cy="5230554"/>
          </a:xfrm>
        </p:spPr>
        <p:txBody>
          <a:bodyPr/>
          <a:lstStyle/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r>
              <a:rPr lang="en-US" dirty="0" smtClean="0">
                <a:solidFill>
                  <a:srgbClr val="FF9900"/>
                </a:solidFill>
              </a:rPr>
              <a:t>Reduced photon feed-back and Ion </a:t>
            </a:r>
            <a:r>
              <a:rPr lang="en-US" dirty="0" err="1" smtClean="0">
                <a:solidFill>
                  <a:srgbClr val="FF9900"/>
                </a:solidFill>
              </a:rPr>
              <a:t>BackFlow</a:t>
            </a:r>
            <a:r>
              <a:rPr lang="en-US" dirty="0" smtClean="0">
                <a:solidFill>
                  <a:srgbClr val="FF9900"/>
                </a:solidFill>
              </a:rPr>
              <a:t> (IBF)</a:t>
            </a:r>
          </a:p>
          <a:p>
            <a:pPr lvl="1"/>
            <a:r>
              <a:rPr lang="en-US" sz="2000" dirty="0" smtClean="0"/>
              <a:t>Reduced ageing</a:t>
            </a:r>
          </a:p>
          <a:p>
            <a:pPr lvl="1"/>
            <a:r>
              <a:rPr lang="en-US" sz="2000" dirty="0" smtClean="0"/>
              <a:t>High gain </a:t>
            </a:r>
            <a:r>
              <a:rPr lang="en-US" sz="2000" dirty="0" smtClean="0">
                <a:sym typeface="Wingdings" pitchFamily="2" charset="2"/>
              </a:rPr>
              <a:t> high photoelectron detection efficiency</a:t>
            </a:r>
          </a:p>
          <a:p>
            <a:r>
              <a:rPr lang="en-US" dirty="0" smtClean="0">
                <a:solidFill>
                  <a:srgbClr val="FF9900"/>
                </a:solidFill>
                <a:sym typeface="Wingdings" pitchFamily="2" charset="2"/>
              </a:rPr>
              <a:t>Intrinsically fast gaseous detectors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	</a:t>
            </a:r>
            <a:r>
              <a:rPr lang="en-US" sz="2000" dirty="0" smtClean="0">
                <a:sym typeface="Wingdings" pitchFamily="2" charset="2"/>
              </a:rPr>
              <a:t>Short integration time</a:t>
            </a:r>
          </a:p>
          <a:p>
            <a:pPr marL="762000" lvl="1" indent="0">
              <a:buNone/>
            </a:pPr>
            <a:r>
              <a:rPr lang="en-US" sz="2000" dirty="0" smtClean="0">
                <a:sym typeface="Wingdings" pitchFamily="2" charset="2"/>
              </a:rPr>
              <a:t>	High rate environments</a:t>
            </a:r>
          </a:p>
          <a:p>
            <a:pPr lvl="2"/>
            <a:endParaRPr lang="en-US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sz="2400" dirty="0" smtClean="0"/>
              <a:t>MICROPATTERN GASEOUS DETECTORS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280435" y="4274666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0728" y="1061730"/>
            <a:ext cx="9466343" cy="535577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800" u="sng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GEM-based PDs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5726" cy="984250"/>
          </a:xfrm>
        </p:spPr>
        <p:txBody>
          <a:bodyPr/>
          <a:lstStyle/>
          <a:p>
            <a:r>
              <a:rPr lang="en-US" sz="2600" dirty="0" smtClean="0"/>
              <a:t>ION &amp; PHOTON BLOCKING GEOMETRIES</a:t>
            </a:r>
            <a:endParaRPr lang="en-US" sz="2600" dirty="0"/>
          </a:p>
        </p:txBody>
      </p:sp>
      <p:pic>
        <p:nvPicPr>
          <p:cNvPr id="12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50064" y="3695101"/>
            <a:ext cx="3524742" cy="21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24883" y="5848137"/>
            <a:ext cx="3655681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A. Breskin and R.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Chechik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, NIM A 595 (2008) 116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5064935" y="1245546"/>
            <a:ext cx="4489450" cy="2366963"/>
            <a:chOff x="136709" y="1847703"/>
            <a:chExt cx="4489450" cy="2366963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36709" y="1847703"/>
              <a:ext cx="4489450" cy="2366963"/>
              <a:chOff x="-457" y="1763"/>
              <a:chExt cx="2828" cy="1491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123" y="1930"/>
                <a:ext cx="1739" cy="1324"/>
                <a:chOff x="123" y="1930"/>
                <a:chExt cx="1739" cy="1324"/>
              </a:xfrm>
            </p:grpSpPr>
            <p:pic>
              <p:nvPicPr>
                <p:cNvPr id="9" name="Picture 6" descr="principle_3GEM_semitransp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 cstate="print"/>
                <a:srcRect l="15146" r="49091"/>
                <a:stretch>
                  <a:fillRect/>
                </a:stretch>
              </p:blipFill>
              <p:spPr bwMode="auto">
                <a:xfrm>
                  <a:off x="123" y="1930"/>
                  <a:ext cx="675" cy="13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7" descr="principle_3GEM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 cstate="print"/>
                <a:srcRect l="24098"/>
                <a:stretch>
                  <a:fillRect/>
                </a:stretch>
              </p:blipFill>
              <p:spPr bwMode="auto">
                <a:xfrm>
                  <a:off x="811" y="1993"/>
                  <a:ext cx="1051" cy="1243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>
                  <a:off x="811" y="2049"/>
                  <a:ext cx="5" cy="11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" name="Text Box 9"/>
              <p:cNvSpPr txBox="1">
                <a:spLocks noChangeArrowheads="1"/>
              </p:cNvSpPr>
              <p:nvPr/>
            </p:nvSpPr>
            <p:spPr bwMode="auto">
              <a:xfrm>
                <a:off x="-457" y="1763"/>
                <a:ext cx="1211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Semi-transparent PC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1247" y="2031"/>
                <a:ext cx="1124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Reflective  </a:t>
                </a:r>
                <a:r>
                  <a:rPr lang="en-US" sz="1400" b="0" dirty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PC 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 rot="17768599">
                <a:off x="-610" y="2688"/>
                <a:ext cx="880" cy="213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e</a:t>
                </a:r>
                <a:r>
                  <a:rPr lang="en-US" sz="1600" b="0" baseline="3000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-</a:t>
                </a: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  avalanche </a:t>
                </a:r>
                <a:endParaRPr lang="en-CA" sz="16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 bwMode="auto">
            <a:xfrm>
              <a:off x="934151" y="2158409"/>
              <a:ext cx="309858" cy="27644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636439" y="3817087"/>
              <a:ext cx="1809052" cy="2126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647072" y="3668231"/>
              <a:ext cx="765544" cy="6379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 rot="18108213">
            <a:off x="8102695" y="4352539"/>
            <a:ext cx="1755739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dirty="0" smtClean="0">
                <a:solidFill>
                  <a:schemeClr val="tx1"/>
                </a:solidFill>
                <a:effectLst/>
                <a:latin typeface="Comic Sans MS" pitchFamily="66" charset="0"/>
                <a:cs typeface="Arial" charset="0"/>
              </a:rPr>
              <a:t>ion  avalanche </a:t>
            </a:r>
            <a:endParaRPr lang="en-CA" sz="1600" b="0" dirty="0"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7557890" y="4539091"/>
            <a:ext cx="1190845" cy="80807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0" name="Text Box 10"/>
          <p:cNvSpPr txBox="1">
            <a:spLocks noChangeArrowheads="1"/>
          </p:cNvSpPr>
          <p:nvPr/>
        </p:nvSpPr>
        <p:spPr bwMode="auto">
          <a:xfrm>
            <a:off x="480280" y="2068404"/>
            <a:ext cx="3673420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9933"/>
                </a:solidFill>
                <a:effectLst/>
                <a:latin typeface="Comic Sans MS" pitchFamily="66" charset="0"/>
                <a:cs typeface="Arial" charset="0"/>
              </a:rPr>
              <a:t>NO photon feedback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9933"/>
                </a:solidFill>
                <a:effectLst/>
                <a:latin typeface="Comic Sans MS" pitchFamily="66" charset="0"/>
                <a:cs typeface="Arial" charset="0"/>
              </a:rPr>
              <a:t>Reduced ion feedback</a:t>
            </a:r>
            <a:endParaRPr lang="en-CA" sz="2400" dirty="0">
              <a:solidFill>
                <a:srgbClr val="FF9933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66" y="3600801"/>
            <a:ext cx="3211177" cy="20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00999" y="3547068"/>
            <a:ext cx="1612114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An “old” idea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185" y="5841029"/>
            <a:ext cx="3001847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R. </a:t>
            </a:r>
            <a:r>
              <a:rPr lang="en-US" b="0" dirty="0" err="1" smtClean="0">
                <a:solidFill>
                  <a:schemeClr val="tx1"/>
                </a:solidFill>
                <a:effectLst/>
              </a:rPr>
              <a:t>Chechik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 et al., NIM A 419 (1998) 423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27482" y="3473947"/>
            <a:ext cx="4098018" cy="2754630"/>
          </a:xfrm>
          <a:prstGeom prst="rect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40269" y="1042914"/>
            <a:ext cx="4167439" cy="4724400"/>
          </a:xfrm>
        </p:spPr>
        <p:txBody>
          <a:bodyPr>
            <a:normAutofit/>
          </a:bodyPr>
          <a:lstStyle/>
          <a:p>
            <a:pPr indent="-273050">
              <a:buSzTx/>
              <a:buFont typeface="Wingdings" pitchFamily="2" charset="2"/>
              <a:buChar char="ü"/>
              <a:defRPr/>
            </a:pPr>
            <a:r>
              <a:rPr lang="de-CH" sz="2000" b="0" dirty="0" smtClean="0">
                <a:solidFill>
                  <a:srgbClr val="FF0000"/>
                </a:solidFill>
                <a:effectLst/>
              </a:rPr>
              <a:t>Proximity focus configuration, no window,</a:t>
            </a:r>
          </a:p>
          <a:p>
            <a:pPr marL="298450" indent="0">
              <a:buSzTx/>
              <a:buNone/>
              <a:defRPr/>
            </a:pPr>
            <a:r>
              <a:rPr lang="de-CH" sz="2000" b="0" dirty="0" smtClean="0">
                <a:solidFill>
                  <a:srgbClr val="FF0000"/>
                </a:solidFill>
                <a:effectLst/>
              </a:rPr>
              <a:t>    no mirror</a:t>
            </a:r>
          </a:p>
          <a:p>
            <a:pPr indent="-273050">
              <a:buSzTx/>
              <a:buFont typeface="Wingdings" pitchFamily="2" charset="2"/>
              <a:buChar char="ü"/>
              <a:defRPr/>
            </a:pPr>
            <a:r>
              <a:rPr lang="de-CH" sz="2000" b="0" dirty="0" smtClean="0">
                <a:effectLst/>
              </a:rPr>
              <a:t>CF</a:t>
            </a:r>
            <a:r>
              <a:rPr lang="de-CH" sz="2000" b="0" baseline="-25000" dirty="0" smtClean="0">
                <a:effectLst/>
              </a:rPr>
              <a:t>4</a:t>
            </a:r>
            <a:r>
              <a:rPr lang="de-CH" sz="2000" b="0" dirty="0" smtClean="0">
                <a:effectLst/>
              </a:rPr>
              <a:t> radiator and active gas. L</a:t>
            </a:r>
            <a:r>
              <a:rPr lang="de-CH" sz="2000" b="0" baseline="-25000" dirty="0" smtClean="0">
                <a:effectLst/>
              </a:rPr>
              <a:t>rad</a:t>
            </a:r>
            <a:r>
              <a:rPr lang="de-CH" sz="2000" b="0" dirty="0" smtClean="0">
                <a:effectLst/>
              </a:rPr>
              <a:t>=50 cm</a:t>
            </a:r>
          </a:p>
          <a:p>
            <a:pPr indent="-273050">
              <a:buSzTx/>
              <a:buFont typeface="Wingdings" pitchFamily="2" charset="2"/>
              <a:buChar char="ü"/>
              <a:defRPr/>
            </a:pPr>
            <a:r>
              <a:rPr lang="de-CH" sz="2000" b="0" dirty="0" smtClean="0">
                <a:effectLst/>
              </a:rPr>
              <a:t>Very large bandwidth</a:t>
            </a:r>
          </a:p>
          <a:p>
            <a:pPr marL="298450" indent="0">
              <a:buSzTx/>
              <a:buNone/>
              <a:defRPr/>
            </a:pPr>
            <a:r>
              <a:rPr lang="de-CH" sz="2000" b="0" dirty="0">
                <a:effectLst/>
              </a:rPr>
              <a:t> </a:t>
            </a:r>
            <a:r>
              <a:rPr lang="de-CH" sz="2000" b="0" dirty="0" smtClean="0">
                <a:effectLst/>
              </a:rPr>
              <a:t>   108 – 200 nm</a:t>
            </a:r>
          </a:p>
          <a:p>
            <a:pPr marL="298450" indent="0">
              <a:buSzTx/>
              <a:buNone/>
              <a:defRPr/>
            </a:pPr>
            <a:r>
              <a:rPr lang="de-CH" sz="2000" b="0" dirty="0">
                <a:effectLst/>
              </a:rPr>
              <a:t> </a:t>
            </a:r>
            <a:r>
              <a:rPr lang="de-CH" sz="2000" b="0" dirty="0" smtClean="0">
                <a:effectLst/>
              </a:rPr>
              <a:t>   (6.2 - 11.5 eV)</a:t>
            </a:r>
          </a:p>
          <a:p>
            <a:pPr indent="-273050">
              <a:buSzTx/>
              <a:buFont typeface="Wingdings" pitchFamily="2" charset="2"/>
              <a:buChar char="ü"/>
              <a:defRPr/>
            </a:pPr>
            <a:r>
              <a:rPr lang="de-CH" sz="2000" b="0" dirty="0" smtClean="0">
                <a:solidFill>
                  <a:srgbClr val="FF0000"/>
                </a:solidFill>
                <a:effectLst/>
              </a:rPr>
              <a:t>triple GEMs for</a:t>
            </a:r>
          </a:p>
          <a:p>
            <a:pPr marL="298450" indent="0">
              <a:buSzTx/>
              <a:buNone/>
              <a:defRPr/>
            </a:pPr>
            <a:r>
              <a:rPr lang="de-CH" sz="2000" b="0" dirty="0" smtClean="0">
                <a:solidFill>
                  <a:srgbClr val="FF0000"/>
                </a:solidFill>
                <a:effectLst/>
              </a:rPr>
              <a:t>   signal</a:t>
            </a:r>
          </a:p>
          <a:p>
            <a:pPr marL="298450" indent="0">
              <a:buSzTx/>
              <a:buNone/>
              <a:defRPr/>
            </a:pPr>
            <a:r>
              <a:rPr lang="de-CH" sz="2000" b="0" dirty="0">
                <a:solidFill>
                  <a:srgbClr val="FF0000"/>
                </a:solidFill>
                <a:effectLst/>
              </a:rPr>
              <a:t> </a:t>
            </a:r>
            <a:r>
              <a:rPr lang="de-CH" sz="2000" b="0" dirty="0" smtClean="0">
                <a:solidFill>
                  <a:srgbClr val="FF0000"/>
                </a:solidFill>
                <a:effectLst/>
              </a:rPr>
              <a:t>  multiplication</a:t>
            </a:r>
          </a:p>
          <a:p>
            <a:pPr indent="-273050">
              <a:buSzTx/>
              <a:buFont typeface="Wingdings" pitchFamily="2" charset="2"/>
              <a:buChar char="ü"/>
              <a:defRPr/>
            </a:pPr>
            <a:r>
              <a:rPr lang="de-CH" sz="2000" b="0" dirty="0" smtClean="0">
                <a:solidFill>
                  <a:srgbClr val="FF0000"/>
                </a:solidFill>
                <a:effectLst/>
              </a:rPr>
              <a:t>CsI photocathode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HBD – the basic concept</a:t>
            </a:r>
            <a:endParaRPr lang="en-US" dirty="0"/>
          </a:p>
        </p:txBody>
      </p:sp>
      <p:sp>
        <p:nvSpPr>
          <p:cNvPr id="11279" name="TextBox 23"/>
          <p:cNvSpPr txBox="1">
            <a:spLocks noChangeArrowheads="1"/>
          </p:cNvSpPr>
          <p:nvPr/>
        </p:nvSpPr>
        <p:spPr bwMode="auto">
          <a:xfrm>
            <a:off x="7090482" y="5383281"/>
            <a:ext cx="2812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u="none" dirty="0" smtClean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W. Anderson et al.,</a:t>
            </a:r>
          </a:p>
          <a:p>
            <a:pPr>
              <a:defRPr/>
            </a:pPr>
            <a:r>
              <a:rPr lang="en-US" sz="2000" b="0" u="none" dirty="0" smtClean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NIM A 646 (2011</a:t>
            </a:r>
            <a:r>
              <a:rPr lang="en-US" sz="2000" b="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) </a:t>
            </a:r>
            <a:r>
              <a:rPr lang="en-US" sz="2000" b="0" u="none" dirty="0" smtClean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35</a:t>
            </a:r>
            <a:endParaRPr lang="en-US" sz="2000" b="0" u="none" dirty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497541" y="1996392"/>
            <a:ext cx="4893401" cy="4320031"/>
            <a:chOff x="4767640" y="1067553"/>
            <a:chExt cx="4289225" cy="4147626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767640" y="1067553"/>
              <a:ext cx="4289225" cy="4147626"/>
              <a:chOff x="4783138" y="1067553"/>
              <a:chExt cx="4289225" cy="4147626"/>
            </a:xfrm>
          </p:grpSpPr>
          <p:sp>
            <p:nvSpPr>
              <p:cNvPr id="8210" name="TextBox 23"/>
              <p:cNvSpPr txBox="1">
                <a:spLocks noChangeArrowheads="1"/>
              </p:cNvSpPr>
              <p:nvPr/>
            </p:nvSpPr>
            <p:spPr bwMode="auto">
              <a:xfrm rot="20326925">
                <a:off x="6446838" y="1067553"/>
                <a:ext cx="992187" cy="248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CH" dirty="0">
                    <a:solidFill>
                      <a:schemeClr val="tx1"/>
                    </a:solidFill>
                    <a:effectLst/>
                  </a:rPr>
                  <a:t>0.65 m</a:t>
                </a:r>
                <a:endParaRPr lang="en-US" dirty="0"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4783138" y="1502017"/>
                <a:ext cx="4144963" cy="3713162"/>
                <a:chOff x="4770438" y="1011237"/>
                <a:chExt cx="4144963" cy="3713163"/>
              </a:xfrm>
            </p:grpSpPr>
            <p:pic>
              <p:nvPicPr>
                <p:cNvPr id="8213" name="Picture 2" descr="hbd-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24000"/>
                </a:blip>
                <a:srcRect/>
                <a:stretch>
                  <a:fillRect/>
                </a:stretch>
              </p:blipFill>
              <p:spPr bwMode="auto">
                <a:xfrm>
                  <a:off x="4800600" y="1011237"/>
                  <a:ext cx="3990975" cy="3713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rot="5400000">
                  <a:off x="7277100" y="3086100"/>
                  <a:ext cx="3048001" cy="2286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Group 29"/>
                <p:cNvGrpSpPr>
                  <a:grpSpLocks/>
                </p:cNvGrpSpPr>
                <p:nvPr/>
              </p:nvGrpSpPr>
              <p:grpSpPr bwMode="auto">
                <a:xfrm>
                  <a:off x="4770438" y="1828801"/>
                  <a:ext cx="3306762" cy="1817688"/>
                  <a:chOff x="2979" y="1009"/>
                  <a:chExt cx="2083" cy="1145"/>
                </a:xfrm>
              </p:grpSpPr>
              <p:sp>
                <p:nvSpPr>
                  <p:cNvPr id="8216" name="Freeform 11"/>
                  <p:cNvSpPr>
                    <a:spLocks/>
                  </p:cNvSpPr>
                  <p:nvPr/>
                </p:nvSpPr>
                <p:spPr bwMode="auto">
                  <a:xfrm flipH="1">
                    <a:off x="3072" y="1185"/>
                    <a:ext cx="200" cy="128"/>
                  </a:xfrm>
                  <a:custGeom>
                    <a:avLst/>
                    <a:gdLst>
                      <a:gd name="T0" fmla="*/ 0 w 402"/>
                      <a:gd name="T1" fmla="*/ 2147483647 h 47"/>
                      <a:gd name="T2" fmla="*/ 0 w 402"/>
                      <a:gd name="T3" fmla="*/ 2147483647 h 47"/>
                      <a:gd name="T4" fmla="*/ 0 w 402"/>
                      <a:gd name="T5" fmla="*/ 0 h 47"/>
                      <a:gd name="T6" fmla="*/ 0 60000 65536"/>
                      <a:gd name="T7" fmla="*/ 0 60000 65536"/>
                      <a:gd name="T8" fmla="*/ 0 60000 65536"/>
                      <a:gd name="T9" fmla="*/ 0 w 402"/>
                      <a:gd name="T10" fmla="*/ 0 h 47"/>
                      <a:gd name="T11" fmla="*/ 402 w 402"/>
                      <a:gd name="T12" fmla="*/ 47 h 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02" h="47">
                        <a:moveTo>
                          <a:pt x="3" y="47"/>
                        </a:moveTo>
                        <a:cubicBezTo>
                          <a:pt x="14" y="44"/>
                          <a:pt x="0" y="45"/>
                          <a:pt x="67" y="37"/>
                        </a:cubicBezTo>
                        <a:cubicBezTo>
                          <a:pt x="134" y="29"/>
                          <a:pt x="332" y="8"/>
                          <a:pt x="402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99FF"/>
                    </a:solidFill>
                    <a:prstDash val="sysDot"/>
                    <a:round/>
                    <a:headEnd type="none" w="med" len="med"/>
                    <a:tailEnd type="triangle" w="med" len="med"/>
                  </a:ln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17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44" y="1181"/>
                    <a:ext cx="438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ja-JP" sz="1000">
                        <a:solidFill>
                          <a:srgbClr val="FFFF66"/>
                        </a:solidFill>
                        <a:latin typeface="Arial Narrow" pitchFamily="34" charset="0"/>
                      </a:rPr>
                      <a:t>Cherenkov </a:t>
                    </a:r>
                  </a:p>
                  <a:p>
                    <a:pPr eaLnBrk="0" hangingPunct="0"/>
                    <a:r>
                      <a:rPr lang="en-US" altLang="ja-JP" sz="1000">
                        <a:solidFill>
                          <a:srgbClr val="FFFF66"/>
                        </a:solidFill>
                        <a:latin typeface="Arial Narrow" pitchFamily="34" charset="0"/>
                      </a:rPr>
                      <a:t>      blobs </a:t>
                    </a:r>
                  </a:p>
                </p:txBody>
              </p:sp>
              <p:sp>
                <p:nvSpPr>
                  <p:cNvPr id="8218" name="Freeform 15"/>
                  <p:cNvSpPr>
                    <a:spLocks/>
                  </p:cNvSpPr>
                  <p:nvPr/>
                </p:nvSpPr>
                <p:spPr bwMode="auto">
                  <a:xfrm>
                    <a:off x="2979" y="1435"/>
                    <a:ext cx="283" cy="129"/>
                  </a:xfrm>
                  <a:custGeom>
                    <a:avLst/>
                    <a:gdLst>
                      <a:gd name="T0" fmla="*/ 49 w 302"/>
                      <a:gd name="T1" fmla="*/ 5 h 142"/>
                      <a:gd name="T2" fmla="*/ 33 w 302"/>
                      <a:gd name="T3" fmla="*/ 3 h 142"/>
                      <a:gd name="T4" fmla="*/ 17 w 302"/>
                      <a:gd name="T5" fmla="*/ 5 h 142"/>
                      <a:gd name="T6" fmla="*/ 0 w 302"/>
                      <a:gd name="T7" fmla="*/ 10 h 1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02"/>
                      <a:gd name="T13" fmla="*/ 0 h 142"/>
                      <a:gd name="T14" fmla="*/ 302 w 302"/>
                      <a:gd name="T15" fmla="*/ 142 h 1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02" h="142">
                        <a:moveTo>
                          <a:pt x="302" y="23"/>
                        </a:moveTo>
                        <a:cubicBezTo>
                          <a:pt x="285" y="20"/>
                          <a:pt x="240" y="0"/>
                          <a:pt x="206" y="3"/>
                        </a:cubicBezTo>
                        <a:cubicBezTo>
                          <a:pt x="172" y="6"/>
                          <a:pt x="131" y="16"/>
                          <a:pt x="97" y="39"/>
                        </a:cubicBezTo>
                        <a:cubicBezTo>
                          <a:pt x="63" y="62"/>
                          <a:pt x="16" y="125"/>
                          <a:pt x="0" y="142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066"/>
                    </a:solidFill>
                    <a:prstDash val="sysDot"/>
                    <a:round/>
                    <a:headEnd type="none" w="med" len="med"/>
                    <a:tailEnd type="triangle" w="med" len="med"/>
                  </a:ln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19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96" y="1585"/>
                    <a:ext cx="246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e</a:t>
                    </a:r>
                    <a:r>
                      <a:rPr lang="en-US" altLang="ja-JP" baseline="3000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+</a:t>
                    </a:r>
                  </a:p>
                </p:txBody>
              </p:sp>
              <p:sp>
                <p:nvSpPr>
                  <p:cNvPr id="8220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69" y="1401"/>
                    <a:ext cx="147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e</a:t>
                    </a:r>
                    <a:r>
                      <a:rPr lang="en-US" altLang="ja-JP" baseline="30000">
                        <a:solidFill>
                          <a:schemeClr val="accent2"/>
                        </a:solidFill>
                        <a:latin typeface="Times New Roman" pitchFamily="18" charset="0"/>
                      </a:rPr>
                      <a:t>-</a:t>
                    </a:r>
                  </a:p>
                </p:txBody>
              </p:sp>
              <p:sp>
                <p:nvSpPr>
                  <p:cNvPr id="8221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09" y="1690"/>
                    <a:ext cx="49" cy="126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22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8" y="1009"/>
                    <a:ext cx="498" cy="4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ja-JP" dirty="0" err="1">
                        <a:solidFill>
                          <a:srgbClr val="FF0000"/>
                        </a:solidFill>
                        <a:latin typeface="Symbol" pitchFamily="18" charset="2"/>
                      </a:rPr>
                      <a:t>q</a:t>
                    </a:r>
                    <a:r>
                      <a:rPr lang="en-US" altLang="ja-JP" baseline="-25000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p</a:t>
                    </a:r>
                    <a:r>
                      <a:rPr lang="en-US" altLang="ja-JP" sz="1200" baseline="-25000" dirty="0" err="1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air</a:t>
                    </a:r>
                    <a:r>
                      <a:rPr lang="en-US" altLang="ja-JP" sz="1200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 </a:t>
                    </a:r>
                  </a:p>
                  <a:p>
                    <a:pPr algn="ctr"/>
                    <a:r>
                      <a:rPr lang="en-US" altLang="ja-JP" sz="1400" dirty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opening angle</a:t>
                    </a:r>
                  </a:p>
                </p:txBody>
              </p:sp>
              <p:sp>
                <p:nvSpPr>
                  <p:cNvPr id="8223" name="Oval 20"/>
                  <p:cNvSpPr>
                    <a:spLocks noChangeArrowheads="1"/>
                  </p:cNvSpPr>
                  <p:nvPr/>
                </p:nvSpPr>
                <p:spPr bwMode="auto">
                  <a:xfrm rot="1920000">
                    <a:off x="3420" y="1317"/>
                    <a:ext cx="37" cy="18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24" name="Oval 21"/>
                  <p:cNvSpPr>
                    <a:spLocks noChangeArrowheads="1"/>
                  </p:cNvSpPr>
                  <p:nvPr/>
                </p:nvSpPr>
                <p:spPr bwMode="auto">
                  <a:xfrm rot="1920000">
                    <a:off x="3363" y="1393"/>
                    <a:ext cx="37" cy="18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25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92" y="1489"/>
                    <a:ext cx="742" cy="27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66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26" name="Line 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47" y="1405"/>
                    <a:ext cx="698" cy="352"/>
                  </a:xfrm>
                  <a:prstGeom prst="line">
                    <a:avLst/>
                  </a:prstGeom>
                  <a:noFill/>
                  <a:ln w="19050">
                    <a:solidFill>
                      <a:srgbClr val="3399FF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27" name="Freeform 24"/>
                  <p:cNvSpPr>
                    <a:spLocks/>
                  </p:cNvSpPr>
                  <p:nvPr/>
                </p:nvSpPr>
                <p:spPr bwMode="auto">
                  <a:xfrm>
                    <a:off x="3971" y="1363"/>
                    <a:ext cx="695" cy="295"/>
                  </a:xfrm>
                  <a:custGeom>
                    <a:avLst/>
                    <a:gdLst>
                      <a:gd name="T0" fmla="*/ 0 w 695"/>
                      <a:gd name="T1" fmla="*/ 295 h 295"/>
                      <a:gd name="T2" fmla="*/ 61 w 695"/>
                      <a:gd name="T3" fmla="*/ 193 h 295"/>
                      <a:gd name="T4" fmla="*/ 109 w 695"/>
                      <a:gd name="T5" fmla="*/ 139 h 295"/>
                      <a:gd name="T6" fmla="*/ 167 w 695"/>
                      <a:gd name="T7" fmla="*/ 94 h 295"/>
                      <a:gd name="T8" fmla="*/ 250 w 695"/>
                      <a:gd name="T9" fmla="*/ 52 h 295"/>
                      <a:gd name="T10" fmla="*/ 387 w 695"/>
                      <a:gd name="T11" fmla="*/ 14 h 295"/>
                      <a:gd name="T12" fmla="*/ 563 w 695"/>
                      <a:gd name="T13" fmla="*/ 1 h 295"/>
                      <a:gd name="T14" fmla="*/ 695 w 695"/>
                      <a:gd name="T15" fmla="*/ 7 h 29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95"/>
                      <a:gd name="T25" fmla="*/ 0 h 295"/>
                      <a:gd name="T26" fmla="*/ 695 w 695"/>
                      <a:gd name="T27" fmla="*/ 295 h 29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95" h="295">
                        <a:moveTo>
                          <a:pt x="0" y="295"/>
                        </a:moveTo>
                        <a:cubicBezTo>
                          <a:pt x="10" y="278"/>
                          <a:pt x="43" y="219"/>
                          <a:pt x="61" y="193"/>
                        </a:cubicBezTo>
                        <a:cubicBezTo>
                          <a:pt x="79" y="167"/>
                          <a:pt x="91" y="155"/>
                          <a:pt x="109" y="139"/>
                        </a:cubicBezTo>
                        <a:cubicBezTo>
                          <a:pt x="127" y="123"/>
                          <a:pt x="144" y="108"/>
                          <a:pt x="167" y="94"/>
                        </a:cubicBezTo>
                        <a:cubicBezTo>
                          <a:pt x="190" y="80"/>
                          <a:pt x="213" y="65"/>
                          <a:pt x="250" y="52"/>
                        </a:cubicBezTo>
                        <a:cubicBezTo>
                          <a:pt x="287" y="39"/>
                          <a:pt x="335" y="22"/>
                          <a:pt x="387" y="14"/>
                        </a:cubicBezTo>
                        <a:cubicBezTo>
                          <a:pt x="439" y="6"/>
                          <a:pt x="512" y="2"/>
                          <a:pt x="563" y="1"/>
                        </a:cubicBezTo>
                        <a:cubicBezTo>
                          <a:pt x="614" y="0"/>
                          <a:pt x="668" y="6"/>
                          <a:pt x="695" y="7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FF6600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28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64" y="1921"/>
                    <a:ext cx="498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2000">
                        <a:solidFill>
                          <a:srgbClr val="FF0000"/>
                        </a:solidFill>
                      </a:rPr>
                      <a:t>B≈0</a:t>
                    </a:r>
                  </a:p>
                </p:txBody>
              </p:sp>
            </p:grpSp>
          </p:grpSp>
          <p:sp>
            <p:nvSpPr>
              <p:cNvPr id="8212" name="TextBox 23"/>
              <p:cNvSpPr txBox="1">
                <a:spLocks noChangeArrowheads="1"/>
              </p:cNvSpPr>
              <p:nvPr/>
            </p:nvSpPr>
            <p:spPr bwMode="auto">
              <a:xfrm rot="16414698">
                <a:off x="8414544" y="3541310"/>
                <a:ext cx="1089025" cy="226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CH" dirty="0">
                    <a:solidFill>
                      <a:schemeClr val="tx1"/>
                    </a:solidFill>
                    <a:effectLst/>
                  </a:rPr>
                  <a:t>1.21 m</a:t>
                </a:r>
                <a:endParaRPr lang="en-US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6553578" y="1295641"/>
              <a:ext cx="685800" cy="304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52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945" y="940830"/>
            <a:ext cx="249633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-1"/>
            <a:ext cx="9902825" cy="1006997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u="none" dirty="0" smtClean="0">
                <a:solidFill>
                  <a:srgbClr val="FF0000"/>
                </a:solidFill>
                <a:latin typeface="Comic Sans MS" pitchFamily="66" charset="0"/>
              </a:rPr>
              <a:t>HBD- Cherenkov detector with GEMs +</a:t>
            </a:r>
            <a:r>
              <a:rPr lang="en-US" sz="3200" u="none" dirty="0" err="1" smtClean="0">
                <a:solidFill>
                  <a:srgbClr val="FF0000"/>
                </a:solidFill>
                <a:latin typeface="Comic Sans MS" pitchFamily="66" charset="0"/>
              </a:rPr>
              <a:t>CsI</a:t>
            </a:r>
            <a:endParaRPr lang="en-US" sz="6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7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idx="1"/>
          </p:nvPr>
        </p:nvSpPr>
        <p:spPr>
          <a:xfrm>
            <a:off x="0" y="1181514"/>
            <a:ext cx="9902825" cy="600075"/>
          </a:xfrm>
          <a:ln w="9525"/>
        </p:spPr>
        <p:txBody>
          <a:bodyPr/>
          <a:lstStyle/>
          <a:p>
            <a:pPr indent="-273050">
              <a:buSzTx/>
            </a:pPr>
            <a:r>
              <a:rPr lang="de-CH" sz="2000" dirty="0" smtClean="0">
                <a:effectLst/>
              </a:rPr>
              <a:t>Electron signals are relatively rare (compared to hadrons)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69647" y="4889420"/>
            <a:ext cx="9289056" cy="1477328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marL="184150" indent="-457200">
              <a:buFont typeface="+mj-lt"/>
              <a:buAutoNum type="alphaLcPeriod"/>
              <a:defRPr/>
            </a:pPr>
            <a:r>
              <a:rPr lang="de-CH" sz="20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Detector operated in reverse bias mode to repel the ionization charge from dE/dx</a:t>
            </a:r>
          </a:p>
          <a:p>
            <a:pPr marL="184150" indent="-457200">
              <a:buFont typeface="+mj-lt"/>
              <a:buAutoNum type="alphaLcPeriod"/>
              <a:defRPr/>
            </a:pPr>
            <a:r>
              <a:rPr lang="de-CH" sz="20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Cherenkov light is formed only by e</a:t>
            </a:r>
            <a:r>
              <a:rPr lang="de-CH" sz="2000" u="none" baseline="3000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+</a:t>
            </a:r>
            <a:r>
              <a:rPr lang="de-CH" sz="20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 or e</a:t>
            </a:r>
            <a:r>
              <a:rPr lang="de-CH" sz="2000" u="none" baseline="3000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-</a:t>
            </a:r>
            <a:r>
              <a:rPr lang="de-CH" sz="20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 </a:t>
            </a:r>
            <a:endParaRPr lang="de-CH" sz="2000" u="none" dirty="0" smtClean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  <a:p>
            <a:pPr marL="184150" indent="-457200">
              <a:buFont typeface="+mj-lt"/>
              <a:buAutoNum type="alphaLcPeriod"/>
              <a:defRPr/>
            </a:pPr>
            <a:r>
              <a:rPr lang="de-CH" sz="2000" u="none" dirty="0" smtClean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Successfull operation at PHENIX since seversl years</a:t>
            </a:r>
          </a:p>
          <a:p>
            <a:pPr marL="184150" indent="-457200">
              <a:buFont typeface="+mj-lt"/>
              <a:buAutoNum type="alphaLcPeriod"/>
              <a:defRPr/>
            </a:pPr>
            <a:r>
              <a:rPr lang="de-CH" sz="2000" u="sng" dirty="0" smtClean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It is not a detector of single photons</a:t>
            </a:r>
            <a:endParaRPr lang="de-CH" sz="2000" u="sng" dirty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121" y="1824141"/>
            <a:ext cx="330094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 Box 78"/>
          <p:cNvSpPr txBox="1">
            <a:spLocks noChangeArrowheads="1"/>
          </p:cNvSpPr>
          <p:nvPr/>
        </p:nvSpPr>
        <p:spPr bwMode="auto">
          <a:xfrm>
            <a:off x="4002394" y="2611490"/>
            <a:ext cx="123785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sz="14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CsI (350 nm)</a:t>
            </a:r>
            <a:endParaRPr lang="en-US" sz="1400" u="none" dirty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grpSp>
        <p:nvGrpSpPr>
          <p:cNvPr id="2" name="Group 2138"/>
          <p:cNvGrpSpPr>
            <a:grpSpLocks/>
          </p:cNvGrpSpPr>
          <p:nvPr/>
        </p:nvGrpSpPr>
        <p:grpSpPr bwMode="auto">
          <a:xfrm>
            <a:off x="655031" y="4581525"/>
            <a:ext cx="3720436" cy="0"/>
            <a:chOff x="192" y="2592"/>
            <a:chExt cx="2640" cy="0"/>
          </a:xfrm>
        </p:grpSpPr>
        <p:sp>
          <p:nvSpPr>
            <p:cNvPr id="9325" name="Line 2113"/>
            <p:cNvSpPr>
              <a:spLocks noChangeShapeType="1"/>
            </p:cNvSpPr>
            <p:nvPr/>
          </p:nvSpPr>
          <p:spPr bwMode="auto">
            <a:xfrm>
              <a:off x="192" y="2592"/>
              <a:ext cx="816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" name="Line 2114"/>
            <p:cNvSpPr>
              <a:spLocks noChangeShapeType="1"/>
            </p:cNvSpPr>
            <p:nvPr/>
          </p:nvSpPr>
          <p:spPr bwMode="auto">
            <a:xfrm>
              <a:off x="2016" y="2592"/>
              <a:ext cx="816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" name="Line 2115"/>
            <p:cNvSpPr>
              <a:spLocks noChangeShapeType="1"/>
            </p:cNvSpPr>
            <p:nvPr/>
          </p:nvSpPr>
          <p:spPr bwMode="auto">
            <a:xfrm>
              <a:off x="1104" y="2592"/>
              <a:ext cx="816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" name="Oval 2052"/>
          <p:cNvSpPr>
            <a:spLocks noChangeArrowheads="1"/>
          </p:cNvSpPr>
          <p:nvPr/>
        </p:nvSpPr>
        <p:spPr bwMode="auto">
          <a:xfrm>
            <a:off x="1939303" y="2828925"/>
            <a:ext cx="165047" cy="1524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053"/>
          <p:cNvGrpSpPr>
            <a:grpSpLocks/>
          </p:cNvGrpSpPr>
          <p:nvPr/>
        </p:nvGrpSpPr>
        <p:grpSpPr bwMode="auto">
          <a:xfrm>
            <a:off x="620651" y="2989263"/>
            <a:ext cx="3758260" cy="158750"/>
            <a:chOff x="206" y="1214"/>
            <a:chExt cx="2668" cy="207"/>
          </a:xfrm>
        </p:grpSpPr>
        <p:sp>
          <p:nvSpPr>
            <p:cNvPr id="9313" name="AutoShape 2054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4" name="AutoShape 2055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5" name="AutoShape 2056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6" name="AutoShape 2057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Rectangle 2058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Rectangle 2059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" name="Rectangle 2060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" name="Rectangle 2061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" name="Rectangle 2062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" name="Rectangle 2063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" name="Rectangle 2064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" name="Rectangle 2065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066"/>
          <p:cNvGrpSpPr>
            <a:grpSpLocks/>
          </p:cNvGrpSpPr>
          <p:nvPr/>
        </p:nvGrpSpPr>
        <p:grpSpPr bwMode="auto">
          <a:xfrm>
            <a:off x="637839" y="3484569"/>
            <a:ext cx="3758260" cy="160337"/>
            <a:chOff x="206" y="1214"/>
            <a:chExt cx="2668" cy="207"/>
          </a:xfrm>
        </p:grpSpPr>
        <p:sp>
          <p:nvSpPr>
            <p:cNvPr id="9301" name="AutoShape 2067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2" name="AutoShape 2068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3" name="AutoShape 2069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4" name="AutoShape 2070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Rectangle 2071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6" name="Rectangle 2072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7" name="Rectangle 2073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" name="Rectangle 2074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Rectangle 2075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" name="Rectangle 2076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" name="Rectangle 2077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2" name="Rectangle 2078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79"/>
          <p:cNvGrpSpPr>
            <a:grpSpLocks/>
          </p:cNvGrpSpPr>
          <p:nvPr/>
        </p:nvGrpSpPr>
        <p:grpSpPr bwMode="auto">
          <a:xfrm>
            <a:off x="656750" y="3954471"/>
            <a:ext cx="3758260" cy="160337"/>
            <a:chOff x="206" y="1214"/>
            <a:chExt cx="2668" cy="207"/>
          </a:xfrm>
        </p:grpSpPr>
        <p:sp>
          <p:nvSpPr>
            <p:cNvPr id="9289" name="AutoShape 2080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0" name="AutoShape 2081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1" name="AutoShape 2082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2" name="AutoShape 2083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3" name="Rectangle 2084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4" name="Rectangle 2085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5" name="Rectangle 2086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6" name="Rectangle 2087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7" name="Rectangle 2088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8" name="Rectangle 2089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9" name="Rectangle 2090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0" name="Rectangle 2091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092"/>
          <p:cNvGrpSpPr>
            <a:grpSpLocks/>
          </p:cNvGrpSpPr>
          <p:nvPr/>
        </p:nvGrpSpPr>
        <p:grpSpPr bwMode="auto">
          <a:xfrm>
            <a:off x="827011" y="2983016"/>
            <a:ext cx="3338765" cy="53975"/>
            <a:chOff x="366" y="1786"/>
            <a:chExt cx="2370" cy="67"/>
          </a:xfrm>
        </p:grpSpPr>
        <p:sp>
          <p:nvSpPr>
            <p:cNvPr id="9285" name="Rectangle 2093"/>
            <p:cNvSpPr>
              <a:spLocks noChangeArrowheads="1"/>
            </p:cNvSpPr>
            <p:nvPr/>
          </p:nvSpPr>
          <p:spPr bwMode="auto">
            <a:xfrm>
              <a:off x="366" y="1789"/>
              <a:ext cx="277" cy="64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6" name="Rectangle 2094"/>
            <p:cNvSpPr>
              <a:spLocks noChangeArrowheads="1"/>
            </p:cNvSpPr>
            <p:nvPr/>
          </p:nvSpPr>
          <p:spPr bwMode="auto">
            <a:xfrm>
              <a:off x="1053" y="1786"/>
              <a:ext cx="277" cy="64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7" name="Rectangle 2095"/>
            <p:cNvSpPr>
              <a:spLocks noChangeArrowheads="1"/>
            </p:cNvSpPr>
            <p:nvPr/>
          </p:nvSpPr>
          <p:spPr bwMode="auto">
            <a:xfrm>
              <a:off x="2459" y="1786"/>
              <a:ext cx="277" cy="64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8" name="Rectangle 2096"/>
            <p:cNvSpPr>
              <a:spLocks noChangeArrowheads="1"/>
            </p:cNvSpPr>
            <p:nvPr/>
          </p:nvSpPr>
          <p:spPr bwMode="auto">
            <a:xfrm>
              <a:off x="1775" y="1786"/>
              <a:ext cx="277" cy="64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8" name="Freeform 2097"/>
          <p:cNvSpPr>
            <a:spLocks/>
          </p:cNvSpPr>
          <p:nvPr/>
        </p:nvSpPr>
        <p:spPr bwMode="auto">
          <a:xfrm rot="10800000">
            <a:off x="2351921" y="3057628"/>
            <a:ext cx="331814" cy="180975"/>
          </a:xfrm>
          <a:custGeom>
            <a:avLst/>
            <a:gdLst>
              <a:gd name="T0" fmla="*/ 0 w 651"/>
              <a:gd name="T1" fmla="*/ 0 h 1969"/>
              <a:gd name="T2" fmla="*/ 0 w 651"/>
              <a:gd name="T3" fmla="*/ 0 h 1969"/>
              <a:gd name="T4" fmla="*/ 0 w 651"/>
              <a:gd name="T5" fmla="*/ 0 h 1969"/>
              <a:gd name="T6" fmla="*/ 0 w 651"/>
              <a:gd name="T7" fmla="*/ 0 h 1969"/>
              <a:gd name="T8" fmla="*/ 0 w 651"/>
              <a:gd name="T9" fmla="*/ 0 h 1969"/>
              <a:gd name="T10" fmla="*/ 0 w 651"/>
              <a:gd name="T11" fmla="*/ 0 h 1969"/>
              <a:gd name="T12" fmla="*/ 0 w 651"/>
              <a:gd name="T13" fmla="*/ 0 h 1969"/>
              <a:gd name="T14" fmla="*/ 0 w 651"/>
              <a:gd name="T15" fmla="*/ 0 h 1969"/>
              <a:gd name="T16" fmla="*/ 0 w 651"/>
              <a:gd name="T17" fmla="*/ 0 h 1969"/>
              <a:gd name="T18" fmla="*/ 0 w 651"/>
              <a:gd name="T19" fmla="*/ 0 h 19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1"/>
              <a:gd name="T31" fmla="*/ 0 h 1969"/>
              <a:gd name="T32" fmla="*/ 651 w 651"/>
              <a:gd name="T33" fmla="*/ 1969 h 196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1" h="1969">
                <a:moveTo>
                  <a:pt x="336" y="1964"/>
                </a:moveTo>
                <a:cubicBezTo>
                  <a:pt x="300" y="1833"/>
                  <a:pt x="262" y="1701"/>
                  <a:pt x="225" y="1543"/>
                </a:cubicBezTo>
                <a:cubicBezTo>
                  <a:pt x="188" y="1385"/>
                  <a:pt x="151" y="1228"/>
                  <a:pt x="114" y="1017"/>
                </a:cubicBezTo>
                <a:cubicBezTo>
                  <a:pt x="77" y="806"/>
                  <a:pt x="0" y="436"/>
                  <a:pt x="3" y="275"/>
                </a:cubicBezTo>
                <a:cubicBezTo>
                  <a:pt x="6" y="114"/>
                  <a:pt x="43" y="87"/>
                  <a:pt x="131" y="48"/>
                </a:cubicBezTo>
                <a:cubicBezTo>
                  <a:pt x="219" y="9"/>
                  <a:pt x="449" y="0"/>
                  <a:pt x="535" y="42"/>
                </a:cubicBezTo>
                <a:cubicBezTo>
                  <a:pt x="621" y="84"/>
                  <a:pt x="641" y="139"/>
                  <a:pt x="646" y="297"/>
                </a:cubicBezTo>
                <a:cubicBezTo>
                  <a:pt x="651" y="455"/>
                  <a:pt x="593" y="780"/>
                  <a:pt x="563" y="989"/>
                </a:cubicBezTo>
                <a:cubicBezTo>
                  <a:pt x="533" y="1198"/>
                  <a:pt x="495" y="1391"/>
                  <a:pt x="468" y="1554"/>
                </a:cubicBezTo>
                <a:cubicBezTo>
                  <a:pt x="441" y="1717"/>
                  <a:pt x="413" y="1900"/>
                  <a:pt x="402" y="1969"/>
                </a:cubicBezTo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rot="10800000" wrap="none"/>
          <a:lstStyle/>
          <a:p>
            <a:endParaRPr lang="en-US"/>
          </a:p>
        </p:txBody>
      </p:sp>
      <p:grpSp>
        <p:nvGrpSpPr>
          <p:cNvPr id="8" name="Group 2098"/>
          <p:cNvGrpSpPr>
            <a:grpSpLocks/>
          </p:cNvGrpSpPr>
          <p:nvPr/>
        </p:nvGrpSpPr>
        <p:grpSpPr bwMode="auto">
          <a:xfrm>
            <a:off x="1389146" y="3576639"/>
            <a:ext cx="1334131" cy="180975"/>
            <a:chOff x="764" y="2609"/>
            <a:chExt cx="945" cy="235"/>
          </a:xfrm>
        </p:grpSpPr>
        <p:sp>
          <p:nvSpPr>
            <p:cNvPr id="9283" name="Freeform 2099"/>
            <p:cNvSpPr>
              <a:spLocks/>
            </p:cNvSpPr>
            <p:nvPr/>
          </p:nvSpPr>
          <p:spPr bwMode="auto">
            <a:xfrm rot="10800000">
              <a:off x="1474" y="2609"/>
              <a:ext cx="235" cy="23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/>
            <a:lstStyle/>
            <a:p>
              <a:endParaRPr lang="en-US"/>
            </a:p>
          </p:txBody>
        </p:sp>
        <p:sp>
          <p:nvSpPr>
            <p:cNvPr id="9284" name="Freeform 2100"/>
            <p:cNvSpPr>
              <a:spLocks/>
            </p:cNvSpPr>
            <p:nvPr/>
          </p:nvSpPr>
          <p:spPr bwMode="auto">
            <a:xfrm rot="10800000">
              <a:off x="764" y="2610"/>
              <a:ext cx="235" cy="23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/>
            <a:lstStyle/>
            <a:p>
              <a:endParaRPr lang="en-US"/>
            </a:p>
          </p:txBody>
        </p:sp>
      </p:grpSp>
      <p:grpSp>
        <p:nvGrpSpPr>
          <p:cNvPr id="9" name="Group 2101"/>
          <p:cNvGrpSpPr>
            <a:grpSpLocks/>
          </p:cNvGrpSpPr>
          <p:nvPr/>
        </p:nvGrpSpPr>
        <p:grpSpPr bwMode="auto">
          <a:xfrm>
            <a:off x="1392641" y="4073525"/>
            <a:ext cx="2329571" cy="179388"/>
            <a:chOff x="764" y="2609"/>
            <a:chExt cx="1650" cy="236"/>
          </a:xfrm>
        </p:grpSpPr>
        <p:sp>
          <p:nvSpPr>
            <p:cNvPr id="9280" name="Freeform 2102"/>
            <p:cNvSpPr>
              <a:spLocks/>
            </p:cNvSpPr>
            <p:nvPr/>
          </p:nvSpPr>
          <p:spPr bwMode="auto">
            <a:xfrm rot="10800000">
              <a:off x="1474" y="2609"/>
              <a:ext cx="235" cy="23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/>
            <a:lstStyle/>
            <a:p>
              <a:endParaRPr lang="en-US"/>
            </a:p>
          </p:txBody>
        </p:sp>
        <p:sp>
          <p:nvSpPr>
            <p:cNvPr id="9281" name="Freeform 2103"/>
            <p:cNvSpPr>
              <a:spLocks/>
            </p:cNvSpPr>
            <p:nvPr/>
          </p:nvSpPr>
          <p:spPr bwMode="auto">
            <a:xfrm rot="10800000">
              <a:off x="764" y="2610"/>
              <a:ext cx="235" cy="23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/>
            <a:lstStyle/>
            <a:p>
              <a:endParaRPr lang="en-US"/>
            </a:p>
          </p:txBody>
        </p:sp>
        <p:sp>
          <p:nvSpPr>
            <p:cNvPr id="9282" name="Freeform 2104"/>
            <p:cNvSpPr>
              <a:spLocks/>
            </p:cNvSpPr>
            <p:nvPr/>
          </p:nvSpPr>
          <p:spPr bwMode="auto">
            <a:xfrm rot="10800000">
              <a:off x="2179" y="2611"/>
              <a:ext cx="235" cy="23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/>
            <a:lstStyle/>
            <a:p>
              <a:endParaRPr lang="en-US"/>
            </a:p>
          </p:txBody>
        </p:sp>
      </p:grpSp>
      <p:sp>
        <p:nvSpPr>
          <p:cNvPr id="9241" name="Line 2105"/>
          <p:cNvSpPr>
            <a:spLocks noChangeShapeType="1"/>
          </p:cNvSpPr>
          <p:nvPr/>
        </p:nvSpPr>
        <p:spPr bwMode="auto">
          <a:xfrm>
            <a:off x="618983" y="2001838"/>
            <a:ext cx="3588055" cy="0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90"/>
          <p:cNvGrpSpPr>
            <a:grpSpLocks/>
          </p:cNvGrpSpPr>
          <p:nvPr/>
        </p:nvGrpSpPr>
        <p:grpSpPr bwMode="auto">
          <a:xfrm>
            <a:off x="3020712" y="2001838"/>
            <a:ext cx="269920" cy="762000"/>
            <a:chOff x="7018338" y="2373313"/>
            <a:chExt cx="249237" cy="762000"/>
          </a:xfrm>
        </p:grpSpPr>
        <p:sp>
          <p:nvSpPr>
            <p:cNvPr id="9277" name="Line 2120"/>
            <p:cNvSpPr>
              <a:spLocks noChangeShapeType="1"/>
            </p:cNvSpPr>
            <p:nvPr/>
          </p:nvSpPr>
          <p:spPr bwMode="auto">
            <a:xfrm flipV="1">
              <a:off x="7018338" y="2373313"/>
              <a:ext cx="0" cy="30480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8" name="Line 2121"/>
            <p:cNvSpPr>
              <a:spLocks noChangeShapeType="1"/>
            </p:cNvSpPr>
            <p:nvPr/>
          </p:nvSpPr>
          <p:spPr bwMode="auto">
            <a:xfrm flipV="1">
              <a:off x="7143750" y="2525713"/>
              <a:ext cx="0" cy="38100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9" name="Line 2122"/>
            <p:cNvSpPr>
              <a:spLocks noChangeShapeType="1"/>
            </p:cNvSpPr>
            <p:nvPr/>
          </p:nvSpPr>
          <p:spPr bwMode="auto">
            <a:xfrm flipV="1">
              <a:off x="7267575" y="2754313"/>
              <a:ext cx="0" cy="38100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1" name="Text Box 2124"/>
          <p:cNvSpPr txBox="1">
            <a:spLocks noChangeArrowheads="1"/>
          </p:cNvSpPr>
          <p:nvPr/>
        </p:nvSpPr>
        <p:spPr bwMode="auto">
          <a:xfrm>
            <a:off x="3259680" y="2163866"/>
            <a:ext cx="1732994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u="none" dirty="0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primary ionization from </a:t>
            </a:r>
            <a:r>
              <a:rPr lang="en-US" sz="1400" u="none" dirty="0" err="1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dE</a:t>
            </a:r>
            <a:r>
              <a:rPr lang="en-US" sz="1400" u="none" dirty="0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/</a:t>
            </a:r>
            <a:r>
              <a:rPr lang="en-US" sz="1400" u="none" dirty="0" err="1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dx</a:t>
            </a:r>
            <a:endParaRPr lang="en-US" sz="1400" u="none" dirty="0">
              <a:solidFill>
                <a:schemeClr val="accent2"/>
              </a:solidFill>
              <a:effectLst/>
              <a:latin typeface="+mn-lt"/>
              <a:cs typeface="Arial" charset="0"/>
            </a:endParaRPr>
          </a:p>
        </p:txBody>
      </p:sp>
      <p:grpSp>
        <p:nvGrpSpPr>
          <p:cNvPr id="11" name="Group 91"/>
          <p:cNvGrpSpPr>
            <a:grpSpLocks/>
          </p:cNvGrpSpPr>
          <p:nvPr/>
        </p:nvGrpSpPr>
        <p:grpSpPr bwMode="auto">
          <a:xfrm>
            <a:off x="691129" y="2219325"/>
            <a:ext cx="811441" cy="457200"/>
            <a:chOff x="4867549" y="2590799"/>
            <a:chExt cx="749041" cy="457201"/>
          </a:xfrm>
        </p:grpSpPr>
        <p:sp>
          <p:nvSpPr>
            <p:cNvPr id="9275" name="Line 2136"/>
            <p:cNvSpPr>
              <a:spLocks noChangeShapeType="1"/>
            </p:cNvSpPr>
            <p:nvPr/>
          </p:nvSpPr>
          <p:spPr bwMode="auto">
            <a:xfrm flipV="1">
              <a:off x="4876800" y="2590799"/>
              <a:ext cx="1" cy="4572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lg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Text Box 2137"/>
            <p:cNvSpPr txBox="1">
              <a:spLocks noChangeArrowheads="1"/>
            </p:cNvSpPr>
            <p:nvPr/>
          </p:nvSpPr>
          <p:spPr bwMode="auto">
            <a:xfrm>
              <a:off x="4867549" y="2601912"/>
              <a:ext cx="749041" cy="258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u="none" dirty="0">
                  <a:solidFill>
                    <a:srgbClr val="FF0000"/>
                  </a:solidFill>
                  <a:effectLst/>
                  <a:latin typeface="+mn-lt"/>
                  <a:cs typeface="Arial" charset="0"/>
                </a:rPr>
                <a:t>El. Field</a:t>
              </a:r>
            </a:p>
          </p:txBody>
        </p:sp>
      </p:grpSp>
      <p:sp>
        <p:nvSpPr>
          <p:cNvPr id="165" name="Text Box 2124"/>
          <p:cNvSpPr txBox="1">
            <a:spLocks noChangeArrowheads="1"/>
          </p:cNvSpPr>
          <p:nvPr/>
        </p:nvSpPr>
        <p:spPr bwMode="auto">
          <a:xfrm>
            <a:off x="1856839" y="2306741"/>
            <a:ext cx="88998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u="none" dirty="0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photo</a:t>
            </a:r>
          </a:p>
          <a:p>
            <a:pPr>
              <a:defRPr/>
            </a:pPr>
            <a:r>
              <a:rPr lang="en-US" sz="1400" u="none" dirty="0">
                <a:solidFill>
                  <a:schemeClr val="accent2"/>
                </a:solidFill>
                <a:effectLst/>
                <a:latin typeface="+mn-lt"/>
                <a:cs typeface="Arial" charset="0"/>
              </a:rPr>
              <a:t>electron</a:t>
            </a:r>
          </a:p>
        </p:txBody>
      </p:sp>
      <p:sp>
        <p:nvSpPr>
          <p:cNvPr id="9246" name="Line 148"/>
          <p:cNvSpPr>
            <a:spLocks noChangeShapeType="1"/>
          </p:cNvSpPr>
          <p:nvPr/>
        </p:nvSpPr>
        <p:spPr bwMode="auto">
          <a:xfrm flipH="1">
            <a:off x="4084915" y="2840038"/>
            <a:ext cx="412618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7" name="Line 2119"/>
          <p:cNvSpPr>
            <a:spLocks noChangeShapeType="1"/>
          </p:cNvSpPr>
          <p:nvPr/>
        </p:nvSpPr>
        <p:spPr bwMode="auto">
          <a:xfrm>
            <a:off x="2642473" y="1609725"/>
            <a:ext cx="1690013" cy="3048000"/>
          </a:xfrm>
          <a:prstGeom prst="line">
            <a:avLst/>
          </a:prstGeom>
          <a:noFill/>
          <a:ln w="28575">
            <a:solidFill>
              <a:srgbClr val="3709B7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2133"/>
          <p:cNvGrpSpPr>
            <a:grpSpLocks/>
          </p:cNvGrpSpPr>
          <p:nvPr/>
        </p:nvGrpSpPr>
        <p:grpSpPr bwMode="auto">
          <a:xfrm>
            <a:off x="1263698" y="1838325"/>
            <a:ext cx="675661" cy="1143000"/>
            <a:chOff x="432" y="576"/>
            <a:chExt cx="480" cy="720"/>
          </a:xfrm>
        </p:grpSpPr>
        <p:cxnSp>
          <p:nvCxnSpPr>
            <p:cNvPr id="9270" name="AutoShape 2127"/>
            <p:cNvCxnSpPr>
              <a:cxnSpLocks noChangeShapeType="1"/>
            </p:cNvCxnSpPr>
            <p:nvPr/>
          </p:nvCxnSpPr>
          <p:spPr bwMode="auto">
            <a:xfrm rot="16200000" flipH="1">
              <a:off x="696" y="1032"/>
              <a:ext cx="144" cy="9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</p:spPr>
        </p:cxnSp>
        <p:cxnSp>
          <p:nvCxnSpPr>
            <p:cNvPr id="9271" name="AutoShape 2129"/>
            <p:cNvCxnSpPr>
              <a:cxnSpLocks noChangeShapeType="1"/>
            </p:cNvCxnSpPr>
            <p:nvPr/>
          </p:nvCxnSpPr>
          <p:spPr bwMode="auto">
            <a:xfrm rot="16200000" flipH="1">
              <a:off x="792" y="1176"/>
              <a:ext cx="144" cy="96"/>
            </a:xfrm>
            <a:prstGeom prst="curvedConnector3">
              <a:avLst>
                <a:gd name="adj1" fmla="val 49301"/>
              </a:avLst>
            </a:prstGeom>
            <a:noFill/>
            <a:ln w="9525">
              <a:solidFill>
                <a:srgbClr val="9900FF"/>
              </a:solidFill>
              <a:round/>
              <a:headEnd/>
              <a:tailEnd type="triangle" w="med" len="med"/>
            </a:ln>
          </p:spPr>
        </p:cxnSp>
        <p:cxnSp>
          <p:nvCxnSpPr>
            <p:cNvPr id="9272" name="AutoShape 2130"/>
            <p:cNvCxnSpPr>
              <a:cxnSpLocks noChangeShapeType="1"/>
            </p:cNvCxnSpPr>
            <p:nvPr/>
          </p:nvCxnSpPr>
          <p:spPr bwMode="auto">
            <a:xfrm rot="16200000" flipH="1">
              <a:off x="600" y="888"/>
              <a:ext cx="144" cy="9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</p:spPr>
        </p:cxnSp>
        <p:cxnSp>
          <p:nvCxnSpPr>
            <p:cNvPr id="9273" name="AutoShape 2131"/>
            <p:cNvCxnSpPr>
              <a:cxnSpLocks noChangeShapeType="1"/>
            </p:cNvCxnSpPr>
            <p:nvPr/>
          </p:nvCxnSpPr>
          <p:spPr bwMode="auto">
            <a:xfrm rot="16200000" flipH="1">
              <a:off x="504" y="744"/>
              <a:ext cx="144" cy="9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</p:spPr>
        </p:cxnSp>
        <p:cxnSp>
          <p:nvCxnSpPr>
            <p:cNvPr id="9274" name="AutoShape 2132"/>
            <p:cNvCxnSpPr>
              <a:cxnSpLocks noChangeShapeType="1"/>
            </p:cNvCxnSpPr>
            <p:nvPr/>
          </p:nvCxnSpPr>
          <p:spPr bwMode="auto">
            <a:xfrm rot="16200000" flipH="1">
              <a:off x="408" y="600"/>
              <a:ext cx="144" cy="9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9900FF"/>
              </a:solidFill>
              <a:round/>
              <a:headEnd/>
              <a:tailEnd/>
            </a:ln>
          </p:spPr>
        </p:cxnSp>
      </p:grpSp>
      <p:sp>
        <p:nvSpPr>
          <p:cNvPr id="174" name="Text Box 2137"/>
          <p:cNvSpPr txBox="1">
            <a:spLocks noChangeArrowheads="1"/>
          </p:cNvSpPr>
          <p:nvPr/>
        </p:nvSpPr>
        <p:spPr bwMode="auto">
          <a:xfrm>
            <a:off x="4249961" y="1776417"/>
            <a:ext cx="410690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none" dirty="0">
                <a:solidFill>
                  <a:srgbClr val="FF0000"/>
                </a:solidFill>
                <a:latin typeface="+mn-lt"/>
                <a:cs typeface="Arial" charset="0"/>
              </a:rPr>
              <a:t>mesh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 rot="16200000" flipV="1">
            <a:off x="4260394" y="3188789"/>
            <a:ext cx="520700" cy="283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10800000">
            <a:off x="4396098" y="3567113"/>
            <a:ext cx="266482" cy="23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rot="5400000">
            <a:off x="4315751" y="3690185"/>
            <a:ext cx="446088" cy="247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 Box 78"/>
          <p:cNvSpPr txBox="1">
            <a:spLocks noChangeArrowheads="1"/>
          </p:cNvSpPr>
          <p:nvPr/>
        </p:nvSpPr>
        <p:spPr bwMode="auto">
          <a:xfrm>
            <a:off x="4662580" y="3435356"/>
            <a:ext cx="74271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sz="14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GEMs</a:t>
            </a:r>
            <a:endParaRPr lang="en-US" sz="1400" u="none" dirty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179" name="Text Box 78"/>
          <p:cNvSpPr txBox="1">
            <a:spLocks noChangeArrowheads="1"/>
          </p:cNvSpPr>
          <p:nvPr/>
        </p:nvSpPr>
        <p:spPr bwMode="auto">
          <a:xfrm>
            <a:off x="4415009" y="4425951"/>
            <a:ext cx="74271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sz="1400" u="none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pads</a:t>
            </a:r>
            <a:endParaRPr lang="en-US" sz="1400" u="none" dirty="0"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1322887" y="-1"/>
            <a:ext cx="6919966" cy="982768"/>
          </a:xfrm>
          <a:prstGeom prst="rect">
            <a:avLst/>
          </a:prstGeom>
          <a:solidFill>
            <a:srgbClr val="C0F4FE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u="none" dirty="0" smtClean="0">
                <a:solidFill>
                  <a:srgbClr val="FF0000"/>
                </a:solidFill>
                <a:latin typeface="Comic Sans MS" pitchFamily="66" charset="0"/>
              </a:rPr>
              <a:t>HBD – hadron blindness</a:t>
            </a:r>
            <a:endParaRPr lang="en-US" sz="600" u="non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9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53" y="0"/>
            <a:ext cx="7126173" cy="984250"/>
          </a:xfrm>
        </p:spPr>
        <p:txBody>
          <a:bodyPr/>
          <a:lstStyle/>
          <a:p>
            <a:r>
              <a:rPr lang="en-US" dirty="0" smtClean="0"/>
              <a:t>OVERCOMING IBF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89" y="1084521"/>
            <a:ext cx="9569302" cy="532691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More complex geometries needed with extra electrodes to trap the ions:</a:t>
            </a:r>
          </a:p>
          <a:p>
            <a:pPr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                                Micro-Hole &amp; Strip Plate (</a:t>
            </a:r>
            <a:r>
              <a:rPr lang="en-US" sz="1800" dirty="0" smtClean="0">
                <a:solidFill>
                  <a:srgbClr val="FF0000"/>
                </a:solidFill>
              </a:rPr>
              <a:t>MHSP</a:t>
            </a:r>
            <a:r>
              <a:rPr lang="en-US" sz="1800" dirty="0" smtClean="0"/>
              <a:t>), </a:t>
            </a:r>
            <a:r>
              <a:rPr lang="en-US" sz="1800" dirty="0" smtClean="0">
                <a:solidFill>
                  <a:srgbClr val="FF0000"/>
                </a:solidFill>
              </a:rPr>
              <a:t>COBRA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6548" y="2170004"/>
            <a:ext cx="2585758" cy="17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336463" y="1978617"/>
            <a:ext cx="2326387" cy="1679944"/>
            <a:chOff x="2432050" y="294610"/>
            <a:chExt cx="5253148" cy="4463128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32050" y="2100263"/>
              <a:ext cx="5038725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4073" y="294610"/>
              <a:ext cx="5191125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6362" y="2074457"/>
            <a:ext cx="1603263" cy="12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038" y="1520456"/>
            <a:ext cx="2272230" cy="258991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11960" y="1597763"/>
            <a:ext cx="2171748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J.F.C.A.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Veloso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Rev.Sc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Instr. 71 (2000) 2371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2417" y="3505496"/>
            <a:ext cx="1794530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JINST 2 (2007) P08004</a:t>
            </a:r>
            <a:endParaRPr lang="en-US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591" y="4562254"/>
            <a:ext cx="2882530" cy="16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00882" y="1445362"/>
            <a:ext cx="92685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MHSP</a:t>
            </a:r>
            <a:endParaRPr lang="en-US" sz="20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025" y="4415390"/>
            <a:ext cx="10983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COBRA</a:t>
            </a:r>
            <a:endParaRPr lang="en-US" sz="2000" b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9887" y="4111947"/>
            <a:ext cx="2611755" cy="198310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3277" y="4111947"/>
            <a:ext cx="2628900" cy="190309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984930" y="4823663"/>
            <a:ext cx="1703736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NIMA 598 (2009) 116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7990" y="5965820"/>
            <a:ext cx="1703736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NIMA 598 (2009) 116 </a:t>
            </a:r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2852" cy="984250"/>
          </a:xfrm>
        </p:spPr>
        <p:txBody>
          <a:bodyPr/>
          <a:lstStyle/>
          <a:p>
            <a:r>
              <a:rPr lang="en-US" dirty="0" smtClean="0"/>
              <a:t>THGEM-based PDs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651" y="1073888"/>
            <a:ext cx="9441712" cy="536944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PCB technology, thus:</a:t>
            </a:r>
          </a:p>
          <a:p>
            <a:r>
              <a:rPr lang="en-US" u="sng" dirty="0" smtClean="0"/>
              <a:t>robust</a:t>
            </a:r>
          </a:p>
          <a:p>
            <a:r>
              <a:rPr lang="en-US" u="sng" dirty="0" smtClean="0"/>
              <a:t>mechanically self supporting</a:t>
            </a:r>
          </a:p>
          <a:p>
            <a:r>
              <a:rPr lang="en-US" dirty="0" smtClean="0"/>
              <a:t>industrial production of large size </a:t>
            </a:r>
          </a:p>
          <a:p>
            <a:pPr>
              <a:buNone/>
            </a:pPr>
            <a:r>
              <a:rPr lang="en-US" dirty="0" smtClean="0"/>
              <a:t>	boards</a:t>
            </a:r>
          </a:p>
          <a:p>
            <a:r>
              <a:rPr lang="en-US" u="sng" dirty="0" smtClean="0"/>
              <a:t>large </a:t>
            </a:r>
            <a:r>
              <a:rPr lang="en-US" u="sng" dirty="0"/>
              <a:t>gains </a:t>
            </a:r>
            <a:r>
              <a:rPr lang="en-US" dirty="0" smtClean="0"/>
              <a:t>have been immediately </a:t>
            </a:r>
          </a:p>
          <a:p>
            <a:pPr marL="0" indent="0">
              <a:buNone/>
            </a:pPr>
            <a:r>
              <a:rPr lang="en-US" dirty="0" smtClean="0"/>
              <a:t>     reported </a:t>
            </a:r>
            <a:r>
              <a:rPr lang="en-US" dirty="0"/>
              <a:t>(</a:t>
            </a:r>
            <a:r>
              <a:rPr lang="en-US" dirty="0">
                <a:solidFill>
                  <a:srgbClr val="FF9900"/>
                </a:solidFill>
              </a:rPr>
              <a:t>rim </a:t>
            </a:r>
            <a:r>
              <a:rPr lang="en-US" dirty="0" smtClean="0">
                <a:solidFill>
                  <a:srgbClr val="FF9900"/>
                </a:solidFill>
              </a:rPr>
              <a:t>!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Comparing to GEMs</a:t>
            </a:r>
          </a:p>
          <a:p>
            <a:r>
              <a:rPr lang="en-US" dirty="0" smtClean="0"/>
              <a:t>Geometrical dimensions  X ~10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But e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 motion/</a:t>
            </a:r>
            <a:r>
              <a:rPr lang="en-US" dirty="0" err="1" smtClean="0">
                <a:solidFill>
                  <a:schemeClr val="tx1"/>
                </a:solidFill>
              </a:rPr>
              <a:t>multiplic</a:t>
            </a:r>
            <a:r>
              <a:rPr lang="en-US" dirty="0" smtClean="0">
                <a:solidFill>
                  <a:schemeClr val="tx1"/>
                </a:solidFill>
              </a:rPr>
              <a:t>. properties do not!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holes: 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dipole fields and external fields  </a:t>
            </a:r>
          </a:p>
          <a:p>
            <a:pPr marL="1333500" lvl="2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  are strongly coupled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e</a:t>
            </a:r>
            <a:r>
              <a:rPr lang="en-US" sz="1800" baseline="30000" dirty="0" smtClean="0">
                <a:solidFill>
                  <a:schemeClr val="tx1"/>
                </a:solidFill>
              </a:rPr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 dispersion plays a minor role</a:t>
            </a: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846" y="5268657"/>
            <a:ext cx="3838353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introduced in // by different groups:</a:t>
            </a:r>
          </a:p>
          <a:p>
            <a:pPr eaLnBrk="1" hangingPunct="1"/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L.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Periale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al., NIM A478 (2002) 377.</a:t>
            </a:r>
          </a:p>
          <a:p>
            <a:pPr eaLnBrk="1" hangingPunct="1"/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 </a:t>
            </a:r>
            <a:r>
              <a:rPr lang="en-GB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Jeanneret</a:t>
            </a:r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,  PhD thesis, Neuchatel U., 2001.</a:t>
            </a:r>
          </a:p>
          <a:p>
            <a:pPr eaLnBrk="1" hangingPunct="1"/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P.S. </a:t>
            </a:r>
            <a:r>
              <a:rPr lang="en-CA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Barbeau</a:t>
            </a:r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IEEE NS50 (2003) 1285</a:t>
            </a:r>
          </a:p>
          <a:p>
            <a:pPr eaLnBrk="1" hangingPunct="1"/>
            <a:r>
              <a:rPr lang="en-CA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R. </a:t>
            </a:r>
            <a:r>
              <a:rPr lang="en-CA" sz="14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Chechik</a:t>
            </a:r>
            <a:r>
              <a:rPr lang="en-CA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.NIMA 535 (2004) 303</a:t>
            </a:r>
            <a:endParaRPr lang="en-US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46131" y="2605532"/>
            <a:ext cx="3626441" cy="2600325"/>
            <a:chOff x="5869172" y="1140011"/>
            <a:chExt cx="3626441" cy="26003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99938" y="1140011"/>
              <a:ext cx="3495675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5869172" y="2849526"/>
              <a:ext cx="563525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rot="10800000" flipV="1">
              <a:off x="6560291" y="2753832"/>
              <a:ext cx="542258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21053126">
              <a:off x="6085367" y="2371063"/>
              <a:ext cx="75136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RIM</a:t>
              </a:r>
              <a:endPara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95014" y="1158950"/>
            <a:ext cx="4267200" cy="1338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9900"/>
                </a:solidFill>
                <a:latin typeface="+mj-lt"/>
                <a:cs typeface="Arial" pitchFamily="34" charset="0"/>
              </a:rPr>
              <a:t>About PCB geometrical dimensions:</a:t>
            </a:r>
          </a:p>
          <a:p>
            <a:endParaRPr lang="en-US" sz="1800" dirty="0" smtClean="0">
              <a:solidFill>
                <a:srgbClr val="FF9900"/>
              </a:solidFill>
              <a:latin typeface="+mj-lt"/>
              <a:cs typeface="Arial" pitchFamily="34" charset="0"/>
            </a:endParaRP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Hole diameter : 	0.2 – 1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Pitch :            	0.5 – 5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Thickness :        	0.2 – 3 mm</a:t>
            </a:r>
            <a:endParaRPr lang="en-US" sz="1400" b="0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0"/>
            <a:ext cx="8242662" cy="984250"/>
          </a:xfrm>
        </p:spPr>
        <p:txBody>
          <a:bodyPr/>
          <a:lstStyle/>
          <a:p>
            <a:r>
              <a:rPr lang="en-US" sz="3200" dirty="0" smtClean="0"/>
              <a:t>THGEM rate capability and IBF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7103" y="1222193"/>
            <a:ext cx="3062057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rate device 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2877" y="2270180"/>
            <a:ext cx="3722688" cy="2874962"/>
            <a:chOff x="602438" y="2484954"/>
            <a:chExt cx="3722688" cy="2874962"/>
          </a:xfrm>
        </p:grpSpPr>
        <p:graphicFrame>
          <p:nvGraphicFramePr>
            <p:cNvPr id="1026" name="Object 6"/>
            <p:cNvGraphicFramePr>
              <a:graphicFrameLocks noChangeAspect="1"/>
            </p:cNvGraphicFramePr>
            <p:nvPr/>
          </p:nvGraphicFramePr>
          <p:xfrm>
            <a:off x="602438" y="2484954"/>
            <a:ext cx="3722688" cy="287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7" r:id="rId3" imgW="3722400" imgH="2874240" progId="">
                    <p:embed/>
                  </p:oleObj>
                </mc:Choice>
                <mc:Fallback>
                  <p:oleObj r:id="rId3" imgW="3722400" imgH="287424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438" y="2484954"/>
                          <a:ext cx="3722688" cy="28749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1446492" y="2632669"/>
              <a:ext cx="1553630" cy="5355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Irradiation:</a:t>
              </a:r>
            </a:p>
            <a:p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8.9 </a:t>
              </a:r>
              <a:r>
                <a:rPr lang="en-US" sz="1600" dirty="0" err="1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KeV</a:t>
              </a:r>
              <a:r>
                <a:rPr lang="en-US" sz="16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X-ray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2490" y="4854872"/>
              <a:ext cx="3003063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0        20      40       60      80     100    120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       Rate (kHz / mm</a:t>
              </a:r>
              <a:r>
                <a:rPr lang="en-US" b="0" baseline="30000" dirty="0" smtClean="0">
                  <a:solidFill>
                    <a:schemeClr val="tx1"/>
                  </a:solidFill>
                  <a:effectLst/>
                </a:rPr>
                <a:t>2</a:t>
              </a:r>
              <a:r>
                <a:rPr lang="en-US" b="0" dirty="0" smtClean="0">
                  <a:solidFill>
                    <a:schemeClr val="tx1"/>
                  </a:solidFill>
                  <a:effectLst/>
                </a:rPr>
                <a:t>) 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351442" y="3641940"/>
              <a:ext cx="2647509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                    I (</a:t>
              </a:r>
              <a:r>
                <a:rPr lang="en-US" b="0" dirty="0" err="1" smtClean="0">
                  <a:solidFill>
                    <a:schemeClr val="tx1"/>
                  </a:solidFill>
                  <a:effectLst/>
                </a:rPr>
                <a:t>pA</a:t>
              </a:r>
              <a:r>
                <a:rPr lang="en-US" b="0" dirty="0" smtClean="0">
                  <a:solidFill>
                    <a:schemeClr val="tx1"/>
                  </a:solidFill>
                  <a:effectLst/>
                </a:rPr>
                <a:t>)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</a:rPr>
                <a:t>         0                1000              2000</a:t>
              </a:r>
              <a:endParaRPr lang="en-US" b="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86607" y="1119425"/>
            <a:ext cx="2180405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IBF control 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32987" y="5100791"/>
            <a:ext cx="1762470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single THGEM, no RIM</a:t>
            </a:r>
            <a:endParaRPr lang="en-US" b="0" dirty="0"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296883" y="1049239"/>
            <a:ext cx="5417661" cy="5285300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/>
          <a:srcRect r="4384"/>
          <a:stretch>
            <a:fillRect/>
          </a:stretch>
        </p:blipFill>
        <p:spPr bwMode="auto">
          <a:xfrm>
            <a:off x="4621225" y="3849498"/>
            <a:ext cx="1511243" cy="13120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5982789" y="5886409"/>
            <a:ext cx="3422721" cy="2563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effectLst/>
              </a:rPr>
              <a:t>M. </a:t>
            </a:r>
            <a:r>
              <a:rPr lang="en-US" b="0" dirty="0" err="1">
                <a:solidFill>
                  <a:schemeClr val="tx1"/>
                </a:solidFill>
                <a:effectLst/>
              </a:rPr>
              <a:t>Alexeev</a:t>
            </a:r>
            <a:r>
              <a:rPr lang="en-US" b="0" dirty="0">
                <a:solidFill>
                  <a:schemeClr val="tx1"/>
                </a:solidFill>
                <a:effectLst/>
              </a:rPr>
              <a:t> 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et al</a:t>
            </a:r>
            <a:r>
              <a:rPr lang="en-US" b="0" dirty="0">
                <a:solidFill>
                  <a:schemeClr val="tx1"/>
                </a:solidFill>
                <a:effectLst/>
              </a:rPr>
              <a:t>., JINST 7 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(2012) C002014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532082" y="2466557"/>
            <a:ext cx="1689357" cy="867869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smtClean="0">
                <a:solidFill>
                  <a:srgbClr val="0000CC"/>
                </a:solidFill>
                <a:effectLst/>
              </a:rPr>
              <a:t>Triple THGEM: </a:t>
            </a:r>
          </a:p>
          <a:p>
            <a:pPr marL="361691" indent="-361691"/>
            <a:r>
              <a:rPr lang="en-US" sz="1400" b="0" dirty="0" smtClean="0">
                <a:solidFill>
                  <a:srgbClr val="0000CC"/>
                </a:solidFill>
                <a:effectLst/>
              </a:rPr>
              <a:t>Ion Back Flow </a:t>
            </a:r>
          </a:p>
          <a:p>
            <a:pPr marL="361691" indent="-361691"/>
            <a:r>
              <a:rPr lang="en-US" sz="1400" b="0" dirty="0">
                <a:solidFill>
                  <a:srgbClr val="0000CC"/>
                </a:solidFill>
                <a:effectLst/>
              </a:rPr>
              <a:t>r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eduction by </a:t>
            </a:r>
          </a:p>
          <a:p>
            <a:pPr marL="361691" indent="-361691"/>
            <a:r>
              <a:rPr lang="en-US" sz="1400" b="0" dirty="0" smtClean="0">
                <a:solidFill>
                  <a:srgbClr val="0000CC"/>
                </a:solidFill>
                <a:effectLst/>
              </a:rPr>
              <a:t>staggering plates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30938" y="1049239"/>
            <a:ext cx="4022551" cy="4802002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75" y="1599556"/>
            <a:ext cx="2797493" cy="195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03" y="3571427"/>
            <a:ext cx="2787015" cy="207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282963" y="1238185"/>
            <a:ext cx="3158199" cy="4574268"/>
            <a:chOff x="6510095" y="1455789"/>
            <a:chExt cx="3158199" cy="4574268"/>
          </a:xfrm>
        </p:grpSpPr>
        <p:grpSp>
          <p:nvGrpSpPr>
            <p:cNvPr id="42" name="Group 41"/>
            <p:cNvGrpSpPr/>
            <p:nvPr/>
          </p:nvGrpSpPr>
          <p:grpSpPr>
            <a:xfrm>
              <a:off x="6510095" y="1455789"/>
              <a:ext cx="3158199" cy="3738788"/>
              <a:chOff x="6510095" y="1455789"/>
              <a:chExt cx="3158199" cy="3738788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7914449" y="1455789"/>
                <a:ext cx="1282130" cy="24468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b="0" dirty="0" smtClean="0">
                    <a:solidFill>
                      <a:schemeClr val="tx1"/>
                    </a:solidFill>
                    <a:effectLst/>
                  </a:rPr>
                  <a:t>IBFR (%)</a:t>
                </a:r>
                <a:endParaRPr lang="en-US" sz="1100" b="0" dirty="0" smtClean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9337768" y="1776392"/>
                <a:ext cx="330526" cy="3416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tx1"/>
                    </a:solidFill>
                    <a:effectLst/>
                  </a:rPr>
                  <a:t>A</a:t>
                </a:r>
                <a:endParaRPr lang="en-US" sz="1800" b="0" dirty="0" smtClean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6200000">
                <a:off x="4989888" y="3429689"/>
                <a:ext cx="3285095" cy="24468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b="0" dirty="0" smtClean="0">
                    <a:solidFill>
                      <a:schemeClr val="tx1"/>
                    </a:solidFill>
                    <a:effectLst/>
                  </a:rPr>
                  <a:t>                       E</a:t>
                </a:r>
                <a:r>
                  <a:rPr lang="en-US" sz="1100" b="0" baseline="-25000" dirty="0" smtClean="0">
                    <a:solidFill>
                      <a:schemeClr val="tx1"/>
                    </a:solidFill>
                    <a:effectLst/>
                  </a:rPr>
                  <a:t>TR2</a:t>
                </a:r>
                <a:r>
                  <a:rPr lang="en-US" sz="1100" b="0" dirty="0" smtClean="0">
                    <a:solidFill>
                      <a:schemeClr val="tx1"/>
                    </a:solidFill>
                    <a:effectLst/>
                  </a:rPr>
                  <a:t> (kV/cm)</a:t>
                </a:r>
                <a:endParaRPr lang="en-US" sz="1100" b="0" dirty="0" smtClean="0">
                  <a:solidFill>
                    <a:srgbClr val="0000CC"/>
                  </a:solidFill>
                  <a:effectLst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9302116" y="3796495"/>
              <a:ext cx="330526" cy="3416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chemeClr val="tx1"/>
                  </a:solidFill>
                  <a:effectLst/>
                </a:rPr>
                <a:t>M</a:t>
              </a:r>
              <a:endParaRPr lang="en-US" sz="1800" b="0" dirty="0" smtClean="0">
                <a:solidFill>
                  <a:srgbClr val="0000CC"/>
                </a:solidFill>
                <a:effectLst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5019947" y="3611767"/>
              <a:ext cx="3285095" cy="2446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0" dirty="0" smtClean="0">
                  <a:solidFill>
                    <a:schemeClr val="tx1"/>
                  </a:solidFill>
                  <a:effectLst/>
                </a:rPr>
                <a:t>                       E</a:t>
              </a:r>
              <a:r>
                <a:rPr lang="en-US" sz="1100" b="0" baseline="-25000" dirty="0" smtClean="0">
                  <a:solidFill>
                    <a:schemeClr val="tx1"/>
                  </a:solidFill>
                  <a:effectLst/>
                </a:rPr>
                <a:t>TR2</a:t>
              </a:r>
              <a:r>
                <a:rPr lang="en-US" sz="1100" b="0" dirty="0" smtClean="0">
                  <a:solidFill>
                    <a:schemeClr val="tx1"/>
                  </a:solidFill>
                  <a:effectLst/>
                </a:rPr>
                <a:t> (kV/cm)</a:t>
              </a:r>
              <a:endParaRPr lang="en-US" sz="1100" b="0" dirty="0" smtClean="0">
                <a:solidFill>
                  <a:srgbClr val="0000CC"/>
                </a:solidFill>
                <a:effectLst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33516" y="5785375"/>
              <a:ext cx="1778455" cy="2446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0" dirty="0" smtClean="0">
                  <a:solidFill>
                    <a:schemeClr val="tx1"/>
                  </a:solidFill>
                  <a:effectLst/>
                </a:rPr>
                <a:t>            E</a:t>
              </a:r>
              <a:r>
                <a:rPr lang="en-US" sz="1100" b="0" baseline="-25000" dirty="0" smtClean="0">
                  <a:solidFill>
                    <a:schemeClr val="tx1"/>
                  </a:solidFill>
                  <a:effectLst/>
                </a:rPr>
                <a:t>TR1</a:t>
              </a:r>
              <a:r>
                <a:rPr lang="en-US" sz="1100" b="0" dirty="0" smtClean="0">
                  <a:solidFill>
                    <a:schemeClr val="tx1"/>
                  </a:solidFill>
                  <a:effectLst/>
                </a:rPr>
                <a:t> (kV/cm)</a:t>
              </a:r>
              <a:endParaRPr lang="en-US" sz="1100" b="0" dirty="0" smtClean="0">
                <a:solidFill>
                  <a:srgbClr val="0000CC"/>
                </a:solidFill>
                <a:effectLst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369871" y="4904272"/>
            <a:ext cx="1235881" cy="2862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effectLst/>
              </a:rPr>
              <a:t>IBFR &lt; 5%  !</a:t>
            </a:r>
            <a:endParaRPr lang="en-US" sz="1400" dirty="0">
              <a:solidFill>
                <a:srgbClr val="FF9900"/>
              </a:solidFill>
              <a:effectLst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6691388" y="3564979"/>
            <a:ext cx="1407196" cy="11164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 flipV="1">
            <a:off x="8098584" y="4287877"/>
            <a:ext cx="596416" cy="60717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04702" y="5909807"/>
            <a:ext cx="43428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tx1"/>
                </a:solidFill>
                <a:effectLst/>
              </a:rPr>
              <a:t>M. Alexeev </a:t>
            </a:r>
            <a:r>
              <a:rPr lang="da-DK" i="1" dirty="0">
                <a:solidFill>
                  <a:schemeClr val="tx1"/>
                </a:solidFill>
                <a:effectLst/>
              </a:rPr>
              <a:t>et </a:t>
            </a:r>
            <a:r>
              <a:rPr lang="da-DK" i="1" dirty="0" smtClean="0">
                <a:solidFill>
                  <a:schemeClr val="tx1"/>
                </a:solidFill>
                <a:effectLst/>
              </a:rPr>
              <a:t>al.</a:t>
            </a:r>
            <a:r>
              <a:rPr lang="da-DK" dirty="0">
                <a:solidFill>
                  <a:schemeClr val="tx1"/>
                </a:solidFill>
                <a:effectLst/>
              </a:rPr>
              <a:t> </a:t>
            </a:r>
            <a:r>
              <a:rPr lang="da-DK" dirty="0" smtClean="0">
                <a:solidFill>
                  <a:schemeClr val="tx1"/>
                </a:solidFill>
                <a:effectLst/>
              </a:rPr>
              <a:t> </a:t>
            </a:r>
            <a:r>
              <a:rPr lang="da-DK" i="1" dirty="0">
                <a:solidFill>
                  <a:schemeClr val="tx1"/>
                </a:solidFill>
                <a:effectLst/>
              </a:rPr>
              <a:t>JINST</a:t>
            </a:r>
            <a:r>
              <a:rPr lang="da-DK" dirty="0">
                <a:solidFill>
                  <a:schemeClr val="tx1"/>
                </a:solidFill>
                <a:effectLst/>
              </a:rPr>
              <a:t> 10 </a:t>
            </a:r>
            <a:r>
              <a:rPr lang="da-DK" dirty="0" smtClean="0">
                <a:solidFill>
                  <a:schemeClr val="tx1"/>
                </a:solidFill>
                <a:effectLst/>
              </a:rPr>
              <a:t>(</a:t>
            </a:r>
            <a:r>
              <a:rPr lang="da-DK" dirty="0">
                <a:solidFill>
                  <a:schemeClr val="tx1"/>
                </a:solidFill>
                <a:effectLst/>
              </a:rPr>
              <a:t>2015 </a:t>
            </a:r>
            <a:r>
              <a:rPr lang="da-DK" dirty="0" smtClean="0">
                <a:solidFill>
                  <a:schemeClr val="tx1"/>
                </a:solidFill>
                <a:effectLst/>
              </a:rPr>
              <a:t>) P03026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The gain in Thick GEM multipliers and its time-evolution </a:t>
            </a:r>
          </a:p>
        </p:txBody>
      </p:sp>
      <p:sp>
        <p:nvSpPr>
          <p:cNvPr id="3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062"/>
            <a:ext cx="8241957" cy="1026007"/>
          </a:xfrm>
        </p:spPr>
        <p:txBody>
          <a:bodyPr/>
          <a:lstStyle/>
          <a:p>
            <a:r>
              <a:rPr lang="en-US" sz="3200" dirty="0" smtClean="0"/>
              <a:t>THGEM R&amp;D for </a:t>
            </a:r>
            <a:r>
              <a:rPr lang="en-US" sz="3200" dirty="0" err="1" smtClean="0"/>
              <a:t>RICHes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10905" y="1147273"/>
            <a:ext cx="9517886" cy="2566759"/>
          </a:xfrm>
          <a:prstGeom prst="rect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6611" y="3837260"/>
            <a:ext cx="9492180" cy="2644258"/>
          </a:xfrm>
          <a:prstGeom prst="rect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72" y="1248778"/>
            <a:ext cx="2423513" cy="1459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9" b="9644"/>
          <a:stretch/>
        </p:blipFill>
        <p:spPr bwMode="auto">
          <a:xfrm>
            <a:off x="4907576" y="1888999"/>
            <a:ext cx="2216491" cy="1336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8" b="4256"/>
          <a:stretch/>
        </p:blipFill>
        <p:spPr bwMode="auto">
          <a:xfrm>
            <a:off x="259574" y="1169416"/>
            <a:ext cx="2362805" cy="14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r="12971" b="8614"/>
          <a:stretch/>
        </p:blipFill>
        <p:spPr bwMode="auto">
          <a:xfrm>
            <a:off x="2863206" y="2059537"/>
            <a:ext cx="1932884" cy="165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994126" y="1126065"/>
            <a:ext cx="1944650" cy="5354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ALICE VHMPID</a:t>
            </a:r>
          </a:p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THGEM &amp; HYBRID</a:t>
            </a:r>
          </a:p>
        </p:txBody>
      </p: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>
            <a:off x="2622379" y="1635661"/>
            <a:ext cx="1031200" cy="25333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161647" y="1785655"/>
            <a:ext cx="725171" cy="23238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5189901" y="3919167"/>
            <a:ext cx="2286526" cy="2099067"/>
            <a:chOff x="128386" y="2022280"/>
            <a:chExt cx="2286526" cy="2099067"/>
          </a:xfrm>
        </p:grpSpPr>
        <p:pic>
          <p:nvPicPr>
            <p:cNvPr id="21" name="Picture 2" descr="C:\Users\Carlos\Desktop\Inventor\packngoT10\Workspaces\Workspace\pictures\Prova dimensionale_06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8" r="11809"/>
            <a:stretch/>
          </p:blipFill>
          <p:spPr bwMode="auto">
            <a:xfrm>
              <a:off x="128386" y="2022280"/>
              <a:ext cx="1818034" cy="209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>
              <a:stCxn id="21" idx="1"/>
            </p:cNvCxnSpPr>
            <p:nvPr/>
          </p:nvCxnSpPr>
          <p:spPr bwMode="auto">
            <a:xfrm flipV="1">
              <a:off x="128386" y="2914776"/>
              <a:ext cx="1651843" cy="157038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Content Placeholder 2"/>
            <p:cNvSpPr txBox="1">
              <a:spLocks/>
            </p:cNvSpPr>
            <p:nvPr/>
          </p:nvSpPr>
          <p:spPr bwMode="auto">
            <a:xfrm rot="21202940">
              <a:off x="1345747" y="2350201"/>
              <a:ext cx="820665" cy="3606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593156" y="3056335"/>
              <a:ext cx="519545" cy="185629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>
              <a:off x="877543" y="3057471"/>
              <a:ext cx="371735" cy="36898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 rot="21202940">
              <a:off x="1129200" y="3435644"/>
              <a:ext cx="1285712" cy="3606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Č photon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9574" y="3096397"/>
            <a:ext cx="274132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V.Peskov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695 (2012) 154</a:t>
            </a:r>
          </a:p>
        </p:txBody>
      </p:sp>
      <p:pic>
        <p:nvPicPr>
          <p:cNvPr id="29" name="Picture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72" y="3948962"/>
            <a:ext cx="2608532" cy="23797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77" y="4296744"/>
            <a:ext cx="2718024" cy="180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74" y="4042917"/>
            <a:ext cx="2760787" cy="2058205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99777" y="3919167"/>
            <a:ext cx="3161869" cy="5354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COMPASS, RICH-1 upgrade by Triple THGEM detectors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580555" y="3475262"/>
            <a:ext cx="5180148" cy="2866503"/>
            <a:chOff x="4370717" y="3322076"/>
            <a:chExt cx="5067442" cy="27447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17" y="3475263"/>
              <a:ext cx="5067442" cy="259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952474" y="3322076"/>
              <a:ext cx="4258561" cy="5901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Gain ~ 130K </a:t>
              </a:r>
            </a:p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Single Photon spectrum in BEAM !!!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55726" cy="1008094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HYBRID MPGD PDs (THGEM + MM)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28" y="1363954"/>
            <a:ext cx="3955418" cy="1729184"/>
          </a:xfrm>
        </p:spPr>
        <p:txBody>
          <a:bodyPr/>
          <a:lstStyle/>
          <a:p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sz="1800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THGEM forms the PC</a:t>
            </a:r>
          </a:p>
          <a:p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lang="en-US" sz="1800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THGEM (staggered) forces the  electron diffusion</a:t>
            </a:r>
          </a:p>
          <a:p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MM provides large gain, made larger by the diffusing the impinging electron cloud 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85164" y="2533873"/>
            <a:ext cx="2400300" cy="3325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29251" b="28803"/>
          <a:stretch/>
        </p:blipFill>
        <p:spPr bwMode="auto">
          <a:xfrm>
            <a:off x="8661367" y="1511407"/>
            <a:ext cx="1188720" cy="1188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661367" y="2803939"/>
            <a:ext cx="1099336" cy="5783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b="0" i="0" kern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THGEM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kern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en-US" sz="1400" b="0" i="0" kern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taggered !</a:t>
            </a:r>
            <a:endParaRPr lang="en-US" sz="1400" b="0" i="0" kern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r="4507"/>
          <a:stretch/>
        </p:blipFill>
        <p:spPr>
          <a:xfrm>
            <a:off x="74428" y="3304308"/>
            <a:ext cx="2103120" cy="1880049"/>
          </a:xfrm>
          <a:prstGeom prst="rect">
            <a:avLst/>
          </a:prstGeom>
          <a:ln>
            <a:solidFill>
              <a:srgbClr val="0000CC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2598883" y="3183709"/>
            <a:ext cx="2286526" cy="2099067"/>
            <a:chOff x="128386" y="2022280"/>
            <a:chExt cx="2286526" cy="2099067"/>
          </a:xfrm>
        </p:grpSpPr>
        <p:pic>
          <p:nvPicPr>
            <p:cNvPr id="30" name="Picture 2" descr="C:\Users\Carlos\Desktop\Inventor\packngoT10\Workspaces\Workspace\pictures\Prova dimensionale_06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8" r="11809"/>
            <a:stretch/>
          </p:blipFill>
          <p:spPr bwMode="auto">
            <a:xfrm>
              <a:off x="128386" y="2022280"/>
              <a:ext cx="1818034" cy="209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/>
            <p:cNvCxnSpPr>
              <a:stCxn id="30" idx="1"/>
            </p:cNvCxnSpPr>
            <p:nvPr/>
          </p:nvCxnSpPr>
          <p:spPr bwMode="auto">
            <a:xfrm flipV="1">
              <a:off x="128386" y="2914776"/>
              <a:ext cx="1651843" cy="157038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Content Placeholder 2"/>
            <p:cNvSpPr txBox="1">
              <a:spLocks/>
            </p:cNvSpPr>
            <p:nvPr/>
          </p:nvSpPr>
          <p:spPr bwMode="auto">
            <a:xfrm rot="21202940">
              <a:off x="1345747" y="2350201"/>
              <a:ext cx="820665" cy="3606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593156" y="3056335"/>
              <a:ext cx="519545" cy="185629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Oval 33"/>
            <p:cNvSpPr/>
            <p:nvPr/>
          </p:nvSpPr>
          <p:spPr bwMode="auto">
            <a:xfrm>
              <a:off x="877543" y="3057471"/>
              <a:ext cx="371735" cy="36898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 bwMode="auto">
            <a:xfrm rot="21202940">
              <a:off x="1129200" y="3435644"/>
              <a:ext cx="1285712" cy="3606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600" kern="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Č photon</a:t>
              </a:r>
            </a:p>
          </p:txBody>
        </p:sp>
      </p:grp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199839" y="5491245"/>
            <a:ext cx="4217078" cy="85052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same architecture independently studied in parallel as GPM for DM searches (see later)</a:t>
            </a:r>
            <a:endParaRPr lang="en-US" sz="1800" kern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960" y="1008094"/>
            <a:ext cx="4633979" cy="23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2" y="951923"/>
            <a:ext cx="8922846" cy="56022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4830" y="49921"/>
            <a:ext cx="6750555" cy="902002"/>
          </a:xfrm>
          <a:solidFill>
            <a:srgbClr val="C0F4FE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Glorious tradition: 100 years of gaseous detector developments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COMPASS_2\COMPASS_25_09_2014\THGEM_600x300\incisio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43406" r="16864" b="-244"/>
          <a:stretch/>
        </p:blipFill>
        <p:spPr bwMode="auto">
          <a:xfrm>
            <a:off x="40633" y="4564863"/>
            <a:ext cx="2683200" cy="143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COMPASS_2\COMPASS_25_09_2014\THGEM_600x300\svilupp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 r="3323" b="7911"/>
          <a:stretch/>
        </p:blipFill>
        <p:spPr bwMode="auto">
          <a:xfrm>
            <a:off x="2818796" y="940772"/>
            <a:ext cx="2581120" cy="16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COMPASS_2\COMPASS_25_09_2014\THGEM_600x300\stampa-ld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7243" r="8908" b="126"/>
          <a:stretch/>
        </p:blipFill>
        <p:spPr bwMode="auto">
          <a:xfrm>
            <a:off x="40633" y="962282"/>
            <a:ext cx="2698346" cy="16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COMPASS_2\COMPASS_25_09_2014\THGEM_600x300\strippaggio-dry-fil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" y="2679235"/>
            <a:ext cx="2683200" cy="18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4280" y="4243123"/>
            <a:ext cx="2295403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stripping dry-film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2849018" y="2371121"/>
            <a:ext cx="1472528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6766417" y="2330118"/>
            <a:ext cx="956555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etching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19045" y="2357653"/>
            <a:ext cx="1726678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image transfer</a:t>
            </a:r>
          </a:p>
        </p:txBody>
      </p:sp>
      <p:pic>
        <p:nvPicPr>
          <p:cNvPr id="60" name="Picture 3" descr="C:\COMPASS_2\COMPASS_25_09_2014\THGEM_600x300\foratura-posalux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50" y="2679234"/>
            <a:ext cx="2592967" cy="18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COMPASS_2\COMPASS_25_09_2014\THGEM_600x300\foratura-posalu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23" y="4552787"/>
            <a:ext cx="2598493" cy="14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40633" y="5681000"/>
            <a:ext cx="2338142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multi-spindle drilling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2833752" y="4243123"/>
            <a:ext cx="1169071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mounting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93890" y="977360"/>
            <a:ext cx="391846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>
                <a:solidFill>
                  <a:schemeClr val="tx1"/>
                </a:solidFill>
              </a:rPr>
              <a:t>A post production specific surface treating and cleaning procedure developed in Trieste is applied: </a:t>
            </a:r>
          </a:p>
          <a:p>
            <a:pPr marL="232086" indent="-232086" algn="just">
              <a:buFontTx/>
              <a:buChar char="-"/>
            </a:pPr>
            <a:r>
              <a:rPr lang="en-US" sz="1300" dirty="0">
                <a:solidFill>
                  <a:schemeClr val="tx1"/>
                </a:solidFill>
              </a:rPr>
              <a:t>Surface Polishing.</a:t>
            </a:r>
          </a:p>
          <a:p>
            <a:pPr marL="232086" indent="-232086" algn="just">
              <a:buFontTx/>
              <a:buChar char="-"/>
            </a:pPr>
            <a:r>
              <a:rPr lang="en-US" sz="1300" dirty="0">
                <a:solidFill>
                  <a:schemeClr val="tx1"/>
                </a:solidFill>
              </a:rPr>
              <a:t>High pressure water cleaning. </a:t>
            </a:r>
          </a:p>
          <a:p>
            <a:pPr marL="232086" indent="-232086" algn="just">
              <a:buFontTx/>
              <a:buChar char="-"/>
            </a:pPr>
            <a:r>
              <a:rPr lang="en-US" sz="1300" dirty="0">
                <a:solidFill>
                  <a:schemeClr val="tx1"/>
                </a:solidFill>
              </a:rPr>
              <a:t>Ultrasonic Bath with Sonica PCB solution (PH11), distilled water rinsing and oven @ 160 </a:t>
            </a:r>
            <a:r>
              <a:rPr lang="en-GB" sz="1300" dirty="0">
                <a:solidFill>
                  <a:schemeClr val="tx1"/>
                </a:solidFill>
              </a:rPr>
              <a:t>ºC</a:t>
            </a:r>
            <a:endParaRPr lang="en-US" sz="569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39" y="2327263"/>
            <a:ext cx="1802178" cy="1322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32" y="2327264"/>
            <a:ext cx="1781297" cy="132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2828611" y="5678649"/>
            <a:ext cx="1169071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drilling</a:t>
            </a:r>
          </a:p>
        </p:txBody>
      </p:sp>
      <p:sp>
        <p:nvSpPr>
          <p:cNvPr id="3" name="Left Brace 2"/>
          <p:cNvSpPr/>
          <p:nvPr/>
        </p:nvSpPr>
        <p:spPr>
          <a:xfrm rot="10800000">
            <a:off x="5111389" y="940772"/>
            <a:ext cx="692030" cy="5067836"/>
          </a:xfrm>
          <a:prstGeom prst="leftBrace">
            <a:avLst>
              <a:gd name="adj1" fmla="val 0"/>
              <a:gd name="adj2" fmla="val 8471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4" name="Right Arrow 3"/>
          <p:cNvSpPr/>
          <p:nvPr/>
        </p:nvSpPr>
        <p:spPr>
          <a:xfrm>
            <a:off x="5473880" y="1637328"/>
            <a:ext cx="386248" cy="159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1387" t="1623" r="621" b="1363"/>
          <a:stretch/>
        </p:blipFill>
        <p:spPr>
          <a:xfrm>
            <a:off x="5566698" y="4350553"/>
            <a:ext cx="1835349" cy="165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17" y="3701189"/>
            <a:ext cx="2378436" cy="1106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35" y="4809313"/>
            <a:ext cx="2399418" cy="119129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-27194" y="-10251"/>
            <a:ext cx="8255726" cy="1008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2800" i="1" dirty="0"/>
              <a:t>THGEM production @ ELTOS and the surface treatment in Trieste </a:t>
            </a:r>
            <a:endParaRPr lang="en-US" sz="2800" kern="0" dirty="0">
              <a:solidFill>
                <a:srgbClr val="FF0000"/>
              </a:solidFill>
            </a:endParaRPr>
          </a:p>
        </p:txBody>
      </p:sp>
      <p:sp>
        <p:nvSpPr>
          <p:cNvPr id="29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001" y="1033067"/>
            <a:ext cx="1798449" cy="2397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570" y="1033066"/>
            <a:ext cx="1798450" cy="2397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40" y="1033066"/>
            <a:ext cx="1798450" cy="2397933"/>
          </a:xfrm>
          <a:prstGeom prst="rect">
            <a:avLst/>
          </a:prstGeom>
        </p:spPr>
      </p:pic>
      <p:pic>
        <p:nvPicPr>
          <p:cNvPr id="10" name="চিত্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12" y="1033066"/>
            <a:ext cx="4172184" cy="2397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41" y="3515144"/>
            <a:ext cx="3272293" cy="2171236"/>
          </a:xfrm>
          <a:prstGeom prst="rect">
            <a:avLst/>
          </a:prstGeom>
        </p:spPr>
      </p:pic>
      <p:pic>
        <p:nvPicPr>
          <p:cNvPr id="12" name="চিত্র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145"/>
            <a:ext cx="3722020" cy="2171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5055" y="3540511"/>
            <a:ext cx="1215841" cy="2159039"/>
          </a:xfrm>
          <a:prstGeom prst="rect">
            <a:avLst/>
          </a:prstGeom>
        </p:spPr>
      </p:pic>
      <p:pic>
        <p:nvPicPr>
          <p:cNvPr id="17" name="চিত্র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54" y="3535222"/>
            <a:ext cx="1220409" cy="216961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-27194" y="-10251"/>
            <a:ext cx="8255726" cy="1008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2800" i="1" dirty="0"/>
              <a:t>Mounting the detectors on the COMPASS RICH-1 </a:t>
            </a:r>
            <a:endParaRPr lang="en-US" sz="2800" kern="0" dirty="0">
              <a:solidFill>
                <a:srgbClr val="FF0000"/>
              </a:solidFill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6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87" y="4913959"/>
            <a:ext cx="2659006" cy="1495690"/>
          </a:xfrm>
          <a:prstGeom prst="rect">
            <a:avLst/>
          </a:prstGeom>
          <a:ln>
            <a:solidFill>
              <a:srgbClr val="3333CC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7169425" y="2980677"/>
            <a:ext cx="2468530" cy="1987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2851" cy="984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First large area THGEM-based PDs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214" y="1186820"/>
            <a:ext cx="4905673" cy="3274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COMPASS RICH UPGRADE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645608"/>
            <a:ext cx="7074186" cy="4196632"/>
          </a:xfrm>
          <a:prstGeom prst="rect">
            <a:avLst/>
          </a:prstGeom>
          <a:ln>
            <a:solidFill>
              <a:srgbClr val="3333CC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8741" y="982301"/>
            <a:ext cx="2499690" cy="2066937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52468" y="5973593"/>
            <a:ext cx="6130246" cy="3274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TAKING DATA DURING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2016 RUN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159500" y="4199855"/>
            <a:ext cx="144462" cy="228600"/>
          </a:xfrm>
          <a:prstGeom prst="rect">
            <a:avLst/>
          </a:prstGeom>
          <a:gradFill rotWithShape="1">
            <a:gsLst>
              <a:gs pos="0">
                <a:srgbClr val="9F08C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6303963" y="4199855"/>
            <a:ext cx="2460625" cy="228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432176" y="4193505"/>
            <a:ext cx="2727325" cy="2286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76275" y="4633243"/>
            <a:ext cx="8507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>
                <a:solidFill>
                  <a:srgbClr val="FFFFFF"/>
                </a:solidFill>
                <a:effectLst/>
                <a:latin typeface="Comic Sans MS" pitchFamily="66" charset="0"/>
              </a:rPr>
              <a:t>100                 250                   400                      550                  700                     1100          1200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890588" y="4201443"/>
            <a:ext cx="2460625" cy="228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>
            <a:off x="877887" y="4557044"/>
            <a:ext cx="80899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8864601" y="4593555"/>
            <a:ext cx="69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>
                <a:solidFill>
                  <a:srgbClr val="FFFFFF"/>
                </a:solidFill>
                <a:effectLst/>
                <a:latin typeface="Symbol" pitchFamily="18" charset="2"/>
              </a:rPr>
              <a:t>l</a:t>
            </a:r>
            <a:r>
              <a:rPr lang="en-US" altLang="en-US" sz="1400" b="0">
                <a:solidFill>
                  <a:srgbClr val="FFFFFF"/>
                </a:solidFill>
                <a:effectLst/>
                <a:latin typeface="Comic Sans MS" pitchFamily="66" charset="0"/>
              </a:rPr>
              <a:t> (nm)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484562" y="4480843"/>
            <a:ext cx="1588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6192837" y="44808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2181225" y="44808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877887" y="44808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4838701" y="4480843"/>
            <a:ext cx="1587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auto">
          <a:xfrm rot="10800000" flipH="1">
            <a:off x="3332162" y="4193505"/>
            <a:ext cx="109538" cy="228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9F08C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1" name="Line 25"/>
          <p:cNvSpPr>
            <a:spLocks noChangeShapeType="1"/>
          </p:cNvSpPr>
          <p:nvPr/>
        </p:nvSpPr>
        <p:spPr bwMode="auto">
          <a:xfrm>
            <a:off x="877887" y="4023644"/>
            <a:ext cx="80899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2" name="Line 26"/>
          <p:cNvSpPr>
            <a:spLocks noChangeShapeType="1"/>
          </p:cNvSpPr>
          <p:nvPr/>
        </p:nvSpPr>
        <p:spPr bwMode="auto">
          <a:xfrm>
            <a:off x="6192837" y="39474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3" name="Line 27"/>
          <p:cNvSpPr>
            <a:spLocks noChangeShapeType="1"/>
          </p:cNvSpPr>
          <p:nvPr/>
        </p:nvSpPr>
        <p:spPr bwMode="auto">
          <a:xfrm>
            <a:off x="2181225" y="39474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4" name="Line 28"/>
          <p:cNvSpPr>
            <a:spLocks noChangeShapeType="1"/>
          </p:cNvSpPr>
          <p:nvPr/>
        </p:nvSpPr>
        <p:spPr bwMode="auto">
          <a:xfrm>
            <a:off x="877887" y="394744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5" name="Line 29"/>
          <p:cNvSpPr>
            <a:spLocks noChangeShapeType="1"/>
          </p:cNvSpPr>
          <p:nvPr/>
        </p:nvSpPr>
        <p:spPr bwMode="auto">
          <a:xfrm>
            <a:off x="4838701" y="3947443"/>
            <a:ext cx="1587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6" name="Text Box 30"/>
          <p:cNvSpPr txBox="1">
            <a:spLocks noChangeArrowheads="1"/>
          </p:cNvSpPr>
          <p:nvPr/>
        </p:nvSpPr>
        <p:spPr bwMode="auto">
          <a:xfrm>
            <a:off x="752475" y="3642643"/>
            <a:ext cx="850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>
                <a:solidFill>
                  <a:srgbClr val="FFFFFF"/>
                </a:solidFill>
                <a:effectLst/>
                <a:latin typeface="Comic Sans MS" pitchFamily="66" charset="0"/>
              </a:rPr>
              <a:t>12.3                 4.9                   3.1                      2.24                  1.76                     1.12           1.03</a:t>
            </a: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839200" y="4001418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sz="1400" b="0">
                <a:solidFill>
                  <a:srgbClr val="FFFFFF"/>
                </a:solidFill>
                <a:effectLst/>
                <a:latin typeface="Arial"/>
              </a:rPr>
              <a:t>E</a:t>
            </a:r>
            <a:r>
              <a:rPr lang="en-US" altLang="en-US" sz="1400" b="0">
                <a:solidFill>
                  <a:srgbClr val="FFFFFF"/>
                </a:solidFill>
                <a:effectLst/>
                <a:latin typeface="Comic Sans MS" pitchFamily="66" charset="0"/>
              </a:rPr>
              <a:t> (eV)</a:t>
            </a:r>
          </a:p>
        </p:txBody>
      </p:sp>
      <p:sp>
        <p:nvSpPr>
          <p:cNvPr id="111648" name="Oval 32"/>
          <p:cNvSpPr>
            <a:spLocks noChangeArrowheads="1"/>
          </p:cNvSpPr>
          <p:nvPr/>
        </p:nvSpPr>
        <p:spPr bwMode="auto">
          <a:xfrm>
            <a:off x="165391" y="2174965"/>
            <a:ext cx="259766" cy="47607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49" name="Text Box 33"/>
          <p:cNvSpPr txBox="1">
            <a:spLocks noChangeArrowheads="1"/>
          </p:cNvSpPr>
          <p:nvPr/>
        </p:nvSpPr>
        <p:spPr bwMode="auto">
          <a:xfrm>
            <a:off x="2503487" y="404814"/>
            <a:ext cx="5176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SzPct val="70000"/>
              <a:buFont typeface="Wingdings" pitchFamily="2" charset="2"/>
              <a:buNone/>
            </a:pPr>
            <a:r>
              <a:rPr lang="en-US" altLang="en-US" sz="2000" b="0">
                <a:solidFill>
                  <a:srgbClr val="FFFF66"/>
                </a:solidFill>
                <a:effectLst/>
                <a:latin typeface="Arial"/>
              </a:rPr>
              <a:t>Different photocathodes and their thresholds</a:t>
            </a:r>
          </a:p>
        </p:txBody>
      </p:sp>
      <p:sp>
        <p:nvSpPr>
          <p:cNvPr id="111650" name="Text Box 34"/>
          <p:cNvSpPr txBox="1">
            <a:spLocks noChangeArrowheads="1"/>
          </p:cNvSpPr>
          <p:nvPr/>
        </p:nvSpPr>
        <p:spPr bwMode="auto">
          <a:xfrm>
            <a:off x="3724275" y="5085680"/>
            <a:ext cx="3892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SzPct val="70000"/>
              <a:buFont typeface="Wingdings" pitchFamily="2" charset="2"/>
              <a:buNone/>
            </a:pPr>
            <a:r>
              <a:rPr lang="sv-SE" altLang="en-US" sz="1600" b="0">
                <a:solidFill>
                  <a:srgbClr val="FFFFFF"/>
                </a:solidFill>
                <a:effectLst/>
                <a:latin typeface="Arial"/>
              </a:rPr>
              <a:t>            visible                               infrared</a:t>
            </a:r>
          </a:p>
        </p:txBody>
      </p:sp>
      <p:sp>
        <p:nvSpPr>
          <p:cNvPr id="111651" name="Text Box 35"/>
          <p:cNvSpPr txBox="1">
            <a:spLocks noChangeArrowheads="1"/>
          </p:cNvSpPr>
          <p:nvPr/>
        </p:nvSpPr>
        <p:spPr bwMode="auto">
          <a:xfrm>
            <a:off x="2071687" y="5061868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SzPct val="70000"/>
              <a:buFont typeface="Wingdings" pitchFamily="2" charset="2"/>
              <a:buNone/>
            </a:pPr>
            <a:r>
              <a:rPr lang="sv-SE" altLang="en-US" sz="1800" b="0">
                <a:solidFill>
                  <a:srgbClr val="FFFFFF"/>
                </a:solidFill>
                <a:effectLst/>
                <a:latin typeface="Arial"/>
              </a:rPr>
              <a:t>ultraviolet</a:t>
            </a:r>
          </a:p>
        </p:txBody>
      </p:sp>
      <p:sp>
        <p:nvSpPr>
          <p:cNvPr id="111652" name="Freeform 36"/>
          <p:cNvSpPr>
            <a:spLocks/>
          </p:cNvSpPr>
          <p:nvPr/>
        </p:nvSpPr>
        <p:spPr bwMode="auto">
          <a:xfrm>
            <a:off x="876301" y="4190330"/>
            <a:ext cx="7875587" cy="234950"/>
          </a:xfrm>
          <a:custGeom>
            <a:avLst/>
            <a:gdLst>
              <a:gd name="T0" fmla="*/ 4 w 3332"/>
              <a:gd name="T1" fmla="*/ 0 h 148"/>
              <a:gd name="T2" fmla="*/ 3332 w 3332"/>
              <a:gd name="T3" fmla="*/ 4 h 148"/>
              <a:gd name="T4" fmla="*/ 3332 w 3332"/>
              <a:gd name="T5" fmla="*/ 144 h 148"/>
              <a:gd name="T6" fmla="*/ 0 w 3332"/>
              <a:gd name="T7" fmla="*/ 148 h 148"/>
              <a:gd name="T8" fmla="*/ 0 w 3332"/>
              <a:gd name="T9" fmla="*/ 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32" h="148">
                <a:moveTo>
                  <a:pt x="4" y="0"/>
                </a:moveTo>
                <a:lnTo>
                  <a:pt x="3332" y="4"/>
                </a:lnTo>
                <a:lnTo>
                  <a:pt x="3332" y="144"/>
                </a:lnTo>
                <a:lnTo>
                  <a:pt x="0" y="148"/>
                </a:lnTo>
                <a:lnTo>
                  <a:pt x="0" y="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3" name="Freeform 37"/>
          <p:cNvSpPr>
            <a:spLocks/>
          </p:cNvSpPr>
          <p:nvPr/>
        </p:nvSpPr>
        <p:spPr bwMode="auto">
          <a:xfrm>
            <a:off x="6878638" y="3812506"/>
            <a:ext cx="288925" cy="1008063"/>
          </a:xfrm>
          <a:custGeom>
            <a:avLst/>
            <a:gdLst>
              <a:gd name="T0" fmla="*/ 0 w 182"/>
              <a:gd name="T1" fmla="*/ 0 h 635"/>
              <a:gd name="T2" fmla="*/ 136 w 182"/>
              <a:gd name="T3" fmla="*/ 91 h 635"/>
              <a:gd name="T4" fmla="*/ 0 w 182"/>
              <a:gd name="T5" fmla="*/ 181 h 635"/>
              <a:gd name="T6" fmla="*/ 136 w 182"/>
              <a:gd name="T7" fmla="*/ 272 h 635"/>
              <a:gd name="T8" fmla="*/ 46 w 182"/>
              <a:gd name="T9" fmla="*/ 363 h 635"/>
              <a:gd name="T10" fmla="*/ 182 w 182"/>
              <a:gd name="T11" fmla="*/ 454 h 635"/>
              <a:gd name="T12" fmla="*/ 46 w 182"/>
              <a:gd name="T13" fmla="*/ 544 h 635"/>
              <a:gd name="T14" fmla="*/ 182 w 182"/>
              <a:gd name="T15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635">
                <a:moveTo>
                  <a:pt x="0" y="0"/>
                </a:moveTo>
                <a:lnTo>
                  <a:pt x="136" y="91"/>
                </a:lnTo>
                <a:lnTo>
                  <a:pt x="0" y="181"/>
                </a:lnTo>
                <a:lnTo>
                  <a:pt x="136" y="272"/>
                </a:lnTo>
                <a:lnTo>
                  <a:pt x="46" y="363"/>
                </a:lnTo>
                <a:lnTo>
                  <a:pt x="182" y="454"/>
                </a:lnTo>
                <a:lnTo>
                  <a:pt x="46" y="544"/>
                </a:lnTo>
                <a:lnTo>
                  <a:pt x="182" y="635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4" name="Freeform 38"/>
          <p:cNvSpPr>
            <a:spLocks/>
          </p:cNvSpPr>
          <p:nvPr/>
        </p:nvSpPr>
        <p:spPr bwMode="auto">
          <a:xfrm>
            <a:off x="7037388" y="3812506"/>
            <a:ext cx="288925" cy="1008063"/>
          </a:xfrm>
          <a:custGeom>
            <a:avLst/>
            <a:gdLst>
              <a:gd name="T0" fmla="*/ 0 w 182"/>
              <a:gd name="T1" fmla="*/ 0 h 635"/>
              <a:gd name="T2" fmla="*/ 136 w 182"/>
              <a:gd name="T3" fmla="*/ 91 h 635"/>
              <a:gd name="T4" fmla="*/ 0 w 182"/>
              <a:gd name="T5" fmla="*/ 181 h 635"/>
              <a:gd name="T6" fmla="*/ 136 w 182"/>
              <a:gd name="T7" fmla="*/ 272 h 635"/>
              <a:gd name="T8" fmla="*/ 46 w 182"/>
              <a:gd name="T9" fmla="*/ 363 h 635"/>
              <a:gd name="T10" fmla="*/ 182 w 182"/>
              <a:gd name="T11" fmla="*/ 454 h 635"/>
              <a:gd name="T12" fmla="*/ 46 w 182"/>
              <a:gd name="T13" fmla="*/ 544 h 635"/>
              <a:gd name="T14" fmla="*/ 182 w 182"/>
              <a:gd name="T15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635">
                <a:moveTo>
                  <a:pt x="0" y="0"/>
                </a:moveTo>
                <a:lnTo>
                  <a:pt x="136" y="91"/>
                </a:lnTo>
                <a:lnTo>
                  <a:pt x="0" y="181"/>
                </a:lnTo>
                <a:lnTo>
                  <a:pt x="136" y="272"/>
                </a:lnTo>
                <a:lnTo>
                  <a:pt x="46" y="363"/>
                </a:lnTo>
                <a:lnTo>
                  <a:pt x="182" y="454"/>
                </a:lnTo>
                <a:lnTo>
                  <a:pt x="46" y="544"/>
                </a:lnTo>
                <a:lnTo>
                  <a:pt x="182" y="635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5" name="Freeform 39"/>
          <p:cNvSpPr>
            <a:spLocks/>
          </p:cNvSpPr>
          <p:nvPr/>
        </p:nvSpPr>
        <p:spPr bwMode="auto">
          <a:xfrm>
            <a:off x="6959601" y="3812506"/>
            <a:ext cx="288925" cy="1008063"/>
          </a:xfrm>
          <a:custGeom>
            <a:avLst/>
            <a:gdLst>
              <a:gd name="T0" fmla="*/ 0 w 182"/>
              <a:gd name="T1" fmla="*/ 0 h 635"/>
              <a:gd name="T2" fmla="*/ 136 w 182"/>
              <a:gd name="T3" fmla="*/ 91 h 635"/>
              <a:gd name="T4" fmla="*/ 0 w 182"/>
              <a:gd name="T5" fmla="*/ 181 h 635"/>
              <a:gd name="T6" fmla="*/ 136 w 182"/>
              <a:gd name="T7" fmla="*/ 272 h 635"/>
              <a:gd name="T8" fmla="*/ 46 w 182"/>
              <a:gd name="T9" fmla="*/ 363 h 635"/>
              <a:gd name="T10" fmla="*/ 182 w 182"/>
              <a:gd name="T11" fmla="*/ 454 h 635"/>
              <a:gd name="T12" fmla="*/ 46 w 182"/>
              <a:gd name="T13" fmla="*/ 544 h 635"/>
              <a:gd name="T14" fmla="*/ 182 w 182"/>
              <a:gd name="T15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635">
                <a:moveTo>
                  <a:pt x="0" y="0"/>
                </a:moveTo>
                <a:lnTo>
                  <a:pt x="136" y="91"/>
                </a:lnTo>
                <a:lnTo>
                  <a:pt x="0" y="181"/>
                </a:lnTo>
                <a:lnTo>
                  <a:pt x="136" y="272"/>
                </a:lnTo>
                <a:lnTo>
                  <a:pt x="46" y="363"/>
                </a:lnTo>
                <a:lnTo>
                  <a:pt x="182" y="454"/>
                </a:lnTo>
                <a:lnTo>
                  <a:pt x="46" y="544"/>
                </a:lnTo>
                <a:lnTo>
                  <a:pt x="182" y="635"/>
                </a:lnTo>
              </a:path>
            </a:pathLst>
          </a:custGeom>
          <a:noFill/>
          <a:ln w="762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6" name="Line 40"/>
          <p:cNvSpPr>
            <a:spLocks noChangeShapeType="1"/>
          </p:cNvSpPr>
          <p:nvPr/>
        </p:nvSpPr>
        <p:spPr bwMode="auto">
          <a:xfrm>
            <a:off x="7599362" y="4484018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7" name="Line 41"/>
          <p:cNvSpPr>
            <a:spLocks noChangeShapeType="1"/>
          </p:cNvSpPr>
          <p:nvPr/>
        </p:nvSpPr>
        <p:spPr bwMode="auto">
          <a:xfrm>
            <a:off x="8535987" y="448243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8" name="Line 42"/>
          <p:cNvSpPr>
            <a:spLocks noChangeShapeType="1"/>
          </p:cNvSpPr>
          <p:nvPr/>
        </p:nvSpPr>
        <p:spPr bwMode="auto">
          <a:xfrm>
            <a:off x="7599362" y="3956968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59" name="Line 43"/>
          <p:cNvSpPr>
            <a:spLocks noChangeShapeType="1"/>
          </p:cNvSpPr>
          <p:nvPr/>
        </p:nvSpPr>
        <p:spPr bwMode="auto">
          <a:xfrm>
            <a:off x="8535987" y="395538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60" name="Line 44"/>
          <p:cNvSpPr>
            <a:spLocks noChangeShapeType="1"/>
          </p:cNvSpPr>
          <p:nvPr/>
        </p:nvSpPr>
        <p:spPr bwMode="auto">
          <a:xfrm>
            <a:off x="3481387" y="3945855"/>
            <a:ext cx="1588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grpSp>
        <p:nvGrpSpPr>
          <p:cNvPr id="111681" name="Group 65"/>
          <p:cNvGrpSpPr>
            <a:grpSpLocks/>
          </p:cNvGrpSpPr>
          <p:nvPr/>
        </p:nvGrpSpPr>
        <p:grpSpPr bwMode="auto">
          <a:xfrm>
            <a:off x="927100" y="2117055"/>
            <a:ext cx="6832600" cy="1684338"/>
            <a:chOff x="345" y="1424"/>
            <a:chExt cx="4304" cy="1061"/>
          </a:xfrm>
        </p:grpSpPr>
        <p:sp>
          <p:nvSpPr>
            <p:cNvPr id="111630" name="AutoShape 14"/>
            <p:cNvSpPr>
              <a:spLocks noChangeArrowheads="1"/>
            </p:cNvSpPr>
            <p:nvPr/>
          </p:nvSpPr>
          <p:spPr bwMode="auto">
            <a:xfrm rot="10800000">
              <a:off x="345" y="2081"/>
              <a:ext cx="348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31" name="Text Box 15"/>
            <p:cNvSpPr txBox="1">
              <a:spLocks noChangeArrowheads="1"/>
            </p:cNvSpPr>
            <p:nvPr/>
          </p:nvSpPr>
          <p:spPr bwMode="auto">
            <a:xfrm>
              <a:off x="502" y="1953"/>
              <a:ext cx="3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>
                  <a:solidFill>
                    <a:srgbClr val="F98D43"/>
                  </a:solidFill>
                  <a:effectLst/>
                  <a:latin typeface="Comic Sans MS" pitchFamily="66" charset="0"/>
                </a:rPr>
                <a:t>TEA</a:t>
              </a:r>
            </a:p>
          </p:txBody>
        </p:sp>
        <p:sp>
          <p:nvSpPr>
            <p:cNvPr id="111632" name="AutoShape 16"/>
            <p:cNvSpPr>
              <a:spLocks noChangeArrowheads="1"/>
            </p:cNvSpPr>
            <p:nvPr/>
          </p:nvSpPr>
          <p:spPr bwMode="auto">
            <a:xfrm rot="10800000">
              <a:off x="598" y="1745"/>
              <a:ext cx="316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33" name="Text Box 17"/>
            <p:cNvSpPr txBox="1">
              <a:spLocks noChangeArrowheads="1"/>
            </p:cNvSpPr>
            <p:nvPr/>
          </p:nvSpPr>
          <p:spPr bwMode="auto">
            <a:xfrm>
              <a:off x="567" y="1569"/>
              <a:ext cx="6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>
                  <a:solidFill>
                    <a:srgbClr val="F98D43"/>
                  </a:solidFill>
                  <a:effectLst/>
                  <a:latin typeface="Comic Sans MS" pitchFamily="66" charset="0"/>
                </a:rPr>
                <a:t>TMAE,CsI</a:t>
              </a:r>
            </a:p>
          </p:txBody>
        </p:sp>
        <p:sp>
          <p:nvSpPr>
            <p:cNvPr id="111634" name="AutoShape 18"/>
            <p:cNvSpPr>
              <a:spLocks noChangeArrowheads="1"/>
            </p:cNvSpPr>
            <p:nvPr/>
          </p:nvSpPr>
          <p:spPr bwMode="auto">
            <a:xfrm rot="10800000">
              <a:off x="2809" y="2129"/>
              <a:ext cx="347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35" name="Text Box 19"/>
            <p:cNvSpPr txBox="1">
              <a:spLocks noChangeArrowheads="1"/>
            </p:cNvSpPr>
            <p:nvPr/>
          </p:nvSpPr>
          <p:spPr bwMode="auto">
            <a:xfrm>
              <a:off x="2809" y="1953"/>
              <a:ext cx="92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 dirty="0" err="1">
                  <a:solidFill>
                    <a:srgbClr val="F98D43"/>
                  </a:solidFill>
                  <a:effectLst/>
                  <a:latin typeface="Comic Sans MS" pitchFamily="66" charset="0"/>
                </a:rPr>
                <a:t>bialkali</a:t>
              </a:r>
              <a:r>
                <a:rPr lang="en-US" altLang="en-US" sz="1400" b="0" dirty="0">
                  <a:solidFill>
                    <a:srgbClr val="F98D43"/>
                  </a:solidFill>
                  <a:effectLst/>
                  <a:latin typeface="Comic Sans MS" pitchFamily="66" charset="0"/>
                </a:rPr>
                <a:t> K</a:t>
              </a:r>
              <a:r>
                <a:rPr lang="en-US" altLang="en-US" sz="1400" b="0" baseline="-25000" dirty="0">
                  <a:solidFill>
                    <a:srgbClr val="F98D43"/>
                  </a:solidFill>
                  <a:effectLst/>
                  <a:latin typeface="Comic Sans MS" pitchFamily="66" charset="0"/>
                </a:rPr>
                <a:t>2</a:t>
              </a:r>
              <a:r>
                <a:rPr lang="en-US" altLang="en-US" sz="1400" b="0" dirty="0">
                  <a:solidFill>
                    <a:srgbClr val="F98D43"/>
                  </a:solidFill>
                  <a:effectLst/>
                  <a:latin typeface="Comic Sans MS" pitchFamily="66" charset="0"/>
                </a:rPr>
                <a:t>CsSb</a:t>
              </a:r>
            </a:p>
          </p:txBody>
        </p:sp>
        <p:sp>
          <p:nvSpPr>
            <p:cNvPr id="111636" name="Text Box 20"/>
            <p:cNvSpPr txBox="1">
              <a:spLocks noChangeArrowheads="1"/>
            </p:cNvSpPr>
            <p:nvPr/>
          </p:nvSpPr>
          <p:spPr bwMode="auto">
            <a:xfrm>
              <a:off x="3031" y="1500"/>
              <a:ext cx="66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 dirty="0" err="1">
                  <a:solidFill>
                    <a:srgbClr val="F98D43"/>
                  </a:solidFill>
                  <a:effectLst/>
                  <a:latin typeface="Comic Sans MS" pitchFamily="66" charset="0"/>
                </a:rPr>
                <a:t>Multialkali</a:t>
              </a:r>
              <a:endParaRPr lang="en-US" altLang="en-US" sz="1400" b="0" dirty="0">
                <a:solidFill>
                  <a:srgbClr val="F98D43"/>
                </a:solidFill>
                <a:effectLst/>
                <a:latin typeface="Comic Sans MS" pitchFamily="66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altLang="en-US" sz="1400" b="0" dirty="0" err="1">
                  <a:solidFill>
                    <a:srgbClr val="F98D43"/>
                  </a:solidFill>
                  <a:effectLst/>
                  <a:latin typeface="Comic Sans MS" pitchFamily="66" charset="0"/>
                </a:rPr>
                <a:t>NaKCsSb</a:t>
              </a:r>
              <a:endParaRPr lang="en-US" altLang="en-US" sz="1400" b="0" dirty="0">
                <a:solidFill>
                  <a:srgbClr val="F98D43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1637" name="AutoShape 21"/>
            <p:cNvSpPr>
              <a:spLocks noChangeArrowheads="1"/>
            </p:cNvSpPr>
            <p:nvPr/>
          </p:nvSpPr>
          <p:spPr bwMode="auto">
            <a:xfrm rot="10800000">
              <a:off x="3115" y="1809"/>
              <a:ext cx="347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38" name="Text Box 22"/>
            <p:cNvSpPr txBox="1">
              <a:spLocks noChangeArrowheads="1"/>
            </p:cNvSpPr>
            <p:nvPr/>
          </p:nvSpPr>
          <p:spPr bwMode="auto">
            <a:xfrm>
              <a:off x="3748" y="1590"/>
              <a:ext cx="3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>
                  <a:solidFill>
                    <a:srgbClr val="F98D43"/>
                  </a:solidFill>
                  <a:effectLst/>
                  <a:latin typeface="Comic Sans MS" pitchFamily="66" charset="0"/>
                </a:rPr>
                <a:t>GaAs</a:t>
              </a:r>
            </a:p>
          </p:txBody>
        </p:sp>
        <p:sp>
          <p:nvSpPr>
            <p:cNvPr id="111639" name="AutoShape 23"/>
            <p:cNvSpPr>
              <a:spLocks noChangeArrowheads="1"/>
            </p:cNvSpPr>
            <p:nvPr/>
          </p:nvSpPr>
          <p:spPr bwMode="auto">
            <a:xfrm rot="10800000">
              <a:off x="3842" y="1814"/>
              <a:ext cx="348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1" name="Line 45"/>
            <p:cNvSpPr>
              <a:spLocks noChangeShapeType="1"/>
            </p:cNvSpPr>
            <p:nvPr/>
          </p:nvSpPr>
          <p:spPr bwMode="auto">
            <a:xfrm>
              <a:off x="3152" y="2258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2" name="Line 46"/>
            <p:cNvSpPr>
              <a:spLocks noChangeShapeType="1"/>
            </p:cNvSpPr>
            <p:nvPr/>
          </p:nvSpPr>
          <p:spPr bwMode="auto">
            <a:xfrm>
              <a:off x="3475" y="1896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3" name="Line 47"/>
            <p:cNvSpPr>
              <a:spLocks noChangeShapeType="1"/>
            </p:cNvSpPr>
            <p:nvPr/>
          </p:nvSpPr>
          <p:spPr bwMode="auto">
            <a:xfrm>
              <a:off x="4195" y="1923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4" name="Line 48"/>
            <p:cNvSpPr>
              <a:spLocks noChangeShapeType="1"/>
            </p:cNvSpPr>
            <p:nvPr/>
          </p:nvSpPr>
          <p:spPr bwMode="auto">
            <a:xfrm>
              <a:off x="912" y="1850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5" name="Line 49"/>
            <p:cNvSpPr>
              <a:spLocks noChangeShapeType="1"/>
            </p:cNvSpPr>
            <p:nvPr/>
          </p:nvSpPr>
          <p:spPr bwMode="auto">
            <a:xfrm>
              <a:off x="697" y="2207"/>
              <a:ext cx="0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6" name="Text Box 50"/>
            <p:cNvSpPr txBox="1">
              <a:spLocks noChangeArrowheads="1"/>
            </p:cNvSpPr>
            <p:nvPr/>
          </p:nvSpPr>
          <p:spPr bwMode="auto">
            <a:xfrm>
              <a:off x="4379" y="1424"/>
              <a:ext cx="2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400" b="0">
                  <a:solidFill>
                    <a:srgbClr val="F98D43"/>
                  </a:solidFill>
                  <a:effectLst/>
                  <a:latin typeface="Comic Sans MS" pitchFamily="66" charset="0"/>
                </a:rPr>
                <a:t>Si</a:t>
              </a:r>
            </a:p>
          </p:txBody>
        </p:sp>
        <p:sp>
          <p:nvSpPr>
            <p:cNvPr id="111667" name="AutoShape 51"/>
            <p:cNvSpPr>
              <a:spLocks noChangeArrowheads="1"/>
            </p:cNvSpPr>
            <p:nvPr/>
          </p:nvSpPr>
          <p:spPr bwMode="auto">
            <a:xfrm rot="10800000">
              <a:off x="4296" y="1575"/>
              <a:ext cx="348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68" name="Line 52"/>
            <p:cNvSpPr>
              <a:spLocks noChangeShapeType="1"/>
            </p:cNvSpPr>
            <p:nvPr/>
          </p:nvSpPr>
          <p:spPr bwMode="auto">
            <a:xfrm>
              <a:off x="4649" y="1669"/>
              <a:ext cx="0" cy="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</p:grpSp>
      <p:sp>
        <p:nvSpPr>
          <p:cNvPr id="111669" name="Line 53"/>
          <p:cNvSpPr>
            <a:spLocks noChangeShapeType="1"/>
          </p:cNvSpPr>
          <p:nvPr/>
        </p:nvSpPr>
        <p:spPr bwMode="auto">
          <a:xfrm flipV="1">
            <a:off x="3474342" y="4869161"/>
            <a:ext cx="0" cy="5032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sp>
        <p:nvSpPr>
          <p:cNvPr id="111670" name="Line 54"/>
          <p:cNvSpPr>
            <a:spLocks noChangeShapeType="1"/>
          </p:cNvSpPr>
          <p:nvPr/>
        </p:nvSpPr>
        <p:spPr bwMode="auto">
          <a:xfrm flipV="1">
            <a:off x="6192142" y="4869161"/>
            <a:ext cx="0" cy="5032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endParaRPr lang="en-GB" sz="1600" b="0">
              <a:solidFill>
                <a:srgbClr val="FFFFFF"/>
              </a:solidFill>
              <a:effectLst/>
              <a:latin typeface="Arial"/>
            </a:endParaRPr>
          </a:p>
        </p:txBody>
      </p:sp>
      <p:grpSp>
        <p:nvGrpSpPr>
          <p:cNvPr id="111686" name="Group 70"/>
          <p:cNvGrpSpPr>
            <a:grpSpLocks/>
          </p:cNvGrpSpPr>
          <p:nvPr/>
        </p:nvGrpSpPr>
        <p:grpSpPr bwMode="auto">
          <a:xfrm>
            <a:off x="919162" y="1340769"/>
            <a:ext cx="8115300" cy="865187"/>
            <a:chOff x="340" y="935"/>
            <a:chExt cx="5112" cy="545"/>
          </a:xfrm>
        </p:grpSpPr>
        <p:sp>
          <p:nvSpPr>
            <p:cNvPr id="111674" name="AutoShape 58"/>
            <p:cNvSpPr>
              <a:spLocks/>
            </p:cNvSpPr>
            <p:nvPr/>
          </p:nvSpPr>
          <p:spPr bwMode="auto">
            <a:xfrm rot="-5400000">
              <a:off x="1928" y="-244"/>
              <a:ext cx="136" cy="3311"/>
            </a:xfrm>
            <a:prstGeom prst="rightBrace">
              <a:avLst>
                <a:gd name="adj1" fmla="val 202880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75" name="Text Box 59"/>
            <p:cNvSpPr txBox="1">
              <a:spLocks noChangeArrowheads="1"/>
            </p:cNvSpPr>
            <p:nvPr/>
          </p:nvSpPr>
          <p:spPr bwMode="auto">
            <a:xfrm>
              <a:off x="1338" y="935"/>
              <a:ext cx="124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 dirty="0">
                  <a:solidFill>
                    <a:srgbClr val="FFFFFF"/>
                  </a:solidFill>
                  <a:effectLst/>
                  <a:latin typeface="Arial"/>
                </a:rPr>
                <a:t>external </a:t>
              </a:r>
              <a:r>
                <a:rPr lang="en-US" altLang="en-US" sz="1600" b="0" dirty="0" err="1">
                  <a:solidFill>
                    <a:srgbClr val="FFFFFF"/>
                  </a:solidFill>
                  <a:effectLst/>
                  <a:latin typeface="Arial"/>
                </a:rPr>
                <a:t>photoeffect</a:t>
              </a:r>
              <a:endParaRPr lang="en-US" altLang="en-US" sz="1600" b="0" dirty="0">
                <a:solidFill>
                  <a:srgbClr val="FFFFFF"/>
                </a:solidFill>
                <a:effectLst/>
                <a:latin typeface="Arial"/>
              </a:endParaRPr>
            </a:p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 dirty="0" err="1">
                  <a:solidFill>
                    <a:srgbClr val="FFFFFF"/>
                  </a:solidFill>
                  <a:effectLst/>
                  <a:latin typeface="Symbol" pitchFamily="18" charset="2"/>
                </a:rPr>
                <a:t>e</a:t>
              </a:r>
              <a:r>
                <a:rPr lang="en-US" altLang="en-US" sz="1600" b="0" baseline="-25000" dirty="0" err="1">
                  <a:solidFill>
                    <a:srgbClr val="FFFFFF"/>
                  </a:solidFill>
                  <a:effectLst/>
                  <a:latin typeface="Arial"/>
                </a:rPr>
                <a:t>Q</a:t>
              </a:r>
              <a:r>
                <a:rPr lang="en-US" altLang="en-US" sz="1600" b="0" dirty="0">
                  <a:solidFill>
                    <a:srgbClr val="FFFFFF"/>
                  </a:solidFill>
                  <a:effectLst/>
                  <a:latin typeface="Arial"/>
                </a:rPr>
                <a:t> &lt; 50%</a:t>
              </a:r>
            </a:p>
          </p:txBody>
        </p:sp>
        <p:sp>
          <p:nvSpPr>
            <p:cNvPr id="111676" name="AutoShape 60"/>
            <p:cNvSpPr>
              <a:spLocks/>
            </p:cNvSpPr>
            <p:nvPr/>
          </p:nvSpPr>
          <p:spPr bwMode="auto">
            <a:xfrm rot="-5400000">
              <a:off x="4377" y="754"/>
              <a:ext cx="136" cy="1316"/>
            </a:xfrm>
            <a:prstGeom prst="rightBrace">
              <a:avLst>
                <a:gd name="adj1" fmla="val 8063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en-GB" sz="1600" b="0">
                <a:solidFill>
                  <a:srgbClr val="FFFFFF"/>
                </a:solidFill>
                <a:effectLst/>
                <a:latin typeface="Arial"/>
              </a:endParaRPr>
            </a:p>
          </p:txBody>
        </p:sp>
        <p:sp>
          <p:nvSpPr>
            <p:cNvPr id="111677" name="Text Box 61"/>
            <p:cNvSpPr txBox="1">
              <a:spLocks noChangeArrowheads="1"/>
            </p:cNvSpPr>
            <p:nvPr/>
          </p:nvSpPr>
          <p:spPr bwMode="auto">
            <a:xfrm>
              <a:off x="3606" y="935"/>
              <a:ext cx="184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>
                  <a:solidFill>
                    <a:srgbClr val="FFFFFF"/>
                  </a:solidFill>
                  <a:effectLst/>
                  <a:latin typeface="Arial"/>
                </a:rPr>
                <a:t>internal or external photoeffect</a:t>
              </a:r>
            </a:p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>
                  <a:solidFill>
                    <a:srgbClr val="FFFFFF"/>
                  </a:solidFill>
                  <a:effectLst/>
                  <a:latin typeface="Symbol" pitchFamily="18" charset="2"/>
                </a:rPr>
                <a:t>e</a:t>
              </a:r>
              <a:r>
                <a:rPr lang="en-US" altLang="en-US" sz="1600" b="0" baseline="-25000">
                  <a:solidFill>
                    <a:srgbClr val="FFFFFF"/>
                  </a:solidFill>
                  <a:effectLst/>
                  <a:latin typeface="Arial"/>
                </a:rPr>
                <a:t>Q</a:t>
              </a:r>
              <a:r>
                <a:rPr lang="en-US" altLang="en-US" sz="1600" b="0">
                  <a:solidFill>
                    <a:srgbClr val="FFFFFF"/>
                  </a:solidFill>
                  <a:effectLst/>
                  <a:latin typeface="Arial"/>
                </a:rPr>
                <a:t> &gt; 50%</a:t>
              </a:r>
            </a:p>
          </p:txBody>
        </p:sp>
      </p:grpSp>
      <p:grpSp>
        <p:nvGrpSpPr>
          <p:cNvPr id="111685" name="Group 69"/>
          <p:cNvGrpSpPr>
            <a:grpSpLocks/>
          </p:cNvGrpSpPr>
          <p:nvPr/>
        </p:nvGrpSpPr>
        <p:grpSpPr bwMode="auto">
          <a:xfrm>
            <a:off x="862013" y="2226594"/>
            <a:ext cx="6734175" cy="1373187"/>
            <a:chOff x="304" y="1493"/>
            <a:chExt cx="4242" cy="865"/>
          </a:xfrm>
        </p:grpSpPr>
        <p:sp>
          <p:nvSpPr>
            <p:cNvPr id="111682" name="Text Box 66"/>
            <p:cNvSpPr txBox="1">
              <a:spLocks noChangeArrowheads="1"/>
            </p:cNvSpPr>
            <p:nvPr/>
          </p:nvSpPr>
          <p:spPr bwMode="auto">
            <a:xfrm rot="-3309341">
              <a:off x="249" y="1706"/>
              <a:ext cx="322" cy="21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>
                  <a:solidFill>
                    <a:srgbClr val="CC3300"/>
                  </a:solidFill>
                  <a:effectLst/>
                  <a:latin typeface="Arial"/>
                </a:rPr>
                <a:t>gas</a:t>
              </a:r>
            </a:p>
          </p:txBody>
        </p:sp>
        <p:sp>
          <p:nvSpPr>
            <p:cNvPr id="111683" name="Text Box 67"/>
            <p:cNvSpPr txBox="1">
              <a:spLocks noChangeArrowheads="1"/>
            </p:cNvSpPr>
            <p:nvPr/>
          </p:nvSpPr>
          <p:spPr bwMode="auto">
            <a:xfrm rot="-3309341">
              <a:off x="2525" y="1669"/>
              <a:ext cx="564" cy="21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>
                  <a:solidFill>
                    <a:srgbClr val="CC3300"/>
                  </a:solidFill>
                  <a:effectLst/>
                  <a:latin typeface="Arial"/>
                </a:rPr>
                <a:t>vacuum</a:t>
              </a:r>
            </a:p>
          </p:txBody>
        </p:sp>
        <p:sp>
          <p:nvSpPr>
            <p:cNvPr id="111684" name="Text Box 68"/>
            <p:cNvSpPr txBox="1">
              <a:spLocks noChangeArrowheads="1"/>
            </p:cNvSpPr>
            <p:nvPr/>
          </p:nvSpPr>
          <p:spPr bwMode="auto">
            <a:xfrm rot="-3309341">
              <a:off x="4094" y="1906"/>
              <a:ext cx="692" cy="21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</a:pPr>
              <a:r>
                <a:rPr lang="en-US" altLang="en-US" sz="1600" b="0">
                  <a:solidFill>
                    <a:srgbClr val="CC3300"/>
                  </a:solidFill>
                  <a:effectLst/>
                  <a:latin typeface="Arial"/>
                </a:rPr>
                <a:t>solid state</a:t>
              </a:r>
            </a:p>
          </p:txBody>
        </p:sp>
      </p:grpSp>
      <p:sp>
        <p:nvSpPr>
          <p:cNvPr id="111687" name="Rectangle 71"/>
          <p:cNvSpPr>
            <a:spLocks noChangeArrowheads="1"/>
          </p:cNvSpPr>
          <p:nvPr/>
        </p:nvSpPr>
        <p:spPr bwMode="auto">
          <a:xfrm>
            <a:off x="4017963" y="904876"/>
            <a:ext cx="25177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1600" b="0">
                <a:solidFill>
                  <a:srgbClr val="FFFFFF"/>
                </a:solidFill>
                <a:effectLst/>
                <a:latin typeface="Symbol" pitchFamily="18" charset="2"/>
              </a:rPr>
              <a:t>e</a:t>
            </a:r>
            <a:r>
              <a:rPr lang="en-US" altLang="en-US" sz="1600" b="0" baseline="-25000">
                <a:solidFill>
                  <a:srgbClr val="FFFFFF"/>
                </a:solidFill>
                <a:effectLst/>
                <a:latin typeface="Arial"/>
              </a:rPr>
              <a:t>Q</a:t>
            </a:r>
            <a:r>
              <a:rPr lang="en-US" altLang="en-US" sz="1600" b="0">
                <a:solidFill>
                  <a:srgbClr val="FFFFFF"/>
                </a:solidFill>
                <a:effectLst/>
                <a:latin typeface="Arial"/>
              </a:rPr>
              <a:t> = Q.E. = N</a:t>
            </a:r>
            <a:r>
              <a:rPr lang="en-US" altLang="en-US" sz="1600" b="0" baseline="-25000">
                <a:solidFill>
                  <a:srgbClr val="FFFFFF"/>
                </a:solidFill>
                <a:effectLst/>
                <a:latin typeface="Arial"/>
              </a:rPr>
              <a:t>e </a:t>
            </a:r>
            <a:r>
              <a:rPr lang="en-US" altLang="en-US" sz="1600" b="0">
                <a:solidFill>
                  <a:srgbClr val="FFFFFF"/>
                </a:solidFill>
                <a:effectLst/>
                <a:latin typeface="Arial"/>
              </a:rPr>
              <a:t>/ N</a:t>
            </a:r>
            <a:r>
              <a:rPr lang="en-US" altLang="en-US" sz="1600" b="0" baseline="-25000">
                <a:solidFill>
                  <a:srgbClr val="FFFFFF"/>
                </a:solidFill>
                <a:effectLst/>
                <a:latin typeface="Symbol" pitchFamily="18" charset="2"/>
              </a:rPr>
              <a:t>g</a:t>
            </a:r>
          </a:p>
        </p:txBody>
      </p:sp>
      <p:sp>
        <p:nvSpPr>
          <p:cNvPr id="2" name="Rectangle 1"/>
          <p:cNvSpPr/>
          <p:nvPr/>
        </p:nvSpPr>
        <p:spPr>
          <a:xfrm>
            <a:off x="564628" y="5372397"/>
            <a:ext cx="870726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indent="-277813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70000"/>
              <a:buFontTx/>
              <a:buChar char="•"/>
              <a:defRPr/>
            </a:pP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</a:rPr>
              <a:t>Photon detection involves often materials like K, Na, </a:t>
            </a:r>
            <a:r>
              <a:rPr lang="en-GB" sz="1800" b="0" dirty="0" err="1">
                <a:solidFill>
                  <a:srgbClr val="FFFFFF"/>
                </a:solidFill>
                <a:effectLst/>
                <a:latin typeface="Calibri" pitchFamily="34" charset="0"/>
              </a:rPr>
              <a:t>Rb</a:t>
            </a: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</a:rPr>
              <a:t>, Cs (alkali metals). They have the smallest electronegativity </a:t>
            </a: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  <a:sym typeface="Wingdings" pitchFamily="2" charset="2"/>
              </a:rPr>
              <a:t></a:t>
            </a: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</a:rPr>
              <a:t> highest tendency to release electrons. </a:t>
            </a:r>
          </a:p>
          <a:p>
            <a:pPr marL="277813" indent="-277813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70000"/>
              <a:buFontTx/>
              <a:buChar char="•"/>
              <a:defRPr/>
            </a:pP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</a:rPr>
              <a:t>Most photocathodes are VERY reactive; Exceptions: Si and </a:t>
            </a:r>
            <a:r>
              <a:rPr lang="en-GB" sz="1800" b="0" dirty="0" err="1">
                <a:solidFill>
                  <a:srgbClr val="FFFFFF"/>
                </a:solidFill>
                <a:effectLst/>
                <a:latin typeface="Calibri" pitchFamily="34" charset="0"/>
              </a:rPr>
              <a:t>CsI</a:t>
            </a:r>
            <a:r>
              <a:rPr lang="en-GB" sz="1800" b="0" dirty="0">
                <a:solidFill>
                  <a:srgbClr val="FFFFFF"/>
                </a:solidFill>
                <a:effectLst/>
                <a:latin typeface="Calibri" pitchFamily="34" charset="0"/>
              </a:rPr>
              <a:t>.</a:t>
            </a:r>
          </a:p>
        </p:txBody>
      </p:sp>
      <p:sp>
        <p:nvSpPr>
          <p:cNvPr id="67" name="Date Placeholder 3"/>
          <p:cNvSpPr txBox="1">
            <a:spLocks/>
          </p:cNvSpPr>
          <p:nvPr/>
        </p:nvSpPr>
        <p:spPr>
          <a:xfrm>
            <a:off x="289179" y="6578721"/>
            <a:ext cx="8421687" cy="1793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Bled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10/6/2015,    9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International Workshop on Ring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Imaging Cherenkov Detectors RICH2016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4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1046345" y="1020500"/>
            <a:ext cx="8601740" cy="1661531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2662" cy="984250"/>
          </a:xfrm>
        </p:spPr>
        <p:txBody>
          <a:bodyPr/>
          <a:lstStyle/>
          <a:p>
            <a:r>
              <a:rPr lang="en-US" sz="2400" dirty="0" smtClean="0"/>
              <a:t>PHOTOCATHODES FOR VISIBLE LIGHT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79" y="1105205"/>
            <a:ext cx="9480221" cy="1715324"/>
          </a:xfrm>
          <a:ln>
            <a:solidFill>
              <a:schemeClr val="bg1"/>
            </a:solidFill>
          </a:ln>
        </p:spPr>
        <p:txBody>
          <a:bodyPr/>
          <a:lstStyle/>
          <a:p>
            <a:pPr lvl="1"/>
            <a:r>
              <a:rPr lang="en-US" u="sng" dirty="0" smtClean="0"/>
              <a:t>Chemical reactivity </a:t>
            </a:r>
            <a:r>
              <a:rPr lang="en-US" dirty="0" smtClean="0"/>
              <a:t>(gas purity better than ppm level needed </a:t>
            </a:r>
            <a:r>
              <a:rPr lang="en-US" dirty="0" smtClean="0">
                <a:sym typeface="Wingdings" pitchFamily="2" charset="2"/>
              </a:rPr>
              <a:t> </a:t>
            </a:r>
          </a:p>
          <a:p>
            <a:pPr lvl="1">
              <a:buNone/>
            </a:pPr>
            <a:r>
              <a:rPr lang="en-US" dirty="0" smtClean="0">
                <a:sym typeface="Wingdings" pitchFamily="2" charset="2"/>
              </a:rPr>
              <a:t>					UHV materials and sealed detectors)</a:t>
            </a:r>
            <a:endParaRPr lang="en-US" dirty="0" smtClean="0"/>
          </a:p>
          <a:p>
            <a:pPr lvl="1"/>
            <a:r>
              <a:rPr lang="en-US" u="sng" dirty="0" smtClean="0"/>
              <a:t>PC stability under ion bombardment</a:t>
            </a:r>
            <a:r>
              <a:rPr lang="en-US" dirty="0" smtClean="0"/>
              <a:t>  - work function lower than </a:t>
            </a:r>
            <a:r>
              <a:rPr lang="en-US" dirty="0" err="1" smtClean="0"/>
              <a:t>CsI</a:t>
            </a:r>
            <a:r>
              <a:rPr lang="en-US" dirty="0" smtClean="0"/>
              <a:t> one</a:t>
            </a:r>
          </a:p>
          <a:p>
            <a:pPr lvl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AGEING   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CsI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: -16% QE at 25</a:t>
            </a:r>
            <a:r>
              <a:rPr lang="en-US" dirty="0" smtClean="0">
                <a:latin typeface="Symbol" panose="05050102010706020507" pitchFamily="18" charset="2"/>
                <a:cs typeface="Times New Roman" pitchFamily="18" charset="0"/>
              </a:rPr>
              <a:t>m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C/mm</a:t>
            </a:r>
            <a:r>
              <a:rPr lang="en-US" baseline="30000" dirty="0" smtClean="0">
                <a:latin typeface="Comic Sans MS" pitchFamily="66" charset="0"/>
                <a:cs typeface="Times New Roman" pitchFamily="18" charset="0"/>
              </a:rPr>
              <a:t>2</a:t>
            </a:r>
            <a:endParaRPr lang="en-US" dirty="0" smtClean="0">
              <a:latin typeface="Comic Sans MS" pitchFamily="66" charset="0"/>
              <a:cs typeface="Times New Roman" pitchFamily="18" charset="0"/>
            </a:endParaRPr>
          </a:p>
          <a:p>
            <a:pPr marL="762000" lvl="1" indent="0">
              <a:buNone/>
            </a:pPr>
            <a:r>
              <a:rPr lang="en-US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              </a:t>
            </a:r>
            <a:r>
              <a:rPr lang="en-US" dirty="0" err="1" smtClean="0">
                <a:latin typeface="Comic Sans MS" pitchFamily="66" charset="0"/>
                <a:cs typeface="Times New Roman" pitchFamily="18" charset="0"/>
              </a:rPr>
              <a:t>Bilkaly</a:t>
            </a:r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: -20% QE at 0.4</a:t>
            </a:r>
            <a:r>
              <a:rPr lang="en-US" dirty="0">
                <a:latin typeface="Symbol" panose="05050102010706020507" pitchFamily="18" charset="2"/>
                <a:cs typeface="Times New Roman" pitchFamily="18" charset="0"/>
              </a:rPr>
              <a:t>m</a:t>
            </a:r>
            <a:r>
              <a:rPr lang="en-US" dirty="0">
                <a:latin typeface="Comic Sans MS" pitchFamily="66" charset="0"/>
                <a:cs typeface="Times New Roman" pitchFamily="18" charset="0"/>
              </a:rPr>
              <a:t>C/mm</a:t>
            </a:r>
            <a:r>
              <a:rPr lang="en-US" baseline="30000" dirty="0">
                <a:latin typeface="Comic Sans MS" pitchFamily="66" charset="0"/>
                <a:cs typeface="Times New Roman" pitchFamily="18" charset="0"/>
              </a:rPr>
              <a:t>2</a:t>
            </a:r>
            <a:endParaRPr lang="en-US" dirty="0">
              <a:latin typeface="Comic Sans MS" pitchFamily="66" charset="0"/>
              <a:cs typeface="Times New Roman" pitchFamily="18" charset="0"/>
            </a:endParaRPr>
          </a:p>
          <a:p>
            <a:pPr marL="762000" lvl="1" indent="0">
              <a:buNone/>
            </a:pPr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6828"/>
            <a:ext cx="4277178" cy="324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433" y="6220303"/>
            <a:ext cx="326666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A.V.Lyashenko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2009 JINST 4 P07005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8860" y="2849615"/>
            <a:ext cx="1236236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F-R-MHSP,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IBF: 3 x 10 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-4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304903" y="3358832"/>
            <a:ext cx="0" cy="61318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3625096" y="4964460"/>
            <a:ext cx="228447" cy="97082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89179" y="2714393"/>
            <a:ext cx="20008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K-Cs-</a:t>
            </a:r>
            <a:r>
              <a:rPr lang="en-US" sz="2000" dirty="0" err="1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Sb</a:t>
            </a:r>
            <a:r>
              <a:rPr lang="en-US" sz="2000" baseline="30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vs</a:t>
            </a:r>
            <a:r>
              <a:rPr lang="en-US" sz="2000" dirty="0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CsI</a:t>
            </a:r>
            <a:endParaRPr lang="en-US" sz="2000" dirty="0" smtClean="0"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6369" y="2366377"/>
            <a:ext cx="2878854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T.Moriya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 NIMA 732 (2013) 263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56369" y="2050724"/>
            <a:ext cx="2878854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 NIMA 628 (2011) 190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22" y="2678071"/>
            <a:ext cx="5387730" cy="350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1149" y="5935280"/>
            <a:ext cx="1398140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Doulble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GEM, </a:t>
            </a:r>
          </a:p>
          <a:p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IBF: ~ 10 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33100" y="6197974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2662" y="2983839"/>
            <a:ext cx="1596912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600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Bialkali</a:t>
            </a:r>
            <a:r>
              <a:rPr lang="en-US" sz="16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,</a:t>
            </a:r>
          </a:p>
          <a:p>
            <a:pPr marL="228600" indent="-228600"/>
            <a:r>
              <a:rPr lang="en-US" sz="16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Gas P 675 </a:t>
            </a:r>
            <a:r>
              <a:rPr lang="en-US" sz="1600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torr</a:t>
            </a:r>
            <a:endParaRPr lang="en-US" sz="1600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1" y="1158949"/>
            <a:ext cx="9558670" cy="5263115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9933"/>
                </a:solidFill>
              </a:rPr>
              <a:t>	the GEM approach		</a:t>
            </a:r>
            <a:endParaRPr lang="en-US" sz="2400" dirty="0">
              <a:solidFill>
                <a:srgbClr val="FF9933"/>
              </a:solidFill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232776" y="1540208"/>
            <a:ext cx="9033844" cy="3813670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" y="-9072"/>
            <a:ext cx="8226110" cy="984250"/>
          </a:xfrm>
        </p:spPr>
        <p:txBody>
          <a:bodyPr/>
          <a:lstStyle/>
          <a:p>
            <a:r>
              <a:rPr lang="en-US" sz="2400" dirty="0" smtClean="0"/>
              <a:t>GASEOUS DETECTORS FOR VISIBLE LIGHT</a:t>
            </a:r>
            <a:endParaRPr lang="en-US" sz="2400" dirty="0"/>
          </a:p>
        </p:txBody>
      </p:sp>
      <p:grpSp>
        <p:nvGrpSpPr>
          <p:cNvPr id="6" name="Group 37"/>
          <p:cNvGrpSpPr/>
          <p:nvPr/>
        </p:nvGrpSpPr>
        <p:grpSpPr>
          <a:xfrm>
            <a:off x="658079" y="2153936"/>
            <a:ext cx="4575480" cy="2831525"/>
            <a:chOff x="2644027" y="2846260"/>
            <a:chExt cx="4575480" cy="2831525"/>
          </a:xfrm>
        </p:grpSpPr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60549" y="3245258"/>
              <a:ext cx="1465527" cy="193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435645" y="3086326"/>
              <a:ext cx="1673856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Pulsed ion gating</a:t>
              </a:r>
              <a:endPara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1601" y="5163218"/>
              <a:ext cx="1788823" cy="4247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marL="228600" indent="-228600">
                <a:buAutoNum type="alphaUcPeriod"/>
              </a:pPr>
              <a:r>
                <a:rPr lang="en-US" b="0" dirty="0" err="1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Breskin</a:t>
              </a: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et al., </a:t>
              </a:r>
            </a:p>
            <a:p>
              <a:pPr marL="228600" indent="-228600">
                <a:buAutoNum type="alphaUcPeriod"/>
              </a:pP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NIMA 553 (2005) 46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284381" y="3030278"/>
              <a:ext cx="1935126" cy="2647507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44027" y="2846260"/>
              <a:ext cx="1317990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Multiple GEM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sealed</a:t>
              </a:r>
            </a:p>
          </p:txBody>
        </p:sp>
      </p:grpSp>
      <p:grpSp>
        <p:nvGrpSpPr>
          <p:cNvPr id="10" name="Group 28"/>
          <p:cNvGrpSpPr/>
          <p:nvPr/>
        </p:nvGrpSpPr>
        <p:grpSpPr>
          <a:xfrm>
            <a:off x="6194005" y="2565993"/>
            <a:ext cx="2171550" cy="2633330"/>
            <a:chOff x="7259639" y="3214578"/>
            <a:chExt cx="2171550" cy="2633330"/>
          </a:xfrm>
        </p:grpSpPr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4066" y="3797595"/>
              <a:ext cx="1800816" cy="1551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289256" y="3259991"/>
              <a:ext cx="2141933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K-Cs-</a:t>
              </a:r>
              <a:r>
                <a:rPr lang="en-US" sz="1400" dirty="0" err="1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Sb</a:t>
              </a:r>
              <a:r>
                <a:rPr lang="en-US" sz="1400" dirty="0" smtClean="0">
                  <a:solidFill>
                    <a:srgbClr val="FF9900"/>
                  </a:solidFill>
                  <a:effectLst/>
                  <a:latin typeface="Arial" pitchFamily="34" charset="0"/>
                  <a:cs typeface="Arial" pitchFamily="34" charset="0"/>
                </a:rPr>
                <a:t>  - </a:t>
              </a:r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Continuous 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Arial" pitchFamily="34" charset="0"/>
                  <a:cs typeface="Arial" pitchFamily="34" charset="0"/>
                </a:rPr>
                <a:t>mode, not a sealed PD</a:t>
              </a:r>
              <a:endPara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01904" y="5365237"/>
              <a:ext cx="1691938" cy="4247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A.V.Lyashenko</a:t>
              </a:r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et al., </a:t>
              </a:r>
            </a:p>
            <a:p>
              <a:r>
                <a:rPr lang="en-US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2009 JINST 4 P07005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259639" y="3214578"/>
              <a:ext cx="2158409" cy="2633330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>
            <a:off x="2199861" y="1964866"/>
            <a:ext cx="3816626" cy="49269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5" y="2737051"/>
            <a:ext cx="1073889" cy="10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658079" y="3795017"/>
            <a:ext cx="1245149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R.Chechik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et al., NIMA</a:t>
            </a:r>
          </a:p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502 (2003) 195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574159" y="2066114"/>
            <a:ext cx="1679944" cy="2378150"/>
          </a:xfrm>
          <a:prstGeom prst="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2776" y="5498444"/>
            <a:ext cx="9172868" cy="867930"/>
          </a:xfrm>
          <a:prstGeom prst="rect">
            <a:avLst/>
          </a:prstGeom>
          <a:solidFill>
            <a:srgbClr val="FFCC99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Poor compatibility of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and GEM material ?</a:t>
            </a:r>
          </a:p>
          <a:p>
            <a:pPr marL="228600" indent="-228600"/>
            <a:endParaRPr lang="en-US" sz="1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Extremely poor QE of the </a:t>
            </a:r>
            <a:r>
              <a:rPr lang="en-US" sz="1400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PC:</a:t>
            </a:r>
          </a:p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material of the GEM chemically reacts with the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bialkali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metals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2661" y="5789293"/>
            <a:ext cx="3223959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41632" cy="984250"/>
          </a:xfrm>
        </p:spPr>
        <p:txBody>
          <a:bodyPr/>
          <a:lstStyle/>
          <a:p>
            <a:r>
              <a:rPr lang="en-US" sz="2400" dirty="0" smtClean="0"/>
              <a:t>GASEOUS DETECTORS FOR VISIBLE LIGHT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1" y="1020417"/>
            <a:ext cx="9558670" cy="5401647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9933"/>
                </a:solidFill>
              </a:rPr>
              <a:t>the </a:t>
            </a:r>
            <a:r>
              <a:rPr lang="en-US" sz="2400" dirty="0" err="1" smtClean="0">
                <a:solidFill>
                  <a:srgbClr val="FF9933"/>
                </a:solidFill>
              </a:rPr>
              <a:t>Micromegas</a:t>
            </a:r>
            <a:r>
              <a:rPr lang="en-US" sz="2400" dirty="0" smtClean="0">
                <a:solidFill>
                  <a:srgbClr val="FF9933"/>
                </a:solidFill>
              </a:rPr>
              <a:t> approach</a:t>
            </a:r>
            <a:endParaRPr lang="en-US" sz="2400" dirty="0">
              <a:solidFill>
                <a:srgbClr val="FF9933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84422" y="1470991"/>
            <a:ext cx="3476846" cy="4962403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114" y="1490190"/>
            <a:ext cx="2115843" cy="219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070323" y="1750863"/>
            <a:ext cx="1664238" cy="5909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K-Cs-</a:t>
            </a:r>
            <a:r>
              <a:rPr lang="en-US" b="0" dirty="0" err="1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Sb</a:t>
            </a:r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endParaRPr lang="en-US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Double MM, Ni mesh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3" y="3817595"/>
            <a:ext cx="2319044" cy="225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64098" y="3817595"/>
            <a:ext cx="1127232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Vacuum, 20%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5393" y="5054044"/>
            <a:ext cx="1803699" cy="4247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Ar</a:t>
            </a:r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(90%)+CH</a:t>
            </a:r>
            <a:r>
              <a:rPr lang="en-US" b="0" baseline="-25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lang="en-US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(10%) </a:t>
            </a:r>
          </a:p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12% </a:t>
            </a:r>
            <a:r>
              <a:rPr lang="en-US" b="0" dirty="0" smtClean="0">
                <a:solidFill>
                  <a:srgbClr val="0000CC"/>
                </a:solidFill>
                <a:effectLst/>
                <a:cs typeface="Arial" pitchFamily="34" charset="0"/>
              </a:rPr>
              <a:t>(stable) after 1.5 y 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rot="10800000">
            <a:off x="1330720" y="3817785"/>
            <a:ext cx="85061" cy="8506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298822" y="4072966"/>
            <a:ext cx="276450" cy="12759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stCxn id="38" idx="1"/>
          </p:cNvCxnSpPr>
          <p:nvPr/>
        </p:nvCxnSpPr>
        <p:spPr bwMode="auto">
          <a:xfrm rot="10800000">
            <a:off x="1596533" y="4285618"/>
            <a:ext cx="278861" cy="98079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523787" y="3393534"/>
            <a:ext cx="1487909" cy="6740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 : &lt;2.5×10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−3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en-US" sz="1400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Gain &lt; 10</a:t>
            </a:r>
            <a:r>
              <a:rPr lang="en-US" sz="1400" b="0" baseline="3000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9229" y="6071230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610 (2009) 164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154666" y="1108827"/>
            <a:ext cx="5585682" cy="5324567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90062" y="1294030"/>
            <a:ext cx="355898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2 staggered MM layers to enhance ion trapping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30" y="1800380"/>
            <a:ext cx="3716590" cy="350185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95" y="1644211"/>
            <a:ext cx="11811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 rot="16200000">
            <a:off x="2986619" y="3224905"/>
            <a:ext cx="3135282" cy="286232"/>
          </a:xfrm>
          <a:prstGeom prst="rect">
            <a:avLst/>
          </a:prstGeom>
          <a:solidFill>
            <a:srgbClr val="FF9933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 collaboration with HAMAMATSU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93549" y="3703706"/>
            <a:ext cx="1221809" cy="6740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sz="14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IBF : 6 ×10</a:t>
            </a:r>
            <a:r>
              <a:rPr lang="en-US" sz="1400" baseline="3000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−</a:t>
            </a:r>
            <a:r>
              <a:rPr lang="en-US" sz="1400" baseline="3000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endParaRPr lang="en-US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en-US" sz="1400" b="0" dirty="0" smtClean="0">
              <a:solidFill>
                <a:srgbClr val="0000CC"/>
              </a:solidFill>
              <a:effectLst/>
              <a:latin typeface="+mj-lt"/>
              <a:cs typeface="Arial" pitchFamily="34" charset="0"/>
            </a:endParaRPr>
          </a:p>
          <a:p>
            <a:pPr marL="228600" indent="-228600"/>
            <a:r>
              <a:rPr lang="en-US" sz="1400" b="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Gain :  10</a:t>
            </a:r>
            <a:r>
              <a:rPr lang="en-US" sz="1400" b="0" baseline="30000" dirty="0" smtClean="0">
                <a:solidFill>
                  <a:srgbClr val="0000CC"/>
                </a:solidFill>
                <a:effectLst/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35879" y="5815031"/>
            <a:ext cx="279550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F.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Tokanai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NIMA 766 (2014) 176</a:t>
            </a:r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1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42146"/>
            <a:ext cx="6066178" cy="2090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241633" cy="984250"/>
          </a:xfrm>
        </p:spPr>
        <p:txBody>
          <a:bodyPr/>
          <a:lstStyle/>
          <a:p>
            <a:r>
              <a:rPr lang="en-US" sz="2800" dirty="0" smtClean="0"/>
              <a:t>GASEOUS DETECTORS FOR</a:t>
            </a:r>
            <a:br>
              <a:rPr lang="en-US" sz="2800" dirty="0" smtClean="0"/>
            </a:br>
            <a:r>
              <a:rPr lang="en-US" sz="2800" dirty="0" smtClean="0"/>
              <a:t>VISIBLE LIGHT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" y="1029591"/>
            <a:ext cx="4428250" cy="326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5" r="978" b="3292"/>
          <a:stretch/>
        </p:blipFill>
        <p:spPr>
          <a:xfrm>
            <a:off x="6342378" y="1269016"/>
            <a:ext cx="3403249" cy="4932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62" y="2419595"/>
            <a:ext cx="2130426" cy="1816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63" y="956082"/>
            <a:ext cx="1896134" cy="1422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35089" y="6188614"/>
            <a:ext cx="2968633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H. Sugiyama et al., NIMA (2016) in press</a:t>
            </a: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2358"/>
            <a:ext cx="8239124" cy="971551"/>
          </a:xfrm>
        </p:spPr>
        <p:txBody>
          <a:bodyPr/>
          <a:lstStyle/>
          <a:p>
            <a:r>
              <a:rPr lang="en-US" sz="2800" dirty="0" smtClean="0">
                <a:sym typeface="Wingdings" panose="05000000000000000000" pitchFamily="2" charset="2"/>
              </a:rPr>
              <a:t>Scintillating Glass-GEM imager</a:t>
            </a:r>
            <a:endParaRPr lang="en-US" sz="2800" dirty="0"/>
          </a:p>
        </p:txBody>
      </p:sp>
      <p:pic>
        <p:nvPicPr>
          <p:cNvPr id="9" name="図 58" descr="Macintosh HD:Users:fujiwara:Pictures:iPhoto Library.photolibrary:Masters:2014:06:12:20140612-123649:IMG_30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4784" y="4922058"/>
            <a:ext cx="2012854" cy="150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34" descr="IMG_41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7" b="13775"/>
          <a:stretch/>
        </p:blipFill>
        <p:spPr>
          <a:xfrm>
            <a:off x="3418598" y="3254562"/>
            <a:ext cx="1991603" cy="197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3428122" cy="2286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23" y="971550"/>
            <a:ext cx="1982078" cy="2273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" y="3511737"/>
            <a:ext cx="3436936" cy="2759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38" y="3410788"/>
            <a:ext cx="4675187" cy="3000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4" y="1090359"/>
            <a:ext cx="4001203" cy="2039118"/>
          </a:xfrm>
          <a:prstGeom prst="rect">
            <a:avLst/>
          </a:prstGeom>
        </p:spPr>
      </p:pic>
      <p:pic>
        <p:nvPicPr>
          <p:cNvPr id="16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1" y="2250706"/>
            <a:ext cx="1301623" cy="13016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9939" y="3166106"/>
            <a:ext cx="2776722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="0" i="1" dirty="0">
                <a:solidFill>
                  <a:schemeClr val="tx1"/>
                </a:solidFill>
                <a:effectLst/>
              </a:rPr>
              <a:t>T. Fujiwara, et al., </a:t>
            </a:r>
            <a:r>
              <a:rPr lang="en-US" altLang="ja-JP" sz="1100" b="0" i="1" dirty="0" smtClean="0">
                <a:solidFill>
                  <a:schemeClr val="tx1"/>
                </a:solidFill>
                <a:effectLst/>
              </a:rPr>
              <a:t>JINST 8 C12020</a:t>
            </a:r>
            <a:r>
              <a:rPr lang="en-US" altLang="ja-JP" sz="1100" b="0" i="1" dirty="0">
                <a:solidFill>
                  <a:schemeClr val="tx1"/>
                </a:solidFill>
                <a:effectLst/>
              </a:rPr>
              <a:t>, 2013</a:t>
            </a:r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2662" cy="984250"/>
          </a:xfrm>
        </p:spPr>
        <p:txBody>
          <a:bodyPr/>
          <a:lstStyle/>
          <a:p>
            <a:r>
              <a:rPr lang="en-US" dirty="0" smtClean="0"/>
              <a:t>CRYOGENIC MPGD-PDs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67" y="1053996"/>
            <a:ext cx="9631680" cy="529094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elements of cryogenic noble liquid detectors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Rear event detectors 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DM)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Detecting the scintillation light produced in the noble liquids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Options of scintillator light and ionization charge detection by  a same detector !</a:t>
            </a: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dirty="0" smtClean="0"/>
              <a:t>with WINDOW	      WINDOWLESS		OPERATED IN THE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  (2-PHASES)		CRYOGENIC LIQUID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7" y="3193078"/>
            <a:ext cx="3018067" cy="230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69" y="3526234"/>
            <a:ext cx="2770505" cy="221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38" y="3545284"/>
            <a:ext cx="2639391" cy="225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72066" y="5873487"/>
            <a:ext cx="2743508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L.Arazi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JINST 8 (2013) C12004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927" y="5736097"/>
            <a:ext cx="2783391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/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S.Duval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al., JINST 6 (2011) P04007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1438" y="5884731"/>
            <a:ext cx="2784469" cy="2585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AutoNum type="alphaUcPeriod"/>
            </a:pP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Bondar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lang="en-US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al.,NIMA</a:t>
            </a:r>
            <a:r>
              <a:rPr lang="en-US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556 (2006) 273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264" y="1751951"/>
            <a:ext cx="1969791" cy="26263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304" y="0"/>
            <a:ext cx="8395571" cy="984250"/>
          </a:xfrm>
        </p:spPr>
        <p:txBody>
          <a:bodyPr/>
          <a:lstStyle/>
          <a:p>
            <a:r>
              <a:rPr lang="en-US" sz="2600" dirty="0" smtClean="0"/>
              <a:t>GASEOUS DETECTORS</a:t>
            </a:r>
            <a:endParaRPr lang="en-US" sz="2400" dirty="0"/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04" y="1926737"/>
            <a:ext cx="6034858" cy="247892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194818" y="4036815"/>
            <a:ext cx="2618349" cy="341571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i="0" u="none" dirty="0" smtClean="0">
                <a:solidFill>
                  <a:srgbClr val="0000CC"/>
                </a:solidFill>
              </a:rPr>
              <a:t>ATLAS, </a:t>
            </a:r>
            <a:r>
              <a:rPr lang="en-US" sz="1800" b="0" i="0" u="none" dirty="0" smtClean="0">
                <a:solidFill>
                  <a:srgbClr val="0000CC"/>
                </a:solidFill>
                <a:latin typeface="Symbol" pitchFamily="18" charset="2"/>
              </a:rPr>
              <a:t>m </a:t>
            </a:r>
            <a:r>
              <a:rPr lang="en-US" sz="1800" b="0" i="0" u="none" dirty="0" smtClean="0">
                <a:solidFill>
                  <a:srgbClr val="0000CC"/>
                </a:solidFill>
              </a:rPr>
              <a:t>spectrometer</a:t>
            </a:r>
            <a:endParaRPr lang="en-US" sz="1800" b="0" i="0" u="none" dirty="0">
              <a:solidFill>
                <a:srgbClr val="0000CC"/>
              </a:solidFill>
              <a:latin typeface="Symbol" pitchFamily="18" charset="2"/>
            </a:endParaRPr>
          </a:p>
        </p:txBody>
      </p: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5470" y="4572866"/>
            <a:ext cx="4631728" cy="187969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04300" y="1084331"/>
            <a:ext cx="6008915" cy="840169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i="0" u="none" dirty="0" smtClean="0">
                <a:solidFill>
                  <a:srgbClr val="7030A0"/>
                </a:solidFill>
                <a:effectLst/>
              </a:rPr>
              <a:t>Still today the only way to equip large volumes at a</a:t>
            </a:r>
          </a:p>
          <a:p>
            <a:pPr marL="361691" indent="-361691"/>
            <a:r>
              <a:rPr lang="en-US" sz="1800" i="0" u="none" dirty="0" smtClean="0">
                <a:solidFill>
                  <a:srgbClr val="7030A0"/>
                </a:solidFill>
                <a:effectLst/>
              </a:rPr>
              <a:t>reasonable cost, with good space resolution and </a:t>
            </a:r>
          </a:p>
          <a:p>
            <a:pPr marL="361691" indent="-361691"/>
            <a:r>
              <a:rPr lang="en-US" sz="1800" i="0" u="none" dirty="0" smtClean="0">
                <a:solidFill>
                  <a:srgbClr val="7030A0"/>
                </a:solidFill>
                <a:effectLst/>
              </a:rPr>
              <a:t>limited material budget</a:t>
            </a:r>
            <a:endParaRPr lang="en-US" sz="1800" i="0" u="none" dirty="0">
              <a:solidFill>
                <a:srgbClr val="7030A0"/>
              </a:solidFill>
              <a:effectLst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9055" y="1009082"/>
            <a:ext cx="3590384" cy="1089468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i="0" u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was the only approach to achieve good space resolution before introducing the Si trackers</a:t>
            </a:r>
            <a:endParaRPr lang="en-US" sz="1800" i="0" u="none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0184" y="4968025"/>
            <a:ext cx="3601869" cy="1089468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i="0" u="none" dirty="0" smtClean="0">
                <a:solidFill>
                  <a:srgbClr val="FF0000"/>
                </a:solidFill>
                <a:effectLst/>
              </a:rPr>
              <a:t>Time resolution record in </a:t>
            </a:r>
          </a:p>
          <a:p>
            <a:pPr marL="361691" indent="-361691"/>
            <a:r>
              <a:rPr lang="en-US" sz="1800" i="0" u="none" dirty="0" smtClean="0">
                <a:solidFill>
                  <a:srgbClr val="FF0000"/>
                </a:solidFill>
                <a:effectLst/>
              </a:rPr>
              <a:t>extended counters</a:t>
            </a:r>
          </a:p>
          <a:p>
            <a:pPr marL="361691" indent="-361691"/>
            <a:r>
              <a:rPr lang="en-US" sz="1800" u="none" dirty="0" smtClean="0">
                <a:solidFill>
                  <a:srgbClr val="0000CC"/>
                </a:solidFill>
                <a:effectLst/>
              </a:rPr>
              <a:t>RPC: </a:t>
            </a:r>
            <a:r>
              <a:rPr lang="en-US" sz="1800" u="none" dirty="0" err="1" smtClean="0">
                <a:solidFill>
                  <a:srgbClr val="0000CC"/>
                </a:solidFill>
                <a:effectLst/>
                <a:latin typeface="Symbol" pitchFamily="18" charset="2"/>
              </a:rPr>
              <a:t>s</a:t>
            </a:r>
            <a:r>
              <a:rPr lang="en-US" sz="1800" u="none" baseline="-25000" dirty="0" err="1" smtClean="0">
                <a:solidFill>
                  <a:srgbClr val="0000CC"/>
                </a:solidFill>
                <a:effectLst/>
              </a:rPr>
              <a:t>t</a:t>
            </a:r>
            <a:r>
              <a:rPr lang="en-US" sz="1800" u="none" dirty="0" smtClean="0">
                <a:solidFill>
                  <a:srgbClr val="0000CC"/>
                </a:solidFill>
                <a:effectLst/>
              </a:rPr>
              <a:t> ≤1 ns</a:t>
            </a:r>
          </a:p>
          <a:p>
            <a:pPr marL="361691" indent="-361691"/>
            <a:r>
              <a:rPr lang="en-US" sz="1800" u="none" dirty="0" smtClean="0">
                <a:solidFill>
                  <a:srgbClr val="0000CC"/>
                </a:solidFill>
                <a:effectLst/>
              </a:rPr>
              <a:t>trigger in ALICE, ATLAS, CMS</a:t>
            </a:r>
            <a:endParaRPr lang="en-US" sz="1800" u="none" dirty="0">
              <a:solidFill>
                <a:srgbClr val="0000CC"/>
              </a:solidFill>
              <a:effectLst/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56104" cy="984250"/>
          </a:xfrm>
        </p:spPr>
        <p:txBody>
          <a:bodyPr/>
          <a:lstStyle/>
          <a:p>
            <a:r>
              <a:rPr lang="en-US" sz="3200" dirty="0" smtClean="0"/>
              <a:t>Bubble-assisted electroluminescence in </a:t>
            </a:r>
            <a:r>
              <a:rPr lang="en-US" sz="3200" dirty="0" err="1" smtClean="0"/>
              <a:t>LXe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017917" y="1630397"/>
            <a:ext cx="5865962" cy="2674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>
          <a:xfrm>
            <a:off x="783395" y="984250"/>
            <a:ext cx="7759025" cy="5478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843237" y="984250"/>
            <a:ext cx="913374" cy="2429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55726" cy="984250"/>
          </a:xfrm>
        </p:spPr>
        <p:txBody>
          <a:bodyPr/>
          <a:lstStyle/>
          <a:p>
            <a:r>
              <a:rPr lang="en-US" dirty="0" smtClean="0"/>
              <a:t>Dual-phase </a:t>
            </a:r>
            <a:r>
              <a:rPr lang="en-US" dirty="0" err="1" smtClean="0"/>
              <a:t>LAr</a:t>
            </a:r>
            <a:r>
              <a:rPr lang="en-US" dirty="0" smtClean="0"/>
              <a:t> LEM TPC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017917" y="1630397"/>
            <a:ext cx="5865962" cy="2674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t="11862"/>
          <a:stretch/>
        </p:blipFill>
        <p:spPr>
          <a:xfrm>
            <a:off x="347968" y="984250"/>
            <a:ext cx="8642777" cy="5416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7512" y="3033479"/>
            <a:ext cx="1842052" cy="7571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effectLst/>
              </a:rPr>
              <a:t>C.Cantini</a:t>
            </a:r>
            <a:r>
              <a:rPr lang="en-US" sz="1600" dirty="0" smtClean="0">
                <a:solidFill>
                  <a:schemeClr val="tx1"/>
                </a:solidFill>
                <a:effectLst/>
              </a:rPr>
              <a:t> et al., </a:t>
            </a:r>
          </a:p>
          <a:p>
            <a:r>
              <a:rPr lang="en-US" sz="1600" dirty="0" smtClean="0">
                <a:solidFill>
                  <a:schemeClr val="tx1"/>
                </a:solidFill>
                <a:effectLst/>
              </a:rPr>
              <a:t>JINST </a:t>
            </a:r>
            <a:r>
              <a:rPr lang="en-US" sz="1600" dirty="0">
                <a:solidFill>
                  <a:schemeClr val="tx1"/>
                </a:solidFill>
                <a:effectLst/>
              </a:rPr>
              <a:t>10 </a:t>
            </a:r>
            <a:r>
              <a:rPr lang="en-US" sz="1600" dirty="0" smtClean="0">
                <a:solidFill>
                  <a:schemeClr val="tx1"/>
                </a:solidFill>
                <a:effectLst/>
              </a:rPr>
              <a:t>P03017</a:t>
            </a:r>
          </a:p>
          <a:p>
            <a:r>
              <a:rPr lang="it-IT" sz="1600" dirty="0" smtClean="0">
                <a:solidFill>
                  <a:schemeClr val="tx1"/>
                </a:solidFill>
                <a:effectLst/>
              </a:rPr>
              <a:t>(2015)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08" y="3450595"/>
            <a:ext cx="2744352" cy="302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51" y="3624109"/>
            <a:ext cx="4043078" cy="1342842"/>
          </a:xfrm>
          <a:prstGeom prst="rect">
            <a:avLst/>
          </a:prstGeom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4" y="3498095"/>
            <a:ext cx="2298231" cy="2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24" y="1055416"/>
            <a:ext cx="4142479" cy="22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18389" cy="984250"/>
          </a:xfrm>
        </p:spPr>
        <p:txBody>
          <a:bodyPr/>
          <a:lstStyle/>
          <a:p>
            <a:r>
              <a:rPr lang="en-US" dirty="0" smtClean="0"/>
              <a:t>LARGE SIZE PROJECTS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" y="1024879"/>
            <a:ext cx="2690774" cy="235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"/>
          <a:stretch/>
        </p:blipFill>
        <p:spPr bwMode="auto">
          <a:xfrm>
            <a:off x="6963711" y="906901"/>
            <a:ext cx="2888715" cy="255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25454" y="2985753"/>
            <a:ext cx="2837672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LBNO – GLACIER (THGEM)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01268" y="3624109"/>
            <a:ext cx="1843321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DUNE (</a:t>
            </a:r>
            <a:r>
              <a:rPr lang="en-US" sz="1600" b="0" dirty="0" smtClean="0">
                <a:solidFill>
                  <a:schemeClr val="tx1"/>
                </a:solidFill>
                <a:effectLst/>
              </a:rPr>
              <a:t>40-kt </a:t>
            </a:r>
            <a:r>
              <a:rPr lang="en-US" sz="1600" b="0" dirty="0" err="1" smtClean="0">
                <a:solidFill>
                  <a:schemeClr val="tx1"/>
                </a:solidFill>
                <a:effectLst/>
              </a:rPr>
              <a:t>LAr</a:t>
            </a:r>
            <a:r>
              <a:rPr lang="en-US" sz="1600" b="0" dirty="0" smtClean="0">
                <a:solidFill>
                  <a:schemeClr val="tx1"/>
                </a:solidFill>
                <a:effectLst/>
              </a:rPr>
              <a:t>)</a:t>
            </a:r>
            <a:endParaRPr lang="en-US" sz="2000" b="0" baseline="300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38950" y="2062318"/>
            <a:ext cx="1094162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(THGEM)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705553" y="955524"/>
            <a:ext cx="1054245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(</a:t>
            </a:r>
            <a:r>
              <a:rPr lang="en-US" sz="1600" b="0" dirty="0" err="1" smtClean="0">
                <a:solidFill>
                  <a:srgbClr val="003300"/>
                </a:solidFill>
                <a:effectLst/>
              </a:rPr>
              <a:t>bulkMM</a:t>
            </a:r>
            <a:r>
              <a:rPr lang="en-US" sz="1600" b="0" dirty="0" smtClean="0">
                <a:solidFill>
                  <a:srgbClr val="003300"/>
                </a:solidFill>
                <a:effectLst/>
              </a:rPr>
              <a:t>)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31076" y="3624109"/>
            <a:ext cx="2013172" cy="5354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Panda-X, THGEM +</a:t>
            </a:r>
          </a:p>
          <a:p>
            <a:pPr marL="361691" indent="-361691"/>
            <a:r>
              <a:rPr lang="en-US" sz="1600" b="0" dirty="0" smtClean="0">
                <a:solidFill>
                  <a:srgbClr val="003300"/>
                </a:solidFill>
                <a:effectLst/>
              </a:rPr>
              <a:t>MM (dark matter)</a:t>
            </a:r>
            <a:endParaRPr lang="en-US" sz="1600" b="0" baseline="300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122284" y="6080085"/>
            <a:ext cx="1100337" cy="3138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600" b="0" i="0" u="none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DARWIN</a:t>
            </a:r>
            <a:endParaRPr lang="en-US" sz="1600" i="0" u="none" baseline="30000" dirty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189" y="4966951"/>
            <a:ext cx="2734744" cy="1487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8711" y="4818974"/>
            <a:ext cx="1146238" cy="1574983"/>
          </a:xfrm>
          <a:prstGeom prst="rect">
            <a:avLst/>
          </a:prstGeom>
        </p:spPr>
      </p:pic>
      <p:sp>
        <p:nvSpPr>
          <p:cNvPr id="2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Moscow,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 ICPPA-2016    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06286" y="2561"/>
            <a:ext cx="6933362" cy="980420"/>
          </a:xfrm>
          <a:solidFill>
            <a:srgbClr val="C0F4FE"/>
          </a:solidFill>
        </p:spPr>
        <p:txBody>
          <a:bodyPr/>
          <a:lstStyle/>
          <a:p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4634" y="1123938"/>
            <a:ext cx="9190105" cy="5216703"/>
          </a:xfrm>
        </p:spPr>
        <p:txBody>
          <a:bodyPr/>
          <a:lstStyle/>
          <a:p>
            <a:pPr lvl="1"/>
            <a:endParaRPr lang="en-US" dirty="0" smtClean="0"/>
          </a:p>
          <a:p>
            <a:r>
              <a:rPr lang="en-US" sz="1800" dirty="0" smtClean="0">
                <a:solidFill>
                  <a:srgbClr val="C00000"/>
                </a:solidFill>
              </a:rPr>
              <a:t>THE DEVELOPMENT OF MPGDS IS SUCCESSFUL AND EXPANDING</a:t>
            </a:r>
            <a:endParaRPr lang="en-US" sz="1800" dirty="0" smtClean="0"/>
          </a:p>
          <a:p>
            <a:pPr lvl="1"/>
            <a:r>
              <a:rPr lang="en-US" dirty="0" smtClean="0"/>
              <a:t>Consolidated technologies are spreading over small and large projects</a:t>
            </a:r>
          </a:p>
          <a:p>
            <a:pPr lvl="1"/>
            <a:r>
              <a:rPr lang="en-US" dirty="0" smtClean="0"/>
              <a:t>Advanced R&amp;D is making continuous progress on new solutions</a:t>
            </a:r>
          </a:p>
          <a:p>
            <a:pPr lvl="1"/>
            <a:endParaRPr lang="en-US" dirty="0"/>
          </a:p>
          <a:p>
            <a:r>
              <a:rPr lang="en-US" sz="1800" dirty="0" smtClean="0">
                <a:solidFill>
                  <a:srgbClr val="C00000"/>
                </a:solidFill>
              </a:rPr>
              <a:t>NEW GENERATION OF GASEOUS PHOTON DETECTORS</a:t>
            </a:r>
            <a:endParaRPr lang="en-US" sz="1800" dirty="0"/>
          </a:p>
          <a:p>
            <a:pPr lvl="1"/>
            <a:r>
              <a:rPr lang="en-US" dirty="0"/>
              <a:t>L</a:t>
            </a:r>
            <a:r>
              <a:rPr lang="en-US" dirty="0" smtClean="0"/>
              <a:t>arge size MPGD-based PDs operating in Experiment</a:t>
            </a:r>
          </a:p>
          <a:p>
            <a:pPr lvl="1"/>
            <a:r>
              <a:rPr lang="en-US" dirty="0" smtClean="0"/>
              <a:t>Progress toward gaseous visible light PD</a:t>
            </a:r>
            <a:endParaRPr lang="en-US" dirty="0"/>
          </a:p>
          <a:p>
            <a:pPr marL="762000" lvl="1" indent="0">
              <a:buNone/>
            </a:pPr>
            <a:endParaRPr lang="en-US" dirty="0"/>
          </a:p>
          <a:p>
            <a:r>
              <a:rPr lang="en-US" sz="1800" dirty="0" smtClean="0">
                <a:solidFill>
                  <a:srgbClr val="C00000"/>
                </a:solidFill>
              </a:rPr>
              <a:t>BRIGHT FUTURE FOR:</a:t>
            </a:r>
            <a:r>
              <a:rPr lang="en-US" sz="1800" dirty="0" smtClean="0"/>
              <a:t> </a:t>
            </a:r>
            <a:endParaRPr lang="en-US" sz="1800" dirty="0"/>
          </a:p>
          <a:p>
            <a:pPr lvl="1"/>
            <a:r>
              <a:rPr lang="en-US" dirty="0" smtClean="0"/>
              <a:t>Inventions: new ideas, new techniques</a:t>
            </a:r>
          </a:p>
          <a:p>
            <a:pPr lvl="1"/>
            <a:r>
              <a:rPr lang="en-US" dirty="0" smtClean="0"/>
              <a:t>Technology consolidation, new applications</a:t>
            </a:r>
          </a:p>
          <a:p>
            <a:pPr lvl="1"/>
            <a:r>
              <a:rPr lang="en-US" dirty="0" smtClean="0"/>
              <a:t>Large scale projects</a:t>
            </a:r>
            <a:endParaRPr lang="en-US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165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383" y="133350"/>
            <a:ext cx="7319962" cy="712128"/>
          </a:xfrm>
        </p:spPr>
        <p:txBody>
          <a:bodyPr/>
          <a:lstStyle/>
          <a:p>
            <a:r>
              <a:rPr lang="en-GB" altLang="en-US" sz="4000" b="0" dirty="0" smtClean="0"/>
              <a:t>MWPCs</a:t>
            </a:r>
            <a:endParaRPr lang="en-GB" altLang="en-US" sz="4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69295" y="848225"/>
            <a:ext cx="408412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dirty="0" smtClean="0">
                <a:solidFill>
                  <a:schemeClr val="tx1"/>
                </a:solidFill>
              </a:rPr>
              <a:t>Extraordinary success</a:t>
            </a:r>
            <a:r>
              <a:rPr lang="en-US" sz="2400" i="0" u="none" dirty="0">
                <a:solidFill>
                  <a:schemeClr val="tx1"/>
                </a:solidFill>
              </a:rPr>
              <a:t> </a:t>
            </a:r>
            <a:r>
              <a:rPr lang="en-US" sz="2400" i="0" u="none" dirty="0" smtClean="0">
                <a:solidFill>
                  <a:schemeClr val="tx1"/>
                </a:solidFill>
              </a:rPr>
              <a:t>and ubiquitous use of MWPCs:</a:t>
            </a:r>
          </a:p>
          <a:p>
            <a:r>
              <a:rPr lang="en-US" sz="2400" i="0" u="none" dirty="0" smtClean="0">
                <a:solidFill>
                  <a:srgbClr val="C00000"/>
                </a:solidFill>
              </a:rPr>
              <a:t>in many discoveries they played an essential role</a:t>
            </a:r>
          </a:p>
          <a:p>
            <a:endParaRPr lang="en-US" sz="900" i="0" u="none" dirty="0" smtClean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6532"/>
          <a:stretch/>
        </p:blipFill>
        <p:spPr bwMode="auto">
          <a:xfrm>
            <a:off x="4392001" y="881228"/>
            <a:ext cx="5328000" cy="233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9951"/>
            <a:ext cx="6685005" cy="173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" y="3296945"/>
            <a:ext cx="6924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01" y="3435679"/>
            <a:ext cx="2720663" cy="8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45798" y="5259419"/>
            <a:ext cx="3982885" cy="9787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2060"/>
                </a:solidFill>
                <a:effectLst/>
              </a:rPr>
              <a:t>Even the best wires (Au coated, Rhenium/Tungsten) with a diameter of 5 µm cannot hold the tension needed to operate a 10 cm long MWPC.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9136973" y="3588843"/>
            <a:ext cx="476585" cy="4518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166916" y="3588843"/>
            <a:ext cx="469437" cy="4518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585" y="2375519"/>
            <a:ext cx="4084126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u="none" dirty="0" smtClean="0">
                <a:solidFill>
                  <a:srgbClr val="002060"/>
                </a:solidFill>
              </a:rPr>
              <a:t>To increase the rate capability</a:t>
            </a:r>
            <a:r>
              <a:rPr lang="en-US" sz="2000" dirty="0" smtClean="0">
                <a:solidFill>
                  <a:srgbClr val="002060"/>
                </a:solidFill>
              </a:rPr>
              <a:t>: reduce the cell size</a:t>
            </a:r>
            <a:endParaRPr lang="en-US" sz="2400" i="0" u="none" dirty="0" smtClean="0">
              <a:solidFill>
                <a:srgbClr val="002060"/>
              </a:solidFill>
            </a:endParaRPr>
          </a:p>
          <a:p>
            <a:endParaRPr lang="en-US" sz="900" i="0" u="none" dirty="0" smtClean="0">
              <a:solidFill>
                <a:srgbClr val="002060"/>
              </a:solidFill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1249" y="127493"/>
            <a:ext cx="4028033" cy="712128"/>
          </a:xfrm>
        </p:spPr>
        <p:txBody>
          <a:bodyPr/>
          <a:lstStyle/>
          <a:p>
            <a:r>
              <a:rPr lang="en-GB" altLang="en-US" b="0" dirty="0" smtClean="0"/>
              <a:t>After MWPCs</a:t>
            </a:r>
            <a:endParaRPr lang="en-GB" altLang="en-US" b="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110248" y="483657"/>
            <a:ext cx="3305067" cy="163115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0" i="0" u="none" dirty="0">
                <a:solidFill>
                  <a:srgbClr val="FF0000"/>
                </a:solidFill>
                <a:latin typeface="Calibri"/>
              </a:rPr>
              <a:t>Advantages of gas detectors: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sz="2000" b="0" i="0" u="none" dirty="0">
                <a:solidFill>
                  <a:srgbClr val="1F497D"/>
                </a:solidFill>
                <a:latin typeface="Calibri"/>
              </a:rPr>
              <a:t> low radiation length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sz="2000" b="0" i="0" u="none" dirty="0">
                <a:solidFill>
                  <a:srgbClr val="1F497D"/>
                </a:solidFill>
                <a:latin typeface="Calibri"/>
              </a:rPr>
              <a:t> large areas at low price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sz="2000" b="0" i="0" u="none" dirty="0">
                <a:solidFill>
                  <a:srgbClr val="1F497D"/>
                </a:solidFill>
                <a:latin typeface="Calibri"/>
              </a:rPr>
              <a:t> flexible geometry</a:t>
            </a:r>
          </a:p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GB" sz="2000" b="0" i="0" u="none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2000" b="0" i="0" u="none" dirty="0" smtClean="0">
                <a:solidFill>
                  <a:srgbClr val="1F497D"/>
                </a:solidFill>
                <a:latin typeface="Calibri"/>
              </a:rPr>
              <a:t>space and energy resolution</a:t>
            </a:r>
            <a:endParaRPr lang="en-GB" sz="2000" b="0" i="0" u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645" y="4285091"/>
            <a:ext cx="5504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</a:rPr>
              <a:t>The MWPC limits in:</a:t>
            </a:r>
          </a:p>
          <a:p>
            <a:r>
              <a:rPr lang="en-US" sz="1800" i="0" u="none" dirty="0" smtClean="0">
                <a:solidFill>
                  <a:srgbClr val="C00000"/>
                </a:solidFill>
              </a:rPr>
              <a:t>	- rate capability </a:t>
            </a:r>
            <a:r>
              <a:rPr lang="en-US" sz="1600" i="0" u="none" dirty="0" smtClean="0">
                <a:solidFill>
                  <a:srgbClr val="002060"/>
                </a:solidFill>
              </a:rPr>
              <a:t>(space charge </a:t>
            </a:r>
            <a:r>
              <a:rPr lang="en-US" sz="1600" i="0" u="none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 E 				distortion)</a:t>
            </a:r>
            <a:endParaRPr lang="en-US" sz="1800" i="0" u="none" dirty="0" smtClean="0">
              <a:solidFill>
                <a:srgbClr val="002060"/>
              </a:solidFill>
            </a:endParaRPr>
          </a:p>
          <a:p>
            <a:r>
              <a:rPr lang="en-US" sz="1800" i="0" u="none" dirty="0" smtClean="0">
                <a:solidFill>
                  <a:srgbClr val="C00000"/>
                </a:solidFill>
              </a:rPr>
              <a:t>	- space resolution </a:t>
            </a:r>
            <a:r>
              <a:rPr lang="en-US" sz="1600" i="0" u="none" dirty="0" smtClean="0">
                <a:solidFill>
                  <a:srgbClr val="002060"/>
                </a:solidFill>
              </a:rPr>
              <a:t>(cell size limitation)</a:t>
            </a:r>
          </a:p>
          <a:p>
            <a:r>
              <a:rPr lang="en-US" sz="1800" i="0" u="none" dirty="0" smtClean="0">
                <a:solidFill>
                  <a:srgbClr val="C00000"/>
                </a:solidFill>
              </a:rPr>
              <a:t>	- time resolution </a:t>
            </a:r>
            <a:r>
              <a:rPr lang="en-US" sz="1600" i="0" u="none" dirty="0" smtClean="0">
                <a:solidFill>
                  <a:srgbClr val="002060"/>
                </a:solidFill>
              </a:rPr>
              <a:t>(signal from ion drift)</a:t>
            </a:r>
          </a:p>
          <a:p>
            <a:r>
              <a:rPr lang="en-US" sz="1800" i="0" u="none" dirty="0" smtClean="0">
                <a:solidFill>
                  <a:srgbClr val="C00000"/>
                </a:solidFill>
              </a:rPr>
              <a:t>	- aging </a:t>
            </a:r>
          </a:p>
          <a:p>
            <a:r>
              <a:rPr lang="en-US" sz="1800" i="0" u="none" dirty="0" smtClean="0">
                <a:solidFill>
                  <a:schemeClr val="tx1"/>
                </a:solidFill>
              </a:rPr>
              <a:t>have been overcome by a change in technology </a:t>
            </a:r>
            <a:r>
              <a:rPr lang="en-US" sz="1800" i="0" u="none" dirty="0" smtClean="0">
                <a:solidFill>
                  <a:srgbClr val="C00000"/>
                </a:solidFill>
              </a:rPr>
              <a:t>since the anode is no more self supporting: </a:t>
            </a:r>
            <a:r>
              <a:rPr lang="en-US" sz="1800" i="0" u="none" dirty="0">
                <a:solidFill>
                  <a:srgbClr val="C00000"/>
                </a:solidFill>
              </a:rPr>
              <a:t> </a:t>
            </a:r>
            <a:r>
              <a:rPr lang="en-US" sz="1800" i="0" u="none" dirty="0" smtClean="0">
                <a:solidFill>
                  <a:srgbClr val="C00000"/>
                </a:solidFill>
              </a:rPr>
              <a:t>strip on insulating substrate, …</a:t>
            </a:r>
            <a:endParaRPr lang="en-US" sz="2000" i="0" u="none" dirty="0" smtClean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05" y="895905"/>
            <a:ext cx="4876192" cy="333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55" y="2077649"/>
            <a:ext cx="4277392" cy="349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270" y="5582855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442470" y="5670683"/>
            <a:ext cx="1442890" cy="75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>
              <a:defRPr/>
            </a:pPr>
            <a:r>
              <a:rPr lang="en-US" sz="1200" b="1" i="0" u="none" dirty="0">
                <a:solidFill>
                  <a:schemeClr val="tx2"/>
                </a:solidFill>
                <a:latin typeface="Arial" charset="0"/>
              </a:rPr>
              <a:t>Amplifying cell</a:t>
            </a:r>
          </a:p>
          <a:p>
            <a:pPr>
              <a:defRPr/>
            </a:pPr>
            <a:r>
              <a:rPr lang="en-US" sz="1200" b="1" i="0" u="none" dirty="0" smtClean="0">
                <a:solidFill>
                  <a:schemeClr val="tx2"/>
                </a:solidFill>
                <a:latin typeface="Arial" charset="0"/>
              </a:rPr>
              <a:t>size reduction </a:t>
            </a:r>
            <a:r>
              <a:rPr lang="en-US" sz="1200" b="1" i="0" u="none" dirty="0">
                <a:solidFill>
                  <a:schemeClr val="tx2"/>
                </a:solidFill>
                <a:latin typeface="Arial" charset="0"/>
              </a:rPr>
              <a:t>by</a:t>
            </a:r>
          </a:p>
          <a:p>
            <a:pPr>
              <a:defRPr/>
            </a:pPr>
            <a:r>
              <a:rPr lang="en-US" sz="1200" b="1" i="0" u="none" dirty="0">
                <a:solidFill>
                  <a:schemeClr val="tx2"/>
                </a:solidFill>
                <a:latin typeface="Arial" charset="0"/>
              </a:rPr>
              <a:t>factor of 10</a:t>
            </a:r>
          </a:p>
          <a:p>
            <a:pPr>
              <a:defRPr/>
            </a:pPr>
            <a:endParaRPr lang="en-US" sz="1200" b="1" dirty="0">
              <a:latin typeface="Arial" charset="0"/>
            </a:endParaRP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1495368" y="6429191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374" tIns="45690" rIns="91374" bIns="45690"/>
          <a:lstStyle/>
          <a:p>
            <a:endParaRPr lang="en-GB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5362" y="5578192"/>
            <a:ext cx="11779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9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lift-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19" y="2440913"/>
            <a:ext cx="3911402" cy="26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145612" y="152400"/>
            <a:ext cx="536403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2400" i="0" u="none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MicroStrip Gas Chamber</a:t>
            </a:r>
          </a:p>
        </p:txBody>
      </p:sp>
      <p:pic>
        <p:nvPicPr>
          <p:cNvPr id="82948" name="Picture 4" descr="oed_ill-detector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85" y="207046"/>
            <a:ext cx="2003111" cy="23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5418637" y="5124000"/>
            <a:ext cx="346273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 typeface="Times" pitchFamily="1" charset="0"/>
              <a:buNone/>
            </a:pPr>
            <a:r>
              <a:rPr lang="en-US" altLang="en-US" sz="1100" i="0" u="none" dirty="0" smtClean="0">
                <a:solidFill>
                  <a:srgbClr val="000000"/>
                </a:solidFill>
              </a:rPr>
              <a:t>A. </a:t>
            </a:r>
            <a:r>
              <a:rPr lang="en-US" altLang="en-US" sz="1100" i="0" u="none" dirty="0" err="1" smtClean="0">
                <a:solidFill>
                  <a:srgbClr val="000000"/>
                </a:solidFill>
              </a:rPr>
              <a:t>Oed</a:t>
            </a:r>
            <a:r>
              <a:rPr lang="en-US" altLang="en-US" sz="1100" i="0" u="none" dirty="0" smtClean="0">
                <a:solidFill>
                  <a:srgbClr val="000000"/>
                </a:solidFill>
              </a:rPr>
              <a:t>, </a:t>
            </a:r>
            <a:r>
              <a:rPr lang="en-US" altLang="en-US" sz="1100" i="0" u="none" dirty="0" err="1" smtClean="0">
                <a:solidFill>
                  <a:srgbClr val="000000"/>
                </a:solidFill>
              </a:rPr>
              <a:t>Nucl</a:t>
            </a:r>
            <a:r>
              <a:rPr lang="en-US" altLang="en-US" sz="1100" i="0" u="none" dirty="0" smtClean="0">
                <a:solidFill>
                  <a:srgbClr val="000000"/>
                </a:solidFill>
              </a:rPr>
              <a:t>. Instr. and Meth. A263 (1988) 351</a:t>
            </a:r>
            <a:r>
              <a:rPr lang="en-US" altLang="en-US" sz="1100" u="none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058562" y="849462"/>
            <a:ext cx="259983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600" i="0" u="none" dirty="0" smtClean="0">
                <a:solidFill>
                  <a:srgbClr val="333399"/>
                </a:solidFill>
                <a:latin typeface="Comic Sans MS" pitchFamily="66" charset="0"/>
              </a:rPr>
              <a:t>Semiconductor industry technology:</a:t>
            </a:r>
          </a:p>
          <a:p>
            <a:pPr eaLnBrk="1" hangingPunct="1">
              <a:lnSpc>
                <a:spcPct val="100000"/>
              </a:lnSpc>
            </a:pPr>
            <a:endParaRPr lang="en-US" altLang="en-US" sz="1400" b="0" i="0" u="none" dirty="0" smtClean="0">
              <a:solidFill>
                <a:srgbClr val="333399"/>
              </a:solidFill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333399"/>
                </a:solidFill>
                <a:latin typeface="Comic Sans MS" pitchFamily="66" charset="0"/>
              </a:rPr>
              <a:t>Photolithography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333399"/>
                </a:solidFill>
                <a:latin typeface="Comic Sans MS" pitchFamily="66" charset="0"/>
              </a:rPr>
              <a:t>Etching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333399"/>
                </a:solidFill>
                <a:latin typeface="Comic Sans MS" pitchFamily="66" charset="0"/>
              </a:rPr>
              <a:t>Coating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600" b="0" i="0" u="none" dirty="0" smtClean="0">
                <a:solidFill>
                  <a:srgbClr val="333399"/>
                </a:solidFill>
                <a:latin typeface="Comic Sans MS" pitchFamily="66" charset="0"/>
              </a:rPr>
              <a:t>Doping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8" y="831736"/>
            <a:ext cx="2087941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29" y="843826"/>
            <a:ext cx="2204916" cy="155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07" y="2519023"/>
            <a:ext cx="1986960" cy="175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MWPC FIE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0" y="2562936"/>
            <a:ext cx="1843754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3175" y="4394881"/>
            <a:ext cx="22926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chemeClr val="tx1"/>
                </a:solidFill>
                <a:latin typeface="Comic Sans MS" pitchFamily="66" charset="0"/>
              </a:rPr>
              <a:t>Typical distance between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chemeClr val="tx1"/>
                </a:solidFill>
                <a:latin typeface="Comic Sans MS" pitchFamily="66" charset="0"/>
              </a:rPr>
              <a:t>wires  limited to 1 mm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602300" y="4316472"/>
            <a:ext cx="22445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FF0000"/>
                </a:solidFill>
                <a:latin typeface="Comic Sans MS" pitchFamily="66" charset="0"/>
              </a:rPr>
              <a:t>Typical distance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FF0000"/>
                </a:solidFill>
                <a:latin typeface="Comic Sans MS" pitchFamily="66" charset="0"/>
              </a:rPr>
              <a:t>between anodes  200 </a:t>
            </a:r>
            <a:r>
              <a:rPr lang="en-US" altLang="en-US" sz="1400" b="0" i="0" u="none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en-US" sz="1400" b="0" i="0" u="none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FF0000"/>
                </a:solidFill>
                <a:latin typeface="Comic Sans MS" pitchFamily="66" charset="0"/>
              </a:rPr>
              <a:t>thanks to semiconductor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400" b="0" i="0" u="none" dirty="0" smtClean="0">
                <a:solidFill>
                  <a:srgbClr val="FF0000"/>
                </a:solidFill>
                <a:latin typeface="Comic Sans MS" pitchFamily="66" charset="0"/>
              </a:rPr>
              <a:t>etching technology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88648" y="500330"/>
            <a:ext cx="8146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600" i="0" u="none" dirty="0" smtClean="0">
                <a:solidFill>
                  <a:schemeClr val="tx1"/>
                </a:solidFill>
                <a:latin typeface="Comic Sans MS" pitchFamily="66" charset="0"/>
              </a:rPr>
              <a:t>MWPC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218429" y="504102"/>
            <a:ext cx="774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1600" i="0" u="none" dirty="0" smtClean="0">
                <a:solidFill>
                  <a:srgbClr val="FF0000"/>
                </a:solidFill>
                <a:latin typeface="Comic Sans MS" pitchFamily="66" charset="0"/>
              </a:rPr>
              <a:t>MSGC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455790" y="5398261"/>
            <a:ext cx="3280781" cy="11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the early days: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 E-values at the edge between insulator and strips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 damages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Charge accumulation at the insulator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sym typeface="Wingdings" pitchFamily="2" charset="2"/>
              </a:rPr>
              <a:t>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gain evolution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vs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time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791" y="4977562"/>
            <a:ext cx="2224922" cy="1597497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71330" y="5497800"/>
            <a:ext cx="1484993" cy="102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6315" y="457294"/>
            <a:ext cx="2369521" cy="4460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050372" y="5532607"/>
            <a:ext cx="2589473" cy="978669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r>
              <a:rPr lang="en-US" sz="1600" u="none" dirty="0" smtClean="0">
                <a:solidFill>
                  <a:schemeClr val="tx2"/>
                </a:solidFill>
                <a:effectLst/>
              </a:rPr>
              <a:t>Later</a:t>
            </a:r>
            <a:r>
              <a:rPr lang="en-US" sz="1600" u="none" dirty="0">
                <a:solidFill>
                  <a:schemeClr val="tx2"/>
                </a:solidFill>
                <a:effectLst/>
              </a:rPr>
              <a:t> </a:t>
            </a:r>
            <a:r>
              <a:rPr lang="en-US" sz="1600" u="none" dirty="0" smtClean="0">
                <a:solidFill>
                  <a:schemeClr val="tx2"/>
                </a:solidFill>
                <a:effectLst/>
              </a:rPr>
              <a:t>(~ 1999-2000): </a:t>
            </a:r>
          </a:p>
          <a:p>
            <a:r>
              <a:rPr lang="en-US" sz="1600" u="none" dirty="0" smtClean="0">
                <a:solidFill>
                  <a:schemeClr val="tx2"/>
                </a:solidFill>
                <a:effectLst/>
              </a:rPr>
              <a:t>Passivation of the cathode edges</a:t>
            </a:r>
          </a:p>
          <a:p>
            <a:r>
              <a:rPr lang="en-US" sz="1600" u="none" dirty="0" smtClean="0">
                <a:solidFill>
                  <a:schemeClr val="tx2"/>
                </a:solidFill>
                <a:effectLst/>
                <a:sym typeface="Wingdings" pitchFamily="2" charset="2"/>
              </a:rPr>
              <a:t> MSGC operational </a:t>
            </a:r>
            <a:endParaRPr lang="en-US" sz="1600" u="none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30224" y="6567875"/>
            <a:ext cx="9083421" cy="2792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effectLst/>
                <a:latin typeface="Helvetic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Moscow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, 12/10/2016,      2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International Conference on Particle Physics and Astrophysics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ICPPA-2016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-     Fulvio Tessarotto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etwork Blitz">
  <a:themeElements>
    <a:clrScheme name="Network Bli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Network Bli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Bli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95551</TotalTime>
  <Words>4374</Words>
  <Application>Microsoft Office PowerPoint</Application>
  <PresentationFormat>Custom</PresentationFormat>
  <Paragraphs>885</Paragraphs>
  <Slides>63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90" baseType="lpstr">
      <vt:lpstr>ＭＳ Ｐゴシック</vt:lpstr>
      <vt:lpstr>Adobe Ming Std L</vt:lpstr>
      <vt:lpstr>Arial</vt:lpstr>
      <vt:lpstr>Arial Black</vt:lpstr>
      <vt:lpstr>Arial Narrow</vt:lpstr>
      <vt:lpstr>Calibri</vt:lpstr>
      <vt:lpstr>Comic Sans MS</vt:lpstr>
      <vt:lpstr>Geneva</vt:lpstr>
      <vt:lpstr>Helvetica</vt:lpstr>
      <vt:lpstr>HGPｺﾞｼｯｸE</vt:lpstr>
      <vt:lpstr>HGP明朝E</vt:lpstr>
      <vt:lpstr>Palatino Linotype</vt:lpstr>
      <vt:lpstr>Symbol</vt:lpstr>
      <vt:lpstr>Times</vt:lpstr>
      <vt:lpstr>Times New Roman</vt:lpstr>
      <vt:lpstr>Verdana</vt:lpstr>
      <vt:lpstr>Wingdings</vt:lpstr>
      <vt:lpstr>Paper Presentation 2</vt:lpstr>
      <vt:lpstr>tessarotto_RICH2007_v00</vt:lpstr>
      <vt:lpstr>4_Office Theme</vt:lpstr>
      <vt:lpstr>2_tessarotto_RICH2007_v00</vt:lpstr>
      <vt:lpstr>Network Blitz</vt:lpstr>
      <vt:lpstr>Photo Editor 写真</vt:lpstr>
      <vt:lpstr>CorelPhotoPaint.Image.10</vt:lpstr>
      <vt:lpstr>Chart</vt:lpstr>
      <vt:lpstr>Clip</vt:lpstr>
      <vt:lpstr>Equation</vt:lpstr>
      <vt:lpstr>ICPPA-2016</vt:lpstr>
      <vt:lpstr>outline</vt:lpstr>
      <vt:lpstr>Glorious tradition: 100 years of gaseous detector developments</vt:lpstr>
      <vt:lpstr>Glorious tradition: 100 years of gaseous detector developments</vt:lpstr>
      <vt:lpstr>Glorious tradition: 100 years of gaseous detector developments</vt:lpstr>
      <vt:lpstr>GASEOUS DETECTORS</vt:lpstr>
      <vt:lpstr>MWPCs</vt:lpstr>
      <vt:lpstr>After MWPCs</vt:lpstr>
      <vt:lpstr>PowerPoint Presentation</vt:lpstr>
      <vt:lpstr>PowerPoint Presentation</vt:lpstr>
      <vt:lpstr>PowerPoint Presentation</vt:lpstr>
      <vt:lpstr>MPGD </vt:lpstr>
      <vt:lpstr>operational in COMPASS since 2002</vt:lpstr>
      <vt:lpstr>Micromegas</vt:lpstr>
      <vt:lpstr>Standard Micromegas</vt:lpstr>
      <vt:lpstr>Bulk Micromegas technology</vt:lpstr>
      <vt:lpstr>Resistive Micromegas</vt:lpstr>
      <vt:lpstr>Micromegas with resistive strips</vt:lpstr>
      <vt:lpstr>Microbulk technology</vt:lpstr>
      <vt:lpstr>INGRID</vt:lpstr>
      <vt:lpstr>Timing with MPGD</vt:lpstr>
      <vt:lpstr>PowerPoint Presentation</vt:lpstr>
      <vt:lpstr>PowerPoint Presentation</vt:lpstr>
      <vt:lpstr>PowerPoint Presentation</vt:lpstr>
      <vt:lpstr>PowerPoint Presentation</vt:lpstr>
      <vt:lpstr>GEMs, spacers &amp; stretching</vt:lpstr>
      <vt:lpstr>HIGH RATE applications</vt:lpstr>
      <vt:lpstr>PowerPoint Presentation</vt:lpstr>
      <vt:lpstr>Large GEMs at LHC</vt:lpstr>
      <vt:lpstr>WELL and μ-RWELL</vt:lpstr>
      <vt:lpstr>NOVEL ARCHITECTURE</vt:lpstr>
      <vt:lpstr>New gaseous neutron detectors</vt:lpstr>
      <vt:lpstr>Gaseous Photon Detectors</vt:lpstr>
      <vt:lpstr>PowerPoint Presentation</vt:lpstr>
      <vt:lpstr>Thin CsI film </vt:lpstr>
      <vt:lpstr>PowerPoint Presentation</vt:lpstr>
      <vt:lpstr>PowerPoint Presentation</vt:lpstr>
      <vt:lpstr>MWPC’s with</vt:lpstr>
      <vt:lpstr>CsI coated photocathodes</vt:lpstr>
      <vt:lpstr>MWPCs with CsI: the limits</vt:lpstr>
      <vt:lpstr>MPGD-BASED PDs</vt:lpstr>
      <vt:lpstr>ION &amp; PHOTON BLOCKING GEOMETRIES</vt:lpstr>
      <vt:lpstr>HBD – the basic concept</vt:lpstr>
      <vt:lpstr>PowerPoint Presentation</vt:lpstr>
      <vt:lpstr>OVERCOMING IBF</vt:lpstr>
      <vt:lpstr>THGEM-based PDs</vt:lpstr>
      <vt:lpstr>THGEM rate capability and IBF</vt:lpstr>
      <vt:lpstr>THGEM R&amp;D for RICHes</vt:lpstr>
      <vt:lpstr>HYBRID MPGD PDs (THGEM + MM)</vt:lpstr>
      <vt:lpstr>PowerPoint Presentation</vt:lpstr>
      <vt:lpstr>PowerPoint Presentation</vt:lpstr>
      <vt:lpstr>First large area THGEM-based PDs </vt:lpstr>
      <vt:lpstr>PowerPoint Presentation</vt:lpstr>
      <vt:lpstr>PHOTOCATHODES FOR VISIBLE LIGHT</vt:lpstr>
      <vt:lpstr>GASEOUS DETECTORS FOR VISIBLE LIGHT</vt:lpstr>
      <vt:lpstr>GASEOUS DETECTORS FOR VISIBLE LIGHT</vt:lpstr>
      <vt:lpstr>GASEOUS DETECTORS FOR VISIBLE LIGHT</vt:lpstr>
      <vt:lpstr>Scintillating Glass-GEM imager</vt:lpstr>
      <vt:lpstr>CRYOGENIC MPGD-PDs</vt:lpstr>
      <vt:lpstr>Bubble-assisted electroluminescence in LXe</vt:lpstr>
      <vt:lpstr>Dual-phase LAr LEM TPC</vt:lpstr>
      <vt:lpstr>LARGE SIZE PROJECTS</vt:lpstr>
      <vt:lpstr>CONCLUSIONS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Fulvio Tessarotto</dc:creator>
  <cp:lastModifiedBy>Fulvio Tessarotto</cp:lastModifiedBy>
  <cp:revision>1929</cp:revision>
  <cp:lastPrinted>2000-06-14T12:59:46Z</cp:lastPrinted>
  <dcterms:created xsi:type="dcterms:W3CDTF">1999-01-09T07:35:23Z</dcterms:created>
  <dcterms:modified xsi:type="dcterms:W3CDTF">2016-10-14T07:42:48Z</dcterms:modified>
</cp:coreProperties>
</file>