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8" r:id="rId3"/>
    <p:sldId id="257" r:id="rId4"/>
    <p:sldId id="259" r:id="rId5"/>
    <p:sldId id="273" r:id="rId6"/>
    <p:sldId id="282" r:id="rId7"/>
    <p:sldId id="280" r:id="rId8"/>
    <p:sldId id="278" r:id="rId9"/>
    <p:sldId id="284" r:id="rId10"/>
    <p:sldId id="264" r:id="rId11"/>
    <p:sldId id="265" r:id="rId12"/>
    <p:sldId id="275" r:id="rId13"/>
    <p:sldId id="276" r:id="rId14"/>
    <p:sldId id="277"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6" y="-96"/>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C5140-2B13-477A-A2FA-3B1526FBBB04}" type="datetimeFigureOut">
              <a:rPr lang="ru-RU" smtClean="0"/>
              <a:pPr/>
              <a:t>12.10.2016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31FE7-7DAC-4C90-A7D4-D2A3B6853DC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B531FE7-7DAC-4C90-A7D4-D2A3B6853DC9}"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9F43C5-8FA0-4A3E-8EDE-45EE3ECFAA58}"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01E0FD-5AB5-4A5D-8703-21609B8D1BD0}"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9953BD-B2C6-4E25-80D5-90AC9F382F32}"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72DAEF-4B64-440D-95D6-635F3A2CA4CE}"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2FBAE1-46AA-49F0-8404-38E87DB18910}"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2618B1-C7DF-44E2-BCB8-51CC2DAB3660}" type="datetime1">
              <a:rPr lang="ru-RU" smtClean="0"/>
              <a:pPr/>
              <a:t>12.10.2016</a:t>
            </a:fld>
            <a:endParaRPr lang="ru-RU"/>
          </a:p>
        </p:txBody>
      </p:sp>
      <p:sp>
        <p:nvSpPr>
          <p:cNvPr id="6" name="Нижний колонтитул 5"/>
          <p:cNvSpPr>
            <a:spLocks noGrp="1"/>
          </p:cNvSpPr>
          <p:nvPr>
            <p:ph type="ftr" sz="quarter" idx="11"/>
          </p:nvPr>
        </p:nvSpPr>
        <p:spPr/>
        <p:txBody>
          <a:bodyPr/>
          <a:lstStyle/>
          <a:p>
            <a:r>
              <a:rPr lang="en-US" smtClean="0"/>
              <a:t>ICCPA-2016</a:t>
            </a:r>
            <a:endParaRPr lang="ru-RU"/>
          </a:p>
        </p:txBody>
      </p:sp>
      <p:sp>
        <p:nvSpPr>
          <p:cNvPr id="7" name="Номер слайда 6"/>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B5646A-CD7A-4CBE-8424-3A8DF48A5E97}" type="datetime1">
              <a:rPr lang="ru-RU" smtClean="0"/>
              <a:pPr/>
              <a:t>12.10.2016</a:t>
            </a:fld>
            <a:endParaRPr lang="ru-RU"/>
          </a:p>
        </p:txBody>
      </p:sp>
      <p:sp>
        <p:nvSpPr>
          <p:cNvPr id="8" name="Нижний колонтитул 7"/>
          <p:cNvSpPr>
            <a:spLocks noGrp="1"/>
          </p:cNvSpPr>
          <p:nvPr>
            <p:ph type="ftr" sz="quarter" idx="11"/>
          </p:nvPr>
        </p:nvSpPr>
        <p:spPr/>
        <p:txBody>
          <a:bodyPr/>
          <a:lstStyle/>
          <a:p>
            <a:r>
              <a:rPr lang="en-US" smtClean="0"/>
              <a:t>ICCPA-2016</a:t>
            </a:r>
            <a:endParaRPr lang="ru-RU"/>
          </a:p>
        </p:txBody>
      </p:sp>
      <p:sp>
        <p:nvSpPr>
          <p:cNvPr id="9" name="Номер слайда 8"/>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D1EB17-76FE-442D-86DF-148E9730F8BA}" type="datetime1">
              <a:rPr lang="ru-RU" smtClean="0"/>
              <a:pPr/>
              <a:t>12.10.2016</a:t>
            </a:fld>
            <a:endParaRPr lang="ru-RU"/>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6A43AB-9369-4FE9-819B-EB90971EB3B1}" type="datetime1">
              <a:rPr lang="ru-RU" smtClean="0"/>
              <a:pPr/>
              <a:t>12.10.2016</a:t>
            </a:fld>
            <a:endParaRPr lang="ru-RU"/>
          </a:p>
        </p:txBody>
      </p:sp>
      <p:sp>
        <p:nvSpPr>
          <p:cNvPr id="3" name="Нижний колонтитул 2"/>
          <p:cNvSpPr>
            <a:spLocks noGrp="1"/>
          </p:cNvSpPr>
          <p:nvPr>
            <p:ph type="ftr" sz="quarter" idx="11"/>
          </p:nvPr>
        </p:nvSpPr>
        <p:spPr/>
        <p:txBody>
          <a:bodyPr/>
          <a:lstStyle/>
          <a:p>
            <a:r>
              <a:rPr lang="en-US" smtClean="0"/>
              <a:t>ICCPA-2016</a:t>
            </a:r>
            <a:endParaRPr lang="ru-RU"/>
          </a:p>
        </p:txBody>
      </p:sp>
      <p:sp>
        <p:nvSpPr>
          <p:cNvPr id="4" name="Номер слайда 3"/>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C8EA80-421D-4684-96B6-3F21BECD545B}" type="datetime1">
              <a:rPr lang="ru-RU" smtClean="0"/>
              <a:pPr/>
              <a:t>12.10.2016</a:t>
            </a:fld>
            <a:endParaRPr lang="ru-RU"/>
          </a:p>
        </p:txBody>
      </p:sp>
      <p:sp>
        <p:nvSpPr>
          <p:cNvPr id="6" name="Нижний колонтитул 5"/>
          <p:cNvSpPr>
            <a:spLocks noGrp="1"/>
          </p:cNvSpPr>
          <p:nvPr>
            <p:ph type="ftr" sz="quarter" idx="11"/>
          </p:nvPr>
        </p:nvSpPr>
        <p:spPr/>
        <p:txBody>
          <a:bodyPr/>
          <a:lstStyle/>
          <a:p>
            <a:r>
              <a:rPr lang="en-US" smtClean="0"/>
              <a:t>ICCPA-2016</a:t>
            </a:r>
            <a:endParaRPr lang="ru-RU"/>
          </a:p>
        </p:txBody>
      </p:sp>
      <p:sp>
        <p:nvSpPr>
          <p:cNvPr id="7" name="Номер слайда 6"/>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EE9EB0-98B5-4F79-8673-3BEAC1D4ED95}" type="datetime1">
              <a:rPr lang="ru-RU" smtClean="0"/>
              <a:pPr/>
              <a:t>12.10.2016</a:t>
            </a:fld>
            <a:endParaRPr lang="ru-RU"/>
          </a:p>
        </p:txBody>
      </p:sp>
      <p:sp>
        <p:nvSpPr>
          <p:cNvPr id="6" name="Нижний колонтитул 5"/>
          <p:cNvSpPr>
            <a:spLocks noGrp="1"/>
          </p:cNvSpPr>
          <p:nvPr>
            <p:ph type="ftr" sz="quarter" idx="11"/>
          </p:nvPr>
        </p:nvSpPr>
        <p:spPr/>
        <p:txBody>
          <a:bodyPr/>
          <a:lstStyle/>
          <a:p>
            <a:r>
              <a:rPr lang="en-US" smtClean="0"/>
              <a:t>ICCPA-2016</a:t>
            </a:r>
            <a:endParaRPr lang="ru-RU"/>
          </a:p>
        </p:txBody>
      </p:sp>
      <p:sp>
        <p:nvSpPr>
          <p:cNvPr id="7" name="Номер слайда 6"/>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0F326-3FBA-4A76-8372-7FA1E9F2B18F}" type="datetime1">
              <a:rPr lang="ru-RU" smtClean="0"/>
              <a:pPr/>
              <a:t>12.10.2016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ICCPA-2016</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6BC06-25F2-4CC7-8886-8C170EF459C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2115666"/>
          </a:xfrm>
        </p:spPr>
        <p:txBody>
          <a:bodyPr>
            <a:normAutofit/>
          </a:bodyPr>
          <a:lstStyle/>
          <a:p>
            <a:r>
              <a:rPr lang="en-US" b="1" dirty="0" smtClean="0"/>
              <a:t>The investigation of timing large area scintillation detectors with </a:t>
            </a:r>
            <a:r>
              <a:rPr lang="en-US" b="1" dirty="0" err="1" smtClean="0"/>
              <a:t>SiPM</a:t>
            </a:r>
            <a:r>
              <a:rPr lang="en-US" b="1" dirty="0" smtClean="0"/>
              <a:t> light sensors properties.  </a:t>
            </a:r>
            <a:endParaRPr lang="ru-RU" dirty="0"/>
          </a:p>
        </p:txBody>
      </p:sp>
      <p:sp>
        <p:nvSpPr>
          <p:cNvPr id="3" name="Подзаголовок 2"/>
          <p:cNvSpPr>
            <a:spLocks noGrp="1"/>
          </p:cNvSpPr>
          <p:nvPr>
            <p:ph type="subTitle" idx="1"/>
          </p:nvPr>
        </p:nvSpPr>
        <p:spPr>
          <a:xfrm>
            <a:off x="1043608" y="2996952"/>
            <a:ext cx="7272808" cy="2376264"/>
          </a:xfrm>
        </p:spPr>
        <p:txBody>
          <a:bodyPr>
            <a:normAutofit fontScale="70000" lnSpcReduction="20000"/>
          </a:bodyPr>
          <a:lstStyle/>
          <a:p>
            <a:r>
              <a:rPr lang="en-US" dirty="0" smtClean="0">
                <a:solidFill>
                  <a:schemeClr val="tx1"/>
                </a:solidFill>
              </a:rPr>
              <a:t>Dr</a:t>
            </a:r>
            <a:r>
              <a:rPr lang="en-US" dirty="0">
                <a:solidFill>
                  <a:schemeClr val="tx1"/>
                </a:solidFill>
              </a:rPr>
              <a:t>. Mikhail </a:t>
            </a:r>
            <a:r>
              <a:rPr lang="en-US" dirty="0" err="1" smtClean="0">
                <a:solidFill>
                  <a:schemeClr val="tx1"/>
                </a:solidFill>
              </a:rPr>
              <a:t>Runtso</a:t>
            </a:r>
            <a:r>
              <a:rPr lang="en-US" dirty="0" smtClean="0">
                <a:solidFill>
                  <a:schemeClr val="tx1"/>
                </a:solidFill>
              </a:rPr>
              <a:t>, </a:t>
            </a:r>
            <a:r>
              <a:rPr lang="en-US" sz="3100" dirty="0" smtClean="0">
                <a:solidFill>
                  <a:schemeClr val="tx1"/>
                </a:solidFill>
              </a:rPr>
              <a:t>Mr. </a:t>
            </a:r>
            <a:r>
              <a:rPr lang="en-US" sz="3100" dirty="0" err="1" smtClean="0">
                <a:solidFill>
                  <a:schemeClr val="tx1"/>
                </a:solidFill>
              </a:rPr>
              <a:t>Pavel</a:t>
            </a:r>
            <a:r>
              <a:rPr lang="en-US" sz="3100" dirty="0" smtClean="0">
                <a:solidFill>
                  <a:schemeClr val="tx1"/>
                </a:solidFill>
              </a:rPr>
              <a:t> </a:t>
            </a:r>
            <a:r>
              <a:rPr lang="en-US" sz="3100" dirty="0" err="1" smtClean="0">
                <a:solidFill>
                  <a:schemeClr val="tx1"/>
                </a:solidFill>
              </a:rPr>
              <a:t>Naumov</a:t>
            </a:r>
            <a:r>
              <a:rPr lang="en-US" sz="3100" dirty="0" smtClean="0">
                <a:solidFill>
                  <a:schemeClr val="tx1"/>
                </a:solidFill>
              </a:rPr>
              <a:t>, </a:t>
            </a:r>
          </a:p>
          <a:p>
            <a:r>
              <a:rPr lang="en-US" dirty="0" smtClean="0">
                <a:solidFill>
                  <a:schemeClr val="tx1"/>
                </a:solidFill>
              </a:rPr>
              <a:t>Dr. Peter </a:t>
            </a:r>
            <a:r>
              <a:rPr lang="en-US" dirty="0" err="1" smtClean="0">
                <a:solidFill>
                  <a:schemeClr val="tx1"/>
                </a:solidFill>
              </a:rPr>
              <a:t>Naumov</a:t>
            </a:r>
            <a:r>
              <a:rPr lang="en-US" dirty="0" smtClean="0">
                <a:solidFill>
                  <a:schemeClr val="tx1"/>
                </a:solidFill>
              </a:rPr>
              <a:t>, Mr</a:t>
            </a:r>
            <a:r>
              <a:rPr lang="en-US" dirty="0">
                <a:solidFill>
                  <a:schemeClr val="tx1"/>
                </a:solidFill>
              </a:rPr>
              <a:t>. </a:t>
            </a:r>
            <a:r>
              <a:rPr lang="en-US" dirty="0" err="1">
                <a:solidFill>
                  <a:schemeClr val="tx1"/>
                </a:solidFill>
              </a:rPr>
              <a:t>Evgeny</a:t>
            </a:r>
            <a:r>
              <a:rPr lang="en-US" dirty="0">
                <a:solidFill>
                  <a:schemeClr val="tx1"/>
                </a:solidFill>
              </a:rPr>
              <a:t> </a:t>
            </a:r>
            <a:r>
              <a:rPr lang="en-US" dirty="0" smtClean="0">
                <a:solidFill>
                  <a:schemeClr val="tx1"/>
                </a:solidFill>
              </a:rPr>
              <a:t>MAKLYAEV</a:t>
            </a:r>
            <a:endParaRPr lang="ru-RU" dirty="0">
              <a:solidFill>
                <a:schemeClr val="tx1"/>
              </a:solidFill>
            </a:endParaRPr>
          </a:p>
          <a:p>
            <a:r>
              <a:rPr lang="en-US" dirty="0">
                <a:solidFill>
                  <a:schemeClr val="tx1"/>
                </a:solidFill>
              </a:rPr>
              <a:t>Dr. Vladimir </a:t>
            </a:r>
            <a:r>
              <a:rPr lang="en-US" dirty="0" smtClean="0">
                <a:solidFill>
                  <a:schemeClr val="tx1"/>
                </a:solidFill>
              </a:rPr>
              <a:t>KAPLIN, Mr</a:t>
            </a:r>
            <a:r>
              <a:rPr lang="en-US" dirty="0">
                <a:solidFill>
                  <a:schemeClr val="tx1"/>
                </a:solidFill>
              </a:rPr>
              <a:t>. </a:t>
            </a:r>
            <a:r>
              <a:rPr lang="en-US" dirty="0" err="1">
                <a:solidFill>
                  <a:schemeClr val="tx1"/>
                </a:solidFill>
              </a:rPr>
              <a:t>Vladislav</a:t>
            </a:r>
            <a:r>
              <a:rPr lang="en-US" dirty="0">
                <a:solidFill>
                  <a:schemeClr val="tx1"/>
                </a:solidFill>
              </a:rPr>
              <a:t> </a:t>
            </a:r>
            <a:r>
              <a:rPr lang="en-US" dirty="0" smtClean="0">
                <a:solidFill>
                  <a:schemeClr val="tx1"/>
                </a:solidFill>
              </a:rPr>
              <a:t>FOMIN, </a:t>
            </a:r>
          </a:p>
          <a:p>
            <a:r>
              <a:rPr lang="en-US" dirty="0" smtClean="0">
                <a:solidFill>
                  <a:schemeClr val="tx1"/>
                </a:solidFill>
              </a:rPr>
              <a:t>Mr</a:t>
            </a:r>
            <a:r>
              <a:rPr lang="en-US" dirty="0">
                <a:solidFill>
                  <a:schemeClr val="tx1"/>
                </a:solidFill>
              </a:rPr>
              <a:t>. Igor </a:t>
            </a:r>
            <a:r>
              <a:rPr lang="en-US" dirty="0" smtClean="0">
                <a:solidFill>
                  <a:schemeClr val="tx1"/>
                </a:solidFill>
              </a:rPr>
              <a:t>RAZZHIVIN, Mr</a:t>
            </a:r>
            <a:r>
              <a:rPr lang="en-US" dirty="0">
                <a:solidFill>
                  <a:schemeClr val="tx1"/>
                </a:solidFill>
              </a:rPr>
              <a:t>. </a:t>
            </a:r>
            <a:r>
              <a:rPr lang="en-US" dirty="0" err="1">
                <a:solidFill>
                  <a:schemeClr val="tx1"/>
                </a:solidFill>
              </a:rPr>
              <a:t>Yury</a:t>
            </a:r>
            <a:r>
              <a:rPr lang="en-US" dirty="0">
                <a:solidFill>
                  <a:schemeClr val="tx1"/>
                </a:solidFill>
              </a:rPr>
              <a:t> </a:t>
            </a:r>
            <a:r>
              <a:rPr lang="en-US" dirty="0" err="1">
                <a:solidFill>
                  <a:schemeClr val="tx1"/>
                </a:solidFill>
              </a:rPr>
              <a:t>Melikyan</a:t>
            </a:r>
            <a:r>
              <a:rPr lang="en-US" dirty="0">
                <a:solidFill>
                  <a:schemeClr val="tx1"/>
                </a:solidFill>
              </a:rPr>
              <a:t> </a:t>
            </a:r>
            <a:endParaRPr lang="en-US" dirty="0" smtClean="0">
              <a:solidFill>
                <a:schemeClr val="tx1"/>
              </a:solidFill>
            </a:endParaRPr>
          </a:p>
          <a:p>
            <a:endParaRPr lang="en-US" dirty="0" smtClean="0"/>
          </a:p>
          <a:p>
            <a:r>
              <a:rPr lang="en-US" dirty="0" smtClean="0">
                <a:solidFill>
                  <a:schemeClr val="tx2">
                    <a:lumMod val="60000"/>
                    <a:lumOff val="40000"/>
                  </a:schemeClr>
                </a:solidFill>
              </a:rPr>
              <a:t>National Research Nuclear University </a:t>
            </a:r>
            <a:r>
              <a:rPr lang="en-US" dirty="0" err="1" smtClean="0">
                <a:solidFill>
                  <a:schemeClr val="tx2">
                    <a:lumMod val="60000"/>
                    <a:lumOff val="40000"/>
                  </a:schemeClr>
                </a:solidFill>
              </a:rPr>
              <a:t>MEPhI</a:t>
            </a:r>
            <a:r>
              <a:rPr lang="en-US" dirty="0" smtClean="0">
                <a:solidFill>
                  <a:schemeClr val="tx2">
                    <a:lumMod val="60000"/>
                    <a:lumOff val="40000"/>
                  </a:schemeClr>
                </a:solidFill>
              </a:rPr>
              <a:t> </a:t>
            </a:r>
            <a:br>
              <a:rPr lang="en-US" dirty="0" smtClean="0">
                <a:solidFill>
                  <a:schemeClr val="tx2">
                    <a:lumMod val="60000"/>
                    <a:lumOff val="40000"/>
                  </a:schemeClr>
                </a:solidFill>
              </a:rPr>
            </a:br>
            <a:r>
              <a:rPr lang="en-US" dirty="0" smtClean="0">
                <a:solidFill>
                  <a:schemeClr val="tx2">
                    <a:lumMod val="60000"/>
                    <a:lumOff val="40000"/>
                  </a:schemeClr>
                </a:solidFill>
              </a:rPr>
              <a:t>(Moscow Engineering Physics Institute) (NRNU </a:t>
            </a:r>
            <a:r>
              <a:rPr lang="en-US" dirty="0" err="1">
                <a:solidFill>
                  <a:schemeClr val="tx2">
                    <a:lumMod val="60000"/>
                    <a:lumOff val="40000"/>
                  </a:schemeClr>
                </a:solidFill>
              </a:rPr>
              <a:t>MEPhI</a:t>
            </a:r>
            <a:r>
              <a:rPr lang="en-US" dirty="0">
                <a:solidFill>
                  <a:schemeClr val="tx2">
                    <a:lumMod val="60000"/>
                    <a:lumOff val="40000"/>
                  </a:schemeClr>
                </a:solidFill>
              </a:rPr>
              <a:t>)</a:t>
            </a:r>
            <a:endParaRPr lang="ru-RU" dirty="0">
              <a:solidFill>
                <a:schemeClr val="tx2">
                  <a:lumMod val="60000"/>
                  <a:lumOff val="40000"/>
                </a:schemeClr>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274638"/>
            <a:ext cx="3106688" cy="5818658"/>
          </a:xfrm>
        </p:spPr>
        <p:txBody>
          <a:bodyPr>
            <a:normAutofit/>
          </a:bodyPr>
          <a:lstStyle/>
          <a:p>
            <a:r>
              <a:rPr lang="en-US" sz="2000" dirty="0" smtClean="0"/>
              <a:t/>
            </a:r>
            <a:br>
              <a:rPr lang="en-US" sz="2000" dirty="0" smtClean="0"/>
            </a:br>
            <a:r>
              <a:rPr lang="en-US" sz="2800" dirty="0" smtClean="0"/>
              <a:t>The layout of the amplitude spectra and efficiency of AC detector measurements triggered by the coincidence of additional detectors signals.</a:t>
            </a:r>
            <a:endParaRPr lang="ru-RU" sz="28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10</a:t>
            </a:fld>
            <a:endParaRPr lang="ru-RU"/>
          </a:p>
        </p:txBody>
      </p:sp>
      <p:pic>
        <p:nvPicPr>
          <p:cNvPr id="22530" name="Picture 2"/>
          <p:cNvPicPr>
            <a:picLocks noChangeAspect="1" noChangeArrowheads="1"/>
          </p:cNvPicPr>
          <p:nvPr/>
        </p:nvPicPr>
        <p:blipFill>
          <a:blip r:embed="rId2" cstate="print"/>
          <a:srcRect/>
          <a:stretch>
            <a:fillRect/>
          </a:stretch>
        </p:blipFill>
        <p:spPr bwMode="auto">
          <a:xfrm>
            <a:off x="683568" y="404663"/>
            <a:ext cx="4104456" cy="5863645"/>
          </a:xfrm>
          <a:prstGeom prst="rect">
            <a:avLst/>
          </a:prstGeom>
          <a:noFill/>
          <a:ln w="9525">
            <a:noFill/>
            <a:miter lim="800000"/>
            <a:headEnd/>
            <a:tailEnd/>
          </a:ln>
          <a:effectLst/>
        </p:spPr>
      </p:pic>
      <p:sp>
        <p:nvSpPr>
          <p:cNvPr id="6" name="Прямоугольник 5"/>
          <p:cNvSpPr/>
          <p:nvPr/>
        </p:nvSpPr>
        <p:spPr>
          <a:xfrm>
            <a:off x="575556" y="5697252"/>
            <a:ext cx="3600400" cy="684076"/>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11</a:t>
            </a:fld>
            <a:endParaRPr lang="ru-RU"/>
          </a:p>
        </p:txBody>
      </p:sp>
      <p:pic>
        <p:nvPicPr>
          <p:cNvPr id="23556" name="Picture 4"/>
          <p:cNvPicPr>
            <a:picLocks noChangeAspect="1" noChangeArrowheads="1"/>
          </p:cNvPicPr>
          <p:nvPr/>
        </p:nvPicPr>
        <p:blipFill>
          <a:blip r:embed="rId3" cstate="print"/>
          <a:srcRect/>
          <a:stretch>
            <a:fillRect/>
          </a:stretch>
        </p:blipFill>
        <p:spPr bwMode="auto">
          <a:xfrm>
            <a:off x="611560" y="1340768"/>
            <a:ext cx="7992888" cy="4995296"/>
          </a:xfrm>
          <a:prstGeom prst="rect">
            <a:avLst/>
          </a:prstGeom>
          <a:noFill/>
          <a:ln w="9525">
            <a:noFill/>
            <a:miter lim="800000"/>
            <a:headEnd/>
            <a:tailEnd/>
          </a:ln>
          <a:effectLst/>
        </p:spPr>
      </p:pic>
      <p:sp>
        <p:nvSpPr>
          <p:cNvPr id="2" name="Заголовок 1"/>
          <p:cNvSpPr>
            <a:spLocks noGrp="1"/>
          </p:cNvSpPr>
          <p:nvPr>
            <p:ph type="title"/>
          </p:nvPr>
        </p:nvSpPr>
        <p:spPr>
          <a:xfrm>
            <a:off x="611560" y="224644"/>
            <a:ext cx="8172908" cy="1016732"/>
          </a:xfrm>
        </p:spPr>
        <p:txBody>
          <a:bodyPr>
            <a:noAutofit/>
          </a:bodyPr>
          <a:lstStyle/>
          <a:p>
            <a:pPr algn="just"/>
            <a:r>
              <a:rPr lang="en-US" sz="2400" dirty="0" smtClean="0"/>
              <a:t> </a:t>
            </a:r>
            <a:r>
              <a:rPr lang="en-US" sz="2400" dirty="0" smtClean="0"/>
              <a:t>The cosmic ray see-level </a:t>
            </a:r>
            <a:r>
              <a:rPr lang="en-US" sz="2400" dirty="0" err="1" smtClean="0"/>
              <a:t>muons</a:t>
            </a:r>
            <a:r>
              <a:rPr lang="en-US" sz="2400" dirty="0" smtClean="0"/>
              <a:t> amplitude spectrum of AC detector sum signal from the opposite ends triggered by the coincidence of additional detectors </a:t>
            </a:r>
            <a:r>
              <a:rPr lang="en-US" sz="2400" dirty="0" smtClean="0"/>
              <a:t>signals (efficiency 99.5 %)</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4068" y="1160748"/>
            <a:ext cx="3456384" cy="4140460"/>
          </a:xfrm>
        </p:spPr>
        <p:txBody>
          <a:bodyPr>
            <a:normAutofit fontScale="90000"/>
          </a:bodyPr>
          <a:lstStyle/>
          <a:p>
            <a:r>
              <a:rPr lang="en-US" sz="2400" dirty="0" smtClean="0"/>
              <a:t/>
            </a:r>
            <a:br>
              <a:rPr lang="en-US" sz="2400" dirty="0" smtClean="0"/>
            </a:br>
            <a:r>
              <a:rPr lang="en-US" sz="2400" dirty="0" smtClean="0"/>
              <a:t> </a:t>
            </a:r>
            <a:r>
              <a:rPr lang="en-US" sz="3100" dirty="0" smtClean="0"/>
              <a:t>The layout of the amplitude spectra of AC detector measurements triggered by the coincidence of the signals from the detector opposite ends.</a:t>
            </a:r>
            <a:endParaRPr lang="ru-RU" sz="31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12</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395536" y="262975"/>
            <a:ext cx="4032448" cy="6228317"/>
          </a:xfrm>
          <a:prstGeom prst="rect">
            <a:avLst/>
          </a:prstGeom>
          <a:noFill/>
          <a:ln w="9525">
            <a:noFill/>
            <a:miter lim="800000"/>
            <a:headEnd/>
            <a:tailEnd/>
          </a:ln>
          <a:effectLst/>
        </p:spPr>
      </p:pic>
      <p:sp>
        <p:nvSpPr>
          <p:cNvPr id="6" name="Прямоугольник 5"/>
          <p:cNvSpPr/>
          <p:nvPr/>
        </p:nvSpPr>
        <p:spPr>
          <a:xfrm>
            <a:off x="2627784" y="548680"/>
            <a:ext cx="1692188" cy="1368152"/>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46150"/>
          </a:xfrm>
        </p:spPr>
        <p:txBody>
          <a:bodyPr>
            <a:noAutofit/>
          </a:bodyPr>
          <a:lstStyle/>
          <a:p>
            <a:r>
              <a:rPr lang="en-US" sz="1800" dirty="0" smtClean="0"/>
              <a:t>The amplitude spectrum from AC detector for cosmic rays </a:t>
            </a:r>
            <a:r>
              <a:rPr lang="en-US" sz="1800" dirty="0" err="1" smtClean="0"/>
              <a:t>muons</a:t>
            </a:r>
            <a:r>
              <a:rPr lang="en-US" sz="1800" dirty="0" smtClean="0"/>
              <a:t> detection with triggering by the coincidence of the discriminated signals from the opposite ends of detector stripe. The discrimination threshold equals 20 mV. Very much of pedestal events.</a:t>
            </a:r>
            <a:endParaRPr lang="ru-RU" sz="18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13</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539552" y="1484784"/>
            <a:ext cx="7848671" cy="490516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Autofit/>
          </a:bodyPr>
          <a:lstStyle/>
          <a:p>
            <a:r>
              <a:rPr lang="en-US" sz="1800" dirty="0" smtClean="0"/>
              <a:t>The </a:t>
            </a:r>
            <a:r>
              <a:rPr lang="en-US" sz="1800" dirty="0" smtClean="0"/>
              <a:t>amplitude spectrum from AC detector for cosmic rays </a:t>
            </a:r>
            <a:r>
              <a:rPr lang="en-US" sz="1800" dirty="0" err="1" smtClean="0"/>
              <a:t>muons</a:t>
            </a:r>
            <a:r>
              <a:rPr lang="en-US" sz="1800" dirty="0" smtClean="0"/>
              <a:t> detection with triggering by the coincidence of the discriminated signals from additional </a:t>
            </a:r>
            <a:r>
              <a:rPr lang="en-US" sz="1800" dirty="0" smtClean="0"/>
              <a:t>detectors. </a:t>
            </a:r>
            <a:r>
              <a:rPr lang="en-US" sz="1800" dirty="0" smtClean="0"/>
              <a:t>The discrimination threshold equals </a:t>
            </a:r>
            <a:r>
              <a:rPr lang="en-US" sz="1800" dirty="0" smtClean="0"/>
              <a:t>50 </a:t>
            </a:r>
            <a:r>
              <a:rPr lang="en-US" sz="1800" dirty="0" smtClean="0"/>
              <a:t>mV</a:t>
            </a:r>
            <a:r>
              <a:rPr lang="en-US" sz="1800" dirty="0" smtClean="0"/>
              <a:t>. No pedestal events. Red points – rescaling of additional detector triggered spectrum</a:t>
            </a:r>
            <a:endParaRPr lang="ru-RU" sz="18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14</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827584" y="1628800"/>
            <a:ext cx="7489221" cy="4680520"/>
          </a:xfrm>
          <a:prstGeom prst="rect">
            <a:avLst/>
          </a:prstGeom>
          <a:noFill/>
          <a:ln w="9525">
            <a:noFill/>
            <a:miter lim="800000"/>
            <a:headEnd/>
            <a:tailEnd/>
          </a:ln>
          <a:effectLst/>
        </p:spPr>
      </p:pic>
      <p:sp>
        <p:nvSpPr>
          <p:cNvPr id="6" name="Овал 5"/>
          <p:cNvSpPr/>
          <p:nvPr/>
        </p:nvSpPr>
        <p:spPr>
          <a:xfrm>
            <a:off x="2051720" y="170080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943708" y="317697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583668" y="602128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871700" y="386104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727684" y="530120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231740" y="317697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2447764" y="386104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2627784" y="454512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a:endCxn id="10" idx="0"/>
          </p:cNvCxnSpPr>
          <p:nvPr/>
        </p:nvCxnSpPr>
        <p:spPr>
          <a:xfrm flipV="1">
            <a:off x="1943708" y="3861048"/>
            <a:ext cx="0" cy="22322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endCxn id="6" idx="0"/>
          </p:cNvCxnSpPr>
          <p:nvPr/>
        </p:nvCxnSpPr>
        <p:spPr>
          <a:xfrm flipV="1">
            <a:off x="2123728" y="1700808"/>
            <a:ext cx="0" cy="4392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1763688" y="5301208"/>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2303748" y="3176972"/>
            <a:ext cx="0" cy="29163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2483768" y="3861048"/>
            <a:ext cx="0" cy="22322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V="1">
            <a:off x="2699792" y="4509120"/>
            <a:ext cx="0" cy="15841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Conclusion</a:t>
            </a:r>
            <a:endParaRPr lang="ru-RU" dirty="0"/>
          </a:p>
        </p:txBody>
      </p:sp>
      <p:sp>
        <p:nvSpPr>
          <p:cNvPr id="3" name="Содержимое 2"/>
          <p:cNvSpPr>
            <a:spLocks noGrp="1"/>
          </p:cNvSpPr>
          <p:nvPr>
            <p:ph idx="1"/>
          </p:nvPr>
        </p:nvSpPr>
        <p:spPr>
          <a:xfrm>
            <a:off x="395536" y="1520788"/>
            <a:ext cx="8229600" cy="1872208"/>
          </a:xfrm>
        </p:spPr>
        <p:txBody>
          <a:bodyPr>
            <a:normAutofit/>
          </a:bodyPr>
          <a:lstStyle/>
          <a:p>
            <a:pPr marL="0" indent="342900" algn="just">
              <a:lnSpc>
                <a:spcPct val="120000"/>
              </a:lnSpc>
              <a:spcBef>
                <a:spcPts val="0"/>
              </a:spcBef>
              <a:buNone/>
            </a:pPr>
            <a:r>
              <a:rPr lang="en-US" sz="2400" dirty="0" smtClean="0"/>
              <a:t>We suggest and experimentally demonstrate the method of fast scintillation detector threshold determination allowing to get high efficiency detecting secondary cosmic ray charged particles. </a:t>
            </a:r>
            <a:endParaRPr lang="ru-RU" sz="24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8229600" cy="964704"/>
          </a:xfrm>
        </p:spPr>
        <p:txBody>
          <a:bodyPr>
            <a:normAutofit/>
          </a:bodyPr>
          <a:lstStyle/>
          <a:p>
            <a:pPr algn="ctr">
              <a:buNone/>
            </a:pPr>
            <a:r>
              <a:rPr lang="en-US" sz="5400" dirty="0" smtClean="0"/>
              <a:t>Thank You for your attention</a:t>
            </a:r>
            <a:endParaRPr lang="ru-RU" sz="54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16</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143000"/>
          </a:xfrm>
        </p:spPr>
        <p:txBody>
          <a:bodyPr>
            <a:normAutofit fontScale="90000"/>
          </a:bodyPr>
          <a:lstStyle/>
          <a:p>
            <a:r>
              <a:rPr lang="en-US" dirty="0"/>
              <a:t>The layout of the </a:t>
            </a:r>
            <a:r>
              <a:rPr lang="en-US" dirty="0" smtClean="0"/>
              <a:t>GAMMA-400 gamma-ray telescope</a:t>
            </a:r>
            <a:endParaRPr lang="ru-RU" dirty="0"/>
          </a:p>
        </p:txBody>
      </p:sp>
      <p:pic>
        <p:nvPicPr>
          <p:cNvPr id="1026" name="Рисунок 7"/>
          <p:cNvPicPr>
            <a:picLocks noChangeAspect="1" noChangeArrowheads="1"/>
          </p:cNvPicPr>
          <p:nvPr/>
        </p:nvPicPr>
        <p:blipFill>
          <a:blip r:embed="rId2" cstate="print"/>
          <a:srcRect/>
          <a:stretch>
            <a:fillRect/>
          </a:stretch>
        </p:blipFill>
        <p:spPr bwMode="auto">
          <a:xfrm>
            <a:off x="899592" y="1484784"/>
            <a:ext cx="7494424" cy="511256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792088"/>
          </a:xfrm>
        </p:spPr>
        <p:txBody>
          <a:bodyPr/>
          <a:lstStyle/>
          <a:p>
            <a:r>
              <a:rPr lang="en-US" dirty="0" smtClean="0"/>
              <a:t>Fast timing </a:t>
            </a:r>
            <a:r>
              <a:rPr lang="en-US" dirty="0" err="1" smtClean="0"/>
              <a:t>scintillator</a:t>
            </a:r>
            <a:r>
              <a:rPr lang="en-US" dirty="0" smtClean="0"/>
              <a:t> detectors</a:t>
            </a:r>
            <a:endParaRPr lang="ru-RU" dirty="0"/>
          </a:p>
        </p:txBody>
      </p:sp>
      <p:sp>
        <p:nvSpPr>
          <p:cNvPr id="3" name="Содержимое 2"/>
          <p:cNvSpPr>
            <a:spLocks noGrp="1"/>
          </p:cNvSpPr>
          <p:nvPr>
            <p:ph idx="1"/>
          </p:nvPr>
        </p:nvSpPr>
        <p:spPr>
          <a:xfrm>
            <a:off x="457200" y="1124744"/>
            <a:ext cx="8229600" cy="5184576"/>
          </a:xfrm>
        </p:spPr>
        <p:txBody>
          <a:bodyPr>
            <a:normAutofit lnSpcReduction="10000"/>
          </a:bodyPr>
          <a:lstStyle/>
          <a:p>
            <a:r>
              <a:rPr lang="en-US" sz="2400" dirty="0" smtClean="0"/>
              <a:t>AC – anticoincidence </a:t>
            </a:r>
            <a:r>
              <a:rPr lang="en-US" sz="2400" dirty="0" smtClean="0"/>
              <a:t>detector</a:t>
            </a:r>
            <a:endParaRPr lang="en-US" sz="2400" dirty="0" smtClean="0"/>
          </a:p>
          <a:p>
            <a:r>
              <a:rPr lang="en-US" sz="2400" dirty="0" smtClean="0"/>
              <a:t>S1-S2 – time-of-flight </a:t>
            </a:r>
            <a:r>
              <a:rPr lang="en-US" sz="2400" dirty="0" smtClean="0"/>
              <a:t>(TOF) system</a:t>
            </a:r>
            <a:endParaRPr lang="en-US" sz="2400" dirty="0" smtClean="0"/>
          </a:p>
          <a:p>
            <a:r>
              <a:rPr lang="en-US" sz="2400" dirty="0" smtClean="0"/>
              <a:t>S3 – calorimeter scintillation detector shows the events with high probability of back-splash particles generation</a:t>
            </a:r>
          </a:p>
          <a:p>
            <a:r>
              <a:rPr lang="en-US" sz="2400" dirty="0" smtClean="0"/>
              <a:t>S4 – leakage detector.</a:t>
            </a:r>
          </a:p>
          <a:p>
            <a:pPr>
              <a:buNone/>
            </a:pPr>
            <a:r>
              <a:rPr lang="en-US" sz="2200" dirty="0" err="1" smtClean="0"/>
              <a:t>Scintillator</a:t>
            </a:r>
            <a:r>
              <a:rPr lang="en-US" sz="2200" dirty="0" smtClean="0"/>
              <a:t> – BICRON BC-408 (</a:t>
            </a:r>
            <a:r>
              <a:rPr lang="en-US" sz="2200" dirty="0" err="1" smtClean="0"/>
              <a:t>Polyvinyltoluene</a:t>
            </a:r>
            <a:r>
              <a:rPr lang="en-US" sz="2200" dirty="0" smtClean="0"/>
              <a:t>),</a:t>
            </a:r>
          </a:p>
          <a:p>
            <a:pPr>
              <a:buNone/>
            </a:pPr>
            <a:r>
              <a:rPr lang="en-US" sz="2200" dirty="0" smtClean="0"/>
              <a:t>Modules 1000x100x10 mm</a:t>
            </a:r>
            <a:r>
              <a:rPr lang="en-US" sz="2200" baseline="30000" dirty="0" smtClean="0"/>
              <a:t>3</a:t>
            </a:r>
            <a:endParaRPr lang="en-US" sz="2200" baseline="30000" dirty="0" smtClean="0"/>
          </a:p>
          <a:p>
            <a:pPr>
              <a:buNone/>
            </a:pPr>
            <a:r>
              <a:rPr lang="en-US" sz="2200" dirty="0" smtClean="0"/>
              <a:t>Light Output -</a:t>
            </a:r>
            <a:r>
              <a:rPr lang="ru-RU" sz="2200" dirty="0" smtClean="0"/>
              <a:t> </a:t>
            </a:r>
            <a:r>
              <a:rPr lang="en-US" sz="2200" dirty="0" smtClean="0"/>
              <a:t>64% </a:t>
            </a:r>
            <a:r>
              <a:rPr lang="en-US" sz="2200" dirty="0" err="1" smtClean="0"/>
              <a:t>Anthracene</a:t>
            </a:r>
            <a:r>
              <a:rPr lang="en-US" sz="2200" dirty="0" smtClean="0"/>
              <a:t>,</a:t>
            </a:r>
            <a:r>
              <a:rPr lang="ru-RU" sz="2200" dirty="0" smtClean="0"/>
              <a:t> </a:t>
            </a:r>
            <a:endParaRPr lang="en-US" sz="2200" dirty="0" smtClean="0"/>
          </a:p>
          <a:p>
            <a:pPr>
              <a:buNone/>
            </a:pPr>
            <a:r>
              <a:rPr lang="en-US" sz="2200" dirty="0" smtClean="0"/>
              <a:t>Rise time – 0,9 ns,</a:t>
            </a:r>
          </a:p>
          <a:p>
            <a:pPr>
              <a:buNone/>
            </a:pPr>
            <a:r>
              <a:rPr lang="en-US" sz="2200" dirty="0" smtClean="0"/>
              <a:t>Decay time – 2,1 ns,</a:t>
            </a:r>
          </a:p>
          <a:p>
            <a:pPr>
              <a:buNone/>
            </a:pPr>
            <a:r>
              <a:rPr lang="en-US" sz="2200" dirty="0" smtClean="0"/>
              <a:t>Wavelength of max. emission – 425 nm,</a:t>
            </a:r>
          </a:p>
          <a:p>
            <a:pPr>
              <a:buNone/>
            </a:pPr>
            <a:r>
              <a:rPr lang="en-US" sz="2200" dirty="0" smtClean="0"/>
              <a:t>Light “e” times attenuation length – 210 cm,</a:t>
            </a:r>
          </a:p>
          <a:p>
            <a:pPr>
              <a:buNone/>
            </a:pPr>
            <a:r>
              <a:rPr lang="en-US" sz="2200" dirty="0" smtClean="0"/>
              <a:t>May be used in vacuum.</a:t>
            </a:r>
          </a:p>
          <a:p>
            <a:pPr>
              <a:buNone/>
            </a:pPr>
            <a:endParaRPr lang="en-US" sz="2200" dirty="0" smtClean="0"/>
          </a:p>
          <a:p>
            <a:pPr>
              <a:buNone/>
            </a:pPr>
            <a:endParaRPr lang="en-US" sz="2400" dirty="0" smtClean="0"/>
          </a:p>
          <a:p>
            <a:pPr>
              <a:buNone/>
            </a:pPr>
            <a:endParaRPr lang="en-US" sz="2400" dirty="0" smtClean="0"/>
          </a:p>
          <a:p>
            <a:pPr>
              <a:buNone/>
            </a:pPr>
            <a:endParaRPr lang="en-US" sz="2400" dirty="0" smtClean="0"/>
          </a:p>
          <a:p>
            <a:endParaRPr lang="ru-RU" sz="24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SiPM</a:t>
            </a:r>
            <a:r>
              <a:rPr lang="en-US" dirty="0" smtClean="0"/>
              <a:t> light sensors</a:t>
            </a:r>
            <a:endParaRPr lang="ru-RU" dirty="0"/>
          </a:p>
        </p:txBody>
      </p:sp>
      <p:sp>
        <p:nvSpPr>
          <p:cNvPr id="3" name="Содержимое 2"/>
          <p:cNvSpPr>
            <a:spLocks noGrp="1"/>
          </p:cNvSpPr>
          <p:nvPr>
            <p:ph idx="1"/>
          </p:nvPr>
        </p:nvSpPr>
        <p:spPr>
          <a:xfrm>
            <a:off x="457200" y="1600201"/>
            <a:ext cx="8229600" cy="1396752"/>
          </a:xfrm>
        </p:spPr>
        <p:txBody>
          <a:bodyPr/>
          <a:lstStyle/>
          <a:p>
            <a:r>
              <a:rPr lang="en-US" dirty="0" err="1" smtClean="0"/>
              <a:t>MicroFB</a:t>
            </a:r>
            <a:r>
              <a:rPr lang="en-US" dirty="0" smtClean="0"/>
              <a:t> 60000 Series SMT Package</a:t>
            </a:r>
            <a:endParaRPr lang="ru-RU" dirty="0" smtClean="0"/>
          </a:p>
          <a:p>
            <a:r>
              <a:rPr lang="en-US" dirty="0" smtClean="0"/>
              <a:t>Fast output with SMT Transformer RFXF9503</a:t>
            </a:r>
          </a:p>
          <a:p>
            <a:endParaRPr lang="ru-RU"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4</a:t>
            </a:fld>
            <a:endParaRPr lang="ru-RU"/>
          </a:p>
        </p:txBody>
      </p:sp>
      <p:pic>
        <p:nvPicPr>
          <p:cNvPr id="2049" name="Picture 1"/>
          <p:cNvPicPr>
            <a:picLocks noChangeAspect="1" noChangeArrowheads="1"/>
          </p:cNvPicPr>
          <p:nvPr/>
        </p:nvPicPr>
        <p:blipFill>
          <a:blip r:embed="rId2" cstate="print"/>
          <a:srcRect/>
          <a:stretch>
            <a:fillRect/>
          </a:stretch>
        </p:blipFill>
        <p:spPr bwMode="auto">
          <a:xfrm>
            <a:off x="395537" y="3573016"/>
            <a:ext cx="3744415" cy="221367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4427984" y="3789040"/>
            <a:ext cx="4392488" cy="54581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427984" y="4797152"/>
            <a:ext cx="4392488" cy="49372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The </a:t>
            </a:r>
            <a:r>
              <a:rPr lang="en-US" sz="2800" dirty="0" smtClean="0"/>
              <a:t>setup for the plastic </a:t>
            </a:r>
            <a:r>
              <a:rPr lang="en-US" sz="2800" dirty="0" err="1" smtClean="0"/>
              <a:t>scintillator</a:t>
            </a:r>
            <a:r>
              <a:rPr lang="en-US" sz="2800" dirty="0" smtClean="0"/>
              <a:t> with </a:t>
            </a:r>
            <a:r>
              <a:rPr lang="en-US" sz="2800" dirty="0" err="1" smtClean="0"/>
              <a:t>SiPM</a:t>
            </a:r>
            <a:r>
              <a:rPr lang="en-US" sz="2800" dirty="0" smtClean="0"/>
              <a:t> as </a:t>
            </a:r>
            <a:r>
              <a:rPr lang="en-US" sz="2800" dirty="0" err="1" smtClean="0"/>
              <a:t>photosensors</a:t>
            </a:r>
            <a:r>
              <a:rPr lang="en-US" sz="2800" dirty="0" smtClean="0"/>
              <a:t>  characteristics measurement</a:t>
            </a:r>
            <a:endParaRPr lang="ru-RU" sz="28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5</a:t>
            </a:fld>
            <a:endParaRPr lang="ru-RU"/>
          </a:p>
        </p:txBody>
      </p:sp>
      <p:pic>
        <p:nvPicPr>
          <p:cNvPr id="19458" name="Picture 2"/>
          <p:cNvPicPr>
            <a:picLocks noChangeAspect="1" noChangeArrowheads="1"/>
          </p:cNvPicPr>
          <p:nvPr/>
        </p:nvPicPr>
        <p:blipFill>
          <a:blip r:embed="rId2" cstate="print"/>
          <a:srcRect/>
          <a:stretch>
            <a:fillRect/>
          </a:stretch>
        </p:blipFill>
        <p:spPr bwMode="auto">
          <a:xfrm>
            <a:off x="1223628" y="1520788"/>
            <a:ext cx="6611227" cy="466585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6</a:t>
            </a:fld>
            <a:endParaRPr lang="ru-RU"/>
          </a:p>
        </p:txBody>
      </p:sp>
      <p:pic>
        <p:nvPicPr>
          <p:cNvPr id="7" name="Picture 4"/>
          <p:cNvPicPr>
            <a:picLocks noChangeAspect="1" noChangeArrowheads="1"/>
          </p:cNvPicPr>
          <p:nvPr/>
        </p:nvPicPr>
        <p:blipFill>
          <a:blip r:embed="rId2" cstate="print"/>
          <a:srcRect/>
          <a:stretch>
            <a:fillRect/>
          </a:stretch>
        </p:blipFill>
        <p:spPr bwMode="auto">
          <a:xfrm>
            <a:off x="431540" y="1700808"/>
            <a:ext cx="5364162" cy="4678362"/>
          </a:xfrm>
          <a:prstGeom prst="rect">
            <a:avLst/>
          </a:prstGeom>
          <a:noFill/>
          <a:ln w="9525">
            <a:noFill/>
            <a:round/>
            <a:headEnd/>
            <a:tailEnd/>
          </a:ln>
        </p:spPr>
      </p:pic>
      <p:sp>
        <p:nvSpPr>
          <p:cNvPr id="8" name="Text Box 7"/>
          <p:cNvSpPr txBox="1">
            <a:spLocks noChangeArrowheads="1"/>
          </p:cNvSpPr>
          <p:nvPr/>
        </p:nvSpPr>
        <p:spPr bwMode="auto">
          <a:xfrm>
            <a:off x="3347864" y="5985284"/>
            <a:ext cx="1485900" cy="368300"/>
          </a:xfrm>
          <a:prstGeom prst="rect">
            <a:avLst/>
          </a:prstGeom>
          <a:solidFill>
            <a:srgbClr val="FFFFFF"/>
          </a:solid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rPr>
              <a:t>Energy, </a:t>
            </a:r>
            <a:r>
              <a:rPr lang="en-US" dirty="0" err="1">
                <a:solidFill>
                  <a:srgbClr val="000000"/>
                </a:solidFill>
              </a:rPr>
              <a:t>GeV</a:t>
            </a:r>
            <a:endParaRPr lang="en-US" dirty="0">
              <a:solidFill>
                <a:srgbClr val="000000"/>
              </a:solidFill>
            </a:endParaRPr>
          </a:p>
        </p:txBody>
      </p:sp>
      <p:sp>
        <p:nvSpPr>
          <p:cNvPr id="9" name="Text Box 6"/>
          <p:cNvSpPr txBox="1">
            <a:spLocks noChangeArrowheads="1"/>
          </p:cNvSpPr>
          <p:nvPr/>
        </p:nvSpPr>
        <p:spPr bwMode="auto">
          <a:xfrm rot="16200000">
            <a:off x="-454608" y="3298776"/>
            <a:ext cx="2124075" cy="368300"/>
          </a:xfrm>
          <a:prstGeom prst="rect">
            <a:avLst/>
          </a:prstGeom>
          <a:solidFill>
            <a:srgbClr val="FFFFFF"/>
          </a:solid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rPr>
              <a:t>F, 1/(cm</a:t>
            </a:r>
            <a:r>
              <a:rPr lang="en-US" baseline="30000" dirty="0">
                <a:solidFill>
                  <a:srgbClr val="000000"/>
                </a:solidFill>
              </a:rPr>
              <a:t>2</a:t>
            </a:r>
            <a:r>
              <a:rPr lang="en-US" dirty="0">
                <a:solidFill>
                  <a:srgbClr val="000000"/>
                </a:solidFill>
              </a:rPr>
              <a:t> s </a:t>
            </a:r>
            <a:r>
              <a:rPr lang="en-US" dirty="0" err="1">
                <a:solidFill>
                  <a:srgbClr val="000000"/>
                </a:solidFill>
              </a:rPr>
              <a:t>sr</a:t>
            </a:r>
            <a:r>
              <a:rPr lang="en-US" dirty="0">
                <a:solidFill>
                  <a:srgbClr val="000000"/>
                </a:solidFill>
              </a:rPr>
              <a:t> </a:t>
            </a:r>
            <a:r>
              <a:rPr lang="en-US" dirty="0" err="1">
                <a:solidFill>
                  <a:srgbClr val="000000"/>
                </a:solidFill>
              </a:rPr>
              <a:t>GeV</a:t>
            </a:r>
            <a:r>
              <a:rPr lang="en-US" dirty="0">
                <a:solidFill>
                  <a:srgbClr val="000000"/>
                </a:solidFill>
              </a:rPr>
              <a:t>)</a:t>
            </a:r>
          </a:p>
        </p:txBody>
      </p:sp>
      <p:sp>
        <p:nvSpPr>
          <p:cNvPr id="10" name="Прямоугольник 9"/>
          <p:cNvSpPr/>
          <p:nvPr/>
        </p:nvSpPr>
        <p:spPr>
          <a:xfrm>
            <a:off x="5868144" y="1052736"/>
            <a:ext cx="2879812" cy="5262979"/>
          </a:xfrm>
          <a:prstGeom prst="rect">
            <a:avLst/>
          </a:prstGeom>
        </p:spPr>
        <p:txBody>
          <a:bodyPr wrap="square">
            <a:spAutoFit/>
          </a:bodyPr>
          <a:lstStyle/>
          <a:p>
            <a:pPr indent="342900" algn="just"/>
            <a:r>
              <a:rPr lang="en-US" sz="2400" dirty="0" smtClean="0"/>
              <a:t>The flux of cosmic radiation charged particles in space is five orders higher than the flux of high energy gamma-quanta, so gamma-telescopes have anticoincidence </a:t>
            </a:r>
            <a:r>
              <a:rPr lang="en-US" sz="2400" dirty="0" smtClean="0"/>
              <a:t>(AC) detector to register </a:t>
            </a:r>
            <a:r>
              <a:rPr lang="en-US" sz="2400" dirty="0" smtClean="0"/>
              <a:t>charged particles with high </a:t>
            </a:r>
            <a:r>
              <a:rPr lang="en-US" sz="2400" dirty="0" smtClean="0"/>
              <a:t>efficiency (&gt; 99.999 %) </a:t>
            </a:r>
            <a:r>
              <a:rPr lang="en-US" sz="2400" dirty="0" smtClean="0"/>
              <a:t>to exclude these events.</a:t>
            </a:r>
          </a:p>
        </p:txBody>
      </p:sp>
      <p:sp>
        <p:nvSpPr>
          <p:cNvPr id="11" name="Заголовок 1"/>
          <p:cNvSpPr>
            <a:spLocks noGrp="1"/>
          </p:cNvSpPr>
          <p:nvPr>
            <p:ph type="title"/>
          </p:nvPr>
        </p:nvSpPr>
        <p:spPr>
          <a:xfrm>
            <a:off x="503548" y="274638"/>
            <a:ext cx="8183252" cy="814102"/>
          </a:xfrm>
        </p:spPr>
        <p:txBody>
          <a:bodyPr>
            <a:noAutofit/>
          </a:bodyPr>
          <a:lstStyle/>
          <a:p>
            <a:r>
              <a:rPr lang="en-US" sz="4000" dirty="0" smtClean="0"/>
              <a:t>AC detector</a:t>
            </a:r>
            <a:endParaRPr lang="ru-RU"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en-US" dirty="0" smtClean="0"/>
              <a:t>Efficiency measurement</a:t>
            </a:r>
            <a:endParaRPr lang="ru-RU" dirty="0"/>
          </a:p>
        </p:txBody>
      </p:sp>
      <p:sp>
        <p:nvSpPr>
          <p:cNvPr id="3" name="Содержимое 2"/>
          <p:cNvSpPr>
            <a:spLocks noGrp="1"/>
          </p:cNvSpPr>
          <p:nvPr>
            <p:ph idx="1"/>
          </p:nvPr>
        </p:nvSpPr>
        <p:spPr>
          <a:xfrm>
            <a:off x="467544" y="872716"/>
            <a:ext cx="8229600" cy="2412268"/>
          </a:xfrm>
        </p:spPr>
        <p:txBody>
          <a:bodyPr>
            <a:normAutofit/>
          </a:bodyPr>
          <a:lstStyle/>
          <a:p>
            <a:pPr marL="0" indent="342900" algn="just">
              <a:spcBef>
                <a:spcPts val="0"/>
              </a:spcBef>
              <a:buNone/>
            </a:pPr>
            <a:r>
              <a:rPr lang="en-US" sz="2000" dirty="0" smtClean="0"/>
              <a:t>Usually the measurement of detector response for the relativistic charged particles in laboratory conditions is carrying out by detection of cosmic radiation</a:t>
            </a:r>
            <a:r>
              <a:rPr lang="ru-RU" sz="2000" dirty="0" smtClean="0"/>
              <a:t> </a:t>
            </a:r>
            <a:r>
              <a:rPr lang="en-US" sz="2000" dirty="0" smtClean="0"/>
              <a:t>charged particles (mainly secondary </a:t>
            </a:r>
            <a:r>
              <a:rPr lang="en-US" sz="2000" dirty="0" err="1" smtClean="0"/>
              <a:t>muons</a:t>
            </a:r>
            <a:r>
              <a:rPr lang="en-US" sz="2000" dirty="0" smtClean="0"/>
              <a:t>).  Particularly detection efficiency is determining from the ratio of the number of triple coincidences of </a:t>
            </a:r>
            <a:r>
              <a:rPr lang="ru-RU" sz="2000" dirty="0" smtClean="0"/>
              <a:t> </a:t>
            </a:r>
            <a:r>
              <a:rPr lang="en-US" sz="2000" dirty="0" smtClean="0"/>
              <a:t>two additional detectors arranged above and below the detector under investigation and this detector itself to the number of double coincidences of additional detectors.</a:t>
            </a:r>
            <a:endParaRPr lang="ru-RU" sz="20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7</a:t>
            </a:fld>
            <a:endParaRPr lang="ru-RU"/>
          </a:p>
        </p:txBody>
      </p:sp>
      <p:sp>
        <p:nvSpPr>
          <p:cNvPr id="6" name="Прямоугольник 5"/>
          <p:cNvSpPr/>
          <p:nvPr/>
        </p:nvSpPr>
        <p:spPr>
          <a:xfrm>
            <a:off x="2483768" y="4761148"/>
            <a:ext cx="3527884"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851920" y="4185084"/>
            <a:ext cx="64807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815916" y="5445224"/>
            <a:ext cx="64807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p:nvPr/>
        </p:nvCxnSpPr>
        <p:spPr>
          <a:xfrm flipV="1">
            <a:off x="4319972" y="4149080"/>
            <a:ext cx="72008" cy="324036"/>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4175956" y="4833156"/>
            <a:ext cx="72008" cy="20764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4031940" y="5445224"/>
            <a:ext cx="80392" cy="36004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3923928" y="3320988"/>
            <a:ext cx="612068" cy="302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540" y="188640"/>
            <a:ext cx="8229600" cy="598078"/>
          </a:xfrm>
        </p:spPr>
        <p:txBody>
          <a:bodyPr>
            <a:normAutofit fontScale="90000"/>
          </a:bodyPr>
          <a:lstStyle/>
          <a:p>
            <a:r>
              <a:rPr lang="en-US" dirty="0" smtClean="0"/>
              <a:t>False triggering</a:t>
            </a:r>
            <a:endParaRPr lang="ru-RU" dirty="0"/>
          </a:p>
        </p:txBody>
      </p:sp>
      <p:sp>
        <p:nvSpPr>
          <p:cNvPr id="3" name="Содержимое 2"/>
          <p:cNvSpPr>
            <a:spLocks noGrp="1"/>
          </p:cNvSpPr>
          <p:nvPr>
            <p:ph idx="1"/>
          </p:nvPr>
        </p:nvSpPr>
        <p:spPr>
          <a:xfrm>
            <a:off x="4427984" y="2276872"/>
            <a:ext cx="4104456" cy="1720787"/>
          </a:xfrm>
        </p:spPr>
        <p:txBody>
          <a:bodyPr>
            <a:normAutofit/>
          </a:bodyPr>
          <a:lstStyle/>
          <a:p>
            <a:r>
              <a:rPr lang="en-US" sz="2400" dirty="0" smtClean="0"/>
              <a:t>Radioactive decay with double particles or gamma-quanta</a:t>
            </a:r>
            <a:endParaRPr lang="ru-RU" sz="2400" dirty="0"/>
          </a:p>
        </p:txBody>
      </p:sp>
      <p:sp>
        <p:nvSpPr>
          <p:cNvPr id="4" name="Нижний колонтитул 3"/>
          <p:cNvSpPr>
            <a:spLocks noGrp="1"/>
          </p:cNvSpPr>
          <p:nvPr>
            <p:ph type="ftr" sz="quarter" idx="11"/>
          </p:nvPr>
        </p:nvSpPr>
        <p:spPr>
          <a:xfrm>
            <a:off x="3419872" y="6492875"/>
            <a:ext cx="2895600" cy="365125"/>
          </a:xfrm>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8</a:t>
            </a:fld>
            <a:endParaRPr lang="ru-RU"/>
          </a:p>
        </p:txBody>
      </p:sp>
      <p:sp>
        <p:nvSpPr>
          <p:cNvPr id="6" name="Прямоугольник 5"/>
          <p:cNvSpPr/>
          <p:nvPr/>
        </p:nvSpPr>
        <p:spPr>
          <a:xfrm>
            <a:off x="1583668" y="4293096"/>
            <a:ext cx="64807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583668" y="5661248"/>
            <a:ext cx="64807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51520" y="4977172"/>
            <a:ext cx="3527884"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олилиния 34"/>
          <p:cNvSpPr/>
          <p:nvPr/>
        </p:nvSpPr>
        <p:spPr>
          <a:xfrm rot="10800000">
            <a:off x="1727684" y="3501008"/>
            <a:ext cx="371167" cy="3152762"/>
          </a:xfrm>
          <a:custGeom>
            <a:avLst/>
            <a:gdLst>
              <a:gd name="connsiteX0" fmla="*/ 189271 w 371167"/>
              <a:gd name="connsiteY0" fmla="*/ 0 h 3006213"/>
              <a:gd name="connsiteX1" fmla="*/ 366251 w 371167"/>
              <a:gd name="connsiteY1" fmla="*/ 162233 h 3006213"/>
              <a:gd name="connsiteX2" fmla="*/ 218767 w 371167"/>
              <a:gd name="connsiteY2" fmla="*/ 221226 h 3006213"/>
              <a:gd name="connsiteX3" fmla="*/ 336755 w 371167"/>
              <a:gd name="connsiteY3" fmla="*/ 368710 h 3006213"/>
              <a:gd name="connsiteX4" fmla="*/ 174522 w 371167"/>
              <a:gd name="connsiteY4" fmla="*/ 471949 h 3006213"/>
              <a:gd name="connsiteX5" fmla="*/ 307258 w 371167"/>
              <a:gd name="connsiteY5" fmla="*/ 575188 h 3006213"/>
              <a:gd name="connsiteX6" fmla="*/ 145025 w 371167"/>
              <a:gd name="connsiteY6" fmla="*/ 707923 h 3006213"/>
              <a:gd name="connsiteX7" fmla="*/ 263013 w 371167"/>
              <a:gd name="connsiteY7" fmla="*/ 840659 h 3006213"/>
              <a:gd name="connsiteX8" fmla="*/ 145025 w 371167"/>
              <a:gd name="connsiteY8" fmla="*/ 973394 h 3006213"/>
              <a:gd name="connsiteX9" fmla="*/ 233516 w 371167"/>
              <a:gd name="connsiteY9" fmla="*/ 1091381 h 3006213"/>
              <a:gd name="connsiteX10" fmla="*/ 130277 w 371167"/>
              <a:gd name="connsiteY10" fmla="*/ 1209368 h 3006213"/>
              <a:gd name="connsiteX11" fmla="*/ 218767 w 371167"/>
              <a:gd name="connsiteY11" fmla="*/ 1342104 h 3006213"/>
              <a:gd name="connsiteX12" fmla="*/ 100780 w 371167"/>
              <a:gd name="connsiteY12" fmla="*/ 1445342 h 3006213"/>
              <a:gd name="connsiteX13" fmla="*/ 174522 w 371167"/>
              <a:gd name="connsiteY13" fmla="*/ 1578078 h 3006213"/>
              <a:gd name="connsiteX14" fmla="*/ 86032 w 371167"/>
              <a:gd name="connsiteY14" fmla="*/ 1666568 h 3006213"/>
              <a:gd name="connsiteX15" fmla="*/ 174522 w 371167"/>
              <a:gd name="connsiteY15" fmla="*/ 1769807 h 3006213"/>
              <a:gd name="connsiteX16" fmla="*/ 86032 w 371167"/>
              <a:gd name="connsiteY16" fmla="*/ 1902542 h 3006213"/>
              <a:gd name="connsiteX17" fmla="*/ 189271 w 371167"/>
              <a:gd name="connsiteY17" fmla="*/ 2005781 h 3006213"/>
              <a:gd name="connsiteX18" fmla="*/ 86032 w 371167"/>
              <a:gd name="connsiteY18" fmla="*/ 2094271 h 3006213"/>
              <a:gd name="connsiteX19" fmla="*/ 145025 w 371167"/>
              <a:gd name="connsiteY19" fmla="*/ 2227007 h 3006213"/>
              <a:gd name="connsiteX20" fmla="*/ 27038 w 371167"/>
              <a:gd name="connsiteY20" fmla="*/ 2344994 h 3006213"/>
              <a:gd name="connsiteX21" fmla="*/ 130277 w 371167"/>
              <a:gd name="connsiteY21" fmla="*/ 2507226 h 3006213"/>
              <a:gd name="connsiteX22" fmla="*/ 12290 w 371167"/>
              <a:gd name="connsiteY22" fmla="*/ 2610465 h 3006213"/>
              <a:gd name="connsiteX23" fmla="*/ 56535 w 371167"/>
              <a:gd name="connsiteY23" fmla="*/ 2728452 h 3006213"/>
              <a:gd name="connsiteX24" fmla="*/ 41787 w 371167"/>
              <a:gd name="connsiteY24" fmla="*/ 2964426 h 3006213"/>
              <a:gd name="connsiteX25" fmla="*/ 41787 w 371167"/>
              <a:gd name="connsiteY25" fmla="*/ 2979175 h 300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1167" h="3006213">
                <a:moveTo>
                  <a:pt x="189271" y="0"/>
                </a:moveTo>
                <a:cubicBezTo>
                  <a:pt x="275303" y="62681"/>
                  <a:pt x="361335" y="125362"/>
                  <a:pt x="366251" y="162233"/>
                </a:cubicBezTo>
                <a:cubicBezTo>
                  <a:pt x="371167" y="199104"/>
                  <a:pt x="223683" y="186813"/>
                  <a:pt x="218767" y="221226"/>
                </a:cubicBezTo>
                <a:cubicBezTo>
                  <a:pt x="213851" y="255639"/>
                  <a:pt x="344129" y="326923"/>
                  <a:pt x="336755" y="368710"/>
                </a:cubicBezTo>
                <a:cubicBezTo>
                  <a:pt x="329381" y="410497"/>
                  <a:pt x="179438" y="437536"/>
                  <a:pt x="174522" y="471949"/>
                </a:cubicBezTo>
                <a:cubicBezTo>
                  <a:pt x="169606" y="506362"/>
                  <a:pt x="312174" y="535859"/>
                  <a:pt x="307258" y="575188"/>
                </a:cubicBezTo>
                <a:cubicBezTo>
                  <a:pt x="302342" y="614517"/>
                  <a:pt x="152399" y="663678"/>
                  <a:pt x="145025" y="707923"/>
                </a:cubicBezTo>
                <a:cubicBezTo>
                  <a:pt x="137651" y="752168"/>
                  <a:pt x="263013" y="796414"/>
                  <a:pt x="263013" y="840659"/>
                </a:cubicBezTo>
                <a:cubicBezTo>
                  <a:pt x="263013" y="884904"/>
                  <a:pt x="149941" y="931607"/>
                  <a:pt x="145025" y="973394"/>
                </a:cubicBezTo>
                <a:cubicBezTo>
                  <a:pt x="140109" y="1015181"/>
                  <a:pt x="235974" y="1052052"/>
                  <a:pt x="233516" y="1091381"/>
                </a:cubicBezTo>
                <a:cubicBezTo>
                  <a:pt x="231058" y="1130710"/>
                  <a:pt x="132735" y="1167581"/>
                  <a:pt x="130277" y="1209368"/>
                </a:cubicBezTo>
                <a:cubicBezTo>
                  <a:pt x="127819" y="1251155"/>
                  <a:pt x="223683" y="1302775"/>
                  <a:pt x="218767" y="1342104"/>
                </a:cubicBezTo>
                <a:cubicBezTo>
                  <a:pt x="213851" y="1381433"/>
                  <a:pt x="108154" y="1406013"/>
                  <a:pt x="100780" y="1445342"/>
                </a:cubicBezTo>
                <a:cubicBezTo>
                  <a:pt x="93406" y="1484671"/>
                  <a:pt x="176980" y="1541207"/>
                  <a:pt x="174522" y="1578078"/>
                </a:cubicBezTo>
                <a:cubicBezTo>
                  <a:pt x="172064" y="1614949"/>
                  <a:pt x="86032" y="1634613"/>
                  <a:pt x="86032" y="1666568"/>
                </a:cubicBezTo>
                <a:cubicBezTo>
                  <a:pt x="86032" y="1698523"/>
                  <a:pt x="174522" y="1730478"/>
                  <a:pt x="174522" y="1769807"/>
                </a:cubicBezTo>
                <a:cubicBezTo>
                  <a:pt x="174522" y="1809136"/>
                  <a:pt x="83574" y="1863213"/>
                  <a:pt x="86032" y="1902542"/>
                </a:cubicBezTo>
                <a:cubicBezTo>
                  <a:pt x="88490" y="1941871"/>
                  <a:pt x="189271" y="1973826"/>
                  <a:pt x="189271" y="2005781"/>
                </a:cubicBezTo>
                <a:cubicBezTo>
                  <a:pt x="189271" y="2037736"/>
                  <a:pt x="93406" y="2057400"/>
                  <a:pt x="86032" y="2094271"/>
                </a:cubicBezTo>
                <a:cubicBezTo>
                  <a:pt x="78658" y="2131142"/>
                  <a:pt x="154857" y="2185220"/>
                  <a:pt x="145025" y="2227007"/>
                </a:cubicBezTo>
                <a:cubicBezTo>
                  <a:pt x="135193" y="2268794"/>
                  <a:pt x="29496" y="2298291"/>
                  <a:pt x="27038" y="2344994"/>
                </a:cubicBezTo>
                <a:cubicBezTo>
                  <a:pt x="24580" y="2391697"/>
                  <a:pt x="132735" y="2462981"/>
                  <a:pt x="130277" y="2507226"/>
                </a:cubicBezTo>
                <a:cubicBezTo>
                  <a:pt x="127819" y="2551471"/>
                  <a:pt x="24580" y="2573594"/>
                  <a:pt x="12290" y="2610465"/>
                </a:cubicBezTo>
                <a:cubicBezTo>
                  <a:pt x="0" y="2647336"/>
                  <a:pt x="51619" y="2669459"/>
                  <a:pt x="56535" y="2728452"/>
                </a:cubicBezTo>
                <a:cubicBezTo>
                  <a:pt x="61451" y="2787445"/>
                  <a:pt x="44245" y="2922639"/>
                  <a:pt x="41787" y="2964426"/>
                </a:cubicBezTo>
                <a:cubicBezTo>
                  <a:pt x="39329" y="3006213"/>
                  <a:pt x="40558" y="2992694"/>
                  <a:pt x="41787" y="2979175"/>
                </a:cubicBezTo>
              </a:path>
            </a:pathLst>
          </a:custGeom>
          <a:ln>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TextBox 35"/>
          <p:cNvSpPr txBox="1"/>
          <p:nvPr/>
        </p:nvSpPr>
        <p:spPr>
          <a:xfrm>
            <a:off x="2195736" y="3392996"/>
            <a:ext cx="648072" cy="769441"/>
          </a:xfrm>
          <a:prstGeom prst="rect">
            <a:avLst/>
          </a:prstGeom>
          <a:noFill/>
        </p:spPr>
        <p:txBody>
          <a:bodyPr wrap="square" rtlCol="0">
            <a:spAutoFit/>
          </a:bodyPr>
          <a:lstStyle/>
          <a:p>
            <a:r>
              <a:rPr lang="el-GR" sz="4400" dirty="0" smtClean="0">
                <a:latin typeface="Times New Roman"/>
                <a:cs typeface="Times New Roman"/>
              </a:rPr>
              <a:t>γ</a:t>
            </a:r>
            <a:endParaRPr lang="ru-RU" sz="4400" dirty="0"/>
          </a:p>
        </p:txBody>
      </p:sp>
      <p:cxnSp>
        <p:nvCxnSpPr>
          <p:cNvPr id="40" name="Прямая соединительная линия 39"/>
          <p:cNvCxnSpPr/>
          <p:nvPr/>
        </p:nvCxnSpPr>
        <p:spPr>
          <a:xfrm flipH="1">
            <a:off x="1907704" y="4329100"/>
            <a:ext cx="72008" cy="216024"/>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1979712" y="5697252"/>
            <a:ext cx="108012" cy="216024"/>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Прямоугольник 47"/>
          <p:cNvSpPr/>
          <p:nvPr/>
        </p:nvSpPr>
        <p:spPr>
          <a:xfrm>
            <a:off x="5868144" y="4221088"/>
            <a:ext cx="64807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Прямая соединительная линия 49"/>
          <p:cNvCxnSpPr/>
          <p:nvPr/>
        </p:nvCxnSpPr>
        <p:spPr>
          <a:xfrm flipH="1">
            <a:off x="6012160" y="4365104"/>
            <a:ext cx="315652" cy="8384"/>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Прямоугольник 50"/>
          <p:cNvSpPr/>
          <p:nvPr/>
        </p:nvSpPr>
        <p:spPr>
          <a:xfrm>
            <a:off x="5796136" y="5625244"/>
            <a:ext cx="64807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4355976" y="4941168"/>
            <a:ext cx="3527884"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p:cNvSpPr txBox="1"/>
          <p:nvPr/>
        </p:nvSpPr>
        <p:spPr>
          <a:xfrm>
            <a:off x="8136396" y="4725144"/>
            <a:ext cx="567784" cy="1015663"/>
          </a:xfrm>
          <a:prstGeom prst="rect">
            <a:avLst/>
          </a:prstGeom>
          <a:noFill/>
        </p:spPr>
        <p:txBody>
          <a:bodyPr wrap="square" rtlCol="0">
            <a:spAutoFit/>
          </a:bodyPr>
          <a:lstStyle/>
          <a:p>
            <a:r>
              <a:rPr lang="en-US" sz="6000" dirty="0" smtClean="0"/>
              <a:t>*</a:t>
            </a:r>
            <a:endParaRPr lang="ru-RU" sz="6000" dirty="0"/>
          </a:p>
        </p:txBody>
      </p:sp>
      <p:cxnSp>
        <p:nvCxnSpPr>
          <p:cNvPr id="23" name="Скругленная соединительная линия 22"/>
          <p:cNvCxnSpPr/>
          <p:nvPr/>
        </p:nvCxnSpPr>
        <p:spPr>
          <a:xfrm rot="10800000" flipV="1">
            <a:off x="6264188" y="5121188"/>
            <a:ext cx="2124236" cy="60829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Скругленная соединительная линия 36"/>
          <p:cNvCxnSpPr/>
          <p:nvPr/>
        </p:nvCxnSpPr>
        <p:spPr>
          <a:xfrm rot="10800000">
            <a:off x="6336196" y="4365104"/>
            <a:ext cx="2088232" cy="72008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128284" y="3753036"/>
            <a:ext cx="648072" cy="769441"/>
          </a:xfrm>
          <a:prstGeom prst="rect">
            <a:avLst/>
          </a:prstGeom>
          <a:noFill/>
        </p:spPr>
        <p:txBody>
          <a:bodyPr wrap="square" rtlCol="0">
            <a:spAutoFit/>
          </a:bodyPr>
          <a:lstStyle/>
          <a:p>
            <a:r>
              <a:rPr lang="el-GR" sz="4400" dirty="0" smtClean="0">
                <a:latin typeface="Times New Roman"/>
                <a:cs typeface="Times New Roman"/>
              </a:rPr>
              <a:t>γ</a:t>
            </a:r>
            <a:endParaRPr lang="ru-RU" sz="4400" dirty="0"/>
          </a:p>
        </p:txBody>
      </p:sp>
      <p:sp>
        <p:nvSpPr>
          <p:cNvPr id="61" name="TextBox 60"/>
          <p:cNvSpPr txBox="1"/>
          <p:nvPr/>
        </p:nvSpPr>
        <p:spPr>
          <a:xfrm>
            <a:off x="7056276" y="5445224"/>
            <a:ext cx="648072" cy="769441"/>
          </a:xfrm>
          <a:prstGeom prst="rect">
            <a:avLst/>
          </a:prstGeom>
          <a:noFill/>
        </p:spPr>
        <p:txBody>
          <a:bodyPr wrap="square" rtlCol="0">
            <a:spAutoFit/>
          </a:bodyPr>
          <a:lstStyle/>
          <a:p>
            <a:r>
              <a:rPr lang="el-GR" sz="4400" dirty="0" smtClean="0">
                <a:latin typeface="Times New Roman"/>
                <a:cs typeface="Times New Roman"/>
              </a:rPr>
              <a:t>γ</a:t>
            </a:r>
            <a:endParaRPr lang="ru-RU" sz="4400" dirty="0"/>
          </a:p>
        </p:txBody>
      </p:sp>
      <p:cxnSp>
        <p:nvCxnSpPr>
          <p:cNvPr id="49" name="Прямая соединительная линия 48"/>
          <p:cNvCxnSpPr/>
          <p:nvPr/>
        </p:nvCxnSpPr>
        <p:spPr>
          <a:xfrm flipH="1">
            <a:off x="6012160" y="5733256"/>
            <a:ext cx="252028"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Содержимое 2"/>
          <p:cNvSpPr txBox="1">
            <a:spLocks/>
          </p:cNvSpPr>
          <p:nvPr/>
        </p:nvSpPr>
        <p:spPr>
          <a:xfrm>
            <a:off x="431540" y="2348880"/>
            <a:ext cx="3420380" cy="11075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Double Compton scattering in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additionjal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detectors</a:t>
            </a:r>
          </a:p>
        </p:txBody>
      </p:sp>
      <p:sp>
        <p:nvSpPr>
          <p:cNvPr id="66" name="Прямоугольник 65"/>
          <p:cNvSpPr/>
          <p:nvPr/>
        </p:nvSpPr>
        <p:spPr>
          <a:xfrm>
            <a:off x="575556" y="836712"/>
            <a:ext cx="8064896" cy="1323439"/>
          </a:xfrm>
          <a:prstGeom prst="rect">
            <a:avLst/>
          </a:prstGeom>
        </p:spPr>
        <p:txBody>
          <a:bodyPr wrap="square">
            <a:spAutoFit/>
          </a:bodyPr>
          <a:lstStyle/>
          <a:p>
            <a:pPr algn="just"/>
            <a:r>
              <a:rPr lang="en-US" sz="2000" dirty="0" smtClean="0"/>
              <a:t>This method when using cosmic radiation </a:t>
            </a:r>
            <a:r>
              <a:rPr lang="en-US" sz="2000" dirty="0" smtClean="0"/>
              <a:t>with the counting rate of some Hz shows  </a:t>
            </a:r>
            <a:r>
              <a:rPr lang="en-US" sz="2000" dirty="0" smtClean="0"/>
              <a:t>low efficiency because of  detecting in additional detectors </a:t>
            </a:r>
            <a:r>
              <a:rPr lang="en-US" sz="2000" dirty="0" smtClean="0"/>
              <a:t>double </a:t>
            </a:r>
            <a:r>
              <a:rPr lang="en-US" sz="2000" dirty="0" smtClean="0"/>
              <a:t>Compton effects from gamma quanta or radioactive decay of nuclei in surrounding materials with double particles or gamma-quanta.</a:t>
            </a:r>
            <a:endParaRPr lang="ru-RU"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1540" y="1016732"/>
            <a:ext cx="8229600" cy="4464496"/>
          </a:xfrm>
        </p:spPr>
        <p:txBody>
          <a:bodyPr>
            <a:normAutofit fontScale="70000" lnSpcReduction="20000"/>
          </a:bodyPr>
          <a:lstStyle/>
          <a:p>
            <a:pPr marL="0" indent="342900" algn="just">
              <a:lnSpc>
                <a:spcPct val="120000"/>
              </a:lnSpc>
              <a:spcBef>
                <a:spcPts val="0"/>
              </a:spcBef>
              <a:buNone/>
            </a:pPr>
            <a:r>
              <a:rPr lang="en-US" dirty="0" smtClean="0"/>
              <a:t>AC detector</a:t>
            </a:r>
            <a:r>
              <a:rPr lang="ru-RU" dirty="0" smtClean="0"/>
              <a:t> </a:t>
            </a:r>
            <a:r>
              <a:rPr lang="en-US" dirty="0" smtClean="0"/>
              <a:t>can’t have the high efficiency for every particle energy, so we must have the amplitude registration threshold to remove very low amplitudes and </a:t>
            </a:r>
            <a:r>
              <a:rPr lang="en-US" dirty="0" err="1" smtClean="0"/>
              <a:t>fotosensor’s</a:t>
            </a:r>
            <a:r>
              <a:rPr lang="en-US" dirty="0" smtClean="0"/>
              <a:t> noise.  The efficiency must be &gt; </a:t>
            </a:r>
            <a:r>
              <a:rPr lang="ru-RU" dirty="0" smtClean="0"/>
              <a:t>99,999 %</a:t>
            </a:r>
            <a:r>
              <a:rPr lang="en-US" dirty="0" smtClean="0"/>
              <a:t> only for the relativistic particles with the minimal energy 6 </a:t>
            </a:r>
            <a:r>
              <a:rPr lang="en-US" dirty="0" err="1" smtClean="0"/>
              <a:t>MeV</a:t>
            </a:r>
            <a:r>
              <a:rPr lang="en-US" dirty="0" smtClean="0"/>
              <a:t>, necessary to pass throw AC detector and two TOF detectors all having the 1 g/cm</a:t>
            </a:r>
            <a:r>
              <a:rPr lang="en-US" baseline="30000" dirty="0" smtClean="0"/>
              <a:t>2</a:t>
            </a:r>
            <a:r>
              <a:rPr lang="en-US" dirty="0" smtClean="0"/>
              <a:t> thickness and 2 </a:t>
            </a:r>
            <a:r>
              <a:rPr lang="en-US" dirty="0" err="1" smtClean="0"/>
              <a:t>MeV</a:t>
            </a:r>
            <a:r>
              <a:rPr lang="en-US" dirty="0" smtClean="0"/>
              <a:t> energy deposit in each detector. The softer charged particles will not trigger TOF system. But we must be sure that our threshold will not remove relativistic charged particles. Final value of detector efficiency will be obtained during the accelerator calibration when the particle intensity is so high that mentioned false trigger will give the neglecting part of events but we must have the threshold adjusting method for cosmic radiation in laboratory conditions. </a:t>
            </a:r>
            <a:endParaRPr lang="ru-RU"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687</Words>
  <Application>Microsoft Office PowerPoint</Application>
  <PresentationFormat>Экран (4:3)</PresentationFormat>
  <Paragraphs>80</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The investigation of timing large area scintillation detectors with SiPM light sensors properties.  </vt:lpstr>
      <vt:lpstr>The layout of the GAMMA-400 gamma-ray telescope</vt:lpstr>
      <vt:lpstr>Fast timing scintillator detectors</vt:lpstr>
      <vt:lpstr>SiPM light sensors</vt:lpstr>
      <vt:lpstr>The setup for the plastic scintillator with SiPM as photosensors  characteristics measurement</vt:lpstr>
      <vt:lpstr>AC detector</vt:lpstr>
      <vt:lpstr>Efficiency measurement</vt:lpstr>
      <vt:lpstr>False triggering</vt:lpstr>
      <vt:lpstr>Слайд 9</vt:lpstr>
      <vt:lpstr> The layout of the amplitude spectra and efficiency of AC detector measurements triggered by the coincidence of additional detectors signals.</vt:lpstr>
      <vt:lpstr> The cosmic ray see-level muons amplitude spectrum of AC detector sum signal from the opposite ends triggered by the coincidence of additional detectors signals (efficiency 99.5 %)</vt:lpstr>
      <vt:lpstr>  The layout of the amplitude spectra of AC detector measurements triggered by the coincidence of the signals from the detector opposite ends.</vt:lpstr>
      <vt:lpstr>The amplitude spectrum from AC detector for cosmic rays muons detection with triggering by the coincidence of the discriminated signals from the opposite ends of detector stripe. The discrimination threshold equals 20 mV. Very much of pedestal events.</vt:lpstr>
      <vt:lpstr>The amplitude spectrum from AC detector for cosmic rays muons detection with triggering by the coincidence of the discriminated signals from additional detectors. The discrimination threshold equals 50 mV. No pedestal events. Red points – rescaling of additional detector triggered spectrum</vt:lpstr>
      <vt:lpstr>Conclusion</vt:lpstr>
      <vt:lpstr>Слайд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Ultra-violet light-emitting diod calibration system for timing large area scintillation detectors. </dc:title>
  <dc:creator>User</dc:creator>
  <cp:lastModifiedBy>User</cp:lastModifiedBy>
  <cp:revision>89</cp:revision>
  <dcterms:created xsi:type="dcterms:W3CDTF">2016-10-03T10:48:28Z</dcterms:created>
  <dcterms:modified xsi:type="dcterms:W3CDTF">2016-10-12T15:05:21Z</dcterms:modified>
</cp:coreProperties>
</file>