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362" r:id="rId3"/>
    <p:sldId id="374" r:id="rId4"/>
    <p:sldId id="363" r:id="rId5"/>
    <p:sldId id="360" r:id="rId6"/>
    <p:sldId id="368" r:id="rId7"/>
    <p:sldId id="369" r:id="rId8"/>
    <p:sldId id="366" r:id="rId9"/>
    <p:sldId id="367" r:id="rId10"/>
    <p:sldId id="373" r:id="rId11"/>
    <p:sldId id="370" r:id="rId12"/>
    <p:sldId id="371" r:id="rId13"/>
    <p:sldId id="364" r:id="rId14"/>
    <p:sldId id="361" r:id="rId15"/>
    <p:sldId id="365" r:id="rId16"/>
    <p:sldId id="359" r:id="rId17"/>
    <p:sldId id="372" r:id="rId18"/>
    <p:sldId id="375" r:id="rId19"/>
    <p:sldId id="32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FF99"/>
    <a:srgbClr val="FFFFCC"/>
    <a:srgbClr val="1E526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4" autoAdjust="0"/>
  </p:normalViewPr>
  <p:slideViewPr>
    <p:cSldViewPr>
      <p:cViewPr varScale="1">
        <p:scale>
          <a:sx n="73" d="100"/>
          <a:sy n="73" d="100"/>
        </p:scale>
        <p:origin x="12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FC416-0F7B-4A32-B967-BBB2A8A68D91}" type="datetimeFigureOut">
              <a:rPr lang="ru-RU" smtClean="0"/>
              <a:pPr/>
              <a:t>13.10.2016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1ACD4-88E3-47A2-A68C-55CB198FB095}" type="slidenum">
              <a:rPr lang="ru-RU" smtClean="0"/>
              <a:pPr/>
              <a:t>‹#›</a:t>
            </a:fld>
            <a:endParaRPr lang="ru-RU"/>
          </a:p>
        </p:txBody>
      </p:sp>
    </p:spTree>
    <p:extLst>
      <p:ext uri="{BB962C8B-B14F-4D97-AF65-F5344CB8AC3E}">
        <p14:creationId xmlns:p14="http://schemas.microsoft.com/office/powerpoint/2010/main" val="377855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E12E57-4BF1-47C4-BCFC-6708687B6CE1}" type="datetimeFigureOut">
              <a:rPr lang="ru-RU" smtClean="0"/>
              <a:pPr/>
              <a:t>13.10.2016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5B0E41-D819-4D74-8F36-9E83531B25C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E12E57-4BF1-47C4-BCFC-6708687B6CE1}" type="datetimeFigureOut">
              <a:rPr lang="ru-RU" smtClean="0"/>
              <a:pPr/>
              <a:t>13.10.2016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5B0E41-D819-4D74-8F36-9E83531B25C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E12E57-4BF1-47C4-BCFC-6708687B6CE1}" type="datetimeFigureOut">
              <a:rPr lang="ru-RU" smtClean="0"/>
              <a:pPr/>
              <a:t>13.10.2016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5B0E41-D819-4D74-8F36-9E83531B25C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E12E57-4BF1-47C4-BCFC-6708687B6CE1}" type="datetimeFigureOut">
              <a:rPr lang="ru-RU" smtClean="0"/>
              <a:pPr/>
              <a:t>13.10.2016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5B0E41-D819-4D74-8F36-9E83531B25C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E12E57-4BF1-47C4-BCFC-6708687B6CE1}" type="datetimeFigureOut">
              <a:rPr lang="ru-RU" smtClean="0"/>
              <a:pPr/>
              <a:t>13.10.2016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5B0E41-D819-4D74-8F36-9E83531B25C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E12E57-4BF1-47C4-BCFC-6708687B6CE1}" type="datetimeFigureOut">
              <a:rPr lang="ru-RU" smtClean="0"/>
              <a:pPr/>
              <a:t>13.10.2016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5B0E41-D819-4D74-8F36-9E83531B25C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E12E57-4BF1-47C4-BCFC-6708687B6CE1}" type="datetimeFigureOut">
              <a:rPr lang="ru-RU" smtClean="0"/>
              <a:pPr/>
              <a:t>13.10.2016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5B0E41-D819-4D74-8F36-9E83531B25C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E12E57-4BF1-47C4-BCFC-6708687B6CE1}" type="datetimeFigureOut">
              <a:rPr lang="ru-RU" smtClean="0"/>
              <a:pPr/>
              <a:t>13.10.2016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5B0E41-D819-4D74-8F36-9E83531B25C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E12E57-4BF1-47C4-BCFC-6708687B6CE1}" type="datetimeFigureOut">
              <a:rPr lang="ru-RU" smtClean="0"/>
              <a:pPr/>
              <a:t>13.10.2016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5B0E41-D819-4D74-8F36-9E83531B25C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E12E57-4BF1-47C4-BCFC-6708687B6CE1}" type="datetimeFigureOut">
              <a:rPr lang="ru-RU" smtClean="0"/>
              <a:pPr/>
              <a:t>13.10.2016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5B0E41-D819-4D74-8F36-9E83531B25C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E12E57-4BF1-47C4-BCFC-6708687B6CE1}" type="datetimeFigureOut">
              <a:rPr lang="ru-RU" smtClean="0"/>
              <a:pPr/>
              <a:t>13.10.2016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5B0E41-D819-4D74-8F36-9E83531B25C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12E57-4BF1-47C4-BCFC-6708687B6CE1}" type="datetimeFigureOut">
              <a:rPr lang="ru-RU" smtClean="0"/>
              <a:pPr/>
              <a:t>13.10.2016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B0E41-D819-4D74-8F36-9E83531B25C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44624"/>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4400" b="1" dirty="0" smtClean="0">
                <a:solidFill>
                  <a:schemeClr val="accent4">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Gamma-quanta and charged particles recognition by the counting and triggers signals formation system of GAMMA-400 space gamma-telescope</a:t>
            </a:r>
            <a:r>
              <a:rPr kumimoji="0" lang="en-GB" sz="3600" b="1" i="0"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kumimoji="0" lang="ru-RU" sz="3600" b="1" i="0"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Arial" pitchFamily="34" charset="0"/>
            </a:endParaRPr>
          </a:p>
          <a:p>
            <a:pPr algn="ctr" eaLnBrk="0" fontAlgn="base" hangingPunct="0">
              <a:spcBef>
                <a:spcPct val="0"/>
              </a:spcBef>
              <a:spcAft>
                <a:spcPct val="0"/>
              </a:spcAft>
            </a:pPr>
            <a:r>
              <a:rPr lang="en-US" sz="32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I.V. </a:t>
            </a:r>
            <a:r>
              <a:rPr lang="en-US" sz="3200" b="1" dirty="0" err="1"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Arkhangelskaja</a:t>
            </a:r>
            <a:r>
              <a:rPr lang="ru-RU" sz="3200" b="1" baseline="30000"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a:t>
            </a:r>
            <a:r>
              <a:rPr lang="ru-RU" sz="32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lang="en-US" sz="32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A.I. </a:t>
            </a:r>
            <a:r>
              <a:rPr lang="en-US" sz="2800" b="1" dirty="0" err="1"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Arkhangelskiy</a:t>
            </a:r>
            <a:r>
              <a:rPr lang="ru-RU" sz="2800" b="1" baseline="30000"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a:t>
            </a:r>
            <a:r>
              <a:rPr lang="ru-RU"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E.N. </a:t>
            </a:r>
            <a:r>
              <a:rPr lang="en-US" sz="2800" b="1" dirty="0" err="1"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Chasovikov</a:t>
            </a:r>
            <a:r>
              <a:rPr lang="ru-RU" sz="2800" b="1" baseline="30000"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a:t>
            </a:r>
            <a:r>
              <a:rPr lang="ru-RU"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M.D. </a:t>
            </a:r>
            <a:r>
              <a:rPr lang="en-US" sz="2800" b="1" dirty="0" err="1"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Kheymits</a:t>
            </a:r>
            <a:r>
              <a:rPr lang="ru-RU" sz="2800" b="1" baseline="30000"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a:t>
            </a:r>
            <a:r>
              <a:rPr lang="ru-RU"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Y.T. </a:t>
            </a:r>
            <a:r>
              <a:rPr lang="en-US" sz="2800" b="1" dirty="0" err="1"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Yurkin</a:t>
            </a:r>
            <a:r>
              <a:rPr lang="ru-RU" sz="2800" b="1" baseline="30000"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a:t>
            </a:r>
            <a:r>
              <a:rPr lang="ru-RU"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A.M. </a:t>
            </a:r>
            <a:r>
              <a:rPr lang="en-US" sz="2800" b="1" dirty="0" err="1"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Galper</a:t>
            </a:r>
            <a:r>
              <a:rPr lang="ru-RU" sz="2800" b="1" baseline="30000"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1,2</a:t>
            </a:r>
            <a:r>
              <a:rPr lang="ru-RU"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S.I. </a:t>
            </a:r>
            <a:r>
              <a:rPr lang="en-US" sz="2800" b="1" spc="-90"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Suchkov</a:t>
            </a:r>
            <a:r>
              <a:rPr lang="ru-RU" sz="2800" b="1" spc="-90" baseline="30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2</a:t>
            </a:r>
            <a:r>
              <a:rPr lang="ru-RU" sz="2800" b="1" spc="-9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N.P. </a:t>
            </a:r>
            <a:r>
              <a:rPr lang="en-US" sz="2800" b="1" dirty="0" err="1"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Topchiev</a:t>
            </a:r>
            <a:r>
              <a:rPr lang="ru-RU" sz="2800" b="1" baseline="30000"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a:t>
            </a:r>
            <a:r>
              <a:rPr lang="ru-RU"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A.E. </a:t>
            </a:r>
            <a:r>
              <a:rPr lang="en-US" sz="2800" b="1" dirty="0" err="1"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Murchenko</a:t>
            </a:r>
            <a:r>
              <a:rPr lang="ru-RU" sz="2800" b="1" baseline="30000"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a:t>
            </a:r>
            <a:endParaRPr lang="ru-RU"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ru-RU" sz="2800" b="1" baseline="30000"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a:t>
            </a: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National Research Nuclear University </a:t>
            </a:r>
            <a:r>
              <a:rPr lang="en-US" sz="2800" b="1" dirty="0" err="1"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MEPhI</a:t>
            </a: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(Moscow Engineering Physics Institute)</a:t>
            </a:r>
            <a:endParaRPr lang="ru-RU"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ru-RU" sz="2800" b="1" baseline="30000"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 </a:t>
            </a: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800" b="1" dirty="0" err="1"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Lebedev</a:t>
            </a:r>
            <a:r>
              <a:rPr lang="en-US"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Physical Institute, Russian Academy of Sciences</a:t>
            </a:r>
            <a:endParaRPr lang="ru-RU" sz="2800" b="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8784976" cy="5693866"/>
          </a:xfrm>
          <a:prstGeom prst="rect">
            <a:avLst/>
          </a:prstGeom>
        </p:spPr>
        <p:txBody>
          <a:bodyPr wrap="square">
            <a:spAutoFit/>
          </a:bodyPr>
          <a:lstStyle/>
          <a:p>
            <a:pPr indent="180340" algn="just">
              <a:spcAft>
                <a:spcPts val="0"/>
              </a:spcAft>
            </a:pPr>
            <a:r>
              <a:rPr lang="en-GB" sz="2800"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Triggers in the main aperture will be formed using information about particle direction provided by time of flight system and presence of charged particles or backsplash signal formed according to analysis of energy deposition in combination of both layers anticoincidence systems </a:t>
            </a:r>
            <a:r>
              <a:rPr lang="en-GB" sz="2800" b="1" dirty="0" err="1">
                <a:solidFill>
                  <a:srgbClr val="000000"/>
                </a:solidFill>
                <a:latin typeface="Times" panose="02020603050405020304" pitchFamily="18" charset="0"/>
                <a:ea typeface="Times New Roman" panose="02020603050405020304" pitchFamily="18" charset="0"/>
                <a:cs typeface="Times New Roman" panose="02020603050405020304" pitchFamily="18" charset="0"/>
              </a:rPr>
              <a:t>АСtop</a:t>
            </a:r>
            <a:r>
              <a:rPr lang="en-GB" sz="2800"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and </a:t>
            </a:r>
            <a:r>
              <a:rPr lang="en-GB" sz="2800" b="1" dirty="0" err="1">
                <a:solidFill>
                  <a:srgbClr val="000000"/>
                </a:solidFill>
                <a:latin typeface="Times" panose="02020603050405020304" pitchFamily="18" charset="0"/>
                <a:ea typeface="Times New Roman" panose="02020603050405020304" pitchFamily="18" charset="0"/>
                <a:cs typeface="Times New Roman" panose="02020603050405020304" pitchFamily="18" charset="0"/>
              </a:rPr>
              <a:t>AClat</a:t>
            </a:r>
            <a:r>
              <a:rPr lang="en-GB" sz="2800"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individual detectors. </a:t>
            </a:r>
            <a:endParaRPr lang="en-GB" sz="2800" b="1" dirty="0" smtClean="0">
              <a:solidFill>
                <a:srgbClr val="000000"/>
              </a:solidFill>
              <a:latin typeface="Times" panose="02020603050405020304" pitchFamily="18" charset="0"/>
              <a:ea typeface="Times New Roman" panose="02020603050405020304" pitchFamily="18" charset="0"/>
              <a:cs typeface="Times New Roman" panose="02020603050405020304" pitchFamily="18" charset="0"/>
            </a:endParaRPr>
          </a:p>
          <a:p>
            <a:pPr indent="180340" algn="just">
              <a:spcAft>
                <a:spcPts val="0"/>
              </a:spcAft>
            </a:pPr>
            <a:endParaRPr lang="ru-RU" sz="2800"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endParaRPr>
          </a:p>
          <a:p>
            <a:pPr indent="180340" algn="just">
              <a:spcAft>
                <a:spcPts val="0"/>
              </a:spcAft>
            </a:pPr>
            <a:r>
              <a:rPr lang="en-US" sz="2800"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For double-layer </a:t>
            </a:r>
            <a:r>
              <a:rPr lang="en-US" sz="2800" b="1" dirty="0" err="1">
                <a:solidFill>
                  <a:srgbClr val="000000"/>
                </a:solidFill>
                <a:latin typeface="Times" panose="02020603050405020304" pitchFamily="18" charset="0"/>
                <a:ea typeface="Times New Roman" panose="02020603050405020304" pitchFamily="18" charset="0"/>
                <a:cs typeface="Times New Roman" panose="02020603050405020304" pitchFamily="18" charset="0"/>
              </a:rPr>
              <a:t>ACtop</a:t>
            </a:r>
            <a:r>
              <a:rPr lang="en-US" sz="2800"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less than 3% photons will be wrongly recognized as electrons or protons for ~3-100 GeV particles. The part of charged particles mistakenly identified as gammas will be ~10</a:t>
            </a:r>
            <a:r>
              <a:rPr lang="en-US" sz="2800" b="1" baseline="3000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-5</a:t>
            </a:r>
            <a:r>
              <a:rPr lang="en-US" sz="2800" b="1"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using described algorithms.</a:t>
            </a:r>
            <a:endParaRPr lang="ru-RU" sz="2800" b="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91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 y="453008"/>
          <a:ext cx="9144000" cy="3048000"/>
        </p:xfrm>
        <a:graphic>
          <a:graphicData uri="http://schemas.openxmlformats.org/drawingml/2006/table">
            <a:tbl>
              <a:tblPr/>
              <a:tblGrid>
                <a:gridCol w="2627785"/>
                <a:gridCol w="1224136"/>
                <a:gridCol w="1080120"/>
                <a:gridCol w="1296144"/>
                <a:gridCol w="1205100"/>
                <a:gridCol w="1710715"/>
              </a:tblGrid>
              <a:tr h="231744">
                <a:tc gridSpan="6">
                  <a:txBody>
                    <a:bodyPr/>
                    <a:lstStyle/>
                    <a:p>
                      <a:pPr>
                        <a:spcAft>
                          <a:spcPts val="0"/>
                        </a:spcAft>
                      </a:pPr>
                      <a:r>
                        <a:rPr lang="en-US" sz="2000" b="1" dirty="0" smtClean="0">
                          <a:latin typeface="Times New Roman"/>
                          <a:ea typeface="Calibri"/>
                          <a:cs typeface="Times New Roman"/>
                        </a:rPr>
                        <a:t>Amount </a:t>
                      </a:r>
                      <a:r>
                        <a:rPr lang="en-US" sz="2000" b="1" dirty="0">
                          <a:latin typeface="Times New Roman"/>
                          <a:ea typeface="Calibri"/>
                          <a:cs typeface="Times New Roman"/>
                        </a:rPr>
                        <a:t>of particles with non-zero energy deposition in plastic detectors.</a:t>
                      </a:r>
                      <a:endParaRPr lang="ru-RU" sz="2000" b="1"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1744">
                <a:tc>
                  <a:txBody>
                    <a:bodyPr/>
                    <a:lstStyle/>
                    <a:p>
                      <a:pPr>
                        <a:spcAft>
                          <a:spcPts val="0"/>
                        </a:spcAft>
                      </a:pPr>
                      <a:r>
                        <a:rPr lang="en-US" sz="2000" b="1" dirty="0" smtClean="0">
                          <a:latin typeface="Times New Roman"/>
                          <a:ea typeface="Calibri"/>
                          <a:cs typeface="Times New Roman"/>
                        </a:rPr>
                        <a:t>Detector layer</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latin typeface="Times New Roman"/>
                          <a:ea typeface="Calibri"/>
                          <a:cs typeface="Times New Roman"/>
                        </a:rPr>
                        <a:t>e- 1MeV</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Calibri"/>
                          <a:cs typeface="Times New Roman"/>
                        </a:rPr>
                        <a:t>e- 3MeV</a:t>
                      </a:r>
                      <a:endParaRPr lang="ru-RU" sz="20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Calibri"/>
                          <a:cs typeface="Times New Roman"/>
                        </a:rPr>
                        <a:t>e- 10MeV</a:t>
                      </a:r>
                      <a:endParaRPr lang="ru-RU" sz="20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b="1" dirty="0" err="1" smtClean="0">
                          <a:latin typeface="Times New Roman"/>
                          <a:ea typeface="Calibri"/>
                          <a:cs typeface="Times New Roman"/>
                        </a:rPr>
                        <a:t>р</a:t>
                      </a:r>
                      <a:r>
                        <a:rPr lang="en-US" sz="2000" b="1" dirty="0" smtClean="0">
                          <a:latin typeface="Times New Roman"/>
                          <a:ea typeface="Calibri"/>
                          <a:cs typeface="Times New Roman"/>
                        </a:rPr>
                        <a:t> </a:t>
                      </a:r>
                      <a:r>
                        <a:rPr lang="en-US" sz="2000" b="1" dirty="0">
                          <a:latin typeface="Times New Roman"/>
                          <a:ea typeface="Calibri"/>
                          <a:cs typeface="Times New Roman"/>
                        </a:rPr>
                        <a:t>30 </a:t>
                      </a:r>
                      <a:r>
                        <a:rPr lang="en-US" sz="2000" b="1" dirty="0" err="1">
                          <a:latin typeface="Times New Roman"/>
                          <a:ea typeface="Calibri"/>
                          <a:cs typeface="Times New Roman"/>
                        </a:rPr>
                        <a:t>MeV</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b="1" dirty="0" err="1" smtClean="0">
                          <a:latin typeface="Times New Roman"/>
                          <a:ea typeface="Calibri"/>
                          <a:cs typeface="Times New Roman"/>
                        </a:rPr>
                        <a:t>р</a:t>
                      </a:r>
                      <a:r>
                        <a:rPr lang="en-US" sz="2000" b="1" dirty="0" smtClean="0">
                          <a:latin typeface="Times New Roman"/>
                          <a:ea typeface="Calibri"/>
                          <a:cs typeface="Times New Roman"/>
                        </a:rPr>
                        <a:t> </a:t>
                      </a:r>
                      <a:r>
                        <a:rPr lang="en-US" sz="2000" b="1" dirty="0">
                          <a:latin typeface="Times New Roman"/>
                          <a:ea typeface="Calibri"/>
                          <a:cs typeface="Times New Roman"/>
                        </a:rPr>
                        <a:t>100 </a:t>
                      </a:r>
                      <a:r>
                        <a:rPr lang="en-US" sz="2000" b="1" dirty="0" err="1">
                          <a:latin typeface="Times New Roman"/>
                          <a:ea typeface="Calibri"/>
                          <a:cs typeface="Times New Roman"/>
                        </a:rPr>
                        <a:t>MeV</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104">
                <a:tc>
                  <a:txBody>
                    <a:bodyPr/>
                    <a:lstStyle/>
                    <a:p>
                      <a:pPr>
                        <a:spcAft>
                          <a:spcPts val="0"/>
                        </a:spcAft>
                        <a:tabLst>
                          <a:tab pos="1101725" algn="r"/>
                        </a:tabLst>
                      </a:pPr>
                      <a:r>
                        <a:rPr lang="en-US" sz="2000" b="1" dirty="0">
                          <a:latin typeface="Times New Roman"/>
                          <a:ea typeface="Calibri"/>
                          <a:cs typeface="Times New Roman"/>
                        </a:rPr>
                        <a:t>AC top upper level </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2000" b="1" dirty="0">
                          <a:latin typeface="Times New Roman"/>
                          <a:ea typeface="Calibri"/>
                          <a:cs typeface="Times New Roman"/>
                        </a:rPr>
                        <a:t>161</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2000" b="1" dirty="0">
                          <a:latin typeface="Times New Roman"/>
                          <a:ea typeface="Calibri"/>
                          <a:cs typeface="Times New Roman"/>
                        </a:rPr>
                        <a:t>9834</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2000" b="1" dirty="0">
                          <a:latin typeface="Times New Roman"/>
                          <a:ea typeface="Calibri"/>
                          <a:cs typeface="Times New Roman"/>
                        </a:rPr>
                        <a:t>9992</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2000" b="1" dirty="0">
                          <a:latin typeface="Times New Roman"/>
                          <a:ea typeface="Calibri"/>
                          <a:cs typeface="Times New Roman"/>
                        </a:rPr>
                        <a:t>9936</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2000" b="1" dirty="0">
                          <a:latin typeface="Times New Roman"/>
                          <a:ea typeface="Calibri"/>
                          <a:cs typeface="Times New Roman"/>
                        </a:rPr>
                        <a:t>9996</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16024">
                <a:tc>
                  <a:txBody>
                    <a:bodyPr/>
                    <a:lstStyle/>
                    <a:p>
                      <a:pPr>
                        <a:spcAft>
                          <a:spcPts val="0"/>
                        </a:spcAft>
                      </a:pPr>
                      <a:r>
                        <a:rPr lang="en-US" sz="2000" b="1" dirty="0">
                          <a:latin typeface="Times New Roman"/>
                          <a:ea typeface="Calibri"/>
                          <a:cs typeface="Times New Roman"/>
                        </a:rPr>
                        <a:t>AC top lower layer</a:t>
                      </a:r>
                      <a:endParaRPr lang="ru-RU" sz="2000" b="1" dirty="0">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75</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401</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9640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dirty="0">
                          <a:latin typeface="Times New Roman"/>
                          <a:ea typeface="Calibri"/>
                          <a:cs typeface="Times New Roman"/>
                        </a:rPr>
                        <a:t>38</a:t>
                      </a:r>
                      <a:endParaRPr lang="ru-RU" sz="2000" b="1" dirty="0">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9936</a:t>
                      </a:r>
                      <a:endParaRPr lang="ru-RU" sz="2000" b="1">
                        <a:latin typeface="Calibri"/>
                        <a:ea typeface="Calibri"/>
                        <a:cs typeface="Times New Roman"/>
                      </a:endParaRPr>
                    </a:p>
                  </a:txBody>
                  <a:tcPr marL="68580" marR="68580" marT="0" marB="0">
                    <a:lnL>
                      <a:noFill/>
                    </a:lnL>
                    <a:lnR>
                      <a:noFill/>
                    </a:lnR>
                    <a:lnT>
                      <a:noFill/>
                    </a:lnT>
                    <a:lnB>
                      <a:noFill/>
                    </a:lnB>
                  </a:tcPr>
                </a:tc>
              </a:tr>
              <a:tr h="231744">
                <a:tc>
                  <a:txBody>
                    <a:bodyPr/>
                    <a:lstStyle/>
                    <a:p>
                      <a:pPr>
                        <a:spcAft>
                          <a:spcPts val="0"/>
                        </a:spcAft>
                      </a:pPr>
                      <a:r>
                        <a:rPr lang="en-US" sz="2000" b="1">
                          <a:latin typeface="Times New Roman"/>
                          <a:ea typeface="Calibri"/>
                          <a:cs typeface="Times New Roman"/>
                        </a:rPr>
                        <a:t>S1 upper layer</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17</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dirty="0">
                          <a:latin typeface="Times New Roman"/>
                          <a:ea typeface="Calibri"/>
                          <a:cs typeface="Times New Roman"/>
                        </a:rPr>
                        <a:t>122</a:t>
                      </a:r>
                      <a:endParaRPr lang="ru-RU" sz="2000" b="1" dirty="0">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dirty="0">
                          <a:latin typeface="Times New Roman"/>
                          <a:ea typeface="Calibri"/>
                          <a:cs typeface="Times New Roman"/>
                        </a:rPr>
                        <a:t>2</a:t>
                      </a:r>
                      <a:endParaRPr lang="ru-RU" sz="2000" b="1" dirty="0">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256</a:t>
                      </a:r>
                      <a:endParaRPr lang="ru-RU" sz="2000" b="1">
                        <a:latin typeface="Calibri"/>
                        <a:ea typeface="Calibri"/>
                        <a:cs typeface="Times New Roman"/>
                      </a:endParaRPr>
                    </a:p>
                  </a:txBody>
                  <a:tcPr marL="68580" marR="68580" marT="0" marB="0">
                    <a:lnL>
                      <a:noFill/>
                    </a:lnL>
                    <a:lnR>
                      <a:noFill/>
                    </a:lnR>
                    <a:lnT>
                      <a:noFill/>
                    </a:lnT>
                    <a:lnB>
                      <a:noFill/>
                    </a:lnB>
                  </a:tcPr>
                </a:tc>
              </a:tr>
              <a:tr h="231744">
                <a:tc>
                  <a:txBody>
                    <a:bodyPr/>
                    <a:lstStyle/>
                    <a:p>
                      <a:pPr>
                        <a:spcAft>
                          <a:spcPts val="0"/>
                        </a:spcAft>
                      </a:pPr>
                      <a:r>
                        <a:rPr lang="en-US" sz="2000" b="1">
                          <a:latin typeface="Times New Roman"/>
                          <a:ea typeface="Calibri"/>
                          <a:cs typeface="Times New Roman"/>
                        </a:rPr>
                        <a:t>S1 lower layer</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16</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123</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dirty="0">
                          <a:latin typeface="Times New Roman"/>
                          <a:ea typeface="Calibri"/>
                          <a:cs typeface="Times New Roman"/>
                        </a:rPr>
                        <a:t>0</a:t>
                      </a:r>
                      <a:endParaRPr lang="ru-RU" sz="2000" b="1" dirty="0">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225</a:t>
                      </a:r>
                      <a:endParaRPr lang="ru-RU" sz="2000" b="1">
                        <a:latin typeface="Calibri"/>
                        <a:ea typeface="Calibri"/>
                        <a:cs typeface="Times New Roman"/>
                      </a:endParaRPr>
                    </a:p>
                  </a:txBody>
                  <a:tcPr marL="68580" marR="68580" marT="0" marB="0">
                    <a:lnL>
                      <a:noFill/>
                    </a:lnL>
                    <a:lnR>
                      <a:noFill/>
                    </a:lnR>
                    <a:lnT>
                      <a:noFill/>
                    </a:lnT>
                    <a:lnB>
                      <a:noFill/>
                    </a:lnB>
                  </a:tcPr>
                </a:tc>
              </a:tr>
              <a:tr h="231744">
                <a:tc>
                  <a:txBody>
                    <a:bodyPr/>
                    <a:lstStyle/>
                    <a:p>
                      <a:pPr>
                        <a:spcAft>
                          <a:spcPts val="0"/>
                        </a:spcAft>
                      </a:pPr>
                      <a:r>
                        <a:rPr lang="en-US" sz="2000" b="1">
                          <a:latin typeface="Times New Roman"/>
                          <a:ea typeface="Calibri"/>
                          <a:cs typeface="Times New Roman"/>
                        </a:rPr>
                        <a:t>S2 upper layer</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4</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77</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dirty="0">
                          <a:latin typeface="Times New Roman"/>
                          <a:ea typeface="Calibri"/>
                          <a:cs typeface="Times New Roman"/>
                        </a:rPr>
                        <a:t>5</a:t>
                      </a:r>
                      <a:endParaRPr lang="ru-RU" sz="2000" b="1" dirty="0">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100</a:t>
                      </a:r>
                      <a:endParaRPr lang="ru-RU" sz="2000" b="1">
                        <a:latin typeface="Calibri"/>
                        <a:ea typeface="Calibri"/>
                        <a:cs typeface="Times New Roman"/>
                      </a:endParaRPr>
                    </a:p>
                  </a:txBody>
                  <a:tcPr marL="68580" marR="68580" marT="0" marB="0">
                    <a:lnL>
                      <a:noFill/>
                    </a:lnL>
                    <a:lnR>
                      <a:noFill/>
                    </a:lnR>
                    <a:lnT>
                      <a:noFill/>
                    </a:lnT>
                    <a:lnB>
                      <a:noFill/>
                    </a:lnB>
                  </a:tcPr>
                </a:tc>
              </a:tr>
              <a:tr h="231744">
                <a:tc>
                  <a:txBody>
                    <a:bodyPr/>
                    <a:lstStyle/>
                    <a:p>
                      <a:pPr>
                        <a:spcAft>
                          <a:spcPts val="0"/>
                        </a:spcAft>
                      </a:pPr>
                      <a:r>
                        <a:rPr lang="en-US" sz="2000" b="1">
                          <a:latin typeface="Times New Roman"/>
                          <a:ea typeface="Calibri"/>
                          <a:cs typeface="Times New Roman"/>
                        </a:rPr>
                        <a:t>S2 lower layer</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11</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75</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dirty="0">
                          <a:latin typeface="Times New Roman"/>
                          <a:ea typeface="Calibri"/>
                          <a:cs typeface="Times New Roman"/>
                        </a:rPr>
                        <a:t>3</a:t>
                      </a:r>
                      <a:endParaRPr lang="ru-RU" sz="2000" b="1" dirty="0">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85</a:t>
                      </a:r>
                      <a:endParaRPr lang="ru-RU" sz="2000" b="1">
                        <a:latin typeface="Calibri"/>
                        <a:ea typeface="Calibri"/>
                        <a:cs typeface="Times New Roman"/>
                      </a:endParaRPr>
                    </a:p>
                  </a:txBody>
                  <a:tcPr marL="68580" marR="68580" marT="0" marB="0">
                    <a:lnL>
                      <a:noFill/>
                    </a:lnL>
                    <a:lnR>
                      <a:noFill/>
                    </a:lnR>
                    <a:lnT>
                      <a:noFill/>
                    </a:lnT>
                    <a:lnB>
                      <a:noFill/>
                    </a:lnB>
                  </a:tcPr>
                </a:tc>
              </a:tr>
              <a:tr h="231744">
                <a:tc>
                  <a:txBody>
                    <a:bodyPr/>
                    <a:lstStyle/>
                    <a:p>
                      <a:pPr>
                        <a:spcAft>
                          <a:spcPts val="0"/>
                        </a:spcAft>
                      </a:pPr>
                      <a:r>
                        <a:rPr lang="en-US" sz="2000" b="1">
                          <a:latin typeface="Times New Roman"/>
                          <a:ea typeface="Calibri"/>
                          <a:cs typeface="Times New Roman"/>
                        </a:rPr>
                        <a:t>S3 upper layer</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4</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16</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dirty="0">
                          <a:latin typeface="Times New Roman"/>
                          <a:ea typeface="Calibri"/>
                          <a:cs typeface="Times New Roman"/>
                        </a:rPr>
                        <a:t>0</a:t>
                      </a:r>
                      <a:endParaRPr lang="ru-RU" sz="2000" b="1" dirty="0">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7</a:t>
                      </a:r>
                      <a:endParaRPr lang="ru-RU" sz="2000" b="1">
                        <a:latin typeface="Calibri"/>
                        <a:ea typeface="Calibri"/>
                        <a:cs typeface="Times New Roman"/>
                      </a:endParaRPr>
                    </a:p>
                  </a:txBody>
                  <a:tcPr marL="68580" marR="68580" marT="0" marB="0">
                    <a:lnL>
                      <a:noFill/>
                    </a:lnL>
                    <a:lnR>
                      <a:noFill/>
                    </a:lnR>
                    <a:lnT>
                      <a:noFill/>
                    </a:lnT>
                    <a:lnB>
                      <a:noFill/>
                    </a:lnB>
                  </a:tcPr>
                </a:tc>
              </a:tr>
              <a:tr h="231744">
                <a:tc>
                  <a:txBody>
                    <a:bodyPr/>
                    <a:lstStyle/>
                    <a:p>
                      <a:pPr>
                        <a:spcAft>
                          <a:spcPts val="0"/>
                        </a:spcAft>
                      </a:pPr>
                      <a:r>
                        <a:rPr lang="en-US" sz="2000" b="1">
                          <a:latin typeface="Times New Roman"/>
                          <a:ea typeface="Calibri"/>
                          <a:cs typeface="Times New Roman"/>
                        </a:rPr>
                        <a:t>S3 lower layer</a:t>
                      </a:r>
                      <a:endParaRPr lang="ru-RU" sz="2000" b="1">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latin typeface="Times New Roman"/>
                          <a:ea typeface="Calibri"/>
                          <a:cs typeface="Times New Roman"/>
                        </a:rPr>
                        <a:t>0</a:t>
                      </a:r>
                      <a:endParaRPr lang="ru-RU" sz="2000" b="1"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Calibri"/>
                          <a:cs typeface="Times New Roman"/>
                        </a:rPr>
                        <a:t>1</a:t>
                      </a:r>
                      <a:endParaRPr lang="ru-RU" sz="2000" b="1">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Calibri"/>
                          <a:cs typeface="Times New Roman"/>
                        </a:rPr>
                        <a:t>12</a:t>
                      </a:r>
                      <a:endParaRPr lang="ru-RU" sz="2000" b="1">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latin typeface="Times New Roman"/>
                          <a:ea typeface="Calibri"/>
                          <a:cs typeface="Times New Roman"/>
                        </a:rPr>
                        <a:t>0</a:t>
                      </a:r>
                      <a:endParaRPr lang="ru-RU" sz="2000" b="1"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latin typeface="Times New Roman"/>
                          <a:ea typeface="Calibri"/>
                          <a:cs typeface="Times New Roman"/>
                        </a:rPr>
                        <a:t>3</a:t>
                      </a:r>
                      <a:endParaRPr lang="ru-RU" sz="2000" b="1"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nvGraphicFramePr>
        <p:xfrm>
          <a:off x="0" y="3621360"/>
          <a:ext cx="9143999" cy="3048000"/>
        </p:xfrm>
        <a:graphic>
          <a:graphicData uri="http://schemas.openxmlformats.org/drawingml/2006/table">
            <a:tbl>
              <a:tblPr/>
              <a:tblGrid>
                <a:gridCol w="2627784"/>
                <a:gridCol w="1152128"/>
                <a:gridCol w="1152128"/>
                <a:gridCol w="1296144"/>
                <a:gridCol w="1205100"/>
                <a:gridCol w="1710715"/>
              </a:tblGrid>
              <a:tr h="276031">
                <a:tc gridSpan="6">
                  <a:txBody>
                    <a:bodyPr/>
                    <a:lstStyle/>
                    <a:p>
                      <a:pPr>
                        <a:spcAft>
                          <a:spcPts val="0"/>
                        </a:spcAft>
                      </a:pPr>
                      <a:r>
                        <a:rPr lang="en-US" sz="2000" b="1" dirty="0" smtClean="0">
                          <a:latin typeface="Times New Roman"/>
                          <a:ea typeface="Calibri"/>
                          <a:cs typeface="Times New Roman"/>
                        </a:rPr>
                        <a:t> </a:t>
                      </a:r>
                      <a:r>
                        <a:rPr lang="en-US" sz="2000" b="1" dirty="0">
                          <a:latin typeface="Times New Roman"/>
                          <a:ea typeface="Calibri"/>
                          <a:cs typeface="Times New Roman"/>
                        </a:rPr>
                        <a:t>Maximal energy deposition in plastic detectors, </a:t>
                      </a:r>
                      <a:r>
                        <a:rPr lang="en-US" sz="2000" b="1" dirty="0" err="1">
                          <a:latin typeface="Times New Roman"/>
                          <a:ea typeface="Calibri"/>
                          <a:cs typeface="Times New Roman"/>
                        </a:rPr>
                        <a:t>MeV</a:t>
                      </a:r>
                      <a:r>
                        <a:rPr lang="en-US" sz="2000" b="1" dirty="0">
                          <a:latin typeface="Times New Roman"/>
                          <a:ea typeface="Calibri"/>
                          <a:cs typeface="Times New Roman"/>
                        </a:rPr>
                        <a:t>.</a:t>
                      </a:r>
                      <a:endParaRPr lang="ru-RU" sz="2000" b="1"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6031">
                <a:tc>
                  <a:txBody>
                    <a:bodyPr/>
                    <a:lstStyle/>
                    <a:p>
                      <a:pPr>
                        <a:spcAft>
                          <a:spcPts val="0"/>
                        </a:spcAft>
                      </a:pPr>
                      <a:r>
                        <a:rPr lang="en-US" sz="2000" b="1">
                          <a:latin typeface="Times New Roman"/>
                          <a:ea typeface="Calibri"/>
                          <a:cs typeface="Times New Roman"/>
                        </a:rPr>
                        <a:t>Detector layer</a:t>
                      </a:r>
                      <a:endParaRPr lang="ru-RU" sz="20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latin typeface="Times New Roman"/>
                          <a:ea typeface="Calibri"/>
                          <a:cs typeface="Times New Roman"/>
                        </a:rPr>
                        <a:t>e- 1MeV</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Calibri"/>
                          <a:cs typeface="Times New Roman"/>
                        </a:rPr>
                        <a:t>e- 3MeV</a:t>
                      </a:r>
                      <a:endParaRPr lang="ru-RU" sz="20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Calibri"/>
                          <a:cs typeface="Times New Roman"/>
                        </a:rPr>
                        <a:t>e- 10MeV</a:t>
                      </a:r>
                      <a:endParaRPr lang="ru-RU" sz="20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b="1" dirty="0" err="1" smtClean="0">
                          <a:latin typeface="Times New Roman"/>
                          <a:ea typeface="Calibri"/>
                          <a:cs typeface="Times New Roman"/>
                        </a:rPr>
                        <a:t>р</a:t>
                      </a:r>
                      <a:r>
                        <a:rPr lang="en-US" sz="2000" b="1" dirty="0" smtClean="0">
                          <a:latin typeface="Times New Roman"/>
                          <a:ea typeface="Calibri"/>
                          <a:cs typeface="Times New Roman"/>
                        </a:rPr>
                        <a:t> </a:t>
                      </a:r>
                      <a:r>
                        <a:rPr lang="en-US" sz="2000" b="1" dirty="0">
                          <a:latin typeface="Times New Roman"/>
                          <a:ea typeface="Calibri"/>
                          <a:cs typeface="Times New Roman"/>
                        </a:rPr>
                        <a:t>30 </a:t>
                      </a:r>
                      <a:r>
                        <a:rPr lang="en-US" sz="2000" b="1" dirty="0" err="1">
                          <a:latin typeface="Times New Roman"/>
                          <a:ea typeface="Calibri"/>
                          <a:cs typeface="Times New Roman"/>
                        </a:rPr>
                        <a:t>MeV</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b="1" dirty="0" err="1" smtClean="0">
                          <a:latin typeface="Times New Roman"/>
                          <a:ea typeface="Calibri"/>
                          <a:cs typeface="Times New Roman"/>
                        </a:rPr>
                        <a:t>р</a:t>
                      </a:r>
                      <a:r>
                        <a:rPr lang="en-US" sz="2000" b="1" dirty="0" smtClean="0">
                          <a:latin typeface="Times New Roman"/>
                          <a:ea typeface="Calibri"/>
                          <a:cs typeface="Times New Roman"/>
                        </a:rPr>
                        <a:t> </a:t>
                      </a:r>
                      <a:r>
                        <a:rPr lang="en-US" sz="2000" b="1" dirty="0">
                          <a:latin typeface="Times New Roman"/>
                          <a:ea typeface="Calibri"/>
                          <a:cs typeface="Times New Roman"/>
                        </a:rPr>
                        <a:t>100 </a:t>
                      </a:r>
                      <a:r>
                        <a:rPr lang="en-US" sz="2000" b="1" dirty="0" err="1">
                          <a:latin typeface="Times New Roman"/>
                          <a:ea typeface="Calibri"/>
                          <a:cs typeface="Times New Roman"/>
                        </a:rPr>
                        <a:t>MeV</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96">
                <a:tc>
                  <a:txBody>
                    <a:bodyPr/>
                    <a:lstStyle/>
                    <a:p>
                      <a:pPr>
                        <a:spcAft>
                          <a:spcPts val="0"/>
                        </a:spcAft>
                        <a:tabLst>
                          <a:tab pos="1101725" algn="r"/>
                        </a:tabLst>
                      </a:pPr>
                      <a:r>
                        <a:rPr lang="en-US" sz="2000" b="1" dirty="0">
                          <a:latin typeface="Times New Roman"/>
                          <a:ea typeface="Calibri"/>
                          <a:cs typeface="Times New Roman"/>
                        </a:rPr>
                        <a:t>AC top upper level </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2000" b="1" dirty="0">
                          <a:latin typeface="Times New Roman"/>
                          <a:ea typeface="Calibri"/>
                          <a:cs typeface="Times New Roman"/>
                        </a:rPr>
                        <a:t>0.199</a:t>
                      </a:r>
                      <a:endParaRPr lang="ru-RU" sz="20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2000" b="1">
                          <a:latin typeface="Times New Roman"/>
                          <a:ea typeface="Calibri"/>
                          <a:cs typeface="Times New Roman"/>
                        </a:rPr>
                        <a:t>2.668</a:t>
                      </a:r>
                      <a:endParaRPr lang="ru-RU" sz="20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ru-RU" sz="2000" b="1">
                          <a:latin typeface="Times New Roman"/>
                          <a:ea typeface="Calibri"/>
                          <a:cs typeface="Times New Roman"/>
                        </a:rPr>
                        <a:t>9.343</a:t>
                      </a:r>
                      <a:endParaRPr lang="ru-RU" sz="20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2000" b="1">
                          <a:latin typeface="Times New Roman"/>
                          <a:ea typeface="Calibri"/>
                          <a:cs typeface="Times New Roman"/>
                        </a:rPr>
                        <a:t>20.983</a:t>
                      </a:r>
                      <a:endParaRPr lang="ru-RU" sz="20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2000" b="1">
                          <a:latin typeface="Times New Roman"/>
                          <a:ea typeface="Calibri"/>
                          <a:cs typeface="Times New Roman"/>
                        </a:rPr>
                        <a:t>96.570</a:t>
                      </a:r>
                      <a:endParaRPr lang="ru-RU" sz="20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37728">
                <a:tc>
                  <a:txBody>
                    <a:bodyPr/>
                    <a:lstStyle/>
                    <a:p>
                      <a:pPr>
                        <a:spcAft>
                          <a:spcPts val="0"/>
                        </a:spcAft>
                      </a:pPr>
                      <a:r>
                        <a:rPr lang="en-US" sz="2000" b="1" dirty="0">
                          <a:latin typeface="Times New Roman"/>
                          <a:ea typeface="Calibri"/>
                          <a:cs typeface="Times New Roman"/>
                        </a:rPr>
                        <a:t>AC top lower layer</a:t>
                      </a:r>
                      <a:endParaRPr lang="ru-RU" sz="2000" b="1" dirty="0">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0.261</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1.659</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6.069</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5.823</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79.943</a:t>
                      </a:r>
                      <a:endParaRPr lang="ru-RU" sz="2000" b="1">
                        <a:latin typeface="Calibri"/>
                        <a:ea typeface="Calibri"/>
                        <a:cs typeface="Times New Roman"/>
                      </a:endParaRPr>
                    </a:p>
                  </a:txBody>
                  <a:tcPr marL="68580" marR="68580" marT="0" marB="0">
                    <a:lnL>
                      <a:noFill/>
                    </a:lnL>
                    <a:lnR>
                      <a:noFill/>
                    </a:lnR>
                    <a:lnT>
                      <a:noFill/>
                    </a:lnT>
                    <a:lnB>
                      <a:noFill/>
                    </a:lnB>
                  </a:tcPr>
                </a:tc>
              </a:tr>
              <a:tr h="276031">
                <a:tc>
                  <a:txBody>
                    <a:bodyPr/>
                    <a:lstStyle/>
                    <a:p>
                      <a:pPr>
                        <a:spcAft>
                          <a:spcPts val="0"/>
                        </a:spcAft>
                      </a:pPr>
                      <a:r>
                        <a:rPr lang="en-US" sz="2000" b="1">
                          <a:latin typeface="Times New Roman"/>
                          <a:ea typeface="Calibri"/>
                          <a:cs typeface="Times New Roman"/>
                        </a:rPr>
                        <a:t>S1 upper layer</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0.766</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3.371</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1.364</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17.906</a:t>
                      </a:r>
                      <a:endParaRPr lang="ru-RU" sz="2000" b="1">
                        <a:latin typeface="Calibri"/>
                        <a:ea typeface="Calibri"/>
                        <a:cs typeface="Times New Roman"/>
                      </a:endParaRPr>
                    </a:p>
                  </a:txBody>
                  <a:tcPr marL="68580" marR="68580" marT="0" marB="0">
                    <a:lnL>
                      <a:noFill/>
                    </a:lnL>
                    <a:lnR>
                      <a:noFill/>
                    </a:lnR>
                    <a:lnT>
                      <a:noFill/>
                    </a:lnT>
                    <a:lnB>
                      <a:noFill/>
                    </a:lnB>
                  </a:tcPr>
                </a:tc>
              </a:tr>
              <a:tr h="276031">
                <a:tc>
                  <a:txBody>
                    <a:bodyPr/>
                    <a:lstStyle/>
                    <a:p>
                      <a:pPr>
                        <a:spcAft>
                          <a:spcPts val="0"/>
                        </a:spcAft>
                      </a:pPr>
                      <a:r>
                        <a:rPr lang="en-US" sz="2000" b="1">
                          <a:latin typeface="Times New Roman"/>
                          <a:ea typeface="Calibri"/>
                          <a:cs typeface="Times New Roman"/>
                        </a:rPr>
                        <a:t>S1 lower layer</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dirty="0" smtClean="0">
                          <a:latin typeface="Times New Roman"/>
                          <a:ea typeface="Calibri"/>
                          <a:cs typeface="Times New Roman"/>
                        </a:rPr>
                        <a:t>0.450</a:t>
                      </a:r>
                      <a:endParaRPr lang="ru-RU" sz="2000" b="1" dirty="0">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0.875</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3.948</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21.944</a:t>
                      </a:r>
                      <a:endParaRPr lang="ru-RU" sz="2000" b="1">
                        <a:latin typeface="Calibri"/>
                        <a:ea typeface="Calibri"/>
                        <a:cs typeface="Times New Roman"/>
                      </a:endParaRPr>
                    </a:p>
                  </a:txBody>
                  <a:tcPr marL="68580" marR="68580" marT="0" marB="0">
                    <a:lnL>
                      <a:noFill/>
                    </a:lnL>
                    <a:lnR>
                      <a:noFill/>
                    </a:lnR>
                    <a:lnT>
                      <a:noFill/>
                    </a:lnT>
                    <a:lnB>
                      <a:noFill/>
                    </a:lnB>
                  </a:tcPr>
                </a:tc>
              </a:tr>
              <a:tr h="276031">
                <a:tc>
                  <a:txBody>
                    <a:bodyPr/>
                    <a:lstStyle/>
                    <a:p>
                      <a:pPr>
                        <a:spcAft>
                          <a:spcPts val="0"/>
                        </a:spcAft>
                      </a:pPr>
                      <a:r>
                        <a:rPr lang="en-US" sz="2000" b="1">
                          <a:latin typeface="Times New Roman"/>
                          <a:ea typeface="Calibri"/>
                          <a:cs typeface="Times New Roman"/>
                        </a:rPr>
                        <a:t>S2 upper layer</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0.322</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2.831</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0.467</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13.779</a:t>
                      </a:r>
                      <a:endParaRPr lang="ru-RU" sz="2000" b="1">
                        <a:latin typeface="Calibri"/>
                        <a:ea typeface="Calibri"/>
                        <a:cs typeface="Times New Roman"/>
                      </a:endParaRPr>
                    </a:p>
                  </a:txBody>
                  <a:tcPr marL="68580" marR="68580" marT="0" marB="0">
                    <a:lnL>
                      <a:noFill/>
                    </a:lnL>
                    <a:lnR>
                      <a:noFill/>
                    </a:lnR>
                    <a:lnT>
                      <a:noFill/>
                    </a:lnT>
                    <a:lnB>
                      <a:noFill/>
                    </a:lnB>
                  </a:tcPr>
                </a:tc>
              </a:tr>
              <a:tr h="276031">
                <a:tc>
                  <a:txBody>
                    <a:bodyPr/>
                    <a:lstStyle/>
                    <a:p>
                      <a:pPr>
                        <a:spcAft>
                          <a:spcPts val="0"/>
                        </a:spcAft>
                      </a:pPr>
                      <a:r>
                        <a:rPr lang="en-US" sz="2000" b="1">
                          <a:latin typeface="Times New Roman"/>
                          <a:ea typeface="Calibri"/>
                          <a:cs typeface="Times New Roman"/>
                        </a:rPr>
                        <a:t>S2 lower layer</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0.320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1.926</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0.975</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2.468</a:t>
                      </a:r>
                      <a:endParaRPr lang="ru-RU" sz="2000" b="1">
                        <a:latin typeface="Calibri"/>
                        <a:ea typeface="Calibri"/>
                        <a:cs typeface="Times New Roman"/>
                      </a:endParaRPr>
                    </a:p>
                  </a:txBody>
                  <a:tcPr marL="68580" marR="68580" marT="0" marB="0">
                    <a:lnL>
                      <a:noFill/>
                    </a:lnL>
                    <a:lnR>
                      <a:noFill/>
                    </a:lnR>
                    <a:lnT>
                      <a:noFill/>
                    </a:lnT>
                    <a:lnB>
                      <a:noFill/>
                    </a:lnB>
                  </a:tcPr>
                </a:tc>
              </a:tr>
              <a:tr h="276031">
                <a:tc>
                  <a:txBody>
                    <a:bodyPr/>
                    <a:lstStyle/>
                    <a:p>
                      <a:pPr>
                        <a:spcAft>
                          <a:spcPts val="0"/>
                        </a:spcAft>
                      </a:pPr>
                      <a:r>
                        <a:rPr lang="en-US" sz="2000" b="1">
                          <a:latin typeface="Times New Roman"/>
                          <a:ea typeface="Calibri"/>
                          <a:cs typeface="Times New Roman"/>
                        </a:rPr>
                        <a:t>S3 upper layer</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0.255</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0.904</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n-US" sz="2000" b="1">
                          <a:latin typeface="Times New Roman"/>
                          <a:ea typeface="Calibri"/>
                          <a:cs typeface="Times New Roman"/>
                        </a:rPr>
                        <a:t>1.225</a:t>
                      </a:r>
                      <a:endParaRPr lang="ru-RU" sz="2000" b="1">
                        <a:latin typeface="Calibri"/>
                        <a:ea typeface="Calibri"/>
                        <a:cs typeface="Times New Roman"/>
                      </a:endParaRPr>
                    </a:p>
                  </a:txBody>
                  <a:tcPr marL="68580" marR="68580" marT="0" marB="0">
                    <a:lnL>
                      <a:noFill/>
                    </a:lnL>
                    <a:lnR>
                      <a:noFill/>
                    </a:lnR>
                    <a:lnT>
                      <a:noFill/>
                    </a:lnT>
                    <a:lnB>
                      <a:noFill/>
                    </a:lnB>
                  </a:tcPr>
                </a:tc>
              </a:tr>
              <a:tr h="276031">
                <a:tc>
                  <a:txBody>
                    <a:bodyPr/>
                    <a:lstStyle/>
                    <a:p>
                      <a:pPr>
                        <a:spcAft>
                          <a:spcPts val="0"/>
                        </a:spcAft>
                      </a:pPr>
                      <a:r>
                        <a:rPr lang="en-US" sz="2000" b="1">
                          <a:latin typeface="Times New Roman"/>
                          <a:ea typeface="Calibri"/>
                          <a:cs typeface="Times New Roman"/>
                        </a:rPr>
                        <a:t>S3 lower layer</a:t>
                      </a:r>
                      <a:endParaRPr lang="ru-RU" sz="2000" b="1">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smtClean="0">
                          <a:latin typeface="Times New Roman"/>
                          <a:ea typeface="Calibri"/>
                          <a:cs typeface="Times New Roman"/>
                        </a:rPr>
                        <a:t>0.041</a:t>
                      </a:r>
                      <a:endParaRPr lang="ru-RU" sz="2000" b="1"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Calibri"/>
                          <a:cs typeface="Times New Roman"/>
                        </a:rPr>
                        <a:t>0.705</a:t>
                      </a:r>
                      <a:endParaRPr lang="ru-RU" sz="2000" b="1">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Calibri"/>
                          <a:cs typeface="Times New Roman"/>
                        </a:rPr>
                        <a:t>0</a:t>
                      </a:r>
                      <a:endParaRPr lang="ru-RU" sz="2000" b="1">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latin typeface="Times New Roman"/>
                          <a:ea typeface="Calibri"/>
                          <a:cs typeface="Times New Roman"/>
                        </a:rPr>
                        <a:t>0.021</a:t>
                      </a:r>
                      <a:endParaRPr lang="ru-RU" sz="2000" b="1"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267744" y="0"/>
            <a:ext cx="4527201" cy="461665"/>
          </a:xfrm>
          <a:prstGeom prst="rect">
            <a:avLst/>
          </a:prstGeom>
          <a:noFill/>
        </p:spPr>
        <p:txBody>
          <a:bodyPr wrap="none" rtlCol="0">
            <a:spAutoFit/>
          </a:bodyPr>
          <a:lstStyle/>
          <a:p>
            <a:r>
              <a:rPr lang="en-US" sz="2400" b="1" dirty="0" smtClean="0">
                <a:latin typeface="Arial" pitchFamily="34" charset="0"/>
                <a:cs typeface="Arial" pitchFamily="34" charset="0"/>
              </a:rPr>
              <a:t>Low energy charged particles</a:t>
            </a:r>
            <a:endParaRPr lang="ru-RU" sz="2400" b="1" dirty="0">
              <a:latin typeface="Arial" pitchFamily="34" charset="0"/>
              <a:cs typeface="Arial" pitchFamily="34" charset="0"/>
            </a:endParaRPr>
          </a:p>
        </p:txBody>
      </p:sp>
    </p:spTree>
    <p:extLst>
      <p:ext uri="{BB962C8B-B14F-4D97-AF65-F5344CB8AC3E}">
        <p14:creationId xmlns:p14="http://schemas.microsoft.com/office/powerpoint/2010/main" val="1739611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27384"/>
          <a:ext cx="9143999" cy="5899013"/>
        </p:xfrm>
        <a:graphic>
          <a:graphicData uri="http://schemas.openxmlformats.org/drawingml/2006/table">
            <a:tbl>
              <a:tblPr/>
              <a:tblGrid>
                <a:gridCol w="1403648"/>
                <a:gridCol w="720080"/>
                <a:gridCol w="792088"/>
                <a:gridCol w="504056"/>
                <a:gridCol w="1944216"/>
                <a:gridCol w="648072"/>
                <a:gridCol w="648072"/>
                <a:gridCol w="792088"/>
                <a:gridCol w="864096"/>
                <a:gridCol w="827583"/>
              </a:tblGrid>
              <a:tr h="94791">
                <a:tc gridSpan="10">
                  <a:txBody>
                    <a:bodyPr/>
                    <a:lstStyle/>
                    <a:p>
                      <a:pPr algn="just">
                        <a:spcAft>
                          <a:spcPts val="0"/>
                        </a:spcAft>
                      </a:pPr>
                      <a:r>
                        <a:rPr lang="en-US" sz="2000" b="1" dirty="0" smtClean="0">
                          <a:latin typeface="Arial Narrow" pitchFamily="34" charset="0"/>
                          <a:ea typeface="Calibri"/>
                          <a:cs typeface="Times New Roman"/>
                        </a:rPr>
                        <a:t>Fragment </a:t>
                      </a:r>
                      <a:r>
                        <a:rPr lang="en-US" sz="2000" b="1" dirty="0">
                          <a:latin typeface="Arial Narrow" pitchFamily="34" charset="0"/>
                          <a:ea typeface="Calibri"/>
                          <a:cs typeface="Times New Roman"/>
                        </a:rPr>
                        <a:t>of sample 3 </a:t>
                      </a:r>
                      <a:r>
                        <a:rPr lang="en-US" sz="2000" b="1" dirty="0" err="1">
                          <a:latin typeface="Arial Narrow" pitchFamily="34" charset="0"/>
                          <a:ea typeface="Calibri"/>
                          <a:cs typeface="Times New Roman"/>
                        </a:rPr>
                        <a:t>MeV</a:t>
                      </a:r>
                      <a:r>
                        <a:rPr lang="en-US" sz="2000" b="1" dirty="0">
                          <a:latin typeface="Arial Narrow" pitchFamily="34" charset="0"/>
                          <a:ea typeface="Calibri"/>
                          <a:cs typeface="Times New Roman"/>
                        </a:rPr>
                        <a:t> electron full tracking</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0516">
                <a:tc>
                  <a:txBody>
                    <a:bodyPr/>
                    <a:lstStyle/>
                    <a:p>
                      <a:pPr algn="just">
                        <a:lnSpc>
                          <a:spcPct val="75000"/>
                        </a:lnSpc>
                        <a:spcAft>
                          <a:spcPts val="0"/>
                        </a:spcAft>
                      </a:pPr>
                      <a:r>
                        <a:rPr lang="en-US" sz="2000" b="1" dirty="0">
                          <a:latin typeface="Arial Narrow" pitchFamily="34" charset="0"/>
                          <a:ea typeface="Calibri"/>
                          <a:cs typeface="Times New Roman"/>
                        </a:rPr>
                        <a:t>Detector layer</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75000"/>
                        </a:lnSpc>
                        <a:spcAft>
                          <a:spcPts val="0"/>
                        </a:spcAft>
                      </a:pPr>
                      <a:r>
                        <a:rPr lang="en-US" sz="2000" b="1" dirty="0">
                          <a:latin typeface="Arial Narrow" pitchFamily="34" charset="0"/>
                          <a:ea typeface="Calibri"/>
                          <a:cs typeface="Times New Roman"/>
                        </a:rPr>
                        <a:t>Particle type</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75000"/>
                        </a:lnSpc>
                        <a:spcAft>
                          <a:spcPts val="0"/>
                        </a:spcAft>
                      </a:pPr>
                      <a:r>
                        <a:rPr lang="en-US" sz="2000" b="1">
                          <a:latin typeface="Arial Narrow" pitchFamily="34" charset="0"/>
                          <a:ea typeface="Calibri"/>
                          <a:cs typeface="Times New Roman"/>
                        </a:rPr>
                        <a:t>Par-ticle ID</a:t>
                      </a:r>
                      <a:endParaRPr lang="ru-RU" sz="2000" b="1">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75000"/>
                        </a:lnSpc>
                        <a:spcAft>
                          <a:spcPts val="0"/>
                        </a:spcAft>
                      </a:pPr>
                      <a:r>
                        <a:rPr lang="en-US" sz="2000" b="1" dirty="0" smtClean="0">
                          <a:latin typeface="Arial Narrow" pitchFamily="34" charset="0"/>
                          <a:ea typeface="Calibri"/>
                          <a:cs typeface="Times New Roman"/>
                        </a:rPr>
                        <a:t>Parent ID</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75000"/>
                        </a:lnSpc>
                        <a:spcAft>
                          <a:spcPts val="0"/>
                        </a:spcAft>
                      </a:pPr>
                      <a:r>
                        <a:rPr lang="en-US" sz="2000" b="1">
                          <a:latin typeface="Arial Narrow" pitchFamily="34" charset="0"/>
                          <a:ea typeface="Calibri"/>
                          <a:cs typeface="Times New Roman"/>
                        </a:rPr>
                        <a:t>Process</a:t>
                      </a:r>
                      <a:endParaRPr lang="ru-RU" sz="2000" b="1">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75000"/>
                        </a:lnSpc>
                        <a:spcAft>
                          <a:spcPts val="0"/>
                        </a:spcAft>
                      </a:pPr>
                      <a:r>
                        <a:rPr lang="en-US" sz="2000" b="1" dirty="0" smtClean="0">
                          <a:latin typeface="Arial Narrow" pitchFamily="34" charset="0"/>
                          <a:ea typeface="Calibri"/>
                          <a:cs typeface="Times New Roman"/>
                          <a:sym typeface="Symbol"/>
                        </a:rPr>
                        <a:t></a:t>
                      </a:r>
                      <a:r>
                        <a:rPr lang="en-US" sz="2000" b="1" dirty="0" smtClean="0">
                          <a:latin typeface="Arial Narrow" pitchFamily="34" charset="0"/>
                          <a:ea typeface="Calibri"/>
                          <a:cs typeface="Times New Roman"/>
                        </a:rPr>
                        <a:t>E, </a:t>
                      </a:r>
                      <a:r>
                        <a:rPr lang="en-US" sz="2000" b="1" dirty="0" err="1" smtClean="0">
                          <a:latin typeface="Arial Narrow" pitchFamily="34" charset="0"/>
                          <a:ea typeface="Calibri"/>
                          <a:cs typeface="Times New Roman"/>
                        </a:rPr>
                        <a:t>MeV</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75000"/>
                        </a:lnSpc>
                        <a:spcAft>
                          <a:spcPts val="0"/>
                        </a:spcAft>
                      </a:pPr>
                      <a:r>
                        <a:rPr lang="en-US" sz="2000" b="1" dirty="0" err="1" smtClean="0">
                          <a:latin typeface="Arial Narrow" pitchFamily="34" charset="0"/>
                          <a:ea typeface="Calibri"/>
                          <a:cs typeface="Times New Roman"/>
                        </a:rPr>
                        <a:t>Etotal</a:t>
                      </a:r>
                      <a:r>
                        <a:rPr lang="en-US" sz="2000" b="1" dirty="0" smtClean="0">
                          <a:latin typeface="Arial Narrow" pitchFamily="34" charset="0"/>
                          <a:ea typeface="Calibri"/>
                          <a:cs typeface="Times New Roman"/>
                        </a:rPr>
                        <a:t>, </a:t>
                      </a:r>
                      <a:r>
                        <a:rPr lang="en-US" sz="2000" b="1" dirty="0" err="1">
                          <a:latin typeface="Arial Narrow" pitchFamily="34" charset="0"/>
                          <a:ea typeface="Calibri"/>
                          <a:cs typeface="Times New Roman"/>
                        </a:rPr>
                        <a:t>MeV</a:t>
                      </a:r>
                      <a:r>
                        <a:rPr lang="en-US" sz="2000" b="1" dirty="0">
                          <a:latin typeface="Arial Narrow" pitchFamily="34" charset="0"/>
                          <a:ea typeface="Calibri"/>
                          <a:cs typeface="Times New Roman"/>
                        </a:rPr>
                        <a:t> </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75000"/>
                        </a:lnSpc>
                        <a:spcAft>
                          <a:spcPts val="0"/>
                        </a:spcAft>
                      </a:pPr>
                      <a:r>
                        <a:rPr lang="en-US" sz="2000" b="1">
                          <a:latin typeface="Arial Narrow" pitchFamily="34" charset="0"/>
                          <a:ea typeface="Calibri"/>
                          <a:cs typeface="Times New Roman"/>
                        </a:rPr>
                        <a:t>X, mm</a:t>
                      </a:r>
                      <a:endParaRPr lang="ru-RU" sz="2000" b="1">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75000"/>
                        </a:lnSpc>
                        <a:spcAft>
                          <a:spcPts val="0"/>
                        </a:spcAft>
                      </a:pPr>
                      <a:r>
                        <a:rPr lang="en-US" sz="2000" b="1">
                          <a:latin typeface="Arial Narrow" pitchFamily="34" charset="0"/>
                          <a:ea typeface="Calibri"/>
                          <a:cs typeface="Times New Roman"/>
                        </a:rPr>
                        <a:t>Y, mm</a:t>
                      </a:r>
                      <a:endParaRPr lang="ru-RU" sz="2000" b="1">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75000"/>
                        </a:lnSpc>
                        <a:spcAft>
                          <a:spcPts val="0"/>
                        </a:spcAft>
                      </a:pPr>
                      <a:r>
                        <a:rPr lang="en-US" sz="2000" b="1">
                          <a:latin typeface="Arial Narrow" pitchFamily="34" charset="0"/>
                          <a:ea typeface="Calibri"/>
                          <a:cs typeface="Times New Roman"/>
                        </a:rPr>
                        <a:t>Z, mm</a:t>
                      </a:r>
                      <a:endParaRPr lang="ru-RU" sz="2000" b="1">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413">
                <a:tc>
                  <a:txBody>
                    <a:bodyPr/>
                    <a:lstStyle/>
                    <a:p>
                      <a:pPr marL="0" marR="0" indent="0" algn="l" defTabSz="914400" rtl="0" eaLnBrk="1" fontAlgn="auto" latinLnBrk="0" hangingPunct="1">
                        <a:lnSpc>
                          <a:spcPct val="75000"/>
                        </a:lnSpc>
                        <a:spcBef>
                          <a:spcPts val="0"/>
                        </a:spcBef>
                        <a:spcAft>
                          <a:spcPts val="0"/>
                        </a:spcAft>
                        <a:buClrTx/>
                        <a:buSzTx/>
                        <a:buFontTx/>
                        <a:buNone/>
                        <a:tabLst/>
                        <a:defRPr/>
                      </a:pPr>
                      <a:r>
                        <a:rPr lang="en-US" sz="2000" b="1" dirty="0" err="1" smtClean="0">
                          <a:latin typeface="Arial Narrow" pitchFamily="34" charset="0"/>
                          <a:ea typeface="Calibri"/>
                          <a:cs typeface="Times New Roman"/>
                        </a:rPr>
                        <a:t>T.i</a:t>
                      </a:r>
                      <a:r>
                        <a:rPr lang="en-US" sz="2000" b="1" dirty="0" smtClean="0">
                          <a:latin typeface="Arial Narrow" pitchFamily="34" charset="0"/>
                          <a:ea typeface="Calibri"/>
                          <a:cs typeface="Times New Roman"/>
                        </a:rPr>
                        <a:t>. upper foil</a:t>
                      </a:r>
                      <a:endParaRPr lang="ru-RU" sz="2000" b="1" dirty="0" smtClean="0">
                        <a:latin typeface="Arial Narrow" pitchFamily="34" charset="0"/>
                        <a:ea typeface="Calibri"/>
                        <a:cs typeface="Times New Roman"/>
                      </a:endParaRPr>
                    </a:p>
                    <a:p>
                      <a:pPr algn="l">
                        <a:lnSpc>
                          <a:spcPct val="75000"/>
                        </a:lnSpc>
                        <a:spcAft>
                          <a:spcPts val="0"/>
                        </a:spcAft>
                      </a:pPr>
                      <a:r>
                        <a:rPr lang="en-US" sz="2000" b="1" dirty="0" err="1" smtClean="0">
                          <a:latin typeface="Arial Narrow" pitchFamily="34" charset="0"/>
                          <a:ea typeface="Calibri"/>
                          <a:cs typeface="Times New Roman"/>
                        </a:rPr>
                        <a:t>T.i</a:t>
                      </a:r>
                      <a:r>
                        <a:rPr lang="en-US" sz="2000" b="1" dirty="0" smtClean="0">
                          <a:latin typeface="Arial Narrow" pitchFamily="34" charset="0"/>
                          <a:ea typeface="Calibri"/>
                          <a:cs typeface="Times New Roman"/>
                        </a:rPr>
                        <a:t>. polyamide</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75000"/>
                        </a:lnSpc>
                        <a:spcAft>
                          <a:spcPts val="0"/>
                        </a:spcAft>
                      </a:pPr>
                      <a:r>
                        <a:rPr lang="en-US" sz="2000" b="1" dirty="0">
                          <a:latin typeface="Arial Narrow" pitchFamily="34" charset="0"/>
                          <a:ea typeface="Calibri"/>
                          <a:cs typeface="Times New Roman"/>
                        </a:rPr>
                        <a:t>e-</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75000"/>
                        </a:lnSpc>
                        <a:spcAft>
                          <a:spcPts val="0"/>
                        </a:spcAft>
                      </a:pPr>
                      <a:r>
                        <a:rPr lang="en-US" sz="2000" b="1">
                          <a:latin typeface="Arial Narrow" pitchFamily="34" charset="0"/>
                          <a:ea typeface="Calibri"/>
                          <a:cs typeface="Times New Roman"/>
                        </a:rPr>
                        <a:t>-</a:t>
                      </a:r>
                      <a:endParaRPr lang="ru-RU" sz="2000" b="1">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just" defTabSz="914400" rtl="0" eaLnBrk="1" fontAlgn="auto" latinLnBrk="0" hangingPunct="1">
                        <a:lnSpc>
                          <a:spcPct val="75000"/>
                        </a:lnSpc>
                        <a:spcBef>
                          <a:spcPts val="0"/>
                        </a:spcBef>
                        <a:spcAft>
                          <a:spcPts val="0"/>
                        </a:spcAft>
                        <a:buClrTx/>
                        <a:buSzTx/>
                        <a:buFontTx/>
                        <a:buNone/>
                        <a:tabLst/>
                        <a:defRPr/>
                      </a:pPr>
                      <a:r>
                        <a:rPr lang="en-US" sz="2000" b="1" dirty="0" err="1" smtClean="0">
                          <a:latin typeface="Arial Narrow" pitchFamily="34" charset="0"/>
                          <a:ea typeface="Calibri"/>
                          <a:cs typeface="Times New Roman"/>
                        </a:rPr>
                        <a:t>bremsstrahlung</a:t>
                      </a:r>
                      <a:endParaRPr lang="ru-RU" sz="2000" b="1" dirty="0" smtClean="0">
                        <a:latin typeface="Arial Narrow" pitchFamily="34" charset="0"/>
                        <a:ea typeface="Calibri"/>
                        <a:cs typeface="Times New Roman"/>
                      </a:endParaRPr>
                    </a:p>
                    <a:p>
                      <a:pPr algn="just">
                        <a:lnSpc>
                          <a:spcPct val="75000"/>
                        </a:lnSpc>
                        <a:spcAft>
                          <a:spcPts val="0"/>
                        </a:spcAft>
                      </a:pPr>
                      <a:r>
                        <a:rPr lang="en-US" sz="2000" b="1" dirty="0" err="1" smtClean="0">
                          <a:latin typeface="Arial Narrow" pitchFamily="34" charset="0"/>
                          <a:ea typeface="Calibri"/>
                          <a:cs typeface="Times New Roman"/>
                        </a:rPr>
                        <a:t>bremsstrahlung</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75000"/>
                        </a:lnSpc>
                        <a:spcAft>
                          <a:spcPts val="0"/>
                        </a:spcAft>
                      </a:pPr>
                      <a:r>
                        <a:rPr lang="en-US" sz="2000" b="1" dirty="0" smtClean="0">
                          <a:solidFill>
                            <a:schemeClr val="tx1"/>
                          </a:solidFill>
                          <a:latin typeface="Arial Narrow" pitchFamily="34" charset="0"/>
                          <a:ea typeface="Calibri"/>
                          <a:cs typeface="Times New Roman"/>
                        </a:rPr>
                        <a:t>0.654</a:t>
                      </a:r>
                    </a:p>
                    <a:p>
                      <a:pPr algn="just">
                        <a:lnSpc>
                          <a:spcPct val="75000"/>
                        </a:lnSpc>
                        <a:spcAft>
                          <a:spcPts val="0"/>
                        </a:spcAft>
                      </a:pPr>
                      <a:r>
                        <a:rPr lang="en-US" sz="2000" b="1" dirty="0" smtClean="0">
                          <a:solidFill>
                            <a:schemeClr val="tx1"/>
                          </a:solidFill>
                          <a:latin typeface="Arial Narrow" pitchFamily="34" charset="0"/>
                          <a:ea typeface="Calibri"/>
                          <a:cs typeface="Times New Roman"/>
                        </a:rPr>
                        <a:t>0.314</a:t>
                      </a:r>
                      <a:endParaRPr lang="ru-RU" sz="2000" b="1" dirty="0">
                        <a:solidFill>
                          <a:schemeClr val="tx1"/>
                        </a:solidFill>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75000"/>
                        </a:lnSpc>
                        <a:spcAft>
                          <a:spcPts val="0"/>
                        </a:spcAft>
                      </a:pPr>
                      <a:r>
                        <a:rPr lang="en-US" sz="2000" b="1" dirty="0" smtClean="0">
                          <a:solidFill>
                            <a:schemeClr val="tx1"/>
                          </a:solidFill>
                          <a:latin typeface="Arial Narrow" pitchFamily="34" charset="0"/>
                          <a:ea typeface="Calibri"/>
                          <a:cs typeface="Times New Roman"/>
                        </a:rPr>
                        <a:t>2.346</a:t>
                      </a:r>
                    </a:p>
                    <a:p>
                      <a:pPr algn="just">
                        <a:lnSpc>
                          <a:spcPct val="75000"/>
                        </a:lnSpc>
                        <a:spcAft>
                          <a:spcPts val="0"/>
                        </a:spcAft>
                      </a:pPr>
                      <a:r>
                        <a:rPr lang="en-US" sz="2000" b="1" dirty="0" smtClean="0">
                          <a:solidFill>
                            <a:schemeClr val="tx1"/>
                          </a:solidFill>
                          <a:latin typeface="Arial Narrow" pitchFamily="34" charset="0"/>
                          <a:ea typeface="Calibri"/>
                          <a:cs typeface="Times New Roman"/>
                        </a:rPr>
                        <a:t>2.032</a:t>
                      </a:r>
                      <a:endParaRPr lang="ru-RU" sz="2000" b="1" dirty="0">
                        <a:solidFill>
                          <a:schemeClr val="tx1"/>
                        </a:solidFill>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75000"/>
                        </a:lnSpc>
                        <a:spcAft>
                          <a:spcPts val="0"/>
                        </a:spcAft>
                      </a:pPr>
                      <a:r>
                        <a:rPr lang="en-US" sz="2000" b="1" dirty="0" smtClean="0">
                          <a:latin typeface="Arial Narrow" pitchFamily="34" charset="0"/>
                          <a:ea typeface="Calibri"/>
                          <a:cs typeface="Times New Roman"/>
                        </a:rPr>
                        <a:t>376.33</a:t>
                      </a:r>
                    </a:p>
                    <a:p>
                      <a:pPr algn="just">
                        <a:lnSpc>
                          <a:spcPct val="75000"/>
                        </a:lnSpc>
                        <a:spcAft>
                          <a:spcPts val="0"/>
                        </a:spcAft>
                      </a:pPr>
                      <a:r>
                        <a:rPr lang="en-US" sz="2000" b="1" dirty="0" smtClean="0">
                          <a:latin typeface="Arial Narrow" pitchFamily="34" charset="0"/>
                          <a:ea typeface="Calibri"/>
                          <a:cs typeface="Times New Roman"/>
                        </a:rPr>
                        <a:t>376.32</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75000"/>
                        </a:lnSpc>
                        <a:spcAft>
                          <a:spcPts val="0"/>
                        </a:spcAft>
                      </a:pPr>
                      <a:r>
                        <a:rPr lang="en-US" sz="2000" b="1" dirty="0" smtClean="0">
                          <a:latin typeface="Arial Narrow" pitchFamily="34" charset="0"/>
                          <a:ea typeface="Calibri"/>
                          <a:cs typeface="Times New Roman"/>
                        </a:rPr>
                        <a:t>200.17</a:t>
                      </a:r>
                    </a:p>
                    <a:p>
                      <a:pPr algn="just">
                        <a:lnSpc>
                          <a:spcPct val="75000"/>
                        </a:lnSpc>
                        <a:spcAft>
                          <a:spcPts val="0"/>
                        </a:spcAft>
                      </a:pPr>
                      <a:r>
                        <a:rPr lang="en-US" sz="2000" b="1" dirty="0" smtClean="0">
                          <a:latin typeface="Arial Narrow" pitchFamily="34" charset="0"/>
                          <a:ea typeface="Calibri"/>
                          <a:cs typeface="Times New Roman"/>
                        </a:rPr>
                        <a:t>200.16</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75000"/>
                        </a:lnSpc>
                        <a:spcAft>
                          <a:spcPts val="0"/>
                        </a:spcAft>
                      </a:pPr>
                      <a:r>
                        <a:rPr lang="en-US" sz="2000" b="1" dirty="0" smtClean="0">
                          <a:latin typeface="Arial Narrow" pitchFamily="34" charset="0"/>
                          <a:ea typeface="Calibri"/>
                          <a:cs typeface="Times New Roman"/>
                        </a:rPr>
                        <a:t>-1309.92</a:t>
                      </a:r>
                    </a:p>
                    <a:p>
                      <a:pPr algn="just">
                        <a:lnSpc>
                          <a:spcPct val="75000"/>
                        </a:lnSpc>
                        <a:spcAft>
                          <a:spcPts val="0"/>
                        </a:spcAft>
                      </a:pPr>
                      <a:r>
                        <a:rPr lang="en-US" sz="2000" b="1" dirty="0" smtClean="0">
                          <a:latin typeface="Arial Narrow" pitchFamily="34" charset="0"/>
                          <a:ea typeface="Calibri"/>
                          <a:cs typeface="Times New Roman"/>
                        </a:rPr>
                        <a:t>-</a:t>
                      </a:r>
                      <a:r>
                        <a:rPr lang="en-US" sz="2000" b="1" dirty="0">
                          <a:latin typeface="Arial Narrow" pitchFamily="34" charset="0"/>
                          <a:ea typeface="Calibri"/>
                          <a:cs typeface="Times New Roman"/>
                        </a:rPr>
                        <a:t>1309.47</a:t>
                      </a:r>
                      <a:endParaRPr lang="ru-RU" sz="2000" b="1" dirty="0">
                        <a:latin typeface="Arial Narrow" pitchFamily="34" charset="0"/>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r>
              <a:tr h="336413">
                <a:tc>
                  <a:txBody>
                    <a:bodyPr/>
                    <a:lstStyle/>
                    <a:p>
                      <a:pPr algn="l">
                        <a:lnSpc>
                          <a:spcPct val="75000"/>
                        </a:lnSpc>
                        <a:spcAft>
                          <a:spcPts val="0"/>
                        </a:spcAft>
                      </a:pPr>
                      <a:r>
                        <a:rPr lang="en-US" sz="2000" b="1" dirty="0" err="1" smtClean="0">
                          <a:latin typeface="Arial Narrow" pitchFamily="34" charset="0"/>
                          <a:ea typeface="Calibri"/>
                          <a:cs typeface="Times New Roman"/>
                        </a:rPr>
                        <a:t>T.i</a:t>
                      </a:r>
                      <a:r>
                        <a:rPr lang="en-US" sz="2000" b="1" dirty="0" smtClean="0">
                          <a:latin typeface="Arial Narrow" pitchFamily="34" charset="0"/>
                          <a:ea typeface="Calibri"/>
                          <a:cs typeface="Times New Roman"/>
                        </a:rPr>
                        <a:t>. lower foil</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a:latin typeface="Arial Narrow" pitchFamily="34" charset="0"/>
                          <a:ea typeface="Calibri"/>
                          <a:cs typeface="Times New Roman"/>
                        </a:rPr>
                        <a:t>e-</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Transportation</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0.050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dirty="0">
                          <a:latin typeface="Arial Narrow" pitchFamily="34" charset="0"/>
                          <a:ea typeface="Calibri"/>
                          <a:cs typeface="Times New Roman"/>
                        </a:rPr>
                        <a:t>1.981</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376.31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200.17</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dirty="0">
                          <a:latin typeface="Arial Narrow" pitchFamily="34" charset="0"/>
                          <a:ea typeface="Calibri"/>
                          <a:cs typeface="Times New Roman"/>
                        </a:rPr>
                        <a:t>-1309.30</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AC top </a:t>
                      </a:r>
                      <a:r>
                        <a:rPr lang="en-US" sz="2000" b="1" dirty="0" smtClean="0">
                          <a:latin typeface="Arial Narrow" pitchFamily="34" charset="0"/>
                          <a:ea typeface="Calibri"/>
                          <a:cs typeface="Times New Roman"/>
                        </a:rPr>
                        <a:t>upper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a:latin typeface="Arial Narrow" pitchFamily="34" charset="0"/>
                          <a:ea typeface="Calibri"/>
                          <a:cs typeface="Times New Roman"/>
                        </a:rPr>
                        <a:t>e-</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Multiple scattering</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0.144</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1.402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379.14</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197.72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-1253.09</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AC top </a:t>
                      </a:r>
                      <a:r>
                        <a:rPr lang="en-US" sz="2000" b="1" dirty="0" smtClean="0">
                          <a:latin typeface="Arial Narrow" pitchFamily="34" charset="0"/>
                          <a:ea typeface="Calibri"/>
                          <a:cs typeface="Times New Roman"/>
                        </a:rPr>
                        <a:t>upper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a:latin typeface="Arial Narrow" pitchFamily="34" charset="0"/>
                          <a:ea typeface="Calibri"/>
                          <a:cs typeface="Times New Roman"/>
                        </a:rPr>
                        <a:t>e-</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Multiple scattering</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0.202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1.200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379.24</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196.91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-1252.94</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AC top </a:t>
                      </a:r>
                      <a:r>
                        <a:rPr lang="en-US" sz="2000" b="1" dirty="0" smtClean="0">
                          <a:latin typeface="Arial Narrow" pitchFamily="34" charset="0"/>
                          <a:ea typeface="Calibri"/>
                          <a:cs typeface="Times New Roman"/>
                        </a:rPr>
                        <a:t>upper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a:latin typeface="Arial Narrow" pitchFamily="34" charset="0"/>
                          <a:ea typeface="Calibri"/>
                          <a:cs typeface="Times New Roman"/>
                        </a:rPr>
                        <a:t>e-</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Multiple scattering</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0.213</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0.987</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379.46</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196.104</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-1252.98</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AC top </a:t>
                      </a:r>
                      <a:r>
                        <a:rPr lang="en-US" sz="2000" b="1" dirty="0" smtClean="0">
                          <a:latin typeface="Arial Narrow" pitchFamily="34" charset="0"/>
                          <a:ea typeface="Calibri"/>
                          <a:cs typeface="Times New Roman"/>
                        </a:rPr>
                        <a:t>upper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a:latin typeface="Arial Narrow" pitchFamily="34" charset="0"/>
                          <a:ea typeface="Calibri"/>
                          <a:cs typeface="Times New Roman"/>
                        </a:rPr>
                        <a:t>e-</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Multiple scattering</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0.188</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0.780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380.06</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dirty="0">
                          <a:latin typeface="Arial Narrow" pitchFamily="34" charset="0"/>
                          <a:ea typeface="Calibri"/>
                          <a:cs typeface="Times New Roman"/>
                        </a:rPr>
                        <a:t>195.64</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-1252.92</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AC top </a:t>
                      </a:r>
                      <a:r>
                        <a:rPr lang="en-US" sz="2000" b="1" dirty="0" smtClean="0">
                          <a:latin typeface="Arial Narrow" pitchFamily="34" charset="0"/>
                          <a:ea typeface="Calibri"/>
                          <a:cs typeface="Times New Roman"/>
                        </a:rPr>
                        <a:t>upper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a:latin typeface="Arial Narrow" pitchFamily="34" charset="0"/>
                          <a:ea typeface="Calibri"/>
                          <a:cs typeface="Times New Roman"/>
                        </a:rPr>
                        <a:t>e-</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Ionisation</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0.289</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0.511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380.32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195.44</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-1252.62</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336413">
                <a:tc>
                  <a:txBody>
                    <a:bodyPr/>
                    <a:lstStyle/>
                    <a:p>
                      <a:pPr algn="l">
                        <a:lnSpc>
                          <a:spcPct val="75000"/>
                        </a:lnSpc>
                        <a:spcAft>
                          <a:spcPts val="0"/>
                        </a:spcAft>
                      </a:pPr>
                      <a:r>
                        <a:rPr lang="en-US" sz="2000" b="1" dirty="0" err="1" smtClean="0">
                          <a:latin typeface="Arial Narrow" pitchFamily="34" charset="0"/>
                          <a:ea typeface="Calibri"/>
                          <a:cs typeface="Times New Roman"/>
                        </a:rPr>
                        <a:t>T.i</a:t>
                      </a:r>
                      <a:r>
                        <a:rPr lang="en-US" sz="2000" b="1" dirty="0" smtClean="0">
                          <a:latin typeface="Arial Narrow" pitchFamily="34" charset="0"/>
                          <a:ea typeface="Calibri"/>
                          <a:cs typeface="Times New Roman"/>
                        </a:rPr>
                        <a:t>. lower foil layer</a:t>
                      </a:r>
                      <a:r>
                        <a:rPr lang="en-US" sz="2000" b="1" baseline="30000" dirty="0" smtClean="0">
                          <a:latin typeface="Arial Narrow" pitchFamily="34" charset="0"/>
                          <a:ea typeface="Calibri"/>
                          <a:cs typeface="Times New Roman"/>
                        </a:rPr>
                        <a:t> </a:t>
                      </a:r>
                      <a:r>
                        <a:rPr lang="en-US" sz="2000" b="1" baseline="0" dirty="0" smtClean="0">
                          <a:latin typeface="Arial Narrow" pitchFamily="34" charset="0"/>
                          <a:ea typeface="Calibri"/>
                          <a:cs typeface="Times New Roman"/>
                        </a:rPr>
                        <a:t>                                                                                                                  </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Transportation</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1.165</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376.37</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200.15</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-1309.30</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AC top </a:t>
                      </a:r>
                      <a:r>
                        <a:rPr lang="en-US" sz="2000" b="1" dirty="0" smtClean="0">
                          <a:latin typeface="Arial Narrow" pitchFamily="34" charset="0"/>
                          <a:ea typeface="Calibri"/>
                          <a:cs typeface="Times New Roman"/>
                        </a:rPr>
                        <a:t>upper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dirty="0">
                          <a:latin typeface="Arial Narrow" pitchFamily="34" charset="0"/>
                          <a:ea typeface="Calibri"/>
                          <a:cs typeface="Times New Roman"/>
                        </a:rPr>
                        <a:t>Transportation</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1.165</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400.73</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197.09</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-1233.80</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AC top </a:t>
                      </a:r>
                      <a:r>
                        <a:rPr lang="en-US" sz="2000" b="1" dirty="0" smtClean="0">
                          <a:latin typeface="Arial Narrow" pitchFamily="34" charset="0"/>
                          <a:ea typeface="Calibri"/>
                          <a:cs typeface="Times New Roman"/>
                        </a:rPr>
                        <a:t>lower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Transportation</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1.165</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407.18</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196.28</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-1213.80</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smtClean="0">
                          <a:latin typeface="Arial Narrow" pitchFamily="34" charset="0"/>
                          <a:ea typeface="Calibri"/>
                          <a:cs typeface="Times New Roman"/>
                        </a:rPr>
                        <a:t>Converter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Transportation</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1.165</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444.60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191.56</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-1097.80</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S1 </a:t>
                      </a:r>
                      <a:r>
                        <a:rPr lang="en-US" sz="2000" b="1" dirty="0" smtClean="0">
                          <a:latin typeface="Arial Narrow" pitchFamily="34" charset="0"/>
                          <a:ea typeface="Calibri"/>
                          <a:cs typeface="Times New Roman"/>
                        </a:rPr>
                        <a:t>upper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dirty="0">
                          <a:latin typeface="Arial Narrow" pitchFamily="34" charset="0"/>
                          <a:ea typeface="Calibri"/>
                          <a:cs typeface="Times New Roman"/>
                        </a:rPr>
                        <a:t>Transportation</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1.165</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449.78</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190.92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-1081.80</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a:latin typeface="Arial Narrow" pitchFamily="34" charset="0"/>
                          <a:ea typeface="Calibri"/>
                          <a:cs typeface="Times New Roman"/>
                        </a:rPr>
                        <a:t>S1 lower layer</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Transportation</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1.165</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452.99</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190.51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-1071.80</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S2 </a:t>
                      </a:r>
                      <a:r>
                        <a:rPr lang="en-US" sz="2000" b="1" dirty="0" smtClean="0">
                          <a:latin typeface="Arial Narrow" pitchFamily="34" charset="0"/>
                          <a:ea typeface="Calibri"/>
                          <a:cs typeface="Times New Roman"/>
                        </a:rPr>
                        <a:t>upper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Transportation</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dirty="0">
                          <a:latin typeface="Arial Narrow" pitchFamily="34" charset="0"/>
                          <a:ea typeface="Calibri"/>
                          <a:cs typeface="Times New Roman"/>
                        </a:rPr>
                        <a:t>0</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1.165</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629.26</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168.32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-525.40</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S2 </a:t>
                      </a:r>
                      <a:r>
                        <a:rPr lang="en-US" sz="2000" b="1" dirty="0" smtClean="0">
                          <a:latin typeface="Arial Narrow" pitchFamily="34" charset="0"/>
                          <a:ea typeface="Calibri"/>
                          <a:cs typeface="Times New Roman"/>
                        </a:rPr>
                        <a:t>lower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dirty="0" smtClean="0">
                          <a:latin typeface="Arial Narrow" pitchFamily="34" charset="0"/>
                          <a:ea typeface="Calibri"/>
                          <a:cs typeface="Times New Roman"/>
                        </a:rPr>
                        <a:t>Compton</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dirty="0" smtClean="0">
                          <a:latin typeface="Arial Narrow" pitchFamily="34" charset="0"/>
                          <a:ea typeface="Calibri"/>
                          <a:cs typeface="Times New Roman"/>
                        </a:rPr>
                        <a:t>0.266                            </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0.899</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631.56</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168.03</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-518.27</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a:latin typeface="Arial Narrow" pitchFamily="34" charset="0"/>
                          <a:ea typeface="Calibri"/>
                          <a:cs typeface="Times New Roman"/>
                        </a:rPr>
                        <a:t>S2 lower layer</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Transportation</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0.899</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632.72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166.14</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-515.40</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CC1 upper </a:t>
                      </a:r>
                      <a:r>
                        <a:rPr lang="en-US" sz="2000" b="1" dirty="0" smtClean="0">
                          <a:latin typeface="Arial Narrow" pitchFamily="34" charset="0"/>
                          <a:ea typeface="Calibri"/>
                          <a:cs typeface="Times New Roman"/>
                        </a:rPr>
                        <a:t>l</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Transportation</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0.899</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679.19</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90.11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-400.00</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CC1 </a:t>
                      </a:r>
                      <a:r>
                        <a:rPr lang="en-US" sz="2000" b="1" dirty="0" smtClean="0">
                          <a:latin typeface="Arial Narrow" pitchFamily="34" charset="0"/>
                          <a:ea typeface="Calibri"/>
                          <a:cs typeface="Times New Roman"/>
                        </a:rPr>
                        <a:t>lower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Transportation</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0.899</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724.00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16.82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-288.75</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CC1 lower </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dirty="0"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dirty="0" smtClean="0">
                          <a:latin typeface="Arial Narrow" pitchFamily="34" charset="0"/>
                          <a:ea typeface="Calibri"/>
                          <a:cs typeface="Times New Roman"/>
                        </a:rPr>
                        <a:t>Compton</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dirty="0" smtClean="0">
                          <a:latin typeface="Arial Narrow" pitchFamily="34" charset="0"/>
                          <a:ea typeface="Calibri"/>
                          <a:cs typeface="Times New Roman"/>
                        </a:rPr>
                        <a:t>0.204</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0.695</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726.57</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12.61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-282.36</a:t>
                      </a:r>
                      <a:endParaRPr lang="ru-RU" sz="2000" b="1">
                        <a:latin typeface="Arial Narrow" pitchFamily="34" charset="0"/>
                        <a:ea typeface="Calibri"/>
                        <a:cs typeface="Times New Roman"/>
                      </a:endParaRPr>
                    </a:p>
                  </a:txBody>
                  <a:tcPr marL="0" marR="0" marT="0" marB="0">
                    <a:lnL>
                      <a:noFill/>
                    </a:lnL>
                    <a:lnR>
                      <a:noFill/>
                    </a:lnR>
                    <a:lnT>
                      <a:noFill/>
                    </a:lnT>
                    <a:lnB>
                      <a:noFill/>
                    </a:lnB>
                  </a:tcPr>
                </a:tc>
              </a:tr>
              <a:tr h="168206">
                <a:tc>
                  <a:txBody>
                    <a:bodyPr/>
                    <a:lstStyle/>
                    <a:p>
                      <a:pPr algn="just">
                        <a:lnSpc>
                          <a:spcPct val="75000"/>
                        </a:lnSpc>
                        <a:spcAft>
                          <a:spcPts val="0"/>
                        </a:spcAft>
                      </a:pPr>
                      <a:r>
                        <a:rPr lang="en-US" sz="2000" b="1" dirty="0">
                          <a:latin typeface="Arial Narrow" pitchFamily="34" charset="0"/>
                          <a:ea typeface="Calibri"/>
                          <a:cs typeface="Times New Roman"/>
                        </a:rPr>
                        <a:t>CC1 </a:t>
                      </a:r>
                      <a:r>
                        <a:rPr lang="en-US" sz="2000" b="1" dirty="0" smtClean="0">
                          <a:latin typeface="Arial Narrow" pitchFamily="34" charset="0"/>
                          <a:ea typeface="Calibri"/>
                          <a:cs typeface="Times New Roman"/>
                        </a:rPr>
                        <a:t>lower</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ctr">
                        <a:lnSpc>
                          <a:spcPct val="75000"/>
                        </a:lnSpc>
                        <a:spcAft>
                          <a:spcPts val="0"/>
                        </a:spcAft>
                      </a:pPr>
                      <a:r>
                        <a:rPr lang="en-US" sz="2000" b="1" smtClean="0">
                          <a:latin typeface="Arial Narrow" pitchFamily="34" charset="0"/>
                          <a:ea typeface="Calibri"/>
                          <a:cs typeface="Times New Roman"/>
                          <a:sym typeface="Symbol"/>
                        </a:rPr>
                        <a:t></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2</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Transportation</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0.695</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726.37</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a:latin typeface="Arial Narrow" pitchFamily="34" charset="0"/>
                          <a:ea typeface="Calibri"/>
                          <a:cs typeface="Times New Roman"/>
                        </a:rPr>
                        <a:t>12.24</a:t>
                      </a:r>
                      <a:endParaRPr lang="ru-RU" sz="2000" b="1">
                        <a:latin typeface="Arial Narrow" pitchFamily="34" charset="0"/>
                        <a:ea typeface="Calibri"/>
                        <a:cs typeface="Times New Roman"/>
                      </a:endParaRPr>
                    </a:p>
                  </a:txBody>
                  <a:tcPr marL="0" marR="0" marT="0" marB="0">
                    <a:lnL>
                      <a:noFill/>
                    </a:lnL>
                    <a:lnR>
                      <a:noFill/>
                    </a:lnR>
                    <a:lnT>
                      <a:noFill/>
                    </a:lnT>
                    <a:lnB>
                      <a:noFill/>
                    </a:lnB>
                  </a:tcPr>
                </a:tc>
                <a:tc>
                  <a:txBody>
                    <a:bodyPr/>
                    <a:lstStyle/>
                    <a:p>
                      <a:pPr algn="just">
                        <a:lnSpc>
                          <a:spcPct val="75000"/>
                        </a:lnSpc>
                        <a:spcAft>
                          <a:spcPts val="0"/>
                        </a:spcAft>
                      </a:pPr>
                      <a:r>
                        <a:rPr lang="en-US" sz="2000" b="1" dirty="0">
                          <a:latin typeface="Arial Narrow" pitchFamily="34" charset="0"/>
                          <a:ea typeface="Calibri"/>
                          <a:cs typeface="Times New Roman"/>
                        </a:rPr>
                        <a:t>-280.00</a:t>
                      </a:r>
                      <a:endParaRPr lang="ru-RU" sz="2000" b="1" dirty="0">
                        <a:latin typeface="Arial Narrow" pitchFamily="34" charset="0"/>
                        <a:ea typeface="Calibri"/>
                        <a:cs typeface="Times New Roman"/>
                      </a:endParaRP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3174340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6511" y="-99392"/>
          <a:ext cx="8723705" cy="7453731"/>
        </p:xfrm>
        <a:graphic>
          <a:graphicData uri="http://schemas.openxmlformats.org/drawingml/2006/table">
            <a:tbl>
              <a:tblPr/>
              <a:tblGrid>
                <a:gridCol w="7128792"/>
                <a:gridCol w="257614"/>
                <a:gridCol w="187427"/>
                <a:gridCol w="187427"/>
                <a:gridCol w="189557"/>
                <a:gridCol w="189557"/>
                <a:gridCol w="187427"/>
                <a:gridCol w="192469"/>
                <a:gridCol w="203435"/>
              </a:tblGrid>
              <a:tr h="180647">
                <a:tc row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b="1" spc="-100" dirty="0" smtClean="0">
                          <a:latin typeface="Arial Narrow"/>
                          <a:ea typeface="Calibri"/>
                          <a:cs typeface="Times New Roman"/>
                        </a:rPr>
                        <a:t>The additional aperture</a:t>
                      </a:r>
                      <a:endParaRPr lang="en-US" sz="2400" b="1" dirty="0" smtClean="0">
                        <a:latin typeface="+mn-lt"/>
                        <a:ea typeface="Calibri"/>
                        <a:cs typeface="Times New Roman"/>
                      </a:endParaRPr>
                    </a:p>
                    <a:p>
                      <a:pPr>
                        <a:lnSpc>
                          <a:spcPct val="115000"/>
                        </a:lnSpc>
                        <a:spcAft>
                          <a:spcPts val="0"/>
                        </a:spcAft>
                      </a:pPr>
                      <a:endParaRPr lang="ru-RU" sz="1200" dirty="0">
                        <a:latin typeface="Arial Narrow"/>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7">
                  <a:txBody>
                    <a:bodyPr/>
                    <a:lstStyle/>
                    <a:p>
                      <a:pPr algn="ctr">
                        <a:lnSpc>
                          <a:spcPct val="100000"/>
                        </a:lnSpc>
                        <a:spcAft>
                          <a:spcPts val="0"/>
                        </a:spcAft>
                      </a:pPr>
                      <a:endParaRPr lang="en-US" sz="1200" b="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1">
                  <a:txBody>
                    <a:bodyPr/>
                    <a:lstStyle/>
                    <a:p>
                      <a:pPr algn="ctr">
                        <a:lnSpc>
                          <a:spcPct val="70000"/>
                        </a:lnSpc>
                        <a:spcAft>
                          <a:spcPts val="0"/>
                        </a:spcAft>
                      </a:pPr>
                      <a:endParaRPr lang="ru-RU"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r>
              <a:tr h="180647">
                <a:tc vMerge="1">
                  <a:txBody>
                    <a:bodyPr/>
                    <a:lstStyle/>
                    <a:p>
                      <a:endParaRPr lang="en-US"/>
                    </a:p>
                  </a:txBody>
                  <a:tcPr/>
                </a:tc>
                <a:tc gridSpan="3">
                  <a:txBody>
                    <a:bodyPr/>
                    <a:lstStyle/>
                    <a:p>
                      <a:pPr algn="ctr">
                        <a:lnSpc>
                          <a:spcPct val="100000"/>
                        </a:lnSpc>
                        <a:spcAft>
                          <a:spcPts val="0"/>
                        </a:spcAft>
                      </a:pPr>
                      <a:r>
                        <a:rPr lang="ru-RU" sz="1200" b="1" spc="-100" dirty="0">
                          <a:latin typeface="Arial Narrow"/>
                          <a:ea typeface="Calibri"/>
                          <a:cs typeface="Times New Roman"/>
                          <a:sym typeface="Symbol"/>
                        </a:rPr>
                        <a:t></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lnSpc>
                          <a:spcPct val="100000"/>
                        </a:lnSpc>
                        <a:spcAft>
                          <a:spcPts val="0"/>
                        </a:spcAft>
                      </a:pPr>
                      <a:r>
                        <a:rPr lang="ru-RU" sz="1200" b="1" spc="-100" dirty="0" err="1">
                          <a:latin typeface="Arial Narrow"/>
                          <a:ea typeface="Calibri"/>
                          <a:cs typeface="Times New Roman"/>
                        </a:rPr>
                        <a:t>е+</a:t>
                      </a:r>
                      <a:r>
                        <a:rPr lang="ru-RU" sz="1200" b="1" spc="-100" dirty="0">
                          <a:latin typeface="Arial Narrow"/>
                          <a:ea typeface="Calibri"/>
                          <a:cs typeface="Times New Roman"/>
                        </a:rPr>
                        <a:t>/</a:t>
                      </a:r>
                      <a:r>
                        <a:rPr lang="ru-RU" sz="1200" b="1" spc="-100" dirty="0" err="1">
                          <a:latin typeface="Arial Narrow"/>
                          <a:ea typeface="Calibri"/>
                          <a:cs typeface="Times New Roman"/>
                        </a:rPr>
                        <a:t>е</a:t>
                      </a:r>
                      <a:r>
                        <a:rPr lang="ru-RU" sz="1200" b="1" spc="-100" baseline="30000" dirty="0" err="1">
                          <a:latin typeface="Arial Narrow"/>
                          <a:ea typeface="Calibri"/>
                          <a:cs typeface="Times New Roman"/>
                        </a:rPr>
                        <a:t>_</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0000"/>
                        </a:lnSpc>
                        <a:spcAft>
                          <a:spcPts val="0"/>
                        </a:spcAft>
                      </a:pPr>
                      <a:r>
                        <a:rPr lang="en-GB" sz="1200" b="1" spc="-100" dirty="0">
                          <a:latin typeface="Arial Narrow"/>
                          <a:ea typeface="Calibri"/>
                          <a:cs typeface="Times New Roman"/>
                        </a:rPr>
                        <a:t>nuclei</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r>
              <a:tr h="207744">
                <a:tc vMerge="1">
                  <a:txBody>
                    <a:bodyPr/>
                    <a:lstStyle/>
                    <a:p>
                      <a:endParaRPr lang="en-US"/>
                    </a:p>
                  </a:txBody>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low</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08147">
                <a:tc>
                  <a:txBody>
                    <a:bodyPr/>
                    <a:lstStyle/>
                    <a:p>
                      <a:pPr>
                        <a:lnSpc>
                          <a:spcPct val="70000"/>
                        </a:lnSpc>
                        <a:spcAft>
                          <a:spcPts val="0"/>
                        </a:spcAft>
                      </a:pPr>
                      <a:r>
                        <a:rPr lang="ru-RU" sz="2000" b="1" spc="-100" baseline="0" dirty="0" smtClean="0">
                          <a:latin typeface="Arial Narrow"/>
                          <a:ea typeface="Calibri"/>
                          <a:cs typeface="Times New Roman"/>
                        </a:rPr>
                        <a:t>АС</a:t>
                      </a:r>
                      <a:r>
                        <a:rPr lang="en-US" sz="2000" b="1" spc="-100" baseline="0" dirty="0">
                          <a:latin typeface="Arial Narrow"/>
                          <a:ea typeface="Calibri"/>
                          <a:cs typeface="Times New Roman"/>
                        </a:rPr>
                        <a:t>top (</a:t>
                      </a:r>
                      <a:r>
                        <a:rPr lang="en-GB" sz="2000" b="1" spc="-100" baseline="0" dirty="0">
                          <a:latin typeface="Arial Narrow"/>
                          <a:ea typeface="Calibri"/>
                          <a:cs typeface="Times New Roman"/>
                        </a:rPr>
                        <a:t>upper and lower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9851">
                <a:tc>
                  <a:txBody>
                    <a:bodyPr/>
                    <a:lstStyle/>
                    <a:p>
                      <a:pPr>
                        <a:lnSpc>
                          <a:spcPct val="70000"/>
                        </a:lnSpc>
                        <a:spcAft>
                          <a:spcPts val="0"/>
                        </a:spcAft>
                      </a:pPr>
                      <a:r>
                        <a:rPr lang="en-US" sz="2000" b="1" spc="-100" baseline="0" dirty="0" err="1" smtClean="0">
                          <a:latin typeface="Arial Narrow"/>
                          <a:ea typeface="Calibri"/>
                          <a:cs typeface="Times New Roman"/>
                        </a:rPr>
                        <a:t>AClat</a:t>
                      </a:r>
                      <a:r>
                        <a:rPr lang="en-GB" sz="2000" b="1" spc="-100" baseline="0" dirty="0" smtClean="0">
                          <a:latin typeface="Arial Narrow"/>
                          <a:ea typeface="Calibri"/>
                          <a:cs typeface="Times New Roman"/>
                        </a:rPr>
                        <a:t> </a:t>
                      </a:r>
                      <a:r>
                        <a:rPr lang="en-GB" sz="2000" b="1" spc="-100" baseline="0" dirty="0">
                          <a:latin typeface="Arial Narrow"/>
                          <a:ea typeface="Calibri"/>
                          <a:cs typeface="Times New Roman"/>
                        </a:rPr>
                        <a:t>(outer and inner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62664">
                <a:tc>
                  <a:txBody>
                    <a:bodyPr/>
                    <a:lstStyle/>
                    <a:p>
                      <a:pPr>
                        <a:lnSpc>
                          <a:spcPct val="70000"/>
                        </a:lnSpc>
                        <a:spcAft>
                          <a:spcPts val="0"/>
                        </a:spcAft>
                      </a:pPr>
                      <a:r>
                        <a:rPr lang="en-US" sz="2000" b="1" spc="-100" baseline="0" dirty="0" smtClean="0">
                          <a:latin typeface="Arial Narrow"/>
                          <a:ea typeface="Calibri"/>
                          <a:cs typeface="Times New Roman"/>
                        </a:rPr>
                        <a:t>LD</a:t>
                      </a:r>
                      <a:r>
                        <a:rPr lang="en-GB" sz="2000" b="1" spc="-100" baseline="0" dirty="0" smtClean="0">
                          <a:latin typeface="Arial Narrow"/>
                          <a:ea typeface="Calibri"/>
                          <a:cs typeface="Times New Roman"/>
                        </a:rPr>
                        <a:t> </a:t>
                      </a:r>
                      <a:r>
                        <a:rPr lang="en-GB" sz="2000" b="1" spc="-100" baseline="0" dirty="0">
                          <a:latin typeface="Arial Narrow"/>
                          <a:ea typeface="Calibri"/>
                          <a:cs typeface="Times New Roman"/>
                        </a:rPr>
                        <a:t>system (outer and inner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vMerge="1">
                  <a:txBody>
                    <a:bodyPr/>
                    <a:lstStyle/>
                    <a:p>
                      <a:endParaRPr lang="ru-RU"/>
                    </a:p>
                  </a:txBody>
                  <a:tcPr/>
                </a:tc>
              </a:tr>
              <a:tr h="276376">
                <a:tc>
                  <a:txBody>
                    <a:bodyPr/>
                    <a:lstStyle/>
                    <a:p>
                      <a:pPr>
                        <a:lnSpc>
                          <a:spcPct val="70000"/>
                        </a:lnSpc>
                        <a:spcAft>
                          <a:spcPts val="0"/>
                        </a:spcAft>
                      </a:pPr>
                      <a:r>
                        <a:rPr lang="en-GB" sz="2000" b="1" spc="-100" baseline="0" dirty="0" smtClean="0">
                          <a:latin typeface="Arial Narrow"/>
                          <a:ea typeface="Calibri"/>
                          <a:cs typeface="Times New Roman"/>
                        </a:rPr>
                        <a:t>T</a:t>
                      </a:r>
                      <a:r>
                        <a:rPr lang="en-US" sz="2000" b="1" spc="-100" baseline="0" dirty="0" smtClean="0">
                          <a:latin typeface="Arial Narrow"/>
                          <a:ea typeface="Calibri"/>
                          <a:cs typeface="Times New Roman"/>
                        </a:rPr>
                        <a:t>OF</a:t>
                      </a:r>
                      <a:r>
                        <a:rPr lang="en-GB" sz="2000" b="1" spc="-100" baseline="0" dirty="0" smtClean="0">
                          <a:latin typeface="Arial Narrow"/>
                          <a:ea typeface="Calibri"/>
                          <a:cs typeface="Times New Roman"/>
                        </a:rPr>
                        <a:t>system </a:t>
                      </a:r>
                      <a:r>
                        <a:rPr lang="en-GB" sz="2000" b="1" spc="-100" baseline="0" dirty="0">
                          <a:latin typeface="Arial Narrow"/>
                          <a:ea typeface="Calibri"/>
                          <a:cs typeface="Times New Roman"/>
                        </a:rPr>
                        <a:t>(signal T</a:t>
                      </a:r>
                      <a:r>
                        <a:rPr lang="en-US" sz="2000" b="1" spc="-100" baseline="0" dirty="0">
                          <a:latin typeface="Arial Narrow"/>
                          <a:ea typeface="Calibri"/>
                          <a:cs typeface="Times New Roman"/>
                        </a:rPr>
                        <a:t>OF): the combination of S1</a:t>
                      </a:r>
                      <a:r>
                        <a:rPr lang="en-GB" sz="2000" b="1" spc="-100" baseline="0" dirty="0">
                          <a:latin typeface="Arial Narrow"/>
                          <a:ea typeface="Calibri"/>
                          <a:cs typeface="Times New Roman"/>
                        </a:rPr>
                        <a:t> and </a:t>
                      </a:r>
                      <a:r>
                        <a:rPr lang="en-US" sz="2000" b="1" spc="-100" baseline="0" dirty="0">
                          <a:latin typeface="Arial Narrow"/>
                          <a:ea typeface="Calibri"/>
                          <a:cs typeface="Times New Roman"/>
                        </a:rPr>
                        <a:t>S2 sections </a:t>
                      </a:r>
                      <a:r>
                        <a:rPr lang="en-GB" sz="2000" b="1" spc="-100" baseline="0" dirty="0">
                          <a:latin typeface="Arial Narrow"/>
                          <a:ea typeface="Calibri"/>
                          <a:cs typeface="Times New Roman"/>
                        </a:rPr>
                        <a:t>upper and lower layers individual detectors energy deposition with time-coordinate compensation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ru-RU"/>
                    </a:p>
                  </a:txBody>
                  <a:tcPr/>
                </a:tc>
              </a:tr>
              <a:tr h="513784">
                <a:tc>
                  <a:txBody>
                    <a:bodyPr/>
                    <a:lstStyle/>
                    <a:p>
                      <a:pPr>
                        <a:lnSpc>
                          <a:spcPct val="70000"/>
                        </a:lnSpc>
                        <a:spcAft>
                          <a:spcPts val="0"/>
                        </a:spcAft>
                      </a:pPr>
                      <a:r>
                        <a:rPr lang="en-GB" sz="2000" b="1" spc="-100" baseline="0" dirty="0">
                          <a:latin typeface="Arial Narrow"/>
                          <a:ea typeface="Calibri"/>
                          <a:cs typeface="Times New Roman"/>
                        </a:rPr>
                        <a:t>Signals </a:t>
                      </a:r>
                      <a:r>
                        <a:rPr lang="en-US" sz="2000" b="1" spc="-100" baseline="0" dirty="0">
                          <a:latin typeface="Arial Narrow"/>
                          <a:ea typeface="Calibri"/>
                          <a:cs typeface="Times New Roman"/>
                        </a:rPr>
                        <a:t>BS1</a:t>
                      </a:r>
                      <a:r>
                        <a:rPr lang="en-GB" sz="2000" b="1" spc="-100" baseline="0" dirty="0">
                          <a:latin typeface="Arial Narrow"/>
                          <a:ea typeface="Calibri"/>
                          <a:cs typeface="Times New Roman"/>
                        </a:rPr>
                        <a:t>_ACtop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amplitude backsplash analysis</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energy deposition of TOF </a:t>
                      </a:r>
                      <a:r>
                        <a:rPr lang="en-US" sz="2000" b="1" spc="-100" baseline="0" dirty="0">
                          <a:latin typeface="Arial Narrow"/>
                          <a:ea typeface="Calibri"/>
                          <a:cs typeface="Times New Roman"/>
                        </a:rPr>
                        <a:t>S1 section and </a:t>
                      </a:r>
                      <a:r>
                        <a:rPr lang="en-GB" sz="2000" b="1" spc="-100" baseline="0" dirty="0">
                          <a:latin typeface="Arial Narrow"/>
                          <a:ea typeface="Calibri"/>
                          <a:cs typeface="Times New Roman"/>
                        </a:rPr>
                        <a:t>anticoincidence system </a:t>
                      </a:r>
                      <a:r>
                        <a:rPr lang="ru-RU" sz="2000" b="1" spc="-100" baseline="0" dirty="0">
                          <a:latin typeface="Arial Narrow"/>
                          <a:ea typeface="Calibri"/>
                          <a:cs typeface="Times New Roman"/>
                        </a:rPr>
                        <a:t>АС</a:t>
                      </a:r>
                      <a:r>
                        <a:rPr lang="en-US" sz="2000" b="1" spc="-100" baseline="0" dirty="0">
                          <a:latin typeface="Arial Narrow"/>
                          <a:ea typeface="Calibri"/>
                          <a:cs typeface="Times New Roman"/>
                        </a:rPr>
                        <a:t>top one</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635091">
                <a:tc>
                  <a:txBody>
                    <a:bodyPr/>
                    <a:lstStyle/>
                    <a:p>
                      <a:pPr>
                        <a:lnSpc>
                          <a:spcPct val="70000"/>
                        </a:lnSpc>
                        <a:spcAft>
                          <a:spcPts val="0"/>
                        </a:spcAft>
                      </a:pPr>
                      <a:r>
                        <a:rPr lang="en-GB" sz="2000" b="1" spc="-100" baseline="0" dirty="0">
                          <a:latin typeface="Arial Narrow"/>
                          <a:ea typeface="Calibri"/>
                          <a:cs typeface="Times New Roman"/>
                        </a:rPr>
                        <a:t>Signal </a:t>
                      </a:r>
                      <a:r>
                        <a:rPr lang="en-US" sz="2000" b="1" spc="-100" baseline="0" dirty="0">
                          <a:latin typeface="Arial Narrow"/>
                          <a:ea typeface="Calibri"/>
                          <a:cs typeface="Times New Roman"/>
                        </a:rPr>
                        <a:t>BS1</a:t>
                      </a:r>
                      <a:r>
                        <a:rPr lang="en-GB" sz="2000" b="1" spc="-100" baseline="0" dirty="0">
                          <a:latin typeface="Arial Narrow"/>
                          <a:ea typeface="Calibri"/>
                          <a:cs typeface="Times New Roman"/>
                        </a:rPr>
                        <a:t>_AClat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amplitude backsplash analysis</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energy deposition of TOF </a:t>
                      </a:r>
                      <a:r>
                        <a:rPr lang="en-US" sz="2000" b="1" spc="-100" baseline="0" dirty="0">
                          <a:latin typeface="Arial Narrow"/>
                          <a:ea typeface="Calibri"/>
                          <a:cs typeface="Times New Roman"/>
                        </a:rPr>
                        <a:t>S1 section and </a:t>
                      </a:r>
                      <a:r>
                        <a:rPr lang="en-GB" sz="2000" b="1" spc="-100" baseline="0" dirty="0">
                          <a:latin typeface="Arial Narrow"/>
                          <a:ea typeface="Calibri"/>
                          <a:cs typeface="Times New Roman"/>
                        </a:rPr>
                        <a:t>anticoincidence system </a:t>
                      </a:r>
                      <a:r>
                        <a:rPr lang="en-US" sz="2000" b="1" spc="-100" baseline="0" dirty="0">
                          <a:latin typeface="Arial Narrow"/>
                          <a:ea typeface="Calibri"/>
                          <a:cs typeface="Times New Roman"/>
                        </a:rPr>
                        <a:t>AClat one</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44617">
                <a:tc>
                  <a:txBody>
                    <a:bodyPr/>
                    <a:lstStyle/>
                    <a:p>
                      <a:pPr>
                        <a:lnSpc>
                          <a:spcPct val="70000"/>
                        </a:lnSpc>
                        <a:spcAft>
                          <a:spcPts val="0"/>
                        </a:spcAft>
                      </a:pPr>
                      <a:r>
                        <a:rPr lang="en-GB" sz="2000" b="1" spc="-100" baseline="0" dirty="0">
                          <a:latin typeface="Arial Narrow"/>
                          <a:ea typeface="Calibri"/>
                          <a:cs typeface="Times New Roman"/>
                        </a:rPr>
                        <a:t>Signal BS1t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time analysis backsplash</a:t>
                      </a:r>
                      <a:r>
                        <a:rPr lang="en-US" sz="2000" b="1" spc="-100" baseline="0" dirty="0">
                          <a:latin typeface="Arial Narrow"/>
                          <a:ea typeface="Calibri"/>
                          <a:cs typeface="Times New Roman"/>
                        </a:rPr>
                        <a:t>): the time delay between combination of both </a:t>
                      </a:r>
                      <a:r>
                        <a:rPr lang="en-GB" sz="2000" b="1" spc="-100" baseline="0" dirty="0">
                          <a:latin typeface="Arial Narrow"/>
                          <a:ea typeface="Calibri"/>
                          <a:cs typeface="Times New Roman"/>
                        </a:rPr>
                        <a:t>layers individual detectors of TOF </a:t>
                      </a:r>
                      <a:r>
                        <a:rPr lang="en-US" sz="2000" b="1" spc="-100" baseline="0" dirty="0">
                          <a:latin typeface="Arial Narrow"/>
                          <a:ea typeface="Calibri"/>
                          <a:cs typeface="Times New Roman"/>
                        </a:rPr>
                        <a:t>S1 section and </a:t>
                      </a:r>
                      <a:r>
                        <a:rPr lang="ru-RU" sz="2000" b="1" spc="-100" baseline="0" dirty="0">
                          <a:latin typeface="Arial Narrow"/>
                          <a:ea typeface="Calibri"/>
                          <a:cs typeface="Times New Roman"/>
                        </a:rPr>
                        <a:t>АС</a:t>
                      </a:r>
                      <a:r>
                        <a:rPr lang="en-US" sz="2000" b="1" spc="-100" baseline="0" dirty="0">
                          <a:latin typeface="Arial Narrow"/>
                          <a:ea typeface="Calibri"/>
                          <a:cs typeface="Times New Roman"/>
                        </a:rPr>
                        <a:t>top one</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94632">
                <a:tc>
                  <a:txBody>
                    <a:bodyPr/>
                    <a:lstStyle/>
                    <a:p>
                      <a:pPr>
                        <a:lnSpc>
                          <a:spcPct val="70000"/>
                        </a:lnSpc>
                        <a:spcAft>
                          <a:spcPts val="0"/>
                        </a:spcAft>
                      </a:pPr>
                      <a:r>
                        <a:rPr lang="en-GB" sz="2000" b="1" spc="-100" baseline="0" dirty="0">
                          <a:latin typeface="Arial Narrow"/>
                          <a:ea typeface="Calibri"/>
                          <a:cs typeface="Times New Roman"/>
                        </a:rPr>
                        <a:t>Signal </a:t>
                      </a:r>
                      <a:r>
                        <a:rPr lang="en-US" sz="2000" b="1" spc="-100" baseline="0" dirty="0">
                          <a:latin typeface="Arial Narrow"/>
                          <a:ea typeface="Calibri"/>
                          <a:cs typeface="Times New Roman"/>
                        </a:rPr>
                        <a:t>BS2 (</a:t>
                      </a:r>
                      <a:r>
                        <a:rPr lang="en-GB" sz="2000" b="1" spc="-100" baseline="0" dirty="0">
                          <a:latin typeface="Arial Narrow"/>
                          <a:ea typeface="Calibri"/>
                          <a:cs typeface="Times New Roman"/>
                        </a:rPr>
                        <a:t>amplitude backsplash</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of TOF </a:t>
                      </a:r>
                      <a:r>
                        <a:rPr lang="en-US" sz="2000" b="1" spc="-100" baseline="0" dirty="0">
                          <a:latin typeface="Arial Narrow"/>
                          <a:ea typeface="Calibri"/>
                          <a:cs typeface="Times New Roman"/>
                        </a:rPr>
                        <a:t>S</a:t>
                      </a:r>
                      <a:r>
                        <a:rPr lang="en-GB" sz="2000" b="1" spc="-100" baseline="0" dirty="0">
                          <a:latin typeface="Arial Narrow"/>
                          <a:ea typeface="Calibri"/>
                          <a:cs typeface="Times New Roman"/>
                        </a:rPr>
                        <a:t>2</a:t>
                      </a:r>
                      <a:r>
                        <a:rPr lang="en-US" sz="2000" b="1" spc="-100" baseline="0" dirty="0">
                          <a:latin typeface="Arial Narrow"/>
                          <a:ea typeface="Calibri"/>
                          <a:cs typeface="Times New Roman"/>
                        </a:rPr>
                        <a:t> section and </a:t>
                      </a:r>
                      <a:r>
                        <a:rPr lang="en-GB" sz="2000" b="1" spc="-100" baseline="0" dirty="0">
                          <a:latin typeface="Arial Narrow"/>
                          <a:ea typeface="Calibri"/>
                          <a:cs typeface="Times New Roman"/>
                        </a:rPr>
                        <a:t>LD</a:t>
                      </a:r>
                      <a:r>
                        <a:rPr lang="en-US" sz="2000" b="1" spc="-100" baseline="0" dirty="0">
                          <a:latin typeface="Arial Narrow"/>
                          <a:ea typeface="Calibri"/>
                          <a:cs typeface="Times New Roman"/>
                        </a:rPr>
                        <a:t> one</a:t>
                      </a:r>
                      <a:r>
                        <a:rPr lang="en-GB" sz="2000" b="1" spc="-100" baseline="0" dirty="0">
                          <a:latin typeface="Arial Narrow"/>
                          <a:ea typeface="Calibri"/>
                          <a:cs typeface="Times New Roman"/>
                        </a:rPr>
                        <a:t>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vMerge="1">
                  <a:txBody>
                    <a:bodyPr/>
                    <a:lstStyle/>
                    <a:p>
                      <a:endParaRPr lang="en-US"/>
                    </a:p>
                  </a:txBody>
                  <a:tcPr/>
                </a:tc>
              </a:tr>
              <a:tr h="207539">
                <a:tc>
                  <a:txBody>
                    <a:bodyPr/>
                    <a:lstStyle/>
                    <a:p>
                      <a:pPr>
                        <a:lnSpc>
                          <a:spcPct val="70000"/>
                        </a:lnSpc>
                        <a:spcAft>
                          <a:spcPts val="0"/>
                        </a:spcAft>
                      </a:pPr>
                      <a:r>
                        <a:rPr lang="en-GB" sz="2000" b="1" spc="-100" baseline="0" dirty="0">
                          <a:latin typeface="Arial Narrow"/>
                          <a:ea typeface="Calibri"/>
                          <a:cs typeface="Times New Roman"/>
                        </a:rPr>
                        <a:t>Signal</a:t>
                      </a:r>
                      <a:r>
                        <a:rPr lang="en-US" sz="2000" b="1" spc="-100" baseline="0" dirty="0">
                          <a:latin typeface="Arial Narrow"/>
                          <a:ea typeface="Calibri"/>
                          <a:cs typeface="Times New Roman"/>
                        </a:rPr>
                        <a:t> BS3 (</a:t>
                      </a:r>
                      <a:r>
                        <a:rPr lang="en-GB" sz="2000" b="1" spc="-100" baseline="0" dirty="0">
                          <a:latin typeface="Arial Narrow"/>
                          <a:ea typeface="Calibri"/>
                          <a:cs typeface="Times New Roman"/>
                        </a:rPr>
                        <a:t>amplitude backsplash</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of calorimeter scintillation detectors sections </a:t>
                      </a:r>
                      <a:r>
                        <a:rPr lang="en-US" sz="2000" b="1" spc="-100" baseline="0" dirty="0">
                          <a:latin typeface="Arial Narrow"/>
                          <a:ea typeface="Calibri"/>
                          <a:cs typeface="Times New Roman"/>
                        </a:rPr>
                        <a:t>S3, S4 and </a:t>
                      </a:r>
                      <a:r>
                        <a:rPr lang="en-GB" sz="2000" b="1" spc="-100" baseline="0" dirty="0">
                          <a:latin typeface="Arial Narrow"/>
                          <a:ea typeface="Calibri"/>
                          <a:cs typeface="Times New Roman"/>
                        </a:rPr>
                        <a:t>anticoincidence detectors </a:t>
                      </a:r>
                      <a:r>
                        <a:rPr lang="en-US" sz="2000" b="1" spc="-100" baseline="0" dirty="0">
                          <a:latin typeface="Arial Narrow"/>
                          <a:ea typeface="Calibri"/>
                          <a:cs typeface="Times New Roman"/>
                        </a:rPr>
                        <a:t>LD</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04659">
                <a:tc>
                  <a:txBody>
                    <a:bodyPr/>
                    <a:lstStyle/>
                    <a:p>
                      <a:pPr>
                        <a:lnSpc>
                          <a:spcPct val="70000"/>
                        </a:lnSpc>
                        <a:spcAft>
                          <a:spcPts val="0"/>
                        </a:spcAft>
                      </a:pPr>
                      <a:r>
                        <a:rPr lang="en-GB" sz="2000" b="1" spc="-100" baseline="0" dirty="0">
                          <a:latin typeface="Arial Narrow"/>
                          <a:ea typeface="Calibri"/>
                          <a:cs typeface="Times New Roman"/>
                        </a:rPr>
                        <a:t>Time of light system detector </a:t>
                      </a:r>
                      <a:r>
                        <a:rPr lang="en-US" sz="2000" b="1" spc="-100" baseline="0" dirty="0">
                          <a:latin typeface="Arial Narrow"/>
                          <a:ea typeface="Calibri"/>
                          <a:cs typeface="Times New Roman"/>
                        </a:rPr>
                        <a:t>S1</a:t>
                      </a:r>
                      <a:r>
                        <a:rPr lang="en-GB" sz="2000" b="1" spc="-100" baseline="0" dirty="0">
                          <a:latin typeface="Arial Narrow"/>
                          <a:ea typeface="Calibri"/>
                          <a:cs typeface="Times New Roman"/>
                        </a:rPr>
                        <a:t>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6363">
                <a:tc>
                  <a:txBody>
                    <a:bodyPr/>
                    <a:lstStyle/>
                    <a:p>
                      <a:pPr>
                        <a:lnSpc>
                          <a:spcPct val="70000"/>
                        </a:lnSpc>
                        <a:spcAft>
                          <a:spcPts val="0"/>
                        </a:spcAft>
                      </a:pPr>
                      <a:r>
                        <a:rPr lang="en-GB" sz="2000" b="1" spc="-100" baseline="0" dirty="0">
                          <a:latin typeface="Arial Narrow"/>
                          <a:ea typeface="Calibri"/>
                          <a:cs typeface="Times New Roman"/>
                        </a:rPr>
                        <a:t>Time of light system detector</a:t>
                      </a:r>
                      <a:r>
                        <a:rPr lang="en-US" sz="2000" b="1" spc="-100" baseline="0" dirty="0">
                          <a:latin typeface="Arial Narrow"/>
                          <a:ea typeface="Calibri"/>
                          <a:cs typeface="Times New Roman"/>
                        </a:rPr>
                        <a:t> S2</a:t>
                      </a:r>
                      <a:r>
                        <a:rPr lang="en-GB" sz="2000" b="1" spc="-100" baseline="0" dirty="0">
                          <a:latin typeface="Arial Narrow"/>
                          <a:ea typeface="Calibri"/>
                          <a:cs typeface="Times New Roman"/>
                        </a:rPr>
                        <a:t>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B40000"/>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B40000"/>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vMerge="1">
                  <a:txBody>
                    <a:bodyPr/>
                    <a:lstStyle/>
                    <a:p>
                      <a:endParaRPr lang="en-US"/>
                    </a:p>
                  </a:txBody>
                  <a:tcPr/>
                </a:tc>
              </a:tr>
              <a:tr h="132083">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en-US" sz="2000" b="1" spc="-100" baseline="0" dirty="0">
                          <a:latin typeface="Arial Narrow"/>
                          <a:ea typeface="Calibri"/>
                          <a:cs typeface="Times New Roman"/>
                        </a:rPr>
                        <a:t>CC1 amplitude discriminators</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vMerge="1">
                  <a:txBody>
                    <a:bodyPr/>
                    <a:lstStyle/>
                    <a:p>
                      <a:endParaRPr lang="ru-RU"/>
                    </a:p>
                  </a:txBody>
                  <a:tcPr/>
                </a:tc>
              </a:tr>
              <a:tr h="0">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en-US" sz="2000" b="1" spc="-100" baseline="0" dirty="0">
                          <a:latin typeface="Arial Narrow"/>
                          <a:ea typeface="Calibri"/>
                          <a:cs typeface="Times New Roman"/>
                        </a:rPr>
                        <a:t>CC1 </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vMerge="1">
                  <a:txBody>
                    <a:bodyPr/>
                    <a:lstStyle/>
                    <a:p>
                      <a:endParaRPr lang="en-US"/>
                    </a:p>
                  </a:txBody>
                  <a:tcPr/>
                </a:tc>
              </a:tr>
              <a:tr h="31465">
                <a:tc>
                  <a:txBody>
                    <a:bodyPr/>
                    <a:lstStyle/>
                    <a:p>
                      <a:pPr>
                        <a:lnSpc>
                          <a:spcPct val="70000"/>
                        </a:lnSpc>
                        <a:spcAft>
                          <a:spcPts val="0"/>
                        </a:spcAft>
                      </a:pPr>
                      <a:r>
                        <a:rPr lang="en-GB" sz="2000" b="1" spc="-100" baseline="0" dirty="0">
                          <a:latin typeface="Arial Narrow"/>
                          <a:ea typeface="Calibri"/>
                          <a:cs typeface="Times New Roman"/>
                        </a:rPr>
                        <a:t>Strip detectors </a:t>
                      </a:r>
                      <a:r>
                        <a:rPr lang="en-US" sz="2000" b="1" spc="-100" baseline="0" dirty="0">
                          <a:latin typeface="Arial Narrow"/>
                          <a:ea typeface="Calibri"/>
                          <a:cs typeface="Times New Roman"/>
                        </a:rPr>
                        <a:t>CC</a:t>
                      </a:r>
                      <a:r>
                        <a:rPr lang="ru-RU" sz="2000" b="1" spc="-100" baseline="0" dirty="0">
                          <a:latin typeface="Arial Narrow"/>
                          <a:ea typeface="Calibri"/>
                          <a:cs typeface="Times New Roman"/>
                        </a:rPr>
                        <a:t>1 </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vMerge="1">
                  <a:txBody>
                    <a:bodyPr/>
                    <a:lstStyle/>
                    <a:p>
                      <a:endParaRPr lang="ru-RU"/>
                    </a:p>
                  </a:txBody>
                  <a:tcPr/>
                </a:tc>
              </a:tr>
              <a:tr h="0">
                <a:tc>
                  <a:txBody>
                    <a:bodyPr/>
                    <a:lstStyle/>
                    <a:p>
                      <a:pPr>
                        <a:lnSpc>
                          <a:spcPct val="70000"/>
                        </a:lnSpc>
                        <a:spcAft>
                          <a:spcPts val="0"/>
                        </a:spcAft>
                      </a:pPr>
                      <a:r>
                        <a:rPr lang="en-US" sz="2000" b="1" spc="-100" baseline="0" dirty="0" smtClean="0">
                          <a:latin typeface="Arial Narrow"/>
                          <a:ea typeface="Calibri"/>
                          <a:cs typeface="Times New Roman"/>
                        </a:rPr>
                        <a:t>S3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upper and lower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vMerge="1">
                  <a:txBody>
                    <a:bodyPr/>
                    <a:lstStyle/>
                    <a:p>
                      <a:endParaRPr lang="ru-RU"/>
                    </a:p>
                  </a:txBody>
                  <a:tcPr/>
                </a:tc>
              </a:tr>
              <a:tr h="216024">
                <a:tc>
                  <a:txBody>
                    <a:bodyPr/>
                    <a:lstStyle/>
                    <a:p>
                      <a:pPr>
                        <a:lnSpc>
                          <a:spcPct val="70000"/>
                        </a:lnSpc>
                        <a:spcAft>
                          <a:spcPts val="0"/>
                        </a:spcAft>
                      </a:pPr>
                      <a:r>
                        <a:rPr lang="en-US" sz="2000" b="1" spc="-100" baseline="0" dirty="0" smtClean="0">
                          <a:latin typeface="Arial Narrow"/>
                          <a:ea typeface="Calibri"/>
                          <a:cs typeface="Times New Roman"/>
                        </a:rPr>
                        <a:t>S4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upper and lower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vMerge="1">
                  <a:txBody>
                    <a:bodyPr/>
                    <a:lstStyle/>
                    <a:p>
                      <a:endParaRPr lang="ru-RU"/>
                    </a:p>
                  </a:txBody>
                  <a:tcPr/>
                </a:tc>
              </a:tr>
              <a:tr h="314978">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ru-RU" sz="2000" b="1" spc="-100" baseline="0" dirty="0">
                          <a:latin typeface="Arial Narrow"/>
                          <a:ea typeface="Calibri"/>
                          <a:cs typeface="Times New Roman"/>
                        </a:rPr>
                        <a:t>СС</a:t>
                      </a:r>
                      <a:r>
                        <a:rPr lang="en-US" sz="2000" b="1" spc="-100" baseline="0" dirty="0">
                          <a:latin typeface="Arial Narrow"/>
                          <a:ea typeface="Calibri"/>
                          <a:cs typeface="Times New Roman"/>
                        </a:rPr>
                        <a:t>2 </a:t>
                      </a:r>
                      <a:r>
                        <a:rPr lang="en-US" sz="2000" b="1" spc="-100" baseline="0" dirty="0" smtClean="0">
                          <a:latin typeface="Arial Narrow"/>
                          <a:ea typeface="Calibri"/>
                          <a:cs typeface="Times New Roman"/>
                        </a:rPr>
                        <a:t> amplitude </a:t>
                      </a:r>
                      <a:r>
                        <a:rPr lang="en-US" sz="2000" b="1" spc="-100" baseline="0" dirty="0">
                          <a:latin typeface="Arial Narrow"/>
                          <a:ea typeface="Calibri"/>
                          <a:cs typeface="Times New Roman"/>
                        </a:rPr>
                        <a:t>discriminators</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vMerge="1">
                  <a:txBody>
                    <a:bodyPr/>
                    <a:lstStyle/>
                    <a:p>
                      <a:endParaRPr lang="ru-RU"/>
                    </a:p>
                  </a:txBody>
                  <a:tcPr/>
                </a:tc>
              </a:tr>
              <a:tr h="360040">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ru-RU" sz="2000" b="1" spc="-100" baseline="0" dirty="0">
                          <a:latin typeface="Arial Narrow"/>
                          <a:ea typeface="Calibri"/>
                          <a:cs typeface="Times New Roman"/>
                        </a:rPr>
                        <a:t>СС</a:t>
                      </a:r>
                      <a:r>
                        <a:rPr lang="en-US" sz="2000" b="1" spc="-100" baseline="0" dirty="0">
                          <a:latin typeface="Arial Narrow"/>
                          <a:ea typeface="Calibri"/>
                          <a:cs typeface="Times New Roman"/>
                        </a:rPr>
                        <a:t>2</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vMerge="1">
                  <a:txBody>
                    <a:bodyPr/>
                    <a:lstStyle/>
                    <a:p>
                      <a:endParaRPr lang="en-US"/>
                    </a:p>
                  </a:txBody>
                  <a:tcPr/>
                </a:tc>
              </a:tr>
              <a:tr h="360040">
                <a:tc>
                  <a:txBody>
                    <a:bodyPr/>
                    <a:lstStyle/>
                    <a:p>
                      <a:pPr>
                        <a:lnSpc>
                          <a:spcPct val="70000"/>
                        </a:lnSpc>
                        <a:spcAft>
                          <a:spcPts val="0"/>
                        </a:spcAft>
                      </a:pPr>
                      <a:r>
                        <a:rPr lang="en-GB" sz="2000" b="1" spc="-100" baseline="0" dirty="0">
                          <a:latin typeface="Arial Narrow"/>
                          <a:ea typeface="Calibri"/>
                          <a:cs typeface="Times New Roman"/>
                        </a:rPr>
                        <a:t>Strip detectors of converter C </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r>
              <a:tr h="401769">
                <a:tc>
                  <a:txBody>
                    <a:bodyPr/>
                    <a:lstStyle/>
                    <a:p>
                      <a:pPr>
                        <a:lnSpc>
                          <a:spcPct val="70000"/>
                        </a:lnSpc>
                        <a:spcAft>
                          <a:spcPts val="0"/>
                        </a:spcAft>
                      </a:pPr>
                      <a:r>
                        <a:rPr lang="en-GB" sz="1200" b="0" dirty="0">
                          <a:latin typeface="Arial Narrow"/>
                          <a:ea typeface="Calibri"/>
                          <a:cs typeface="Times New Roman"/>
                        </a:rPr>
                        <a:t>Neutron detector</a:t>
                      </a:r>
                      <a:endParaRPr lang="en-US" sz="1200" b="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vMerge="1">
                  <a:txBody>
                    <a:bodyPr/>
                    <a:lstStyle/>
                    <a:p>
                      <a:endParaRPr lang="ru-RU"/>
                    </a:p>
                  </a:txBody>
                  <a:tcPr/>
                </a:tc>
              </a:tr>
            </a:tbl>
          </a:graphicData>
        </a:graphic>
      </p:graphicFrame>
      <p:sp>
        <p:nvSpPr>
          <p:cNvPr id="3" name="TextBox 2"/>
          <p:cNvSpPr txBox="1"/>
          <p:nvPr/>
        </p:nvSpPr>
        <p:spPr>
          <a:xfrm>
            <a:off x="6948264" y="908720"/>
            <a:ext cx="1683474"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latin typeface="Arial Narrow"/>
                <a:ea typeface="Calibri"/>
                <a:cs typeface="Times New Roman"/>
              </a:rPr>
              <a:t>energy deposition</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
        <p:nvSpPr>
          <p:cNvPr id="4" name="TextBox 3"/>
          <p:cNvSpPr txBox="1"/>
          <p:nvPr/>
        </p:nvSpPr>
        <p:spPr>
          <a:xfrm>
            <a:off x="7020272" y="3356992"/>
            <a:ext cx="1683474"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latin typeface="Arial Narrow"/>
                <a:ea typeface="Calibri"/>
                <a:cs typeface="Times New Roman"/>
              </a:rPr>
              <a:t>energy deposition</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
        <p:nvSpPr>
          <p:cNvPr id="5" name="TextBox 4"/>
          <p:cNvSpPr txBox="1"/>
          <p:nvPr/>
        </p:nvSpPr>
        <p:spPr>
          <a:xfrm>
            <a:off x="6948264" y="4798893"/>
            <a:ext cx="1683474"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latin typeface="Arial Narrow"/>
                <a:ea typeface="Calibri"/>
                <a:cs typeface="Times New Roman"/>
              </a:rPr>
              <a:t>energy deposition</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igure 1 GAMMA-400 physical scheme_2layers1_apertures_newENGL_without sze_additional aperture.gif"/>
          <p:cNvPicPr>
            <a:picLocks noChangeAspect="1"/>
          </p:cNvPicPr>
          <p:nvPr/>
        </p:nvPicPr>
        <p:blipFill>
          <a:blip r:embed="rId2" cstate="print"/>
          <a:stretch>
            <a:fillRect/>
          </a:stretch>
        </p:blipFill>
        <p:spPr>
          <a:xfrm>
            <a:off x="2096668" y="0"/>
            <a:ext cx="4950663"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6511" y="-99392"/>
          <a:ext cx="8580582" cy="7453731"/>
        </p:xfrm>
        <a:graphic>
          <a:graphicData uri="http://schemas.openxmlformats.org/drawingml/2006/table">
            <a:tbl>
              <a:tblPr/>
              <a:tblGrid>
                <a:gridCol w="7128792"/>
                <a:gridCol w="278296"/>
                <a:gridCol w="166977"/>
                <a:gridCol w="222636"/>
                <a:gridCol w="182880"/>
                <a:gridCol w="190832"/>
                <a:gridCol w="206734"/>
                <a:gridCol w="203435"/>
              </a:tblGrid>
              <a:tr h="180647">
                <a:tc row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b="1" spc="-100" dirty="0" smtClean="0">
                          <a:latin typeface="Arial Narrow"/>
                          <a:ea typeface="Calibri"/>
                          <a:cs typeface="Times New Roman"/>
                        </a:rPr>
                        <a:t>The lateral aperture</a:t>
                      </a:r>
                      <a:endParaRPr lang="en-US" sz="2400" b="1" dirty="0" smtClean="0">
                        <a:latin typeface="+mn-lt"/>
                        <a:ea typeface="Calibri"/>
                        <a:cs typeface="Times New Roman"/>
                      </a:endParaRPr>
                    </a:p>
                    <a:p>
                      <a:pPr>
                        <a:lnSpc>
                          <a:spcPct val="115000"/>
                        </a:lnSpc>
                        <a:spcAft>
                          <a:spcPts val="0"/>
                        </a:spcAft>
                      </a:pPr>
                      <a:endParaRPr lang="ru-RU" sz="1200" dirty="0">
                        <a:latin typeface="Arial Narrow"/>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6">
                  <a:txBody>
                    <a:bodyPr/>
                    <a:lstStyle/>
                    <a:p>
                      <a:pPr algn="ctr">
                        <a:lnSpc>
                          <a:spcPct val="100000"/>
                        </a:lnSpc>
                        <a:spcAft>
                          <a:spcPts val="0"/>
                        </a:spcAft>
                      </a:pPr>
                      <a:r>
                        <a:rPr lang="en-GB" sz="1200" b="0" spc="-100" dirty="0">
                          <a:latin typeface="Arial Narrow"/>
                          <a:ea typeface="Calibri"/>
                          <a:cs typeface="Times New Roman"/>
                        </a:rPr>
                        <a:t>The lateral aperture</a:t>
                      </a:r>
                      <a:endParaRPr lang="en-US" sz="1200" b="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1">
                  <a:txBody>
                    <a:bodyPr/>
                    <a:lstStyle/>
                    <a:p>
                      <a:pPr algn="ctr">
                        <a:lnSpc>
                          <a:spcPct val="70000"/>
                        </a:lnSpc>
                        <a:spcAft>
                          <a:spcPts val="0"/>
                        </a:spcAft>
                      </a:pPr>
                      <a:endParaRPr lang="ru-RU"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r>
              <a:tr h="180647">
                <a:tc vMerge="1">
                  <a:txBody>
                    <a:bodyPr/>
                    <a:lstStyle/>
                    <a:p>
                      <a:endParaRPr lang="en-US"/>
                    </a:p>
                  </a:txBody>
                  <a:tcPr/>
                </a:tc>
                <a:tc gridSpan="2">
                  <a:txBody>
                    <a:bodyPr/>
                    <a:lstStyle/>
                    <a:p>
                      <a:pPr algn="ctr">
                        <a:lnSpc>
                          <a:spcPct val="100000"/>
                        </a:lnSpc>
                        <a:spcAft>
                          <a:spcPts val="0"/>
                        </a:spcAft>
                      </a:pPr>
                      <a:r>
                        <a:rPr lang="ru-RU" sz="1200" b="1" spc="-100" dirty="0">
                          <a:latin typeface="Arial Narrow"/>
                          <a:ea typeface="Calibri"/>
                          <a:cs typeface="Times New Roman"/>
                          <a:sym typeface="Symbol"/>
                        </a:rPr>
                        <a:t></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0000"/>
                        </a:lnSpc>
                        <a:spcAft>
                          <a:spcPts val="0"/>
                        </a:spcAft>
                      </a:pPr>
                      <a:r>
                        <a:rPr lang="ru-RU" sz="1200" b="1" spc="-100" dirty="0">
                          <a:latin typeface="Arial Narrow"/>
                          <a:ea typeface="Calibri"/>
                          <a:cs typeface="Times New Roman"/>
                        </a:rPr>
                        <a:t>е+/е</a:t>
                      </a:r>
                      <a:r>
                        <a:rPr lang="ru-RU" sz="1200" b="1" spc="-100" baseline="30000" dirty="0">
                          <a:latin typeface="Arial Narrow"/>
                          <a:ea typeface="Calibri"/>
                          <a:cs typeface="Times New Roman"/>
                        </a:rPr>
                        <a:t>_</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0000"/>
                        </a:lnSpc>
                        <a:spcAft>
                          <a:spcPts val="0"/>
                        </a:spcAft>
                      </a:pPr>
                      <a:r>
                        <a:rPr lang="en-GB" sz="1200" b="1" spc="-100" dirty="0">
                          <a:latin typeface="Arial Narrow"/>
                          <a:ea typeface="Calibri"/>
                          <a:cs typeface="Times New Roman"/>
                        </a:rPr>
                        <a:t>nuclei</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r>
              <a:tr h="207744">
                <a:tc vMerge="1">
                  <a:txBody>
                    <a:bodyPr/>
                    <a:lstStyle/>
                    <a:p>
                      <a:endParaRPr lang="en-US"/>
                    </a:p>
                  </a:txBody>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low</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08147">
                <a:tc>
                  <a:txBody>
                    <a:bodyPr/>
                    <a:lstStyle/>
                    <a:p>
                      <a:pPr>
                        <a:lnSpc>
                          <a:spcPct val="70000"/>
                        </a:lnSpc>
                        <a:spcAft>
                          <a:spcPts val="0"/>
                        </a:spcAft>
                      </a:pPr>
                      <a:r>
                        <a:rPr lang="ru-RU" sz="2000" b="1" spc="-100" baseline="0" dirty="0" smtClean="0">
                          <a:latin typeface="Arial Narrow"/>
                          <a:ea typeface="Calibri"/>
                          <a:cs typeface="Times New Roman"/>
                        </a:rPr>
                        <a:t>АС</a:t>
                      </a:r>
                      <a:r>
                        <a:rPr lang="en-US" sz="2000" b="1" spc="-100" baseline="0" dirty="0">
                          <a:latin typeface="Arial Narrow"/>
                          <a:ea typeface="Calibri"/>
                          <a:cs typeface="Times New Roman"/>
                        </a:rPr>
                        <a:t>top (</a:t>
                      </a:r>
                      <a:r>
                        <a:rPr lang="en-GB" sz="2000" b="1" spc="-100" baseline="0" dirty="0">
                          <a:latin typeface="Arial Narrow"/>
                          <a:ea typeface="Calibri"/>
                          <a:cs typeface="Times New Roman"/>
                        </a:rPr>
                        <a:t>upper and lower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9851">
                <a:tc>
                  <a:txBody>
                    <a:bodyPr/>
                    <a:lstStyle/>
                    <a:p>
                      <a:pPr>
                        <a:lnSpc>
                          <a:spcPct val="70000"/>
                        </a:lnSpc>
                        <a:spcAft>
                          <a:spcPts val="0"/>
                        </a:spcAft>
                      </a:pPr>
                      <a:r>
                        <a:rPr lang="en-US" sz="2000" b="1" spc="-100" baseline="0" dirty="0" err="1" smtClean="0">
                          <a:latin typeface="Arial Narrow"/>
                          <a:ea typeface="Calibri"/>
                          <a:cs typeface="Times New Roman"/>
                        </a:rPr>
                        <a:t>AClat</a:t>
                      </a:r>
                      <a:r>
                        <a:rPr lang="en-GB" sz="2000" b="1" spc="-100" baseline="0" dirty="0" smtClean="0">
                          <a:latin typeface="Arial Narrow"/>
                          <a:ea typeface="Calibri"/>
                          <a:cs typeface="Times New Roman"/>
                        </a:rPr>
                        <a:t> </a:t>
                      </a:r>
                      <a:r>
                        <a:rPr lang="en-GB" sz="2000" b="1" spc="-100" baseline="0" dirty="0">
                          <a:latin typeface="Arial Narrow"/>
                          <a:ea typeface="Calibri"/>
                          <a:cs typeface="Times New Roman"/>
                        </a:rPr>
                        <a:t>(outer and inner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62664">
                <a:tc>
                  <a:txBody>
                    <a:bodyPr/>
                    <a:lstStyle/>
                    <a:p>
                      <a:pPr>
                        <a:lnSpc>
                          <a:spcPct val="70000"/>
                        </a:lnSpc>
                        <a:spcAft>
                          <a:spcPts val="0"/>
                        </a:spcAft>
                      </a:pPr>
                      <a:r>
                        <a:rPr lang="en-US" sz="2000" b="1" spc="-100" baseline="0" dirty="0" smtClean="0">
                          <a:latin typeface="Arial Narrow"/>
                          <a:ea typeface="Calibri"/>
                          <a:cs typeface="Times New Roman"/>
                        </a:rPr>
                        <a:t>LD</a:t>
                      </a:r>
                      <a:r>
                        <a:rPr lang="en-GB" sz="2000" b="1" spc="-100" baseline="0" dirty="0" smtClean="0">
                          <a:latin typeface="Arial Narrow"/>
                          <a:ea typeface="Calibri"/>
                          <a:cs typeface="Times New Roman"/>
                        </a:rPr>
                        <a:t> </a:t>
                      </a:r>
                      <a:r>
                        <a:rPr lang="en-GB" sz="2000" b="1" spc="-100" baseline="0" dirty="0">
                          <a:latin typeface="Arial Narrow"/>
                          <a:ea typeface="Calibri"/>
                          <a:cs typeface="Times New Roman"/>
                        </a:rPr>
                        <a:t>system (outer and inner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vMerge="1">
                  <a:txBody>
                    <a:bodyPr/>
                    <a:lstStyle/>
                    <a:p>
                      <a:endParaRPr lang="ru-RU"/>
                    </a:p>
                  </a:txBody>
                  <a:tcPr/>
                </a:tc>
              </a:tr>
              <a:tr h="276376">
                <a:tc>
                  <a:txBody>
                    <a:bodyPr/>
                    <a:lstStyle/>
                    <a:p>
                      <a:pPr>
                        <a:lnSpc>
                          <a:spcPct val="70000"/>
                        </a:lnSpc>
                        <a:spcAft>
                          <a:spcPts val="0"/>
                        </a:spcAft>
                      </a:pPr>
                      <a:r>
                        <a:rPr lang="en-GB" sz="2000" b="1" spc="-100" baseline="0" dirty="0" smtClean="0">
                          <a:latin typeface="Arial Narrow"/>
                          <a:ea typeface="Calibri"/>
                          <a:cs typeface="Times New Roman"/>
                        </a:rPr>
                        <a:t>T</a:t>
                      </a:r>
                      <a:r>
                        <a:rPr lang="en-US" sz="2000" b="1" spc="-100" baseline="0" dirty="0" smtClean="0">
                          <a:latin typeface="Arial Narrow"/>
                          <a:ea typeface="Calibri"/>
                          <a:cs typeface="Times New Roman"/>
                        </a:rPr>
                        <a:t>OF</a:t>
                      </a:r>
                      <a:r>
                        <a:rPr lang="en-GB" sz="2000" b="1" spc="-100" baseline="0" dirty="0" smtClean="0">
                          <a:latin typeface="Arial Narrow"/>
                          <a:ea typeface="Calibri"/>
                          <a:cs typeface="Times New Roman"/>
                        </a:rPr>
                        <a:t>system </a:t>
                      </a:r>
                      <a:r>
                        <a:rPr lang="en-GB" sz="2000" b="1" spc="-100" baseline="0" dirty="0">
                          <a:latin typeface="Arial Narrow"/>
                          <a:ea typeface="Calibri"/>
                          <a:cs typeface="Times New Roman"/>
                        </a:rPr>
                        <a:t>(signal T</a:t>
                      </a:r>
                      <a:r>
                        <a:rPr lang="en-US" sz="2000" b="1" spc="-100" baseline="0" dirty="0">
                          <a:latin typeface="Arial Narrow"/>
                          <a:ea typeface="Calibri"/>
                          <a:cs typeface="Times New Roman"/>
                        </a:rPr>
                        <a:t>OF): the combination of S1</a:t>
                      </a:r>
                      <a:r>
                        <a:rPr lang="en-GB" sz="2000" b="1" spc="-100" baseline="0" dirty="0">
                          <a:latin typeface="Arial Narrow"/>
                          <a:ea typeface="Calibri"/>
                          <a:cs typeface="Times New Roman"/>
                        </a:rPr>
                        <a:t> and </a:t>
                      </a:r>
                      <a:r>
                        <a:rPr lang="en-US" sz="2000" b="1" spc="-100" baseline="0" dirty="0">
                          <a:latin typeface="Arial Narrow"/>
                          <a:ea typeface="Calibri"/>
                          <a:cs typeface="Times New Roman"/>
                        </a:rPr>
                        <a:t>S2 sections </a:t>
                      </a:r>
                      <a:r>
                        <a:rPr lang="en-GB" sz="2000" b="1" spc="-100" baseline="0" dirty="0">
                          <a:latin typeface="Arial Narrow"/>
                          <a:ea typeface="Calibri"/>
                          <a:cs typeface="Times New Roman"/>
                        </a:rPr>
                        <a:t>upper and lower layers individual detectors energy deposition with time-coordinate compensation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ru-RU"/>
                    </a:p>
                  </a:txBody>
                  <a:tcPr/>
                </a:tc>
              </a:tr>
              <a:tr h="513784">
                <a:tc>
                  <a:txBody>
                    <a:bodyPr/>
                    <a:lstStyle/>
                    <a:p>
                      <a:pPr>
                        <a:lnSpc>
                          <a:spcPct val="70000"/>
                        </a:lnSpc>
                        <a:spcAft>
                          <a:spcPts val="0"/>
                        </a:spcAft>
                      </a:pPr>
                      <a:r>
                        <a:rPr lang="en-GB" sz="2000" b="1" spc="-100" baseline="0" dirty="0">
                          <a:latin typeface="Arial Narrow"/>
                          <a:ea typeface="Calibri"/>
                          <a:cs typeface="Times New Roman"/>
                        </a:rPr>
                        <a:t>Signals </a:t>
                      </a:r>
                      <a:r>
                        <a:rPr lang="en-US" sz="2000" b="1" spc="-100" baseline="0" dirty="0">
                          <a:latin typeface="Arial Narrow"/>
                          <a:ea typeface="Calibri"/>
                          <a:cs typeface="Times New Roman"/>
                        </a:rPr>
                        <a:t>BS1</a:t>
                      </a:r>
                      <a:r>
                        <a:rPr lang="en-GB" sz="2000" b="1" spc="-100" baseline="0" dirty="0">
                          <a:latin typeface="Arial Narrow"/>
                          <a:ea typeface="Calibri"/>
                          <a:cs typeface="Times New Roman"/>
                        </a:rPr>
                        <a:t>_ACtop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amplitude backsplash analysis</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energy deposition of TOF </a:t>
                      </a:r>
                      <a:r>
                        <a:rPr lang="en-US" sz="2000" b="1" spc="-100" baseline="0" dirty="0">
                          <a:latin typeface="Arial Narrow"/>
                          <a:ea typeface="Calibri"/>
                          <a:cs typeface="Times New Roman"/>
                        </a:rPr>
                        <a:t>S1 section and </a:t>
                      </a:r>
                      <a:r>
                        <a:rPr lang="en-GB" sz="2000" b="1" spc="-100" baseline="0" dirty="0">
                          <a:latin typeface="Arial Narrow"/>
                          <a:ea typeface="Calibri"/>
                          <a:cs typeface="Times New Roman"/>
                        </a:rPr>
                        <a:t>anticoincidence system </a:t>
                      </a:r>
                      <a:r>
                        <a:rPr lang="ru-RU" sz="2000" b="1" spc="-100" baseline="0" dirty="0">
                          <a:latin typeface="Arial Narrow"/>
                          <a:ea typeface="Calibri"/>
                          <a:cs typeface="Times New Roman"/>
                        </a:rPr>
                        <a:t>АС</a:t>
                      </a:r>
                      <a:r>
                        <a:rPr lang="en-US" sz="2000" b="1" spc="-100" baseline="0" dirty="0">
                          <a:latin typeface="Arial Narrow"/>
                          <a:ea typeface="Calibri"/>
                          <a:cs typeface="Times New Roman"/>
                        </a:rPr>
                        <a:t>top one</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635091">
                <a:tc>
                  <a:txBody>
                    <a:bodyPr/>
                    <a:lstStyle/>
                    <a:p>
                      <a:pPr>
                        <a:lnSpc>
                          <a:spcPct val="70000"/>
                        </a:lnSpc>
                        <a:spcAft>
                          <a:spcPts val="0"/>
                        </a:spcAft>
                      </a:pPr>
                      <a:r>
                        <a:rPr lang="en-GB" sz="2000" b="1" spc="-100" baseline="0" dirty="0">
                          <a:latin typeface="Arial Narrow"/>
                          <a:ea typeface="Calibri"/>
                          <a:cs typeface="Times New Roman"/>
                        </a:rPr>
                        <a:t>Signal </a:t>
                      </a:r>
                      <a:r>
                        <a:rPr lang="en-US" sz="2000" b="1" spc="-100" baseline="0" dirty="0">
                          <a:latin typeface="Arial Narrow"/>
                          <a:ea typeface="Calibri"/>
                          <a:cs typeface="Times New Roman"/>
                        </a:rPr>
                        <a:t>BS1</a:t>
                      </a:r>
                      <a:r>
                        <a:rPr lang="en-GB" sz="2000" b="1" spc="-100" baseline="0" dirty="0">
                          <a:latin typeface="Arial Narrow"/>
                          <a:ea typeface="Calibri"/>
                          <a:cs typeface="Times New Roman"/>
                        </a:rPr>
                        <a:t>_AClat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amplitude backsplash analysis</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energy deposition of TOF </a:t>
                      </a:r>
                      <a:r>
                        <a:rPr lang="en-US" sz="2000" b="1" spc="-100" baseline="0" dirty="0">
                          <a:latin typeface="Arial Narrow"/>
                          <a:ea typeface="Calibri"/>
                          <a:cs typeface="Times New Roman"/>
                        </a:rPr>
                        <a:t>S1 section and </a:t>
                      </a:r>
                      <a:r>
                        <a:rPr lang="en-GB" sz="2000" b="1" spc="-100" baseline="0" dirty="0">
                          <a:latin typeface="Arial Narrow"/>
                          <a:ea typeface="Calibri"/>
                          <a:cs typeface="Times New Roman"/>
                        </a:rPr>
                        <a:t>anticoincidence system </a:t>
                      </a:r>
                      <a:r>
                        <a:rPr lang="en-US" sz="2000" b="1" spc="-100" baseline="0" dirty="0">
                          <a:latin typeface="Arial Narrow"/>
                          <a:ea typeface="Calibri"/>
                          <a:cs typeface="Times New Roman"/>
                        </a:rPr>
                        <a:t>AClat one</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44617">
                <a:tc>
                  <a:txBody>
                    <a:bodyPr/>
                    <a:lstStyle/>
                    <a:p>
                      <a:pPr>
                        <a:lnSpc>
                          <a:spcPct val="70000"/>
                        </a:lnSpc>
                        <a:spcAft>
                          <a:spcPts val="0"/>
                        </a:spcAft>
                      </a:pPr>
                      <a:r>
                        <a:rPr lang="en-GB" sz="2000" b="1" spc="-100" baseline="0" dirty="0">
                          <a:latin typeface="Arial Narrow"/>
                          <a:ea typeface="Calibri"/>
                          <a:cs typeface="Times New Roman"/>
                        </a:rPr>
                        <a:t>Signal BS1t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time analysis backsplash</a:t>
                      </a:r>
                      <a:r>
                        <a:rPr lang="en-US" sz="2000" b="1" spc="-100" baseline="0" dirty="0">
                          <a:latin typeface="Arial Narrow"/>
                          <a:ea typeface="Calibri"/>
                          <a:cs typeface="Times New Roman"/>
                        </a:rPr>
                        <a:t>): the time delay between combination of both </a:t>
                      </a:r>
                      <a:r>
                        <a:rPr lang="en-GB" sz="2000" b="1" spc="-100" baseline="0" dirty="0">
                          <a:latin typeface="Arial Narrow"/>
                          <a:ea typeface="Calibri"/>
                          <a:cs typeface="Times New Roman"/>
                        </a:rPr>
                        <a:t>layers individual detectors of TOF </a:t>
                      </a:r>
                      <a:r>
                        <a:rPr lang="en-US" sz="2000" b="1" spc="-100" baseline="0" dirty="0">
                          <a:latin typeface="Arial Narrow"/>
                          <a:ea typeface="Calibri"/>
                          <a:cs typeface="Times New Roman"/>
                        </a:rPr>
                        <a:t>S1 section and </a:t>
                      </a:r>
                      <a:r>
                        <a:rPr lang="ru-RU" sz="2000" b="1" spc="-100" baseline="0" dirty="0">
                          <a:latin typeface="Arial Narrow"/>
                          <a:ea typeface="Calibri"/>
                          <a:cs typeface="Times New Roman"/>
                        </a:rPr>
                        <a:t>АС</a:t>
                      </a:r>
                      <a:r>
                        <a:rPr lang="en-US" sz="2000" b="1" spc="-100" baseline="0" dirty="0">
                          <a:latin typeface="Arial Narrow"/>
                          <a:ea typeface="Calibri"/>
                          <a:cs typeface="Times New Roman"/>
                        </a:rPr>
                        <a:t>top one</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94632">
                <a:tc>
                  <a:txBody>
                    <a:bodyPr/>
                    <a:lstStyle/>
                    <a:p>
                      <a:pPr>
                        <a:lnSpc>
                          <a:spcPct val="70000"/>
                        </a:lnSpc>
                        <a:spcAft>
                          <a:spcPts val="0"/>
                        </a:spcAft>
                      </a:pPr>
                      <a:r>
                        <a:rPr lang="en-GB" sz="2000" b="1" spc="-100" baseline="0" dirty="0">
                          <a:latin typeface="Arial Narrow"/>
                          <a:ea typeface="Calibri"/>
                          <a:cs typeface="Times New Roman"/>
                        </a:rPr>
                        <a:t>Signal </a:t>
                      </a:r>
                      <a:r>
                        <a:rPr lang="en-US" sz="2000" b="1" spc="-100" baseline="0" dirty="0">
                          <a:latin typeface="Arial Narrow"/>
                          <a:ea typeface="Calibri"/>
                          <a:cs typeface="Times New Roman"/>
                        </a:rPr>
                        <a:t>BS2 (</a:t>
                      </a:r>
                      <a:r>
                        <a:rPr lang="en-GB" sz="2000" b="1" spc="-100" baseline="0" dirty="0">
                          <a:latin typeface="Arial Narrow"/>
                          <a:ea typeface="Calibri"/>
                          <a:cs typeface="Times New Roman"/>
                        </a:rPr>
                        <a:t>amplitude backsplash</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of TOF </a:t>
                      </a:r>
                      <a:r>
                        <a:rPr lang="en-US" sz="2000" b="1" spc="-100" baseline="0" dirty="0">
                          <a:latin typeface="Arial Narrow"/>
                          <a:ea typeface="Calibri"/>
                          <a:cs typeface="Times New Roman"/>
                        </a:rPr>
                        <a:t>S</a:t>
                      </a:r>
                      <a:r>
                        <a:rPr lang="en-GB" sz="2000" b="1" spc="-100" baseline="0" dirty="0">
                          <a:latin typeface="Arial Narrow"/>
                          <a:ea typeface="Calibri"/>
                          <a:cs typeface="Times New Roman"/>
                        </a:rPr>
                        <a:t>2</a:t>
                      </a:r>
                      <a:r>
                        <a:rPr lang="en-US" sz="2000" b="1" spc="-100" baseline="0" dirty="0">
                          <a:latin typeface="Arial Narrow"/>
                          <a:ea typeface="Calibri"/>
                          <a:cs typeface="Times New Roman"/>
                        </a:rPr>
                        <a:t> section and </a:t>
                      </a:r>
                      <a:r>
                        <a:rPr lang="en-GB" sz="2000" b="1" spc="-100" baseline="0" dirty="0">
                          <a:latin typeface="Arial Narrow"/>
                          <a:ea typeface="Calibri"/>
                          <a:cs typeface="Times New Roman"/>
                        </a:rPr>
                        <a:t>LD</a:t>
                      </a:r>
                      <a:r>
                        <a:rPr lang="en-US" sz="2000" b="1" spc="-100" baseline="0" dirty="0">
                          <a:latin typeface="Arial Narrow"/>
                          <a:ea typeface="Calibri"/>
                          <a:cs typeface="Times New Roman"/>
                        </a:rPr>
                        <a:t> one</a:t>
                      </a:r>
                      <a:r>
                        <a:rPr lang="en-GB" sz="2000" b="1" spc="-100" baseline="0" dirty="0">
                          <a:latin typeface="Arial Narrow"/>
                          <a:ea typeface="Calibri"/>
                          <a:cs typeface="Times New Roman"/>
                        </a:rPr>
                        <a:t>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07539">
                <a:tc>
                  <a:txBody>
                    <a:bodyPr/>
                    <a:lstStyle/>
                    <a:p>
                      <a:pPr>
                        <a:lnSpc>
                          <a:spcPct val="70000"/>
                        </a:lnSpc>
                        <a:spcAft>
                          <a:spcPts val="0"/>
                        </a:spcAft>
                      </a:pPr>
                      <a:r>
                        <a:rPr lang="en-GB" sz="2000" b="1" spc="-100" baseline="0" dirty="0">
                          <a:latin typeface="Arial Narrow"/>
                          <a:ea typeface="Calibri"/>
                          <a:cs typeface="Times New Roman"/>
                        </a:rPr>
                        <a:t>Signal</a:t>
                      </a:r>
                      <a:r>
                        <a:rPr lang="en-US" sz="2000" b="1" spc="-100" baseline="0" dirty="0">
                          <a:latin typeface="Arial Narrow"/>
                          <a:ea typeface="Calibri"/>
                          <a:cs typeface="Times New Roman"/>
                        </a:rPr>
                        <a:t> BS3 (</a:t>
                      </a:r>
                      <a:r>
                        <a:rPr lang="en-GB" sz="2000" b="1" spc="-100" baseline="0" dirty="0">
                          <a:latin typeface="Arial Narrow"/>
                          <a:ea typeface="Calibri"/>
                          <a:cs typeface="Times New Roman"/>
                        </a:rPr>
                        <a:t>amplitude backsplash</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of calorimeter scintillation detectors sections </a:t>
                      </a:r>
                      <a:r>
                        <a:rPr lang="en-US" sz="2000" b="1" spc="-100" baseline="0" dirty="0">
                          <a:latin typeface="Arial Narrow"/>
                          <a:ea typeface="Calibri"/>
                          <a:cs typeface="Times New Roman"/>
                        </a:rPr>
                        <a:t>S3, S4 and </a:t>
                      </a:r>
                      <a:r>
                        <a:rPr lang="en-GB" sz="2000" b="1" spc="-100" baseline="0" dirty="0">
                          <a:latin typeface="Arial Narrow"/>
                          <a:ea typeface="Calibri"/>
                          <a:cs typeface="Times New Roman"/>
                        </a:rPr>
                        <a:t>anticoincidence detectors </a:t>
                      </a:r>
                      <a:r>
                        <a:rPr lang="en-US" sz="2000" b="1" spc="-100" baseline="0" dirty="0">
                          <a:latin typeface="Arial Narrow"/>
                          <a:ea typeface="Calibri"/>
                          <a:cs typeface="Times New Roman"/>
                        </a:rPr>
                        <a:t>LD</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vMerge="1">
                  <a:txBody>
                    <a:bodyPr/>
                    <a:lstStyle/>
                    <a:p>
                      <a:endParaRPr lang="ru-RU"/>
                    </a:p>
                  </a:txBody>
                  <a:tcPr/>
                </a:tc>
              </a:tr>
              <a:tr h="104659">
                <a:tc>
                  <a:txBody>
                    <a:bodyPr/>
                    <a:lstStyle/>
                    <a:p>
                      <a:pPr>
                        <a:lnSpc>
                          <a:spcPct val="70000"/>
                        </a:lnSpc>
                        <a:spcAft>
                          <a:spcPts val="0"/>
                        </a:spcAft>
                      </a:pPr>
                      <a:r>
                        <a:rPr lang="en-GB" sz="2000" b="1" spc="-100" baseline="0" dirty="0">
                          <a:latin typeface="Arial Narrow"/>
                          <a:ea typeface="Calibri"/>
                          <a:cs typeface="Times New Roman"/>
                        </a:rPr>
                        <a:t>Time of light system detector </a:t>
                      </a:r>
                      <a:r>
                        <a:rPr lang="en-US" sz="2000" b="1" spc="-100" baseline="0" dirty="0">
                          <a:latin typeface="Arial Narrow"/>
                          <a:ea typeface="Calibri"/>
                          <a:cs typeface="Times New Roman"/>
                        </a:rPr>
                        <a:t>S1</a:t>
                      </a:r>
                      <a:r>
                        <a:rPr lang="en-GB" sz="2000" b="1" spc="-100" baseline="0" dirty="0">
                          <a:latin typeface="Arial Narrow"/>
                          <a:ea typeface="Calibri"/>
                          <a:cs typeface="Times New Roman"/>
                        </a:rPr>
                        <a:t>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6363">
                <a:tc>
                  <a:txBody>
                    <a:bodyPr/>
                    <a:lstStyle/>
                    <a:p>
                      <a:pPr>
                        <a:lnSpc>
                          <a:spcPct val="70000"/>
                        </a:lnSpc>
                        <a:spcAft>
                          <a:spcPts val="0"/>
                        </a:spcAft>
                      </a:pPr>
                      <a:r>
                        <a:rPr lang="en-GB" sz="2000" b="1" spc="-100" baseline="0" dirty="0">
                          <a:latin typeface="Arial Narrow"/>
                          <a:ea typeface="Calibri"/>
                          <a:cs typeface="Times New Roman"/>
                        </a:rPr>
                        <a:t>Time of light system detector</a:t>
                      </a:r>
                      <a:r>
                        <a:rPr lang="en-US" sz="2000" b="1" spc="-100" baseline="0" dirty="0">
                          <a:latin typeface="Arial Narrow"/>
                          <a:ea typeface="Calibri"/>
                          <a:cs typeface="Times New Roman"/>
                        </a:rPr>
                        <a:t> S2</a:t>
                      </a:r>
                      <a:r>
                        <a:rPr lang="en-GB" sz="2000" b="1" spc="-100" baseline="0" dirty="0">
                          <a:latin typeface="Arial Narrow"/>
                          <a:ea typeface="Calibri"/>
                          <a:cs typeface="Times New Roman"/>
                        </a:rPr>
                        <a:t>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32083">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en-US" sz="2000" b="1" spc="-100" baseline="0" dirty="0">
                          <a:latin typeface="Arial Narrow"/>
                          <a:ea typeface="Calibri"/>
                          <a:cs typeface="Times New Roman"/>
                        </a:rPr>
                        <a:t>CC1 amplitude discriminators</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0">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en-US" sz="2000" b="1" spc="-100" baseline="0" dirty="0">
                          <a:latin typeface="Arial Narrow"/>
                          <a:ea typeface="Calibri"/>
                          <a:cs typeface="Times New Roman"/>
                        </a:rPr>
                        <a:t>CC1 </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1465">
                <a:tc>
                  <a:txBody>
                    <a:bodyPr/>
                    <a:lstStyle/>
                    <a:p>
                      <a:pPr>
                        <a:lnSpc>
                          <a:spcPct val="70000"/>
                        </a:lnSpc>
                        <a:spcAft>
                          <a:spcPts val="0"/>
                        </a:spcAft>
                      </a:pPr>
                      <a:r>
                        <a:rPr lang="en-GB" sz="2000" b="1" spc="-100" baseline="0" dirty="0">
                          <a:latin typeface="Arial Narrow"/>
                          <a:ea typeface="Calibri"/>
                          <a:cs typeface="Times New Roman"/>
                        </a:rPr>
                        <a:t>Strip detectors </a:t>
                      </a:r>
                      <a:r>
                        <a:rPr lang="en-US" sz="2000" b="1" spc="-100" baseline="0" dirty="0">
                          <a:latin typeface="Arial Narrow"/>
                          <a:ea typeface="Calibri"/>
                          <a:cs typeface="Times New Roman"/>
                        </a:rPr>
                        <a:t>CC</a:t>
                      </a:r>
                      <a:r>
                        <a:rPr lang="ru-RU" sz="2000" b="1" spc="-100" baseline="0" dirty="0">
                          <a:latin typeface="Arial Narrow"/>
                          <a:ea typeface="Calibri"/>
                          <a:cs typeface="Times New Roman"/>
                        </a:rPr>
                        <a:t>1 </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0">
                <a:tc>
                  <a:txBody>
                    <a:bodyPr/>
                    <a:lstStyle/>
                    <a:p>
                      <a:pPr>
                        <a:lnSpc>
                          <a:spcPct val="70000"/>
                        </a:lnSpc>
                        <a:spcAft>
                          <a:spcPts val="0"/>
                        </a:spcAft>
                      </a:pPr>
                      <a:r>
                        <a:rPr lang="en-US" sz="2000" b="1" spc="-100" baseline="0" dirty="0" smtClean="0">
                          <a:latin typeface="Arial Narrow"/>
                          <a:ea typeface="Calibri"/>
                          <a:cs typeface="Times New Roman"/>
                        </a:rPr>
                        <a:t>S3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upper and lower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vMerge="1">
                  <a:txBody>
                    <a:bodyPr/>
                    <a:lstStyle/>
                    <a:p>
                      <a:endParaRPr lang="ru-RU"/>
                    </a:p>
                  </a:txBody>
                  <a:tcPr/>
                </a:tc>
              </a:tr>
              <a:tr h="216024">
                <a:tc>
                  <a:txBody>
                    <a:bodyPr/>
                    <a:lstStyle/>
                    <a:p>
                      <a:pPr>
                        <a:lnSpc>
                          <a:spcPct val="70000"/>
                        </a:lnSpc>
                        <a:spcAft>
                          <a:spcPts val="0"/>
                        </a:spcAft>
                      </a:pPr>
                      <a:r>
                        <a:rPr lang="en-US" sz="2000" b="1" spc="-100" baseline="0" dirty="0" smtClean="0">
                          <a:latin typeface="Arial Narrow"/>
                          <a:ea typeface="Calibri"/>
                          <a:cs typeface="Times New Roman"/>
                        </a:rPr>
                        <a:t>S4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upper and lower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vMerge="1">
                  <a:txBody>
                    <a:bodyPr/>
                    <a:lstStyle/>
                    <a:p>
                      <a:endParaRPr lang="ru-RU"/>
                    </a:p>
                  </a:txBody>
                  <a:tcPr/>
                </a:tc>
              </a:tr>
              <a:tr h="314978">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ru-RU" sz="2000" b="1" spc="-100" baseline="0" dirty="0">
                          <a:latin typeface="Arial Narrow"/>
                          <a:ea typeface="Calibri"/>
                          <a:cs typeface="Times New Roman"/>
                        </a:rPr>
                        <a:t>СС</a:t>
                      </a:r>
                      <a:r>
                        <a:rPr lang="en-US" sz="2000" b="1" spc="-100" baseline="0" dirty="0">
                          <a:latin typeface="Arial Narrow"/>
                          <a:ea typeface="Calibri"/>
                          <a:cs typeface="Times New Roman"/>
                        </a:rPr>
                        <a:t>2 </a:t>
                      </a:r>
                      <a:r>
                        <a:rPr lang="en-US" sz="2000" b="1" spc="-100" baseline="0" dirty="0" smtClean="0">
                          <a:latin typeface="Arial Narrow"/>
                          <a:ea typeface="Calibri"/>
                          <a:cs typeface="Times New Roman"/>
                        </a:rPr>
                        <a:t> amplitude </a:t>
                      </a:r>
                      <a:r>
                        <a:rPr lang="en-US" sz="2000" b="1" spc="-100" baseline="0" dirty="0">
                          <a:latin typeface="Arial Narrow"/>
                          <a:ea typeface="Calibri"/>
                          <a:cs typeface="Times New Roman"/>
                        </a:rPr>
                        <a:t>discriminators</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vMerge="1">
                  <a:txBody>
                    <a:bodyPr/>
                    <a:lstStyle/>
                    <a:p>
                      <a:endParaRPr lang="ru-RU"/>
                    </a:p>
                  </a:txBody>
                  <a:tcPr/>
                </a:tc>
              </a:tr>
              <a:tr h="360040">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ru-RU" sz="2000" b="1" spc="-100" baseline="0" dirty="0">
                          <a:latin typeface="Arial Narrow"/>
                          <a:ea typeface="Calibri"/>
                          <a:cs typeface="Times New Roman"/>
                        </a:rPr>
                        <a:t>СС</a:t>
                      </a:r>
                      <a:r>
                        <a:rPr lang="en-US" sz="2000" b="1" spc="-100" baseline="0" dirty="0">
                          <a:latin typeface="Arial Narrow"/>
                          <a:ea typeface="Calibri"/>
                          <a:cs typeface="Times New Roman"/>
                        </a:rPr>
                        <a:t>2</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vMerge="1">
                  <a:txBody>
                    <a:bodyPr/>
                    <a:lstStyle/>
                    <a:p>
                      <a:endParaRPr lang="en-US"/>
                    </a:p>
                  </a:txBody>
                  <a:tcPr/>
                </a:tc>
              </a:tr>
              <a:tr h="360040">
                <a:tc>
                  <a:txBody>
                    <a:bodyPr/>
                    <a:lstStyle/>
                    <a:p>
                      <a:pPr>
                        <a:lnSpc>
                          <a:spcPct val="70000"/>
                        </a:lnSpc>
                        <a:spcAft>
                          <a:spcPts val="0"/>
                        </a:spcAft>
                      </a:pPr>
                      <a:r>
                        <a:rPr lang="en-GB" sz="2000" b="1" spc="-100" baseline="0" dirty="0">
                          <a:latin typeface="Arial Narrow"/>
                          <a:ea typeface="Calibri"/>
                          <a:cs typeface="Times New Roman"/>
                        </a:rPr>
                        <a:t>Strip detectors of converter C </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r>
              <a:tr h="401769">
                <a:tc>
                  <a:txBody>
                    <a:bodyPr/>
                    <a:lstStyle/>
                    <a:p>
                      <a:pPr>
                        <a:lnSpc>
                          <a:spcPct val="70000"/>
                        </a:lnSpc>
                        <a:spcAft>
                          <a:spcPts val="0"/>
                        </a:spcAft>
                      </a:pPr>
                      <a:r>
                        <a:rPr lang="en-GB" sz="1200" b="0" dirty="0">
                          <a:latin typeface="Arial Narrow"/>
                          <a:ea typeface="Calibri"/>
                          <a:cs typeface="Times New Roman"/>
                        </a:rPr>
                        <a:t>Neutron detector</a:t>
                      </a:r>
                      <a:endParaRPr lang="en-US" sz="1200" b="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vMerge="1">
                  <a:txBody>
                    <a:bodyPr/>
                    <a:lstStyle/>
                    <a:p>
                      <a:endParaRPr lang="ru-RU"/>
                    </a:p>
                  </a:txBody>
                  <a:tcPr/>
                </a:tc>
              </a:tr>
            </a:tbl>
          </a:graphicData>
        </a:graphic>
      </p:graphicFrame>
      <p:sp>
        <p:nvSpPr>
          <p:cNvPr id="3" name="TextBox 2"/>
          <p:cNvSpPr txBox="1"/>
          <p:nvPr/>
        </p:nvSpPr>
        <p:spPr>
          <a:xfrm>
            <a:off x="6876256" y="3789040"/>
            <a:ext cx="1683474"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latin typeface="Arial Narrow"/>
                <a:ea typeface="Calibri"/>
                <a:cs typeface="Times New Roman"/>
              </a:rPr>
              <a:t>energy deposition</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8188" y="0"/>
            <a:ext cx="4707624"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712969" cy="5262979"/>
          </a:xfrm>
          <a:prstGeom prst="rect">
            <a:avLst/>
          </a:prstGeom>
          <a:noFill/>
        </p:spPr>
        <p:txBody>
          <a:bodyPr wrap="square" rtlCol="0">
            <a:spAutoFit/>
          </a:bodyPr>
          <a:lstStyle/>
          <a:p>
            <a:r>
              <a:rPr lang="en-US" sz="2800" b="1" u="sng" dirty="0" smtClean="0"/>
              <a:t>Conclusions:</a:t>
            </a:r>
          </a:p>
          <a:p>
            <a:pPr marL="342900" indent="-342900">
              <a:buAutoNum type="arabicParenR"/>
            </a:pPr>
            <a:r>
              <a:rPr lang="en-US" sz="2800" b="1" dirty="0" smtClean="0"/>
              <a:t>to provide particles registration and recognition in the main aperture :</a:t>
            </a:r>
          </a:p>
          <a:p>
            <a:pPr marL="800100" lvl="1" indent="-342900">
              <a:buAutoNum type="arabicParenR"/>
            </a:pPr>
            <a:r>
              <a:rPr lang="en-US" sz="2800" b="1" dirty="0" smtClean="0"/>
              <a:t>At least 2 layers of plastics in AC (both top and lateral)</a:t>
            </a:r>
          </a:p>
          <a:p>
            <a:pPr marL="800100" lvl="1" indent="-342900">
              <a:buAutoNum type="arabicParenR"/>
            </a:pPr>
            <a:r>
              <a:rPr lang="en-US" sz="2800" b="1" dirty="0" smtClean="0"/>
              <a:t>At least 20% energy deposition in plastics</a:t>
            </a:r>
          </a:p>
          <a:p>
            <a:pPr marL="800100" lvl="1" indent="-342900">
              <a:buAutoNum type="arabicParenR"/>
            </a:pPr>
            <a:r>
              <a:rPr lang="en-US" sz="2800" b="1" dirty="0" smtClean="0"/>
              <a:t>At least 2 layers of scintillators in CC1</a:t>
            </a:r>
          </a:p>
          <a:p>
            <a:pPr marL="800100" lvl="1" indent="-342900">
              <a:buAutoNum type="arabicParenR"/>
            </a:pPr>
            <a:r>
              <a:rPr lang="en-US" sz="2800" b="1" dirty="0" smtClean="0"/>
              <a:t>S3 between CC1 and CC2</a:t>
            </a:r>
          </a:p>
          <a:p>
            <a:pPr marL="800100" lvl="1" indent="-342900">
              <a:buAutoNum type="arabicParenR"/>
            </a:pPr>
            <a:r>
              <a:rPr lang="en-US" sz="2800" b="1" dirty="0" smtClean="0"/>
              <a:t>Several discriminators in plastics and CC1 to provide different thresholds of energy deposition  fast analysis </a:t>
            </a:r>
          </a:p>
          <a:p>
            <a:pPr lvl="1"/>
            <a:endParaRPr lang="en-US" sz="2800" b="1" dirty="0" smtClean="0"/>
          </a:p>
        </p:txBody>
      </p:sp>
      <p:sp>
        <p:nvSpPr>
          <p:cNvPr id="3" name="TextBox 2"/>
          <p:cNvSpPr txBox="1"/>
          <p:nvPr/>
        </p:nvSpPr>
        <p:spPr>
          <a:xfrm>
            <a:off x="323528" y="4725144"/>
            <a:ext cx="8062976" cy="2246769"/>
          </a:xfrm>
          <a:prstGeom prst="rect">
            <a:avLst/>
          </a:prstGeom>
          <a:noFill/>
        </p:spPr>
        <p:txBody>
          <a:bodyPr wrap="none" rtlCol="0">
            <a:spAutoFit/>
          </a:bodyPr>
          <a:lstStyle/>
          <a:p>
            <a:r>
              <a:rPr lang="en-US" sz="2800" b="1" dirty="0" smtClean="0"/>
              <a:t> + For additional aperture:</a:t>
            </a:r>
          </a:p>
          <a:p>
            <a:r>
              <a:rPr lang="en-US" sz="2800" b="1" dirty="0" smtClean="0"/>
              <a:t>	1) </a:t>
            </a:r>
            <a:r>
              <a:rPr lang="en-US" sz="2800" b="1" dirty="0"/>
              <a:t>At least 2 layers of plastics in </a:t>
            </a:r>
            <a:r>
              <a:rPr lang="en-US" sz="2800" b="1" dirty="0" smtClean="0"/>
              <a:t>LD </a:t>
            </a:r>
          </a:p>
          <a:p>
            <a:r>
              <a:rPr lang="en-US" sz="2800" b="1" dirty="0"/>
              <a:t>	</a:t>
            </a:r>
            <a:r>
              <a:rPr lang="en-US" sz="2800" b="1" dirty="0" smtClean="0"/>
              <a:t>2)</a:t>
            </a:r>
            <a:r>
              <a:rPr lang="en-US" sz="2800" b="1" dirty="0"/>
              <a:t> At least 2 layers of plastics in </a:t>
            </a:r>
            <a:r>
              <a:rPr lang="en-US" sz="2800" b="1" dirty="0" smtClean="0"/>
              <a:t>S4 and several </a:t>
            </a:r>
          </a:p>
          <a:p>
            <a:r>
              <a:rPr lang="en-US" sz="2800" b="1" dirty="0" smtClean="0"/>
              <a:t>discriminators </a:t>
            </a:r>
            <a:r>
              <a:rPr lang="en-US" sz="2800" b="1" dirty="0"/>
              <a:t>in </a:t>
            </a:r>
            <a:r>
              <a:rPr lang="en-US" sz="2800" b="1" dirty="0" smtClean="0"/>
              <a:t>S4</a:t>
            </a:r>
          </a:p>
          <a:p>
            <a:r>
              <a:rPr lang="en-US" sz="2800" b="1" dirty="0" smtClean="0"/>
              <a:t>+ for lateral aperture: several </a:t>
            </a:r>
            <a:r>
              <a:rPr lang="en-US" sz="2800" b="1" dirty="0"/>
              <a:t>discriminators in </a:t>
            </a:r>
            <a:r>
              <a:rPr lang="en-US" sz="2800" b="1" dirty="0" smtClean="0"/>
              <a:t>CC2</a:t>
            </a:r>
            <a:endParaRPr lang="ru-RU" sz="2800" b="1" dirty="0"/>
          </a:p>
        </p:txBody>
      </p:sp>
    </p:spTree>
    <p:extLst>
      <p:ext uri="{BB962C8B-B14F-4D97-AF65-F5344CB8AC3E}">
        <p14:creationId xmlns:p14="http://schemas.microsoft.com/office/powerpoint/2010/main" val="407137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37042977"/>
              </p:ext>
            </p:extLst>
          </p:nvPr>
        </p:nvGraphicFramePr>
        <p:xfrm>
          <a:off x="0" y="608494"/>
          <a:ext cx="4392488" cy="5860655"/>
        </p:xfrm>
        <a:graphic>
          <a:graphicData uri="http://schemas.openxmlformats.org/drawingml/2006/table">
            <a:tbl>
              <a:tblPr/>
              <a:tblGrid>
                <a:gridCol w="1650803"/>
                <a:gridCol w="2741685"/>
              </a:tblGrid>
              <a:tr h="950169">
                <a:tc>
                  <a:txBody>
                    <a:bodyPr/>
                    <a:lstStyle/>
                    <a:p>
                      <a:pPr algn="ctr">
                        <a:lnSpc>
                          <a:spcPct val="150000"/>
                        </a:lnSpc>
                        <a:spcAft>
                          <a:spcPts val="0"/>
                        </a:spcAft>
                      </a:pPr>
                      <a:r>
                        <a:rPr lang="en-US" sz="2400" b="1" dirty="0">
                          <a:solidFill>
                            <a:srgbClr val="002060"/>
                          </a:solidFill>
                          <a:latin typeface="Times New Roman"/>
                          <a:ea typeface="Calibri"/>
                        </a:rPr>
                        <a:t>Energy band</a:t>
                      </a:r>
                      <a:endParaRPr lang="ru-RU" sz="2400" b="1" dirty="0">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dirty="0">
                          <a:solidFill>
                            <a:srgbClr val="002060"/>
                          </a:solidFill>
                          <a:latin typeface="Times New Roman"/>
                          <a:ea typeface="Calibri"/>
                        </a:rPr>
                        <a:t>Energy resolution</a:t>
                      </a:r>
                      <a:endParaRPr lang="ru-RU" sz="2400" b="1" dirty="0">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865">
                <a:tc>
                  <a:txBody>
                    <a:bodyPr/>
                    <a:lstStyle/>
                    <a:p>
                      <a:pPr algn="ctr">
                        <a:lnSpc>
                          <a:spcPct val="150000"/>
                        </a:lnSpc>
                        <a:spcAft>
                          <a:spcPts val="0"/>
                        </a:spcAft>
                      </a:pPr>
                      <a:r>
                        <a:rPr lang="ru-RU" sz="2400" b="1">
                          <a:solidFill>
                            <a:srgbClr val="002060"/>
                          </a:solidFill>
                          <a:latin typeface="Times New Roman"/>
                          <a:ea typeface="Calibri"/>
                        </a:rPr>
                        <a:t>0.1-0.25 GeV</a:t>
                      </a:r>
                      <a:endParaRPr lang="ru-RU" sz="2400" b="1">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400" b="1" dirty="0" err="1">
                          <a:solidFill>
                            <a:srgbClr val="002060"/>
                          </a:solidFill>
                          <a:latin typeface="Times New Roman"/>
                          <a:ea typeface="Calibri"/>
                        </a:rPr>
                        <a:t>from</a:t>
                      </a:r>
                      <a:r>
                        <a:rPr lang="ru-RU" sz="2400" b="1" dirty="0">
                          <a:solidFill>
                            <a:srgbClr val="002060"/>
                          </a:solidFill>
                          <a:latin typeface="Times New Roman"/>
                          <a:ea typeface="Calibri"/>
                        </a:rPr>
                        <a:t> </a:t>
                      </a:r>
                      <a:r>
                        <a:rPr lang="en-US" sz="2400" b="1" dirty="0">
                          <a:solidFill>
                            <a:srgbClr val="002060"/>
                          </a:solidFill>
                          <a:latin typeface="Times New Roman"/>
                          <a:ea typeface="Calibri"/>
                        </a:rPr>
                        <a:t>~</a:t>
                      </a:r>
                      <a:r>
                        <a:rPr lang="ru-RU" sz="2400" b="1" dirty="0">
                          <a:solidFill>
                            <a:srgbClr val="002060"/>
                          </a:solidFill>
                          <a:latin typeface="Times New Roman"/>
                          <a:ea typeface="Calibri"/>
                        </a:rPr>
                        <a:t>30% </a:t>
                      </a:r>
                      <a:r>
                        <a:rPr lang="ru-RU" sz="2400" b="1" dirty="0" err="1">
                          <a:solidFill>
                            <a:srgbClr val="002060"/>
                          </a:solidFill>
                          <a:latin typeface="Times New Roman"/>
                          <a:ea typeface="Calibri"/>
                        </a:rPr>
                        <a:t>up</a:t>
                      </a:r>
                      <a:r>
                        <a:rPr lang="ru-RU" sz="2400" b="1" dirty="0">
                          <a:solidFill>
                            <a:srgbClr val="002060"/>
                          </a:solidFill>
                          <a:latin typeface="Times New Roman"/>
                          <a:ea typeface="Calibri"/>
                        </a:rPr>
                        <a:t> </a:t>
                      </a:r>
                      <a:r>
                        <a:rPr lang="ru-RU" sz="2400" b="1" dirty="0" err="1">
                          <a:solidFill>
                            <a:srgbClr val="002060"/>
                          </a:solidFill>
                          <a:latin typeface="Times New Roman"/>
                          <a:ea typeface="Calibri"/>
                        </a:rPr>
                        <a:t>to</a:t>
                      </a:r>
                      <a:r>
                        <a:rPr lang="ru-RU" sz="2400" b="1" dirty="0">
                          <a:solidFill>
                            <a:srgbClr val="002060"/>
                          </a:solidFill>
                          <a:latin typeface="Times New Roman"/>
                          <a:ea typeface="Calibri"/>
                        </a:rPr>
                        <a:t> </a:t>
                      </a:r>
                      <a:r>
                        <a:rPr lang="en-US" sz="2400" b="1" dirty="0">
                          <a:solidFill>
                            <a:srgbClr val="002060"/>
                          </a:solidFill>
                          <a:latin typeface="Times New Roman"/>
                          <a:ea typeface="Calibri"/>
                        </a:rPr>
                        <a:t>~</a:t>
                      </a:r>
                      <a:r>
                        <a:rPr lang="ru-RU" sz="2400" b="1" dirty="0">
                          <a:solidFill>
                            <a:srgbClr val="002060"/>
                          </a:solidFill>
                          <a:latin typeface="Times New Roman"/>
                          <a:ea typeface="Calibri"/>
                        </a:rPr>
                        <a:t>15%</a:t>
                      </a:r>
                      <a:endParaRPr lang="ru-RU" sz="2400" b="1" dirty="0">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865">
                <a:tc>
                  <a:txBody>
                    <a:bodyPr/>
                    <a:lstStyle/>
                    <a:p>
                      <a:pPr algn="ctr">
                        <a:lnSpc>
                          <a:spcPct val="150000"/>
                        </a:lnSpc>
                        <a:spcAft>
                          <a:spcPts val="0"/>
                        </a:spcAft>
                      </a:pPr>
                      <a:r>
                        <a:rPr lang="ru-RU" sz="2400" b="1">
                          <a:solidFill>
                            <a:srgbClr val="002060"/>
                          </a:solidFill>
                          <a:latin typeface="Times New Roman"/>
                          <a:ea typeface="Calibri"/>
                        </a:rPr>
                        <a:t>0.25 – 1 GeV</a:t>
                      </a:r>
                      <a:endParaRPr lang="ru-RU" sz="2400" b="1">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400" b="1" dirty="0" err="1">
                          <a:solidFill>
                            <a:srgbClr val="002060"/>
                          </a:solidFill>
                          <a:latin typeface="Times New Roman"/>
                          <a:ea typeface="Calibri"/>
                        </a:rPr>
                        <a:t>from</a:t>
                      </a:r>
                      <a:r>
                        <a:rPr lang="ru-RU" sz="2400" b="1" dirty="0">
                          <a:solidFill>
                            <a:srgbClr val="002060"/>
                          </a:solidFill>
                          <a:latin typeface="Times New Roman"/>
                          <a:ea typeface="Calibri"/>
                        </a:rPr>
                        <a:t> </a:t>
                      </a:r>
                      <a:r>
                        <a:rPr lang="en-US" sz="2400" b="1" dirty="0">
                          <a:solidFill>
                            <a:srgbClr val="002060"/>
                          </a:solidFill>
                          <a:latin typeface="Times New Roman"/>
                          <a:ea typeface="Calibri"/>
                        </a:rPr>
                        <a:t>~</a:t>
                      </a:r>
                      <a:r>
                        <a:rPr lang="ru-RU" sz="2400" b="1" dirty="0">
                          <a:solidFill>
                            <a:srgbClr val="002060"/>
                          </a:solidFill>
                          <a:latin typeface="Times New Roman"/>
                          <a:ea typeface="Calibri"/>
                        </a:rPr>
                        <a:t>15% </a:t>
                      </a:r>
                      <a:r>
                        <a:rPr lang="ru-RU" sz="2400" b="1" dirty="0" err="1">
                          <a:solidFill>
                            <a:srgbClr val="002060"/>
                          </a:solidFill>
                          <a:latin typeface="Times New Roman"/>
                          <a:ea typeface="Calibri"/>
                        </a:rPr>
                        <a:t>up</a:t>
                      </a:r>
                      <a:r>
                        <a:rPr lang="ru-RU" sz="2400" b="1" dirty="0">
                          <a:solidFill>
                            <a:srgbClr val="002060"/>
                          </a:solidFill>
                          <a:latin typeface="Times New Roman"/>
                          <a:ea typeface="Calibri"/>
                        </a:rPr>
                        <a:t> </a:t>
                      </a:r>
                      <a:r>
                        <a:rPr lang="ru-RU" sz="2400" b="1" dirty="0" err="1">
                          <a:solidFill>
                            <a:srgbClr val="002060"/>
                          </a:solidFill>
                          <a:latin typeface="Times New Roman"/>
                          <a:ea typeface="Calibri"/>
                        </a:rPr>
                        <a:t>to</a:t>
                      </a:r>
                      <a:r>
                        <a:rPr lang="ru-RU" sz="2400" b="1" dirty="0">
                          <a:solidFill>
                            <a:srgbClr val="002060"/>
                          </a:solidFill>
                          <a:latin typeface="Times New Roman"/>
                          <a:ea typeface="Calibri"/>
                        </a:rPr>
                        <a:t> </a:t>
                      </a:r>
                      <a:r>
                        <a:rPr lang="en-US" sz="2400" b="1" dirty="0">
                          <a:solidFill>
                            <a:srgbClr val="002060"/>
                          </a:solidFill>
                          <a:latin typeface="Times New Roman"/>
                          <a:ea typeface="Calibri"/>
                        </a:rPr>
                        <a:t>~</a:t>
                      </a:r>
                      <a:r>
                        <a:rPr lang="ru-RU" sz="2400" b="1" dirty="0">
                          <a:solidFill>
                            <a:srgbClr val="002060"/>
                          </a:solidFill>
                          <a:latin typeface="Times New Roman"/>
                          <a:ea typeface="Calibri"/>
                        </a:rPr>
                        <a:t>9%</a:t>
                      </a:r>
                      <a:endParaRPr lang="ru-RU" sz="2400" b="1" dirty="0">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865">
                <a:tc>
                  <a:txBody>
                    <a:bodyPr/>
                    <a:lstStyle/>
                    <a:p>
                      <a:pPr algn="ctr">
                        <a:lnSpc>
                          <a:spcPct val="150000"/>
                        </a:lnSpc>
                        <a:spcAft>
                          <a:spcPts val="0"/>
                        </a:spcAft>
                      </a:pPr>
                      <a:r>
                        <a:rPr lang="ru-RU" sz="2400" b="1">
                          <a:solidFill>
                            <a:srgbClr val="002060"/>
                          </a:solidFill>
                          <a:latin typeface="Times New Roman"/>
                          <a:ea typeface="Calibri"/>
                        </a:rPr>
                        <a:t>1 – 10 GeV</a:t>
                      </a:r>
                      <a:endParaRPr lang="ru-RU" sz="2400" b="1">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400" b="1" dirty="0" err="1">
                          <a:solidFill>
                            <a:srgbClr val="002060"/>
                          </a:solidFill>
                          <a:latin typeface="Times New Roman"/>
                          <a:ea typeface="Calibri"/>
                        </a:rPr>
                        <a:t>from</a:t>
                      </a:r>
                      <a:r>
                        <a:rPr lang="ru-RU" sz="2400" b="1" dirty="0">
                          <a:solidFill>
                            <a:srgbClr val="002060"/>
                          </a:solidFill>
                          <a:latin typeface="Times New Roman"/>
                          <a:ea typeface="Calibri"/>
                        </a:rPr>
                        <a:t> </a:t>
                      </a:r>
                      <a:r>
                        <a:rPr lang="en-US" sz="2400" b="1" dirty="0">
                          <a:solidFill>
                            <a:srgbClr val="002060"/>
                          </a:solidFill>
                          <a:latin typeface="Times New Roman"/>
                          <a:ea typeface="Calibri"/>
                        </a:rPr>
                        <a:t>~</a:t>
                      </a:r>
                      <a:r>
                        <a:rPr lang="ru-RU" sz="2400" b="1" dirty="0">
                          <a:solidFill>
                            <a:srgbClr val="002060"/>
                          </a:solidFill>
                          <a:latin typeface="Times New Roman"/>
                          <a:ea typeface="Calibri"/>
                        </a:rPr>
                        <a:t>9% </a:t>
                      </a:r>
                      <a:r>
                        <a:rPr lang="ru-RU" sz="2400" b="1" dirty="0" err="1">
                          <a:solidFill>
                            <a:srgbClr val="002060"/>
                          </a:solidFill>
                          <a:latin typeface="Times New Roman"/>
                          <a:ea typeface="Calibri"/>
                        </a:rPr>
                        <a:t>up</a:t>
                      </a:r>
                      <a:r>
                        <a:rPr lang="ru-RU" sz="2400" b="1" dirty="0">
                          <a:solidFill>
                            <a:srgbClr val="002060"/>
                          </a:solidFill>
                          <a:latin typeface="Times New Roman"/>
                          <a:ea typeface="Calibri"/>
                        </a:rPr>
                        <a:t> </a:t>
                      </a:r>
                      <a:r>
                        <a:rPr lang="ru-RU" sz="2400" b="1" dirty="0" err="1">
                          <a:solidFill>
                            <a:srgbClr val="002060"/>
                          </a:solidFill>
                          <a:latin typeface="Times New Roman"/>
                          <a:ea typeface="Calibri"/>
                        </a:rPr>
                        <a:t>to</a:t>
                      </a:r>
                      <a:r>
                        <a:rPr lang="ru-RU" sz="2400" b="1" dirty="0">
                          <a:solidFill>
                            <a:srgbClr val="002060"/>
                          </a:solidFill>
                          <a:latin typeface="Times New Roman"/>
                          <a:ea typeface="Calibri"/>
                        </a:rPr>
                        <a:t> </a:t>
                      </a:r>
                      <a:r>
                        <a:rPr lang="en-US" sz="2400" b="1" dirty="0">
                          <a:solidFill>
                            <a:srgbClr val="002060"/>
                          </a:solidFill>
                          <a:latin typeface="Times New Roman"/>
                          <a:ea typeface="Calibri"/>
                        </a:rPr>
                        <a:t>~</a:t>
                      </a:r>
                      <a:r>
                        <a:rPr lang="ru-RU" sz="2400" b="1" dirty="0">
                          <a:solidFill>
                            <a:srgbClr val="002060"/>
                          </a:solidFill>
                          <a:latin typeface="Times New Roman"/>
                          <a:ea typeface="Calibri"/>
                        </a:rPr>
                        <a:t>2.7%</a:t>
                      </a:r>
                      <a:endParaRPr lang="ru-RU" sz="2400" b="1" dirty="0">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865">
                <a:tc>
                  <a:txBody>
                    <a:bodyPr/>
                    <a:lstStyle/>
                    <a:p>
                      <a:pPr algn="ctr">
                        <a:lnSpc>
                          <a:spcPct val="150000"/>
                        </a:lnSpc>
                        <a:spcAft>
                          <a:spcPts val="0"/>
                        </a:spcAft>
                      </a:pPr>
                      <a:r>
                        <a:rPr lang="ru-RU" sz="2400" b="1">
                          <a:solidFill>
                            <a:srgbClr val="002060"/>
                          </a:solidFill>
                          <a:latin typeface="Times New Roman"/>
                          <a:ea typeface="Calibri"/>
                        </a:rPr>
                        <a:t>10-</a:t>
                      </a:r>
                      <a:r>
                        <a:rPr lang="ru-RU" sz="2400" b="1">
                          <a:solidFill>
                            <a:srgbClr val="002060"/>
                          </a:solidFill>
                          <a:latin typeface="Times New Roman"/>
                          <a:ea typeface="Times New Roman"/>
                        </a:rPr>
                        <a:t>10</a:t>
                      </a:r>
                      <a:r>
                        <a:rPr lang="ru-RU" sz="2400" b="1" baseline="30000">
                          <a:solidFill>
                            <a:srgbClr val="002060"/>
                          </a:solidFill>
                          <a:latin typeface="Times New Roman"/>
                          <a:ea typeface="Times New Roman"/>
                        </a:rPr>
                        <a:t>2</a:t>
                      </a:r>
                      <a:r>
                        <a:rPr lang="ru-RU" sz="2400" b="1">
                          <a:solidFill>
                            <a:srgbClr val="002060"/>
                          </a:solidFill>
                          <a:latin typeface="Times New Roman"/>
                          <a:ea typeface="Calibri"/>
                        </a:rPr>
                        <a:t> GeV</a:t>
                      </a:r>
                      <a:endParaRPr lang="ru-RU" sz="2400" b="1">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400" b="1" dirty="0" err="1">
                          <a:solidFill>
                            <a:srgbClr val="002060"/>
                          </a:solidFill>
                          <a:latin typeface="Times New Roman"/>
                          <a:ea typeface="Calibri"/>
                        </a:rPr>
                        <a:t>from</a:t>
                      </a:r>
                      <a:r>
                        <a:rPr lang="ru-RU" sz="2400" b="1" dirty="0">
                          <a:solidFill>
                            <a:srgbClr val="002060"/>
                          </a:solidFill>
                          <a:latin typeface="Times New Roman"/>
                          <a:ea typeface="Calibri"/>
                        </a:rPr>
                        <a:t> </a:t>
                      </a:r>
                      <a:r>
                        <a:rPr lang="en-US" sz="2400" b="1" dirty="0">
                          <a:solidFill>
                            <a:srgbClr val="002060"/>
                          </a:solidFill>
                          <a:latin typeface="Times New Roman"/>
                          <a:ea typeface="Calibri"/>
                        </a:rPr>
                        <a:t>~</a:t>
                      </a:r>
                      <a:r>
                        <a:rPr lang="ru-RU" sz="2400" b="1" dirty="0">
                          <a:solidFill>
                            <a:srgbClr val="002060"/>
                          </a:solidFill>
                          <a:latin typeface="Times New Roman"/>
                          <a:ea typeface="Calibri"/>
                        </a:rPr>
                        <a:t>2.7% </a:t>
                      </a:r>
                      <a:r>
                        <a:rPr lang="ru-RU" sz="2400" b="1" dirty="0" err="1">
                          <a:solidFill>
                            <a:srgbClr val="002060"/>
                          </a:solidFill>
                          <a:latin typeface="Times New Roman"/>
                          <a:ea typeface="Calibri"/>
                        </a:rPr>
                        <a:t>up</a:t>
                      </a:r>
                      <a:r>
                        <a:rPr lang="ru-RU" sz="2400" b="1" dirty="0">
                          <a:solidFill>
                            <a:srgbClr val="002060"/>
                          </a:solidFill>
                          <a:latin typeface="Times New Roman"/>
                          <a:ea typeface="Calibri"/>
                        </a:rPr>
                        <a:t> </a:t>
                      </a:r>
                      <a:r>
                        <a:rPr lang="ru-RU" sz="2400" b="1" dirty="0" err="1">
                          <a:solidFill>
                            <a:srgbClr val="002060"/>
                          </a:solidFill>
                          <a:latin typeface="Times New Roman"/>
                          <a:ea typeface="Calibri"/>
                        </a:rPr>
                        <a:t>to</a:t>
                      </a:r>
                      <a:r>
                        <a:rPr lang="ru-RU" sz="2400" b="1" dirty="0">
                          <a:solidFill>
                            <a:srgbClr val="002060"/>
                          </a:solidFill>
                          <a:latin typeface="Times New Roman"/>
                          <a:ea typeface="Calibri"/>
                        </a:rPr>
                        <a:t> </a:t>
                      </a:r>
                      <a:r>
                        <a:rPr lang="en-GB" sz="2400" b="1" dirty="0">
                          <a:solidFill>
                            <a:srgbClr val="002060"/>
                          </a:solidFill>
                          <a:latin typeface="Times New Roman"/>
                          <a:ea typeface="Calibri"/>
                        </a:rPr>
                        <a:t>2%</a:t>
                      </a:r>
                      <a:endParaRPr lang="ru-RU" sz="2400" b="1" dirty="0">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865">
                <a:tc>
                  <a:txBody>
                    <a:bodyPr/>
                    <a:lstStyle/>
                    <a:p>
                      <a:pPr algn="ctr">
                        <a:lnSpc>
                          <a:spcPct val="150000"/>
                        </a:lnSpc>
                        <a:spcAft>
                          <a:spcPts val="0"/>
                        </a:spcAft>
                      </a:pPr>
                      <a:r>
                        <a:rPr lang="en-US" sz="2400" b="1">
                          <a:solidFill>
                            <a:srgbClr val="002060"/>
                          </a:solidFill>
                          <a:latin typeface="Times New Roman"/>
                          <a:ea typeface="Calibri"/>
                        </a:rPr>
                        <a:t>&gt; </a:t>
                      </a:r>
                      <a:r>
                        <a:rPr lang="ru-RU" sz="2400" b="1">
                          <a:solidFill>
                            <a:srgbClr val="002060"/>
                          </a:solidFill>
                          <a:latin typeface="Times New Roman"/>
                          <a:ea typeface="Times New Roman"/>
                        </a:rPr>
                        <a:t>10</a:t>
                      </a:r>
                      <a:r>
                        <a:rPr lang="ru-RU" sz="2400" b="1" baseline="30000">
                          <a:solidFill>
                            <a:srgbClr val="002060"/>
                          </a:solidFill>
                          <a:latin typeface="Times New Roman"/>
                          <a:ea typeface="Times New Roman"/>
                        </a:rPr>
                        <a:t>2</a:t>
                      </a:r>
                      <a:r>
                        <a:rPr lang="ru-RU" sz="2400" b="1">
                          <a:solidFill>
                            <a:srgbClr val="002060"/>
                          </a:solidFill>
                          <a:latin typeface="Times New Roman"/>
                          <a:ea typeface="Calibri"/>
                        </a:rPr>
                        <a:t> GeV</a:t>
                      </a:r>
                      <a:endParaRPr lang="ru-RU" sz="2400" b="1">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2400" b="1" dirty="0">
                          <a:solidFill>
                            <a:srgbClr val="002060"/>
                          </a:solidFill>
                          <a:latin typeface="Times New Roman"/>
                          <a:ea typeface="Calibri"/>
                        </a:rPr>
                        <a:t>2%</a:t>
                      </a:r>
                      <a:endParaRPr lang="ru-RU" sz="2400" b="1" dirty="0">
                        <a:solidFill>
                          <a:srgbClr val="00206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0" y="-99392"/>
            <a:ext cx="9144000" cy="523220"/>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the </a:t>
            </a:r>
            <a:r>
              <a:rPr lang="en-US" sz="2800" b="1" dirty="0" smtClean="0">
                <a:solidFill>
                  <a:srgbClr val="002060"/>
                </a:solidFill>
                <a:latin typeface="Arial" pitchFamily="34" charset="0"/>
                <a:cs typeface="Arial" pitchFamily="34" charset="0"/>
              </a:rPr>
              <a:t>main </a:t>
            </a:r>
            <a:r>
              <a:rPr lang="en-US" sz="2800" b="1" dirty="0" smtClean="0">
                <a:solidFill>
                  <a:srgbClr val="002060"/>
                </a:solidFill>
                <a:latin typeface="Arial" pitchFamily="34" charset="0"/>
                <a:cs typeface="Arial" pitchFamily="34" charset="0"/>
              </a:rPr>
              <a:t>aperture</a:t>
            </a:r>
            <a:endParaRPr lang="ru-RU" sz="2800" b="1" dirty="0">
              <a:solidFill>
                <a:srgbClr val="002060"/>
              </a:solidFill>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511601971"/>
              </p:ext>
            </p:extLst>
          </p:nvPr>
        </p:nvGraphicFramePr>
        <p:xfrm>
          <a:off x="4572001" y="476672"/>
          <a:ext cx="4571999" cy="6288590"/>
        </p:xfrm>
        <a:graphic>
          <a:graphicData uri="http://schemas.openxmlformats.org/drawingml/2006/table">
            <a:tbl>
              <a:tblPr/>
              <a:tblGrid>
                <a:gridCol w="1024932"/>
                <a:gridCol w="1496419"/>
                <a:gridCol w="2050648"/>
              </a:tblGrid>
              <a:tr h="866582">
                <a:tc>
                  <a:txBody>
                    <a:bodyPr/>
                    <a:lstStyle/>
                    <a:p>
                      <a:pPr algn="ctr">
                        <a:lnSpc>
                          <a:spcPct val="95000"/>
                        </a:lnSpc>
                        <a:spcAft>
                          <a:spcPts val="0"/>
                        </a:spcAft>
                      </a:pPr>
                      <a:r>
                        <a:rPr lang="en-US" sz="2400" b="1" dirty="0">
                          <a:latin typeface="Times New Roman"/>
                          <a:ea typeface="Calibri"/>
                        </a:rPr>
                        <a:t>Aperture type</a:t>
                      </a:r>
                      <a:endParaRPr lang="ru-RU" sz="2400" b="1"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en-US" sz="2400" b="1" dirty="0">
                          <a:latin typeface="Times New Roman"/>
                          <a:ea typeface="Calibri"/>
                        </a:rPr>
                        <a:t>Energy band</a:t>
                      </a:r>
                      <a:endParaRPr lang="ru-RU" sz="2400" b="1"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en-US" sz="2400" b="1" dirty="0">
                          <a:latin typeface="Times New Roman"/>
                          <a:ea typeface="Calibri"/>
                        </a:rPr>
                        <a:t>Energy resolution</a:t>
                      </a:r>
                      <a:endParaRPr lang="ru-RU" sz="2400" b="1"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189">
                <a:tc rowSpan="4">
                  <a:txBody>
                    <a:bodyPr/>
                    <a:lstStyle/>
                    <a:p>
                      <a:pPr algn="ctr">
                        <a:lnSpc>
                          <a:spcPct val="95000"/>
                        </a:lnSpc>
                        <a:spcAft>
                          <a:spcPts val="0"/>
                        </a:spcAft>
                      </a:pPr>
                      <a:r>
                        <a:rPr lang="en-US" sz="2400" b="1" spc="-50" dirty="0">
                          <a:solidFill>
                            <a:srgbClr val="C00000"/>
                          </a:solidFill>
                          <a:latin typeface="Times New Roman"/>
                          <a:ea typeface="Calibri"/>
                        </a:rPr>
                        <a:t>Additional</a:t>
                      </a:r>
                      <a:endParaRPr lang="ru-RU" sz="2400" b="1" dirty="0">
                        <a:solidFill>
                          <a:srgbClr val="C00000"/>
                        </a:solidFill>
                        <a:latin typeface="Times New Roman"/>
                        <a:ea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2400" b="1" dirty="0">
                          <a:solidFill>
                            <a:srgbClr val="C00000"/>
                          </a:solidFill>
                          <a:latin typeface="Times New Roman"/>
                          <a:ea typeface="Calibri"/>
                        </a:rPr>
                        <a:t>1-10 </a:t>
                      </a:r>
                      <a:r>
                        <a:rPr lang="ru-RU" sz="2400" b="1" dirty="0" err="1">
                          <a:solidFill>
                            <a:srgbClr val="C00000"/>
                          </a:solidFill>
                          <a:latin typeface="Times New Roman"/>
                          <a:ea typeface="Calibri"/>
                        </a:rPr>
                        <a:t>MeV</a:t>
                      </a:r>
                      <a:endParaRPr lang="ru-RU" sz="2400" b="1" dirty="0">
                        <a:solidFill>
                          <a:srgbClr val="C0000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2400" b="1" dirty="0" err="1">
                          <a:solidFill>
                            <a:srgbClr val="C00000"/>
                          </a:solidFill>
                          <a:latin typeface="Times New Roman"/>
                          <a:ea typeface="Calibri"/>
                        </a:rPr>
                        <a:t>from</a:t>
                      </a:r>
                      <a:r>
                        <a:rPr lang="ru-RU" sz="2400" b="1" dirty="0">
                          <a:solidFill>
                            <a:srgbClr val="C00000"/>
                          </a:solidFill>
                          <a:latin typeface="Times New Roman"/>
                          <a:ea typeface="Calibri"/>
                        </a:rPr>
                        <a:t> 3% </a:t>
                      </a:r>
                      <a:r>
                        <a:rPr lang="ru-RU" sz="2400" b="1" dirty="0" err="1">
                          <a:solidFill>
                            <a:srgbClr val="C00000"/>
                          </a:solidFill>
                          <a:latin typeface="Times New Roman"/>
                          <a:ea typeface="Calibri"/>
                        </a:rPr>
                        <a:t>up</a:t>
                      </a:r>
                      <a:r>
                        <a:rPr lang="ru-RU" sz="2400" b="1" dirty="0">
                          <a:solidFill>
                            <a:srgbClr val="C00000"/>
                          </a:solidFill>
                          <a:latin typeface="Times New Roman"/>
                          <a:ea typeface="Calibri"/>
                        </a:rPr>
                        <a:t> </a:t>
                      </a:r>
                      <a:r>
                        <a:rPr lang="ru-RU" sz="2400" b="1" dirty="0" err="1">
                          <a:solidFill>
                            <a:srgbClr val="C00000"/>
                          </a:solidFill>
                          <a:latin typeface="Times New Roman"/>
                          <a:ea typeface="Calibri"/>
                        </a:rPr>
                        <a:t>to</a:t>
                      </a:r>
                      <a:r>
                        <a:rPr lang="ru-RU" sz="2400" b="1" dirty="0">
                          <a:solidFill>
                            <a:srgbClr val="C00000"/>
                          </a:solidFill>
                          <a:latin typeface="Times New Roman"/>
                          <a:ea typeface="Calibri"/>
                        </a:rPr>
                        <a:t> 2%</a:t>
                      </a:r>
                      <a:endParaRPr lang="ru-RU" sz="2400" b="1" dirty="0">
                        <a:solidFill>
                          <a:srgbClr val="C0000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189">
                <a:tc vMerge="1">
                  <a:txBody>
                    <a:bodyPr/>
                    <a:lstStyle/>
                    <a:p>
                      <a:endParaRPr lang="ru-RU"/>
                    </a:p>
                  </a:txBody>
                  <a:tcPr/>
                </a:tc>
                <a:tc>
                  <a:txBody>
                    <a:bodyPr/>
                    <a:lstStyle/>
                    <a:p>
                      <a:pPr algn="ctr">
                        <a:lnSpc>
                          <a:spcPct val="95000"/>
                        </a:lnSpc>
                        <a:spcAft>
                          <a:spcPts val="0"/>
                        </a:spcAft>
                      </a:pPr>
                      <a:r>
                        <a:rPr lang="ru-RU" sz="2400" b="1" dirty="0">
                          <a:solidFill>
                            <a:srgbClr val="C00000"/>
                          </a:solidFill>
                          <a:latin typeface="Times New Roman"/>
                          <a:ea typeface="Calibri"/>
                        </a:rPr>
                        <a:t>10-</a:t>
                      </a:r>
                      <a:r>
                        <a:rPr lang="ru-RU" sz="2400" b="1" dirty="0">
                          <a:solidFill>
                            <a:srgbClr val="C00000"/>
                          </a:solidFill>
                          <a:latin typeface="Times New Roman"/>
                          <a:ea typeface="Times New Roman"/>
                        </a:rPr>
                        <a:t>10</a:t>
                      </a:r>
                      <a:r>
                        <a:rPr lang="ru-RU" sz="2400" b="1" baseline="30000" dirty="0">
                          <a:solidFill>
                            <a:srgbClr val="C00000"/>
                          </a:solidFill>
                          <a:latin typeface="Times New Roman"/>
                          <a:ea typeface="Times New Roman"/>
                        </a:rPr>
                        <a:t>2</a:t>
                      </a:r>
                      <a:r>
                        <a:rPr lang="ru-RU" sz="2400" b="1" dirty="0">
                          <a:solidFill>
                            <a:srgbClr val="C00000"/>
                          </a:solidFill>
                          <a:latin typeface="Times New Roman"/>
                          <a:ea typeface="Calibri"/>
                        </a:rPr>
                        <a:t> </a:t>
                      </a:r>
                      <a:r>
                        <a:rPr lang="ru-RU" sz="2400" b="1" dirty="0" err="1">
                          <a:solidFill>
                            <a:srgbClr val="C00000"/>
                          </a:solidFill>
                          <a:latin typeface="Times New Roman"/>
                          <a:ea typeface="Calibri"/>
                        </a:rPr>
                        <a:t>MeV</a:t>
                      </a:r>
                      <a:endParaRPr lang="ru-RU" sz="2400" b="1" dirty="0">
                        <a:solidFill>
                          <a:srgbClr val="C0000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2400" b="1" dirty="0">
                          <a:solidFill>
                            <a:srgbClr val="C00000"/>
                          </a:solidFill>
                          <a:latin typeface="Times New Roman"/>
                          <a:ea typeface="Calibri"/>
                        </a:rPr>
                        <a:t>2%</a:t>
                      </a:r>
                      <a:endParaRPr lang="ru-RU" sz="2400" b="1" dirty="0">
                        <a:solidFill>
                          <a:srgbClr val="C0000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6568">
                <a:tc vMerge="1">
                  <a:txBody>
                    <a:bodyPr/>
                    <a:lstStyle/>
                    <a:p>
                      <a:endParaRPr lang="ru-RU"/>
                    </a:p>
                  </a:txBody>
                  <a:tcPr/>
                </a:tc>
                <a:tc>
                  <a:txBody>
                    <a:bodyPr/>
                    <a:lstStyle/>
                    <a:p>
                      <a:pPr algn="ctr">
                        <a:lnSpc>
                          <a:spcPct val="95000"/>
                        </a:lnSpc>
                        <a:spcAft>
                          <a:spcPts val="0"/>
                        </a:spcAft>
                      </a:pPr>
                      <a:r>
                        <a:rPr lang="ru-RU" sz="2400" b="1" dirty="0">
                          <a:solidFill>
                            <a:srgbClr val="C00000"/>
                          </a:solidFill>
                          <a:latin typeface="Times New Roman"/>
                          <a:ea typeface="Calibri"/>
                        </a:rPr>
                        <a:t>0.1-1 </a:t>
                      </a:r>
                      <a:r>
                        <a:rPr lang="ru-RU" sz="2400" b="1" dirty="0" err="1">
                          <a:solidFill>
                            <a:srgbClr val="C00000"/>
                          </a:solidFill>
                          <a:latin typeface="Times New Roman"/>
                          <a:ea typeface="Calibri"/>
                        </a:rPr>
                        <a:t>GeV</a:t>
                      </a:r>
                      <a:endParaRPr lang="ru-RU" sz="2400" b="1" dirty="0">
                        <a:solidFill>
                          <a:srgbClr val="C0000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2400" b="1" dirty="0">
                          <a:solidFill>
                            <a:srgbClr val="C00000"/>
                          </a:solidFill>
                          <a:latin typeface="Times New Roman"/>
                          <a:ea typeface="Calibri"/>
                        </a:rPr>
                        <a:t>2%</a:t>
                      </a:r>
                      <a:endParaRPr lang="ru-RU" sz="2400" b="1" dirty="0">
                        <a:solidFill>
                          <a:srgbClr val="C0000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8758">
                <a:tc vMerge="1">
                  <a:txBody>
                    <a:bodyPr/>
                    <a:lstStyle/>
                    <a:p>
                      <a:endParaRPr lang="ru-RU"/>
                    </a:p>
                  </a:txBody>
                  <a:tcPr/>
                </a:tc>
                <a:tc>
                  <a:txBody>
                    <a:bodyPr/>
                    <a:lstStyle/>
                    <a:p>
                      <a:pPr algn="ctr">
                        <a:lnSpc>
                          <a:spcPct val="95000"/>
                        </a:lnSpc>
                        <a:spcAft>
                          <a:spcPts val="0"/>
                        </a:spcAft>
                      </a:pPr>
                      <a:r>
                        <a:rPr lang="ru-RU" sz="2400" b="1">
                          <a:solidFill>
                            <a:srgbClr val="C00000"/>
                          </a:solidFill>
                          <a:latin typeface="Times New Roman"/>
                          <a:ea typeface="Calibri"/>
                        </a:rPr>
                        <a:t>&gt; 1 GeV</a:t>
                      </a:r>
                      <a:endParaRPr lang="ru-RU" sz="2400" b="1">
                        <a:solidFill>
                          <a:srgbClr val="C0000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2400" b="1" dirty="0">
                          <a:solidFill>
                            <a:srgbClr val="C00000"/>
                          </a:solidFill>
                          <a:latin typeface="Times New Roman"/>
                          <a:ea typeface="Calibri"/>
                        </a:rPr>
                        <a:t>2%</a:t>
                      </a:r>
                      <a:endParaRPr lang="ru-RU" sz="2400" b="1" dirty="0">
                        <a:solidFill>
                          <a:srgbClr val="C0000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378">
                <a:tc rowSpan="3">
                  <a:txBody>
                    <a:bodyPr/>
                    <a:lstStyle/>
                    <a:p>
                      <a:pPr algn="ctr">
                        <a:lnSpc>
                          <a:spcPct val="95000"/>
                        </a:lnSpc>
                        <a:spcAft>
                          <a:spcPts val="0"/>
                        </a:spcAft>
                      </a:pPr>
                      <a:r>
                        <a:rPr lang="en-US" sz="2400" b="1" spc="-50" dirty="0">
                          <a:solidFill>
                            <a:schemeClr val="accent6">
                              <a:lumMod val="50000"/>
                            </a:schemeClr>
                          </a:solidFill>
                          <a:latin typeface="Times New Roman"/>
                          <a:ea typeface="Calibri"/>
                        </a:rPr>
                        <a:t>Lateral</a:t>
                      </a:r>
                      <a:endParaRPr lang="ru-RU" sz="2400" b="1" dirty="0">
                        <a:solidFill>
                          <a:schemeClr val="accent6">
                            <a:lumMod val="50000"/>
                          </a:schemeClr>
                        </a:solidFill>
                        <a:latin typeface="Times New Roman"/>
                        <a:ea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2400" b="1" dirty="0">
                          <a:solidFill>
                            <a:schemeClr val="accent6">
                              <a:lumMod val="50000"/>
                            </a:schemeClr>
                          </a:solidFill>
                          <a:latin typeface="Times New Roman"/>
                          <a:ea typeface="Calibri"/>
                        </a:rPr>
                        <a:t>0.2-1 </a:t>
                      </a:r>
                      <a:r>
                        <a:rPr lang="ru-RU" sz="2400" b="1" dirty="0" err="1">
                          <a:solidFill>
                            <a:schemeClr val="accent6">
                              <a:lumMod val="50000"/>
                            </a:schemeClr>
                          </a:solidFill>
                          <a:latin typeface="Times New Roman"/>
                          <a:ea typeface="Calibri"/>
                        </a:rPr>
                        <a:t>MeV</a:t>
                      </a:r>
                      <a:endParaRPr lang="ru-RU" sz="2400" b="1" dirty="0">
                        <a:solidFill>
                          <a:schemeClr val="accent6">
                            <a:lumMod val="50000"/>
                          </a:schemeClr>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2400" b="1" dirty="0" err="1">
                          <a:solidFill>
                            <a:schemeClr val="accent6">
                              <a:lumMod val="50000"/>
                            </a:schemeClr>
                          </a:solidFill>
                          <a:latin typeface="Times New Roman"/>
                          <a:ea typeface="Calibri"/>
                        </a:rPr>
                        <a:t>from</a:t>
                      </a:r>
                      <a:r>
                        <a:rPr lang="ru-RU" sz="2400" b="1" dirty="0">
                          <a:solidFill>
                            <a:schemeClr val="accent6">
                              <a:lumMod val="50000"/>
                            </a:schemeClr>
                          </a:solidFill>
                          <a:latin typeface="Times New Roman"/>
                          <a:ea typeface="Calibri"/>
                        </a:rPr>
                        <a:t> ~9% </a:t>
                      </a:r>
                      <a:r>
                        <a:rPr lang="ru-RU" sz="2400" b="1" dirty="0" err="1">
                          <a:solidFill>
                            <a:schemeClr val="accent6">
                              <a:lumMod val="50000"/>
                            </a:schemeClr>
                          </a:solidFill>
                          <a:latin typeface="Times New Roman"/>
                          <a:ea typeface="Calibri"/>
                        </a:rPr>
                        <a:t>up</a:t>
                      </a:r>
                      <a:r>
                        <a:rPr lang="ru-RU" sz="2400" b="1" dirty="0">
                          <a:solidFill>
                            <a:schemeClr val="accent6">
                              <a:lumMod val="50000"/>
                            </a:schemeClr>
                          </a:solidFill>
                          <a:latin typeface="Times New Roman"/>
                          <a:ea typeface="Calibri"/>
                        </a:rPr>
                        <a:t> </a:t>
                      </a:r>
                      <a:r>
                        <a:rPr lang="ru-RU" sz="2400" b="1" dirty="0" err="1">
                          <a:solidFill>
                            <a:schemeClr val="accent6">
                              <a:lumMod val="50000"/>
                            </a:schemeClr>
                          </a:solidFill>
                          <a:latin typeface="Times New Roman"/>
                          <a:ea typeface="Calibri"/>
                        </a:rPr>
                        <a:t>to</a:t>
                      </a:r>
                      <a:r>
                        <a:rPr lang="ru-RU" sz="2400" b="1" dirty="0">
                          <a:solidFill>
                            <a:schemeClr val="accent6">
                              <a:lumMod val="50000"/>
                            </a:schemeClr>
                          </a:solidFill>
                          <a:latin typeface="Times New Roman"/>
                          <a:ea typeface="Calibri"/>
                        </a:rPr>
                        <a:t> ~3%</a:t>
                      </a:r>
                      <a:endParaRPr lang="ru-RU" sz="2400" b="1" dirty="0">
                        <a:solidFill>
                          <a:schemeClr val="accent6">
                            <a:lumMod val="50000"/>
                          </a:schemeClr>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378">
                <a:tc vMerge="1">
                  <a:txBody>
                    <a:bodyPr/>
                    <a:lstStyle/>
                    <a:p>
                      <a:endParaRPr lang="ru-RU"/>
                    </a:p>
                  </a:txBody>
                  <a:tcPr/>
                </a:tc>
                <a:tc>
                  <a:txBody>
                    <a:bodyPr/>
                    <a:lstStyle/>
                    <a:p>
                      <a:pPr algn="just">
                        <a:lnSpc>
                          <a:spcPct val="95000"/>
                        </a:lnSpc>
                        <a:spcAft>
                          <a:spcPts val="0"/>
                        </a:spcAft>
                      </a:pPr>
                      <a:r>
                        <a:rPr lang="ru-RU" sz="2400" b="1" dirty="0">
                          <a:solidFill>
                            <a:schemeClr val="accent6">
                              <a:lumMod val="50000"/>
                            </a:schemeClr>
                          </a:solidFill>
                          <a:latin typeface="Times New Roman"/>
                          <a:ea typeface="Calibri"/>
                        </a:rPr>
                        <a:t>1-5 </a:t>
                      </a:r>
                      <a:r>
                        <a:rPr lang="ru-RU" sz="2400" b="1" dirty="0" err="1">
                          <a:solidFill>
                            <a:schemeClr val="accent6">
                              <a:lumMod val="50000"/>
                            </a:schemeClr>
                          </a:solidFill>
                          <a:latin typeface="Times New Roman"/>
                          <a:ea typeface="Calibri"/>
                        </a:rPr>
                        <a:t>MeV</a:t>
                      </a:r>
                      <a:endParaRPr lang="ru-RU" sz="2400" b="1" dirty="0">
                        <a:solidFill>
                          <a:schemeClr val="accent6">
                            <a:lumMod val="50000"/>
                          </a:schemeClr>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2400" b="1" dirty="0">
                          <a:solidFill>
                            <a:schemeClr val="accent6">
                              <a:lumMod val="50000"/>
                            </a:schemeClr>
                          </a:solidFill>
                          <a:latin typeface="Times New Roman"/>
                          <a:ea typeface="Calibri"/>
                        </a:rPr>
                        <a:t>~3% </a:t>
                      </a:r>
                      <a:endParaRPr lang="ru-RU" sz="2400" b="1" dirty="0">
                        <a:solidFill>
                          <a:schemeClr val="accent6">
                            <a:lumMod val="50000"/>
                          </a:schemeClr>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189">
                <a:tc vMerge="1">
                  <a:txBody>
                    <a:bodyPr/>
                    <a:lstStyle/>
                    <a:p>
                      <a:endParaRPr lang="ru-RU"/>
                    </a:p>
                  </a:txBody>
                  <a:tcPr/>
                </a:tc>
                <a:tc>
                  <a:txBody>
                    <a:bodyPr/>
                    <a:lstStyle/>
                    <a:p>
                      <a:pPr algn="just">
                        <a:lnSpc>
                          <a:spcPct val="95000"/>
                        </a:lnSpc>
                        <a:spcAft>
                          <a:spcPts val="0"/>
                        </a:spcAft>
                      </a:pPr>
                      <a:r>
                        <a:rPr lang="en-US" sz="2400" b="1" dirty="0">
                          <a:solidFill>
                            <a:schemeClr val="accent6">
                              <a:lumMod val="50000"/>
                            </a:schemeClr>
                          </a:solidFill>
                          <a:latin typeface="Times New Roman"/>
                          <a:ea typeface="Calibri"/>
                        </a:rPr>
                        <a:t>&gt; 1</a:t>
                      </a:r>
                      <a:r>
                        <a:rPr lang="ru-RU" sz="2400" b="1" dirty="0">
                          <a:solidFill>
                            <a:schemeClr val="accent6">
                              <a:lumMod val="50000"/>
                            </a:schemeClr>
                          </a:solidFill>
                          <a:latin typeface="Times New Roman"/>
                          <a:ea typeface="Calibri"/>
                        </a:rPr>
                        <a:t>0 </a:t>
                      </a:r>
                      <a:r>
                        <a:rPr lang="ru-RU" sz="2400" b="1" dirty="0" err="1">
                          <a:solidFill>
                            <a:schemeClr val="accent6">
                              <a:lumMod val="50000"/>
                            </a:schemeClr>
                          </a:solidFill>
                          <a:latin typeface="Times New Roman"/>
                          <a:ea typeface="Calibri"/>
                        </a:rPr>
                        <a:t>MeV</a:t>
                      </a:r>
                      <a:endParaRPr lang="ru-RU" sz="2400" b="1" dirty="0">
                        <a:solidFill>
                          <a:schemeClr val="accent6">
                            <a:lumMod val="50000"/>
                          </a:schemeClr>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2400" b="1" dirty="0">
                          <a:solidFill>
                            <a:schemeClr val="accent6">
                              <a:lumMod val="50000"/>
                            </a:schemeClr>
                          </a:solidFill>
                          <a:latin typeface="Times New Roman"/>
                          <a:ea typeface="Calibri"/>
                        </a:rPr>
                        <a:t>~2%</a:t>
                      </a:r>
                      <a:endParaRPr lang="ru-RU" sz="2400" b="1" dirty="0">
                        <a:solidFill>
                          <a:schemeClr val="accent6">
                            <a:lumMod val="50000"/>
                          </a:schemeClr>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5497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268760"/>
            <a:ext cx="7416824" cy="584775"/>
          </a:xfrm>
          <a:prstGeom prst="rect">
            <a:avLst/>
          </a:prstGeom>
          <a:noFill/>
        </p:spPr>
        <p:txBody>
          <a:bodyPr wrap="square" rtlCol="0">
            <a:spAutoFit/>
          </a:bodyPr>
          <a:lstStyle/>
          <a:p>
            <a:pPr algn="ctr"/>
            <a:r>
              <a:rPr lang="en-US" sz="3200" b="1" i="1" dirty="0" smtClean="0">
                <a:latin typeface="Arial" pitchFamily="34" charset="0"/>
                <a:cs typeface="Arial" pitchFamily="34" charset="0"/>
              </a:rPr>
              <a:t>Thank you for attention</a:t>
            </a:r>
            <a:r>
              <a:rPr lang="en-GB" sz="3200" b="1" i="1" dirty="0" smtClean="0">
                <a:latin typeface="Arial" pitchFamily="34" charset="0"/>
                <a:cs typeface="Arial" pitchFamily="34" charset="0"/>
              </a:rPr>
              <a:t>!!!!!</a:t>
            </a:r>
            <a:endParaRPr lang="ru-RU" sz="32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igure 1 GAMMA-400 physical scheme_2layers1_apertures_newENG_without size1.jpg"/>
          <p:cNvPicPr>
            <a:picLocks noChangeAspect="1"/>
          </p:cNvPicPr>
          <p:nvPr/>
        </p:nvPicPr>
        <p:blipFill>
          <a:blip r:embed="rId2" cstate="print"/>
          <a:stretch>
            <a:fillRect/>
          </a:stretch>
        </p:blipFill>
        <p:spPr>
          <a:xfrm>
            <a:off x="2047253" y="0"/>
            <a:ext cx="5049493" cy="6858000"/>
          </a:xfrm>
          <a:prstGeom prst="rect">
            <a:avLst/>
          </a:prstGeom>
        </p:spPr>
      </p:pic>
      <p:sp>
        <p:nvSpPr>
          <p:cNvPr id="2" name="TextBox 1"/>
          <p:cNvSpPr txBox="1"/>
          <p:nvPr/>
        </p:nvSpPr>
        <p:spPr>
          <a:xfrm>
            <a:off x="1299922" y="188640"/>
            <a:ext cx="1471878" cy="3785652"/>
          </a:xfrm>
          <a:prstGeom prst="rect">
            <a:avLst/>
          </a:prstGeom>
          <a:noFill/>
        </p:spPr>
        <p:txBody>
          <a:bodyPr wrap="none" rtlCol="0">
            <a:spAutoFit/>
          </a:bodyPr>
          <a:lstStyle/>
          <a:p>
            <a:r>
              <a:rPr lang="en-US" sz="2400" dirty="0" smtClean="0">
                <a:solidFill>
                  <a:schemeClr val="accent1">
                    <a:lumMod val="75000"/>
                  </a:schemeClr>
                </a:solidFill>
              </a:rPr>
              <a:t>Main</a:t>
            </a:r>
          </a:p>
          <a:p>
            <a:endParaRPr lang="en-US" sz="2400" dirty="0"/>
          </a:p>
          <a:p>
            <a:endParaRPr lang="en-US" sz="2400" dirty="0" smtClean="0"/>
          </a:p>
          <a:p>
            <a:endParaRPr lang="en-US" sz="2400" dirty="0"/>
          </a:p>
          <a:p>
            <a:r>
              <a:rPr lang="en-US" sz="2400" dirty="0" smtClean="0">
                <a:solidFill>
                  <a:srgbClr val="C00000"/>
                </a:solidFill>
              </a:rPr>
              <a:t>Additional</a:t>
            </a:r>
          </a:p>
          <a:p>
            <a:endParaRPr lang="en-US" sz="2400" dirty="0"/>
          </a:p>
          <a:p>
            <a:endParaRPr lang="en-US" sz="2400" dirty="0" smtClean="0"/>
          </a:p>
          <a:p>
            <a:endParaRPr lang="en-US" sz="2400" dirty="0"/>
          </a:p>
          <a:p>
            <a:endParaRPr lang="en-US" sz="2400" dirty="0" smtClean="0"/>
          </a:p>
          <a:p>
            <a:r>
              <a:rPr lang="en-US" sz="2400" dirty="0" smtClean="0">
                <a:solidFill>
                  <a:schemeClr val="accent6">
                    <a:lumMod val="50000"/>
                  </a:schemeClr>
                </a:solidFill>
              </a:rPr>
              <a:t>lateral</a:t>
            </a:r>
            <a:endParaRPr lang="ru-RU"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218" y="0"/>
            <a:ext cx="6419563" cy="6858000"/>
          </a:xfrm>
          <a:prstGeom prst="rect">
            <a:avLst/>
          </a:prstGeom>
        </p:spPr>
      </p:pic>
    </p:spTree>
    <p:extLst>
      <p:ext uri="{BB962C8B-B14F-4D97-AF65-F5344CB8AC3E}">
        <p14:creationId xmlns:p14="http://schemas.microsoft.com/office/powerpoint/2010/main" val="428452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6511" y="-117694"/>
          <a:ext cx="12004796" cy="7453731"/>
        </p:xfrm>
        <a:graphic>
          <a:graphicData uri="http://schemas.openxmlformats.org/drawingml/2006/table">
            <a:tbl>
              <a:tblPr/>
              <a:tblGrid>
                <a:gridCol w="7128792"/>
                <a:gridCol w="322834"/>
                <a:gridCol w="342277"/>
                <a:gridCol w="254442"/>
                <a:gridCol w="254442"/>
                <a:gridCol w="198782"/>
                <a:gridCol w="235941"/>
                <a:gridCol w="214314"/>
                <a:gridCol w="209704"/>
                <a:gridCol w="257614"/>
                <a:gridCol w="187427"/>
                <a:gridCol w="187427"/>
                <a:gridCol w="189557"/>
                <a:gridCol w="189557"/>
                <a:gridCol w="187427"/>
                <a:gridCol w="192469"/>
                <a:gridCol w="278296"/>
                <a:gridCol w="166977"/>
                <a:gridCol w="222636"/>
                <a:gridCol w="182880"/>
                <a:gridCol w="190832"/>
                <a:gridCol w="206734"/>
                <a:gridCol w="203435"/>
              </a:tblGrid>
              <a:tr h="180647">
                <a:tc row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b="1" spc="-100" dirty="0" smtClean="0">
                          <a:latin typeface="Arial Narrow"/>
                          <a:ea typeface="Calibri"/>
                          <a:cs typeface="Times New Roman"/>
                        </a:rPr>
                        <a:t>The main aperture</a:t>
                      </a:r>
                      <a:endParaRPr lang="en-US" sz="2400" b="1" dirty="0" smtClean="0">
                        <a:latin typeface="+mn-lt"/>
                        <a:ea typeface="Calibri"/>
                        <a:cs typeface="Times New Roman"/>
                      </a:endParaRPr>
                    </a:p>
                    <a:p>
                      <a:pPr>
                        <a:lnSpc>
                          <a:spcPct val="115000"/>
                        </a:lnSpc>
                        <a:spcAft>
                          <a:spcPts val="0"/>
                        </a:spcAft>
                      </a:pPr>
                      <a:endParaRPr lang="ru-RU" sz="1200" dirty="0">
                        <a:latin typeface="Arial Narrow"/>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8">
                  <a:txBody>
                    <a:bodyPr/>
                    <a:lstStyle/>
                    <a:p>
                      <a:pPr algn="ctr">
                        <a:lnSpc>
                          <a:spcPct val="100000"/>
                        </a:lnSpc>
                        <a:spcAft>
                          <a:spcPts val="0"/>
                        </a:spcAft>
                      </a:pPr>
                      <a:endParaRPr lang="en-US" sz="1200" b="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lnSpc>
                          <a:spcPct val="100000"/>
                        </a:lnSpc>
                        <a:spcAft>
                          <a:spcPts val="0"/>
                        </a:spcAft>
                      </a:pPr>
                      <a:r>
                        <a:rPr lang="en-GB" sz="1200" b="0" spc="-100" dirty="0">
                          <a:latin typeface="Arial Narrow"/>
                          <a:ea typeface="Calibri"/>
                          <a:cs typeface="Times New Roman"/>
                        </a:rPr>
                        <a:t>The additional aperture</a:t>
                      </a:r>
                      <a:endParaRPr lang="en-US" sz="1200" b="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lnSpc>
                          <a:spcPct val="100000"/>
                        </a:lnSpc>
                        <a:spcAft>
                          <a:spcPts val="0"/>
                        </a:spcAft>
                      </a:pPr>
                      <a:r>
                        <a:rPr lang="en-GB" sz="1200" b="0" spc="-100" dirty="0">
                          <a:latin typeface="Arial Narrow"/>
                          <a:ea typeface="Calibri"/>
                          <a:cs typeface="Times New Roman"/>
                        </a:rPr>
                        <a:t>The lateral aperture</a:t>
                      </a:r>
                      <a:endParaRPr lang="en-US" sz="1200" b="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1">
                  <a:txBody>
                    <a:bodyPr/>
                    <a:lstStyle/>
                    <a:p>
                      <a:pPr algn="ctr">
                        <a:lnSpc>
                          <a:spcPct val="70000"/>
                        </a:lnSpc>
                        <a:spcAft>
                          <a:spcPts val="0"/>
                        </a:spcAft>
                      </a:pPr>
                      <a:endParaRPr lang="ru-RU"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r>
              <a:tr h="180647">
                <a:tc vMerge="1">
                  <a:txBody>
                    <a:bodyPr/>
                    <a:lstStyle/>
                    <a:p>
                      <a:endParaRPr lang="en-US"/>
                    </a:p>
                  </a:txBody>
                  <a:tcPr/>
                </a:tc>
                <a:tc gridSpan="4">
                  <a:txBody>
                    <a:bodyPr/>
                    <a:lstStyle/>
                    <a:p>
                      <a:pPr algn="ctr">
                        <a:lnSpc>
                          <a:spcPct val="100000"/>
                        </a:lnSpc>
                        <a:spcAft>
                          <a:spcPts val="0"/>
                        </a:spcAft>
                      </a:pPr>
                      <a:r>
                        <a:rPr lang="ru-RU" sz="1200" b="1" spc="-100" dirty="0">
                          <a:latin typeface="Arial Narrow"/>
                          <a:ea typeface="Calibri"/>
                          <a:cs typeface="Times New Roman"/>
                          <a:sym typeface="Symbol"/>
                        </a:rPr>
                        <a:t></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0000"/>
                        </a:lnSpc>
                        <a:spcAft>
                          <a:spcPts val="0"/>
                        </a:spcAft>
                      </a:pPr>
                      <a:r>
                        <a:rPr lang="ru-RU" sz="1200" b="1" spc="-100" dirty="0">
                          <a:latin typeface="Arial Narrow"/>
                          <a:ea typeface="Calibri"/>
                          <a:cs typeface="Times New Roman"/>
                        </a:rPr>
                        <a:t>е+/е</a:t>
                      </a:r>
                      <a:r>
                        <a:rPr lang="ru-RU" sz="1200" b="1" spc="-100" baseline="30000" dirty="0">
                          <a:latin typeface="Arial Narrow"/>
                          <a:ea typeface="Calibri"/>
                          <a:cs typeface="Times New Roman"/>
                        </a:rPr>
                        <a:t>_</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0000"/>
                        </a:lnSpc>
                        <a:spcAft>
                          <a:spcPts val="0"/>
                        </a:spcAft>
                      </a:pPr>
                      <a:r>
                        <a:rPr lang="en-GB" sz="1200" b="1" spc="-100" dirty="0">
                          <a:latin typeface="Arial Narrow"/>
                          <a:ea typeface="Calibri"/>
                          <a:cs typeface="Times New Roman"/>
                        </a:rPr>
                        <a:t>nuclei</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a:lnSpc>
                          <a:spcPct val="100000"/>
                        </a:lnSpc>
                        <a:spcAft>
                          <a:spcPts val="0"/>
                        </a:spcAft>
                      </a:pPr>
                      <a:r>
                        <a:rPr lang="ru-RU" sz="1200" b="1" spc="-100" dirty="0">
                          <a:latin typeface="Arial Narrow"/>
                          <a:ea typeface="Calibri"/>
                          <a:cs typeface="Times New Roman"/>
                          <a:sym typeface="Symbol"/>
                        </a:rPr>
                        <a:t></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lnSpc>
                          <a:spcPct val="100000"/>
                        </a:lnSpc>
                        <a:spcAft>
                          <a:spcPts val="0"/>
                        </a:spcAft>
                      </a:pPr>
                      <a:r>
                        <a:rPr lang="ru-RU" sz="1200" b="1" spc="-100" dirty="0" err="1">
                          <a:latin typeface="Arial Narrow"/>
                          <a:ea typeface="Calibri"/>
                          <a:cs typeface="Times New Roman"/>
                        </a:rPr>
                        <a:t>е+</a:t>
                      </a:r>
                      <a:r>
                        <a:rPr lang="ru-RU" sz="1200" b="1" spc="-100" dirty="0">
                          <a:latin typeface="Arial Narrow"/>
                          <a:ea typeface="Calibri"/>
                          <a:cs typeface="Times New Roman"/>
                        </a:rPr>
                        <a:t>/</a:t>
                      </a:r>
                      <a:r>
                        <a:rPr lang="ru-RU" sz="1200" b="1" spc="-100" dirty="0" err="1">
                          <a:latin typeface="Arial Narrow"/>
                          <a:ea typeface="Calibri"/>
                          <a:cs typeface="Times New Roman"/>
                        </a:rPr>
                        <a:t>е</a:t>
                      </a:r>
                      <a:r>
                        <a:rPr lang="ru-RU" sz="1200" b="1" spc="-100" baseline="30000" dirty="0" err="1">
                          <a:latin typeface="Arial Narrow"/>
                          <a:ea typeface="Calibri"/>
                          <a:cs typeface="Times New Roman"/>
                        </a:rPr>
                        <a:t>_</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0000"/>
                        </a:lnSpc>
                        <a:spcAft>
                          <a:spcPts val="0"/>
                        </a:spcAft>
                      </a:pPr>
                      <a:r>
                        <a:rPr lang="en-GB" sz="1200" b="1" spc="-100" dirty="0">
                          <a:latin typeface="Arial Narrow"/>
                          <a:ea typeface="Calibri"/>
                          <a:cs typeface="Times New Roman"/>
                        </a:rPr>
                        <a:t>nuclei</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0000"/>
                        </a:lnSpc>
                        <a:spcAft>
                          <a:spcPts val="0"/>
                        </a:spcAft>
                      </a:pPr>
                      <a:r>
                        <a:rPr lang="ru-RU" sz="1200" b="1" spc="-100" dirty="0">
                          <a:latin typeface="Arial Narrow"/>
                          <a:ea typeface="Calibri"/>
                          <a:cs typeface="Times New Roman"/>
                          <a:sym typeface="Symbol"/>
                        </a:rPr>
                        <a:t></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0000"/>
                        </a:lnSpc>
                        <a:spcAft>
                          <a:spcPts val="0"/>
                        </a:spcAft>
                      </a:pPr>
                      <a:r>
                        <a:rPr lang="ru-RU" sz="1200" b="1" spc="-100" dirty="0">
                          <a:latin typeface="Arial Narrow"/>
                          <a:ea typeface="Calibri"/>
                          <a:cs typeface="Times New Roman"/>
                        </a:rPr>
                        <a:t>е+/е</a:t>
                      </a:r>
                      <a:r>
                        <a:rPr lang="ru-RU" sz="1200" b="1" spc="-100" baseline="30000" dirty="0">
                          <a:latin typeface="Arial Narrow"/>
                          <a:ea typeface="Calibri"/>
                          <a:cs typeface="Times New Roman"/>
                        </a:rPr>
                        <a:t>_</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0000"/>
                        </a:lnSpc>
                        <a:spcAft>
                          <a:spcPts val="0"/>
                        </a:spcAft>
                      </a:pPr>
                      <a:r>
                        <a:rPr lang="en-GB" sz="1200" b="1" spc="-100" dirty="0">
                          <a:latin typeface="Arial Narrow"/>
                          <a:ea typeface="Calibri"/>
                          <a:cs typeface="Times New Roman"/>
                        </a:rPr>
                        <a:t>nuclei</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r>
              <a:tr h="207744">
                <a:tc vMerge="1">
                  <a:txBody>
                    <a:bodyPr/>
                    <a:lstStyle/>
                    <a:p>
                      <a:endParaRPr lang="en-US"/>
                    </a:p>
                  </a:txBody>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smtClean="0">
                          <a:latin typeface="Arial Narrow"/>
                          <a:ea typeface="Calibri"/>
                          <a:cs typeface="Times New Roman"/>
                        </a:rPr>
                        <a:t>low</a:t>
                      </a:r>
                      <a:r>
                        <a:rPr lang="en-US" sz="1200" b="0" spc="-100" dirty="0" smtClean="0">
                          <a:latin typeface="Arial Narrow"/>
                          <a:ea typeface="Calibri"/>
                          <a:cs typeface="Times New Roman"/>
                        </a:rPr>
                        <a:t>1</a:t>
                      </a:r>
                      <a:endParaRPr lang="en-US" sz="1200" b="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low2</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low</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low</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m</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spc="-100" dirty="0">
                          <a:latin typeface="Arial Narrow"/>
                          <a:ea typeface="Calibri"/>
                          <a:cs typeface="Times New Roman"/>
                        </a:rPr>
                        <a:t>Е</a:t>
                      </a:r>
                      <a:r>
                        <a:rPr lang="en-US" sz="1200" b="1" spc="-100" dirty="0">
                          <a:latin typeface="Arial Narrow"/>
                          <a:ea typeface="Calibri"/>
                          <a:cs typeface="Times New Roman"/>
                        </a:rPr>
                        <a:t>h</a:t>
                      </a:r>
                      <a:endParaRPr lang="en-US" sz="12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08147">
                <a:tc>
                  <a:txBody>
                    <a:bodyPr/>
                    <a:lstStyle/>
                    <a:p>
                      <a:pPr>
                        <a:lnSpc>
                          <a:spcPct val="70000"/>
                        </a:lnSpc>
                        <a:spcAft>
                          <a:spcPts val="0"/>
                        </a:spcAft>
                      </a:pPr>
                      <a:r>
                        <a:rPr lang="ru-RU" sz="2000" b="1" spc="-100" baseline="0" dirty="0" smtClean="0">
                          <a:latin typeface="Arial Narrow"/>
                          <a:ea typeface="Calibri"/>
                          <a:cs typeface="Times New Roman"/>
                        </a:rPr>
                        <a:t>АС</a:t>
                      </a:r>
                      <a:r>
                        <a:rPr lang="en-US" sz="2000" b="1" spc="-100" baseline="0" dirty="0">
                          <a:latin typeface="Arial Narrow"/>
                          <a:ea typeface="Calibri"/>
                          <a:cs typeface="Times New Roman"/>
                        </a:rPr>
                        <a:t>top (</a:t>
                      </a:r>
                      <a:r>
                        <a:rPr lang="en-GB" sz="2000" b="1" spc="-100" baseline="0" dirty="0">
                          <a:latin typeface="Arial Narrow"/>
                          <a:ea typeface="Calibri"/>
                          <a:cs typeface="Times New Roman"/>
                        </a:rPr>
                        <a:t>upper and lower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A0000"/>
                      </a:bgClr>
                    </a:pattFill>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A0000"/>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A0000"/>
                      </a:bgClr>
                    </a:pattFill>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9851">
                <a:tc>
                  <a:txBody>
                    <a:bodyPr/>
                    <a:lstStyle/>
                    <a:p>
                      <a:pPr>
                        <a:lnSpc>
                          <a:spcPct val="70000"/>
                        </a:lnSpc>
                        <a:spcAft>
                          <a:spcPts val="0"/>
                        </a:spcAft>
                      </a:pPr>
                      <a:r>
                        <a:rPr lang="en-US" sz="2000" b="1" spc="-100" baseline="0" dirty="0" err="1" smtClean="0">
                          <a:latin typeface="Arial Narrow"/>
                          <a:ea typeface="Calibri"/>
                          <a:cs typeface="Times New Roman"/>
                        </a:rPr>
                        <a:t>AClat</a:t>
                      </a:r>
                      <a:r>
                        <a:rPr lang="en-GB" sz="2000" b="1" spc="-100" baseline="0" dirty="0" smtClean="0">
                          <a:latin typeface="Arial Narrow"/>
                          <a:ea typeface="Calibri"/>
                          <a:cs typeface="Times New Roman"/>
                        </a:rPr>
                        <a:t> </a:t>
                      </a:r>
                      <a:r>
                        <a:rPr lang="en-GB" sz="2000" b="1" spc="-100" baseline="0" dirty="0">
                          <a:latin typeface="Arial Narrow"/>
                          <a:ea typeface="Calibri"/>
                          <a:cs typeface="Times New Roman"/>
                        </a:rPr>
                        <a:t>(outer and inner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A0000"/>
                      </a:bgClr>
                    </a:patt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A0000"/>
                      </a:bgClr>
                    </a:patt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A0000"/>
                      </a:bgClr>
                    </a:patt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62664">
                <a:tc>
                  <a:txBody>
                    <a:bodyPr/>
                    <a:lstStyle/>
                    <a:p>
                      <a:pPr>
                        <a:lnSpc>
                          <a:spcPct val="70000"/>
                        </a:lnSpc>
                        <a:spcAft>
                          <a:spcPts val="0"/>
                        </a:spcAft>
                      </a:pPr>
                      <a:r>
                        <a:rPr lang="en-US" sz="2000" b="1" spc="-100" baseline="0" dirty="0" smtClean="0">
                          <a:latin typeface="Arial Narrow"/>
                          <a:ea typeface="Calibri"/>
                          <a:cs typeface="Times New Roman"/>
                        </a:rPr>
                        <a:t>LD</a:t>
                      </a:r>
                      <a:r>
                        <a:rPr lang="en-GB" sz="2000" b="1" spc="-100" baseline="0" dirty="0" smtClean="0">
                          <a:latin typeface="Arial Narrow"/>
                          <a:ea typeface="Calibri"/>
                          <a:cs typeface="Times New Roman"/>
                        </a:rPr>
                        <a:t> </a:t>
                      </a:r>
                      <a:r>
                        <a:rPr lang="en-GB" sz="2000" b="1" spc="-100" baseline="0" dirty="0">
                          <a:latin typeface="Arial Narrow"/>
                          <a:ea typeface="Calibri"/>
                          <a:cs typeface="Times New Roman"/>
                        </a:rPr>
                        <a:t>system (outer and inner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vMerge="1">
                  <a:txBody>
                    <a:bodyPr/>
                    <a:lstStyle/>
                    <a:p>
                      <a:endParaRPr lang="ru-RU"/>
                    </a:p>
                  </a:txBody>
                  <a:tcPr/>
                </a:tc>
              </a:tr>
              <a:tr h="276376">
                <a:tc>
                  <a:txBody>
                    <a:bodyPr/>
                    <a:lstStyle/>
                    <a:p>
                      <a:pPr>
                        <a:lnSpc>
                          <a:spcPct val="70000"/>
                        </a:lnSpc>
                        <a:spcAft>
                          <a:spcPts val="0"/>
                        </a:spcAft>
                      </a:pPr>
                      <a:r>
                        <a:rPr lang="en-GB" sz="2000" b="1" spc="-100" baseline="0" dirty="0" smtClean="0">
                          <a:latin typeface="Arial Narrow"/>
                          <a:ea typeface="Calibri"/>
                          <a:cs typeface="Times New Roman"/>
                        </a:rPr>
                        <a:t>T</a:t>
                      </a:r>
                      <a:r>
                        <a:rPr lang="en-US" sz="2000" b="1" spc="-100" baseline="0" dirty="0" smtClean="0">
                          <a:latin typeface="Arial Narrow"/>
                          <a:ea typeface="Calibri"/>
                          <a:cs typeface="Times New Roman"/>
                        </a:rPr>
                        <a:t>OF</a:t>
                      </a:r>
                      <a:r>
                        <a:rPr lang="en-GB" sz="2000" b="1" spc="-100" baseline="0" dirty="0" smtClean="0">
                          <a:latin typeface="Arial Narrow"/>
                          <a:ea typeface="Calibri"/>
                          <a:cs typeface="Times New Roman"/>
                        </a:rPr>
                        <a:t>system </a:t>
                      </a:r>
                      <a:r>
                        <a:rPr lang="en-GB" sz="2000" b="1" spc="-100" baseline="0" dirty="0">
                          <a:latin typeface="Arial Narrow"/>
                          <a:ea typeface="Calibri"/>
                          <a:cs typeface="Times New Roman"/>
                        </a:rPr>
                        <a:t>(signal T</a:t>
                      </a:r>
                      <a:r>
                        <a:rPr lang="en-US" sz="2000" b="1" spc="-100" baseline="0" dirty="0">
                          <a:latin typeface="Arial Narrow"/>
                          <a:ea typeface="Calibri"/>
                          <a:cs typeface="Times New Roman"/>
                        </a:rPr>
                        <a:t>OF): the combination of S1</a:t>
                      </a:r>
                      <a:r>
                        <a:rPr lang="en-GB" sz="2000" b="1" spc="-100" baseline="0" dirty="0">
                          <a:latin typeface="Arial Narrow"/>
                          <a:ea typeface="Calibri"/>
                          <a:cs typeface="Times New Roman"/>
                        </a:rPr>
                        <a:t> and </a:t>
                      </a:r>
                      <a:r>
                        <a:rPr lang="en-US" sz="2000" b="1" spc="-100" baseline="0" dirty="0">
                          <a:latin typeface="Arial Narrow"/>
                          <a:ea typeface="Calibri"/>
                          <a:cs typeface="Times New Roman"/>
                        </a:rPr>
                        <a:t>S2 sections </a:t>
                      </a:r>
                      <a:r>
                        <a:rPr lang="en-GB" sz="2000" b="1" spc="-100" baseline="0" dirty="0">
                          <a:latin typeface="Arial Narrow"/>
                          <a:ea typeface="Calibri"/>
                          <a:cs typeface="Times New Roman"/>
                        </a:rPr>
                        <a:t>upper and lower layers individual detectors energy deposition with time-coordinate compensation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ru-RU"/>
                    </a:p>
                  </a:txBody>
                  <a:tcPr/>
                </a:tc>
              </a:tr>
              <a:tr h="513784">
                <a:tc>
                  <a:txBody>
                    <a:bodyPr/>
                    <a:lstStyle/>
                    <a:p>
                      <a:pPr>
                        <a:lnSpc>
                          <a:spcPct val="70000"/>
                        </a:lnSpc>
                        <a:spcAft>
                          <a:spcPts val="0"/>
                        </a:spcAft>
                      </a:pPr>
                      <a:r>
                        <a:rPr lang="en-GB" sz="2000" b="1" spc="-100" baseline="0" dirty="0">
                          <a:latin typeface="Arial Narrow"/>
                          <a:ea typeface="Calibri"/>
                          <a:cs typeface="Times New Roman"/>
                        </a:rPr>
                        <a:t>Signals </a:t>
                      </a:r>
                      <a:r>
                        <a:rPr lang="en-US" sz="2000" b="1" spc="-100" baseline="0" dirty="0">
                          <a:latin typeface="Arial Narrow"/>
                          <a:ea typeface="Calibri"/>
                          <a:cs typeface="Times New Roman"/>
                        </a:rPr>
                        <a:t>BS1</a:t>
                      </a:r>
                      <a:r>
                        <a:rPr lang="en-GB" sz="2000" b="1" spc="-100" baseline="0" dirty="0">
                          <a:latin typeface="Arial Narrow"/>
                          <a:ea typeface="Calibri"/>
                          <a:cs typeface="Times New Roman"/>
                        </a:rPr>
                        <a:t>_ACtop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amplitude backsplash analysis</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energy deposition of TOF </a:t>
                      </a:r>
                      <a:r>
                        <a:rPr lang="en-US" sz="2000" b="1" spc="-100" baseline="0" dirty="0">
                          <a:latin typeface="Arial Narrow"/>
                          <a:ea typeface="Calibri"/>
                          <a:cs typeface="Times New Roman"/>
                        </a:rPr>
                        <a:t>S1 section and </a:t>
                      </a:r>
                      <a:r>
                        <a:rPr lang="en-GB" sz="2000" b="1" spc="-100" baseline="0" dirty="0">
                          <a:latin typeface="Arial Narrow"/>
                          <a:ea typeface="Calibri"/>
                          <a:cs typeface="Times New Roman"/>
                        </a:rPr>
                        <a:t>anticoincidence system </a:t>
                      </a:r>
                      <a:r>
                        <a:rPr lang="ru-RU" sz="2000" b="1" spc="-100" baseline="0" dirty="0">
                          <a:latin typeface="Arial Narrow"/>
                          <a:ea typeface="Calibri"/>
                          <a:cs typeface="Times New Roman"/>
                        </a:rPr>
                        <a:t>АС</a:t>
                      </a:r>
                      <a:r>
                        <a:rPr lang="en-US" sz="2000" b="1" spc="-100" baseline="0" dirty="0">
                          <a:latin typeface="Arial Narrow"/>
                          <a:ea typeface="Calibri"/>
                          <a:cs typeface="Times New Roman"/>
                        </a:rPr>
                        <a:t>top one</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635091">
                <a:tc>
                  <a:txBody>
                    <a:bodyPr/>
                    <a:lstStyle/>
                    <a:p>
                      <a:pPr>
                        <a:lnSpc>
                          <a:spcPct val="70000"/>
                        </a:lnSpc>
                        <a:spcAft>
                          <a:spcPts val="0"/>
                        </a:spcAft>
                      </a:pPr>
                      <a:r>
                        <a:rPr lang="en-GB" sz="2000" b="1" spc="-100" baseline="0" dirty="0">
                          <a:latin typeface="Arial Narrow"/>
                          <a:ea typeface="Calibri"/>
                          <a:cs typeface="Times New Roman"/>
                        </a:rPr>
                        <a:t>Signal </a:t>
                      </a:r>
                      <a:r>
                        <a:rPr lang="en-US" sz="2000" b="1" spc="-100" baseline="0" dirty="0">
                          <a:latin typeface="Arial Narrow"/>
                          <a:ea typeface="Calibri"/>
                          <a:cs typeface="Times New Roman"/>
                        </a:rPr>
                        <a:t>BS1</a:t>
                      </a:r>
                      <a:r>
                        <a:rPr lang="en-GB" sz="2000" b="1" spc="-100" baseline="0" dirty="0">
                          <a:latin typeface="Arial Narrow"/>
                          <a:ea typeface="Calibri"/>
                          <a:cs typeface="Times New Roman"/>
                        </a:rPr>
                        <a:t>_AClat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amplitude backsplash analysis</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energy deposition of TOF </a:t>
                      </a:r>
                      <a:r>
                        <a:rPr lang="en-US" sz="2000" b="1" spc="-100" baseline="0" dirty="0">
                          <a:latin typeface="Arial Narrow"/>
                          <a:ea typeface="Calibri"/>
                          <a:cs typeface="Times New Roman"/>
                        </a:rPr>
                        <a:t>S1 section and </a:t>
                      </a:r>
                      <a:r>
                        <a:rPr lang="en-GB" sz="2000" b="1" spc="-100" baseline="0" dirty="0">
                          <a:latin typeface="Arial Narrow"/>
                          <a:ea typeface="Calibri"/>
                          <a:cs typeface="Times New Roman"/>
                        </a:rPr>
                        <a:t>anticoincidence system </a:t>
                      </a:r>
                      <a:r>
                        <a:rPr lang="en-US" sz="2000" b="1" spc="-100" baseline="0" dirty="0">
                          <a:latin typeface="Arial Narrow"/>
                          <a:ea typeface="Calibri"/>
                          <a:cs typeface="Times New Roman"/>
                        </a:rPr>
                        <a:t>AClat one</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44617">
                <a:tc>
                  <a:txBody>
                    <a:bodyPr/>
                    <a:lstStyle/>
                    <a:p>
                      <a:pPr>
                        <a:lnSpc>
                          <a:spcPct val="70000"/>
                        </a:lnSpc>
                        <a:spcAft>
                          <a:spcPts val="0"/>
                        </a:spcAft>
                      </a:pPr>
                      <a:r>
                        <a:rPr lang="en-GB" sz="2000" b="1" spc="-100" baseline="0" dirty="0">
                          <a:latin typeface="Arial Narrow"/>
                          <a:ea typeface="Calibri"/>
                          <a:cs typeface="Times New Roman"/>
                        </a:rPr>
                        <a:t>Signal BS1t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time analysis backsplash</a:t>
                      </a:r>
                      <a:r>
                        <a:rPr lang="en-US" sz="2000" b="1" spc="-100" baseline="0" dirty="0">
                          <a:latin typeface="Arial Narrow"/>
                          <a:ea typeface="Calibri"/>
                          <a:cs typeface="Times New Roman"/>
                        </a:rPr>
                        <a:t>): the time delay between combination of both </a:t>
                      </a:r>
                      <a:r>
                        <a:rPr lang="en-GB" sz="2000" b="1" spc="-100" baseline="0" dirty="0">
                          <a:latin typeface="Arial Narrow"/>
                          <a:ea typeface="Calibri"/>
                          <a:cs typeface="Times New Roman"/>
                        </a:rPr>
                        <a:t>layers individual detectors of TOF </a:t>
                      </a:r>
                      <a:r>
                        <a:rPr lang="en-US" sz="2000" b="1" spc="-100" baseline="0" dirty="0">
                          <a:latin typeface="Arial Narrow"/>
                          <a:ea typeface="Calibri"/>
                          <a:cs typeface="Times New Roman"/>
                        </a:rPr>
                        <a:t>S1 section and </a:t>
                      </a:r>
                      <a:r>
                        <a:rPr lang="ru-RU" sz="2000" b="1" spc="-100" baseline="0" dirty="0">
                          <a:latin typeface="Arial Narrow"/>
                          <a:ea typeface="Calibri"/>
                          <a:cs typeface="Times New Roman"/>
                        </a:rPr>
                        <a:t>АС</a:t>
                      </a:r>
                      <a:r>
                        <a:rPr lang="en-US" sz="2000" b="1" spc="-100" baseline="0" dirty="0">
                          <a:latin typeface="Arial Narrow"/>
                          <a:ea typeface="Calibri"/>
                          <a:cs typeface="Times New Roman"/>
                        </a:rPr>
                        <a:t>top one</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ltUpDiag">
                      <a:fgClr>
                        <a:srgbClr val="FFFFFF"/>
                      </a:fgClr>
                      <a:bgClr>
                        <a:srgbClr val="D6823D"/>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ltUpDiag">
                      <a:fgClr>
                        <a:srgbClr val="FFFFFF"/>
                      </a:fgClr>
                      <a:bgClr>
                        <a:srgbClr val="D6823D"/>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ltUpDiag">
                      <a:fgClr>
                        <a:srgbClr val="FFFFFF"/>
                      </a:fgClr>
                      <a:bgClr>
                        <a:srgbClr val="D6823D"/>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ltUpDiag">
                      <a:fgClr>
                        <a:srgbClr val="FFFFFF"/>
                      </a:fgClr>
                      <a:bgClr>
                        <a:srgbClr val="D6823D"/>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94632">
                <a:tc>
                  <a:txBody>
                    <a:bodyPr/>
                    <a:lstStyle/>
                    <a:p>
                      <a:pPr>
                        <a:lnSpc>
                          <a:spcPct val="70000"/>
                        </a:lnSpc>
                        <a:spcAft>
                          <a:spcPts val="0"/>
                        </a:spcAft>
                      </a:pPr>
                      <a:r>
                        <a:rPr lang="en-GB" sz="2000" b="1" spc="-100" baseline="0" dirty="0">
                          <a:latin typeface="Arial Narrow"/>
                          <a:ea typeface="Calibri"/>
                          <a:cs typeface="Times New Roman"/>
                        </a:rPr>
                        <a:t>Signal </a:t>
                      </a:r>
                      <a:r>
                        <a:rPr lang="en-US" sz="2000" b="1" spc="-100" baseline="0" dirty="0">
                          <a:latin typeface="Arial Narrow"/>
                          <a:ea typeface="Calibri"/>
                          <a:cs typeface="Times New Roman"/>
                        </a:rPr>
                        <a:t>BS2 (</a:t>
                      </a:r>
                      <a:r>
                        <a:rPr lang="en-GB" sz="2000" b="1" spc="-100" baseline="0" dirty="0">
                          <a:latin typeface="Arial Narrow"/>
                          <a:ea typeface="Calibri"/>
                          <a:cs typeface="Times New Roman"/>
                        </a:rPr>
                        <a:t>amplitude backsplash</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of TOF </a:t>
                      </a:r>
                      <a:r>
                        <a:rPr lang="en-US" sz="2000" b="1" spc="-100" baseline="0" dirty="0">
                          <a:latin typeface="Arial Narrow"/>
                          <a:ea typeface="Calibri"/>
                          <a:cs typeface="Times New Roman"/>
                        </a:rPr>
                        <a:t>S</a:t>
                      </a:r>
                      <a:r>
                        <a:rPr lang="en-GB" sz="2000" b="1" spc="-100" baseline="0" dirty="0">
                          <a:latin typeface="Arial Narrow"/>
                          <a:ea typeface="Calibri"/>
                          <a:cs typeface="Times New Roman"/>
                        </a:rPr>
                        <a:t>2</a:t>
                      </a:r>
                      <a:r>
                        <a:rPr lang="en-US" sz="2000" b="1" spc="-100" baseline="0" dirty="0">
                          <a:latin typeface="Arial Narrow"/>
                          <a:ea typeface="Calibri"/>
                          <a:cs typeface="Times New Roman"/>
                        </a:rPr>
                        <a:t> section and </a:t>
                      </a:r>
                      <a:r>
                        <a:rPr lang="en-GB" sz="2000" b="1" spc="-100" baseline="0" dirty="0">
                          <a:latin typeface="Arial Narrow"/>
                          <a:ea typeface="Calibri"/>
                          <a:cs typeface="Times New Roman"/>
                        </a:rPr>
                        <a:t>LD</a:t>
                      </a:r>
                      <a:r>
                        <a:rPr lang="en-US" sz="2000" b="1" spc="-100" baseline="0" dirty="0">
                          <a:latin typeface="Arial Narrow"/>
                          <a:ea typeface="Calibri"/>
                          <a:cs typeface="Times New Roman"/>
                        </a:rPr>
                        <a:t> one</a:t>
                      </a:r>
                      <a:r>
                        <a:rPr lang="en-GB" sz="2000" b="1" spc="-100" baseline="0" dirty="0">
                          <a:latin typeface="Arial Narrow"/>
                          <a:ea typeface="Calibri"/>
                          <a:cs typeface="Times New Roman"/>
                        </a:rPr>
                        <a:t>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07539">
                <a:tc>
                  <a:txBody>
                    <a:bodyPr/>
                    <a:lstStyle/>
                    <a:p>
                      <a:pPr>
                        <a:lnSpc>
                          <a:spcPct val="70000"/>
                        </a:lnSpc>
                        <a:spcAft>
                          <a:spcPts val="0"/>
                        </a:spcAft>
                      </a:pPr>
                      <a:r>
                        <a:rPr lang="en-GB" sz="2000" b="1" spc="-100" baseline="0" dirty="0">
                          <a:latin typeface="Arial Narrow"/>
                          <a:ea typeface="Calibri"/>
                          <a:cs typeface="Times New Roman"/>
                        </a:rPr>
                        <a:t>Signal</a:t>
                      </a:r>
                      <a:r>
                        <a:rPr lang="en-US" sz="2000" b="1" spc="-100" baseline="0" dirty="0">
                          <a:latin typeface="Arial Narrow"/>
                          <a:ea typeface="Calibri"/>
                          <a:cs typeface="Times New Roman"/>
                        </a:rPr>
                        <a:t> BS3 (</a:t>
                      </a:r>
                      <a:r>
                        <a:rPr lang="en-GB" sz="2000" b="1" spc="-100" baseline="0" dirty="0">
                          <a:latin typeface="Arial Narrow"/>
                          <a:ea typeface="Calibri"/>
                          <a:cs typeface="Times New Roman"/>
                        </a:rPr>
                        <a:t>amplitude backsplash</a:t>
                      </a:r>
                      <a:r>
                        <a:rPr lang="en-US" sz="2000" b="1" spc="-100" baseline="0" dirty="0">
                          <a:latin typeface="Arial Narrow"/>
                          <a:ea typeface="Calibri"/>
                          <a:cs typeface="Times New Roman"/>
                        </a:rPr>
                        <a:t>): the combination of both </a:t>
                      </a:r>
                      <a:r>
                        <a:rPr lang="en-GB" sz="2000" b="1" spc="-100" baseline="0" dirty="0">
                          <a:latin typeface="Arial Narrow"/>
                          <a:ea typeface="Calibri"/>
                          <a:cs typeface="Times New Roman"/>
                        </a:rPr>
                        <a:t>layers individual detectors of calorimeter scintillation detectors sections </a:t>
                      </a:r>
                      <a:r>
                        <a:rPr lang="en-US" sz="2000" b="1" spc="-100" baseline="0" dirty="0">
                          <a:latin typeface="Arial Narrow"/>
                          <a:ea typeface="Calibri"/>
                          <a:cs typeface="Times New Roman"/>
                        </a:rPr>
                        <a:t>S3, S4 and </a:t>
                      </a:r>
                      <a:r>
                        <a:rPr lang="en-GB" sz="2000" b="1" spc="-100" baseline="0" dirty="0">
                          <a:latin typeface="Arial Narrow"/>
                          <a:ea typeface="Calibri"/>
                          <a:cs typeface="Times New Roman"/>
                        </a:rPr>
                        <a:t>anticoincidence detectors </a:t>
                      </a:r>
                      <a:r>
                        <a:rPr lang="en-US" sz="2000" b="1" spc="-100" baseline="0" dirty="0">
                          <a:latin typeface="Arial Narrow"/>
                          <a:ea typeface="Calibri"/>
                          <a:cs typeface="Times New Roman"/>
                        </a:rPr>
                        <a:t>LD</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vMerge="1">
                  <a:txBody>
                    <a:bodyPr/>
                    <a:lstStyle/>
                    <a:p>
                      <a:endParaRPr lang="ru-RU"/>
                    </a:p>
                  </a:txBody>
                  <a:tcPr/>
                </a:tc>
              </a:tr>
              <a:tr h="104659">
                <a:tc>
                  <a:txBody>
                    <a:bodyPr/>
                    <a:lstStyle/>
                    <a:p>
                      <a:pPr>
                        <a:lnSpc>
                          <a:spcPct val="70000"/>
                        </a:lnSpc>
                        <a:spcAft>
                          <a:spcPts val="0"/>
                        </a:spcAft>
                      </a:pPr>
                      <a:r>
                        <a:rPr lang="en-GB" sz="2000" b="1" spc="-100" baseline="0" dirty="0">
                          <a:latin typeface="Arial Narrow"/>
                          <a:ea typeface="Calibri"/>
                          <a:cs typeface="Times New Roman"/>
                        </a:rPr>
                        <a:t>Time of light system detector </a:t>
                      </a:r>
                      <a:r>
                        <a:rPr lang="en-US" sz="2000" b="1" spc="-100" baseline="0" dirty="0">
                          <a:latin typeface="Arial Narrow"/>
                          <a:ea typeface="Calibri"/>
                          <a:cs typeface="Times New Roman"/>
                        </a:rPr>
                        <a:t>S1</a:t>
                      </a:r>
                      <a:r>
                        <a:rPr lang="en-GB" sz="2000" b="1" spc="-100" baseline="0" dirty="0">
                          <a:latin typeface="Arial Narrow"/>
                          <a:ea typeface="Calibri"/>
                          <a:cs typeface="Times New Roman"/>
                        </a:rPr>
                        <a:t>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B40000"/>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6363">
                <a:tc>
                  <a:txBody>
                    <a:bodyPr/>
                    <a:lstStyle/>
                    <a:p>
                      <a:pPr>
                        <a:lnSpc>
                          <a:spcPct val="70000"/>
                        </a:lnSpc>
                        <a:spcAft>
                          <a:spcPts val="0"/>
                        </a:spcAft>
                      </a:pPr>
                      <a:r>
                        <a:rPr lang="en-GB" sz="2000" b="1" spc="-100" baseline="0" dirty="0">
                          <a:latin typeface="Arial Narrow"/>
                          <a:ea typeface="Calibri"/>
                          <a:cs typeface="Times New Roman"/>
                        </a:rPr>
                        <a:t>Time of light system detector</a:t>
                      </a:r>
                      <a:r>
                        <a:rPr lang="en-US" sz="2000" b="1" spc="-100" baseline="0" dirty="0">
                          <a:latin typeface="Arial Narrow"/>
                          <a:ea typeface="Calibri"/>
                          <a:cs typeface="Times New Roman"/>
                        </a:rPr>
                        <a:t> S2</a:t>
                      </a:r>
                      <a:r>
                        <a:rPr lang="en-GB" sz="2000" b="1" spc="-100" baseline="0" dirty="0">
                          <a:latin typeface="Arial Narrow"/>
                          <a:ea typeface="Calibri"/>
                          <a:cs typeface="Times New Roman"/>
                        </a:rPr>
                        <a:t>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B40000"/>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B40000"/>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008B3F"/>
                      </a:bgClr>
                    </a:patt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32083">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en-US" sz="2000" b="1" spc="-100" baseline="0" dirty="0">
                          <a:latin typeface="Arial Narrow"/>
                          <a:ea typeface="Calibri"/>
                          <a:cs typeface="Times New Roman"/>
                        </a:rPr>
                        <a:t>CC1 amplitude discriminators</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AF6A31"/>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0">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en-US" sz="2000" b="1" spc="-100" baseline="0" dirty="0">
                          <a:latin typeface="Arial Narrow"/>
                          <a:ea typeface="Calibri"/>
                          <a:cs typeface="Times New Roman"/>
                        </a:rPr>
                        <a:t>CC1 </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1465">
                <a:tc>
                  <a:txBody>
                    <a:bodyPr/>
                    <a:lstStyle/>
                    <a:p>
                      <a:pPr>
                        <a:lnSpc>
                          <a:spcPct val="70000"/>
                        </a:lnSpc>
                        <a:spcAft>
                          <a:spcPts val="0"/>
                        </a:spcAft>
                      </a:pPr>
                      <a:r>
                        <a:rPr lang="en-GB" sz="2000" b="1" spc="-100" baseline="0" dirty="0">
                          <a:latin typeface="Arial Narrow"/>
                          <a:ea typeface="Calibri"/>
                          <a:cs typeface="Times New Roman"/>
                        </a:rPr>
                        <a:t>Strip detectors </a:t>
                      </a:r>
                      <a:r>
                        <a:rPr lang="en-US" sz="2000" b="1" spc="-100" baseline="0" dirty="0">
                          <a:latin typeface="Arial Narrow"/>
                          <a:ea typeface="Calibri"/>
                          <a:cs typeface="Times New Roman"/>
                        </a:rPr>
                        <a:t>CC</a:t>
                      </a:r>
                      <a:r>
                        <a:rPr lang="ru-RU" sz="2000" b="1" spc="-100" baseline="0" dirty="0">
                          <a:latin typeface="Arial Narrow"/>
                          <a:ea typeface="Calibri"/>
                          <a:cs typeface="Times New Roman"/>
                        </a:rPr>
                        <a:t>1 </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0">
                <a:tc>
                  <a:txBody>
                    <a:bodyPr/>
                    <a:lstStyle/>
                    <a:p>
                      <a:pPr>
                        <a:lnSpc>
                          <a:spcPct val="70000"/>
                        </a:lnSpc>
                        <a:spcAft>
                          <a:spcPts val="0"/>
                        </a:spcAft>
                      </a:pPr>
                      <a:r>
                        <a:rPr lang="en-US" sz="2000" b="1" spc="-100" baseline="0" dirty="0" smtClean="0">
                          <a:latin typeface="Arial Narrow"/>
                          <a:ea typeface="Calibri"/>
                          <a:cs typeface="Times New Roman"/>
                        </a:rPr>
                        <a:t>S3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upper and lower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vMerge="1">
                  <a:txBody>
                    <a:bodyPr/>
                    <a:lstStyle/>
                    <a:p>
                      <a:endParaRPr lang="ru-RU"/>
                    </a:p>
                  </a:txBody>
                  <a:tcPr/>
                </a:tc>
              </a:tr>
              <a:tr h="216024">
                <a:tc>
                  <a:txBody>
                    <a:bodyPr/>
                    <a:lstStyle/>
                    <a:p>
                      <a:pPr>
                        <a:lnSpc>
                          <a:spcPct val="70000"/>
                        </a:lnSpc>
                        <a:spcAft>
                          <a:spcPts val="0"/>
                        </a:spcAft>
                      </a:pPr>
                      <a:r>
                        <a:rPr lang="en-US" sz="2000" b="1" spc="-100" baseline="0" dirty="0" smtClean="0">
                          <a:latin typeface="Arial Narrow"/>
                          <a:ea typeface="Calibri"/>
                          <a:cs typeface="Times New Roman"/>
                        </a:rPr>
                        <a:t>S4 </a:t>
                      </a:r>
                      <a:r>
                        <a:rPr lang="en-US" sz="2000" b="1" spc="-100" baseline="0" dirty="0">
                          <a:latin typeface="Arial Narrow"/>
                          <a:ea typeface="Calibri"/>
                          <a:cs typeface="Times New Roman"/>
                        </a:rPr>
                        <a:t>(</a:t>
                      </a:r>
                      <a:r>
                        <a:rPr lang="en-GB" sz="2000" b="1" spc="-100" baseline="0" dirty="0">
                          <a:latin typeface="Arial Narrow"/>
                          <a:ea typeface="Calibri"/>
                          <a:cs typeface="Times New Roman"/>
                        </a:rPr>
                        <a:t>upper and lower layers individual detectors) energy deposition</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7C39"/>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vMerge="1">
                  <a:txBody>
                    <a:bodyPr/>
                    <a:lstStyle/>
                    <a:p>
                      <a:endParaRPr lang="ru-RU"/>
                    </a:p>
                  </a:txBody>
                  <a:tcPr/>
                </a:tc>
              </a:tr>
              <a:tr h="314978">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ru-RU" sz="2000" b="1" spc="-100" baseline="0" dirty="0">
                          <a:latin typeface="Arial Narrow"/>
                          <a:ea typeface="Calibri"/>
                          <a:cs typeface="Times New Roman"/>
                        </a:rPr>
                        <a:t>СС</a:t>
                      </a:r>
                      <a:r>
                        <a:rPr lang="en-US" sz="2000" b="1" spc="-100" baseline="0" dirty="0">
                          <a:latin typeface="Arial Narrow"/>
                          <a:ea typeface="Calibri"/>
                          <a:cs typeface="Times New Roman"/>
                        </a:rPr>
                        <a:t>2 </a:t>
                      </a:r>
                      <a:r>
                        <a:rPr lang="en-US" sz="2000" b="1" spc="-100" baseline="0" dirty="0" smtClean="0">
                          <a:latin typeface="Arial Narrow"/>
                          <a:ea typeface="Calibri"/>
                          <a:cs typeface="Times New Roman"/>
                        </a:rPr>
                        <a:t> amplitude </a:t>
                      </a:r>
                      <a:r>
                        <a:rPr lang="en-US" sz="2000" b="1" spc="-100" baseline="0" dirty="0">
                          <a:latin typeface="Arial Narrow"/>
                          <a:ea typeface="Calibri"/>
                          <a:cs typeface="Times New Roman"/>
                        </a:rPr>
                        <a:t>discriminators</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37737"/>
                      </a:bgClr>
                    </a:pattFill>
                  </a:tcPr>
                </a:tc>
                <a:tc vMerge="1">
                  <a:txBody>
                    <a:bodyPr/>
                    <a:lstStyle/>
                    <a:p>
                      <a:endParaRPr lang="ru-RU"/>
                    </a:p>
                  </a:txBody>
                  <a:tcPr/>
                </a:tc>
              </a:tr>
              <a:tr h="360040">
                <a:tc>
                  <a:txBody>
                    <a:bodyPr/>
                    <a:lstStyle/>
                    <a:p>
                      <a:pPr>
                        <a:lnSpc>
                          <a:spcPct val="70000"/>
                        </a:lnSpc>
                        <a:spcAft>
                          <a:spcPts val="0"/>
                        </a:spcAft>
                      </a:pPr>
                      <a:r>
                        <a:rPr lang="en-GB" sz="2000" b="1" spc="-100" baseline="0" dirty="0">
                          <a:latin typeface="Arial Narrow"/>
                          <a:ea typeface="Calibri"/>
                          <a:cs typeface="Times New Roman"/>
                        </a:rPr>
                        <a:t>Individual scintillation detectors of </a:t>
                      </a:r>
                      <a:r>
                        <a:rPr lang="ru-RU" sz="2000" b="1" spc="-100" baseline="0" dirty="0">
                          <a:latin typeface="Arial Narrow"/>
                          <a:ea typeface="Calibri"/>
                          <a:cs typeface="Times New Roman"/>
                        </a:rPr>
                        <a:t>СС</a:t>
                      </a:r>
                      <a:r>
                        <a:rPr lang="en-US" sz="2000" b="1" spc="-100" baseline="0" dirty="0">
                          <a:latin typeface="Arial Narrow"/>
                          <a:ea typeface="Calibri"/>
                          <a:cs typeface="Times New Roman"/>
                        </a:rPr>
                        <a:t>2</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FFFF"/>
                      </a:fgClr>
                      <a:bgClr>
                        <a:srgbClr val="004F88"/>
                      </a:bgClr>
                    </a:pattFill>
                  </a:tcPr>
                </a:tc>
                <a:tc vMerge="1">
                  <a:txBody>
                    <a:bodyPr/>
                    <a:lstStyle/>
                    <a:p>
                      <a:endParaRPr lang="en-US"/>
                    </a:p>
                  </a:txBody>
                  <a:tcPr/>
                </a:tc>
              </a:tr>
              <a:tr h="360040">
                <a:tc>
                  <a:txBody>
                    <a:bodyPr/>
                    <a:lstStyle/>
                    <a:p>
                      <a:pPr>
                        <a:lnSpc>
                          <a:spcPct val="70000"/>
                        </a:lnSpc>
                        <a:spcAft>
                          <a:spcPts val="0"/>
                        </a:spcAft>
                      </a:pPr>
                      <a:r>
                        <a:rPr lang="en-GB" sz="2000" b="1" spc="-100" baseline="0" dirty="0">
                          <a:latin typeface="Arial Narrow"/>
                          <a:ea typeface="Calibri"/>
                          <a:cs typeface="Times New Roman"/>
                        </a:rPr>
                        <a:t>Strip detectors of converter C </a:t>
                      </a:r>
                      <a:endParaRPr lang="en-US" sz="2000" b="1" spc="-100" baseline="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70000"/>
                        </a:lnSpc>
                        <a:spcAft>
                          <a:spcPts val="0"/>
                        </a:spcAft>
                      </a:pPr>
                      <a:endParaRPr lang="en-US" sz="1200" dirty="0">
                        <a:latin typeface="Arial Narrow"/>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r>
              <a:tr h="401769">
                <a:tc>
                  <a:txBody>
                    <a:bodyPr/>
                    <a:lstStyle/>
                    <a:p>
                      <a:pPr>
                        <a:lnSpc>
                          <a:spcPct val="70000"/>
                        </a:lnSpc>
                        <a:spcAft>
                          <a:spcPts val="0"/>
                        </a:spcAft>
                      </a:pPr>
                      <a:r>
                        <a:rPr lang="en-GB" sz="1200" b="0" dirty="0">
                          <a:latin typeface="Arial Narrow"/>
                          <a:ea typeface="Calibri"/>
                          <a:cs typeface="Times New Roman"/>
                        </a:rPr>
                        <a:t>Neutron detector</a:t>
                      </a:r>
                      <a:endParaRPr lang="en-US" sz="1200" b="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70000"/>
                        </a:lnSpc>
                      </a:pPr>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vMerge="1">
                  <a:txBody>
                    <a:bodyPr/>
                    <a:lstStyle/>
                    <a:p>
                      <a:endParaRPr lang="ru-RU"/>
                    </a:p>
                  </a:txBody>
                  <a:tcPr/>
                </a:tc>
              </a:tr>
            </a:tbl>
          </a:graphicData>
        </a:graphic>
      </p:graphicFrame>
      <p:sp>
        <p:nvSpPr>
          <p:cNvPr id="3" name="TextBox 2"/>
          <p:cNvSpPr txBox="1"/>
          <p:nvPr/>
        </p:nvSpPr>
        <p:spPr>
          <a:xfrm>
            <a:off x="7740352" y="1124744"/>
            <a:ext cx="1186543" cy="646331"/>
          </a:xfrm>
          <a:prstGeom prst="rect">
            <a:avLst/>
          </a:prstGeom>
          <a:noFill/>
        </p:spPr>
        <p:txBody>
          <a:bodyPr wrap="none" rtlCol="0">
            <a:spAutoFit/>
          </a:bodyPr>
          <a:lstStyle/>
          <a:p>
            <a:r>
              <a:rPr lang="en-GB" dirty="0" smtClean="0">
                <a:solidFill>
                  <a:srgbClr val="FFFF00"/>
                </a:solidFill>
                <a:effectLst>
                  <a:outerShdw blurRad="38100" dist="38100" dir="2700000" algn="tl">
                    <a:srgbClr val="000000">
                      <a:alpha val="43137"/>
                    </a:srgbClr>
                  </a:outerShdw>
                </a:effectLst>
                <a:latin typeface="Arial Narrow"/>
                <a:ea typeface="Calibri"/>
                <a:cs typeface="Times New Roman"/>
              </a:rPr>
              <a:t>coincidence</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
        <p:nvSpPr>
          <p:cNvPr id="4" name="TextBox 3"/>
          <p:cNvSpPr txBox="1"/>
          <p:nvPr/>
        </p:nvSpPr>
        <p:spPr>
          <a:xfrm>
            <a:off x="7039724" y="2348880"/>
            <a:ext cx="1186543" cy="923330"/>
          </a:xfrm>
          <a:prstGeom prst="rect">
            <a:avLst/>
          </a:prstGeom>
          <a:noFill/>
        </p:spPr>
        <p:txBody>
          <a:bodyPr wrap="none" rtlCol="0">
            <a:spAutoFit/>
          </a:bodyPr>
          <a:lstStyle/>
          <a:p>
            <a:r>
              <a:rPr lang="en-GB" dirty="0" smtClean="0">
                <a:solidFill>
                  <a:srgbClr val="FFFF00"/>
                </a:solidFill>
                <a:effectLst>
                  <a:outerShdw blurRad="38100" dist="38100" dir="2700000" algn="tl">
                    <a:srgbClr val="000000">
                      <a:alpha val="43137"/>
                    </a:srgbClr>
                  </a:outerShdw>
                </a:effectLst>
                <a:latin typeface="Arial Narrow"/>
                <a:ea typeface="Calibri"/>
                <a:cs typeface="Times New Roman"/>
              </a:rPr>
              <a:t>anti-</a:t>
            </a:r>
          </a:p>
          <a:p>
            <a:r>
              <a:rPr lang="en-GB" dirty="0" smtClean="0">
                <a:solidFill>
                  <a:srgbClr val="FFFF00"/>
                </a:solidFill>
                <a:effectLst>
                  <a:outerShdw blurRad="38100" dist="38100" dir="2700000" algn="tl">
                    <a:srgbClr val="000000">
                      <a:alpha val="43137"/>
                    </a:srgbClr>
                  </a:outerShdw>
                </a:effectLst>
                <a:latin typeface="Arial Narrow"/>
                <a:ea typeface="Calibri"/>
                <a:cs typeface="Times New Roman"/>
              </a:rPr>
              <a:t>coincidence</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
        <p:nvSpPr>
          <p:cNvPr id="5" name="TextBox 4"/>
          <p:cNvSpPr txBox="1"/>
          <p:nvPr/>
        </p:nvSpPr>
        <p:spPr>
          <a:xfrm>
            <a:off x="7236296" y="1628800"/>
            <a:ext cx="1683474"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latin typeface="Arial Narrow"/>
                <a:ea typeface="Calibri"/>
                <a:cs typeface="Times New Roman"/>
              </a:rPr>
              <a:t>energy deposition</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
        <p:nvSpPr>
          <p:cNvPr id="6" name="TextBox 5"/>
          <p:cNvSpPr txBox="1"/>
          <p:nvPr/>
        </p:nvSpPr>
        <p:spPr>
          <a:xfrm>
            <a:off x="7460526" y="4294837"/>
            <a:ext cx="1683474"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latin typeface="Arial Narrow"/>
                <a:ea typeface="Calibri"/>
                <a:cs typeface="Times New Roman"/>
              </a:rPr>
              <a:t>energy deposition</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
        <p:nvSpPr>
          <p:cNvPr id="7" name="TextBox 6"/>
          <p:cNvSpPr txBox="1"/>
          <p:nvPr/>
        </p:nvSpPr>
        <p:spPr>
          <a:xfrm>
            <a:off x="7388696" y="4510861"/>
            <a:ext cx="1683474"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latin typeface="Arial Narrow"/>
                <a:ea typeface="Calibri"/>
                <a:cs typeface="Times New Roman"/>
              </a:rPr>
              <a:t>energy deposition</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
        <p:nvSpPr>
          <p:cNvPr id="8" name="TextBox 7"/>
          <p:cNvSpPr txBox="1"/>
          <p:nvPr/>
        </p:nvSpPr>
        <p:spPr>
          <a:xfrm>
            <a:off x="7388696" y="4726885"/>
            <a:ext cx="1683474"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latin typeface="Arial Narrow"/>
                <a:ea typeface="Calibri"/>
                <a:cs typeface="Times New Roman"/>
              </a:rPr>
              <a:t>energy deposition</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
        <p:nvSpPr>
          <p:cNvPr id="9" name="TextBox 8"/>
          <p:cNvSpPr txBox="1"/>
          <p:nvPr/>
        </p:nvSpPr>
        <p:spPr>
          <a:xfrm>
            <a:off x="7388696" y="4942909"/>
            <a:ext cx="1683474"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latin typeface="Arial Narrow"/>
                <a:ea typeface="Calibri"/>
                <a:cs typeface="Times New Roman"/>
              </a:rPr>
              <a:t>energy deposition</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
        <p:nvSpPr>
          <p:cNvPr id="10" name="TextBox 9"/>
          <p:cNvSpPr txBox="1"/>
          <p:nvPr/>
        </p:nvSpPr>
        <p:spPr>
          <a:xfrm>
            <a:off x="7388696" y="1781200"/>
            <a:ext cx="1683474"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latin typeface="Arial Narrow"/>
                <a:ea typeface="Calibri"/>
                <a:cs typeface="Times New Roman"/>
              </a:rPr>
              <a:t>energy deposition</a:t>
            </a:r>
            <a:endParaRPr lang="en-US" dirty="0" smtClean="0">
              <a:solidFill>
                <a:srgbClr val="FFFF00"/>
              </a:solidFill>
              <a:effectLst>
                <a:outerShdw blurRad="38100" dist="38100" dir="2700000" algn="tl">
                  <a:srgbClr val="000000">
                    <a:alpha val="43137"/>
                  </a:srgbClr>
                </a:outerShdw>
              </a:effectLst>
              <a:ea typeface="Calibri"/>
              <a:cs typeface="Times New Roman"/>
            </a:endParaRP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igure 1 GAMMA-400 physical scheme_2layers1_apertures_newENGL_without sze_upper aperture.gif"/>
          <p:cNvPicPr>
            <a:picLocks noChangeAspect="1"/>
          </p:cNvPicPr>
          <p:nvPr/>
        </p:nvPicPr>
        <p:blipFill>
          <a:blip r:embed="rId2" cstate="print"/>
          <a:stretch>
            <a:fillRect/>
          </a:stretch>
        </p:blipFill>
        <p:spPr>
          <a:xfrm>
            <a:off x="2231571" y="0"/>
            <a:ext cx="4680857"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catter.e+p.jpg"/>
          <p:cNvPicPr/>
          <p:nvPr/>
        </p:nvPicPr>
        <p:blipFill>
          <a:blip r:embed="rId2" cstate="print"/>
          <a:srcRect l="5548" t="5479" r="9452" b="1915"/>
          <a:stretch>
            <a:fillRect/>
          </a:stretch>
        </p:blipFill>
        <p:spPr>
          <a:xfrm>
            <a:off x="179512" y="0"/>
            <a:ext cx="8964488" cy="6021288"/>
          </a:xfrm>
          <a:prstGeom prst="rect">
            <a:avLst/>
          </a:prstGeom>
        </p:spPr>
      </p:pic>
      <p:sp>
        <p:nvSpPr>
          <p:cNvPr id="3" name="Прямоугольник 2"/>
          <p:cNvSpPr/>
          <p:nvPr/>
        </p:nvSpPr>
        <p:spPr>
          <a:xfrm>
            <a:off x="0" y="6150114"/>
            <a:ext cx="9144000" cy="707886"/>
          </a:xfrm>
          <a:prstGeom prst="rect">
            <a:avLst/>
          </a:prstGeom>
        </p:spPr>
        <p:txBody>
          <a:bodyPr wrap="square">
            <a:spAutoFit/>
          </a:bodyPr>
          <a:lstStyle/>
          <a:p>
            <a:pPr algn="ctr"/>
            <a:r>
              <a:rPr lang="en-US" sz="2000" b="1" dirty="0" smtClean="0">
                <a:latin typeface="Arial" pitchFamily="34" charset="0"/>
                <a:cs typeface="Arial" pitchFamily="34" charset="0"/>
              </a:rPr>
              <a:t>Direct energy deposition in double layers </a:t>
            </a:r>
            <a:r>
              <a:rPr lang="en-US" sz="2000" b="1" dirty="0" err="1" smtClean="0">
                <a:latin typeface="Arial" pitchFamily="34" charset="0"/>
                <a:cs typeface="Arial" pitchFamily="34" charset="0"/>
              </a:rPr>
              <a:t>ACtop</a:t>
            </a:r>
            <a:r>
              <a:rPr lang="en-US" sz="2000" b="1" dirty="0" smtClean="0">
                <a:latin typeface="Arial" pitchFamily="34" charset="0"/>
                <a:cs typeface="Arial" pitchFamily="34" charset="0"/>
              </a:rPr>
              <a:t> for relativistic protons (grey) and electrons (black) used for  thresholds definition.</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val="3781634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150114"/>
            <a:ext cx="9144000" cy="707886"/>
          </a:xfrm>
          <a:prstGeom prst="rect">
            <a:avLst/>
          </a:prstGeom>
        </p:spPr>
        <p:txBody>
          <a:bodyPr wrap="square">
            <a:spAutoFit/>
          </a:bodyPr>
          <a:lstStyle/>
          <a:p>
            <a:pPr algn="ctr"/>
            <a:r>
              <a:rPr lang="en-US" sz="2000" b="1" dirty="0" smtClean="0">
                <a:solidFill>
                  <a:prstClr val="black"/>
                </a:solidFill>
                <a:latin typeface="Arial" pitchFamily="34" charset="0"/>
                <a:cs typeface="Arial" pitchFamily="34" charset="0"/>
              </a:rPr>
              <a:t>Direct energy deposition in double layers </a:t>
            </a:r>
            <a:r>
              <a:rPr lang="en-US" sz="2000" b="1" dirty="0" err="1" smtClean="0">
                <a:solidFill>
                  <a:prstClr val="black"/>
                </a:solidFill>
                <a:latin typeface="Arial" pitchFamily="34" charset="0"/>
                <a:cs typeface="Arial" pitchFamily="34" charset="0"/>
              </a:rPr>
              <a:t>ACtop</a:t>
            </a:r>
            <a:r>
              <a:rPr lang="en-US" sz="2000" b="1" dirty="0" smtClean="0">
                <a:solidFill>
                  <a:prstClr val="black"/>
                </a:solidFill>
                <a:latin typeface="Arial" pitchFamily="34" charset="0"/>
                <a:cs typeface="Arial" pitchFamily="34" charset="0"/>
              </a:rPr>
              <a:t> for 3 GeV </a:t>
            </a:r>
            <a:r>
              <a:rPr lang="en-US" sz="2000" b="1" smtClean="0">
                <a:solidFill>
                  <a:prstClr val="black"/>
                </a:solidFill>
                <a:latin typeface="Arial" pitchFamily="34" charset="0"/>
                <a:cs typeface="Arial" pitchFamily="34" charset="0"/>
              </a:rPr>
              <a:t>protons used </a:t>
            </a:r>
            <a:r>
              <a:rPr lang="en-US" sz="2000" b="1" dirty="0" smtClean="0">
                <a:solidFill>
                  <a:prstClr val="black"/>
                </a:solidFill>
                <a:latin typeface="Arial" pitchFamily="34" charset="0"/>
                <a:cs typeface="Arial" pitchFamily="34" charset="0"/>
              </a:rPr>
              <a:t>for  thresholds definition.</a:t>
            </a:r>
            <a:endParaRPr lang="ru-RU" sz="2000" b="1" dirty="0">
              <a:solidFill>
                <a:prstClr val="black"/>
              </a:solidFill>
              <a:latin typeface="Arial" pitchFamily="34" charset="0"/>
              <a:cs typeface="Arial" pitchFamily="34" charset="0"/>
            </a:endParaRPr>
          </a:p>
        </p:txBody>
      </p:sp>
      <p:pic>
        <p:nvPicPr>
          <p:cNvPr id="4" name="Рисунок 3"/>
          <p:cNvPicPr>
            <a:picLocks/>
          </p:cNvPicPr>
          <p:nvPr/>
        </p:nvPicPr>
        <p:blipFill rotWithShape="1">
          <a:blip r:embed="rId2" cstate="print">
            <a:extLst>
              <a:ext uri="{28A0092B-C50C-407E-A947-70E740481C1C}">
                <a14:useLocalDpi xmlns:a14="http://schemas.microsoft.com/office/drawing/2010/main" val="0"/>
              </a:ext>
            </a:extLst>
          </a:blip>
          <a:srcRect t="4328"/>
          <a:stretch/>
        </p:blipFill>
        <p:spPr>
          <a:xfrm>
            <a:off x="0" y="116632"/>
            <a:ext cx="9288000" cy="6111830"/>
          </a:xfrm>
          <a:prstGeom prst="rect">
            <a:avLst/>
          </a:prstGeom>
        </p:spPr>
      </p:pic>
    </p:spTree>
    <p:extLst>
      <p:ext uri="{BB962C8B-B14F-4D97-AF65-F5344CB8AC3E}">
        <p14:creationId xmlns:p14="http://schemas.microsoft.com/office/powerpoint/2010/main" val="77886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amma.scatter.jpg"/>
          <p:cNvPicPr/>
          <p:nvPr/>
        </p:nvPicPr>
        <p:blipFill>
          <a:blip r:embed="rId2" cstate="print"/>
          <a:srcRect l="5083" t="7451" r="11183" b="1863"/>
          <a:stretch>
            <a:fillRect/>
          </a:stretch>
        </p:blipFill>
        <p:spPr>
          <a:xfrm>
            <a:off x="251520" y="44624"/>
            <a:ext cx="8748464" cy="5616624"/>
          </a:xfrm>
          <a:prstGeom prst="rect">
            <a:avLst/>
          </a:prstGeom>
        </p:spPr>
      </p:pic>
      <p:sp>
        <p:nvSpPr>
          <p:cNvPr id="3" name="Прямоугольник 2"/>
          <p:cNvSpPr/>
          <p:nvPr/>
        </p:nvSpPr>
        <p:spPr>
          <a:xfrm>
            <a:off x="0" y="5589240"/>
            <a:ext cx="9144000" cy="1323439"/>
          </a:xfrm>
          <a:prstGeom prst="rect">
            <a:avLst/>
          </a:prstGeom>
        </p:spPr>
        <p:txBody>
          <a:bodyPr wrap="square">
            <a:spAutoFit/>
          </a:bodyPr>
          <a:lstStyle/>
          <a:p>
            <a:pPr algn="ctr"/>
            <a:r>
              <a:rPr lang="en-US" sz="2000" b="1" dirty="0" smtClean="0">
                <a:latin typeface="Arial" pitchFamily="34" charset="0"/>
                <a:cs typeface="Arial" pitchFamily="34" charset="0"/>
              </a:rPr>
              <a:t>Direct energy deposition in double layers </a:t>
            </a:r>
            <a:r>
              <a:rPr lang="en-US" sz="2000" b="1" dirty="0" err="1" smtClean="0">
                <a:latin typeface="Arial" pitchFamily="34" charset="0"/>
                <a:cs typeface="Arial" pitchFamily="34" charset="0"/>
              </a:rPr>
              <a:t>ACtop</a:t>
            </a:r>
            <a:r>
              <a:rPr lang="en-US" sz="2000" b="1" dirty="0" smtClean="0">
                <a:latin typeface="Arial" pitchFamily="34" charset="0"/>
                <a:cs typeface="Arial" pitchFamily="34" charset="0"/>
              </a:rPr>
              <a:t> for 100 GeV </a:t>
            </a:r>
            <a:r>
              <a:rPr lang="el-GR" sz="2000" b="1" dirty="0" smtClean="0">
                <a:latin typeface="Arial" pitchFamily="34" charset="0"/>
                <a:cs typeface="Arial" pitchFamily="34" charset="0"/>
              </a:rPr>
              <a:t>γ</a:t>
            </a:r>
            <a:r>
              <a:rPr lang="en-US" sz="2000" b="1" dirty="0" smtClean="0">
                <a:latin typeface="Arial" pitchFamily="34" charset="0"/>
                <a:cs typeface="Arial" pitchFamily="34" charset="0"/>
              </a:rPr>
              <a:t>-quanta with backsplash subtraction using temporal analysis (area marked (1) contains ~60% of events with energy deposition less than 1 </a:t>
            </a:r>
            <a:r>
              <a:rPr lang="en-US" sz="2000" b="1" dirty="0" err="1" smtClean="0">
                <a:latin typeface="Arial" pitchFamily="34" charset="0"/>
                <a:cs typeface="Arial" pitchFamily="34" charset="0"/>
              </a:rPr>
              <a:t>keV</a:t>
            </a:r>
            <a:r>
              <a:rPr lang="en-US" sz="2000" b="1" dirty="0" smtClean="0">
                <a:latin typeface="Arial" pitchFamily="34" charset="0"/>
                <a:cs typeface="Arial" pitchFamily="34" charset="0"/>
              </a:rPr>
              <a:t> in both </a:t>
            </a:r>
            <a:r>
              <a:rPr lang="en-US" sz="2000" b="1" dirty="0" err="1" smtClean="0">
                <a:latin typeface="Arial" pitchFamily="34" charset="0"/>
                <a:cs typeface="Arial" pitchFamily="34" charset="0"/>
              </a:rPr>
              <a:t>ACtop</a:t>
            </a:r>
            <a:r>
              <a:rPr lang="en-US" sz="2000" b="1" dirty="0" smtClean="0">
                <a:latin typeface="Arial" pitchFamily="34" charset="0"/>
                <a:cs typeface="Arial" pitchFamily="34" charset="0"/>
              </a:rPr>
              <a:t> layers)</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val="16811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catter.3gev.2.jpg"/>
          <p:cNvPicPr/>
          <p:nvPr/>
        </p:nvPicPr>
        <p:blipFill>
          <a:blip r:embed="rId2" cstate="print"/>
          <a:srcRect t="6122" r="9636" b="1458"/>
          <a:stretch>
            <a:fillRect/>
          </a:stretch>
        </p:blipFill>
        <p:spPr>
          <a:xfrm>
            <a:off x="0" y="0"/>
            <a:ext cx="8964488" cy="5661248"/>
          </a:xfrm>
          <a:prstGeom prst="rect">
            <a:avLst/>
          </a:prstGeom>
        </p:spPr>
      </p:pic>
      <p:sp>
        <p:nvSpPr>
          <p:cNvPr id="3" name="Прямоугольник 2"/>
          <p:cNvSpPr/>
          <p:nvPr/>
        </p:nvSpPr>
        <p:spPr>
          <a:xfrm>
            <a:off x="0" y="5661248"/>
            <a:ext cx="9144000" cy="1323439"/>
          </a:xfrm>
          <a:prstGeom prst="rect">
            <a:avLst/>
          </a:prstGeom>
        </p:spPr>
        <p:txBody>
          <a:bodyPr wrap="square">
            <a:spAutoFit/>
          </a:bodyPr>
          <a:lstStyle/>
          <a:p>
            <a:pPr algn="ctr"/>
            <a:r>
              <a:rPr lang="en-US" sz="2000" b="1" dirty="0" smtClean="0">
                <a:latin typeface="Arial" pitchFamily="34" charset="0"/>
                <a:cs typeface="Arial" pitchFamily="34" charset="0"/>
              </a:rPr>
              <a:t>Direct energy deposition in double layers </a:t>
            </a:r>
            <a:r>
              <a:rPr lang="en-US" sz="2000" b="1" dirty="0" err="1" smtClean="0">
                <a:latin typeface="Arial" pitchFamily="34" charset="0"/>
                <a:cs typeface="Arial" pitchFamily="34" charset="0"/>
              </a:rPr>
              <a:t>ACtop</a:t>
            </a:r>
            <a:r>
              <a:rPr lang="en-US" sz="2000" b="1" dirty="0" smtClean="0">
                <a:latin typeface="Arial" pitchFamily="34" charset="0"/>
                <a:cs typeface="Arial" pitchFamily="34" charset="0"/>
              </a:rPr>
              <a:t> for 3 GeV </a:t>
            </a:r>
            <a:r>
              <a:rPr lang="el-GR" sz="2000" b="1" dirty="0" smtClean="0">
                <a:latin typeface="Arial" pitchFamily="34" charset="0"/>
                <a:cs typeface="Arial" pitchFamily="34" charset="0"/>
              </a:rPr>
              <a:t>γ</a:t>
            </a:r>
            <a:r>
              <a:rPr lang="en-US" sz="2000" b="1" dirty="0" smtClean="0">
                <a:latin typeface="Arial" pitchFamily="34" charset="0"/>
                <a:cs typeface="Arial" pitchFamily="34" charset="0"/>
              </a:rPr>
              <a:t>-quanta with backsplash subtraction using temporal analysis (area marked (2) contains ~70% of events with energy deposition less than 1 </a:t>
            </a:r>
            <a:r>
              <a:rPr lang="en-US" sz="2000" b="1" dirty="0" err="1" smtClean="0">
                <a:latin typeface="Arial" pitchFamily="34" charset="0"/>
                <a:cs typeface="Arial" pitchFamily="34" charset="0"/>
              </a:rPr>
              <a:t>keV</a:t>
            </a:r>
            <a:r>
              <a:rPr lang="en-US" sz="2000" b="1" dirty="0" smtClean="0">
                <a:latin typeface="Arial" pitchFamily="34" charset="0"/>
                <a:cs typeface="Arial" pitchFamily="34" charset="0"/>
              </a:rPr>
              <a:t> in both </a:t>
            </a:r>
            <a:r>
              <a:rPr lang="en-US" sz="2000" b="1" dirty="0" err="1" smtClean="0">
                <a:latin typeface="Arial" pitchFamily="34" charset="0"/>
                <a:cs typeface="Arial" pitchFamily="34" charset="0"/>
              </a:rPr>
              <a:t>ACtop</a:t>
            </a:r>
            <a:r>
              <a:rPr lang="en-US" sz="2000" b="1" dirty="0" smtClean="0">
                <a:latin typeface="Arial" pitchFamily="34" charset="0"/>
                <a:cs typeface="Arial" pitchFamily="34" charset="0"/>
              </a:rPr>
              <a:t> layers)</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val="3624222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1893</Words>
  <Application>Microsoft Office PowerPoint</Application>
  <PresentationFormat>Экран (4:3)</PresentationFormat>
  <Paragraphs>527</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Arial Narrow</vt:lpstr>
      <vt:lpstr>Calibri</vt:lpstr>
      <vt:lpstr>Symbol</vt:lpstr>
      <vt:lpstr>Times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NRNU MEPhI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Arkhangelskij</dc:creator>
  <cp:lastModifiedBy>andrey arkhangelskiy</cp:lastModifiedBy>
  <cp:revision>181</cp:revision>
  <dcterms:created xsi:type="dcterms:W3CDTF">2014-10-12T09:41:07Z</dcterms:created>
  <dcterms:modified xsi:type="dcterms:W3CDTF">2016-10-13T15:24:40Z</dcterms:modified>
</cp:coreProperties>
</file>