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66"/>
    <a:srgbClr val="520053"/>
    <a:srgbClr val="29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8" d="100"/>
          <a:sy n="78" d="100"/>
        </p:scale>
        <p:origin x="-1176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6F20-3509-3842-860F-0FCA0E5B8E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A85F-1A6E-C547-9A28-36B2DAA6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797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9570E-7448-4648-B9F9-097E6A7E450F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E9A0-1C6C-5F4A-BB0D-9A19072D6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53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 of light and charge close match to </a:t>
            </a:r>
            <a:r>
              <a:rPr lang="en-US" smtClean="0"/>
              <a:t>Lindhard model now</a:t>
            </a:r>
            <a:r>
              <a:rPr lang="en-US" dirty="0" smtClean="0"/>
              <a:t>: see upcoming </a:t>
            </a:r>
            <a:r>
              <a:rPr lang="en-US" smtClean="0"/>
              <a:t>DD paper(s)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3E9A0-1C6C-5F4A-BB0D-9A19072D6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3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1)`Sprinkles' on the LZ plot are 15-parameter SUSY models, and Atlas did way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 with a 19-parameter and deeper inclusion of *all* LHC Run-1 results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2)`islands' on the LZ plot are 5-paramter CMSSM, and that too has been updated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LHC Run 2 will change everything, be on the lookout at ICHEP for that!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3E9A0-1C6C-5F4A-BB0D-9A19072D6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2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Publications:</a:t>
            </a:r>
            <a:r>
              <a:rPr lang="en-US" baseline="0" dirty="0" smtClean="0"/>
              <a:t> first, re-anal, SD, tritium. No Run04, PRD, axions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3E9A0-1C6C-5F4A-BB0D-9A19072D6D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7077-1C23-2A4A-9CCF-C2065713833C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094A-541C-1541-A0EB-283CDDCF11DB}" type="datetime1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82AD-6BA3-0C44-B046-F81403428C88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48B8-1383-044E-8C3C-F16FD453E7CD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7B39-9434-C94E-AE13-6BE9FCA47133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F58B-FF76-5641-9BA9-218A6D9D633D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2E8-E6CB-D44C-883B-8A2C60450E37}" type="datetime1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9E7A-2F02-584E-8109-FD3D842171C6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D107-45D4-FC4F-84DB-64E74BF0B41A}" type="datetime1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8DE-07F2-B34A-BE21-BEA69D270468}" type="datetime1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AF6-B9C8-DF40-A019-FAB3FED0734A}" type="datetime1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0C89-C0E5-9A43-8F75-0DF4A9DAC926}" type="datetime1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F897-4BA7-B342-8C1E-CC7AA0A4D9D4}" type="datetime1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8FDE99B-9F4A-C84A-A351-A1A5AED11A97}" type="datetime1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hf hdr="0" ftr="0" dt="0"/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idm2016.shef.ac.uk/indico/event/0/contribution/50/material/slides/0.pdf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www.sciencedirect.com/science/journal/09276505/45/supp/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 rotWithShape="1">
          <a:blip r:embed="rId2">
            <a:alphaModFix amt="50000"/>
          </a:blip>
          <a:srcRect l="34456" t="11077" r="3909" b="8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3606" y="634925"/>
            <a:ext cx="5979773" cy="2560276"/>
          </a:xfrm>
        </p:spPr>
        <p:txBody>
          <a:bodyPr/>
          <a:lstStyle/>
          <a:p>
            <a:r>
              <a:rPr lang="en-US" dirty="0" smtClean="0">
                <a:solidFill>
                  <a:srgbClr val="29F5FF"/>
                </a:solidFill>
              </a:rPr>
              <a:t>Searching for Dark Matter with LUX and LZ</a:t>
            </a:r>
            <a:endParaRPr lang="en-US" dirty="0">
              <a:solidFill>
                <a:srgbClr val="29F5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599"/>
            <a:ext cx="7583487" cy="3414529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29F5FF"/>
                </a:solidFill>
              </a:rPr>
              <a:t>Presenting combined results from 427 LUX livedays</a:t>
            </a:r>
          </a:p>
          <a:p>
            <a:endParaRPr lang="en-US" dirty="0" smtClean="0">
              <a:solidFill>
                <a:srgbClr val="29F5FF"/>
              </a:solidFill>
            </a:endParaRPr>
          </a:p>
          <a:p>
            <a:r>
              <a:rPr lang="en-US" b="1" dirty="0" smtClean="0">
                <a:solidFill>
                  <a:srgbClr val="29F5FF"/>
                </a:solidFill>
              </a:rPr>
              <a:t>Matthew Szydagis</a:t>
            </a:r>
          </a:p>
          <a:p>
            <a:r>
              <a:rPr lang="en-US" b="1" i="1" dirty="0" smtClean="0">
                <a:solidFill>
                  <a:srgbClr val="29F5FF"/>
                </a:solidFill>
              </a:rPr>
              <a:t>for the LUX and LZ collaborations</a:t>
            </a:r>
          </a:p>
          <a:p>
            <a:endParaRPr lang="en-US" b="1" i="1" dirty="0">
              <a:solidFill>
                <a:srgbClr val="29F5FF"/>
              </a:solidFill>
            </a:endParaRPr>
          </a:p>
          <a:p>
            <a:r>
              <a:rPr lang="en-US" dirty="0" smtClean="0">
                <a:solidFill>
                  <a:srgbClr val="29F5FF"/>
                </a:solidFill>
              </a:rPr>
              <a:t>2</a:t>
            </a:r>
            <a:r>
              <a:rPr lang="en-US" baseline="30000" dirty="0" smtClean="0">
                <a:solidFill>
                  <a:srgbClr val="29F5FF"/>
                </a:solidFill>
              </a:rPr>
              <a:t>nd</a:t>
            </a:r>
            <a:r>
              <a:rPr lang="en-US" dirty="0" smtClean="0">
                <a:solidFill>
                  <a:srgbClr val="29F5FF"/>
                </a:solidFill>
              </a:rPr>
              <a:t> Int’l. Conf. on Particle Physics and Astrophysics</a:t>
            </a:r>
          </a:p>
          <a:p>
            <a:r>
              <a:rPr lang="en-US" dirty="0" smtClean="0">
                <a:solidFill>
                  <a:srgbClr val="29F5FF"/>
                </a:solidFill>
              </a:rPr>
              <a:t>Milan Hotel, Moscow, Russia, October 13, 2016</a:t>
            </a:r>
            <a:endParaRPr lang="en-US" dirty="0">
              <a:solidFill>
                <a:srgbClr val="29F5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4" y="3903160"/>
            <a:ext cx="1049381" cy="169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0065" y="3935720"/>
            <a:ext cx="1753854" cy="1216800"/>
          </a:xfrm>
          <a:prstGeom prst="rect">
            <a:avLst/>
          </a:prstGeom>
        </p:spPr>
      </p:pic>
      <p:pic>
        <p:nvPicPr>
          <p:cNvPr id="7" name="Picture 6" descr="Screen Shot 2016-08-04 at 11.55.43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74" y="504685"/>
            <a:ext cx="1111849" cy="1834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2493" t="39323" r="34789"/>
          <a:stretch/>
        </p:blipFill>
        <p:spPr>
          <a:xfrm>
            <a:off x="758989" y="322045"/>
            <a:ext cx="750650" cy="238945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0856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47748" y="47720"/>
            <a:ext cx="557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v1.0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9146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2" y="-40593"/>
            <a:ext cx="9143999" cy="1143000"/>
          </a:xfrm>
        </p:spPr>
        <p:txBody>
          <a:bodyPr/>
          <a:lstStyle/>
          <a:p>
            <a:r>
              <a:rPr lang="en-US" dirty="0" smtClean="0"/>
              <a:t>LUX 2013, ’14 works: 95 days</a:t>
            </a:r>
            <a:endParaRPr lang="en-US" dirty="0"/>
          </a:p>
        </p:txBody>
      </p:sp>
      <p:pic>
        <p:nvPicPr>
          <p:cNvPr id="4" name="Picture 3" descr="Screen Shot 2016-08-04 at 4.39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46" y="1059515"/>
            <a:ext cx="3955452" cy="2766313"/>
          </a:xfrm>
          <a:prstGeom prst="rect">
            <a:avLst/>
          </a:prstGeom>
        </p:spPr>
      </p:pic>
      <p:pic>
        <p:nvPicPr>
          <p:cNvPr id="5" name="Picture 4" descr="Screen Shot 2016-08-04 at 4.40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35" y="3910147"/>
            <a:ext cx="3722320" cy="2719931"/>
          </a:xfrm>
          <a:prstGeom prst="rect">
            <a:avLst/>
          </a:prstGeom>
        </p:spPr>
      </p:pic>
      <p:pic>
        <p:nvPicPr>
          <p:cNvPr id="6" name="Picture 5" descr="Screen Shot 2016-08-04 at 4.41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0" y="1010674"/>
            <a:ext cx="4363395" cy="563523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2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4" y="89647"/>
            <a:ext cx="9143999" cy="1143000"/>
          </a:xfrm>
        </p:spPr>
        <p:txBody>
          <a:bodyPr/>
          <a:lstStyle/>
          <a:p>
            <a:r>
              <a:rPr lang="en-US" dirty="0" smtClean="0"/>
              <a:t>Effects of Grid “Conditioning”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6110" y="1344990"/>
            <a:ext cx="5269045" cy="546416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Attempted to </a:t>
            </a:r>
            <a:r>
              <a:rPr lang="en-US" dirty="0" smtClean="0">
                <a:solidFill>
                  <a:srgbClr val="660066"/>
                </a:solidFill>
              </a:rPr>
              <a:t>raise 180 </a:t>
            </a:r>
            <a:r>
              <a:rPr lang="en-US" dirty="0" smtClean="0">
                <a:solidFill>
                  <a:srgbClr val="660066"/>
                </a:solidFill>
              </a:rPr>
              <a:t>V/cm drift and 6 kV/cm extraction after science </a:t>
            </a:r>
            <a:r>
              <a:rPr lang="en-US" dirty="0" smtClean="0">
                <a:solidFill>
                  <a:srgbClr val="660066"/>
                </a:solidFill>
              </a:rPr>
              <a:t>run; </a:t>
            </a:r>
            <a:r>
              <a:rPr lang="en-US" dirty="0" smtClean="0">
                <a:solidFill>
                  <a:srgbClr val="660066"/>
                </a:solidFill>
              </a:rPr>
              <a:t>succeeded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Motivated by alleged higher discrimination (turned out light collection more important)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Also to seek lower S2 threshold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Successful on both counts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Electron extraction efficiency raised from 48.9% to &gt;70%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However, drift electric field became distorted, both in magnitude and in direction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Screen Shot 2016-08-04 at 6.1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5" y="1312430"/>
            <a:ext cx="3567726" cy="53339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60" y="64800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45736" y="1124740"/>
            <a:ext cx="84992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~LHC baguette??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64148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683"/>
            <a:ext cx="9143999" cy="809364"/>
          </a:xfrm>
        </p:spPr>
        <p:txBody>
          <a:bodyPr/>
          <a:lstStyle/>
          <a:p>
            <a:r>
              <a:rPr lang="en-US" dirty="0" smtClean="0"/>
              <a:t>Solution: Time / Space Bins</a:t>
            </a:r>
            <a:endParaRPr lang="en-US" dirty="0"/>
          </a:p>
        </p:txBody>
      </p:sp>
      <p:pic>
        <p:nvPicPr>
          <p:cNvPr id="4" name="Picture 3" descr="Screen Shot 2016-08-04 at 5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67"/>
            <a:ext cx="9144000" cy="5484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62" y="6418154"/>
            <a:ext cx="560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event date bins X 4 z-slices = 16 ‘segments’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5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495" y="24527"/>
            <a:ext cx="4144843" cy="973180"/>
          </a:xfrm>
        </p:spPr>
        <p:txBody>
          <a:bodyPr/>
          <a:lstStyle/>
          <a:p>
            <a:r>
              <a:rPr lang="en-US" dirty="0" smtClean="0"/>
              <a:t>What is      ?</a:t>
            </a:r>
            <a:endParaRPr lang="en-US" dirty="0"/>
          </a:p>
        </p:txBody>
      </p:sp>
      <p:pic>
        <p:nvPicPr>
          <p:cNvPr id="4" name="Picture 3" descr="Screen Shot 2016-08-04 at 5.2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7" y="395342"/>
            <a:ext cx="3371485" cy="2616480"/>
          </a:xfrm>
          <a:prstGeom prst="rect">
            <a:avLst/>
          </a:prstGeom>
        </p:spPr>
      </p:pic>
      <p:pic>
        <p:nvPicPr>
          <p:cNvPr id="5" name="Picture 4" descr="Screen Shot 2016-08-04 at 6.07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50" y="932587"/>
            <a:ext cx="3410315" cy="2616480"/>
          </a:xfrm>
          <a:prstGeom prst="rect">
            <a:avLst/>
          </a:prstGeom>
        </p:spPr>
      </p:pic>
      <p:pic>
        <p:nvPicPr>
          <p:cNvPr id="6" name="Picture 5" descr="Screen Shot 2016-08-04 at 6.0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4" y="3272307"/>
            <a:ext cx="3055603" cy="2869370"/>
          </a:xfrm>
          <a:prstGeom prst="rect">
            <a:avLst/>
          </a:prstGeom>
        </p:spPr>
      </p:pic>
      <p:pic>
        <p:nvPicPr>
          <p:cNvPr id="7" name="Picture 6" descr="Screen Shot 2016-08-04 at 6.10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31" y="3728150"/>
            <a:ext cx="3052250" cy="28602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04528" y="1084513"/>
            <a:ext cx="2343265" cy="3245999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660066"/>
                </a:solidFill>
              </a:rPr>
              <a:t>The Noble Element Simulation Technique</a:t>
            </a:r>
          </a:p>
          <a:p>
            <a:r>
              <a:rPr lang="en-US" sz="2200" dirty="0" smtClean="0">
                <a:solidFill>
                  <a:srgbClr val="660066"/>
                </a:solidFill>
              </a:rPr>
              <a:t>MC model/ framework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75553" y="3662654"/>
            <a:ext cx="2701009" cy="32459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660066"/>
                </a:solidFill>
              </a:rPr>
              <a:t>Best-fit electric fields agreed within uncertainty with COMSOL out of the box</a:t>
            </a:r>
          </a:p>
          <a:p>
            <a:r>
              <a:rPr lang="en-US" sz="2200" dirty="0">
                <a:solidFill>
                  <a:srgbClr val="660066"/>
                </a:solidFill>
              </a:rPr>
              <a:t>Semi-empirical, absorbing existing </a:t>
            </a:r>
            <a:r>
              <a:rPr lang="en-US" sz="2200" dirty="0" smtClean="0">
                <a:solidFill>
                  <a:srgbClr val="660066"/>
                </a:solidFill>
              </a:rPr>
              <a:t>data</a:t>
            </a:r>
            <a:endParaRPr lang="en-US" sz="2200" dirty="0">
              <a:solidFill>
                <a:srgbClr val="660066"/>
              </a:solidFill>
            </a:endParaRPr>
          </a:p>
          <a:p>
            <a:endParaRPr lang="en-US" sz="2200" dirty="0" smtClean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2951" y="1904777"/>
            <a:ext cx="73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 Ly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6267" y="238355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 Qy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2497" y="353866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R Ly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77510" y="547600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R </a:t>
            </a:r>
            <a:r>
              <a:rPr lang="en-US" dirty="0"/>
              <a:t>Q</a:t>
            </a:r>
            <a:r>
              <a:rPr lang="en-US" dirty="0" smtClean="0"/>
              <a:t>y</a:t>
            </a:r>
            <a:endParaRPr lang="en-US" dirty="0"/>
          </a:p>
        </p:txBody>
      </p:sp>
      <p:pic>
        <p:nvPicPr>
          <p:cNvPr id="16" name="Picture 15" descr="NEST_LOGO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16" y="39287"/>
            <a:ext cx="1355562" cy="1012666"/>
          </a:xfrm>
          <a:prstGeom prst="rect">
            <a:avLst/>
          </a:prstGeom>
        </p:spPr>
      </p:pic>
      <p:sp>
        <p:nvSpPr>
          <p:cNvPr id="17" name="Explosion 2 16"/>
          <p:cNvSpPr/>
          <p:nvPr/>
        </p:nvSpPr>
        <p:spPr>
          <a:xfrm>
            <a:off x="5845636" y="55567"/>
            <a:ext cx="309345" cy="374442"/>
          </a:xfrm>
          <a:prstGeom prst="irregularSeal2">
            <a:avLst/>
          </a:prstGeom>
          <a:solidFill>
            <a:srgbClr val="3366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35069" y="6251566"/>
            <a:ext cx="19038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(plots for LZ planning)</a:t>
            </a:r>
            <a:endParaRPr lang="en-US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7237665" y="125307"/>
            <a:ext cx="1906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See my parallel session talk on NEST from Monday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815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47"/>
            <a:ext cx="9143999" cy="1143000"/>
          </a:xfrm>
        </p:spPr>
        <p:txBody>
          <a:bodyPr/>
          <a:lstStyle/>
          <a:p>
            <a:r>
              <a:rPr lang="en-US" dirty="0" smtClean="0"/>
              <a:t>Estimation of 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0" y="1486241"/>
            <a:ext cx="4085431" cy="48019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  <a:effectLst/>
              </a:rPr>
              <a:t>Figure of merit only (we do a likelihood analysis) </a:t>
            </a: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Bulk </a:t>
            </a:r>
            <a:r>
              <a:rPr lang="en-US" dirty="0">
                <a:solidFill>
                  <a:srgbClr val="660066"/>
                </a:solidFill>
                <a:effectLst/>
              </a:rPr>
              <a:t>volume, but leakage at all energies </a:t>
            </a:r>
          </a:p>
          <a:p>
            <a:r>
              <a:rPr lang="en-US" dirty="0">
                <a:solidFill>
                  <a:srgbClr val="660066"/>
                </a:solidFill>
                <a:effectLst/>
              </a:rPr>
              <a:t>Low-energy, but confined to the edge of our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fiducial volume</a:t>
            </a:r>
          </a:p>
          <a:p>
            <a:pPr lvl="1"/>
            <a:r>
              <a:rPr lang="en-US" dirty="0">
                <a:solidFill>
                  <a:srgbClr val="660066"/>
                </a:solidFill>
                <a:effectLst/>
              </a:rPr>
              <a:t>Our likelihood analysis includes position information, so these events have low 𝓛(signal)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likelihood</a:t>
            </a:r>
            <a:endParaRPr lang="en-US" dirty="0">
              <a:solidFill>
                <a:srgbClr val="660066"/>
              </a:solidFill>
              <a:effectLst/>
            </a:endParaRPr>
          </a:p>
          <a:p>
            <a:r>
              <a:rPr lang="en-US" dirty="0">
                <a:solidFill>
                  <a:srgbClr val="660066"/>
                </a:solidFill>
                <a:effectLst/>
              </a:rPr>
              <a:t>In the bulk volume, low- energy, in the NR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band</a:t>
            </a:r>
            <a:endParaRPr lang="en-US" dirty="0">
              <a:solidFill>
                <a:srgbClr val="660066"/>
              </a:solidFill>
              <a:effectLst/>
            </a:endParaRPr>
          </a:p>
        </p:txBody>
      </p:sp>
      <p:pic>
        <p:nvPicPr>
          <p:cNvPr id="4" name="Picture 3" descr="Screen Shot 2016-08-04 at 6.21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94" y="1421118"/>
            <a:ext cx="3911067" cy="5078719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4345931" y="2214096"/>
            <a:ext cx="408216" cy="141637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4345932" y="3717748"/>
            <a:ext cx="408216" cy="612765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4359348" y="4981717"/>
            <a:ext cx="408216" cy="113960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200582" y="1844401"/>
            <a:ext cx="3044608" cy="2720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Pre-Unsalting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9524" y="1219388"/>
            <a:ext cx="4054050" cy="55043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660066"/>
                </a:solidFill>
                <a:effectLst/>
              </a:rPr>
              <a:t>Data are compared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with </a:t>
            </a:r>
            <a:r>
              <a:rPr lang="en-US" dirty="0">
                <a:solidFill>
                  <a:srgbClr val="660066"/>
                </a:solidFill>
                <a:effectLst/>
              </a:rPr>
              <a:t>models in an un-binned, 2-sided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Profile</a:t>
            </a:r>
            <a:r>
              <a:rPr lang="en-US" dirty="0">
                <a:solidFill>
                  <a:srgbClr val="660066"/>
                </a:solidFill>
                <a:effectLst/>
              </a:rPr>
              <a:t>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Likelihood</a:t>
            </a:r>
            <a:r>
              <a:rPr lang="en-US" dirty="0">
                <a:solidFill>
                  <a:srgbClr val="660066"/>
                </a:solidFill>
                <a:effectLst/>
              </a:rPr>
              <a:t>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Ratio (PLR)</a:t>
            </a: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Six dimensions 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effectLst/>
              </a:rPr>
              <a:t>Spatial (raw): radius, polar angle, drift time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effectLst/>
              </a:rPr>
              <a:t>Energy: S1 and S2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effectLst/>
              </a:rPr>
              <a:t>Temporal (date bins)</a:t>
            </a: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Side-band: upper ER</a:t>
            </a: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Outstanding p-values &gt;&gt;10%, outstripping last run’s great BG model</a:t>
            </a:r>
          </a:p>
          <a:p>
            <a:pPr lvl="1"/>
            <a:endParaRPr lang="en-US" dirty="0">
              <a:solidFill>
                <a:srgbClr val="660066"/>
              </a:solidFill>
              <a:effectLst/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Screen Shot 2016-08-04 at 6.3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" y="1377440"/>
            <a:ext cx="4509926" cy="5220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0848" y="2615514"/>
            <a:ext cx="224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Sim</a:t>
            </a:r>
            <a:r>
              <a:rPr lang="en-US" b="1" dirty="0" smtClean="0"/>
              <a:t>	Data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3135" y="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1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1_logS2_plot_just_ERband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73" y="3854468"/>
            <a:ext cx="7583489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Taking a Look at the Dark Matter Search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8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1_logS2_plot_just_bands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58277" y="156329"/>
            <a:ext cx="5486817" cy="1614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Traditional blinding masks this (red) signal region completely, plus more (ER band lower half)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58767" y="2914140"/>
            <a:ext cx="4705301" cy="198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Challenge seen very often in the direct detection community is side effect of blindness to rare backgrounds and pathologies as well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84091" y="4955034"/>
            <a:ext cx="6582205" cy="87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One may not need to go to such great lengths to mitigate the potential for bias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1_logS2_plot_just_bandsandcontours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496235" y="4021191"/>
            <a:ext cx="3158573" cy="198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Energy contours added as guides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Salt is included within next slide!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1_logS2_plot_wsalt_wbadevents_circles_darker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7046" y="12615"/>
            <a:ext cx="2826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Instead of traditional blinding, we employ a technique where fake signal events (“salt”) are injected into </a:t>
            </a:r>
            <a:r>
              <a:rPr lang="en-US" sz="1200" dirty="0" smtClean="0"/>
              <a:t>data stream. NOT SIM!!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6649392" y="4321497"/>
            <a:ext cx="2657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Mitigate </a:t>
            </a:r>
            <a:r>
              <a:rPr lang="en-US" sz="1200" dirty="0"/>
              <a:t>bias while allowing for </a:t>
            </a:r>
            <a:r>
              <a:rPr lang="en-US" sz="1200" dirty="0" smtClean="0"/>
              <a:t>scrutiny of </a:t>
            </a:r>
            <a:r>
              <a:rPr lang="en-US" sz="1200" dirty="0"/>
              <a:t>individual events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2768" y="4790427"/>
            <a:ext cx="2679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Used already to great </a:t>
            </a:r>
            <a:r>
              <a:rPr lang="en-US" sz="1200" dirty="0" smtClean="0"/>
              <a:t>effect in </a:t>
            </a:r>
            <a:r>
              <a:rPr lang="en-US" sz="1200" dirty="0"/>
              <a:t>neutrino experiments and searches for fractional </a:t>
            </a:r>
            <a:r>
              <a:rPr lang="en-US" sz="1200" dirty="0" smtClean="0"/>
              <a:t>charge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881578" y="5518158"/>
            <a:ext cx="5398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lot </a:t>
            </a:r>
            <a:r>
              <a:rPr lang="en-US" sz="1200" dirty="0"/>
              <a:t>shows </a:t>
            </a:r>
            <a:r>
              <a:rPr lang="en-US" sz="1200" dirty="0" smtClean="0"/>
              <a:t>data </a:t>
            </a:r>
            <a:r>
              <a:rPr lang="en-US" sz="1200" dirty="0"/>
              <a:t>from our </a:t>
            </a:r>
            <a:r>
              <a:rPr lang="en-US" sz="1200" dirty="0" smtClean="0"/>
              <a:t>“16 detectors</a:t>
            </a:r>
            <a:r>
              <a:rPr lang="en-US" sz="1200" dirty="0"/>
              <a:t>” stacked on top of each other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3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4 at 11.59.12 A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323" y="32654"/>
            <a:ext cx="1351349" cy="936578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305300" y="617220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6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1_logS2_plot_wsalthighlighted_wbadevents_circles_darker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8876" y="311239"/>
            <a:ext cx="1722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Grey </a:t>
            </a:r>
            <a:r>
              <a:rPr lang="en-US" sz="1200" dirty="0"/>
              <a:t>within </a:t>
            </a:r>
            <a:r>
              <a:rPr lang="en-US" sz="1200" dirty="0" smtClean="0"/>
              <a:t>1cm of our fiducial volume boundary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6049514" y="4479662"/>
            <a:ext cx="2671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Black: bulk </a:t>
            </a:r>
            <a:r>
              <a:rPr lang="en-US" sz="1200" dirty="0" smtClean="0"/>
              <a:t>events</a:t>
            </a:r>
          </a:p>
          <a:p>
            <a:endParaRPr lang="en-US" sz="1200" dirty="0" smtClean="0"/>
          </a:p>
          <a:p>
            <a:r>
              <a:rPr lang="en-US" sz="1200" dirty="0"/>
              <a:t>Red and blue curves are the ER and NR </a:t>
            </a:r>
            <a:r>
              <a:rPr lang="en-US" sz="1200" dirty="0" smtClean="0"/>
              <a:t>bands</a:t>
            </a:r>
            <a:r>
              <a:rPr lang="en-US" sz="1200" dirty="0"/>
              <a:t> </a:t>
            </a:r>
            <a:r>
              <a:rPr lang="en-US" sz="1200" dirty="0" smtClean="0"/>
              <a:t>respectively</a:t>
            </a:r>
          </a:p>
          <a:p>
            <a:endParaRPr lang="en-US" sz="1200" dirty="0"/>
          </a:p>
          <a:p>
            <a:r>
              <a:rPr lang="en-US" sz="1200" dirty="0" smtClean="0"/>
              <a:t>Salt identified as blue dots now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1_logS2_plot_nosalt_wbadevents_circles_darker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69220" y="4759673"/>
            <a:ext cx="2973844" cy="82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With salt removed.</a:t>
            </a:r>
            <a:r>
              <a:rPr lang="en-US" dirty="0">
                <a:solidFill>
                  <a:srgbClr val="000000"/>
                </a:solidFill>
                <a:effectLst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A success (!)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8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1_logS2_plot_nosalt_wbadeventshighlighted_circles_darker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6718" y="197278"/>
            <a:ext cx="1722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After desalinization but prior to limit calculation, events outside of the ER band re-scrutinized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656030" y="4101901"/>
            <a:ext cx="2184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2 populations of rare pathological events were identified contributing 3 sub-NR-band events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5538691" y="4969078"/>
            <a:ext cx="3660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Post-unblinding cuts </a:t>
            </a:r>
            <a:r>
              <a:rPr lang="en-US" sz="1200" dirty="0" smtClean="0"/>
              <a:t>were </a:t>
            </a:r>
            <a:r>
              <a:rPr lang="en-US" sz="1200" dirty="0"/>
              <a:t>created, targeting gas S1 events and Cerenkov-like events (light mostly in 1 PMT</a:t>
            </a:r>
            <a:r>
              <a:rPr lang="en-US" sz="1200" dirty="0" smtClean="0"/>
              <a:t>). S1 quality cuts had been lacking, since focus was on S2 quality cuts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363399" y="4835235"/>
            <a:ext cx="120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Loose cuts with flat, high (NR) signal acceptance, defined only on calibration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(quite rich!)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5318302" y="4985358"/>
            <a:ext cx="408216" cy="789726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2165415" y="4261789"/>
            <a:ext cx="260502" cy="60600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661393" y="3095499"/>
            <a:ext cx="260502" cy="60600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6330403" y="2939016"/>
            <a:ext cx="260502" cy="60600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0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1_logS2_plot_nosalt_nobadevents_circles_darker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687814" y="4315586"/>
            <a:ext cx="3380883" cy="1675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4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22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20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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SzPct val="90000"/>
              <a:buFont typeface="Wingdings" pitchFamily="2" charset="2"/>
              <a:buChar char=""/>
              <a:defRPr sz="1800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{"/>
              <a:defRPr lang="en-US" sz="1800" kern="1200" baseline="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indent="-457200" algn="l" defTabSz="914400" rtl="0" eaLnBrk="1" latinLnBrk="0" hangingPunct="1">
              <a:spcBef>
                <a:spcPts val="1000"/>
              </a:spcBef>
              <a:buSzPct val="90000"/>
              <a:buFont typeface="Wingdings" pitchFamily="2" charset="2"/>
              <a:buChar char="|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With the red events from the previous slide included amongst those removed using post-unblinding cuts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2259" y="700084"/>
            <a:ext cx="120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</a:t>
            </a:r>
            <a:r>
              <a:rPr lang="en-US" sz="1200" dirty="0" smtClean="0">
                <a:solidFill>
                  <a:srgbClr val="FF0000"/>
                </a:solidFill>
              </a:rPr>
              <a:t>-value = 40% (BG only)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47"/>
            <a:ext cx="9143999" cy="1143000"/>
          </a:xfrm>
        </p:spPr>
        <p:txBody>
          <a:bodyPr/>
          <a:lstStyle/>
          <a:p>
            <a:r>
              <a:rPr lang="en-US" dirty="0" smtClean="0"/>
              <a:t>WIMP-nucleon SI Exclusion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904" y="1102406"/>
            <a:ext cx="3000668" cy="55765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Our best, lowest exclusion </a:t>
            </a:r>
            <a:r>
              <a:rPr lang="en-US" dirty="0">
                <a:solidFill>
                  <a:srgbClr val="660066"/>
                </a:solidFill>
              </a:rPr>
              <a:t>is at </a:t>
            </a:r>
            <a:r>
              <a:rPr lang="en-US" dirty="0" smtClean="0">
                <a:solidFill>
                  <a:srgbClr val="660066"/>
                </a:solidFill>
              </a:rPr>
              <a:t>  </a:t>
            </a:r>
            <a:r>
              <a:rPr lang="en-US" u="sng" dirty="0" smtClean="0">
                <a:solidFill>
                  <a:srgbClr val="660066"/>
                </a:solidFill>
              </a:rPr>
              <a:t>50 </a:t>
            </a:r>
            <a:r>
              <a:rPr lang="en-US" u="sng" dirty="0">
                <a:solidFill>
                  <a:srgbClr val="660066"/>
                </a:solidFill>
              </a:rPr>
              <a:t>GeV: </a:t>
            </a:r>
            <a:r>
              <a:rPr lang="en-US" u="sng" dirty="0" smtClean="0">
                <a:solidFill>
                  <a:srgbClr val="660066"/>
                </a:solidFill>
              </a:rPr>
              <a:t>2.2 x10</a:t>
            </a:r>
            <a:r>
              <a:rPr lang="en-US" u="sng" baseline="30000" dirty="0">
                <a:solidFill>
                  <a:srgbClr val="660066"/>
                </a:solidFill>
              </a:rPr>
              <a:t>-46 </a:t>
            </a:r>
            <a:r>
              <a:rPr lang="en-US" u="sng" dirty="0">
                <a:solidFill>
                  <a:srgbClr val="660066"/>
                </a:solidFill>
              </a:rPr>
              <a:t>cm</a:t>
            </a:r>
            <a:r>
              <a:rPr lang="en-US" u="sng" baseline="30000" dirty="0">
                <a:solidFill>
                  <a:srgbClr val="660066"/>
                </a:solidFill>
              </a:rPr>
              <a:t>2 </a:t>
            </a:r>
            <a:r>
              <a:rPr lang="en-US" dirty="0">
                <a:solidFill>
                  <a:srgbClr val="660066"/>
                </a:solidFill>
              </a:rPr>
              <a:t>(That’s 0.22 </a:t>
            </a:r>
            <a:r>
              <a:rPr lang="en-US" dirty="0" smtClean="0">
                <a:solidFill>
                  <a:srgbClr val="660066"/>
                </a:solidFill>
              </a:rPr>
              <a:t>zeptobarns in 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660066"/>
                </a:solidFill>
              </a:rPr>
              <a:t>!)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1 order of magnitude off XENON1T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Within &lt; 2 orders of LZ projection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Comparable to LUX 2015 re-analysis of 3 months’ worth of data at low mass but FOUR TIMES better at high mass. (Final G1?)</a:t>
            </a:r>
          </a:p>
        </p:txBody>
      </p:sp>
      <p:pic>
        <p:nvPicPr>
          <p:cNvPr id="4" name="Picture 3" descr="run4_limitpl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83" y="1633360"/>
            <a:ext cx="6133187" cy="4876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3934" y="4270975"/>
            <a:ext cx="188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~2x below</a:t>
            </a:r>
          </a:p>
          <a:p>
            <a:r>
              <a:rPr lang="en-US" dirty="0" smtClean="0"/>
              <a:t>PandaX curve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8607" y="1834837"/>
            <a:ext cx="2094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Within (log) spitting distance of coherent neutrino</a:t>
            </a:r>
          </a:p>
          <a:p>
            <a:r>
              <a:rPr lang="en-US" dirty="0" smtClean="0"/>
              <a:t>scattering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40081" y="3312165"/>
            <a:ext cx="1335070" cy="806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81808" y="1264264"/>
            <a:ext cx="6360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(NOT preliminary. Analysis / limit is final. Paper is being submitted to PRL.)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8597465" y="650078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37813" y="5111437"/>
            <a:ext cx="200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arXiv:1608.07648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6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LUX Runs Combined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creen Shot 2016-10-11 at 8.5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0" y="1189232"/>
            <a:ext cx="7603379" cy="5388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8614" y="3962247"/>
            <a:ext cx="993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(the 1 TeV </a:t>
            </a:r>
            <a:r>
              <a:rPr lang="en-US" sz="1100" dirty="0" smtClean="0"/>
              <a:t>Higgsino is </a:t>
            </a:r>
            <a:r>
              <a:rPr lang="en-US" sz="1100" dirty="0" smtClean="0"/>
              <a:t>partially ruled out</a:t>
            </a:r>
            <a:r>
              <a:rPr lang="en-US" sz="1100" dirty="0" smtClean="0"/>
              <a:t>)</a:t>
            </a:r>
            <a:endParaRPr lang="en-US" sz="11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5006707" y="4876322"/>
            <a:ext cx="12974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100" dirty="0" smtClean="0"/>
              <a:t>arXiv:1508.01173</a:t>
            </a:r>
          </a:p>
          <a:p>
            <a:r>
              <a:rPr lang="is-IS" sz="1100" dirty="0" smtClean="0"/>
              <a:t>arXiv:1603.06519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128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35" y="-24313"/>
            <a:ext cx="4477365" cy="845371"/>
          </a:xfrm>
        </p:spPr>
        <p:txBody>
          <a:bodyPr/>
          <a:lstStyle/>
          <a:p>
            <a:r>
              <a:rPr lang="en-US" dirty="0" smtClean="0"/>
              <a:t>SD </a:t>
            </a:r>
            <a:r>
              <a:rPr lang="en-US" dirty="0"/>
              <a:t>Exclusion</a:t>
            </a:r>
          </a:p>
        </p:txBody>
      </p:sp>
      <p:pic>
        <p:nvPicPr>
          <p:cNvPr id="5" name="Picture 4" descr="Screen Shot 2016-04-28 at 11.2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" y="837338"/>
            <a:ext cx="4509928" cy="5825323"/>
          </a:xfrm>
          <a:prstGeom prst="rect">
            <a:avLst/>
          </a:prstGeom>
        </p:spPr>
      </p:pic>
      <p:pic>
        <p:nvPicPr>
          <p:cNvPr id="6" name="Picture 5" descr="Screen Shot 2016-04-28 at 11.2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47" y="77852"/>
            <a:ext cx="3016387" cy="6633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018" y="886178"/>
            <a:ext cx="144904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is still the old run. Still needs to be updated with the 1 </a:t>
            </a:r>
            <a:r>
              <a:rPr lang="en-US" dirty="0" smtClean="0"/>
              <a:t>year’s </a:t>
            </a:r>
            <a:r>
              <a:rPr lang="en-US" dirty="0" smtClean="0"/>
              <a:t>worth of new data</a:t>
            </a:r>
          </a:p>
          <a:p>
            <a:endParaRPr lang="en-US" dirty="0"/>
          </a:p>
          <a:p>
            <a:r>
              <a:rPr lang="en-US" dirty="0" smtClean="0"/>
              <a:t>Xenon is the *best* element for neutron coupling (while fluorine is best for protons)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47200" y="6354762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1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43" y="8247"/>
            <a:ext cx="9143999" cy="756919"/>
          </a:xfrm>
        </p:spPr>
        <p:txBody>
          <a:bodyPr/>
          <a:lstStyle/>
          <a:p>
            <a:r>
              <a:rPr lang="en-US" dirty="0" smtClean="0"/>
              <a:t>Axions (LUX 95 days, and LZ)</a:t>
            </a:r>
            <a:endParaRPr lang="en-US" dirty="0"/>
          </a:p>
        </p:txBody>
      </p:sp>
      <p:pic>
        <p:nvPicPr>
          <p:cNvPr id="4" name="Picture 3" descr="Screen Shot 2016-04-29 at 12.12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0" y="3598239"/>
            <a:ext cx="7504834" cy="3157808"/>
          </a:xfrm>
          <a:prstGeom prst="rect">
            <a:avLst/>
          </a:prstGeom>
        </p:spPr>
      </p:pic>
      <p:pic>
        <p:nvPicPr>
          <p:cNvPr id="5" name="Picture 4" descr="Screen Shot 2016-08-05 at 11.34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09" y="797726"/>
            <a:ext cx="3659963" cy="2753215"/>
          </a:xfrm>
          <a:prstGeom prst="rect">
            <a:avLst/>
          </a:prstGeom>
        </p:spPr>
      </p:pic>
      <p:pic>
        <p:nvPicPr>
          <p:cNvPr id="6" name="Picture 5" descr="Screen Shot 2016-08-05 at 11.3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77" y="797726"/>
            <a:ext cx="3763467" cy="2753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082810">
            <a:off x="3272556" y="1628013"/>
            <a:ext cx="306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PRELIMINARY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83147" y="5495192"/>
            <a:ext cx="2126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(projection for </a:t>
            </a:r>
            <a:r>
              <a:rPr lang="en-US" sz="2400" b="1" dirty="0" smtClean="0"/>
              <a:t>3 </a:t>
            </a:r>
            <a:r>
              <a:rPr lang="en-US" sz="2400" dirty="0" smtClean="0"/>
              <a:t>years)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01872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7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Z_main_assy_fdr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-3398" r="11105"/>
          <a:stretch/>
        </p:blipFill>
        <p:spPr>
          <a:xfrm>
            <a:off x="1" y="-244200"/>
            <a:ext cx="9144000" cy="7097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498" y="-187113"/>
            <a:ext cx="2436097" cy="1261602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LUX-ZEPLIN Collaboration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0465" y="829159"/>
            <a:ext cx="1597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 merger of 2 collaborations)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052067" y="118713"/>
            <a:ext cx="194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Separate project from LUX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56650" y="472123"/>
            <a:ext cx="7163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714" y="316871"/>
            <a:ext cx="1006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bigger and </a:t>
            </a:r>
            <a:r>
              <a:rPr lang="en-US" sz="1400" i="1" dirty="0" smtClean="0"/>
              <a:t>better</a:t>
            </a:r>
            <a:r>
              <a:rPr lang="en-US" sz="1400" dirty="0" smtClean="0"/>
              <a:t> version of LUX. </a:t>
            </a:r>
            <a:r>
              <a:rPr lang="en-US" sz="1400" dirty="0" smtClean="0"/>
              <a:t>Funded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35417" y="1935927"/>
            <a:ext cx="13585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LZ has just passed its DOE CD- 2/3b review. (Was already past CD-1/3a last year.)</a:t>
            </a:r>
            <a:endParaRPr lang="en-US" sz="1400" u="sng" dirty="0"/>
          </a:p>
        </p:txBody>
      </p:sp>
      <p:pic>
        <p:nvPicPr>
          <p:cNvPr id="12" name="Picture 11" descr="Screen Shot 2016-08-05 at 12.36.30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3" y="3256026"/>
            <a:ext cx="1078737" cy="1849264"/>
          </a:xfrm>
          <a:prstGeom prst="rect">
            <a:avLst/>
          </a:prstGeom>
        </p:spPr>
      </p:pic>
      <p:sp>
        <p:nvSpPr>
          <p:cNvPr id="14" name="Slide Number Placeholder 8"/>
          <p:cNvSpPr txBox="1">
            <a:spLocks/>
          </p:cNvSpPr>
          <p:nvPr/>
        </p:nvSpPr>
        <p:spPr>
          <a:xfrm>
            <a:off x="5418457" y="633848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615" y="3804044"/>
            <a:ext cx="173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Cathode high voltage feedthrough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9278" y="89325"/>
            <a:ext cx="275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Instrumentation enters through conduits here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747" y="4863494"/>
            <a:ext cx="173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120 outer detector PMTs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7434" y="5999036"/>
            <a:ext cx="350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2-phase XeTPC</a:t>
            </a:r>
          </a:p>
          <a:p>
            <a:r>
              <a:rPr lang="en-US" b="1" dirty="0" smtClean="0"/>
              <a:t>494 (131) TPC (Xe skin) PMTs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44765" y="1573723"/>
            <a:ext cx="140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Existing water tank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96936" y="2312207"/>
            <a:ext cx="1449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Gd-loaded liquid scintillator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193242" y="3337426"/>
            <a:ext cx="1135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LXe heat exchanger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725821" y="4277275"/>
            <a:ext cx="3523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61945" y="714071"/>
            <a:ext cx="0" cy="163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80449" y="5319216"/>
            <a:ext cx="4721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Bent-Up Arrow 28"/>
          <p:cNvSpPr/>
          <p:nvPr/>
        </p:nvSpPr>
        <p:spPr>
          <a:xfrm>
            <a:off x="4184303" y="4847214"/>
            <a:ext cx="276782" cy="16416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287160" y="1766986"/>
            <a:ext cx="3901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626498" y="2834222"/>
            <a:ext cx="9704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8010997" y="4470044"/>
            <a:ext cx="462176" cy="350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70332" y="641933"/>
            <a:ext cx="1611851" cy="7104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548093" y="6353050"/>
            <a:ext cx="11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  <a:r>
              <a:rPr lang="en-US" b="1" dirty="0" smtClean="0"/>
              <a:t> tubes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000960" y="5105290"/>
            <a:ext cx="612259" cy="1383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6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Z_sens_withOutPand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422" y="2637884"/>
            <a:ext cx="3350056" cy="4951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212" y="-44511"/>
            <a:ext cx="3744706" cy="789580"/>
          </a:xfrm>
        </p:spPr>
        <p:txBody>
          <a:bodyPr/>
          <a:lstStyle/>
          <a:p>
            <a:r>
              <a:rPr lang="en-US" dirty="0" smtClean="0"/>
              <a:t>LZ’s Reach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04"/>
          <a:stretch/>
        </p:blipFill>
        <p:spPr>
          <a:xfrm>
            <a:off x="89559" y="21425"/>
            <a:ext cx="4621610" cy="3383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7684" y="3323674"/>
            <a:ext cx="3107705" cy="321976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10158" y="680912"/>
            <a:ext cx="4323664" cy="27078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Turning on by 2020 with 1,000 initial live-days plan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10 tons total, 7 tons active, ~5.6 ton fiducial mass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Due to unique triple veto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GOALS: &lt; 3 x</a:t>
            </a:r>
            <a:r>
              <a:rPr lang="en-US" baseline="30000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 smtClean="0">
                <a:solidFill>
                  <a:srgbClr val="660066"/>
                </a:solidFill>
              </a:rPr>
              <a:t>48 </a:t>
            </a:r>
            <a:r>
              <a:rPr lang="en-US" dirty="0" smtClean="0">
                <a:solidFill>
                  <a:srgbClr val="660066"/>
                </a:solidFill>
              </a:rPr>
              <a:t>cm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,</a:t>
            </a:r>
            <a:r>
              <a:rPr lang="en-US" baseline="30000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at 40 GeV. Clip 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660066"/>
                </a:solidFill>
              </a:rPr>
              <a:t> shoulder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16145" y="3744428"/>
            <a:ext cx="1676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 keVnr threshold with at least 99.5% discrimination</a:t>
            </a:r>
            <a:endParaRPr lang="en-US" sz="1000" dirty="0"/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>
          <a:xfrm>
            <a:off x="8574061" y="265504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361" y="4379826"/>
            <a:ext cx="95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(latest)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0948720">
            <a:off x="2680801" y="5237365"/>
            <a:ext cx="10597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Many Higgs-mediated models probed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5041343" y="6533720"/>
            <a:ext cx="4287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*plot and models from LZ’s Conceptual Design Report, arXiv:</a:t>
            </a:r>
            <a:r>
              <a:rPr lang="nb-NO" sz="900" b="1" dirty="0" smtClean="0">
                <a:solidFill>
                  <a:srgbClr val="FFFFFF"/>
                </a:solidFill>
              </a:rPr>
              <a:t>1509.02910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4 at 1.22.13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6-08-04 at 1.3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87" y="4021041"/>
            <a:ext cx="1217828" cy="20717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4457700" y="63246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7087"/>
            <a:ext cx="7583488" cy="908192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77" y="944247"/>
            <a:ext cx="8010412" cy="577215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660066"/>
                </a:solidFill>
                <a:effectLst/>
              </a:rPr>
              <a:t>New world-leading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result, </a:t>
            </a:r>
            <a:r>
              <a:rPr lang="en-US" dirty="0">
                <a:solidFill>
                  <a:srgbClr val="660066"/>
                </a:solidFill>
                <a:effectLst/>
              </a:rPr>
              <a:t>from LUX’s 332 live-day search, cutting into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unprobed </a:t>
            </a:r>
            <a:r>
              <a:rPr lang="en-US" dirty="0">
                <a:solidFill>
                  <a:srgbClr val="660066"/>
                </a:solidFill>
                <a:effectLst/>
              </a:rPr>
              <a:t>parameter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space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effectLst/>
              </a:rPr>
              <a:t>33,500 kg-days exposure, most of any LXeTPC ever</a:t>
            </a: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More publications forthcoming: SD, axions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, inelastic DM, more </a:t>
            </a:r>
            <a:r>
              <a:rPr lang="en-US" dirty="0" smtClean="0">
                <a:solidFill>
                  <a:srgbClr val="660066"/>
                </a:solidFill>
                <a:effectLst/>
              </a:rPr>
              <a:t>detailed longer paper on the nitty-gritty, new calibrations that will be useful for future experiments like LZ, S1 pulse-shape discrimination, EFT operator limits...</a:t>
            </a:r>
          </a:p>
          <a:p>
            <a:pPr lvl="1"/>
            <a:r>
              <a:rPr lang="en-US" dirty="0" smtClean="0">
                <a:solidFill>
                  <a:srgbClr val="640066"/>
                </a:solidFill>
                <a:effectLst/>
              </a:rPr>
              <a:t>Now: “</a:t>
            </a:r>
            <a:r>
              <a:rPr lang="en-US" dirty="0" smtClean="0">
                <a:solidFill>
                  <a:srgbClr val="640066"/>
                </a:solidFill>
              </a:rPr>
              <a:t>Signal </a:t>
            </a:r>
            <a:r>
              <a:rPr lang="en-US" dirty="0">
                <a:solidFill>
                  <a:srgbClr val="640066"/>
                </a:solidFill>
              </a:rPr>
              <a:t>yields, energy resolution, and recombination </a:t>
            </a:r>
            <a:r>
              <a:rPr lang="en-US" dirty="0" smtClean="0">
                <a:solidFill>
                  <a:srgbClr val="640066"/>
                </a:solidFill>
              </a:rPr>
              <a:t>fluctuations</a:t>
            </a:r>
            <a:r>
              <a:rPr lang="en-US" dirty="0" smtClean="0">
                <a:solidFill>
                  <a:srgbClr val="640066"/>
                </a:solidFill>
              </a:rPr>
              <a:t>” -arXiv</a:t>
            </a:r>
            <a:r>
              <a:rPr lang="en-US" dirty="0" smtClean="0">
                <a:solidFill>
                  <a:srgbClr val="640066"/>
                </a:solidFill>
              </a:rPr>
              <a:t>:1610.02076</a:t>
            </a:r>
            <a:endParaRPr lang="en-US" dirty="0" smtClean="0">
              <a:solidFill>
                <a:srgbClr val="640066"/>
              </a:solidFill>
              <a:effectLst/>
            </a:endParaRPr>
          </a:p>
          <a:p>
            <a:r>
              <a:rPr lang="en-US" dirty="0" smtClean="0">
                <a:solidFill>
                  <a:srgbClr val="660066"/>
                </a:solidFill>
                <a:effectLst/>
              </a:rPr>
              <a:t>LUX-ZEPLIN (LZ) will come within ~one order of magnitude of the neutrino floor at high mass with multi-ton-scale detector and SURF infrastructure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  <a:effectLst/>
              </a:rPr>
              <a:t>One of only 3 down-selected DOE Gen-2 projects</a:t>
            </a:r>
            <a:endParaRPr lang="en-US" dirty="0">
              <a:solidFill>
                <a:srgbClr val="660066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70424" y="636756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4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tronomy,illustration,science-e0d251c17466c3ed2b32cb45269c9fac_h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81" y="-32560"/>
            <a:ext cx="84988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Honoré Daumier, </a:t>
            </a:r>
            <a:r>
              <a:rPr lang="en-US" sz="1000" dirty="0" smtClean="0"/>
              <a:t>“Mr. </a:t>
            </a:r>
            <a:r>
              <a:rPr lang="en-US" sz="1000" dirty="0"/>
              <a:t>Babinet, warned by his concierge of the arrival of the comet”, illustration for Le Charivari, 22 September 1858.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907" y="797727"/>
            <a:ext cx="762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Hopefully, we are looking in the correct places for the dark matter!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7347" y="2369937"/>
            <a:ext cx="102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 rot="20093753" flipH="1">
            <a:off x="3995717" y="2128099"/>
            <a:ext cx="1768452" cy="1116515"/>
          </a:xfrm>
          <a:prstGeom prst="wedgeEllipseCallou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7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080" y="1139611"/>
            <a:ext cx="7232650" cy="5535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60066"/>
                </a:solidFill>
              </a:rPr>
              <a:t>f</a:t>
            </a:r>
            <a:r>
              <a:rPr lang="en-US" dirty="0" smtClean="0">
                <a:solidFill>
                  <a:srgbClr val="660066"/>
                </a:solidFill>
              </a:rPr>
              <a:t>or backup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660066"/>
                </a:solidFill>
              </a:rPr>
              <a:t>See also </a:t>
            </a:r>
            <a:r>
              <a:rPr lang="en-US" dirty="0">
                <a:solidFill>
                  <a:srgbClr val="660066"/>
                </a:solidFill>
              </a:rPr>
              <a:t>especially: </a:t>
            </a:r>
            <a:r>
              <a:rPr lang="en-US" dirty="0">
                <a:solidFill>
                  <a:srgbClr val="660066"/>
                </a:solidFill>
                <a:hlinkClick r:id="rId3"/>
              </a:rPr>
              <a:t>https://idm2016.shef.ac.uk/indico/event/0/contribution/50/material/slides/0.</a:t>
            </a:r>
            <a:r>
              <a:rPr lang="en-US" dirty="0" smtClean="0">
                <a:solidFill>
                  <a:srgbClr val="660066"/>
                </a:solidFill>
                <a:hlinkClick r:id="rId3"/>
              </a:rPr>
              <a:t>pdf</a:t>
            </a:r>
            <a:r>
              <a:rPr lang="en-US" dirty="0" smtClean="0">
                <a:solidFill>
                  <a:srgbClr val="660066"/>
                </a:solidFill>
              </a:rPr>
              <a:t>  (the first announcement talk, by Dr. Aaron Manalaysay, this past July at the IDM conference in the UK)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66006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u="sng" dirty="0" smtClean="0">
                <a:solidFill>
                  <a:srgbClr val="660066"/>
                </a:solidFill>
              </a:rPr>
              <a:t>Selected Publications: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olidFill>
                  <a:srgbClr val="660066"/>
                </a:solidFill>
              </a:rPr>
              <a:t>Phys. Rev. Lett. 112, 091303 (2014</a:t>
            </a:r>
            <a:r>
              <a:rPr lang="pt-BR" dirty="0" smtClean="0">
                <a:solidFill>
                  <a:srgbClr val="660066"/>
                </a:solidFill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dirty="0">
                <a:solidFill>
                  <a:srgbClr val="660066"/>
                </a:solidFill>
              </a:rPr>
              <a:t>Phys. Rev. Lett. 116, 161301 (2016</a:t>
            </a:r>
            <a:r>
              <a:rPr lang="it-IT" dirty="0" smtClean="0">
                <a:solidFill>
                  <a:srgbClr val="660066"/>
                </a:solidFill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dirty="0">
                <a:solidFill>
                  <a:srgbClr val="660066"/>
                </a:solidFill>
              </a:rPr>
              <a:t>Phys. Rev. Lett. 116, 161302 (2016</a:t>
            </a:r>
            <a:r>
              <a:rPr lang="it-IT" dirty="0" smtClean="0">
                <a:solidFill>
                  <a:srgbClr val="660066"/>
                </a:solidFill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s-IS" dirty="0">
                <a:solidFill>
                  <a:srgbClr val="660066"/>
                </a:solidFill>
              </a:rPr>
              <a:t>Phys. Rev. D 93, 072009 (2016)</a:t>
            </a:r>
            <a:endParaRPr lang="pt-BR" dirty="0" smtClean="0">
              <a:solidFill>
                <a:srgbClr val="66006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dirty="0" smtClean="0">
              <a:solidFill>
                <a:srgbClr val="66006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dirty="0" smtClean="0">
              <a:solidFill>
                <a:srgbClr val="660066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5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8-05 at 1.2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4054" y="6620038"/>
            <a:ext cx="137160" cy="215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8038" y="643747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0716" y="1123333"/>
            <a:ext cx="3998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Translation of confusing run names</a:t>
            </a:r>
          </a:p>
          <a:p>
            <a:r>
              <a:rPr lang="en-US" dirty="0" smtClean="0"/>
              <a:t>Run01: systems test with GAr</a:t>
            </a:r>
          </a:p>
          <a:p>
            <a:r>
              <a:rPr lang="en-US" dirty="0" smtClean="0"/>
              <a:t>Run02: technical surface run (Xe)</a:t>
            </a:r>
          </a:p>
        </p:txBody>
      </p:sp>
      <p:sp>
        <p:nvSpPr>
          <p:cNvPr id="3" name="Rectangle 2"/>
          <p:cNvSpPr/>
          <p:nvPr/>
        </p:nvSpPr>
        <p:spPr>
          <a:xfrm>
            <a:off x="6926333" y="1283698"/>
            <a:ext cx="2185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Run03: </a:t>
            </a:r>
            <a:r>
              <a:rPr lang="en-US" dirty="0" smtClean="0"/>
              <a:t>Three months / 95 days live underground</a:t>
            </a:r>
            <a:endParaRPr lang="en-US" dirty="0"/>
          </a:p>
          <a:p>
            <a:r>
              <a:rPr lang="en-US" dirty="0"/>
              <a:t>Run04: A</a:t>
            </a:r>
            <a:r>
              <a:rPr lang="en-US" dirty="0" smtClean="0"/>
              <a:t> 1-year /332 live-day run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65713" y="2067534"/>
            <a:ext cx="25058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Astoparticle Phys., Vol. </a:t>
            </a:r>
            <a:r>
              <a:rPr lang="en-US" sz="800" dirty="0">
                <a:hlinkClick r:id="rId3"/>
              </a:rPr>
              <a:t>45, May 2013, </a:t>
            </a:r>
            <a:r>
              <a:rPr lang="en-US" sz="800" dirty="0" smtClean="0">
                <a:hlinkClick r:id="rId3"/>
              </a:rPr>
              <a:t>pp. 34</a:t>
            </a:r>
            <a:r>
              <a:rPr lang="en-US" sz="800" dirty="0">
                <a:hlinkClick r:id="rId3"/>
              </a:rPr>
              <a:t>–43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7382209" y="5204586"/>
            <a:ext cx="1523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riginal sensitivity goals were exceeded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93863" y="3110330"/>
            <a:ext cx="1377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 over: </a:t>
            </a:r>
            <a:r>
              <a:rPr lang="en-US" b="1" dirty="0" smtClean="0"/>
              <a:t>analyses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9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Uniformity</a:t>
            </a:r>
            <a:endParaRPr lang="en-US" dirty="0"/>
          </a:p>
        </p:txBody>
      </p:sp>
      <p:pic>
        <p:nvPicPr>
          <p:cNvPr id="4" name="Picture 3" descr="Screen Shot 2016-08-05 at 1.2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4" y="1493582"/>
            <a:ext cx="4330833" cy="4967992"/>
          </a:xfrm>
          <a:prstGeom prst="rect">
            <a:avLst/>
          </a:prstGeom>
        </p:spPr>
      </p:pic>
      <p:pic>
        <p:nvPicPr>
          <p:cNvPr id="5" name="Picture 4" descr="Screen Shot 2016-08-05 at 1.26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81" y="1493582"/>
            <a:ext cx="4372577" cy="49679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5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048" y="2777769"/>
            <a:ext cx="3154513" cy="2122549"/>
          </a:xfrm>
        </p:spPr>
        <p:txBody>
          <a:bodyPr/>
          <a:lstStyle/>
          <a:p>
            <a:r>
              <a:rPr lang="en-US" sz="4000" dirty="0" smtClean="0"/>
              <a:t>E-field modeling</a:t>
            </a:r>
            <a:endParaRPr lang="en-US" sz="4000" dirty="0"/>
          </a:p>
        </p:txBody>
      </p:sp>
      <p:pic>
        <p:nvPicPr>
          <p:cNvPr id="4" name="Picture 3" descr="Screen Shot 2016-08-05 at 1.2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7" y="3371205"/>
            <a:ext cx="1921200" cy="3202000"/>
          </a:xfrm>
          <a:prstGeom prst="rect">
            <a:avLst/>
          </a:prstGeom>
        </p:spPr>
      </p:pic>
      <p:pic>
        <p:nvPicPr>
          <p:cNvPr id="5" name="Picture 4" descr="Screen Shot 2016-08-05 at 1.3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0" y="65120"/>
            <a:ext cx="8726791" cy="3097473"/>
          </a:xfrm>
          <a:prstGeom prst="rect">
            <a:avLst/>
          </a:prstGeom>
        </p:spPr>
      </p:pic>
      <p:pic>
        <p:nvPicPr>
          <p:cNvPr id="6" name="Picture 5" descr="Screen Shot 2016-08-05 at 1.32.0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"/>
          <a:stretch/>
        </p:blipFill>
        <p:spPr>
          <a:xfrm>
            <a:off x="2184810" y="3273525"/>
            <a:ext cx="3934924" cy="3202000"/>
          </a:xfrm>
          <a:prstGeom prst="rect">
            <a:avLst/>
          </a:prstGeom>
        </p:spPr>
      </p:pic>
      <p:pic>
        <p:nvPicPr>
          <p:cNvPr id="7" name="Picture 6" descr="Screen Shot 2016-08-05 at 1.35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54" y="4623554"/>
            <a:ext cx="2663332" cy="194140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305300" y="649780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795" y="4697523"/>
            <a:ext cx="5193742" cy="1701166"/>
          </a:xfrm>
        </p:spPr>
        <p:txBody>
          <a:bodyPr/>
          <a:lstStyle/>
          <a:p>
            <a:r>
              <a:rPr lang="en-US" dirty="0" smtClean="0"/>
              <a:t>Wall Surface Background</a:t>
            </a:r>
            <a:endParaRPr lang="en-US" dirty="0"/>
          </a:p>
        </p:txBody>
      </p:sp>
      <p:pic>
        <p:nvPicPr>
          <p:cNvPr id="4" name="Picture 3" descr="Screen Shot 2016-08-05 at 1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2" y="81413"/>
            <a:ext cx="4485436" cy="3565346"/>
          </a:xfrm>
          <a:prstGeom prst="rect">
            <a:avLst/>
          </a:prstGeom>
        </p:spPr>
      </p:pic>
      <p:pic>
        <p:nvPicPr>
          <p:cNvPr id="5" name="Picture 4" descr="Screen Shot 2016-08-05 at 1.4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56" y="81410"/>
            <a:ext cx="4284957" cy="4578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4676" y="814018"/>
            <a:ext cx="734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206</a:t>
            </a:r>
            <a:r>
              <a:rPr lang="en-US" dirty="0" smtClean="0"/>
              <a:t>Pb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06256" y="4420756"/>
            <a:ext cx="137160" cy="215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pic>
        <p:nvPicPr>
          <p:cNvPr id="8" name="Picture 7" descr="Screen Shot 2016-08-05 at 2.08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2" y="3760709"/>
            <a:ext cx="3386516" cy="293102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 Calculation</a:t>
            </a:r>
            <a:endParaRPr lang="en-US" dirty="0"/>
          </a:p>
        </p:txBody>
      </p:sp>
      <p:pic>
        <p:nvPicPr>
          <p:cNvPr id="4" name="Picture 3" descr="Screen Shot 2016-08-05 at 2.1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4" y="1660569"/>
            <a:ext cx="3932697" cy="4493315"/>
          </a:xfrm>
          <a:prstGeom prst="rect">
            <a:avLst/>
          </a:prstGeom>
        </p:spPr>
      </p:pic>
      <p:pic>
        <p:nvPicPr>
          <p:cNvPr id="5" name="Picture 4" descr="Screen Shot 2016-08-05 at 2.1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8" y="1660568"/>
            <a:ext cx="4541320" cy="4493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0220" y="4368183"/>
            <a:ext cx="14157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aseline="30000" dirty="0" smtClean="0"/>
              <a:t>83</a:t>
            </a:r>
            <a:r>
              <a:rPr lang="en-US" sz="4200" i="1" baseline="30000" dirty="0" smtClean="0"/>
              <a:t>m</a:t>
            </a:r>
            <a:r>
              <a:rPr lang="en-US" sz="4200" dirty="0" smtClean="0"/>
              <a:t>Kr</a:t>
            </a:r>
            <a:endParaRPr lang="en-US" sz="4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2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5 at 2.15.33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0220" y="3158342"/>
            <a:ext cx="190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Lots of tritium and DD calibrations in there as well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47179" y="4824025"/>
            <a:ext cx="291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Initial goal (2008): 100 kg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1146" y="2176719"/>
            <a:ext cx="362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Initial goal (2008): 300 live-days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3298" y="5643909"/>
            <a:ext cx="384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Initial goal (2008): 30,000 kg-days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5199" y="1080366"/>
            <a:ext cx="3170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proposal objectives met; how often does that happen?!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54944" y="1112926"/>
            <a:ext cx="194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key 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8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8-05 at 2.2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" y="236167"/>
            <a:ext cx="3822988" cy="302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1399" y="431527"/>
            <a:ext cx="4593375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Efficiencies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6-08-05 at 2.2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" y="3549063"/>
            <a:ext cx="3822988" cy="3023949"/>
          </a:xfrm>
          <a:prstGeom prst="rect">
            <a:avLst/>
          </a:prstGeom>
        </p:spPr>
      </p:pic>
      <p:pic>
        <p:nvPicPr>
          <p:cNvPr id="6" name="Picture 5" descr="Screen Shot 2016-08-05 at 2.23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22" y="236167"/>
            <a:ext cx="4706130" cy="5229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8009" y="3695588"/>
            <a:ext cx="73081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Caption: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767827" y="1953617"/>
            <a:ext cx="42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1264" y="4287554"/>
            <a:ext cx="42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92185" y="1768951"/>
            <a:ext cx="49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73622" y="5781876"/>
            <a:ext cx="470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Lots of things push and pull to make Run04 efficiency very comparable to 03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4305300" y="643268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1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6364" y="5470121"/>
            <a:ext cx="1274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LUX</a:t>
            </a:r>
            <a:endParaRPr lang="en-US" sz="4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4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09" y="-65121"/>
            <a:ext cx="4575058" cy="939606"/>
          </a:xfrm>
        </p:spPr>
        <p:txBody>
          <a:bodyPr/>
          <a:lstStyle/>
          <a:p>
            <a:r>
              <a:rPr lang="en-US" dirty="0" smtClean="0"/>
              <a:t>Pathologies</a:t>
            </a:r>
            <a:endParaRPr lang="en-US" dirty="0"/>
          </a:p>
        </p:txBody>
      </p:sp>
      <p:pic>
        <p:nvPicPr>
          <p:cNvPr id="4" name="Picture 3" descr="Screen Shot 2016-08-05 at 3.3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6" y="190719"/>
            <a:ext cx="4102894" cy="3067375"/>
          </a:xfrm>
          <a:prstGeom prst="rect">
            <a:avLst/>
          </a:prstGeom>
        </p:spPr>
      </p:pic>
      <p:pic>
        <p:nvPicPr>
          <p:cNvPr id="5" name="Picture 4" descr="Screen Shot 2016-08-05 at 3.3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8" y="3448641"/>
            <a:ext cx="4124442" cy="3211565"/>
          </a:xfrm>
          <a:prstGeom prst="rect">
            <a:avLst/>
          </a:prstGeom>
        </p:spPr>
      </p:pic>
      <p:pic>
        <p:nvPicPr>
          <p:cNvPr id="6" name="Picture 5" descr="Screen Shot 2016-08-05 at 3.40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32" y="939319"/>
            <a:ext cx="3516766" cy="573962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49515" y="6172200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schemeClr val="tx1"/>
                </a:solidFill>
              </a:rPr>
              <a:pPr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4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5 at 3.4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3323" y="6618839"/>
            <a:ext cx="267779" cy="215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5 at 3.45.00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3323" y="6618839"/>
            <a:ext cx="267779" cy="215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9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5 at 3.45.50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3323" y="6618839"/>
            <a:ext cx="267779" cy="215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359" y="4615943"/>
            <a:ext cx="1610143" cy="1621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234" y="4271307"/>
            <a:ext cx="2317895" cy="23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4" y="1600200"/>
            <a:ext cx="8645385" cy="466764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 review of the LUX experiment, a two-phase Xe TPC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The first LUX result (2013-4) and its re-analysis (2014-5)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Details of internal electric field post grid conditioning</a:t>
            </a:r>
          </a:p>
          <a:p>
            <a:r>
              <a:rPr lang="en-US" b="1" i="1" u="sng" dirty="0" smtClean="0">
                <a:solidFill>
                  <a:srgbClr val="660066"/>
                </a:solidFill>
              </a:rPr>
              <a:t>332 live-day WIMP search run</a:t>
            </a:r>
            <a:r>
              <a:rPr lang="en-US" dirty="0" smtClean="0">
                <a:solidFill>
                  <a:srgbClr val="660066"/>
                </a:solidFill>
              </a:rPr>
              <a:t> (300 live-days salted)</a:t>
            </a:r>
            <a:endParaRPr lang="en-US" b="1" i="1" u="sng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Salting of data with NR events as a form of blinding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Latest LUX sensitivity to WIMP-nucleon SI cross-section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First-run SD sensitivity, and preliminary axion/ALP limits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A bright future: more LUX, plus ton-scale LZ detector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9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Detection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767" y="1281486"/>
            <a:ext cx="4215671" cy="54910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Xe-</a:t>
            </a:r>
            <a:r>
              <a:rPr lang="en-US" dirty="0">
                <a:solidFill>
                  <a:srgbClr val="660066"/>
                </a:solidFill>
              </a:rPr>
              <a:t>based </a:t>
            </a:r>
            <a:r>
              <a:rPr lang="en-US" dirty="0" smtClean="0">
                <a:solidFill>
                  <a:srgbClr val="660066"/>
                </a:solidFill>
              </a:rPr>
              <a:t>TPCs </a:t>
            </a:r>
            <a:r>
              <a:rPr lang="en-US" dirty="0">
                <a:solidFill>
                  <a:srgbClr val="660066"/>
                </a:solidFill>
              </a:rPr>
              <a:t>have </a:t>
            </a:r>
            <a:r>
              <a:rPr lang="en-US" dirty="0" smtClean="0">
                <a:solidFill>
                  <a:srgbClr val="660066"/>
                </a:solidFill>
              </a:rPr>
              <a:t>been </a:t>
            </a:r>
            <a:r>
              <a:rPr lang="en-US" dirty="0">
                <a:solidFill>
                  <a:srgbClr val="660066"/>
                </a:solidFill>
              </a:rPr>
              <a:t>leading </a:t>
            </a:r>
            <a:r>
              <a:rPr lang="en-US" dirty="0" smtClean="0">
                <a:solidFill>
                  <a:srgbClr val="660066"/>
                </a:solidFill>
              </a:rPr>
              <a:t>pack for 10 years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XENON10, ZEPLIN-II/III, XENON100, now LUX/LZ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PMTs </a:t>
            </a:r>
            <a:r>
              <a:rPr lang="en-US" dirty="0">
                <a:solidFill>
                  <a:srgbClr val="660066"/>
                </a:solidFill>
              </a:rPr>
              <a:t>convert single photons </a:t>
            </a:r>
            <a:r>
              <a:rPr lang="en-US" dirty="0" smtClean="0">
                <a:solidFill>
                  <a:srgbClr val="660066"/>
                </a:solidFill>
              </a:rPr>
              <a:t>into </a:t>
            </a:r>
            <a:r>
              <a:rPr lang="en-US" dirty="0" smtClean="0">
                <a:solidFill>
                  <a:srgbClr val="660066"/>
                </a:solidFill>
              </a:rPr>
              <a:t>single photo</a:t>
            </a:r>
            <a:r>
              <a:rPr lang="en-US" dirty="0">
                <a:solidFill>
                  <a:srgbClr val="660066"/>
                </a:solidFill>
              </a:rPr>
              <a:t>-electrons (phe</a:t>
            </a:r>
            <a:r>
              <a:rPr lang="en-US" dirty="0" smtClean="0">
                <a:solidFill>
                  <a:srgbClr val="660066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phd </a:t>
            </a:r>
            <a:r>
              <a:rPr lang="en-US" dirty="0">
                <a:solidFill>
                  <a:srgbClr val="660066"/>
                </a:solidFill>
              </a:rPr>
              <a:t>= </a:t>
            </a:r>
            <a:r>
              <a:rPr lang="en-US" dirty="0" smtClean="0">
                <a:solidFill>
                  <a:srgbClr val="660066"/>
                </a:solidFill>
              </a:rPr>
              <a:t>photons </a:t>
            </a:r>
            <a:r>
              <a:rPr lang="en-US" dirty="0">
                <a:solidFill>
                  <a:srgbClr val="660066"/>
                </a:solidFill>
              </a:rPr>
              <a:t>detected, term coined by LUX (better-resolution counting </a:t>
            </a:r>
            <a:r>
              <a:rPr lang="en-US" dirty="0" smtClean="0">
                <a:solidFill>
                  <a:srgbClr val="660066"/>
                </a:solidFill>
              </a:rPr>
              <a:t>method)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Time </a:t>
            </a:r>
            <a:r>
              <a:rPr lang="en-US" dirty="0">
                <a:solidFill>
                  <a:srgbClr val="660066"/>
                </a:solidFill>
              </a:rPr>
              <a:t>between S1 and S2 gives you </a:t>
            </a:r>
            <a:r>
              <a:rPr lang="en-US" dirty="0" smtClean="0">
                <a:solidFill>
                  <a:srgbClr val="660066"/>
                </a:solidFill>
              </a:rPr>
              <a:t>depth </a:t>
            </a:r>
            <a:r>
              <a:rPr lang="en-US" dirty="0">
                <a:solidFill>
                  <a:srgbClr val="660066"/>
                </a:solidFill>
              </a:rPr>
              <a:t>(Z), and S2 top hit pattern is </a:t>
            </a:r>
            <a:r>
              <a:rPr lang="en-US" dirty="0" smtClean="0">
                <a:solidFill>
                  <a:srgbClr val="660066"/>
                </a:solidFill>
              </a:rPr>
              <a:t>radial position (X and Y)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LUX is @Sanford Lab, Lead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Screen Shot 2016-04-02 at 10.30.12 AM.png"/>
          <p:cNvPicPr/>
          <p:nvPr/>
        </p:nvPicPr>
        <p:blipFill rotWithShape="1">
          <a:blip r:embed="rId2">
            <a:clrChange>
              <a:clrFrom>
                <a:srgbClr val="041A32"/>
              </a:clrFrom>
              <a:clrTo>
                <a:srgbClr val="041A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7"/>
          <a:stretch/>
        </p:blipFill>
        <p:spPr>
          <a:xfrm>
            <a:off x="83025" y="1395446"/>
            <a:ext cx="4752530" cy="51649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7"/>
            <a:ext cx="9143999" cy="947640"/>
          </a:xfrm>
        </p:spPr>
        <p:txBody>
          <a:bodyPr/>
          <a:lstStyle/>
          <a:p>
            <a:r>
              <a:rPr lang="en-US" dirty="0" smtClean="0"/>
              <a:t>Large Underground Xenon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74" y="1004727"/>
            <a:ext cx="5898751" cy="57555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~1:1 ratio: 50 x 50 cm dodecagonal cylinder of highly </a:t>
            </a:r>
            <a:r>
              <a:rPr lang="en-US" dirty="0">
                <a:solidFill>
                  <a:srgbClr val="660066"/>
                </a:solidFill>
              </a:rPr>
              <a:t>reflective </a:t>
            </a:r>
            <a:r>
              <a:rPr lang="en-US" dirty="0" smtClean="0">
                <a:solidFill>
                  <a:srgbClr val="660066"/>
                </a:solidFill>
              </a:rPr>
              <a:t>PTFE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370 kg LXe in </a:t>
            </a:r>
            <a:r>
              <a:rPr lang="en-US" dirty="0" smtClean="0">
                <a:solidFill>
                  <a:srgbClr val="660066"/>
                </a:solidFill>
              </a:rPr>
              <a:t>total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(</a:t>
            </a:r>
            <a:r>
              <a:rPr lang="en-US" dirty="0" smtClean="0">
                <a:solidFill>
                  <a:srgbClr val="660066"/>
                </a:solidFill>
              </a:rPr>
              <a:t>within all crevices)</a:t>
            </a:r>
            <a:endParaRPr lang="en-US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250 kg in active region (with field)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118, 145, 100 kg fiducial across different analyses (depends on BG)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122 phototubes (2 x 61, top and bot)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L</a:t>
            </a:r>
            <a:r>
              <a:rPr lang="en-US" dirty="0" smtClean="0">
                <a:solidFill>
                  <a:srgbClr val="660066"/>
                </a:solidFill>
              </a:rPr>
              <a:t>ow BG, </a:t>
            </a:r>
            <a:r>
              <a:rPr lang="en-US" dirty="0">
                <a:solidFill>
                  <a:srgbClr val="660066"/>
                </a:solidFill>
              </a:rPr>
              <a:t>s</a:t>
            </a:r>
            <a:r>
              <a:rPr lang="en-US" dirty="0" smtClean="0">
                <a:solidFill>
                  <a:srgbClr val="660066"/>
                </a:solidFill>
              </a:rPr>
              <a:t>ensitive to 175 nm VUV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Xe pre-purified of Kr-85, plus re-circulated during run for impurities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Ultra-low BG Ti cryostat, big thermos!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~3-4 keV NR threshold (point of 50% efficiency pre-discrimination of ER)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0.2% ER leak for ~50% NR accepted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7717" y="6235287"/>
            <a:ext cx="39563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660066"/>
                </a:solidFill>
              </a:rPr>
              <a:t>(approximate, as PLR used)</a:t>
            </a:r>
            <a:endParaRPr lang="en-US" sz="2200" dirty="0">
              <a:solidFill>
                <a:srgbClr val="66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599" y="2035"/>
            <a:ext cx="5334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640" y="1579171"/>
            <a:ext cx="3202095" cy="42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1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stak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5" y="242044"/>
            <a:ext cx="5215469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SURF (Sanford Underground Research Facility)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cs03p04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"/>
          <a:stretch/>
        </p:blipFill>
        <p:spPr bwMode="auto">
          <a:xfrm>
            <a:off x="5400426" y="2606978"/>
            <a:ext cx="3201988" cy="39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avis-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26" y="2759378"/>
            <a:ext cx="12573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ob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75" y="2846962"/>
            <a:ext cx="1393043" cy="13904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2164" y="79325"/>
            <a:ext cx="2967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4850 ft. below Lead</a:t>
            </a:r>
            <a:r>
              <a:rPr lang="en-US" dirty="0"/>
              <a:t>, </a:t>
            </a:r>
            <a:r>
              <a:rPr lang="en-US" dirty="0" smtClean="0"/>
              <a:t>SD. The former site of    the Homestake </a:t>
            </a:r>
            <a:r>
              <a:rPr lang="en-US" dirty="0" smtClean="0">
                <a:solidFill>
                  <a:srgbClr val="FFFF00"/>
                </a:solidFill>
              </a:rPr>
              <a:t>gold</a:t>
            </a:r>
            <a:r>
              <a:rPr lang="en-US" dirty="0" smtClean="0"/>
              <a:t>      mine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8759" y="2918946"/>
            <a:ext cx="3224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LUX is </a:t>
            </a:r>
            <a:r>
              <a:rPr lang="en-US" dirty="0">
                <a:solidFill>
                  <a:schemeClr val="bg1"/>
                </a:solidFill>
              </a:rPr>
              <a:t>installed in the Davis cavern, once home to the Nobel prize-winning </a:t>
            </a:r>
            <a:r>
              <a:rPr lang="en-US" dirty="0" smtClean="0">
                <a:solidFill>
                  <a:schemeClr val="bg1"/>
                </a:solidFill>
              </a:rPr>
              <a:t>Ray Davis neutrino experiment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8610599" y="203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9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9647"/>
            <a:ext cx="6138061" cy="1143000"/>
          </a:xfrm>
        </p:spPr>
        <p:txBody>
          <a:bodyPr/>
          <a:lstStyle/>
          <a:p>
            <a:r>
              <a:rPr lang="en-US" dirty="0" smtClean="0"/>
              <a:t>NR / ER Calibrations</a:t>
            </a:r>
            <a:endParaRPr lang="en-US" dirty="0"/>
          </a:p>
        </p:txBody>
      </p:sp>
      <p:pic>
        <p:nvPicPr>
          <p:cNvPr id="4" name="Picture 3" descr="Screen Shot 2016-04-02 at 10.5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r="11546"/>
          <a:stretch/>
        </p:blipFill>
        <p:spPr>
          <a:xfrm>
            <a:off x="187836" y="1496231"/>
            <a:ext cx="5127019" cy="49181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37" y="4056724"/>
            <a:ext cx="1625969" cy="157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Shot 2016-04-05 at 11.04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96" y="1151247"/>
            <a:ext cx="1555694" cy="2967874"/>
          </a:xfrm>
          <a:prstGeom prst="rect">
            <a:avLst/>
          </a:prstGeom>
        </p:spPr>
      </p:pic>
      <p:pic>
        <p:nvPicPr>
          <p:cNvPr id="7" name="Picture 6" descr="Screen Shot 2016-04-04 at 8.56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55" y="141879"/>
            <a:ext cx="2901650" cy="3904488"/>
          </a:xfrm>
          <a:prstGeom prst="rect">
            <a:avLst/>
          </a:prstGeom>
        </p:spPr>
      </p:pic>
      <p:pic>
        <p:nvPicPr>
          <p:cNvPr id="8" name="Picture 7" descr="Screen Shot 2016-04-04 at 8.53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59" y="3956067"/>
            <a:ext cx="3366818" cy="2602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484" y="4424970"/>
            <a:ext cx="1114289" cy="756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9885" y="746867"/>
            <a:ext cx="1512687" cy="153041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5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2674</TotalTime>
  <Words>1990</Words>
  <Application>Microsoft Macintosh PowerPoint</Application>
  <PresentationFormat>On-screen Show (4:3)</PresentationFormat>
  <Paragraphs>256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Summer</vt:lpstr>
      <vt:lpstr>Searching for Dark Matter with LUX and LZ</vt:lpstr>
      <vt:lpstr>PowerPoint Presentation</vt:lpstr>
      <vt:lpstr>PowerPoint Presentation</vt:lpstr>
      <vt:lpstr>PowerPoint Presentation</vt:lpstr>
      <vt:lpstr>A Brief Outline</vt:lpstr>
      <vt:lpstr>The Detection Method</vt:lpstr>
      <vt:lpstr>Large Underground Xenon</vt:lpstr>
      <vt:lpstr>SURF (Sanford Underground Research Facility)</vt:lpstr>
      <vt:lpstr>NR / ER Calibrations</vt:lpstr>
      <vt:lpstr>LUX 2013, ’14 works: 95 days</vt:lpstr>
      <vt:lpstr>Effects of Grid “Conditioning”</vt:lpstr>
      <vt:lpstr>Solution: Time / Space Bins</vt:lpstr>
      <vt:lpstr>What is      ?</vt:lpstr>
      <vt:lpstr>Estimation of Backgrounds</vt:lpstr>
      <vt:lpstr>Pre-Unsalting Verification</vt:lpstr>
      <vt:lpstr>Taking a Look at the Dark Matter Search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WIMP-nucleon SI Exclusion</vt:lpstr>
      <vt:lpstr>Both LUX Runs Combined</vt:lpstr>
      <vt:lpstr>SD Exclusion</vt:lpstr>
      <vt:lpstr>Axions (LUX 95 days, and LZ)</vt:lpstr>
      <vt:lpstr>LUX-ZEPLIN Collaboration</vt:lpstr>
      <vt:lpstr>LZ’s Reach</vt:lpstr>
      <vt:lpstr>Summary and Outlook</vt:lpstr>
      <vt:lpstr>PowerPoint Presentation</vt:lpstr>
      <vt:lpstr>Additional Slides</vt:lpstr>
      <vt:lpstr>PowerPoint Presentation</vt:lpstr>
      <vt:lpstr>Electric Field Uniformity</vt:lpstr>
      <vt:lpstr>E-field modeling</vt:lpstr>
      <vt:lpstr>Wall Surface Background</vt:lpstr>
      <vt:lpstr>Fiducial Calculation</vt:lpstr>
      <vt:lpstr>PowerPoint Presentation</vt:lpstr>
      <vt:lpstr>Efficiencies</vt:lpstr>
      <vt:lpstr>Pathologies</vt:lpstr>
      <vt:lpstr>PowerPoint Presentation</vt:lpstr>
      <vt:lpstr>PowerPoint Presentation</vt:lpstr>
      <vt:lpstr>PowerPoint Presentation</vt:lpstr>
    </vt:vector>
  </TitlesOfParts>
  <Manager/>
  <Company>UC Davis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Matthew Szydagis</dc:creator>
  <cp:keywords/>
  <dc:description/>
  <cp:lastModifiedBy>Matthew Szydagis</cp:lastModifiedBy>
  <cp:revision>255</cp:revision>
  <dcterms:created xsi:type="dcterms:W3CDTF">2016-08-04T15:29:16Z</dcterms:created>
  <dcterms:modified xsi:type="dcterms:W3CDTF">2016-10-12T18:12:38Z</dcterms:modified>
  <cp:category/>
</cp:coreProperties>
</file>