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0"/>
  </p:notesMasterIdLst>
  <p:handoutMasterIdLst>
    <p:handoutMasterId r:id="rId71"/>
  </p:handoutMasterIdLst>
  <p:sldIdLst>
    <p:sldId id="843" r:id="rId2"/>
    <p:sldId id="660" r:id="rId3"/>
    <p:sldId id="661" r:id="rId4"/>
    <p:sldId id="713" r:id="rId5"/>
    <p:sldId id="819" r:id="rId6"/>
    <p:sldId id="820" r:id="rId7"/>
    <p:sldId id="812" r:id="rId8"/>
    <p:sldId id="817" r:id="rId9"/>
    <p:sldId id="852" r:id="rId10"/>
    <p:sldId id="606" r:id="rId11"/>
    <p:sldId id="872" r:id="rId12"/>
    <p:sldId id="762" r:id="rId13"/>
    <p:sldId id="851" r:id="rId14"/>
    <p:sldId id="821" r:id="rId15"/>
    <p:sldId id="848" r:id="rId16"/>
    <p:sldId id="849" r:id="rId17"/>
    <p:sldId id="847" r:id="rId18"/>
    <p:sldId id="634" r:id="rId19"/>
    <p:sldId id="866" r:id="rId20"/>
    <p:sldId id="867" r:id="rId21"/>
    <p:sldId id="868" r:id="rId22"/>
    <p:sldId id="803" r:id="rId23"/>
    <p:sldId id="870" r:id="rId24"/>
    <p:sldId id="871" r:id="rId25"/>
    <p:sldId id="883" r:id="rId26"/>
    <p:sldId id="549" r:id="rId27"/>
    <p:sldId id="846" r:id="rId28"/>
    <p:sldId id="879" r:id="rId29"/>
    <p:sldId id="874" r:id="rId30"/>
    <p:sldId id="876" r:id="rId31"/>
    <p:sldId id="884" r:id="rId32"/>
    <p:sldId id="888" r:id="rId33"/>
    <p:sldId id="875" r:id="rId34"/>
    <p:sldId id="880" r:id="rId35"/>
    <p:sldId id="855" r:id="rId36"/>
    <p:sldId id="856" r:id="rId37"/>
    <p:sldId id="887" r:id="rId38"/>
    <p:sldId id="889" r:id="rId39"/>
    <p:sldId id="816" r:id="rId40"/>
    <p:sldId id="881" r:id="rId41"/>
    <p:sldId id="886" r:id="rId42"/>
    <p:sldId id="769" r:id="rId43"/>
    <p:sldId id="800" r:id="rId44"/>
    <p:sldId id="744" r:id="rId45"/>
    <p:sldId id="865" r:id="rId46"/>
    <p:sldId id="740" r:id="rId47"/>
    <p:sldId id="724" r:id="rId48"/>
    <p:sldId id="864" r:id="rId49"/>
    <p:sldId id="860" r:id="rId50"/>
    <p:sldId id="861" r:id="rId51"/>
    <p:sldId id="862" r:id="rId52"/>
    <p:sldId id="858" r:id="rId53"/>
    <p:sldId id="859" r:id="rId54"/>
    <p:sldId id="810" r:id="rId55"/>
    <p:sldId id="891" r:id="rId56"/>
    <p:sldId id="885" r:id="rId57"/>
    <p:sldId id="850" r:id="rId58"/>
    <p:sldId id="877" r:id="rId59"/>
    <p:sldId id="873" r:id="rId60"/>
    <p:sldId id="779" r:id="rId61"/>
    <p:sldId id="854" r:id="rId62"/>
    <p:sldId id="822" r:id="rId63"/>
    <p:sldId id="853" r:id="rId64"/>
    <p:sldId id="823" r:id="rId65"/>
    <p:sldId id="831" r:id="rId66"/>
    <p:sldId id="832" r:id="rId67"/>
    <p:sldId id="792" r:id="rId68"/>
    <p:sldId id="890" r:id="rId69"/>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7C01F"/>
    <a:srgbClr val="CCD5FF"/>
    <a:srgbClr val="FFE2DF"/>
    <a:srgbClr val="FFEEBE"/>
    <a:srgbClr val="FFE9CC"/>
    <a:srgbClr val="DB0709"/>
    <a:srgbClr val="FF2717"/>
    <a:srgbClr val="FF0006"/>
    <a:srgbClr val="FFEC0B"/>
    <a:srgbClr val="B4C2D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9612" autoAdjust="0"/>
  </p:normalViewPr>
  <p:slideViewPr>
    <p:cSldViewPr snapToGrid="0">
      <p:cViewPr>
        <p:scale>
          <a:sx n="100" d="100"/>
          <a:sy n="100" d="100"/>
        </p:scale>
        <p:origin x="-472" y="168"/>
      </p:cViewPr>
      <p:guideLst>
        <p:guide orient="horz" pos="4281"/>
        <p:guide pos="2282"/>
      </p:guideLst>
    </p:cSldViewPr>
  </p:slideViewPr>
  <p:notesTextViewPr>
    <p:cViewPr>
      <p:scale>
        <a:sx n="100" d="100"/>
        <a:sy n="100" d="100"/>
      </p:scale>
      <p:origin x="0" y="0"/>
    </p:cViewPr>
  </p:notesTextViewPr>
  <p:sorterViewPr>
    <p:cViewPr>
      <p:scale>
        <a:sx n="66" d="100"/>
        <a:sy n="66" d="100"/>
      </p:scale>
      <p:origin x="0" y="59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Header Placeholder 1"/>
          <p:cNvSpPr>
            <a:spLocks noGrp="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411" name="Date Placeholder 2"/>
          <p:cNvSpPr>
            <a:spLocks noGrp="1"/>
          </p:cNvSpPr>
          <p:nvPr>
            <p:ph type="dt" sz="quarter"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200"/>
            </a:lvl1pPr>
          </a:lstStyle>
          <a:p>
            <a:pPr>
              <a:defRPr/>
            </a:pPr>
            <a:fld id="{A1B9D673-2681-DE43-8132-0AD6B3AAACC9}" type="datetime1">
              <a:rPr lang="en-US"/>
              <a:pPr>
                <a:defRPr/>
              </a:pPr>
              <a:t>10.10.16</a:t>
            </a:fld>
            <a:endParaRPr lang="en-US"/>
          </a:p>
        </p:txBody>
      </p:sp>
      <p:sp>
        <p:nvSpPr>
          <p:cNvPr id="17412" name="Footer Placeholder 3"/>
          <p:cNvSpPr>
            <a:spLocks noGrp="1"/>
          </p:cNvSpPr>
          <p:nvPr>
            <p:ph type="ftr" sz="quarter" idx="2"/>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413" name="Slide Number Placeholder 4"/>
          <p:cNvSpPr>
            <a:spLocks noGrp="1"/>
          </p:cNvSpPr>
          <p:nvPr>
            <p:ph type="sldNum" sz="quarter" idx="3"/>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a:defRPr sz="1200"/>
            </a:lvl1pPr>
          </a:lstStyle>
          <a:p>
            <a:pPr>
              <a:defRPr/>
            </a:pPr>
            <a:fld id="{5A31E4BE-A683-ED41-8287-49993E115C33}" type="slidenum">
              <a:rPr lang="en-US"/>
              <a:pPr>
                <a:defRPr/>
              </a:pPr>
              <a:t>‹#›</a:t>
            </a:fld>
            <a:endParaRPr lang="en-US"/>
          </a:p>
        </p:txBody>
      </p:sp>
    </p:spTree>
    <p:extLst>
      <p:ext uri="{BB962C8B-B14F-4D97-AF65-F5344CB8AC3E}">
        <p14:creationId xmlns:p14="http://schemas.microsoft.com/office/powerpoint/2010/main" val="197270074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84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pPr>
              <a:defRPr/>
            </a:pPr>
            <a:fld id="{3005B5A2-3B7A-434C-A6D8-7DBA9C9D5D5C}" type="slidenum">
              <a:rPr lang="ru-RU"/>
              <a:pPr>
                <a:defRPr/>
              </a:pPr>
              <a:t>‹#›</a:t>
            </a:fld>
            <a:endParaRPr lang="ru-RU"/>
          </a:p>
        </p:txBody>
      </p:sp>
    </p:spTree>
    <p:extLst>
      <p:ext uri="{BB962C8B-B14F-4D97-AF65-F5344CB8AC3E}">
        <p14:creationId xmlns:p14="http://schemas.microsoft.com/office/powerpoint/2010/main" val="326618592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a:ln/>
        </p:spPr>
      </p:sp>
      <p:sp>
        <p:nvSpPr>
          <p:cNvPr id="20482" name="Notes Placeholder 2"/>
          <p:cNvSpPr>
            <a:spLocks noGrp="1"/>
          </p:cNvSpPr>
          <p:nvPr>
            <p:ph type="body" idx="1"/>
          </p:nvPr>
        </p:nvSpPr>
        <p:spPr>
          <a:noFill/>
        </p:spPr>
        <p:txBody>
          <a:bodyPr/>
          <a:lstStyle/>
          <a:p>
            <a:r>
              <a:rPr lang="en-US">
                <a:ea typeface="ＭＳ Ｐゴシック" charset="0"/>
                <a:cs typeface="ＭＳ Ｐゴシック" charset="0"/>
              </a:rPr>
              <a:t>Dear members of Scientific Committee let me give a brief presentation on the status  of NICA project</a:t>
            </a:r>
            <a:r>
              <a:rPr lang="ru-RU">
                <a:ea typeface="ＭＳ Ｐゴシック" charset="0"/>
                <a:cs typeface="ＭＳ Ｐゴシック" charset="0"/>
              </a:rPr>
              <a:t> </a:t>
            </a:r>
            <a:endParaRPr lang="en-US">
              <a:ea typeface="ＭＳ Ｐゴシック" charset="0"/>
              <a:cs typeface="ＭＳ Ｐゴシック" charset="0"/>
            </a:endParaRPr>
          </a:p>
        </p:txBody>
      </p:sp>
      <p:sp>
        <p:nvSpPr>
          <p:cNvPr id="20483"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6B5559B-2A8E-AA48-8214-BED9FC2CA396}" type="slidenum">
              <a:rPr lang="ru-RU" sz="1200"/>
              <a:pPr eaLnBrk="1" hangingPunct="1"/>
              <a:t>1</a:t>
            </a:fld>
            <a:endParaRPr lang="ru-RU"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p:spPr>
        <p:txBody>
          <a:bodyPr/>
          <a:lstStyle/>
          <a:p>
            <a:r>
              <a:rPr lang="en-US">
                <a:ea typeface="ＭＳ Ｐゴシック" charset="0"/>
                <a:cs typeface="ＭＳ Ｐゴシック" charset="0"/>
              </a:rPr>
              <a:t>Several milestones are foreseen to put in operation the fully equipped detector. There major tracker is based on the  GEM detectors fabricated with the help of CERN.</a:t>
            </a:r>
          </a:p>
          <a:p>
            <a:r>
              <a:rPr lang="en-US">
                <a:ea typeface="ＭＳ Ｐゴシック" charset="0"/>
                <a:cs typeface="ＭＳ Ｐゴシック" charset="0"/>
              </a:rPr>
              <a:t>Silicon tracer is produced in cooperation with the GSI and other institutions.</a:t>
            </a:r>
          </a:p>
        </p:txBody>
      </p:sp>
      <p:sp>
        <p:nvSpPr>
          <p:cNvPr id="101379"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A2C2CB-9F0D-B646-A8EA-84DCBEC24913}" type="slidenum">
              <a:rPr lang="ru-RU" sz="1200"/>
              <a:pPr eaLnBrk="1" hangingPunct="1"/>
              <a:t>20</a:t>
            </a:fld>
            <a:endParaRPr lang="ru-RU"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9"/>
          <p:cNvSpPr>
            <a:spLocks noGrp="1" noChangeArrowheads="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2FF0C02-31CC-9646-B188-CC4DB35447C4}" type="slidenum">
              <a:rPr lang="ru-RU" sz="1200"/>
              <a:pPr eaLnBrk="1" hangingPunct="1"/>
              <a:t>21</a:t>
            </a:fld>
            <a:endParaRPr lang="ru-RU" sz="1200"/>
          </a:p>
        </p:txBody>
      </p:sp>
      <p:sp>
        <p:nvSpPr>
          <p:cNvPr id="103426" name="Rectangle 2"/>
          <p:cNvSpPr>
            <a:spLocks noGrp="1" noRot="1" noChangeAspect="1" noChangeArrowheads="1" noTextEdit="1"/>
          </p:cNvSpPr>
          <p:nvPr>
            <p:ph type="sldImg"/>
          </p:nvPr>
        </p:nvSpPr>
        <p:spPr>
          <a:xfrm>
            <a:off x="1149350" y="685800"/>
            <a:ext cx="4565650" cy="3424238"/>
          </a:xfrm>
          <a:ln/>
        </p:spPr>
      </p:sp>
      <p:sp>
        <p:nvSpPr>
          <p:cNvPr id="103427" name="Rectangle 3"/>
          <p:cNvSpPr>
            <a:spLocks noGrp="1" noChangeArrowheads="1"/>
          </p:cNvSpPr>
          <p:nvPr>
            <p:ph type="body" idx="1"/>
          </p:nvPr>
        </p:nvSpPr>
        <p:spPr>
          <a:noFill/>
        </p:spPr>
        <p:txBody>
          <a:bodyPr/>
          <a:lstStyle/>
          <a:p>
            <a:endParaRPr lang="en-US">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9"/>
          <p:cNvSpPr>
            <a:spLocks noGrp="1" noChangeArrowheads="1"/>
          </p:cNvSpPr>
          <p:nvPr>
            <p:ph type="sldNum"/>
          </p:nvPr>
        </p:nvSpPr>
        <p:spPr>
          <a:ln/>
        </p:spPr>
        <p:txBody>
          <a:bodyPr/>
          <a:lstStyle/>
          <a:p>
            <a:fld id="{F30B52EE-A302-B84A-8D16-36B8023EC238}" type="slidenum">
              <a:rPr lang="ru-RU"/>
              <a:pPr/>
              <a:t>22</a:t>
            </a:fld>
            <a:endParaRPr lang="ru-RU"/>
          </a:p>
        </p:txBody>
      </p:sp>
      <p:sp>
        <p:nvSpPr>
          <p:cNvPr id="63489" name="Text Box 1"/>
          <p:cNvSpPr txBox="1">
            <a:spLocks noGrp="1" noRot="1" noChangeAspect="1" noChangeArrowheads="1"/>
          </p:cNvSpPr>
          <p:nvPr>
            <p:ph type="sldImg"/>
          </p:nvPr>
        </p:nvSpPr>
        <p:spPr bwMode="auto">
          <a:xfrm>
            <a:off x="1147763" y="685800"/>
            <a:ext cx="4573587"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p>
      <p:sp>
        <p:nvSpPr>
          <p:cNvPr id="63490" name="Text Box 2"/>
          <p:cNvSpPr txBox="1">
            <a:spLocks noChangeArrowheads="1"/>
          </p:cNvSpPr>
          <p:nvPr/>
        </p:nvSpPr>
        <p:spPr bwMode="auto">
          <a:xfrm>
            <a:off x="685494" y="4342939"/>
            <a:ext cx="5487013" cy="4114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4408" tIns="42204" rIns="84408" bIns="42204"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a:ln/>
        </p:spPr>
      </p:sp>
      <p:sp>
        <p:nvSpPr>
          <p:cNvPr id="108546" name="Notes Placeholder 2"/>
          <p:cNvSpPr>
            <a:spLocks noGrp="1"/>
          </p:cNvSpPr>
          <p:nvPr>
            <p:ph type="body" idx="1"/>
          </p:nvPr>
        </p:nvSpPr>
        <p:spPr>
          <a:noFill/>
        </p:spPr>
        <p:txBody>
          <a:bodyPr/>
          <a:lstStyle/>
          <a:p>
            <a:r>
              <a:rPr lang="en-US">
                <a:ea typeface="ＭＳ Ｐゴシック" charset="0"/>
                <a:cs typeface="ＭＳ Ｐゴシック" charset="0"/>
              </a:rPr>
              <a:t>The second technical run is foreseen in May-june. The first physics run is planned at the end of 2017 when the Booster will be put in operation. The run with high intensity gold beam is planned in 2019. The simulation indicates a reliable detection of cascades and hyper-nuclei.</a:t>
            </a:r>
          </a:p>
        </p:txBody>
      </p:sp>
      <p:sp>
        <p:nvSpPr>
          <p:cNvPr id="10854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284A4F-C9F0-D94A-B290-5FCD66FCBF26}" type="slidenum">
              <a:rPr lang="ru-RU" sz="1200"/>
              <a:pPr eaLnBrk="1" hangingPunct="1"/>
              <a:t>24</a:t>
            </a:fld>
            <a:endParaRPr lang="ru-RU"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p:spPr>
        <p:txBody>
          <a:bodyPr/>
          <a:lstStyle/>
          <a:p>
            <a:r>
              <a:rPr lang="en-US">
                <a:ea typeface="ＭＳ Ｐゴシック" charset="0"/>
                <a:cs typeface="ＭＳ Ｐゴシック" charset="0"/>
              </a:rPr>
              <a:t>The MPD will be the fist detector operated at the Collider. The TDRs for…</a:t>
            </a:r>
          </a:p>
        </p:txBody>
      </p:sp>
      <p:sp>
        <p:nvSpPr>
          <p:cNvPr id="92163"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0A1158-87BE-274C-B128-BE233749542A}" type="slidenum">
              <a:rPr lang="ru-RU" sz="1200"/>
              <a:pPr eaLnBrk="1" hangingPunct="1"/>
              <a:t>26</a:t>
            </a:fld>
            <a:endParaRPr lang="ru-RU"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Образ слайда 1"/>
          <p:cNvSpPr>
            <a:spLocks noGrp="1" noRot="1" noChangeAspect="1" noTextEdit="1"/>
          </p:cNvSpPr>
          <p:nvPr>
            <p:ph type="sldImg"/>
          </p:nvPr>
        </p:nvSpPr>
        <p:spPr>
          <a:ln/>
        </p:spPr>
      </p:sp>
      <p:sp>
        <p:nvSpPr>
          <p:cNvPr id="31746" name="Заметки 2"/>
          <p:cNvSpPr>
            <a:spLocks noGrp="1"/>
          </p:cNvSpPr>
          <p:nvPr>
            <p:ph type="body" idx="1"/>
          </p:nvPr>
        </p:nvSpPr>
        <p:spPr>
          <a:noFill/>
        </p:spPr>
        <p:txBody>
          <a:bodyPr/>
          <a:lstStyle/>
          <a:p>
            <a:r>
              <a:rPr lang="en-US">
                <a:latin typeface="Calibri" charset="0"/>
                <a:ea typeface="MS PGothic" charset="0"/>
                <a:cs typeface="MS PGothic" charset="0"/>
              </a:rPr>
              <a:t>Only two collider experiments can explore the energy range of maximum baryonic density: Beam energy scan of STAR and NICA/MPD.</a:t>
            </a:r>
          </a:p>
          <a:p>
            <a:r>
              <a:rPr lang="en-US">
                <a:latin typeface="Calibri" charset="0"/>
                <a:ea typeface="MS PGothic" charset="0"/>
                <a:cs typeface="MS PGothic" charset="0"/>
              </a:rPr>
              <a:t>However at different interaction rates.</a:t>
            </a:r>
          </a:p>
        </p:txBody>
      </p:sp>
      <p:sp>
        <p:nvSpPr>
          <p:cNvPr id="31747" name="Номер слайда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464A5BD-481C-3747-A130-136B62FAE21C}" type="slidenum">
              <a:rPr lang="de-DE" sz="1200">
                <a:latin typeface="Calibri" charset="0"/>
                <a:ea typeface="MS PGothic" charset="0"/>
                <a:cs typeface="MS PGothic" charset="0"/>
              </a:rPr>
              <a:pPr eaLnBrk="1" hangingPunct="1"/>
              <a:t>27</a:t>
            </a:fld>
            <a:endParaRPr lang="de-DE" sz="1200">
              <a:latin typeface="Calibri" charset="0"/>
              <a:ea typeface="MS PGothic" charset="0"/>
              <a:cs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Number Placeholder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83A7D36-367C-8844-8F17-5B194CF4F536}" type="slidenum">
              <a:rPr lang="ru-RU" sz="1200"/>
              <a:pPr eaLnBrk="1" hangingPunct="1"/>
              <a:t>28</a:t>
            </a:fld>
            <a:endParaRPr lang="ru-RU" sz="1200"/>
          </a:p>
        </p:txBody>
      </p:sp>
      <p:sp>
        <p:nvSpPr>
          <p:cNvPr id="2457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r"/>
            <a:fld id="{1E2ED09A-F2A3-914C-B019-CDAD4719EF10}" type="slidenum">
              <a:rPr lang="en-US" sz="1200">
                <a:latin typeface="Arial" charset="0"/>
              </a:rPr>
              <a:pPr algn="r"/>
              <a:t>28</a:t>
            </a:fld>
            <a:endParaRPr lang="en-US" sz="1200">
              <a:latin typeface="Arial" charset="0"/>
            </a:endParaRPr>
          </a:p>
        </p:txBody>
      </p:sp>
      <p:sp>
        <p:nvSpPr>
          <p:cNvPr id="2457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580" name="Rectangle 3"/>
          <p:cNvSpPr>
            <a:spLocks noGrp="1" noChangeArrowheads="1"/>
          </p:cNvSpPr>
          <p:nvPr>
            <p:ph type="body" idx="1"/>
          </p:nvPr>
        </p:nvSpPr>
        <p:spPr bwMode="auto">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Slide Image Placeholder 1"/>
          <p:cNvSpPr>
            <a:spLocks noGrp="1" noRot="1" noChangeAspect="1"/>
          </p:cNvSpPr>
          <p:nvPr>
            <p:ph type="sldImg"/>
          </p:nvPr>
        </p:nvSpPr>
        <p:spPr>
          <a:ln/>
        </p:spPr>
      </p:sp>
      <p:sp>
        <p:nvSpPr>
          <p:cNvPr id="113666" name="Notes Placeholder 2"/>
          <p:cNvSpPr>
            <a:spLocks noGrp="1"/>
          </p:cNvSpPr>
          <p:nvPr>
            <p:ph type="body" idx="1"/>
          </p:nvPr>
        </p:nvSpPr>
        <p:spPr>
          <a:noFill/>
        </p:spPr>
        <p:txBody>
          <a:bodyPr/>
          <a:lstStyle/>
          <a:p>
            <a:r>
              <a:rPr lang="en-US">
                <a:ea typeface="ＭＳ Ｐゴシック" charset="0"/>
                <a:cs typeface="ＭＳ Ｐゴシック" charset="0"/>
              </a:rPr>
              <a:t>The MPD will be put in operation at two stages. At the first one the barrel part will be equipped with  major tracking detector TPC, TOF end ECAL. ZDC and FD will be in operation as well.</a:t>
            </a:r>
          </a:p>
          <a:p>
            <a:r>
              <a:rPr lang="en-US">
                <a:ea typeface="ＭＳ Ｐゴシック" charset="0"/>
                <a:cs typeface="ＭＳ Ｐゴシック" charset="0"/>
              </a:rPr>
              <a:t>At the second stage the detector will be supplemented with IT and end cap subdetectors.</a:t>
            </a:r>
          </a:p>
          <a:p>
            <a:r>
              <a:rPr lang="en-US">
                <a:ea typeface="ＭＳ Ｐゴシック" charset="0"/>
                <a:cs typeface="ＭＳ Ｐゴシック" charset="0"/>
              </a:rPr>
              <a:t>  </a:t>
            </a:r>
          </a:p>
        </p:txBody>
      </p:sp>
      <p:sp>
        <p:nvSpPr>
          <p:cNvPr id="113667"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D836274-6DE2-844F-9869-B74927C4270E}" type="slidenum">
              <a:rPr lang="ru-RU" sz="1200"/>
              <a:pPr eaLnBrk="1" hangingPunct="1"/>
              <a:t>30</a:t>
            </a:fld>
            <a:endParaRPr lang="ru-RU"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p:spPr>
        <p:txBody>
          <a:bodyPr/>
          <a:lstStyle/>
          <a:p>
            <a:r>
              <a:rPr lang="en-US">
                <a:ea typeface="ＭＳ Ｐゴシック" charset="0"/>
                <a:cs typeface="ＭＳ Ｐゴシック" charset="0"/>
              </a:rPr>
              <a:t>The major part of MPD is SC solenoiodal magnet. It is a challenging project due to very high requirement for the magnetic field homogeneity – better that a permill.</a:t>
            </a:r>
          </a:p>
          <a:p>
            <a:r>
              <a:rPr lang="en-US">
                <a:ea typeface="ＭＳ Ｐゴシック" charset="0"/>
                <a:cs typeface="ＭＳ Ｐゴシック" charset="0"/>
              </a:rPr>
              <a:t>After long negotiations a contract is signed with the ASG sc company – the one which produced  a big solenoid for CMS. The ASG is responsible for production of coils, cryostat control system etc. In addition the company takes responsibility for the overall supervision and final characteristics.</a:t>
            </a:r>
          </a:p>
          <a:p>
            <a:endParaRPr lang="en-US">
              <a:ea typeface="ＭＳ Ｐゴシック" charset="0"/>
              <a:cs typeface="ＭＳ Ｐゴシック" charset="0"/>
            </a:endParaRPr>
          </a:p>
        </p:txBody>
      </p:sp>
      <p:sp>
        <p:nvSpPr>
          <p:cNvPr id="96259"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32C8BD-70D0-D545-8B47-FF89934A6E05}" type="slidenum">
              <a:rPr lang="ru-RU" sz="1200"/>
              <a:pPr eaLnBrk="1" hangingPunct="1"/>
              <a:t>42</a:t>
            </a:fld>
            <a:endParaRPr lang="ru-RU"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p:cNvSpPr>
          <p:nvPr>
            <p:ph type="sldImg"/>
          </p:nvPr>
        </p:nvSpPr>
        <p:spPr>
          <a:ln/>
        </p:spPr>
      </p:sp>
      <p:sp>
        <p:nvSpPr>
          <p:cNvPr id="101378" name="Notes Placeholder 2"/>
          <p:cNvSpPr>
            <a:spLocks noGrp="1"/>
          </p:cNvSpPr>
          <p:nvPr>
            <p:ph type="body" idx="1"/>
          </p:nvPr>
        </p:nvSpPr>
        <p:spPr>
          <a:noFill/>
        </p:spPr>
        <p:txBody>
          <a:bodyPr/>
          <a:lstStyle/>
          <a:p>
            <a:r>
              <a:rPr lang="en-US">
                <a:ea typeface="ＭＳ Ｐゴシック" charset="0"/>
                <a:cs typeface="ＭＳ Ｐゴシック" charset="0"/>
              </a:rPr>
              <a:t>A schedule for magnet fabrication and delivery is critical because of limitation of Volga navigation.</a:t>
            </a:r>
          </a:p>
        </p:txBody>
      </p:sp>
      <p:sp>
        <p:nvSpPr>
          <p:cNvPr id="101379"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63D09C-503C-DD40-BD36-C0420BD27259}" type="slidenum">
              <a:rPr lang="ru-RU" sz="1200"/>
              <a:pPr eaLnBrk="1" hangingPunct="1"/>
              <a:t>44</a:t>
            </a:fld>
            <a:endParaRPr lang="ru-RU"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a:ln/>
        </p:spPr>
      </p:sp>
      <p:sp>
        <p:nvSpPr>
          <p:cNvPr id="22530" name="Notes Placeholder 2"/>
          <p:cNvSpPr>
            <a:spLocks noGrp="1"/>
          </p:cNvSpPr>
          <p:nvPr>
            <p:ph type="body" idx="1"/>
          </p:nvPr>
        </p:nvSpPr>
        <p:spPr>
          <a:noFill/>
        </p:spPr>
        <p:txBody>
          <a:bodyPr/>
          <a:lstStyle/>
          <a:p>
            <a:r>
              <a:rPr lang="en-US">
                <a:ea typeface="ＭＳ Ｐゴシック" charset="0"/>
                <a:cs typeface="ＭＳ Ｐゴシック" charset="0"/>
              </a:rPr>
              <a:t>Main targets of the project are:          ; that requires a development …</a:t>
            </a:r>
          </a:p>
        </p:txBody>
      </p:sp>
      <p:sp>
        <p:nvSpPr>
          <p:cNvPr id="22531"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596D426-914E-2A42-90D4-3261893C1B21}" type="slidenum">
              <a:rPr lang="ru-RU" sz="1200"/>
              <a:pPr eaLnBrk="1" hangingPunct="1"/>
              <a:t>2</a:t>
            </a:fld>
            <a:endParaRPr lang="ru-RU"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Образ слайда 1"/>
          <p:cNvSpPr>
            <a:spLocks noGrp="1" noRot="1" noChangeAspect="1" noTextEdit="1"/>
          </p:cNvSpPr>
          <p:nvPr>
            <p:ph type="sldImg"/>
          </p:nvPr>
        </p:nvSpPr>
        <p:spPr>
          <a:xfrm>
            <a:off x="1371600" y="1143000"/>
            <a:ext cx="4114800" cy="3086100"/>
          </a:xfrm>
          <a:ln/>
        </p:spPr>
      </p:sp>
      <p:sp>
        <p:nvSpPr>
          <p:cNvPr id="120834" name="Заметки 2"/>
          <p:cNvSpPr>
            <a:spLocks noGrp="1"/>
          </p:cNvSpPr>
          <p:nvPr>
            <p:ph type="body" idx="1"/>
          </p:nvPr>
        </p:nvSpPr>
        <p:spPr>
          <a:noFill/>
        </p:spPr>
        <p:txBody>
          <a:bodyPr/>
          <a:lstStyle/>
          <a:p>
            <a:endParaRPr lang="en-US">
              <a:ea typeface="ＭＳ Ｐゴシック" charset="0"/>
              <a:cs typeface="ＭＳ Ｐゴシック" charset="0"/>
            </a:endParaRPr>
          </a:p>
        </p:txBody>
      </p:sp>
      <p:sp>
        <p:nvSpPr>
          <p:cNvPr id="120835" name="Номер слайда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AD918BA-D03F-6A4D-9426-377B572ED325}" type="slidenum">
              <a:rPr lang="ru-RU" sz="1200">
                <a:cs typeface="Arial" charset="0"/>
              </a:rPr>
              <a:pPr eaLnBrk="1" hangingPunct="1"/>
              <a:t>45</a:t>
            </a:fld>
            <a:endParaRPr lang="ru-RU" sz="1200">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Образ слайда 1"/>
          <p:cNvSpPr>
            <a:spLocks noGrp="1" noRot="1" noChangeAspect="1" noTextEdit="1"/>
          </p:cNvSpPr>
          <p:nvPr>
            <p:ph type="sldImg"/>
          </p:nvPr>
        </p:nvSpPr>
        <p:spPr>
          <a:xfrm>
            <a:off x="1371600" y="1143000"/>
            <a:ext cx="4114800" cy="3086100"/>
          </a:xfrm>
          <a:ln/>
        </p:spPr>
      </p:sp>
      <p:sp>
        <p:nvSpPr>
          <p:cNvPr id="103426" name="Заметки 2"/>
          <p:cNvSpPr>
            <a:spLocks noGrp="1"/>
          </p:cNvSpPr>
          <p:nvPr>
            <p:ph type="body" idx="1"/>
          </p:nvPr>
        </p:nvSpPr>
        <p:spPr>
          <a:noFill/>
        </p:spPr>
        <p:txBody>
          <a:bodyPr/>
          <a:lstStyle/>
          <a:p>
            <a:endParaRPr lang="en-US">
              <a:ea typeface="ＭＳ Ｐゴシック" charset="0"/>
              <a:cs typeface="ＭＳ Ｐゴシック" charset="0"/>
            </a:endParaRPr>
          </a:p>
        </p:txBody>
      </p:sp>
      <p:sp>
        <p:nvSpPr>
          <p:cNvPr id="103427" name="Номер слайда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4DEA5B-53E4-FD4C-9B50-5BC45866ED3E}" type="slidenum">
              <a:rPr lang="ru-RU" sz="1200">
                <a:cs typeface="Arial" charset="0"/>
              </a:rPr>
              <a:pPr eaLnBrk="1" hangingPunct="1"/>
              <a:t>46</a:t>
            </a:fld>
            <a:endParaRPr lang="ru-RU" sz="1200">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Slide Image Placeholder 1"/>
          <p:cNvSpPr>
            <a:spLocks noGrp="1" noRot="1" noChangeAspect="1"/>
          </p:cNvSpPr>
          <p:nvPr>
            <p:ph type="sldImg"/>
          </p:nvPr>
        </p:nvSpPr>
        <p:spPr>
          <a:ln/>
        </p:spPr>
      </p:sp>
      <p:sp>
        <p:nvSpPr>
          <p:cNvPr id="128002" name="Notes Placeholder 2"/>
          <p:cNvSpPr>
            <a:spLocks noGrp="1"/>
          </p:cNvSpPr>
          <p:nvPr>
            <p:ph type="body" idx="1"/>
          </p:nvPr>
        </p:nvSpPr>
        <p:spPr>
          <a:noFill/>
        </p:spPr>
        <p:txBody>
          <a:bodyPr/>
          <a:lstStyle/>
          <a:p>
            <a:r>
              <a:rPr lang="en-US">
                <a:latin typeface="Times New Roman" charset="0"/>
                <a:ea typeface="ＭＳ Ｐゴシック" charset="0"/>
                <a:cs typeface="Times New Roman" charset="0"/>
              </a:rPr>
              <a:t>The TOF module housing was developed in close collaboration with NC PHEP BSU and “</a:t>
            </a:r>
            <a:r>
              <a:rPr lang="en-US" altLang="ja-JP">
                <a:latin typeface="Times New Roman" charset="0"/>
                <a:ea typeface="ＭＳ Ｐゴシック" charset="0"/>
                <a:cs typeface="Times New Roman" charset="0"/>
              </a:rPr>
              <a:t>Artmash</a:t>
            </a:r>
            <a:r>
              <a:rPr lang="en-US">
                <a:latin typeface="Times New Roman" charset="0"/>
                <a:ea typeface="ＭＳ Ｐゴシック" charset="0"/>
                <a:cs typeface="Times New Roman" charset="0"/>
              </a:rPr>
              <a:t>”</a:t>
            </a:r>
            <a:r>
              <a:rPr lang="en-US" altLang="ja-JP">
                <a:latin typeface="Times New Roman" charset="0"/>
                <a:ea typeface="ＭＳ Ｐゴシック" charset="0"/>
                <a:cs typeface="Times New Roman" charset="0"/>
              </a:rPr>
              <a:t> (Minsk, Belarus). It consists of two volumes: the volume for detectors filled with the gas mixture and the volume for electronics and cables. One prototype of the module housing is available now. Total 28 boxes planned to produce to the end of the year.</a:t>
            </a:r>
            <a:endParaRPr lang="en-US" altLang="ja-JP">
              <a:solidFill>
                <a:srgbClr val="FF0000"/>
              </a:solidFill>
              <a:latin typeface="Times New Roman" charset="0"/>
              <a:ea typeface="ＭＳ Ｐゴシック" charset="0"/>
              <a:cs typeface="Times New Roman" charset="0"/>
            </a:endParaRPr>
          </a:p>
          <a:p>
            <a:endParaRPr lang="en-US">
              <a:ea typeface="ＭＳ Ｐゴシック" charset="0"/>
              <a:cs typeface="ＭＳ Ｐゴシック" charset="0"/>
            </a:endParaRPr>
          </a:p>
        </p:txBody>
      </p:sp>
      <p:sp>
        <p:nvSpPr>
          <p:cNvPr id="128003"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25DD4F-7B18-E042-A1D4-8C3284643461}" type="slidenum">
              <a:rPr lang="ru-RU" sz="1200"/>
              <a:pPr eaLnBrk="1" hangingPunct="1"/>
              <a:t>50</a:t>
            </a:fld>
            <a:endParaRPr lang="ru-RU"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Slide Image Placeholder 1"/>
          <p:cNvSpPr>
            <a:spLocks noGrp="1" noRot="1" noChangeAspect="1"/>
          </p:cNvSpPr>
          <p:nvPr>
            <p:ph type="sldImg"/>
          </p:nvPr>
        </p:nvSpPr>
        <p:spPr>
          <a:ln/>
        </p:spPr>
      </p:sp>
      <p:sp>
        <p:nvSpPr>
          <p:cNvPr id="131074" name="Notes Placeholder 2"/>
          <p:cNvSpPr>
            <a:spLocks noGrp="1"/>
          </p:cNvSpPr>
          <p:nvPr>
            <p:ph type="body" idx="1"/>
          </p:nvPr>
        </p:nvSpPr>
        <p:spPr>
          <a:noFill/>
        </p:spPr>
        <p:txBody>
          <a:bodyPr/>
          <a:lstStyle/>
          <a:p>
            <a:endParaRPr lang="en-US">
              <a:ea typeface="ＭＳ Ｐゴシック" charset="0"/>
              <a:cs typeface="ＭＳ Ｐゴシック" charset="0"/>
            </a:endParaRPr>
          </a:p>
        </p:txBody>
      </p:sp>
      <p:sp>
        <p:nvSpPr>
          <p:cNvPr id="131075"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D2036E-AFBB-4342-A08A-B54CB37DED46}" type="slidenum">
              <a:rPr lang="ru-RU" sz="1200"/>
              <a:pPr eaLnBrk="1" hangingPunct="1"/>
              <a:t>52</a:t>
            </a:fld>
            <a:endParaRPr lang="ru-RU"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a:ln/>
        </p:spPr>
      </p:sp>
      <p:sp>
        <p:nvSpPr>
          <p:cNvPr id="132098" name="Notes Placeholder 2"/>
          <p:cNvSpPr>
            <a:spLocks noGrp="1"/>
          </p:cNvSpPr>
          <p:nvPr>
            <p:ph type="body" idx="1"/>
          </p:nvPr>
        </p:nvSpPr>
        <p:spPr>
          <a:noFill/>
        </p:spPr>
        <p:txBody>
          <a:bodyPr/>
          <a:lstStyle/>
          <a:p>
            <a:endParaRPr lang="de-DE" smtClean="0">
              <a:latin typeface="Arial" pitchFamily="34" charset="0"/>
              <a:ea typeface="ＭＳ Ｐゴシック" pitchFamily="34" charset="-128"/>
            </a:endParaRPr>
          </a:p>
        </p:txBody>
      </p:sp>
      <p:sp>
        <p:nvSpPr>
          <p:cNvPr id="132099" name="Slide Number Placeholder 3"/>
          <p:cNvSpPr>
            <a:spLocks noGrp="1"/>
          </p:cNvSpPr>
          <p:nvPr>
            <p:ph type="sldNum" sz="quarter" idx="5"/>
          </p:nvPr>
        </p:nvSpPr>
        <p:spPr>
          <a:noFill/>
          <a:ln>
            <a:miter lim="800000"/>
            <a:headEnd/>
            <a:tailEnd/>
          </a:ln>
        </p:spPr>
        <p:txBody>
          <a:bodyPr/>
          <a:lstStyle/>
          <a:p>
            <a:fld id="{6F0DF74F-CD32-4FF3-9410-39289D22D57A}" type="slidenum">
              <a:rPr lang="en-US">
                <a:latin typeface="Calibri" pitchFamily="34" charset="0"/>
                <a:cs typeface="Arial" pitchFamily="34" charset="0"/>
              </a:rPr>
              <a:pPr/>
              <a:t>55</a:t>
            </a:fld>
            <a:endParaRPr lang="en-US">
              <a:latin typeface="Calibri" pitchFamily="34" charset="0"/>
              <a:cs typeface="Arial"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a:ln/>
        </p:spPr>
      </p:sp>
      <p:sp>
        <p:nvSpPr>
          <p:cNvPr id="38914" name="Notes Placeholder 2"/>
          <p:cNvSpPr>
            <a:spLocks noGrp="1"/>
          </p:cNvSpPr>
          <p:nvPr>
            <p:ph type="body" idx="1"/>
          </p:nvPr>
        </p:nvSpPr>
        <p:spPr>
          <a:noFill/>
        </p:spPr>
        <p:txBody>
          <a:bodyPr/>
          <a:lstStyle/>
          <a:p>
            <a:r>
              <a:rPr lang="en-US">
                <a:ea typeface="ＭＳ Ｐゴシック" charset="0"/>
                <a:cs typeface="ＭＳ Ｐゴシック" charset="0"/>
              </a:rPr>
              <a:t>Study of nucleon spin structure must prove the sum rule and to solve a puzzle of “spin deficit”. NICA collider will provide collisions of protons and deuterons with all combinations of polarization – transversal and longitudinal. It will allow to measure all 8 intrinsic-transverse-momentum PDFs at leading twists in one experiment. MMTDY mechanism and SIDIS processes are good tools for these measurements. </a:t>
            </a:r>
          </a:p>
        </p:txBody>
      </p:sp>
      <p:sp>
        <p:nvSpPr>
          <p:cNvPr id="38915"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98EFDCC-A611-674E-954E-58A6D10F5882}" type="slidenum">
              <a:rPr lang="en-US" sz="1200"/>
              <a:pPr eaLnBrk="1" hangingPunct="1"/>
              <a:t>57</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p:cNvSpPr>
            <a:spLocks noGrp="1" noRot="1" noChangeAspect="1"/>
          </p:cNvSpPr>
          <p:nvPr>
            <p:ph type="sldImg"/>
          </p:nvPr>
        </p:nvSpPr>
        <p:spPr>
          <a:ln/>
        </p:spPr>
      </p:sp>
      <p:sp>
        <p:nvSpPr>
          <p:cNvPr id="33794" name="Notes Placeholder 2"/>
          <p:cNvSpPr>
            <a:spLocks noGrp="1"/>
          </p:cNvSpPr>
          <p:nvPr>
            <p:ph type="body" idx="1"/>
          </p:nvPr>
        </p:nvSpPr>
        <p:spPr>
          <a:noFill/>
        </p:spPr>
        <p:txBody>
          <a:bodyPr/>
          <a:lstStyle/>
          <a:p>
            <a:r>
              <a:rPr lang="en-US">
                <a:ea typeface="ＭＳ Ｐゴシック" charset="0"/>
                <a:cs typeface="ＭＳ Ｐゴシック" charset="0"/>
              </a:rPr>
              <a:t>There are 10 major blocks of the NICA project</a:t>
            </a:r>
          </a:p>
        </p:txBody>
      </p:sp>
      <p:sp>
        <p:nvSpPr>
          <p:cNvPr id="33795"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20B482-A42B-EE4A-B47B-8B8CD315CA81}" type="slidenum">
              <a:rPr lang="ru-RU" sz="1200"/>
              <a:pPr eaLnBrk="1" hangingPunct="1"/>
              <a:t>3</a:t>
            </a:fld>
            <a:endParaRPr lang="ru-RU"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p:cNvSpPr>
            <a:spLocks noGrp="1" noRot="1" noChangeAspect="1"/>
          </p:cNvSpPr>
          <p:nvPr>
            <p:ph type="sldImg"/>
          </p:nvPr>
        </p:nvSpPr>
        <p:spPr>
          <a:ln/>
        </p:spPr>
      </p:sp>
      <p:sp>
        <p:nvSpPr>
          <p:cNvPr id="35842" name="Notes Placeholder 2"/>
          <p:cNvSpPr>
            <a:spLocks noGrp="1"/>
          </p:cNvSpPr>
          <p:nvPr>
            <p:ph type="body" idx="1"/>
          </p:nvPr>
        </p:nvSpPr>
        <p:spPr>
          <a:noFill/>
        </p:spPr>
        <p:txBody>
          <a:bodyPr/>
          <a:lstStyle/>
          <a:p>
            <a:r>
              <a:rPr lang="en-US">
                <a:ea typeface="ＭＳ Ｐゴシック" charset="0"/>
                <a:cs typeface="ＭＳ Ｐゴシック" charset="0"/>
              </a:rPr>
              <a:t>The accelerator blocks were comprehensively revised by the MAC. The TDR  is approved.</a:t>
            </a:r>
          </a:p>
        </p:txBody>
      </p:sp>
      <p:sp>
        <p:nvSpPr>
          <p:cNvPr id="35843"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D10717E-9221-FD4E-9806-416FB4600AE5}" type="slidenum">
              <a:rPr lang="ru-RU" sz="1200"/>
              <a:pPr eaLnBrk="1" hangingPunct="1"/>
              <a:t>4</a:t>
            </a:fld>
            <a:endParaRPr lang="ru-RU"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p:spPr>
        <p:txBody>
          <a:bodyPr/>
          <a:lstStyle/>
          <a:p>
            <a:r>
              <a:rPr lang="en-US">
                <a:ea typeface="ＭＳ Ｐゴシック" charset="0"/>
                <a:cs typeface="ＭＳ Ｐゴシック" charset="0"/>
              </a:rPr>
              <a:t>3 detectors will be constructed: one for the fixed target experiment and two at the collider. The project for SPD detector is in preparation. </a:t>
            </a:r>
          </a:p>
        </p:txBody>
      </p:sp>
      <p:sp>
        <p:nvSpPr>
          <p:cNvPr id="94211"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8804330-A765-EB48-8963-939C74138138}" type="slidenum">
              <a:rPr lang="ru-RU" sz="1200"/>
              <a:pPr eaLnBrk="1" hangingPunct="1"/>
              <a:t>11</a:t>
            </a:fld>
            <a:endParaRPr lang="ru-RU"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Образ слайда 1"/>
          <p:cNvSpPr>
            <a:spLocks noGrp="1" noRot="1" noChangeAspect="1" noTextEdit="1"/>
          </p:cNvSpPr>
          <p:nvPr>
            <p:ph type="sldImg"/>
          </p:nvPr>
        </p:nvSpPr>
        <p:spPr>
          <a:ln/>
        </p:spPr>
      </p:sp>
      <p:sp>
        <p:nvSpPr>
          <p:cNvPr id="35842" name="Заметки 2"/>
          <p:cNvSpPr>
            <a:spLocks noGrp="1"/>
          </p:cNvSpPr>
          <p:nvPr>
            <p:ph type="body" idx="1"/>
          </p:nvPr>
        </p:nvSpPr>
        <p:spPr>
          <a:noFill/>
        </p:spPr>
        <p:txBody>
          <a:bodyPr/>
          <a:lstStyle/>
          <a:p>
            <a:r>
              <a:rPr lang="en-US">
                <a:latin typeface="Calibri" charset="0"/>
                <a:ea typeface="MS PGothic" charset="0"/>
                <a:cs typeface="MS PGothic" charset="0"/>
              </a:rPr>
              <a:t>Concerning fixed target experiments –there are several ones including NICA/BMN. CBM/FAIR will provide extremely high interaction rate. </a:t>
            </a:r>
          </a:p>
        </p:txBody>
      </p:sp>
      <p:sp>
        <p:nvSpPr>
          <p:cNvPr id="35843" name="Номер слайда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A90FAF-E7C8-044A-AABF-83A6A6D0FE63}" type="slidenum">
              <a:rPr lang="de-DE" sz="1200">
                <a:latin typeface="Calibri" charset="0"/>
                <a:ea typeface="MS PGothic" charset="0"/>
                <a:cs typeface="MS PGothic" charset="0"/>
              </a:rPr>
              <a:pPr eaLnBrk="1" hangingPunct="1"/>
              <a:t>15</a:t>
            </a:fld>
            <a:endParaRPr lang="de-DE" sz="1200">
              <a:latin typeface="Calibri" charset="0"/>
              <a:ea typeface="MS PGothic" charset="0"/>
              <a:cs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Образ слайда 1"/>
          <p:cNvSpPr>
            <a:spLocks noGrp="1" noRot="1" noChangeAspect="1" noTextEdit="1"/>
          </p:cNvSpPr>
          <p:nvPr>
            <p:ph type="sldImg"/>
          </p:nvPr>
        </p:nvSpPr>
        <p:spPr>
          <a:ln/>
        </p:spPr>
      </p:sp>
      <p:sp>
        <p:nvSpPr>
          <p:cNvPr id="33794" name="Заметки 2"/>
          <p:cNvSpPr>
            <a:spLocks noGrp="1"/>
          </p:cNvSpPr>
          <p:nvPr>
            <p:ph type="body" idx="1"/>
          </p:nvPr>
        </p:nvSpPr>
        <p:spPr>
          <a:noFill/>
        </p:spPr>
        <p:txBody>
          <a:bodyPr/>
          <a:lstStyle/>
          <a:p>
            <a:r>
              <a:rPr lang="en-US">
                <a:latin typeface="Calibri" charset="0"/>
                <a:ea typeface="MS PGothic" charset="0"/>
                <a:cs typeface="MS PGothic" charset="0"/>
              </a:rPr>
              <a:t>Concerning fixed target experiments –there are several ones including NICA/BMN. CBM/FAIR will provide extremely high interaction rate. </a:t>
            </a:r>
          </a:p>
        </p:txBody>
      </p:sp>
      <p:sp>
        <p:nvSpPr>
          <p:cNvPr id="33795" name="Номер слайда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7D5100-E1F6-8A49-B47F-873BF59B55E4}" type="slidenum">
              <a:rPr lang="de-DE" sz="1200">
                <a:latin typeface="Calibri" charset="0"/>
                <a:ea typeface="MS PGothic" charset="0"/>
                <a:cs typeface="MS PGothic" charset="0"/>
              </a:rPr>
              <a:pPr eaLnBrk="1" hangingPunct="1"/>
              <a:t>17</a:t>
            </a:fld>
            <a:endParaRPr lang="de-DE" sz="1200">
              <a:latin typeface="Calibri" charset="0"/>
              <a:ea typeface="MS PGothic" charset="0"/>
              <a:cs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Slide Image Placeholder 1"/>
          <p:cNvSpPr>
            <a:spLocks noGrp="1" noRot="1" noChangeAspect="1"/>
          </p:cNvSpPr>
          <p:nvPr>
            <p:ph type="sldImg"/>
          </p:nvPr>
        </p:nvSpPr>
        <p:spPr>
          <a:ln/>
        </p:spPr>
      </p:sp>
      <p:sp>
        <p:nvSpPr>
          <p:cNvPr id="79874" name="Notes Placeholder 2"/>
          <p:cNvSpPr>
            <a:spLocks noGrp="1"/>
          </p:cNvSpPr>
          <p:nvPr>
            <p:ph type="body" idx="1"/>
          </p:nvPr>
        </p:nvSpPr>
        <p:spPr>
          <a:noFill/>
        </p:spPr>
        <p:txBody>
          <a:bodyPr/>
          <a:lstStyle/>
          <a:p>
            <a:r>
              <a:rPr lang="en-US">
                <a:ea typeface="ＭＳ Ｐゴシック" charset="0"/>
                <a:cs typeface="ＭＳ Ｐゴシック" charset="0"/>
              </a:rPr>
              <a:t>This detector will operate at the  beam extracted from the Nuclotron.</a:t>
            </a:r>
          </a:p>
        </p:txBody>
      </p:sp>
      <p:sp>
        <p:nvSpPr>
          <p:cNvPr id="79875"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840D928-1DEE-CA4B-96DC-A92709555AC4}" type="slidenum">
              <a:rPr lang="ru-RU" sz="1200"/>
              <a:pPr eaLnBrk="1" hangingPunct="1"/>
              <a:t>18</a:t>
            </a:fld>
            <a:endParaRPr lang="ru-RU"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p:cNvSpPr>
          <p:nvPr>
            <p:ph type="sldImg"/>
          </p:nvPr>
        </p:nvSpPr>
        <p:spPr>
          <a:ln/>
        </p:spPr>
      </p:sp>
      <p:sp>
        <p:nvSpPr>
          <p:cNvPr id="99330" name="Notes Placeholder 2"/>
          <p:cNvSpPr>
            <a:spLocks noGrp="1"/>
          </p:cNvSpPr>
          <p:nvPr>
            <p:ph type="body" idx="1"/>
          </p:nvPr>
        </p:nvSpPr>
        <p:spPr>
          <a:noFill/>
        </p:spPr>
        <p:txBody>
          <a:bodyPr/>
          <a:lstStyle/>
          <a:p>
            <a:r>
              <a:rPr lang="en-US">
                <a:ea typeface="ＭＳ Ｐゴシック" charset="0"/>
                <a:cs typeface="ＭＳ Ｐゴシック" charset="0"/>
              </a:rPr>
              <a:t>The participants from several institutions are contributing to the experiment preparation. At the fist stage it will be studied: strange and …..</a:t>
            </a:r>
          </a:p>
        </p:txBody>
      </p:sp>
      <p:sp>
        <p:nvSpPr>
          <p:cNvPr id="99331" name="Slide Number Placeholder 3"/>
          <p:cNvSpPr>
            <a:spLocks noGrp="1"/>
          </p:cNvSpPr>
          <p:nvPr>
            <p:ph type="sldNum" sz="quarter" idx="5"/>
          </p:nvPr>
        </p:nvSpPr>
        <p:spPr>
          <a:noFill/>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F099C2F-59D0-8941-BDDA-8F0EE9A7170F}" type="slidenum">
              <a:rPr lang="ru-RU" sz="1200"/>
              <a:pPr eaLnBrk="1" hangingPunct="1"/>
              <a:t>19</a:t>
            </a:fld>
            <a:endParaRPr lang="ru-RU"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October 10, 2016</a:t>
            </a: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V.Kekelidze, ICPPA</a:t>
            </a: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E7D042D-D1D7-1D46-8A81-99AFBEE759ED}" type="slidenum">
              <a:rPr lang="ru-RU"/>
              <a:pPr>
                <a:defRPr/>
              </a:pPr>
              <a:t>‹#›</a:t>
            </a:fld>
            <a:endParaRPr lang="ru-RU"/>
          </a:p>
        </p:txBody>
      </p:sp>
    </p:spTree>
    <p:extLst>
      <p:ext uri="{BB962C8B-B14F-4D97-AF65-F5344CB8AC3E}">
        <p14:creationId xmlns:p14="http://schemas.microsoft.com/office/powerpoint/2010/main" val="1244930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mtClean="0"/>
            </a:lvl1pPr>
          </a:lstStyle>
          <a:p>
            <a:pPr>
              <a:defRPr/>
            </a:pPr>
            <a:r>
              <a:rPr lang="en-US" smtClean="0"/>
              <a:t>October 10, 2016</a:t>
            </a:r>
            <a:endParaRPr lang="ru-RU"/>
          </a:p>
        </p:txBody>
      </p:sp>
      <p:sp>
        <p:nvSpPr>
          <p:cNvPr id="5" name="Rectangle 5"/>
          <p:cNvSpPr>
            <a:spLocks noGrp="1" noChangeArrowheads="1"/>
          </p:cNvSpPr>
          <p:nvPr>
            <p:ph type="ftr" sz="quarter" idx="11"/>
          </p:nvPr>
        </p:nvSpPr>
        <p:spPr/>
        <p:txBody>
          <a:bodyPr/>
          <a:lstStyle>
            <a:lvl1pPr>
              <a:defRPr smtClean="0"/>
            </a:lvl1pPr>
          </a:lstStyle>
          <a:p>
            <a:pPr>
              <a:defRPr/>
            </a:pPr>
            <a:r>
              <a:rPr lang="en-US" smtClean="0"/>
              <a:t>V.Kekelidze, ICPPA</a:t>
            </a:r>
            <a:endParaRPr lang="ru-RU"/>
          </a:p>
        </p:txBody>
      </p:sp>
      <p:sp>
        <p:nvSpPr>
          <p:cNvPr id="6" name="Rectangle 6"/>
          <p:cNvSpPr>
            <a:spLocks noGrp="1" noChangeArrowheads="1"/>
          </p:cNvSpPr>
          <p:nvPr>
            <p:ph type="sldNum" sz="quarter" idx="12"/>
          </p:nvPr>
        </p:nvSpPr>
        <p:spPr/>
        <p:txBody>
          <a:bodyPr/>
          <a:lstStyle>
            <a:lvl1pPr>
              <a:defRPr/>
            </a:lvl1pPr>
          </a:lstStyle>
          <a:p>
            <a:pPr>
              <a:defRPr/>
            </a:pPr>
            <a:fld id="{49C54EA1-65BB-E94C-BABB-53515FED32A7}" type="slidenum">
              <a:rPr lang="ru-RU"/>
              <a:pPr>
                <a:defRPr/>
              </a:pPr>
              <a:t>‹#›</a:t>
            </a:fld>
            <a:endParaRPr lang="ru-RU"/>
          </a:p>
        </p:txBody>
      </p:sp>
    </p:spTree>
    <p:extLst>
      <p:ext uri="{BB962C8B-B14F-4D97-AF65-F5344CB8AC3E}">
        <p14:creationId xmlns:p14="http://schemas.microsoft.com/office/powerpoint/2010/main" val="195542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smtClean="0"/>
            </a:lvl1pPr>
          </a:lstStyle>
          <a:p>
            <a:pPr>
              <a:defRPr/>
            </a:pPr>
            <a:r>
              <a:rPr lang="en-US" smtClean="0"/>
              <a:t>October 10, 2016</a:t>
            </a:r>
            <a:endParaRPr lang="ru-RU"/>
          </a:p>
        </p:txBody>
      </p:sp>
      <p:sp>
        <p:nvSpPr>
          <p:cNvPr id="5" name="Rectangle 5"/>
          <p:cNvSpPr>
            <a:spLocks noGrp="1" noChangeArrowheads="1"/>
          </p:cNvSpPr>
          <p:nvPr>
            <p:ph type="ftr" sz="quarter" idx="11"/>
          </p:nvPr>
        </p:nvSpPr>
        <p:spPr/>
        <p:txBody>
          <a:bodyPr/>
          <a:lstStyle>
            <a:lvl1pPr>
              <a:defRPr smtClean="0"/>
            </a:lvl1pPr>
          </a:lstStyle>
          <a:p>
            <a:pPr>
              <a:defRPr/>
            </a:pPr>
            <a:r>
              <a:rPr lang="en-US" smtClean="0"/>
              <a:t>V.Kekelidze, ICPPA</a:t>
            </a:r>
            <a:endParaRPr lang="ru-RU"/>
          </a:p>
        </p:txBody>
      </p:sp>
      <p:sp>
        <p:nvSpPr>
          <p:cNvPr id="6" name="Rectangle 6"/>
          <p:cNvSpPr>
            <a:spLocks noGrp="1" noChangeArrowheads="1"/>
          </p:cNvSpPr>
          <p:nvPr>
            <p:ph type="sldNum" sz="quarter" idx="12"/>
          </p:nvPr>
        </p:nvSpPr>
        <p:spPr/>
        <p:txBody>
          <a:bodyPr/>
          <a:lstStyle>
            <a:lvl1pPr>
              <a:defRPr/>
            </a:lvl1pPr>
          </a:lstStyle>
          <a:p>
            <a:pPr>
              <a:defRPr/>
            </a:pPr>
            <a:fld id="{EF7F8040-8E5A-364E-8305-0E2DB934CBF6}" type="slidenum">
              <a:rPr lang="ru-RU"/>
              <a:pPr>
                <a:defRPr/>
              </a:pPr>
              <a:t>‹#›</a:t>
            </a:fld>
            <a:endParaRPr lang="ru-RU"/>
          </a:p>
        </p:txBody>
      </p:sp>
    </p:spTree>
    <p:extLst>
      <p:ext uri="{BB962C8B-B14F-4D97-AF65-F5344CB8AC3E}">
        <p14:creationId xmlns:p14="http://schemas.microsoft.com/office/powerpoint/2010/main" val="36212813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smtClean="0"/>
            </a:lvl1pPr>
          </a:lstStyle>
          <a:p>
            <a:pPr>
              <a:defRPr/>
            </a:pPr>
            <a:r>
              <a:rPr lang="en-US" smtClean="0"/>
              <a:t>October 10, 2016</a:t>
            </a:r>
            <a:endParaRPr lang="ru-RU"/>
          </a:p>
        </p:txBody>
      </p:sp>
      <p:sp>
        <p:nvSpPr>
          <p:cNvPr id="5" name="Rectangle 5"/>
          <p:cNvSpPr>
            <a:spLocks noGrp="1" noChangeArrowheads="1"/>
          </p:cNvSpPr>
          <p:nvPr>
            <p:ph type="ftr" sz="quarter" idx="11"/>
          </p:nvPr>
        </p:nvSpPr>
        <p:spPr/>
        <p:txBody>
          <a:bodyPr/>
          <a:lstStyle>
            <a:lvl1pPr>
              <a:defRPr smtClean="0"/>
            </a:lvl1pPr>
          </a:lstStyle>
          <a:p>
            <a:pPr>
              <a:defRPr/>
            </a:pPr>
            <a:r>
              <a:rPr lang="en-US" smtClean="0"/>
              <a:t>V.Kekelidze, ICPPA</a:t>
            </a:r>
            <a:endParaRPr lang="ru-RU"/>
          </a:p>
        </p:txBody>
      </p:sp>
      <p:sp>
        <p:nvSpPr>
          <p:cNvPr id="6" name="Rectangle 6"/>
          <p:cNvSpPr>
            <a:spLocks noGrp="1" noChangeArrowheads="1"/>
          </p:cNvSpPr>
          <p:nvPr>
            <p:ph type="sldNum" sz="quarter" idx="12"/>
          </p:nvPr>
        </p:nvSpPr>
        <p:spPr/>
        <p:txBody>
          <a:bodyPr/>
          <a:lstStyle>
            <a:lvl1pPr>
              <a:defRPr/>
            </a:lvl1pPr>
          </a:lstStyle>
          <a:p>
            <a:pPr>
              <a:defRPr/>
            </a:pPr>
            <a:fld id="{3B494F5F-6837-E74F-8D53-F2CB0CEAB6A6}" type="slidenum">
              <a:rPr lang="ru-RU"/>
              <a:pPr>
                <a:defRPr/>
              </a:pPr>
              <a:t>‹#›</a:t>
            </a:fld>
            <a:endParaRPr lang="ru-RU"/>
          </a:p>
        </p:txBody>
      </p:sp>
    </p:spTree>
    <p:extLst>
      <p:ext uri="{BB962C8B-B14F-4D97-AF65-F5344CB8AC3E}">
        <p14:creationId xmlns:p14="http://schemas.microsoft.com/office/powerpoint/2010/main" val="2636497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smtClean="0"/>
            </a:lvl1pPr>
          </a:lstStyle>
          <a:p>
            <a:pPr>
              <a:defRPr/>
            </a:pPr>
            <a:r>
              <a:rPr lang="en-US" smtClean="0"/>
              <a:t>October 10, 2016</a:t>
            </a:r>
            <a:endParaRPr lang="ru-RU"/>
          </a:p>
        </p:txBody>
      </p:sp>
      <p:sp>
        <p:nvSpPr>
          <p:cNvPr id="4" name="Rectangle 5"/>
          <p:cNvSpPr>
            <a:spLocks noGrp="1" noChangeArrowheads="1"/>
          </p:cNvSpPr>
          <p:nvPr>
            <p:ph type="ftr" sz="quarter" idx="11"/>
          </p:nvPr>
        </p:nvSpPr>
        <p:spPr/>
        <p:txBody>
          <a:bodyPr/>
          <a:lstStyle>
            <a:lvl1pPr>
              <a:defRPr smtClean="0"/>
            </a:lvl1pPr>
          </a:lstStyle>
          <a:p>
            <a:pPr>
              <a:defRPr/>
            </a:pPr>
            <a:r>
              <a:rPr lang="en-US" smtClean="0"/>
              <a:t>V.Kekelidze, ICPPA</a:t>
            </a:r>
            <a:endParaRPr lang="ru-RU"/>
          </a:p>
        </p:txBody>
      </p:sp>
      <p:sp>
        <p:nvSpPr>
          <p:cNvPr id="5" name="Rectangle 6"/>
          <p:cNvSpPr>
            <a:spLocks noGrp="1" noChangeArrowheads="1"/>
          </p:cNvSpPr>
          <p:nvPr>
            <p:ph type="sldNum" sz="quarter" idx="12"/>
          </p:nvPr>
        </p:nvSpPr>
        <p:spPr/>
        <p:txBody>
          <a:bodyPr/>
          <a:lstStyle>
            <a:lvl1pPr>
              <a:defRPr/>
            </a:lvl1pPr>
          </a:lstStyle>
          <a:p>
            <a:pPr>
              <a:defRPr/>
            </a:pPr>
            <a:fld id="{CD1423B5-8231-2D47-8FC9-CA9B6E051F7C}" type="slidenum">
              <a:rPr lang="ru-RU"/>
              <a:pPr>
                <a:defRPr/>
              </a:pPr>
              <a:t>‹#›</a:t>
            </a:fld>
            <a:endParaRPr lang="ru-RU"/>
          </a:p>
        </p:txBody>
      </p:sp>
    </p:spTree>
    <p:extLst>
      <p:ext uri="{BB962C8B-B14F-4D97-AF65-F5344CB8AC3E}">
        <p14:creationId xmlns:p14="http://schemas.microsoft.com/office/powerpoint/2010/main" val="1010610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p:txBody>
          <a:bodyPr/>
          <a:lstStyle>
            <a:lvl1pPr>
              <a:defRPr smtClean="0"/>
            </a:lvl1pPr>
          </a:lstStyle>
          <a:p>
            <a:pPr>
              <a:defRPr/>
            </a:pPr>
            <a:r>
              <a:rPr lang="en-US" smtClean="0"/>
              <a:t>October 10, 2016</a:t>
            </a:r>
            <a:endParaRPr lang="ru-RU"/>
          </a:p>
        </p:txBody>
      </p:sp>
      <p:sp>
        <p:nvSpPr>
          <p:cNvPr id="4" name="Rectangle 5"/>
          <p:cNvSpPr>
            <a:spLocks noGrp="1" noChangeArrowheads="1"/>
          </p:cNvSpPr>
          <p:nvPr>
            <p:ph type="ftr" sz="quarter" idx="11"/>
          </p:nvPr>
        </p:nvSpPr>
        <p:spPr/>
        <p:txBody>
          <a:bodyPr/>
          <a:lstStyle>
            <a:lvl1pPr>
              <a:defRPr smtClean="0"/>
            </a:lvl1pPr>
          </a:lstStyle>
          <a:p>
            <a:pPr>
              <a:defRPr/>
            </a:pPr>
            <a:r>
              <a:rPr lang="en-US" smtClean="0"/>
              <a:t>V.Kekelidze, ICPPA</a:t>
            </a:r>
            <a:endParaRPr lang="ru-RU"/>
          </a:p>
        </p:txBody>
      </p:sp>
      <p:sp>
        <p:nvSpPr>
          <p:cNvPr id="5" name="Rectangle 6"/>
          <p:cNvSpPr>
            <a:spLocks noGrp="1" noChangeArrowheads="1"/>
          </p:cNvSpPr>
          <p:nvPr>
            <p:ph type="sldNum" sz="quarter" idx="12"/>
          </p:nvPr>
        </p:nvSpPr>
        <p:spPr/>
        <p:txBody>
          <a:bodyPr/>
          <a:lstStyle>
            <a:lvl1pPr>
              <a:defRPr/>
            </a:lvl1pPr>
          </a:lstStyle>
          <a:p>
            <a:pPr>
              <a:defRPr/>
            </a:pPr>
            <a:fld id="{CD420571-84EB-8345-BA68-D9FC4855CA04}" type="slidenum">
              <a:rPr lang="ru-RU"/>
              <a:pPr>
                <a:defRPr/>
              </a:pPr>
              <a:t>‹#›</a:t>
            </a:fld>
            <a:endParaRPr lang="ru-RU"/>
          </a:p>
        </p:txBody>
      </p:sp>
    </p:spTree>
    <p:extLst>
      <p:ext uri="{BB962C8B-B14F-4D97-AF65-F5344CB8AC3E}">
        <p14:creationId xmlns:p14="http://schemas.microsoft.com/office/powerpoint/2010/main" val="8194458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el und Inhalt">
    <p:spTree>
      <p:nvGrpSpPr>
        <p:cNvPr id="1" name=""/>
        <p:cNvGrpSpPr/>
        <p:nvPr/>
      </p:nvGrpSpPr>
      <p:grpSpPr>
        <a:xfrm>
          <a:off x="0" y="0"/>
          <a:ext cx="0" cy="0"/>
          <a:chOff x="0" y="0"/>
          <a:chExt cx="0" cy="0"/>
        </a:xfrm>
      </p:grpSpPr>
      <p:sp>
        <p:nvSpPr>
          <p:cNvPr id="3" name="Inhaltsplatzhalter 2"/>
          <p:cNvSpPr>
            <a:spLocks noGrp="1"/>
          </p:cNvSpPr>
          <p:nvPr>
            <p:ph idx="1"/>
          </p:nvPr>
        </p:nvSpPr>
        <p:spPr/>
        <p:txBody>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Title 6"/>
          <p:cNvSpPr>
            <a:spLocks noGrp="1"/>
          </p:cNvSpPr>
          <p:nvPr>
            <p:ph type="title"/>
          </p:nvPr>
        </p:nvSpPr>
        <p:spPr/>
        <p:txBody>
          <a:bodyPr/>
          <a:lstStyle/>
          <a:p>
            <a:r>
              <a:rPr lang="en-US"/>
              <a:t>Click to edit Master title style</a:t>
            </a:r>
          </a:p>
        </p:txBody>
      </p:sp>
      <p:sp>
        <p:nvSpPr>
          <p:cNvPr id="4" name="Date Placeholder 7"/>
          <p:cNvSpPr>
            <a:spLocks noGrp="1"/>
          </p:cNvSpPr>
          <p:nvPr>
            <p:ph type="dt" sz="half" idx="10"/>
          </p:nvPr>
        </p:nvSpPr>
        <p:spPr/>
        <p:txBody>
          <a:bodyPr/>
          <a:lstStyle>
            <a:lvl1pPr>
              <a:defRPr smtClean="0"/>
            </a:lvl1pPr>
          </a:lstStyle>
          <a:p>
            <a:pPr>
              <a:defRPr/>
            </a:pPr>
            <a:r>
              <a:rPr lang="en-US" smtClean="0"/>
              <a:t>April 20, 2016</a:t>
            </a:r>
            <a:endParaRPr lang="de-DE"/>
          </a:p>
        </p:txBody>
      </p:sp>
      <p:sp>
        <p:nvSpPr>
          <p:cNvPr id="5" name="Footer Placeholder 8"/>
          <p:cNvSpPr>
            <a:spLocks noGrp="1"/>
          </p:cNvSpPr>
          <p:nvPr>
            <p:ph type="ftr" sz="quarter" idx="11"/>
          </p:nvPr>
        </p:nvSpPr>
        <p:spPr/>
        <p:txBody>
          <a:bodyPr/>
          <a:lstStyle>
            <a:lvl1pPr>
              <a:defRPr/>
            </a:lvl1pPr>
          </a:lstStyle>
          <a:p>
            <a:pPr>
              <a:defRPr/>
            </a:pPr>
            <a:r>
              <a:rPr lang="en-US" smtClean="0"/>
              <a:t>V.Kekelidze, CREMLIN Workshop, Dubna</a:t>
            </a:r>
            <a:endParaRPr lang="de-DE"/>
          </a:p>
        </p:txBody>
      </p:sp>
      <p:sp>
        <p:nvSpPr>
          <p:cNvPr id="6" name="Slide Number Placeholder 9"/>
          <p:cNvSpPr>
            <a:spLocks noGrp="1"/>
          </p:cNvSpPr>
          <p:nvPr>
            <p:ph type="sldNum" sz="quarter" idx="12"/>
          </p:nvPr>
        </p:nvSpPr>
        <p:spPr/>
        <p:txBody>
          <a:bodyPr/>
          <a:lstStyle>
            <a:lvl1pPr>
              <a:defRPr/>
            </a:lvl1pPr>
          </a:lstStyle>
          <a:p>
            <a:fld id="{A4421C19-A894-4C73-A219-04DD5F016092}" type="slidenum">
              <a:rPr lang="de-DE" altLang="ru-RU"/>
              <a:pPr/>
              <a:t>‹#›</a:t>
            </a:fld>
            <a:endParaRPr lang="de-DE" altLang="ru-RU"/>
          </a:p>
        </p:txBody>
      </p:sp>
    </p:spTree>
    <p:extLst>
      <p:ext uri="{BB962C8B-B14F-4D97-AF65-F5344CB8AC3E}">
        <p14:creationId xmlns:p14="http://schemas.microsoft.com/office/powerpoint/2010/main" val="4196028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October 10, 2016</a:t>
            </a: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V.Kekelidze, ICPPA</a:t>
            </a: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3CFA899A-AD30-8945-B3AC-D1B6F0DA30F0}" type="slidenum">
              <a:rPr lang="ru-RU"/>
              <a:pPr>
                <a:defRPr/>
              </a:pPr>
              <a:t>‹#›</a:t>
            </a:fld>
            <a:endParaRPr lang="ru-RU"/>
          </a:p>
        </p:txBody>
      </p:sp>
    </p:spTree>
    <p:extLst>
      <p:ext uri="{BB962C8B-B14F-4D97-AF65-F5344CB8AC3E}">
        <p14:creationId xmlns:p14="http://schemas.microsoft.com/office/powerpoint/2010/main" val="18237077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smtClean="0"/>
              <a:t>October 10, 2016</a:t>
            </a: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en-GB" smtClean="0"/>
              <a:t>V.Kekelidze, ICPPA</a:t>
            </a: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2A5BB20-1038-7C45-8CD2-9951A0E23683}" type="slidenum">
              <a:rPr lang="ru-RU"/>
              <a:pPr>
                <a:defRPr/>
              </a:pPr>
              <a:t>‹#›</a:t>
            </a:fld>
            <a:endParaRPr lang="ru-RU"/>
          </a:p>
        </p:txBody>
      </p:sp>
    </p:spTree>
    <p:extLst>
      <p:ext uri="{BB962C8B-B14F-4D97-AF65-F5344CB8AC3E}">
        <p14:creationId xmlns:p14="http://schemas.microsoft.com/office/powerpoint/2010/main" val="7366666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October 10, 2016</a:t>
            </a: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V.Kekelidze, ICPPA</a:t>
            </a: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E9E3F6DB-C044-1C4B-A6AC-6DB742256B1E}" type="slidenum">
              <a:rPr lang="ru-RU"/>
              <a:pPr>
                <a:defRPr/>
              </a:pPr>
              <a:t>‹#›</a:t>
            </a:fld>
            <a:endParaRPr lang="ru-RU"/>
          </a:p>
        </p:txBody>
      </p:sp>
    </p:spTree>
    <p:extLst>
      <p:ext uri="{BB962C8B-B14F-4D97-AF65-F5344CB8AC3E}">
        <p14:creationId xmlns:p14="http://schemas.microsoft.com/office/powerpoint/2010/main" val="1327671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smtClean="0"/>
              <a:t>October 10, 2016</a:t>
            </a:r>
            <a:endParaRPr lang="ru-RU"/>
          </a:p>
        </p:txBody>
      </p:sp>
      <p:sp>
        <p:nvSpPr>
          <p:cNvPr id="8" name="Rectangle 5"/>
          <p:cNvSpPr>
            <a:spLocks noGrp="1" noChangeArrowheads="1"/>
          </p:cNvSpPr>
          <p:nvPr>
            <p:ph type="ftr" sz="quarter" idx="11"/>
          </p:nvPr>
        </p:nvSpPr>
        <p:spPr>
          <a:ln/>
        </p:spPr>
        <p:txBody>
          <a:bodyPr/>
          <a:lstStyle>
            <a:lvl1pPr>
              <a:defRPr/>
            </a:lvl1pPr>
          </a:lstStyle>
          <a:p>
            <a:pPr>
              <a:defRPr/>
            </a:pPr>
            <a:r>
              <a:rPr lang="en-GB" smtClean="0"/>
              <a:t>V.Kekelidze, ICPPA</a:t>
            </a: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634397BC-0A13-684D-8BDB-E52DAC5620A8}" type="slidenum">
              <a:rPr lang="ru-RU"/>
              <a:pPr>
                <a:defRPr/>
              </a:pPr>
              <a:t>‹#›</a:t>
            </a:fld>
            <a:endParaRPr lang="ru-RU"/>
          </a:p>
        </p:txBody>
      </p:sp>
    </p:spTree>
    <p:extLst>
      <p:ext uri="{BB962C8B-B14F-4D97-AF65-F5344CB8AC3E}">
        <p14:creationId xmlns:p14="http://schemas.microsoft.com/office/powerpoint/2010/main" val="16476766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smtClean="0"/>
              <a:t>October 10, 2016</a:t>
            </a:r>
            <a:endParaRPr lang="ru-RU"/>
          </a:p>
        </p:txBody>
      </p:sp>
      <p:sp>
        <p:nvSpPr>
          <p:cNvPr id="4" name="Rectangle 5"/>
          <p:cNvSpPr>
            <a:spLocks noGrp="1" noChangeArrowheads="1"/>
          </p:cNvSpPr>
          <p:nvPr>
            <p:ph type="ftr" sz="quarter" idx="11"/>
          </p:nvPr>
        </p:nvSpPr>
        <p:spPr>
          <a:ln/>
        </p:spPr>
        <p:txBody>
          <a:bodyPr/>
          <a:lstStyle>
            <a:lvl1pPr>
              <a:defRPr/>
            </a:lvl1pPr>
          </a:lstStyle>
          <a:p>
            <a:pPr>
              <a:defRPr/>
            </a:pPr>
            <a:r>
              <a:rPr lang="en-GB" smtClean="0"/>
              <a:t>V.Kekelidze, ICPPA</a:t>
            </a: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5268D0D4-1356-BE4E-AF3A-1C5D1C036BF3}" type="slidenum">
              <a:rPr lang="ru-RU"/>
              <a:pPr>
                <a:defRPr/>
              </a:pPr>
              <a:t>‹#›</a:t>
            </a:fld>
            <a:endParaRPr lang="ru-RU"/>
          </a:p>
        </p:txBody>
      </p:sp>
    </p:spTree>
    <p:extLst>
      <p:ext uri="{BB962C8B-B14F-4D97-AF65-F5344CB8AC3E}">
        <p14:creationId xmlns:p14="http://schemas.microsoft.com/office/powerpoint/2010/main" val="3256462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mtClean="0"/>
            </a:lvl1pPr>
          </a:lstStyle>
          <a:p>
            <a:pPr>
              <a:defRPr/>
            </a:pPr>
            <a:r>
              <a:rPr lang="en-US" smtClean="0"/>
              <a:t>October 10, 2016</a:t>
            </a:r>
            <a:endParaRPr lang="ru-RU"/>
          </a:p>
        </p:txBody>
      </p:sp>
      <p:sp>
        <p:nvSpPr>
          <p:cNvPr id="3" name="Rectangle 5"/>
          <p:cNvSpPr>
            <a:spLocks noGrp="1" noChangeArrowheads="1"/>
          </p:cNvSpPr>
          <p:nvPr>
            <p:ph type="ftr" sz="quarter" idx="11"/>
          </p:nvPr>
        </p:nvSpPr>
        <p:spPr/>
        <p:txBody>
          <a:bodyPr/>
          <a:lstStyle>
            <a:lvl1pPr>
              <a:defRPr smtClean="0"/>
            </a:lvl1pPr>
          </a:lstStyle>
          <a:p>
            <a:pPr>
              <a:defRPr/>
            </a:pPr>
            <a:r>
              <a:rPr lang="en-US" smtClean="0"/>
              <a:t>V.Kekelidze, ICPPA</a:t>
            </a:r>
            <a:endParaRPr lang="ru-RU"/>
          </a:p>
        </p:txBody>
      </p:sp>
      <p:sp>
        <p:nvSpPr>
          <p:cNvPr id="4" name="Rectangle 6"/>
          <p:cNvSpPr>
            <a:spLocks noGrp="1" noChangeArrowheads="1"/>
          </p:cNvSpPr>
          <p:nvPr>
            <p:ph type="sldNum" sz="quarter" idx="12"/>
          </p:nvPr>
        </p:nvSpPr>
        <p:spPr/>
        <p:txBody>
          <a:bodyPr/>
          <a:lstStyle>
            <a:lvl1pPr>
              <a:defRPr/>
            </a:lvl1pPr>
          </a:lstStyle>
          <a:p>
            <a:pPr>
              <a:defRPr/>
            </a:pPr>
            <a:fld id="{86955404-709A-D043-9031-7B3A657C7AFF}" type="slidenum">
              <a:rPr lang="ru-RU"/>
              <a:pPr>
                <a:defRPr/>
              </a:pPr>
              <a:t>‹#›</a:t>
            </a:fld>
            <a:endParaRPr lang="ru-RU"/>
          </a:p>
        </p:txBody>
      </p:sp>
    </p:spTree>
    <p:extLst>
      <p:ext uri="{BB962C8B-B14F-4D97-AF65-F5344CB8AC3E}">
        <p14:creationId xmlns:p14="http://schemas.microsoft.com/office/powerpoint/2010/main" val="1644344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smtClean="0"/>
            </a:lvl1pPr>
          </a:lstStyle>
          <a:p>
            <a:pPr>
              <a:defRPr/>
            </a:pPr>
            <a:r>
              <a:rPr lang="en-US" smtClean="0"/>
              <a:t>October 10, 2016</a:t>
            </a:r>
            <a:endParaRPr lang="ru-RU"/>
          </a:p>
        </p:txBody>
      </p:sp>
      <p:sp>
        <p:nvSpPr>
          <p:cNvPr id="6" name="Rectangle 5"/>
          <p:cNvSpPr>
            <a:spLocks noGrp="1" noChangeArrowheads="1"/>
          </p:cNvSpPr>
          <p:nvPr>
            <p:ph type="ftr" sz="quarter" idx="11"/>
          </p:nvPr>
        </p:nvSpPr>
        <p:spPr/>
        <p:txBody>
          <a:bodyPr/>
          <a:lstStyle>
            <a:lvl1pPr>
              <a:defRPr smtClean="0"/>
            </a:lvl1pPr>
          </a:lstStyle>
          <a:p>
            <a:pPr>
              <a:defRPr/>
            </a:pPr>
            <a:r>
              <a:rPr lang="en-US" smtClean="0"/>
              <a:t>V.Kekelidze, ICPPA</a:t>
            </a:r>
            <a:endParaRPr lang="ru-RU"/>
          </a:p>
        </p:txBody>
      </p:sp>
      <p:sp>
        <p:nvSpPr>
          <p:cNvPr id="7" name="Rectangle 6"/>
          <p:cNvSpPr>
            <a:spLocks noGrp="1" noChangeArrowheads="1"/>
          </p:cNvSpPr>
          <p:nvPr>
            <p:ph type="sldNum" sz="quarter" idx="12"/>
          </p:nvPr>
        </p:nvSpPr>
        <p:spPr/>
        <p:txBody>
          <a:bodyPr/>
          <a:lstStyle>
            <a:lvl1pPr>
              <a:defRPr/>
            </a:lvl1pPr>
          </a:lstStyle>
          <a:p>
            <a:pPr>
              <a:defRPr/>
            </a:pPr>
            <a:fld id="{48760E28-FC75-054C-A06E-743FC18F4249}" type="slidenum">
              <a:rPr lang="ru-RU"/>
              <a:pPr>
                <a:defRPr/>
              </a:pPr>
              <a:t>‹#›</a:t>
            </a:fld>
            <a:endParaRPr lang="ru-RU"/>
          </a:p>
        </p:txBody>
      </p:sp>
    </p:spTree>
    <p:extLst>
      <p:ext uri="{BB962C8B-B14F-4D97-AF65-F5344CB8AC3E}">
        <p14:creationId xmlns:p14="http://schemas.microsoft.com/office/powerpoint/2010/main" val="26031047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smtClean="0"/>
              <a:t>October 10, 2016</a:t>
            </a: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en-GB" smtClean="0"/>
              <a:t>V.Kekelidze, ICPPA</a:t>
            </a: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7599BE28-0941-734C-AC5C-5DC1BDE042DF}" type="slidenum">
              <a:rPr lang="ru-RU"/>
              <a:pPr>
                <a:defRPr/>
              </a:pPr>
              <a:t>‹#›</a:t>
            </a:fld>
            <a:endParaRPr lang="ru-RU"/>
          </a:p>
        </p:txBody>
      </p:sp>
    </p:spTree>
    <p:extLst>
      <p:ext uri="{BB962C8B-B14F-4D97-AF65-F5344CB8AC3E}">
        <p14:creationId xmlns:p14="http://schemas.microsoft.com/office/powerpoint/2010/main" val="496037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ru-RU"/>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vl1pPr>
          </a:lstStyle>
          <a:p>
            <a:pPr>
              <a:defRPr/>
            </a:pPr>
            <a:r>
              <a:rPr lang="en-US" smtClean="0"/>
              <a:t>October 10, 2016</a:t>
            </a: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vl1pPr>
          </a:lstStyle>
          <a:p>
            <a:pPr>
              <a:defRPr/>
            </a:pPr>
            <a:r>
              <a:rPr lang="en-GB" smtClean="0"/>
              <a:t>V.Kekelidze, ICPPA</a:t>
            </a: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C2C392FB-7D3E-694F-B83C-EA02E45D27BB}"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5974" r:id="rId1"/>
    <p:sldLayoutId id="2147485975" r:id="rId2"/>
    <p:sldLayoutId id="2147485976" r:id="rId3"/>
    <p:sldLayoutId id="2147485977" r:id="rId4"/>
    <p:sldLayoutId id="2147485978" r:id="rId5"/>
    <p:sldLayoutId id="2147485979" r:id="rId6"/>
    <p:sldLayoutId id="2147485981" r:id="rId7"/>
    <p:sldLayoutId id="2147485982" r:id="rId8"/>
    <p:sldLayoutId id="2147485980" r:id="rId9"/>
    <p:sldLayoutId id="2147485983" r:id="rId10"/>
    <p:sldLayoutId id="2147485984" r:id="rId11"/>
    <p:sldLayoutId id="2147485985" r:id="rId12"/>
    <p:sldLayoutId id="2147485986" r:id="rId13"/>
    <p:sldLayoutId id="2147485987" r:id="rId14"/>
    <p:sldLayoutId id="2147485988" r:id="rId15"/>
  </p:sldLayoutIdLst>
  <p:hf hdr="0"/>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21.emf"/><Relationship Id="rId5"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wmf"/><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7"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wmf"/><Relationship Id="rId5" Type="http://schemas.openxmlformats.org/officeDocument/2006/relationships/image" Target="../media/image36.wmf"/><Relationship Id="rId6" Type="http://schemas.openxmlformats.org/officeDocument/2006/relationships/image" Target="../media/image37.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wmf"/><Relationship Id="rId5" Type="http://schemas.openxmlformats.org/officeDocument/2006/relationships/image" Target="../media/image41.wmf"/><Relationship Id="rId1" Type="http://schemas.openxmlformats.org/officeDocument/2006/relationships/slideLayout" Target="../slideLayouts/slideLayout7.xml"/><Relationship Id="rId2"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image" Target="../media/image4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jpeg"/><Relationship Id="rId5"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25.png"/><Relationship Id="rId8"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 Id="rId3"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3.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g"/><Relationship Id="rId5"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jpeg"/><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4" Type="http://schemas.openxmlformats.org/officeDocument/2006/relationships/image" Target="../media/image77.jpeg"/><Relationship Id="rId5" Type="http://schemas.openxmlformats.org/officeDocument/2006/relationships/image" Target="../media/image78.jpeg"/><Relationship Id="rId6" Type="http://schemas.openxmlformats.org/officeDocument/2006/relationships/image" Target="../media/image79.jpeg"/><Relationship Id="rId7" Type="http://schemas.openxmlformats.org/officeDocument/2006/relationships/image" Target="../media/image80.jpeg"/><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47.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png"/><Relationship Id="rId5" Type="http://schemas.openxmlformats.org/officeDocument/2006/relationships/image" Target="../media/image84.png"/><Relationship Id="rId6" Type="http://schemas.openxmlformats.org/officeDocument/2006/relationships/image" Target="../media/image85.png"/><Relationship Id="rId7" Type="http://schemas.openxmlformats.org/officeDocument/2006/relationships/image" Target="../media/image86.png"/><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4" Type="http://schemas.openxmlformats.org/officeDocument/2006/relationships/image" Target="../media/image89.png"/><Relationship Id="rId5" Type="http://schemas.openxmlformats.org/officeDocument/2006/relationships/image" Target="../media/image90.png"/><Relationship Id="rId1" Type="http://schemas.openxmlformats.org/officeDocument/2006/relationships/slideLayout" Target="../slideLayouts/slideLayout1.xml"/><Relationship Id="rId2" Type="http://schemas.openxmlformats.org/officeDocument/2006/relationships/image" Target="../media/image87.png"/></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93.png"/><Relationship Id="rId5" Type="http://schemas.openxmlformats.org/officeDocument/2006/relationships/image" Target="../media/image94.png"/><Relationship Id="rId1" Type="http://schemas.openxmlformats.org/officeDocument/2006/relationships/slideLayout" Target="../slideLayouts/slideLayout1.xml"/><Relationship Id="rId2"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95.jpeg"/><Relationship Id="rId4" Type="http://schemas.openxmlformats.org/officeDocument/2006/relationships/image" Target="../media/image96.png"/><Relationship Id="rId5" Type="http://schemas.openxmlformats.org/officeDocument/2006/relationships/image" Target="../media/image97.jpeg"/><Relationship Id="rId6" Type="http://schemas.openxmlformats.org/officeDocument/2006/relationships/image" Target="../media/image98.jpeg"/><Relationship Id="rId7" Type="http://schemas.openxmlformats.org/officeDocument/2006/relationships/image" Target="../media/image99.jpeg"/><Relationship Id="rId8" Type="http://schemas.openxmlformats.org/officeDocument/2006/relationships/image" Target="../media/image100.jpeg"/><Relationship Id="rId9" Type="http://schemas.openxmlformats.org/officeDocument/2006/relationships/image" Target="../media/image101.png"/><Relationship Id="rId10" Type="http://schemas.openxmlformats.org/officeDocument/2006/relationships/image" Target="../media/image102.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jpeg"/><Relationship Id="rId1" Type="http://schemas.openxmlformats.org/officeDocument/2006/relationships/slideLayout" Target="../slideLayouts/slideLayout7.xml"/><Relationship Id="rId2" Type="http://schemas.openxmlformats.org/officeDocument/2006/relationships/image" Target="../media/image103.jpe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06.jpeg"/><Relationship Id="rId5" Type="http://schemas.openxmlformats.org/officeDocument/2006/relationships/image" Target="../media/image107.png"/><Relationship Id="rId6" Type="http://schemas.openxmlformats.org/officeDocument/2006/relationships/image" Target="../media/image10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4" Type="http://schemas.openxmlformats.org/officeDocument/2006/relationships/image" Target="../media/image111.jpeg"/><Relationship Id="rId1" Type="http://schemas.openxmlformats.org/officeDocument/2006/relationships/slideLayout" Target="../slideLayouts/slideLayout2.xml"/><Relationship Id="rId2" Type="http://schemas.openxmlformats.org/officeDocument/2006/relationships/image" Target="../media/image109.png"/></Relationships>
</file>

<file path=ppt/slides/_rels/slide54.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114.png"/><Relationship Id="rId1" Type="http://schemas.openxmlformats.org/officeDocument/2006/relationships/slideLayout" Target="../slideLayouts/slideLayout2.xml"/><Relationship Id="rId2" Type="http://schemas.openxmlformats.org/officeDocument/2006/relationships/image" Target="../media/image112.jpg"/></Relationships>
</file>

<file path=ppt/slides/_rels/slide55.xml.rels><?xml version="1.0" encoding="UTF-8" standalone="yes"?>
<Relationships xmlns="http://schemas.openxmlformats.org/package/2006/relationships"><Relationship Id="rId3" Type="http://schemas.openxmlformats.org/officeDocument/2006/relationships/image" Target="../media/image115.png"/><Relationship Id="rId4" Type="http://schemas.openxmlformats.org/officeDocument/2006/relationships/image" Target="../media/image116.png"/><Relationship Id="rId5" Type="http://schemas.openxmlformats.org/officeDocument/2006/relationships/image" Target="../media/image117.png"/><Relationship Id="rId6" Type="http://schemas.openxmlformats.org/officeDocument/2006/relationships/image" Target="../media/image118.png"/><Relationship Id="rId7" Type="http://schemas.openxmlformats.org/officeDocument/2006/relationships/image" Target="../media/image119.png"/><Relationship Id="rId8" Type="http://schemas.openxmlformats.org/officeDocument/2006/relationships/image" Target="../media/image120.jpeg"/><Relationship Id="rId9" Type="http://schemas.openxmlformats.org/officeDocument/2006/relationships/image" Target="../media/image121.png"/><Relationship Id="rId10" Type="http://schemas.openxmlformats.org/officeDocument/2006/relationships/image" Target="../media/image122.png"/><Relationship Id="rId11" Type="http://schemas.openxmlformats.org/officeDocument/2006/relationships/image" Target="../media/image123.jpeg"/><Relationship Id="rId1" Type="http://schemas.openxmlformats.org/officeDocument/2006/relationships/slideLayout" Target="../slideLayouts/slideLayout15.xml"/><Relationship Id="rId2" Type="http://schemas.openxmlformats.org/officeDocument/2006/relationships/notesSlide" Target="../notesSlides/notesSlide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24.png"/><Relationship Id="rId4" Type="http://schemas.openxmlformats.org/officeDocument/2006/relationships/image" Target="../media/image125.png"/><Relationship Id="rId5" Type="http://schemas.openxmlformats.org/officeDocument/2006/relationships/image" Target="../media/image126.pn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6"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25.png"/><Relationship Id="rId1" Type="http://schemas.openxmlformats.org/officeDocument/2006/relationships/slideLayout" Target="../slideLayouts/slideLayout7.xml"/><Relationship Id="rId2"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29.jpeg"/><Relationship Id="rId1" Type="http://schemas.openxmlformats.org/officeDocument/2006/relationships/slideLayout" Target="../slideLayouts/slideLayout2.xml"/><Relationship Id="rId2" Type="http://schemas.openxmlformats.org/officeDocument/2006/relationships/image" Target="../media/image128.jpe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1.png"/><Relationship Id="rId3" Type="http://schemas.openxmlformats.org/officeDocument/2006/relationships/image" Target="../media/image132.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4.jpe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5"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7" descr="дубна.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44000" cy="609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Title 1"/>
          <p:cNvSpPr>
            <a:spLocks noGrp="1"/>
          </p:cNvSpPr>
          <p:nvPr>
            <p:ph type="ctrTitle"/>
          </p:nvPr>
        </p:nvSpPr>
        <p:spPr>
          <a:xfrm>
            <a:off x="723900" y="0"/>
            <a:ext cx="7353300" cy="774700"/>
          </a:xfrm>
        </p:spPr>
        <p:txBody>
          <a:bodyPr/>
          <a:lstStyle/>
          <a:p>
            <a:pPr eaLnBrk="1" hangingPunct="1"/>
            <a:r>
              <a:rPr lang="en-US" sz="2800" b="1">
                <a:solidFill>
                  <a:srgbClr val="000090"/>
                </a:solidFill>
                <a:latin typeface="Arial" charset="0"/>
                <a:ea typeface="ＭＳ Ｐゴシック" charset="0"/>
                <a:cs typeface="ＭＳ Ｐゴシック" charset="0"/>
              </a:rPr>
              <a:t>Physics program of </a:t>
            </a:r>
            <a:br>
              <a:rPr lang="en-US" sz="2800" b="1">
                <a:solidFill>
                  <a:srgbClr val="000090"/>
                </a:solidFill>
                <a:latin typeface="Arial" charset="0"/>
                <a:ea typeface="ＭＳ Ｐゴシック" charset="0"/>
                <a:cs typeface="ＭＳ Ｐゴシック" charset="0"/>
              </a:rPr>
            </a:br>
            <a:r>
              <a:rPr lang="en-US" sz="2800" b="1">
                <a:solidFill>
                  <a:srgbClr val="000090"/>
                </a:solidFill>
                <a:latin typeface="Arial" charset="0"/>
                <a:ea typeface="ＭＳ Ｐゴシック" charset="0"/>
                <a:cs typeface="ＭＳ Ｐゴシック" charset="0"/>
              </a:rPr>
              <a:t>the NICA facility at JINR</a:t>
            </a:r>
            <a:endParaRPr lang="ru-RU" sz="2800" b="1" i="1">
              <a:solidFill>
                <a:srgbClr val="000090"/>
              </a:solidFill>
              <a:latin typeface="Arial" charset="0"/>
              <a:ea typeface="ＭＳ Ｐゴシック" charset="0"/>
              <a:cs typeface="Arial" charset="0"/>
            </a:endParaRPr>
          </a:p>
        </p:txBody>
      </p:sp>
      <p:sp>
        <p:nvSpPr>
          <p:cNvPr id="19459" name="Subtitle 2"/>
          <p:cNvSpPr>
            <a:spLocks noGrp="1"/>
          </p:cNvSpPr>
          <p:nvPr>
            <p:ph type="subTitle" idx="1"/>
          </p:nvPr>
        </p:nvSpPr>
        <p:spPr>
          <a:xfrm>
            <a:off x="5453063" y="841375"/>
            <a:ext cx="1743075" cy="446088"/>
          </a:xfrm>
        </p:spPr>
        <p:txBody>
          <a:bodyPr/>
          <a:lstStyle/>
          <a:p>
            <a:pPr algn="l" eaLnBrk="1" hangingPunct="1"/>
            <a:r>
              <a:rPr lang="en-US" sz="1800" i="1" u="sng" dirty="0">
                <a:solidFill>
                  <a:srgbClr val="000090"/>
                </a:solidFill>
                <a:latin typeface="Arial" charset="0"/>
                <a:ea typeface="ＭＳ Ｐゴシック" charset="0"/>
                <a:cs typeface="Arial" charset="0"/>
              </a:rPr>
              <a:t>V. </a:t>
            </a:r>
            <a:r>
              <a:rPr lang="en-US" sz="1800" i="1" u="sng" dirty="0" err="1">
                <a:solidFill>
                  <a:srgbClr val="000090"/>
                </a:solidFill>
                <a:latin typeface="Arial" charset="0"/>
                <a:ea typeface="ＭＳ Ｐゴシック" charset="0"/>
                <a:cs typeface="Arial" charset="0"/>
              </a:rPr>
              <a:t>Kekelidze</a:t>
            </a:r>
            <a:r>
              <a:rPr lang="en-US" sz="1800" i="1" dirty="0" smtClean="0">
                <a:solidFill>
                  <a:srgbClr val="000090"/>
                </a:solidFill>
                <a:latin typeface="Arial" charset="0"/>
                <a:ea typeface="ＭＳ Ｐゴシック" charset="0"/>
                <a:cs typeface="Arial" charset="0"/>
              </a:rPr>
              <a:t>,</a:t>
            </a:r>
          </a:p>
          <a:p>
            <a:pPr algn="l" eaLnBrk="1" hangingPunct="1"/>
            <a:r>
              <a:rPr lang="en-US" sz="1800" i="1" dirty="0" smtClean="0">
                <a:solidFill>
                  <a:srgbClr val="000090"/>
                </a:solidFill>
                <a:latin typeface="Arial" charset="0"/>
                <a:ea typeface="ＭＳ Ｐゴシック" charset="0"/>
                <a:cs typeface="Arial" charset="0"/>
              </a:rPr>
              <a:t>JINR, </a:t>
            </a:r>
            <a:r>
              <a:rPr lang="en-US" sz="1800" i="1" dirty="0" err="1" smtClean="0">
                <a:solidFill>
                  <a:srgbClr val="000090"/>
                </a:solidFill>
                <a:latin typeface="Arial" charset="0"/>
                <a:ea typeface="ＭＳ Ｐゴシック" charset="0"/>
                <a:cs typeface="Arial" charset="0"/>
              </a:rPr>
              <a:t>Dubna</a:t>
            </a:r>
            <a:r>
              <a:rPr lang="en-US" sz="1800" i="1" dirty="0" smtClean="0">
                <a:solidFill>
                  <a:srgbClr val="000090"/>
                </a:solidFill>
                <a:latin typeface="Arial" charset="0"/>
                <a:ea typeface="ＭＳ Ｐゴシック" charset="0"/>
                <a:cs typeface="Arial" charset="0"/>
              </a:rPr>
              <a:t> </a:t>
            </a:r>
            <a:endParaRPr lang="ru-RU" sz="1800" i="1" dirty="0">
              <a:solidFill>
                <a:srgbClr val="000090"/>
              </a:solidFill>
              <a:latin typeface="Arial" charset="0"/>
              <a:ea typeface="ＭＳ Ｐゴシック" charset="0"/>
              <a:cs typeface="Arial" charset="0"/>
            </a:endParaRPr>
          </a:p>
        </p:txBody>
      </p:sp>
      <p:sp>
        <p:nvSpPr>
          <p:cNvPr id="19460" name="Oval 8"/>
          <p:cNvSpPr>
            <a:spLocks noChangeArrowheads="1"/>
          </p:cNvSpPr>
          <p:nvPr/>
        </p:nvSpPr>
        <p:spPr bwMode="auto">
          <a:xfrm>
            <a:off x="6997700" y="2819400"/>
            <a:ext cx="393700" cy="101600"/>
          </a:xfrm>
          <a:prstGeom prst="ellipse">
            <a:avLst/>
          </a:prstGeom>
          <a:noFill/>
          <a:ln w="38100">
            <a:solidFill>
              <a:srgbClr val="FF0000"/>
            </a:solidFill>
            <a:round/>
            <a:headEnd/>
            <a:tailEnd/>
          </a:ln>
          <a:effectLst>
            <a:outerShdw dist="23000" dir="5400000" rotWithShape="0">
              <a:srgbClr val="808080">
                <a:alpha val="34998"/>
              </a:srgbClr>
            </a:outerShdw>
          </a:effectLst>
          <a:extLst>
            <a:ext uri="{909E8E84-426E-40dd-AFC4-6F175D3DCCD1}">
              <a14:hiddenFill xmlns:a14="http://schemas.microsoft.com/office/drawing/2010/main">
                <a:solidFill>
                  <a:srgbClr val="FFFFFF"/>
                </a:solidFill>
              </a14:hiddenFill>
            </a:ext>
          </a:extLst>
        </p:spPr>
        <p:txBody>
          <a:bodyPr anchor="ctr"/>
          <a:lstStyle/>
          <a:p>
            <a:pPr algn="ctr"/>
            <a:endParaRPr lang="en-US">
              <a:solidFill>
                <a:srgbClr val="FFFFFF"/>
              </a:solidFill>
            </a:endParaRPr>
          </a:p>
        </p:txBody>
      </p:sp>
      <p:sp>
        <p:nvSpPr>
          <p:cNvPr id="19461" name="TextBox 9"/>
          <p:cNvSpPr txBox="1">
            <a:spLocks noChangeArrowheads="1"/>
          </p:cNvSpPr>
          <p:nvPr/>
        </p:nvSpPr>
        <p:spPr bwMode="auto">
          <a:xfrm>
            <a:off x="7239000" y="2452688"/>
            <a:ext cx="749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NICA</a:t>
            </a:r>
          </a:p>
        </p:txBody>
      </p:sp>
      <p:sp>
        <p:nvSpPr>
          <p:cNvPr id="19462" name="TextBox 10"/>
          <p:cNvSpPr txBox="1">
            <a:spLocks noChangeArrowheads="1"/>
          </p:cNvSpPr>
          <p:nvPr/>
        </p:nvSpPr>
        <p:spPr bwMode="auto">
          <a:xfrm>
            <a:off x="5524500" y="4064000"/>
            <a:ext cx="9366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2000" b="1" i="1">
                <a:solidFill>
                  <a:srgbClr val="000090"/>
                </a:solidFill>
              </a:rPr>
              <a:t>Volga</a:t>
            </a:r>
          </a:p>
          <a:p>
            <a:pPr algn="r" eaLnBrk="1" hangingPunct="1"/>
            <a:r>
              <a:rPr lang="en-US" sz="2000" b="1" i="1">
                <a:solidFill>
                  <a:srgbClr val="000090"/>
                </a:solidFill>
              </a:rPr>
              <a:t>river</a:t>
            </a:r>
          </a:p>
        </p:txBody>
      </p:sp>
      <p:pic>
        <p:nvPicPr>
          <p:cNvPr id="19463" name="Picture 6" descr="NICA-Logo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6363" y="0"/>
            <a:ext cx="1417637" cy="698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64" name="TextBox 1"/>
          <p:cNvSpPr txBox="1">
            <a:spLocks noChangeArrowheads="1"/>
          </p:cNvSpPr>
          <p:nvPr/>
        </p:nvSpPr>
        <p:spPr bwMode="auto">
          <a:xfrm>
            <a:off x="241300" y="5765800"/>
            <a:ext cx="58547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FF00"/>
                </a:solidFill>
              </a:rPr>
              <a:t>II ICPPA, October 10 - 14,  2016, Moscow</a:t>
            </a:r>
          </a:p>
        </p:txBody>
      </p:sp>
      <p:sp>
        <p:nvSpPr>
          <p:cNvPr id="19465" name="TextBox 4"/>
          <p:cNvSpPr txBox="1">
            <a:spLocks noChangeArrowheads="1"/>
          </p:cNvSpPr>
          <p:nvPr/>
        </p:nvSpPr>
        <p:spPr bwMode="auto">
          <a:xfrm>
            <a:off x="10617200" y="3929063"/>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pic>
        <p:nvPicPr>
          <p:cNvPr id="19466" name="Picture 1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15411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7"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9468"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1946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F950336-3595-184F-B24E-FFADA7834FED}" type="slidenum">
              <a:rPr lang="ru-RU" sz="1400"/>
              <a:pPr eaLnBrk="1" hangingPunct="1"/>
              <a:t>1</a:t>
            </a:fld>
            <a:endParaRPr lang="ru-RU" sz="1400"/>
          </a:p>
        </p:txBody>
      </p:sp>
    </p:spTree>
    <p:extLst>
      <p:ext uri="{BB962C8B-B14F-4D97-AF65-F5344CB8AC3E}">
        <p14:creationId xmlns:p14="http://schemas.microsoft.com/office/powerpoint/2010/main" val="325589438"/>
      </p:ext>
    </p:extLst>
  </p:cSld>
  <p:clrMapOvr>
    <a:masterClrMapping/>
  </p:clrMapOvr>
  <p:transition xmlns:p14="http://schemas.microsoft.com/office/powerpoint/2010/main" spd="slow" advTm="5156"/>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21858"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smtClean="0"/>
              <a:t>V.Kekelidze, ICPPA</a:t>
            </a:r>
            <a:endParaRPr lang="ru-RU" sz="1400"/>
          </a:p>
        </p:txBody>
      </p:sp>
      <p:sp>
        <p:nvSpPr>
          <p:cNvPr id="12185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54F99ED-221A-1E47-9304-5ADF4ECF998D}" type="slidenum">
              <a:rPr lang="ru-RU" sz="1400"/>
              <a:pPr eaLnBrk="1" hangingPunct="1"/>
              <a:t>10</a:t>
            </a:fld>
            <a:endParaRPr lang="ru-RU" sz="1400"/>
          </a:p>
        </p:txBody>
      </p:sp>
      <p:sp>
        <p:nvSpPr>
          <p:cNvPr id="121860" name="Picture 6"/>
          <p:cNvSpPr>
            <a:spLocks noChangeAspect="1"/>
          </p:cNvSpPr>
          <p:nvPr/>
        </p:nvSpPr>
        <p:spPr bwMode="auto">
          <a:xfrm>
            <a:off x="381000" y="1003300"/>
            <a:ext cx="8534400" cy="498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1861" name="AutoShape 4"/>
          <p:cNvSpPr>
            <a:spLocks noChangeAspect="1" noChangeArrowheads="1"/>
          </p:cNvSpPr>
          <p:nvPr/>
        </p:nvSpPr>
        <p:spPr bwMode="auto">
          <a:xfrm>
            <a:off x="723900" y="203200"/>
            <a:ext cx="7861300" cy="558800"/>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b="1" i="1" dirty="0">
                <a:solidFill>
                  <a:srgbClr val="000090"/>
                </a:solidFill>
              </a:rPr>
              <a:t> </a:t>
            </a:r>
            <a:r>
              <a:rPr lang="en-US" sz="2400" b="1" i="1" dirty="0" smtClean="0">
                <a:solidFill>
                  <a:srgbClr val="000090"/>
                </a:solidFill>
              </a:rPr>
              <a:t>the construction is in progress</a:t>
            </a:r>
            <a:endParaRPr lang="en-US" sz="2400" b="1" i="1" dirty="0">
              <a:solidFill>
                <a:srgbClr val="000090"/>
              </a:solidFill>
            </a:endParaRPr>
          </a:p>
        </p:txBody>
      </p:sp>
      <p:pic>
        <p:nvPicPr>
          <p:cNvPr id="2" name="Picture 1" descr="Снимок экрана 2016-09-20 в 9.54.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92007"/>
            <a:ext cx="9144000" cy="479572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81288"/>
            <a:ext cx="3975100" cy="279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6" name="TextBox 4"/>
          <p:cNvSpPr txBox="1">
            <a:spLocks noChangeArrowheads="1"/>
          </p:cNvSpPr>
          <p:nvPr/>
        </p:nvSpPr>
        <p:spPr bwMode="auto">
          <a:xfrm>
            <a:off x="4279900" y="2976563"/>
            <a:ext cx="4419600" cy="461962"/>
          </a:xfrm>
          <a:prstGeom prst="rect">
            <a:avLst/>
          </a:prstGeom>
          <a:solidFill>
            <a:schemeClr val="accent5"/>
          </a:solidFill>
          <a:ln w="9525">
            <a:solidFill>
              <a:srgbClr val="000090"/>
            </a:solidFill>
            <a:miter lim="800000"/>
            <a:headEnd/>
            <a:tailEnd/>
          </a:ln>
        </p:spPr>
        <p:txBody>
          <a:bodyPr>
            <a:spAutoFit/>
          </a:bodyPr>
          <a:lstStyle/>
          <a:p>
            <a:pPr>
              <a:defRPr/>
            </a:pPr>
            <a:r>
              <a:rPr lang="en-US" sz="2400" b="1" dirty="0" err="1">
                <a:solidFill>
                  <a:srgbClr val="FF0000"/>
                </a:solidFill>
              </a:rPr>
              <a:t>M</a:t>
            </a:r>
            <a:r>
              <a:rPr lang="en-US" sz="2400" b="1" dirty="0" err="1">
                <a:solidFill>
                  <a:srgbClr val="000090"/>
                </a:solidFill>
              </a:rPr>
              <a:t>ulti</a:t>
            </a:r>
            <a:r>
              <a:rPr lang="en-US" sz="2400" b="1" dirty="0" err="1">
                <a:solidFill>
                  <a:srgbClr val="FF0000"/>
                </a:solidFill>
              </a:rPr>
              <a:t>P</a:t>
            </a:r>
            <a:r>
              <a:rPr lang="en-US" sz="2400" b="1" dirty="0" err="1">
                <a:solidFill>
                  <a:srgbClr val="000090"/>
                </a:solidFill>
              </a:rPr>
              <a:t>urpose</a:t>
            </a:r>
            <a:r>
              <a:rPr lang="en-US" sz="2400" b="1" dirty="0">
                <a:solidFill>
                  <a:srgbClr val="000090"/>
                </a:solidFill>
              </a:rPr>
              <a:t> </a:t>
            </a:r>
            <a:r>
              <a:rPr lang="en-US" sz="2400" b="1" dirty="0">
                <a:solidFill>
                  <a:srgbClr val="FF0000"/>
                </a:solidFill>
              </a:rPr>
              <a:t>D</a:t>
            </a:r>
            <a:r>
              <a:rPr lang="en-US" sz="2400" b="1" dirty="0">
                <a:solidFill>
                  <a:srgbClr val="000090"/>
                </a:solidFill>
              </a:rPr>
              <a:t>etector (</a:t>
            </a:r>
            <a:r>
              <a:rPr lang="en-US" sz="2400" b="1" dirty="0">
                <a:solidFill>
                  <a:srgbClr val="FF0000"/>
                </a:solidFill>
              </a:rPr>
              <a:t>MPD</a:t>
            </a:r>
            <a:r>
              <a:rPr lang="en-US" sz="2400" b="1" dirty="0">
                <a:solidFill>
                  <a:srgbClr val="000090"/>
                </a:solidFill>
              </a:rPr>
              <a:t>) </a:t>
            </a:r>
          </a:p>
        </p:txBody>
      </p:sp>
      <p:sp>
        <p:nvSpPr>
          <p:cNvPr id="93187" name="Date Placeholder 1"/>
          <p:cNvSpPr>
            <a:spLocks noGrp="1"/>
          </p:cNvSpPr>
          <p:nvPr>
            <p:ph type="dt" sz="quarter" idx="10"/>
          </p:nvPr>
        </p:nvSpPr>
        <p:spPr>
          <a:xfrm>
            <a:off x="457200" y="63436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93188" name="Footer Placeholder 2"/>
          <p:cNvSpPr>
            <a:spLocks noGrp="1"/>
          </p:cNvSpPr>
          <p:nvPr>
            <p:ph type="ftr" sz="quarter" idx="11"/>
          </p:nvPr>
        </p:nvSpPr>
        <p:spPr>
          <a:xfrm>
            <a:off x="2451100" y="6343650"/>
            <a:ext cx="546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93189" name="Slide Number Placeholder 3"/>
          <p:cNvSpPr>
            <a:spLocks noGrp="1"/>
          </p:cNvSpPr>
          <p:nvPr>
            <p:ph type="sldNum" sz="quarter" idx="12"/>
          </p:nvPr>
        </p:nvSpPr>
        <p:spPr>
          <a:xfrm>
            <a:off x="6553200" y="63436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8BCC14-1011-B140-932F-E87AC5FD3905}" type="slidenum">
              <a:rPr lang="ru-RU" sz="1400"/>
              <a:pPr eaLnBrk="1" hangingPunct="1"/>
              <a:t>11</a:t>
            </a:fld>
            <a:endParaRPr lang="ru-RU" sz="1400"/>
          </a:p>
        </p:txBody>
      </p:sp>
      <p:pic>
        <p:nvPicPr>
          <p:cNvPr id="93190" name="Picture 12" descr="C:\Users\Yury\Documents\Suzdal\BM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425" y="582613"/>
            <a:ext cx="3341688"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1" name="Rectangle 2"/>
          <p:cNvSpPr>
            <a:spLocks noChangeArrowheads="1"/>
          </p:cNvSpPr>
          <p:nvPr/>
        </p:nvSpPr>
        <p:spPr bwMode="auto">
          <a:xfrm>
            <a:off x="3340100" y="596900"/>
            <a:ext cx="5384800" cy="533400"/>
          </a:xfrm>
          <a:prstGeom prst="rect">
            <a:avLst/>
          </a:prstGeom>
          <a:solidFill>
            <a:srgbClr val="EAEAEA"/>
          </a:solidFill>
          <a:ln w="9525">
            <a:solidFill>
              <a:srgbClr val="000090"/>
            </a:solidFill>
            <a:miter lim="800000"/>
            <a:headEnd/>
            <a:tailEnd/>
          </a:ln>
        </p:spPr>
        <p:txBody>
          <a:bodyPr anchor="ctr"/>
          <a:lstStyle/>
          <a:p>
            <a:r>
              <a:rPr lang="en-US" sz="2400" b="1">
                <a:solidFill>
                  <a:srgbClr val="FF0000"/>
                </a:solidFill>
              </a:rPr>
              <a:t>B</a:t>
            </a:r>
            <a:r>
              <a:rPr lang="en-US" sz="2400">
                <a:solidFill>
                  <a:srgbClr val="000090"/>
                </a:solidFill>
              </a:rPr>
              <a:t>aryonic </a:t>
            </a:r>
            <a:r>
              <a:rPr lang="en-US" sz="2400" b="1">
                <a:solidFill>
                  <a:srgbClr val="FF0000"/>
                </a:solidFill>
              </a:rPr>
              <a:t>M</a:t>
            </a:r>
            <a:r>
              <a:rPr lang="en-US" sz="2400">
                <a:solidFill>
                  <a:srgbClr val="000090"/>
                </a:solidFill>
              </a:rPr>
              <a:t>atter at </a:t>
            </a:r>
            <a:r>
              <a:rPr lang="en-US" sz="2400" b="1">
                <a:solidFill>
                  <a:srgbClr val="FF0000"/>
                </a:solidFill>
              </a:rPr>
              <a:t>N</a:t>
            </a:r>
            <a:r>
              <a:rPr lang="en-US" sz="2400">
                <a:solidFill>
                  <a:srgbClr val="000090"/>
                </a:solidFill>
              </a:rPr>
              <a:t>uclotron (</a:t>
            </a:r>
            <a:r>
              <a:rPr lang="en-US" sz="2400" b="1">
                <a:solidFill>
                  <a:srgbClr val="FF0000"/>
                </a:solidFill>
              </a:rPr>
              <a:t>BM@N</a:t>
            </a:r>
            <a:r>
              <a:rPr lang="en-US" sz="2400">
                <a:solidFill>
                  <a:srgbClr val="000090"/>
                </a:solidFill>
              </a:rPr>
              <a:t>)</a:t>
            </a:r>
            <a:endParaRPr lang="en-GB" sz="2400" i="1">
              <a:solidFill>
                <a:srgbClr val="000090"/>
              </a:solidFill>
            </a:endParaRPr>
          </a:p>
        </p:txBody>
      </p:sp>
      <p:sp>
        <p:nvSpPr>
          <p:cNvPr id="93192" name="TextBox 8"/>
          <p:cNvSpPr txBox="1">
            <a:spLocks noChangeArrowheads="1"/>
          </p:cNvSpPr>
          <p:nvPr/>
        </p:nvSpPr>
        <p:spPr bwMode="auto">
          <a:xfrm>
            <a:off x="4127500" y="1219200"/>
            <a:ext cx="43815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solidFill>
                  <a:srgbClr val="000090"/>
                </a:solidFill>
              </a:rPr>
              <a:t>the fixed target experiment </a:t>
            </a:r>
          </a:p>
          <a:p>
            <a:pPr eaLnBrk="1" hangingPunct="1"/>
            <a:r>
              <a:rPr lang="en-US" i="1">
                <a:solidFill>
                  <a:srgbClr val="000090"/>
                </a:solidFill>
              </a:rPr>
              <a:t>at the Nuclotron</a:t>
            </a:r>
          </a:p>
        </p:txBody>
      </p:sp>
      <p:sp>
        <p:nvSpPr>
          <p:cNvPr id="93193" name="TextBox 4"/>
          <p:cNvSpPr txBox="1">
            <a:spLocks noChangeArrowheads="1"/>
          </p:cNvSpPr>
          <p:nvPr/>
        </p:nvSpPr>
        <p:spPr bwMode="auto">
          <a:xfrm>
            <a:off x="6286500" y="3535363"/>
            <a:ext cx="2400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i="1">
                <a:solidFill>
                  <a:srgbClr val="000090"/>
                </a:solidFill>
              </a:rPr>
              <a:t>at the Collider</a:t>
            </a:r>
          </a:p>
        </p:txBody>
      </p:sp>
      <p:sp>
        <p:nvSpPr>
          <p:cNvPr id="11" name="Text Box 1051"/>
          <p:cNvSpPr txBox="1">
            <a:spLocks noChangeArrowheads="1"/>
          </p:cNvSpPr>
          <p:nvPr/>
        </p:nvSpPr>
        <p:spPr bwMode="auto">
          <a:xfrm>
            <a:off x="393700" y="5562600"/>
            <a:ext cx="6667500" cy="461963"/>
          </a:xfrm>
          <a:prstGeom prst="rect">
            <a:avLst/>
          </a:prstGeom>
          <a:solidFill>
            <a:srgbClr val="DAEDEF"/>
          </a:solidFill>
          <a:ln w="9525">
            <a:solidFill>
              <a:srgbClr val="000090"/>
            </a:solidFill>
            <a:miter lim="800000"/>
            <a:headEnd/>
            <a:tailEnd/>
          </a:ln>
        </p:spPr>
        <p:txBody>
          <a:bodyPr>
            <a:spAutoFit/>
          </a:bodyPr>
          <a:lstStyle>
            <a:lvl1pPr eaLnBrk="0" hangingPunct="0">
              <a:defRPr sz="2400">
                <a:solidFill>
                  <a:schemeClr val="tx1"/>
                </a:solidFill>
                <a:latin typeface="Bookman Old Style" charset="0"/>
                <a:ea typeface="ＭＳ Ｐゴシック" charset="0"/>
                <a:cs typeface="ＭＳ Ｐゴシック" charset="0"/>
              </a:defRPr>
            </a:lvl1pPr>
            <a:lvl2pPr marL="37931725" indent="-37474525" eaLnBrk="0" hangingPunct="0">
              <a:defRPr sz="2400">
                <a:solidFill>
                  <a:schemeClr val="tx1"/>
                </a:solidFill>
                <a:latin typeface="Bookman Old Style" charset="0"/>
                <a:ea typeface="ＭＳ Ｐゴシック" charset="0"/>
              </a:defRPr>
            </a:lvl2pPr>
            <a:lvl3pPr eaLnBrk="0" hangingPunct="0">
              <a:defRPr sz="2400">
                <a:solidFill>
                  <a:schemeClr val="tx1"/>
                </a:solidFill>
                <a:latin typeface="Bookman Old Style" charset="0"/>
                <a:ea typeface="ＭＳ Ｐゴシック" charset="0"/>
              </a:defRPr>
            </a:lvl3pPr>
            <a:lvl4pPr eaLnBrk="0" hangingPunct="0">
              <a:defRPr sz="2400">
                <a:solidFill>
                  <a:schemeClr val="tx1"/>
                </a:solidFill>
                <a:latin typeface="Bookman Old Style" charset="0"/>
                <a:ea typeface="ＭＳ Ｐゴシック" charset="0"/>
              </a:defRPr>
            </a:lvl4pPr>
            <a:lvl5pPr eaLnBrk="0" hangingPunct="0">
              <a:defRPr sz="2400">
                <a:solidFill>
                  <a:schemeClr val="tx1"/>
                </a:solidFill>
                <a:latin typeface="Bookman Old Style" charset="0"/>
                <a:ea typeface="ＭＳ Ｐゴシック" charset="0"/>
              </a:defRPr>
            </a:lvl5pPr>
            <a:lvl6pPr marL="457200" eaLnBrk="0" fontAlgn="base" hangingPunct="0">
              <a:spcBef>
                <a:spcPct val="0"/>
              </a:spcBef>
              <a:spcAft>
                <a:spcPct val="0"/>
              </a:spcAft>
              <a:defRPr sz="2400">
                <a:solidFill>
                  <a:schemeClr val="tx1"/>
                </a:solidFill>
                <a:latin typeface="Bookman Old Style" charset="0"/>
                <a:ea typeface="ＭＳ Ｐゴシック" charset="0"/>
              </a:defRPr>
            </a:lvl6pPr>
            <a:lvl7pPr marL="914400" eaLnBrk="0" fontAlgn="base" hangingPunct="0">
              <a:spcBef>
                <a:spcPct val="0"/>
              </a:spcBef>
              <a:spcAft>
                <a:spcPct val="0"/>
              </a:spcAft>
              <a:defRPr sz="2400">
                <a:solidFill>
                  <a:schemeClr val="tx1"/>
                </a:solidFill>
                <a:latin typeface="Bookman Old Style" charset="0"/>
                <a:ea typeface="ＭＳ Ｐゴシック" charset="0"/>
              </a:defRPr>
            </a:lvl7pPr>
            <a:lvl8pPr marL="1371600" eaLnBrk="0" fontAlgn="base" hangingPunct="0">
              <a:spcBef>
                <a:spcPct val="0"/>
              </a:spcBef>
              <a:spcAft>
                <a:spcPct val="0"/>
              </a:spcAft>
              <a:defRPr sz="2400">
                <a:solidFill>
                  <a:schemeClr val="tx1"/>
                </a:solidFill>
                <a:latin typeface="Bookman Old Style" charset="0"/>
                <a:ea typeface="ＭＳ Ｐゴシック" charset="0"/>
              </a:defRPr>
            </a:lvl8pPr>
            <a:lvl9pPr marL="1828800" eaLnBrk="0" fontAlgn="base" hangingPunct="0">
              <a:spcBef>
                <a:spcPct val="0"/>
              </a:spcBef>
              <a:spcAft>
                <a:spcPct val="0"/>
              </a:spcAft>
              <a:defRPr sz="2400">
                <a:solidFill>
                  <a:schemeClr val="tx1"/>
                </a:solidFill>
                <a:latin typeface="Bookman Old Style" charset="0"/>
                <a:ea typeface="ＭＳ Ｐゴシック" charset="0"/>
              </a:defRPr>
            </a:lvl9pPr>
          </a:lstStyle>
          <a:p>
            <a:pPr algn="ctr" eaLnBrk="1" hangingPunct="1">
              <a:spcBef>
                <a:spcPct val="50000"/>
              </a:spcBef>
              <a:buClr>
                <a:srgbClr val="000000"/>
              </a:buClr>
              <a:buSzPct val="100000"/>
              <a:buFont typeface="Arial" charset="0"/>
              <a:buNone/>
              <a:defRPr/>
            </a:pPr>
            <a:r>
              <a:rPr lang="en-US" b="1" dirty="0">
                <a:solidFill>
                  <a:srgbClr val="FF0000"/>
                </a:solidFill>
                <a:effectLst>
                  <a:outerShdw blurRad="38100" dist="38100" dir="2700000" algn="tl">
                    <a:srgbClr val="DDDDDD"/>
                  </a:outerShdw>
                </a:effectLst>
                <a:latin typeface="Arial"/>
                <a:cs typeface="Arial"/>
              </a:rPr>
              <a:t>SPD </a:t>
            </a:r>
            <a:r>
              <a:rPr lang="en-US" b="1" dirty="0">
                <a:solidFill>
                  <a:srgbClr val="000090"/>
                </a:solidFill>
                <a:effectLst>
                  <a:outerShdw blurRad="38100" dist="38100" dir="2700000" algn="tl">
                    <a:srgbClr val="DDDDDD"/>
                  </a:outerShdw>
                </a:effectLst>
                <a:latin typeface="Arial"/>
                <a:cs typeface="Arial"/>
              </a:rPr>
              <a:t>(</a:t>
            </a:r>
            <a:r>
              <a:rPr lang="en-US" b="1" dirty="0">
                <a:solidFill>
                  <a:srgbClr val="FF0000"/>
                </a:solidFill>
                <a:effectLst>
                  <a:outerShdw blurRad="38100" dist="38100" dir="2700000" algn="tl">
                    <a:srgbClr val="DDDDDD"/>
                  </a:outerShdw>
                </a:effectLst>
                <a:latin typeface="Arial"/>
                <a:cs typeface="Arial"/>
              </a:rPr>
              <a:t>S</a:t>
            </a:r>
            <a:r>
              <a:rPr lang="en-US" b="1" dirty="0">
                <a:solidFill>
                  <a:srgbClr val="000090"/>
                </a:solidFill>
                <a:effectLst>
                  <a:outerShdw blurRad="38100" dist="38100" dir="2700000" algn="tl">
                    <a:srgbClr val="DDDDDD"/>
                  </a:outerShdw>
                </a:effectLst>
                <a:latin typeface="Arial"/>
                <a:cs typeface="Arial"/>
              </a:rPr>
              <a:t>pin</a:t>
            </a:r>
            <a:r>
              <a:rPr lang="en-US" b="1" dirty="0">
                <a:solidFill>
                  <a:srgbClr val="FF0000"/>
                </a:solidFill>
                <a:effectLst>
                  <a:outerShdw blurRad="38100" dist="38100" dir="2700000" algn="tl">
                    <a:srgbClr val="DDDDDD"/>
                  </a:outerShdw>
                </a:effectLst>
                <a:latin typeface="Arial"/>
                <a:cs typeface="Arial"/>
              </a:rPr>
              <a:t> P</a:t>
            </a:r>
            <a:r>
              <a:rPr lang="en-US" b="1" dirty="0">
                <a:solidFill>
                  <a:srgbClr val="000090"/>
                </a:solidFill>
                <a:effectLst>
                  <a:outerShdw blurRad="38100" dist="38100" dir="2700000" algn="tl">
                    <a:srgbClr val="DDDDDD"/>
                  </a:outerShdw>
                </a:effectLst>
                <a:latin typeface="Arial"/>
                <a:cs typeface="Arial"/>
              </a:rPr>
              <a:t>hysics</a:t>
            </a:r>
            <a:r>
              <a:rPr lang="en-US" b="1" dirty="0">
                <a:solidFill>
                  <a:srgbClr val="FF0000"/>
                </a:solidFill>
                <a:effectLst>
                  <a:outerShdw blurRad="38100" dist="38100" dir="2700000" algn="tl">
                    <a:srgbClr val="DDDDDD"/>
                  </a:outerShdw>
                </a:effectLst>
                <a:latin typeface="Arial"/>
                <a:cs typeface="Arial"/>
              </a:rPr>
              <a:t> D</a:t>
            </a:r>
            <a:r>
              <a:rPr lang="en-US" b="1" dirty="0">
                <a:solidFill>
                  <a:srgbClr val="000090"/>
                </a:solidFill>
                <a:effectLst>
                  <a:outerShdw blurRad="38100" dist="38100" dir="2700000" algn="tl">
                    <a:srgbClr val="DDDDDD"/>
                  </a:outerShdw>
                </a:effectLst>
                <a:latin typeface="Arial"/>
                <a:cs typeface="Arial"/>
              </a:rPr>
              <a:t>etector</a:t>
            </a:r>
            <a:r>
              <a:rPr lang="en-US" b="1" dirty="0" smtClean="0">
                <a:solidFill>
                  <a:srgbClr val="000090"/>
                </a:solidFill>
                <a:effectLst>
                  <a:outerShdw blurRad="38100" dist="38100" dir="2700000" algn="tl">
                    <a:srgbClr val="DDDDDD"/>
                  </a:outerShdw>
                </a:effectLst>
                <a:latin typeface="Arial"/>
                <a:cs typeface="Arial"/>
              </a:rPr>
              <a:t>)  </a:t>
            </a:r>
            <a:r>
              <a:rPr lang="en-US" i="1" dirty="0" smtClean="0">
                <a:solidFill>
                  <a:srgbClr val="000090"/>
                </a:solidFill>
                <a:effectLst>
                  <a:outerShdw blurRad="38100" dist="38100" dir="2700000" algn="tl">
                    <a:srgbClr val="DDDDDD"/>
                  </a:outerShdw>
                </a:effectLst>
                <a:latin typeface="Arial"/>
                <a:cs typeface="Arial"/>
              </a:rPr>
              <a:t>at the Collider</a:t>
            </a:r>
            <a:endParaRPr lang="en-US" i="1" dirty="0">
              <a:solidFill>
                <a:srgbClr val="000090"/>
              </a:solidFill>
              <a:effectLst>
                <a:outerShdw blurRad="38100" dist="38100" dir="2700000" algn="tl">
                  <a:srgbClr val="DDDDDD"/>
                </a:outerShdw>
              </a:effectLst>
              <a:latin typeface="Arial"/>
              <a:cs typeface="Arial"/>
            </a:endParaRPr>
          </a:p>
        </p:txBody>
      </p:sp>
      <p:sp>
        <p:nvSpPr>
          <p:cNvPr id="93195" name="TextBox 2"/>
          <p:cNvSpPr txBox="1">
            <a:spLocks noChangeArrowheads="1"/>
          </p:cNvSpPr>
          <p:nvPr/>
        </p:nvSpPr>
        <p:spPr bwMode="auto">
          <a:xfrm>
            <a:off x="4292600" y="6016625"/>
            <a:ext cx="4419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i="1">
                <a:solidFill>
                  <a:srgbClr val="000090"/>
                </a:solidFill>
                <a:cs typeface="Arial" charset="0"/>
              </a:rPr>
              <a:t>the project </a:t>
            </a:r>
            <a:r>
              <a:rPr lang="en-US" i="1">
                <a:solidFill>
                  <a:srgbClr val="FF0000"/>
                </a:solidFill>
                <a:cs typeface="Arial" charset="0"/>
              </a:rPr>
              <a:t>- in preparation</a:t>
            </a:r>
            <a:endParaRPr lang="ru-RU" i="1">
              <a:solidFill>
                <a:srgbClr val="FF0000"/>
              </a:solidFill>
              <a:cs typeface="Arial" charset="0"/>
            </a:endParaRPr>
          </a:p>
        </p:txBody>
      </p:sp>
      <p:sp>
        <p:nvSpPr>
          <p:cNvPr id="93196" name="TextBox 1"/>
          <p:cNvSpPr txBox="1">
            <a:spLocks noChangeArrowheads="1"/>
          </p:cNvSpPr>
          <p:nvPr/>
        </p:nvSpPr>
        <p:spPr bwMode="auto">
          <a:xfrm>
            <a:off x="3263900" y="76200"/>
            <a:ext cx="23749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200" b="1">
                <a:solidFill>
                  <a:srgbClr val="000090"/>
                </a:solidFill>
              </a:rPr>
              <a:t>3 detectors</a:t>
            </a:r>
          </a:p>
        </p:txBody>
      </p:sp>
      <p:sp>
        <p:nvSpPr>
          <p:cNvPr id="93197" name="TextBox 3"/>
          <p:cNvSpPr txBox="1">
            <a:spLocks noChangeArrowheads="1"/>
          </p:cNvSpPr>
          <p:nvPr/>
        </p:nvSpPr>
        <p:spPr bwMode="auto">
          <a:xfrm>
            <a:off x="5956300" y="2197100"/>
            <a:ext cx="2781300" cy="461963"/>
          </a:xfrm>
          <a:prstGeom prst="rect">
            <a:avLst/>
          </a:prstGeom>
          <a:solidFill>
            <a:srgbClr val="DCEF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rPr>
              <a:t>Stage I	2017</a:t>
            </a:r>
          </a:p>
        </p:txBody>
      </p:sp>
      <p:sp>
        <p:nvSpPr>
          <p:cNvPr id="93198" name="TextBox 15"/>
          <p:cNvSpPr txBox="1">
            <a:spLocks noChangeArrowheads="1"/>
          </p:cNvSpPr>
          <p:nvPr/>
        </p:nvSpPr>
        <p:spPr bwMode="auto">
          <a:xfrm>
            <a:off x="5880100" y="4483100"/>
            <a:ext cx="2781300" cy="461963"/>
          </a:xfrm>
          <a:prstGeom prst="rect">
            <a:avLst/>
          </a:prstGeom>
          <a:solidFill>
            <a:srgbClr val="DCEFE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a:solidFill>
                  <a:srgbClr val="000090"/>
                </a:solidFill>
              </a:rPr>
              <a:t>Stage I	</a:t>
            </a:r>
            <a:r>
              <a:rPr lang="en-US" b="1" dirty="0" smtClean="0">
                <a:solidFill>
                  <a:srgbClr val="000090"/>
                </a:solidFill>
              </a:rPr>
              <a:t>2020</a:t>
            </a:r>
            <a:endParaRPr lang="en-US" b="1" dirty="0">
              <a:solidFill>
                <a:srgbClr val="000090"/>
              </a:solidFill>
            </a:endParaRPr>
          </a:p>
        </p:txBody>
      </p:sp>
    </p:spTree>
    <p:extLst>
      <p:ext uri="{BB962C8B-B14F-4D97-AF65-F5344CB8AC3E}">
        <p14:creationId xmlns:p14="http://schemas.microsoft.com/office/powerpoint/2010/main" val="350780370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Date Placeholder 1"/>
          <p:cNvSpPr>
            <a:spLocks noGrp="1"/>
          </p:cNvSpPr>
          <p:nvPr>
            <p:ph type="dt" sz="quarter" idx="10"/>
          </p:nvPr>
        </p:nvSpPr>
        <p:spPr>
          <a:xfrm>
            <a:off x="457200" y="6283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23906" name="Footer Placeholder 2"/>
          <p:cNvSpPr>
            <a:spLocks noGrp="1"/>
          </p:cNvSpPr>
          <p:nvPr>
            <p:ph type="ftr" sz="quarter" idx="11"/>
          </p:nvPr>
        </p:nvSpPr>
        <p:spPr>
          <a:xfrm>
            <a:off x="2235200" y="6283325"/>
            <a:ext cx="5702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V.Kekelidze, ICPPA</a:t>
            </a:r>
            <a:endParaRPr lang="ru-RU" sz="1400"/>
          </a:p>
        </p:txBody>
      </p:sp>
      <p:graphicFrame>
        <p:nvGraphicFramePr>
          <p:cNvPr id="123907" name="Object 17"/>
          <p:cNvGraphicFramePr>
            <a:graphicFrameLocks noChangeAspect="1"/>
          </p:cNvGraphicFramePr>
          <p:nvPr/>
        </p:nvGraphicFramePr>
        <p:xfrm>
          <a:off x="3397250" y="1422400"/>
          <a:ext cx="2349500" cy="4013200"/>
        </p:xfrm>
        <a:graphic>
          <a:graphicData uri="http://schemas.openxmlformats.org/presentationml/2006/ole">
            <mc:AlternateContent xmlns:mc="http://schemas.openxmlformats.org/markup-compatibility/2006">
              <mc:Choice xmlns:v="urn:schemas-microsoft-com:vml" Requires="v">
                <p:oleObj spid="_x0000_s144633" name="Worksheet" r:id="rId3" imgW="2349500" imgH="4013200" progId="Excel.Sheet.12">
                  <p:embed/>
                </p:oleObj>
              </mc:Choice>
              <mc:Fallback>
                <p:oleObj name="Worksheet" r:id="rId3" imgW="2349500" imgH="4013200" progId="Excel.Sheet.12">
                  <p:embed/>
                  <p:pic>
                    <p:nvPicPr>
                      <p:cNvPr id="0" name="Object 1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7250" y="1422400"/>
                        <a:ext cx="2349500" cy="40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Table 8"/>
          <p:cNvGraphicFramePr>
            <a:graphicFrameLocks noGrp="1"/>
          </p:cNvGraphicFramePr>
          <p:nvPr>
            <p:extLst>
              <p:ext uri="{D42A27DB-BD31-4B8C-83A1-F6EECF244321}">
                <p14:modId xmlns:p14="http://schemas.microsoft.com/office/powerpoint/2010/main" val="687841655"/>
              </p:ext>
            </p:extLst>
          </p:nvPr>
        </p:nvGraphicFramePr>
        <p:xfrm>
          <a:off x="914400" y="739775"/>
          <a:ext cx="7113589" cy="5280126"/>
        </p:xfrm>
        <a:graphic>
          <a:graphicData uri="http://schemas.openxmlformats.org/drawingml/2006/table">
            <a:tbl>
              <a:tblPr/>
              <a:tblGrid>
                <a:gridCol w="200637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gridCol w="141867"/>
              </a:tblGrid>
              <a:tr h="223490">
                <a:tc>
                  <a:txBody>
                    <a:bodyPr/>
                    <a:lstStyle/>
                    <a:p>
                      <a:pPr algn="l" fontAlgn="b"/>
                      <a:endParaRPr lang="en-US" sz="1400" b="1" i="0" u="none" strike="noStrike" dirty="0">
                        <a:solidFill>
                          <a:srgbClr val="000000"/>
                        </a:solidFill>
                        <a:effectLst/>
                        <a:latin typeface="Arial"/>
                        <a:cs typeface="Arial"/>
                      </a:endParaRPr>
                    </a:p>
                  </a:txBody>
                  <a:tcPr marL="10133" marR="10133" marT="10134" marB="0" anchor="b">
                    <a:lnL>
                      <a:noFill/>
                    </a:lnL>
                    <a:lnR w="19050" cap="flat" cmpd="sng" algn="ctr">
                      <a:solidFill>
                        <a:srgbClr val="00000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2015</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2016</a:t>
                      </a: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2017</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2018</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2019</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2020</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2021</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2022</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4">
                  <a:txBody>
                    <a:bodyPr/>
                    <a:lstStyle/>
                    <a:p>
                      <a:pPr algn="ctr" fontAlgn="b"/>
                      <a:r>
                        <a:rPr lang="en-US" sz="1400" b="1" i="0" u="none" strike="noStrike" dirty="0" smtClean="0">
                          <a:solidFill>
                            <a:srgbClr val="000090"/>
                          </a:solidFill>
                          <a:effectLst/>
                          <a:latin typeface="Arial"/>
                          <a:cs typeface="Arial"/>
                        </a:rPr>
                        <a:t>2023</a:t>
                      </a:r>
                      <a:endParaRPr lang="en-US" sz="1400" b="1" i="0" u="none" strike="noStrike" dirty="0">
                        <a:solidFill>
                          <a:srgbClr val="000090"/>
                        </a:solidFill>
                        <a:effectLst/>
                        <a:latin typeface="Arial"/>
                        <a:cs typeface="Arial"/>
                      </a:endParaRPr>
                    </a:p>
                  </a:txBody>
                  <a:tcPr marL="10133" marR="10133" marT="10134" marB="0" anchor="b">
                    <a:lnL w="1905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pPr algn="l" fontAlgn="b"/>
                      <a:endParaRPr lang="en-US" sz="1000" b="0" i="0" u="none" strike="noStrike" dirty="0">
                        <a:solidFill>
                          <a:srgbClr val="000000"/>
                        </a:solidFill>
                        <a:effectLst/>
                        <a:latin typeface="Calibri"/>
                      </a:endParaRPr>
                    </a:p>
                  </a:txBody>
                  <a:tcPr marL="10134" marR="10134" marT="10134" marB="0" anchor="b">
                    <a:lnL>
                      <a:noFill/>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r>
              <a:tr h="210308">
                <a:tc>
                  <a:txBody>
                    <a:bodyPr/>
                    <a:lstStyle/>
                    <a:p>
                      <a:pPr algn="l">
                        <a:lnSpc>
                          <a:spcPct val="115000"/>
                        </a:lnSpc>
                        <a:spcAft>
                          <a:spcPts val="0"/>
                        </a:spcAft>
                        <a:tabLst>
                          <a:tab pos="7381240" algn="l"/>
                        </a:tabLst>
                      </a:pPr>
                      <a:r>
                        <a:rPr lang="en-US" sz="1200" b="1" dirty="0">
                          <a:solidFill>
                            <a:srgbClr val="002060"/>
                          </a:solidFill>
                          <a:effectLst/>
                          <a:latin typeface="Arial"/>
                          <a:ea typeface="Calibri"/>
                          <a:cs typeface="Arial"/>
                        </a:rPr>
                        <a:t>Injection complex</a:t>
                      </a:r>
                      <a:endParaRPr lang="ru-RU" sz="12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a:r>
                        <a:rPr lang="en-US" sz="1200" i="1" dirty="0" smtClean="0">
                          <a:solidFill>
                            <a:srgbClr val="000090"/>
                          </a:solidFill>
                          <a:latin typeface="Arial"/>
                          <a:cs typeface="Arial"/>
                        </a:rPr>
                        <a:t>Lu-20 upgrade</a:t>
                      </a:r>
                      <a:endParaRPr lang="en-US" sz="1200" i="1" dirty="0">
                        <a:solidFill>
                          <a:srgbClr val="000090"/>
                        </a:solidFill>
                        <a:latin typeface="Arial"/>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dirty="0">
                          <a:solidFill>
                            <a:srgbClr val="002060"/>
                          </a:solidFill>
                          <a:effectLst/>
                          <a:latin typeface="Arial"/>
                          <a:ea typeface="Calibri"/>
                          <a:cs typeface="Arial"/>
                        </a:rPr>
                        <a:t>HI Source</a:t>
                      </a:r>
                      <a:endParaRPr lang="ru-RU" sz="12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dirty="0">
                          <a:solidFill>
                            <a:srgbClr val="002060"/>
                          </a:solidFill>
                          <a:effectLst/>
                          <a:latin typeface="Arial"/>
                          <a:ea typeface="Calibri"/>
                          <a:cs typeface="Arial"/>
                        </a:rPr>
                        <a:t>HI </a:t>
                      </a:r>
                      <a:r>
                        <a:rPr lang="en-US" sz="1200" i="1" dirty="0" err="1">
                          <a:solidFill>
                            <a:srgbClr val="002060"/>
                          </a:solidFill>
                          <a:effectLst/>
                          <a:latin typeface="Arial"/>
                          <a:ea typeface="Calibri"/>
                          <a:cs typeface="Arial"/>
                        </a:rPr>
                        <a:t>Linac</a:t>
                      </a:r>
                      <a:endParaRPr lang="ru-RU" sz="1200" dirty="0">
                        <a:effectLst/>
                        <a:latin typeface="Arial"/>
                        <a:ea typeface="Calibri"/>
                        <a:cs typeface="Arial"/>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C63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10308">
                <a:tc>
                  <a:txBody>
                    <a:bodyPr/>
                    <a:lstStyle/>
                    <a:p>
                      <a:pPr algn="l">
                        <a:lnSpc>
                          <a:spcPct val="115000"/>
                        </a:lnSpc>
                        <a:spcAft>
                          <a:spcPts val="0"/>
                        </a:spcAft>
                        <a:tabLst>
                          <a:tab pos="7381240" algn="l"/>
                        </a:tabLst>
                      </a:pPr>
                      <a:r>
                        <a:rPr lang="en-US" sz="1200" b="1" dirty="0" err="1">
                          <a:solidFill>
                            <a:srgbClr val="002060"/>
                          </a:solidFill>
                          <a:effectLst/>
                          <a:latin typeface="Arial"/>
                          <a:ea typeface="Calibri"/>
                          <a:cs typeface="Times New Roman"/>
                        </a:rPr>
                        <a:t>Nuclotron</a:t>
                      </a:r>
                      <a:r>
                        <a:rPr lang="en-US" sz="1200" i="1" dirty="0">
                          <a:solidFill>
                            <a:srgbClr val="002060"/>
                          </a:solidFill>
                          <a:effectLst/>
                          <a:latin typeface="Arial"/>
                          <a:ea typeface="Calibri"/>
                          <a:cs typeface="Times New Roman"/>
                        </a:rPr>
                        <a:t> </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dirty="0">
                          <a:solidFill>
                            <a:srgbClr val="002060"/>
                          </a:solidFill>
                          <a:effectLst/>
                          <a:latin typeface="Arial"/>
                          <a:ea typeface="Calibri"/>
                          <a:cs typeface="Times New Roman"/>
                        </a:rPr>
                        <a:t>general development</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a:solidFill>
                            <a:srgbClr val="002060"/>
                          </a:solidFill>
                          <a:effectLst/>
                          <a:latin typeface="Arial"/>
                          <a:ea typeface="Calibri"/>
                          <a:cs typeface="Times New Roman"/>
                        </a:rPr>
                        <a:t>extracted channels</a:t>
                      </a:r>
                      <a:endParaRPr lang="ru-RU" sz="120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00F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10308">
                <a:tc>
                  <a:txBody>
                    <a:bodyPr/>
                    <a:lstStyle/>
                    <a:p>
                      <a:pPr algn="l">
                        <a:lnSpc>
                          <a:spcPct val="115000"/>
                        </a:lnSpc>
                        <a:spcAft>
                          <a:spcPts val="0"/>
                        </a:spcAft>
                        <a:tabLst>
                          <a:tab pos="7381240" algn="l"/>
                        </a:tabLst>
                      </a:pPr>
                      <a:r>
                        <a:rPr lang="en-US" sz="1200" b="1" dirty="0">
                          <a:solidFill>
                            <a:srgbClr val="008000"/>
                          </a:solidFill>
                          <a:effectLst/>
                          <a:latin typeface="Arial"/>
                          <a:ea typeface="Calibri"/>
                          <a:cs typeface="Times New Roman"/>
                        </a:rPr>
                        <a:t>Booster</a:t>
                      </a:r>
                      <a:r>
                        <a:rPr lang="en-US" sz="1200" b="1" dirty="0">
                          <a:solidFill>
                            <a:srgbClr val="002060"/>
                          </a:solidFill>
                          <a:effectLst/>
                          <a:latin typeface="Arial"/>
                          <a:ea typeface="Calibri"/>
                          <a:cs typeface="Times New Roman"/>
                        </a:rPr>
                        <a:t> </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00FF0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7C01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7C01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7C01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7C01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7C01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10308">
                <a:tc>
                  <a:txBody>
                    <a:bodyPr/>
                    <a:lstStyle/>
                    <a:p>
                      <a:pPr algn="l">
                        <a:lnSpc>
                          <a:spcPct val="115000"/>
                        </a:lnSpc>
                        <a:spcAft>
                          <a:spcPts val="0"/>
                        </a:spcAft>
                        <a:tabLst>
                          <a:tab pos="7381240" algn="l"/>
                        </a:tabLst>
                      </a:pPr>
                      <a:r>
                        <a:rPr lang="ru-RU" sz="1200" b="1" dirty="0" err="1">
                          <a:solidFill>
                            <a:srgbClr val="002060"/>
                          </a:solidFill>
                          <a:effectLst/>
                          <a:latin typeface="Arial"/>
                          <a:ea typeface="Calibri"/>
                          <a:cs typeface="Times New Roman"/>
                        </a:rPr>
                        <a:t>Collider</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kern="1200">
                          <a:solidFill>
                            <a:srgbClr val="002060"/>
                          </a:solidFill>
                          <a:effectLst/>
                          <a:latin typeface="Arial"/>
                          <a:ea typeface="MS PGothic"/>
                          <a:cs typeface="Times New Roman"/>
                        </a:rPr>
                        <a:t>startup configuration</a:t>
                      </a:r>
                      <a:endParaRPr lang="ru-RU" sz="120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210308">
                <a:tc>
                  <a:txBody>
                    <a:bodyPr/>
                    <a:lstStyle/>
                    <a:p>
                      <a:pPr algn="ctr">
                        <a:lnSpc>
                          <a:spcPct val="115000"/>
                        </a:lnSpc>
                        <a:spcAft>
                          <a:spcPts val="0"/>
                        </a:spcAft>
                        <a:tabLst>
                          <a:tab pos="7381240" algn="l"/>
                        </a:tabLst>
                      </a:pPr>
                      <a:r>
                        <a:rPr lang="en-US" sz="1200" i="1" kern="1200" dirty="0">
                          <a:solidFill>
                            <a:srgbClr val="002060"/>
                          </a:solidFill>
                          <a:effectLst/>
                          <a:latin typeface="Arial"/>
                          <a:ea typeface="MS PGothic"/>
                          <a:cs typeface="Times New Roman"/>
                        </a:rPr>
                        <a:t>design configuration</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C32A25"/>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182877">
                <a:tc>
                  <a:txBody>
                    <a:bodyPr/>
                    <a:lstStyle/>
                    <a:p>
                      <a:pPr algn="l" fontAlgn="ctr">
                        <a:spcAft>
                          <a:spcPts val="0"/>
                        </a:spcAft>
                        <a:tabLst>
                          <a:tab pos="7381240" algn="l"/>
                        </a:tabLst>
                      </a:pPr>
                      <a:r>
                        <a:rPr lang="en-US" sz="1200" b="1" kern="1200" dirty="0">
                          <a:solidFill>
                            <a:srgbClr val="006666"/>
                          </a:solidFill>
                          <a:effectLst/>
                          <a:latin typeface="Arial"/>
                          <a:ea typeface="MS PGothic"/>
                        </a:rPr>
                        <a:t>BM@N</a:t>
                      </a:r>
                      <a:r>
                        <a:rPr lang="ru-RU" sz="1200" b="1" kern="1200" dirty="0">
                          <a:solidFill>
                            <a:srgbClr val="006666"/>
                          </a:solidFill>
                          <a:effectLst/>
                          <a:latin typeface="Arial"/>
                          <a:ea typeface="MS PGothic"/>
                        </a:rPr>
                        <a:t>  </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dirty="0">
                          <a:solidFill>
                            <a:srgbClr val="006666"/>
                          </a:solidFill>
                          <a:effectLst/>
                          <a:latin typeface="Arial"/>
                          <a:ea typeface="MS PGothic"/>
                        </a:rPr>
                        <a:t>I stage</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lumMod val="5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1"/>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5"/>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dirty="0">
                          <a:solidFill>
                            <a:srgbClr val="006666"/>
                          </a:solidFill>
                          <a:effectLst/>
                          <a:latin typeface="Arial"/>
                          <a:ea typeface="MS PGothic"/>
                        </a:rPr>
                        <a:t>II stage</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4597A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210308">
                <a:tc>
                  <a:txBody>
                    <a:bodyPr/>
                    <a:lstStyle/>
                    <a:p>
                      <a:pPr algn="l">
                        <a:lnSpc>
                          <a:spcPct val="115000"/>
                        </a:lnSpc>
                        <a:spcAft>
                          <a:spcPts val="0"/>
                        </a:spcAft>
                        <a:tabLst>
                          <a:tab pos="7381240" algn="l"/>
                        </a:tabLst>
                      </a:pPr>
                      <a:r>
                        <a:rPr lang="en-US" sz="1200" b="1" dirty="0">
                          <a:solidFill>
                            <a:srgbClr val="B22320"/>
                          </a:solidFill>
                          <a:effectLst/>
                          <a:latin typeface="Arial"/>
                          <a:ea typeface="Calibri"/>
                          <a:cs typeface="Times New Roman"/>
                        </a:rPr>
                        <a:t>MPD </a:t>
                      </a:r>
                      <a:endParaRPr lang="ru-RU" sz="1200" dirty="0">
                        <a:effectLst/>
                        <a:latin typeface="Calibri"/>
                        <a:ea typeface="Calibri"/>
                        <a:cs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ru-RU" sz="1200" i="1" kern="1200">
                          <a:solidFill>
                            <a:srgbClr val="B22320"/>
                          </a:solidFill>
                          <a:effectLst/>
                          <a:latin typeface="Arial"/>
                          <a:ea typeface="MS PGothic"/>
                        </a:rPr>
                        <a:t> </a:t>
                      </a:r>
                      <a:r>
                        <a:rPr lang="en-US" sz="1200" i="1" kern="1200">
                          <a:solidFill>
                            <a:srgbClr val="B22320"/>
                          </a:solidFill>
                          <a:effectLst/>
                          <a:latin typeface="Arial"/>
                          <a:ea typeface="MS PGothic"/>
                        </a:rPr>
                        <a:t>solenoid</a:t>
                      </a:r>
                      <a:endParaRPr lang="ru-RU" sz="12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4F50"/>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a:solidFill>
                            <a:srgbClr val="B22320"/>
                          </a:solidFill>
                          <a:effectLst/>
                          <a:latin typeface="Arial"/>
                          <a:ea typeface="MS PGothic"/>
                        </a:rPr>
                        <a:t>TPC, TOF, Ecal (barrel) </a:t>
                      </a:r>
                      <a:endParaRPr lang="ru-RU" sz="12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a:solidFill>
                            <a:srgbClr val="B22320"/>
                          </a:solidFill>
                          <a:effectLst/>
                          <a:latin typeface="Arial"/>
                          <a:ea typeface="Times New Roman"/>
                        </a:rPr>
                        <a:t>upgraded end-caps</a:t>
                      </a:r>
                      <a:endParaRPr lang="ru-RU" sz="12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FF534E"/>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BBE0E3"/>
                    </a:solidFill>
                  </a:tcPr>
                </a:tc>
              </a:tr>
              <a:tr h="182877">
                <a:tc>
                  <a:txBody>
                    <a:bodyPr/>
                    <a:lstStyle/>
                    <a:p>
                      <a:pPr algn="l" fontAlgn="ctr">
                        <a:spcAft>
                          <a:spcPts val="0"/>
                        </a:spcAft>
                        <a:tabLst>
                          <a:tab pos="7381240" algn="l"/>
                        </a:tabLst>
                      </a:pPr>
                      <a:r>
                        <a:rPr lang="en-US" sz="1200" b="1" kern="1200" dirty="0">
                          <a:solidFill>
                            <a:srgbClr val="003300"/>
                          </a:solidFill>
                          <a:effectLst/>
                          <a:latin typeface="Arial"/>
                          <a:ea typeface="MS PGothic"/>
                        </a:rPr>
                        <a:t> Civil engineering</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dirty="0">
                          <a:solidFill>
                            <a:srgbClr val="003300"/>
                          </a:solidFill>
                          <a:effectLst/>
                          <a:latin typeface="Arial"/>
                          <a:ea typeface="MS PGothic"/>
                        </a:rPr>
                        <a:t>MPD Hall</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75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dirty="0">
                          <a:solidFill>
                            <a:srgbClr val="003300"/>
                          </a:solidFill>
                          <a:effectLst/>
                          <a:latin typeface="Arial"/>
                          <a:ea typeface="MS PGothic"/>
                        </a:rPr>
                        <a:t>SPD Hall</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no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a:solidFill>
                            <a:srgbClr val="003300"/>
                          </a:solidFill>
                          <a:effectLst/>
                          <a:latin typeface="Arial"/>
                          <a:ea typeface="MS PGothic"/>
                        </a:rPr>
                        <a:t>collider tunnel</a:t>
                      </a:r>
                      <a:endParaRPr lang="ru-RU" sz="120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ctr">
                        <a:spcAft>
                          <a:spcPts val="0"/>
                        </a:spcAft>
                        <a:tabLst>
                          <a:tab pos="7381240" algn="l"/>
                        </a:tabLst>
                      </a:pPr>
                      <a:r>
                        <a:rPr lang="en-US" sz="1200" i="1" kern="1200" dirty="0">
                          <a:solidFill>
                            <a:srgbClr val="003300"/>
                          </a:solidFill>
                          <a:effectLst/>
                          <a:latin typeface="Arial"/>
                          <a:ea typeface="MS PGothic"/>
                        </a:rPr>
                        <a:t>HEBT </a:t>
                      </a:r>
                      <a:r>
                        <a:rPr lang="en-US" sz="1200" i="1" kern="1200" dirty="0" err="1">
                          <a:solidFill>
                            <a:srgbClr val="003300"/>
                          </a:solidFill>
                          <a:effectLst/>
                          <a:latin typeface="Arial"/>
                          <a:ea typeface="MS PGothic"/>
                        </a:rPr>
                        <a:t>Nuclotron</a:t>
                      </a:r>
                      <a:r>
                        <a:rPr lang="en-US" sz="1200" i="1" kern="1200" dirty="0">
                          <a:solidFill>
                            <a:srgbClr val="003300"/>
                          </a:solidFill>
                          <a:effectLst/>
                          <a:latin typeface="Arial"/>
                          <a:ea typeface="MS PGothic"/>
                        </a:rPr>
                        <a:t>-collider</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222268"/>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r h="182877">
                <a:tc>
                  <a:txBody>
                    <a:bodyPr/>
                    <a:lstStyle/>
                    <a:p>
                      <a:pPr algn="l" fontAlgn="base">
                        <a:spcAft>
                          <a:spcPts val="0"/>
                        </a:spcAft>
                        <a:tabLst>
                          <a:tab pos="7381240" algn="l"/>
                        </a:tabLst>
                      </a:pPr>
                      <a:r>
                        <a:rPr lang="en-US" sz="1200" b="1" kern="1200" dirty="0">
                          <a:solidFill>
                            <a:srgbClr val="002060"/>
                          </a:solidFill>
                          <a:effectLst/>
                          <a:latin typeface="Arial"/>
                          <a:ea typeface="MS PGothic"/>
                        </a:rPr>
                        <a:t> Cryogenic</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rgbClr val="000000"/>
                      </a:solidFill>
                      <a:prstDash val="solid"/>
                      <a:round/>
                      <a:headEnd type="none" w="med" len="med"/>
                      <a:tailEnd type="none" w="med" len="med"/>
                    </a:lnT>
                    <a:lnB>
                      <a:noFill/>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19050"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base">
                        <a:spcAft>
                          <a:spcPts val="0"/>
                        </a:spcAft>
                        <a:tabLst>
                          <a:tab pos="7381240" algn="l"/>
                        </a:tabLst>
                      </a:pPr>
                      <a:r>
                        <a:rPr lang="en-US" sz="1200" kern="1200" dirty="0">
                          <a:solidFill>
                            <a:srgbClr val="002060"/>
                          </a:solidFill>
                          <a:effectLst/>
                          <a:latin typeface="Arial"/>
                          <a:ea typeface="MS PGothic"/>
                        </a:rPr>
                        <a:t>for Booster</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a:noFill/>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solidFill>
                      <a:schemeClr val="accent6">
                        <a:lumMod val="60000"/>
                        <a:lumOff val="40000"/>
                      </a:schemeClr>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3175" cap="flat" cmpd="sng" algn="ctr">
                      <a:solidFill>
                        <a:scrgbClr r="0" g="0" b="0"/>
                      </a:solidFill>
                      <a:prstDash val="solid"/>
                      <a:round/>
                      <a:headEnd type="none" w="med" len="med"/>
                      <a:tailEnd type="none" w="med" len="med"/>
                    </a:lnB>
                  </a:tcPr>
                </a:tc>
              </a:tr>
              <a:tr h="182877">
                <a:tc>
                  <a:txBody>
                    <a:bodyPr/>
                    <a:lstStyle/>
                    <a:p>
                      <a:pPr algn="ctr" fontAlgn="base">
                        <a:spcAft>
                          <a:spcPts val="0"/>
                        </a:spcAft>
                        <a:tabLst>
                          <a:tab pos="7381240" algn="l"/>
                        </a:tabLst>
                      </a:pPr>
                      <a:r>
                        <a:rPr lang="en-US" sz="1200" kern="1200" dirty="0">
                          <a:solidFill>
                            <a:srgbClr val="002060"/>
                          </a:solidFill>
                          <a:effectLst/>
                          <a:latin typeface="Arial"/>
                          <a:ea typeface="MS PGothic"/>
                        </a:rPr>
                        <a:t>for Collider</a:t>
                      </a:r>
                      <a:endParaRPr lang="ru-RU" sz="1200" dirty="0">
                        <a:effectLst/>
                        <a:latin typeface="Calibri"/>
                        <a:ea typeface="Times New Roman"/>
                      </a:endParaRPr>
                    </a:p>
                  </a:txBody>
                  <a:tcPr marL="68573" marR="68573" marT="0" marB="0" anchor="ctr">
                    <a:lnL w="19050" cap="flat" cmpd="sng" algn="ctr">
                      <a:solidFill>
                        <a:srgbClr val="000000"/>
                      </a:solidFill>
                      <a:prstDash val="solid"/>
                      <a:round/>
                      <a:headEnd type="none" w="med" len="med"/>
                      <a:tailEnd type="none" w="med" len="med"/>
                    </a:lnL>
                    <a:lnR w="19050" cap="flat" cmpd="sng" algn="ctr">
                      <a:solidFill>
                        <a:scrgbClr r="0" g="0" b="0"/>
                      </a:solidFill>
                      <a:prstDash val="solid"/>
                      <a:round/>
                      <a:headEnd type="none" w="med" len="med"/>
                      <a:tailEnd type="none" w="med" len="med"/>
                    </a:lnR>
                    <a:lnT>
                      <a:noFill/>
                    </a:lnT>
                    <a:lnB w="19050" cap="flat" cmpd="sng" algn="ctr">
                      <a:solidFill>
                        <a:srgbClr val="00000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solidFill>
                      <a:srgbClr val="6B6BCF"/>
                    </a:solidFill>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19050"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3175"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c>
                  <a:txBody>
                    <a:bodyPr/>
                    <a:lstStyle/>
                    <a:p>
                      <a:pPr algn="l" fontAlgn="b"/>
                      <a:endParaRPr lang="en-US" sz="1000" b="0" i="0" u="none" strike="noStrike" dirty="0">
                        <a:solidFill>
                          <a:srgbClr val="000000"/>
                        </a:solidFill>
                        <a:effectLst/>
                        <a:latin typeface="Calibri"/>
                      </a:endParaRPr>
                    </a:p>
                  </a:txBody>
                  <a:tcPr marL="10133" marR="10133" marT="10134" marB="0" anchor="b">
                    <a:lnL w="3175" cap="flat" cmpd="sng" algn="ctr">
                      <a:solidFill>
                        <a:scrgbClr r="0" g="0" b="0"/>
                      </a:solidFill>
                      <a:prstDash val="solid"/>
                      <a:round/>
                      <a:headEnd type="none" w="med" len="med"/>
                      <a:tailEnd type="none" w="med" len="med"/>
                    </a:lnL>
                    <a:lnR w="19050" cap="flat" cmpd="sng" algn="ctr">
                      <a:solidFill>
                        <a:scrgbClr r="0" g="0" b="0"/>
                      </a:solidFill>
                      <a:prstDash val="solid"/>
                      <a:round/>
                      <a:headEnd type="none" w="med" len="med"/>
                      <a:tailEnd type="none" w="med" len="med"/>
                    </a:lnR>
                    <a:lnT w="3175" cap="flat" cmpd="sng" algn="ctr">
                      <a:solidFill>
                        <a:scrgbClr r="0" g="0" b="0"/>
                      </a:solidFill>
                      <a:prstDash val="solid"/>
                      <a:round/>
                      <a:headEnd type="none" w="med" len="med"/>
                      <a:tailEnd type="none" w="med" len="med"/>
                    </a:lnT>
                    <a:lnB w="19050" cap="flat" cmpd="sng" algn="ctr">
                      <a:solidFill>
                        <a:scrgbClr r="0" g="0" b="0"/>
                      </a:solidFill>
                      <a:prstDash val="solid"/>
                      <a:round/>
                      <a:headEnd type="none" w="med" len="med"/>
                      <a:tailEnd type="none" w="med" len="med"/>
                    </a:lnB>
                  </a:tcPr>
                </a:tc>
              </a:tr>
            </a:tbl>
          </a:graphicData>
        </a:graphic>
      </p:graphicFrame>
      <p:sp>
        <p:nvSpPr>
          <p:cNvPr id="144422" name="TextBox 7"/>
          <p:cNvSpPr txBox="1">
            <a:spLocks noChangeArrowheads="1"/>
          </p:cNvSpPr>
          <p:nvPr/>
        </p:nvSpPr>
        <p:spPr bwMode="auto">
          <a:xfrm>
            <a:off x="3308350" y="120650"/>
            <a:ext cx="30416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90"/>
                </a:solidFill>
                <a:cs typeface="Arial" charset="0"/>
              </a:rPr>
              <a:t>NICA schedule</a:t>
            </a:r>
          </a:p>
        </p:txBody>
      </p:sp>
      <p:sp>
        <p:nvSpPr>
          <p:cNvPr id="5" name="Rectangle 4"/>
          <p:cNvSpPr/>
          <p:nvPr/>
        </p:nvSpPr>
        <p:spPr>
          <a:xfrm>
            <a:off x="6032500" y="6172200"/>
            <a:ext cx="736600" cy="190500"/>
          </a:xfrm>
          <a:prstGeom prst="rect">
            <a:avLst/>
          </a:prstGeom>
          <a:solidFill>
            <a:srgbClr val="BBE0E3"/>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7" name="TextBox 6"/>
          <p:cNvSpPr txBox="1"/>
          <p:nvPr/>
        </p:nvSpPr>
        <p:spPr>
          <a:xfrm>
            <a:off x="6794500" y="6030913"/>
            <a:ext cx="1509713" cy="369887"/>
          </a:xfrm>
          <a:prstGeom prst="rect">
            <a:avLst/>
          </a:prstGeom>
          <a:noFill/>
        </p:spPr>
        <p:txBody>
          <a:bodyPr wrap="none">
            <a:spAutoFit/>
          </a:bodyPr>
          <a:lstStyle/>
          <a:p>
            <a:pPr>
              <a:defRPr/>
            </a:pPr>
            <a:r>
              <a:rPr lang="en-US" i="1" dirty="0">
                <a:solidFill>
                  <a:schemeClr val="accent5">
                    <a:lumMod val="25000"/>
                  </a:schemeClr>
                </a:solidFill>
              </a:rPr>
              <a:t>running time</a:t>
            </a:r>
          </a:p>
        </p:txBody>
      </p:sp>
      <p:sp>
        <p:nvSpPr>
          <p:cNvPr id="144425" name="Slide Number Placeholder 3"/>
          <p:cNvSpPr>
            <a:spLocks noGrp="1"/>
          </p:cNvSpPr>
          <p:nvPr>
            <p:ph type="sldNum" sz="quarter" idx="12"/>
          </p:nvPr>
        </p:nvSpPr>
        <p:spPr>
          <a:xfrm>
            <a:off x="6553200" y="6283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142CFA2-7342-4B4A-BA0F-E658DE038A02}" type="slidenum">
              <a:rPr lang="ru-RU" sz="1400"/>
              <a:pPr eaLnBrk="1" hangingPunct="1"/>
              <a:t>12</a:t>
            </a:fld>
            <a:endParaRPr lang="ru-RU" sz="1400"/>
          </a:p>
        </p:txBody>
      </p:sp>
      <p:pic>
        <p:nvPicPr>
          <p:cNvPr id="144426" name="Picture 6" descr="NICA-Logo_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400" y="12700"/>
            <a:ext cx="1498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40962" name="Footer Placeholder 4"/>
          <p:cNvSpPr>
            <a:spLocks noGrp="1"/>
          </p:cNvSpPr>
          <p:nvPr>
            <p:ph type="ftr" sz="quarter" idx="11"/>
          </p:nvPr>
        </p:nvSpPr>
        <p:spPr>
          <a:xfrm>
            <a:off x="2336800" y="6245225"/>
            <a:ext cx="51181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409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68C823-00AE-794B-B84F-60CAF39F04F2}" type="slidenum">
              <a:rPr lang="ru-RU" sz="1400"/>
              <a:pPr eaLnBrk="1" hangingPunct="1"/>
              <a:t>13</a:t>
            </a:fld>
            <a:endParaRPr lang="ru-RU" sz="1400"/>
          </a:p>
        </p:txBody>
      </p:sp>
      <p:sp>
        <p:nvSpPr>
          <p:cNvPr id="2" name="Rectangle 1"/>
          <p:cNvSpPr/>
          <p:nvPr/>
        </p:nvSpPr>
        <p:spPr>
          <a:xfrm>
            <a:off x="762000" y="1714269"/>
            <a:ext cx="7619999" cy="2062103"/>
          </a:xfrm>
          <a:prstGeom prst="rect">
            <a:avLst/>
          </a:prstGeom>
        </p:spPr>
        <p:txBody>
          <a:bodyPr wrap="square">
            <a:spAutoFit/>
          </a:bodyPr>
          <a:lstStyle/>
          <a:p>
            <a:pPr algn="ctr" eaLnBrk="1" hangingPunct="1">
              <a:buSzPct val="75000"/>
            </a:pPr>
            <a:r>
              <a:rPr lang="en-US" sz="3200" b="1" dirty="0">
                <a:solidFill>
                  <a:srgbClr val="000066"/>
                </a:solidFill>
              </a:rPr>
              <a:t>NICA </a:t>
            </a:r>
            <a:r>
              <a:rPr lang="en-US" sz="3200" b="1" dirty="0" smtClean="0">
                <a:solidFill>
                  <a:srgbClr val="000066"/>
                </a:solidFill>
              </a:rPr>
              <a:t>program in</a:t>
            </a:r>
            <a:r>
              <a:rPr lang="ru-RU" sz="3200" b="1" dirty="0" smtClean="0">
                <a:solidFill>
                  <a:srgbClr val="000066"/>
                </a:solidFill>
              </a:rPr>
              <a:t> </a:t>
            </a:r>
            <a:r>
              <a:rPr lang="en-US" sz="3200" b="1" dirty="0" smtClean="0">
                <a:solidFill>
                  <a:srgbClr val="000066"/>
                </a:solidFill>
              </a:rPr>
              <a:t> heavy ion collisions </a:t>
            </a:r>
          </a:p>
          <a:p>
            <a:pPr algn="ctr" eaLnBrk="1" hangingPunct="1">
              <a:buSzPct val="75000"/>
            </a:pPr>
            <a:r>
              <a:rPr lang="en-US" sz="3200" b="1" dirty="0" smtClean="0">
                <a:solidFill>
                  <a:srgbClr val="000066"/>
                </a:solidFill>
              </a:rPr>
              <a:t>and </a:t>
            </a:r>
          </a:p>
          <a:p>
            <a:pPr algn="ctr" eaLnBrk="1" hangingPunct="1">
              <a:buSzPct val="75000"/>
            </a:pPr>
            <a:r>
              <a:rPr lang="en-US" sz="3200" b="1" dirty="0" smtClean="0">
                <a:solidFill>
                  <a:srgbClr val="000066"/>
                </a:solidFill>
              </a:rPr>
              <a:t>experimental </a:t>
            </a:r>
            <a:r>
              <a:rPr lang="en-US" sz="3200" b="1" dirty="0">
                <a:solidFill>
                  <a:srgbClr val="000066"/>
                </a:solidFill>
              </a:rPr>
              <a:t>strategy</a:t>
            </a:r>
          </a:p>
          <a:p>
            <a:pPr algn="ctr" eaLnBrk="1" hangingPunct="1">
              <a:buSzPct val="75000"/>
            </a:pPr>
            <a:r>
              <a:rPr lang="en-US" sz="3200" b="1" dirty="0">
                <a:solidFill>
                  <a:srgbClr val="000066"/>
                </a:solidFill>
              </a:rPr>
              <a:t>     for </a:t>
            </a:r>
            <a:r>
              <a:rPr lang="en-US" sz="3200" b="1" dirty="0" smtClean="0">
                <a:solidFill>
                  <a:srgbClr val="000066"/>
                </a:solidFill>
              </a:rPr>
              <a:t>2020-</a:t>
            </a:r>
            <a:r>
              <a:rPr lang="en-US" sz="3200" b="1" dirty="0">
                <a:solidFill>
                  <a:srgbClr val="000066"/>
                </a:solidFill>
              </a:rPr>
              <a:t>2023 </a:t>
            </a:r>
          </a:p>
        </p:txBody>
      </p:sp>
    </p:spTree>
    <p:extLst>
      <p:ext uri="{BB962C8B-B14F-4D97-AF65-F5344CB8AC3E}">
        <p14:creationId xmlns:p14="http://schemas.microsoft.com/office/powerpoint/2010/main" val="146793523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6279091"/>
            <a:ext cx="2133600" cy="476250"/>
          </a:xfrm>
        </p:spPr>
        <p:txBody>
          <a:bodyPr anchor="b"/>
          <a:lstStyle/>
          <a:p>
            <a:pPr>
              <a:defRPr/>
            </a:pPr>
            <a:r>
              <a:rPr lang="en-US" smtClean="0"/>
              <a:t>October 10, 2016</a:t>
            </a:r>
            <a:endParaRPr lang="ru-RU"/>
          </a:p>
        </p:txBody>
      </p:sp>
      <p:sp>
        <p:nvSpPr>
          <p:cNvPr id="5" name="Footer Placeholder 4"/>
          <p:cNvSpPr>
            <a:spLocks noGrp="1"/>
          </p:cNvSpPr>
          <p:nvPr>
            <p:ph type="ftr" sz="quarter" idx="11"/>
          </p:nvPr>
        </p:nvSpPr>
        <p:spPr>
          <a:xfrm>
            <a:off x="3124200" y="6279091"/>
            <a:ext cx="2895600" cy="476250"/>
          </a:xfrm>
        </p:spPr>
        <p:txBody>
          <a:bodyPr anchor="b"/>
          <a:lstStyle/>
          <a:p>
            <a:pPr>
              <a:defRPr/>
            </a:pPr>
            <a:r>
              <a:rPr lang="en-GB" smtClean="0"/>
              <a:t>V.Kekelidze, ICPPA</a:t>
            </a:r>
            <a:endParaRPr lang="ru-RU"/>
          </a:p>
        </p:txBody>
      </p:sp>
      <p:sp>
        <p:nvSpPr>
          <p:cNvPr id="6" name="Slide Number Placeholder 5"/>
          <p:cNvSpPr>
            <a:spLocks noGrp="1"/>
          </p:cNvSpPr>
          <p:nvPr>
            <p:ph type="sldNum" sz="quarter" idx="12"/>
          </p:nvPr>
        </p:nvSpPr>
        <p:spPr>
          <a:xfrm>
            <a:off x="6553200" y="6279091"/>
            <a:ext cx="2133600" cy="476250"/>
          </a:xfrm>
        </p:spPr>
        <p:txBody>
          <a:bodyPr anchor="b"/>
          <a:lstStyle/>
          <a:p>
            <a:pPr>
              <a:defRPr/>
            </a:pPr>
            <a:fld id="{3CFA899A-AD30-8945-B3AC-D1B6F0DA30F0}" type="slidenum">
              <a:rPr lang="ru-RU" smtClean="0"/>
              <a:pPr>
                <a:defRPr/>
              </a:pPr>
              <a:t>14</a:t>
            </a:fld>
            <a:endParaRPr lang="ru-RU"/>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3305" y="1540152"/>
            <a:ext cx="4652963" cy="4268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737" y="1420267"/>
            <a:ext cx="3943996" cy="3930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 name="Text Box 1"/>
          <p:cNvSpPr txBox="1">
            <a:spLocks noChangeArrowheads="1"/>
          </p:cNvSpPr>
          <p:nvPr/>
        </p:nvSpPr>
        <p:spPr bwMode="auto">
          <a:xfrm>
            <a:off x="1100668" y="287867"/>
            <a:ext cx="6925732" cy="487363"/>
          </a:xfrm>
          <a:prstGeom prst="rect">
            <a:avLst/>
          </a:prstGeom>
          <a:solidFill>
            <a:srgbClr val="CCFFCC"/>
          </a:solidFill>
          <a:ln>
            <a:noFill/>
          </a:ln>
          <a:effectLst/>
        </p:spPr>
        <p:txBody>
          <a:bodyPr wrap="none" lIns="90000" tIns="45000" rIns="90000" bIns="45000"/>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5pPr>
            <a:lvl6pPr marL="25146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6pPr>
            <a:lvl7pPr marL="29718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7pPr>
            <a:lvl8pPr marL="34290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8pPr>
            <a:lvl9pPr marL="3886200" indent="-228600" fontAlgn="base" hangingPunct="0">
              <a:lnSpc>
                <a:spcPct val="93000"/>
              </a:lnSpc>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Unicode MS" charset="0"/>
              </a:defRPr>
            </a:lvl9pPr>
          </a:lstStyle>
          <a:p>
            <a:pPr algn="ctr">
              <a:buClrTx/>
              <a:buFontTx/>
              <a:buNone/>
            </a:pPr>
            <a:r>
              <a:rPr lang="en-US" sz="2800" b="1" dirty="0" smtClean="0">
                <a:solidFill>
                  <a:srgbClr val="000090"/>
                </a:solidFill>
              </a:rPr>
              <a:t>Exploration of the QCD </a:t>
            </a:r>
            <a:r>
              <a:rPr lang="en-US" sz="2800" b="1" dirty="0">
                <a:solidFill>
                  <a:srgbClr val="000090"/>
                </a:solidFill>
              </a:rPr>
              <a:t>Phase Diagram </a:t>
            </a:r>
          </a:p>
        </p:txBody>
      </p:sp>
      <p:grpSp>
        <p:nvGrpSpPr>
          <p:cNvPr id="12" name="Group 11"/>
          <p:cNvGrpSpPr/>
          <p:nvPr/>
        </p:nvGrpSpPr>
        <p:grpSpPr>
          <a:xfrm>
            <a:off x="7620004" y="1828813"/>
            <a:ext cx="1036786" cy="1710266"/>
            <a:chOff x="7620004" y="2506133"/>
            <a:chExt cx="1036786" cy="1710266"/>
          </a:xfrm>
        </p:grpSpPr>
        <p:sp>
          <p:nvSpPr>
            <p:cNvPr id="10" name="Oval 9"/>
            <p:cNvSpPr/>
            <p:nvPr/>
          </p:nvSpPr>
          <p:spPr>
            <a:xfrm>
              <a:off x="7620004" y="2844799"/>
              <a:ext cx="778933" cy="1371600"/>
            </a:xfrm>
            <a:prstGeom prst="ellipse">
              <a:avLst/>
            </a:prstGeom>
            <a:noFill/>
            <a:ln w="57150" cmpd="sng">
              <a:solidFill>
                <a:srgbClr val="000090"/>
              </a:solidFill>
            </a:ln>
            <a:scene3d>
              <a:camera prst="orthographicFront">
                <a:rot lat="0" lon="0" rev="8694000"/>
              </a:camera>
              <a:lightRig rig="threePt" dir="t"/>
            </a:scene3d>
          </p:spPr>
          <p:style>
            <a:lnRef idx="1">
              <a:schemeClr val="accent1"/>
            </a:lnRef>
            <a:fillRef idx="3">
              <a:schemeClr val="accent1"/>
            </a:fillRef>
            <a:effectRef idx="2">
              <a:schemeClr val="accent1"/>
            </a:effectRef>
            <a:fontRef idx="minor">
              <a:schemeClr val="lt1"/>
            </a:fontRef>
          </p:style>
          <p:txBody>
            <a:bodyPr rtlCol="0" anchor="ctr">
              <a:scene3d>
                <a:camera prst="orthographicFront">
                  <a:rot lat="0" lon="0" rev="15534000"/>
                </a:camera>
                <a:lightRig rig="threePt" dir="t"/>
              </a:scene3d>
            </a:bodyPr>
            <a:lstStyle/>
            <a:p>
              <a:pPr algn="ctr"/>
              <a:endParaRPr lang="en-US"/>
            </a:p>
          </p:txBody>
        </p:sp>
        <p:sp>
          <p:nvSpPr>
            <p:cNvPr id="11" name="TextBox 10"/>
            <p:cNvSpPr txBox="1"/>
            <p:nvPr/>
          </p:nvSpPr>
          <p:spPr>
            <a:xfrm>
              <a:off x="7907867" y="2506133"/>
              <a:ext cx="748923" cy="369332"/>
            </a:xfrm>
            <a:prstGeom prst="rect">
              <a:avLst/>
            </a:prstGeom>
            <a:noFill/>
          </p:spPr>
          <p:txBody>
            <a:bodyPr wrap="none" rtlCol="0">
              <a:spAutoFit/>
            </a:bodyPr>
            <a:lstStyle/>
            <a:p>
              <a:r>
                <a:rPr lang="en-US" b="1" dirty="0" smtClean="0">
                  <a:solidFill>
                    <a:srgbClr val="000090"/>
                  </a:solidFill>
                </a:rPr>
                <a:t>NICA</a:t>
              </a:r>
              <a:endParaRPr lang="en-US" b="1" dirty="0">
                <a:solidFill>
                  <a:srgbClr val="000090"/>
                </a:solidFill>
              </a:endParaRPr>
            </a:p>
          </p:txBody>
        </p:sp>
      </p:grpSp>
      <p:sp>
        <p:nvSpPr>
          <p:cNvPr id="14" name="TextBox 13"/>
          <p:cNvSpPr txBox="1"/>
          <p:nvPr/>
        </p:nvSpPr>
        <p:spPr>
          <a:xfrm>
            <a:off x="304799" y="778943"/>
            <a:ext cx="8839201" cy="400110"/>
          </a:xfrm>
          <a:prstGeom prst="rect">
            <a:avLst/>
          </a:prstGeom>
          <a:noFill/>
        </p:spPr>
        <p:txBody>
          <a:bodyPr wrap="square" rtlCol="0">
            <a:spAutoFit/>
          </a:bodyPr>
          <a:lstStyle/>
          <a:p>
            <a:r>
              <a:rPr lang="en-US" sz="2000" b="1" i="1" dirty="0" smtClean="0">
                <a:solidFill>
                  <a:srgbClr val="000090"/>
                </a:solidFill>
              </a:rPr>
              <a:t>Exploring high-density baryonic matter:   </a:t>
            </a:r>
            <a:r>
              <a:rPr lang="en-US" sz="2000" b="1" i="1" dirty="0" err="1" smtClean="0">
                <a:solidFill>
                  <a:srgbClr val="000090"/>
                </a:solidFill>
              </a:rPr>
              <a:t>maximun</a:t>
            </a:r>
            <a:r>
              <a:rPr lang="en-US" sz="2000" b="1" i="1" dirty="0" smtClean="0">
                <a:solidFill>
                  <a:srgbClr val="000090"/>
                </a:solidFill>
              </a:rPr>
              <a:t>  freeze-out density</a:t>
            </a:r>
            <a:endParaRPr lang="en-US" sz="2000" b="1" i="1" dirty="0">
              <a:solidFill>
                <a:srgbClr val="000090"/>
              </a:solidFill>
            </a:endParaRPr>
          </a:p>
        </p:txBody>
      </p:sp>
      <p:sp>
        <p:nvSpPr>
          <p:cNvPr id="16" name="TextBox 15"/>
          <p:cNvSpPr txBox="1"/>
          <p:nvPr/>
        </p:nvSpPr>
        <p:spPr>
          <a:xfrm>
            <a:off x="5063067" y="1168414"/>
            <a:ext cx="3613642" cy="369332"/>
          </a:xfrm>
          <a:prstGeom prst="rect">
            <a:avLst/>
          </a:prstGeom>
          <a:noFill/>
        </p:spPr>
        <p:txBody>
          <a:bodyPr wrap="none" rtlCol="0">
            <a:spAutoFit/>
          </a:bodyPr>
          <a:lstStyle/>
          <a:p>
            <a:r>
              <a:rPr lang="en-US" i="1" dirty="0" err="1" smtClean="0">
                <a:solidFill>
                  <a:srgbClr val="000090"/>
                </a:solidFill>
              </a:rPr>
              <a:t>Jurgen</a:t>
            </a:r>
            <a:r>
              <a:rPr lang="en-US" i="1" dirty="0" smtClean="0">
                <a:solidFill>
                  <a:srgbClr val="000090"/>
                </a:solidFill>
              </a:rPr>
              <a:t> </a:t>
            </a:r>
            <a:r>
              <a:rPr lang="en-US" i="1" dirty="0" err="1" smtClean="0">
                <a:solidFill>
                  <a:srgbClr val="000090"/>
                </a:solidFill>
              </a:rPr>
              <a:t>Randrup</a:t>
            </a:r>
            <a:r>
              <a:rPr lang="en-US" i="1" dirty="0" smtClean="0">
                <a:solidFill>
                  <a:srgbClr val="000090"/>
                </a:solidFill>
              </a:rPr>
              <a:t>, Jean </a:t>
            </a:r>
            <a:r>
              <a:rPr lang="en-US" i="1" dirty="0" err="1" smtClean="0">
                <a:solidFill>
                  <a:srgbClr val="000090"/>
                </a:solidFill>
              </a:rPr>
              <a:t>Cleymans</a:t>
            </a:r>
            <a:endParaRPr lang="en-US" i="1" dirty="0">
              <a:solidFill>
                <a:srgbClr val="000090"/>
              </a:solidFill>
            </a:endParaRPr>
          </a:p>
        </p:txBody>
      </p:sp>
      <p:sp>
        <p:nvSpPr>
          <p:cNvPr id="13" name="Прямоугольник 3"/>
          <p:cNvSpPr/>
          <p:nvPr/>
        </p:nvSpPr>
        <p:spPr>
          <a:xfrm>
            <a:off x="491067" y="5773738"/>
            <a:ext cx="8348133" cy="708025"/>
          </a:xfrm>
          <a:prstGeom prst="rect">
            <a:avLst/>
          </a:prstGeom>
          <a:solidFill>
            <a:srgbClr val="FFE9CC"/>
          </a:solidFill>
        </p:spPr>
        <p:txBody>
          <a:bodyPr wrap="square">
            <a:spAutoFit/>
          </a:bodyPr>
          <a:lstStyle/>
          <a:p>
            <a:pPr>
              <a:defRPr/>
            </a:pPr>
            <a:r>
              <a:rPr lang="en-US" sz="2000" b="1" i="1" dirty="0">
                <a:solidFill>
                  <a:srgbClr val="000090"/>
                </a:solidFill>
                <a:latin typeface="Arial Narrow" pitchFamily="34" charset="0"/>
                <a:ea typeface="+mn-ea"/>
                <a:cs typeface="Arial" pitchFamily="34" charset="0"/>
              </a:rPr>
              <a:t>NICA is </a:t>
            </a:r>
            <a:r>
              <a:rPr lang="en-US" sz="2000" b="1" i="1" dirty="0" smtClean="0">
                <a:solidFill>
                  <a:srgbClr val="000090"/>
                </a:solidFill>
                <a:latin typeface="Arial Narrow" pitchFamily="34" charset="0"/>
                <a:ea typeface="+mn-ea"/>
                <a:cs typeface="Arial" pitchFamily="34" charset="0"/>
              </a:rPr>
              <a:t>well suited </a:t>
            </a:r>
            <a:r>
              <a:rPr lang="en-US" sz="2000" b="1" i="1" dirty="0">
                <a:solidFill>
                  <a:srgbClr val="000090"/>
                </a:solidFill>
                <a:latin typeface="Arial Narrow" pitchFamily="34" charset="0"/>
                <a:ea typeface="+mn-ea"/>
                <a:cs typeface="Arial" pitchFamily="34" charset="0"/>
              </a:rPr>
              <a:t>for exploring the transition between the hadronic phase </a:t>
            </a:r>
            <a:r>
              <a:rPr lang="en-US" sz="2000" b="1" i="1" dirty="0" smtClean="0">
                <a:solidFill>
                  <a:srgbClr val="000090"/>
                </a:solidFill>
                <a:latin typeface="Arial Narrow" pitchFamily="34" charset="0"/>
                <a:ea typeface="+mn-ea"/>
                <a:cs typeface="Arial" pitchFamily="34" charset="0"/>
              </a:rPr>
              <a:t>and </a:t>
            </a:r>
            <a:r>
              <a:rPr lang="en-US" sz="2000" b="1" i="1" dirty="0">
                <a:solidFill>
                  <a:srgbClr val="000090"/>
                </a:solidFill>
                <a:latin typeface="Arial Narrow" pitchFamily="34" charset="0"/>
                <a:ea typeface="+mn-ea"/>
                <a:cs typeface="Arial" pitchFamily="34" charset="0"/>
              </a:rPr>
              <a:t>the new plasma phase. </a:t>
            </a:r>
            <a:r>
              <a:rPr lang="en-US" sz="2000" b="1" i="1" dirty="0" smtClean="0">
                <a:solidFill>
                  <a:srgbClr val="000090"/>
                </a:solidFill>
                <a:latin typeface="Arial Narrow" pitchFamily="34" charset="0"/>
                <a:ea typeface="+mn-ea"/>
                <a:cs typeface="Arial" pitchFamily="34" charset="0"/>
              </a:rPr>
              <a:t>     This </a:t>
            </a:r>
            <a:r>
              <a:rPr lang="en-US" sz="2000" b="1" i="1" dirty="0">
                <a:solidFill>
                  <a:srgbClr val="000090"/>
                </a:solidFill>
                <a:latin typeface="Arial Narrow" pitchFamily="34" charset="0"/>
                <a:ea typeface="+mn-ea"/>
                <a:cs typeface="Arial" pitchFamily="34" charset="0"/>
              </a:rPr>
              <a:t>exploration is the top priority of the NICA program</a:t>
            </a:r>
            <a:endParaRPr lang="ru-RU" sz="2000" b="1" i="1" dirty="0">
              <a:solidFill>
                <a:srgbClr val="000090"/>
              </a:solidFill>
              <a:latin typeface="Arial Narrow" pitchFamily="34" charset="0"/>
              <a:ea typeface="+mn-ea"/>
              <a:cs typeface="Arial" pitchFamily="34" charset="0"/>
            </a:endParaRPr>
          </a:p>
        </p:txBody>
      </p:sp>
    </p:spTree>
    <p:extLst>
      <p:ext uri="{BB962C8B-B14F-4D97-AF65-F5344CB8AC3E}">
        <p14:creationId xmlns:p14="http://schemas.microsoft.com/office/powerpoint/2010/main" val="41844505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linds(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Foliennummernplatzhalter 5"/>
          <p:cNvSpPr>
            <a:spLocks noGrp="1"/>
          </p:cNvSpPr>
          <p:nvPr>
            <p:ph type="sldNum" sz="quarter" idx="12"/>
          </p:nvPr>
        </p:nvSpPr>
        <p:spPr>
          <a:xfrm>
            <a:off x="6553200" y="62531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F9B0DAC-D0CD-5746-AEBC-A532285E2CFA}" type="slidenum">
              <a:rPr lang="de-DE" sz="1200">
                <a:solidFill>
                  <a:srgbClr val="898989"/>
                </a:solidFill>
                <a:latin typeface="Calibri" charset="0"/>
                <a:ea typeface="MS PGothic" charset="0"/>
                <a:cs typeface="MS PGothic" charset="0"/>
              </a:rPr>
              <a:pPr eaLnBrk="1" hangingPunct="1"/>
              <a:t>15</a:t>
            </a:fld>
            <a:endParaRPr lang="de-DE" sz="1200">
              <a:solidFill>
                <a:srgbClr val="898989"/>
              </a:solidFill>
              <a:latin typeface="Calibri" charset="0"/>
              <a:ea typeface="MS PGothic" charset="0"/>
              <a:cs typeface="MS PGothic" charset="0"/>
            </a:endParaRPr>
          </a:p>
        </p:txBody>
      </p:sp>
      <p:sp>
        <p:nvSpPr>
          <p:cNvPr id="34818" name="Fußzeilenplatzhalter 6"/>
          <p:cNvSpPr>
            <a:spLocks noGrp="1"/>
          </p:cNvSpPr>
          <p:nvPr/>
        </p:nvSpPr>
        <p:spPr bwMode="auto">
          <a:xfrm>
            <a:off x="3157538" y="5762625"/>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1200">
              <a:solidFill>
                <a:srgbClr val="898989"/>
              </a:solidFill>
            </a:endParaRPr>
          </a:p>
        </p:txBody>
      </p:sp>
      <p:pic>
        <p:nvPicPr>
          <p:cNvPr id="348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473075"/>
            <a:ext cx="6819900"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3821113" y="3411538"/>
            <a:ext cx="123825" cy="163512"/>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20" name="5-Point Star 19"/>
          <p:cNvSpPr/>
          <p:nvPr/>
        </p:nvSpPr>
        <p:spPr>
          <a:xfrm>
            <a:off x="4040188" y="3409950"/>
            <a:ext cx="122237" cy="163513"/>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21" name="TextBox 20"/>
          <p:cNvSpPr txBox="1"/>
          <p:nvPr/>
        </p:nvSpPr>
        <p:spPr>
          <a:xfrm>
            <a:off x="3698875" y="3152775"/>
            <a:ext cx="974725" cy="338138"/>
          </a:xfrm>
          <a:prstGeom prst="rect">
            <a:avLst/>
          </a:prstGeom>
          <a:noFill/>
        </p:spPr>
        <p:txBody>
          <a:bodyPr wrap="none">
            <a:spAutoFit/>
          </a:bodyPr>
          <a:lstStyle/>
          <a:p>
            <a:pPr>
              <a:defRPr/>
            </a:pPr>
            <a:r>
              <a:rPr lang="en-US" sz="1600" b="1" dirty="0">
                <a:solidFill>
                  <a:schemeClr val="accent3">
                    <a:lumMod val="50000"/>
                  </a:schemeClr>
                </a:solidFill>
              </a:rPr>
              <a:t>STAR F.T.</a:t>
            </a:r>
            <a:endParaRPr lang="ru-RU" sz="1600" b="1" dirty="0">
              <a:solidFill>
                <a:schemeClr val="accent3">
                  <a:lumMod val="50000"/>
                </a:schemeClr>
              </a:solidFill>
            </a:endParaRPr>
          </a:p>
        </p:txBody>
      </p:sp>
      <p:sp>
        <p:nvSpPr>
          <p:cNvPr id="6" name="Plus 5"/>
          <p:cNvSpPr/>
          <p:nvPr/>
        </p:nvSpPr>
        <p:spPr>
          <a:xfrm>
            <a:off x="4643438" y="4090988"/>
            <a:ext cx="122237" cy="114300"/>
          </a:xfrm>
          <a:prstGeom prst="mathPlus">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5" name="Isosceles Triangle 14"/>
          <p:cNvSpPr/>
          <p:nvPr/>
        </p:nvSpPr>
        <p:spPr>
          <a:xfrm>
            <a:off x="3014663" y="2563813"/>
            <a:ext cx="147637"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27" name="Isosceles Triangle 26"/>
          <p:cNvSpPr/>
          <p:nvPr/>
        </p:nvSpPr>
        <p:spPr>
          <a:xfrm>
            <a:off x="3625850" y="2571750"/>
            <a:ext cx="146050"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4826" name="TextBox 27"/>
          <p:cNvSpPr txBox="1">
            <a:spLocks noChangeArrowheads="1"/>
          </p:cNvSpPr>
          <p:nvPr/>
        </p:nvSpPr>
        <p:spPr bwMode="auto">
          <a:xfrm>
            <a:off x="2981325" y="2760663"/>
            <a:ext cx="774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90"/>
                </a:solidFill>
              </a:rPr>
              <a:t>HADES</a:t>
            </a:r>
            <a:endParaRPr lang="ru-RU" sz="1600" b="1">
              <a:solidFill>
                <a:srgbClr val="000090"/>
              </a:solidFill>
            </a:endParaRPr>
          </a:p>
        </p:txBody>
      </p:sp>
      <p:sp>
        <p:nvSpPr>
          <p:cNvPr id="16" name="Diamond 15"/>
          <p:cNvSpPr/>
          <p:nvPr/>
        </p:nvSpPr>
        <p:spPr>
          <a:xfrm>
            <a:off x="3028950" y="1017588"/>
            <a:ext cx="149225" cy="176212"/>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0" name="Diamond 29"/>
          <p:cNvSpPr/>
          <p:nvPr/>
        </p:nvSpPr>
        <p:spPr>
          <a:xfrm>
            <a:off x="3622675"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1" name="Diamond 30"/>
          <p:cNvSpPr/>
          <p:nvPr/>
        </p:nvSpPr>
        <p:spPr>
          <a:xfrm>
            <a:off x="4013200"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2" name="Diamond 31"/>
          <p:cNvSpPr/>
          <p:nvPr/>
        </p:nvSpPr>
        <p:spPr>
          <a:xfrm>
            <a:off x="4340225" y="1014413"/>
            <a:ext cx="150813"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4831" name="TextBox 35"/>
          <p:cNvSpPr txBox="1">
            <a:spLocks noChangeArrowheads="1"/>
          </p:cNvSpPr>
          <p:nvPr/>
        </p:nvSpPr>
        <p:spPr bwMode="auto">
          <a:xfrm>
            <a:off x="4046538" y="712788"/>
            <a:ext cx="588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90"/>
                </a:solidFill>
              </a:rPr>
              <a:t>CBM</a:t>
            </a:r>
            <a:endParaRPr lang="ru-RU" sz="1600" b="1">
              <a:solidFill>
                <a:srgbClr val="000090"/>
              </a:solidFill>
            </a:endParaRPr>
          </a:p>
        </p:txBody>
      </p:sp>
      <p:sp>
        <p:nvSpPr>
          <p:cNvPr id="34832" name="TextBox 21"/>
          <p:cNvSpPr txBox="1">
            <a:spLocks noChangeArrowheads="1"/>
          </p:cNvSpPr>
          <p:nvPr/>
        </p:nvSpPr>
        <p:spPr bwMode="auto">
          <a:xfrm rot="-5400000">
            <a:off x="-341312" y="2781300"/>
            <a:ext cx="3181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Interaction rate [Hz]</a:t>
            </a:r>
            <a:endParaRPr lang="ru-RU" sz="2800" b="1"/>
          </a:p>
        </p:txBody>
      </p:sp>
      <p:sp>
        <p:nvSpPr>
          <p:cNvPr id="34833" name="TextBox 46"/>
          <p:cNvSpPr txBox="1">
            <a:spLocks noChangeArrowheads="1"/>
          </p:cNvSpPr>
          <p:nvPr/>
        </p:nvSpPr>
        <p:spPr bwMode="auto">
          <a:xfrm>
            <a:off x="2192338" y="5761038"/>
            <a:ext cx="5648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Collision energy √S    [GeV]</a:t>
            </a:r>
            <a:endParaRPr lang="ru-RU" sz="2800" b="1"/>
          </a:p>
        </p:txBody>
      </p:sp>
      <p:cxnSp>
        <p:nvCxnSpPr>
          <p:cNvPr id="29" name="Straight Connector 28"/>
          <p:cNvCxnSpPr/>
          <p:nvPr/>
        </p:nvCxnSpPr>
        <p:spPr>
          <a:xfrm>
            <a:off x="5386388" y="5843588"/>
            <a:ext cx="300037"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34835" name="TextBox 47"/>
          <p:cNvSpPr txBox="1">
            <a:spLocks noChangeArrowheads="1"/>
          </p:cNvSpPr>
          <p:nvPr/>
        </p:nvSpPr>
        <p:spPr bwMode="auto">
          <a:xfrm>
            <a:off x="5476875" y="6061075"/>
            <a:ext cx="444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NN</a:t>
            </a:r>
            <a:endParaRPr lang="ru-RU" sz="1400" b="1"/>
          </a:p>
        </p:txBody>
      </p:sp>
      <p:cxnSp>
        <p:nvCxnSpPr>
          <p:cNvPr id="50" name="Straight Connector 49"/>
          <p:cNvCxnSpPr/>
          <p:nvPr/>
        </p:nvCxnSpPr>
        <p:spPr>
          <a:xfrm flipV="1">
            <a:off x="4713288" y="4148138"/>
            <a:ext cx="1435100" cy="6350"/>
          </a:xfrm>
          <a:prstGeom prst="line">
            <a:avLst/>
          </a:prstGeom>
          <a:ln w="190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849948" y="3486018"/>
            <a:ext cx="595892" cy="9584"/>
          </a:xfrm>
          <a:prstGeom prst="line">
            <a:avLst/>
          </a:prstGeom>
          <a:ln w="19050">
            <a:solidFill>
              <a:srgbClr val="4F6228"/>
            </a:solidFill>
          </a:ln>
          <a:scene3d>
            <a:camera prst="orthographicFront">
              <a:rot lat="0" lon="0" rev="6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6" idx="3"/>
            <a:endCxn id="32" idx="3"/>
          </p:cNvCxnSpPr>
          <p:nvPr/>
        </p:nvCxnSpPr>
        <p:spPr>
          <a:xfrm flipV="1">
            <a:off x="3178175" y="1103313"/>
            <a:ext cx="1312863" cy="3175"/>
          </a:xfrm>
          <a:prstGeom prst="line">
            <a:avLst/>
          </a:prstGeom>
          <a:ln w="190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098034" y="2637663"/>
            <a:ext cx="599352" cy="9989"/>
          </a:xfrm>
          <a:prstGeom prst="line">
            <a:avLst/>
          </a:prstGeom>
          <a:ln w="19050">
            <a:solidFill>
              <a:srgbClr val="000090"/>
            </a:solidFill>
          </a:ln>
          <a:scene3d>
            <a:camera prst="orthographicFront">
              <a:rot lat="0" lon="0" rev="30000"/>
            </a:camera>
            <a:lightRig rig="threePt" dir="t"/>
          </a:scene3d>
        </p:spPr>
        <p:style>
          <a:lnRef idx="2">
            <a:schemeClr val="accent1"/>
          </a:lnRef>
          <a:fillRef idx="0">
            <a:schemeClr val="accent1"/>
          </a:fillRef>
          <a:effectRef idx="1">
            <a:schemeClr val="accent1"/>
          </a:effectRef>
          <a:fontRef idx="minor">
            <a:schemeClr val="tx1"/>
          </a:fontRef>
        </p:style>
      </p:cxnSp>
      <p:sp>
        <p:nvSpPr>
          <p:cNvPr id="106" name="Flowchart: Connector 105"/>
          <p:cNvSpPr/>
          <p:nvPr/>
        </p:nvSpPr>
        <p:spPr>
          <a:xfrm>
            <a:off x="3027363" y="2298700"/>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07" name="Flowchart: Connector 106"/>
          <p:cNvSpPr/>
          <p:nvPr/>
        </p:nvSpPr>
        <p:spPr>
          <a:xfrm>
            <a:off x="3768725" y="2306638"/>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cxnSp>
        <p:nvCxnSpPr>
          <p:cNvPr id="111" name="Straight Connector 110"/>
          <p:cNvCxnSpPr/>
          <p:nvPr/>
        </p:nvCxnSpPr>
        <p:spPr>
          <a:xfrm>
            <a:off x="3155080" y="2350782"/>
            <a:ext cx="600758" cy="21792"/>
          </a:xfrm>
          <a:prstGeom prst="line">
            <a:avLst/>
          </a:prstGeom>
          <a:ln w="22225">
            <a:solidFill>
              <a:srgbClr val="FF0000"/>
            </a:solidFill>
          </a:ln>
          <a:scene3d>
            <a:camera prst="orthographicFront">
              <a:rot lat="0" lon="0" rev="90000"/>
            </a:camera>
            <a:lightRig rig="threePt" dir="t"/>
          </a:scene3d>
        </p:spPr>
        <p:style>
          <a:lnRef idx="2">
            <a:schemeClr val="accent1"/>
          </a:lnRef>
          <a:fillRef idx="0">
            <a:schemeClr val="accent1"/>
          </a:fillRef>
          <a:effectRef idx="1">
            <a:schemeClr val="accent1"/>
          </a:effectRef>
          <a:fontRef idx="minor">
            <a:schemeClr val="tx1"/>
          </a:fontRef>
        </p:style>
      </p:cxnSp>
      <p:sp>
        <p:nvSpPr>
          <p:cNvPr id="34843" name="TextBox 114"/>
          <p:cNvSpPr txBox="1">
            <a:spLocks noChangeArrowheads="1"/>
          </p:cNvSpPr>
          <p:nvPr/>
        </p:nvSpPr>
        <p:spPr bwMode="auto">
          <a:xfrm>
            <a:off x="2874963" y="1903413"/>
            <a:ext cx="1465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rPr>
              <a:t>NICA/BM@N II</a:t>
            </a:r>
            <a:endParaRPr lang="ru-RU" sz="1600" b="1">
              <a:solidFill>
                <a:srgbClr val="FF0000"/>
              </a:solidFill>
            </a:endParaRPr>
          </a:p>
        </p:txBody>
      </p:sp>
      <p:sp>
        <p:nvSpPr>
          <p:cNvPr id="73" name="TextBox 76"/>
          <p:cNvSpPr txBox="1">
            <a:spLocks noChangeArrowheads="1"/>
          </p:cNvSpPr>
          <p:nvPr/>
        </p:nvSpPr>
        <p:spPr bwMode="auto">
          <a:xfrm>
            <a:off x="1819275" y="76200"/>
            <a:ext cx="6030913" cy="523875"/>
          </a:xfrm>
          <a:prstGeom prst="rect">
            <a:avLst/>
          </a:prstGeom>
          <a:solidFill>
            <a:schemeClr val="accent5"/>
          </a:solidFill>
          <a:ln w="9525">
            <a:noFill/>
            <a:miter lim="800000"/>
            <a:headEnd/>
            <a:tailEnd/>
          </a:ln>
        </p:spPr>
        <p:txBody>
          <a:bodyPr wrap="none">
            <a:spAutoFit/>
          </a:bodyPr>
          <a:lstStyle/>
          <a:p>
            <a:pPr>
              <a:defRPr/>
            </a:pPr>
            <a:r>
              <a:rPr lang="en-US" sz="2800" b="1" dirty="0">
                <a:solidFill>
                  <a:srgbClr val="00076E"/>
                </a:solidFill>
              </a:rPr>
              <a:t>Present and future HI experiments</a:t>
            </a:r>
          </a:p>
        </p:txBody>
      </p:sp>
      <p:sp>
        <p:nvSpPr>
          <p:cNvPr id="34845" name="Date Placeholder 1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34846" name="Footer Placeholder 16"/>
          <p:cNvSpPr>
            <a:spLocks noGrp="1"/>
          </p:cNvSpPr>
          <p:nvPr>
            <p:ph type="ftr" sz="quarter" idx="11"/>
          </p:nvPr>
        </p:nvSpPr>
        <p:spPr>
          <a:xfrm>
            <a:off x="2425700" y="6245225"/>
            <a:ext cx="5740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34847" name="TextBox 74"/>
          <p:cNvSpPr txBox="1">
            <a:spLocks noChangeArrowheads="1"/>
          </p:cNvSpPr>
          <p:nvPr/>
        </p:nvSpPr>
        <p:spPr bwMode="auto">
          <a:xfrm>
            <a:off x="5902325" y="3802063"/>
            <a:ext cx="1320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7030A0"/>
                </a:solidFill>
              </a:rPr>
              <a:t>NA-61/SHINE</a:t>
            </a:r>
            <a:endParaRPr lang="ru-RU" sz="1600" b="1">
              <a:solidFill>
                <a:srgbClr val="7030A0"/>
              </a:solidFill>
            </a:endParaRPr>
          </a:p>
        </p:txBody>
      </p:sp>
      <p:sp>
        <p:nvSpPr>
          <p:cNvPr id="43" name="TextBox 42"/>
          <p:cNvSpPr txBox="1"/>
          <p:nvPr/>
        </p:nvSpPr>
        <p:spPr>
          <a:xfrm>
            <a:off x="2089150" y="1181100"/>
            <a:ext cx="3005138" cy="338138"/>
          </a:xfrm>
          <a:prstGeom prst="rect">
            <a:avLst/>
          </a:prstGeom>
          <a:noFill/>
        </p:spPr>
        <p:txBody>
          <a:bodyPr wrap="none">
            <a:spAutoFit/>
          </a:bodyPr>
          <a:lstStyle/>
          <a:p>
            <a:pPr>
              <a:defRPr/>
            </a:pPr>
            <a:r>
              <a:rPr lang="en-US" sz="1600" b="1" dirty="0">
                <a:solidFill>
                  <a:srgbClr val="0000FF"/>
                </a:solidFill>
              </a:rPr>
              <a:t>2022 – 2025:     </a:t>
            </a:r>
            <a:r>
              <a:rPr lang="en-US" sz="1600" b="1" dirty="0">
                <a:solidFill>
                  <a:srgbClr val="000090"/>
                </a:solidFill>
              </a:rPr>
              <a:t>SIS-100  FAIR            </a:t>
            </a:r>
            <a:endParaRPr lang="ru-RU" sz="1600" b="1" dirty="0">
              <a:solidFill>
                <a:schemeClr val="bg1">
                  <a:lumMod val="65000"/>
                </a:schemeClr>
              </a:solidFill>
            </a:endParaRPr>
          </a:p>
        </p:txBody>
      </p:sp>
      <p:sp>
        <p:nvSpPr>
          <p:cNvPr id="39" name="Rectangle 38"/>
          <p:cNvSpPr/>
          <p:nvPr/>
        </p:nvSpPr>
        <p:spPr>
          <a:xfrm>
            <a:off x="3487738" y="712788"/>
            <a:ext cx="2071687" cy="4633912"/>
          </a:xfrm>
          <a:prstGeom prst="rect">
            <a:avLst/>
          </a:prstGeom>
          <a:solidFill>
            <a:srgbClr val="9C9CDF">
              <a:alpha val="23000"/>
            </a:srgbClr>
          </a:solidFill>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defRPr/>
            </a:pPr>
            <a:endParaRPr lang="en-US" dirty="0">
              <a:solidFill>
                <a:srgbClr val="000090"/>
              </a:solidFill>
            </a:endParaRPr>
          </a:p>
          <a:p>
            <a:pPr>
              <a:defRPr/>
            </a:pPr>
            <a:endParaRPr lang="en-US" sz="1600" dirty="0">
              <a:solidFill>
                <a:srgbClr val="000090"/>
              </a:solidFill>
            </a:endParaRPr>
          </a:p>
          <a:p>
            <a:pPr algn="ctr">
              <a:defRPr/>
            </a:pPr>
            <a:r>
              <a:rPr lang="en-US" sz="1600" dirty="0">
                <a:solidFill>
                  <a:srgbClr val="000090"/>
                </a:solidFill>
              </a:rPr>
              <a:t> </a:t>
            </a:r>
            <a:r>
              <a:rPr lang="en-US" sz="1600" i="1" dirty="0">
                <a:solidFill>
                  <a:srgbClr val="000090"/>
                </a:solidFill>
              </a:rPr>
              <a:t>energy region of max.</a:t>
            </a:r>
          </a:p>
          <a:p>
            <a:pPr algn="ctr">
              <a:defRPr/>
            </a:pPr>
            <a:r>
              <a:rPr lang="en-US" sz="1600" i="1" dirty="0">
                <a:solidFill>
                  <a:srgbClr val="000090"/>
                </a:solidFill>
              </a:rPr>
              <a:t> baryonic density </a:t>
            </a:r>
          </a:p>
        </p:txBody>
      </p:sp>
      <p:sp>
        <p:nvSpPr>
          <p:cNvPr id="35" name="Flowchart: Connector 2"/>
          <p:cNvSpPr/>
          <p:nvPr/>
        </p:nvSpPr>
        <p:spPr>
          <a:xfrm>
            <a:off x="4013200" y="41576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6" name="Flowchart: Connector 6"/>
          <p:cNvSpPr/>
          <p:nvPr/>
        </p:nvSpPr>
        <p:spPr>
          <a:xfrm>
            <a:off x="4162425" y="3797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7" name="Flowchart: Connector 7"/>
          <p:cNvSpPr/>
          <p:nvPr/>
        </p:nvSpPr>
        <p:spPr>
          <a:xfrm>
            <a:off x="4332288" y="35480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8" name="Flowchart: Connector 8"/>
          <p:cNvSpPr/>
          <p:nvPr/>
        </p:nvSpPr>
        <p:spPr>
          <a:xfrm>
            <a:off x="4691063" y="3100388"/>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0" name="Flowchart: Connector 9"/>
          <p:cNvSpPr/>
          <p:nvPr/>
        </p:nvSpPr>
        <p:spPr>
          <a:xfrm>
            <a:off x="4995863" y="291941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1" name="Flowchart: Connector 10"/>
          <p:cNvSpPr/>
          <p:nvPr/>
        </p:nvSpPr>
        <p:spPr>
          <a:xfrm>
            <a:off x="51974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2" name="Flowchart: Connector 11"/>
          <p:cNvSpPr/>
          <p:nvPr/>
        </p:nvSpPr>
        <p:spPr>
          <a:xfrm>
            <a:off x="55022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44" name="Flowchart: Connector 13"/>
          <p:cNvSpPr/>
          <p:nvPr/>
        </p:nvSpPr>
        <p:spPr>
          <a:xfrm>
            <a:off x="533082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4858" name="TextBox 3"/>
          <p:cNvSpPr txBox="1">
            <a:spLocks noChangeArrowheads="1"/>
          </p:cNvSpPr>
          <p:nvPr/>
        </p:nvSpPr>
        <p:spPr bwMode="auto">
          <a:xfrm>
            <a:off x="4805363" y="2638425"/>
            <a:ext cx="1114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rPr>
              <a:t>NICA/MPD</a:t>
            </a:r>
            <a:endParaRPr lang="ru-RU" sz="1600" b="1">
              <a:solidFill>
                <a:srgbClr val="FF0000"/>
              </a:solidFill>
            </a:endParaRPr>
          </a:p>
        </p:txBody>
      </p:sp>
      <p:sp>
        <p:nvSpPr>
          <p:cNvPr id="46" name="5-Point Star 45"/>
          <p:cNvSpPr/>
          <p:nvPr/>
        </p:nvSpPr>
        <p:spPr>
          <a:xfrm>
            <a:off x="5516563" y="3835400"/>
            <a:ext cx="122237"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7" name="5-Point Star 46"/>
          <p:cNvSpPr/>
          <p:nvPr/>
        </p:nvSpPr>
        <p:spPr>
          <a:xfrm>
            <a:off x="5127625" y="4224338"/>
            <a:ext cx="123825"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8" name="5-Point Star 47"/>
          <p:cNvSpPr/>
          <p:nvPr/>
        </p:nvSpPr>
        <p:spPr>
          <a:xfrm>
            <a:off x="4981575" y="46196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9" name="5-Point Star 48"/>
          <p:cNvSpPr/>
          <p:nvPr/>
        </p:nvSpPr>
        <p:spPr>
          <a:xfrm>
            <a:off x="5930900" y="3592513"/>
            <a:ext cx="122238"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51" name="5-Point Star 50"/>
          <p:cNvSpPr/>
          <p:nvPr/>
        </p:nvSpPr>
        <p:spPr>
          <a:xfrm>
            <a:off x="6780213" y="3440113"/>
            <a:ext cx="123825"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52" name="5-Point Star 51"/>
          <p:cNvSpPr/>
          <p:nvPr/>
        </p:nvSpPr>
        <p:spPr>
          <a:xfrm>
            <a:off x="6316663" y="3449638"/>
            <a:ext cx="122237"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53" name="5-Point Star 52"/>
          <p:cNvSpPr/>
          <p:nvPr/>
        </p:nvSpPr>
        <p:spPr>
          <a:xfrm>
            <a:off x="7331075" y="34385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34866" name="TextBox 44"/>
          <p:cNvSpPr txBox="1">
            <a:spLocks noChangeArrowheads="1"/>
          </p:cNvSpPr>
          <p:nvPr/>
        </p:nvSpPr>
        <p:spPr bwMode="auto">
          <a:xfrm>
            <a:off x="6300788" y="3125788"/>
            <a:ext cx="111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2060"/>
                </a:solidFill>
              </a:rPr>
              <a:t>STAR BES II</a:t>
            </a:r>
            <a:endParaRPr lang="ru-RU" sz="1600" b="1">
              <a:solidFill>
                <a:srgbClr val="002060"/>
              </a:solidFill>
            </a:endParaRPr>
          </a:p>
        </p:txBody>
      </p:sp>
      <p:cxnSp>
        <p:nvCxnSpPr>
          <p:cNvPr id="55" name="Straight Connector 54"/>
          <p:cNvCxnSpPr/>
          <p:nvPr/>
        </p:nvCxnSpPr>
        <p:spPr>
          <a:xfrm flipV="1">
            <a:off x="6353175" y="3521075"/>
            <a:ext cx="1289050" cy="635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flipV="1">
            <a:off x="5591175" y="3695700"/>
            <a:ext cx="352425" cy="220663"/>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8" name="Straight Connector 57"/>
          <p:cNvCxnSpPr>
            <a:stCxn id="48" idx="2"/>
          </p:cNvCxnSpPr>
          <p:nvPr/>
        </p:nvCxnSpPr>
        <p:spPr>
          <a:xfrm flipV="1">
            <a:off x="5005388" y="4310063"/>
            <a:ext cx="174625" cy="47307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flipV="1">
            <a:off x="5200650" y="3922713"/>
            <a:ext cx="382588" cy="36512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a:stCxn id="49" idx="4"/>
          </p:cNvCxnSpPr>
          <p:nvPr/>
        </p:nvCxnSpPr>
        <p:spPr>
          <a:xfrm flipV="1">
            <a:off x="6053138" y="3532188"/>
            <a:ext cx="296862" cy="122237"/>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a:off x="5287963" y="2965450"/>
            <a:ext cx="2571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a:stCxn id="40" idx="6"/>
          </p:cNvCxnSpPr>
          <p:nvPr/>
        </p:nvCxnSpPr>
        <p:spPr>
          <a:xfrm>
            <a:off x="5110163" y="2976563"/>
            <a:ext cx="1047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a:stCxn id="38" idx="7"/>
          </p:cNvCxnSpPr>
          <p:nvPr/>
        </p:nvCxnSpPr>
        <p:spPr>
          <a:xfrm flipV="1">
            <a:off x="4789488" y="2965450"/>
            <a:ext cx="239712" cy="1508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a:stCxn id="37" idx="7"/>
            <a:endCxn id="38" idx="3"/>
          </p:cNvCxnSpPr>
          <p:nvPr/>
        </p:nvCxnSpPr>
        <p:spPr>
          <a:xfrm flipV="1">
            <a:off x="4429125" y="3197225"/>
            <a:ext cx="279400" cy="3667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a:stCxn id="36" idx="7"/>
            <a:endCxn id="37" idx="7"/>
          </p:cNvCxnSpPr>
          <p:nvPr/>
        </p:nvCxnSpPr>
        <p:spPr>
          <a:xfrm flipV="1">
            <a:off x="4260850" y="3563938"/>
            <a:ext cx="168275" cy="250825"/>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endCxn id="36" idx="7"/>
          </p:cNvCxnSpPr>
          <p:nvPr/>
        </p:nvCxnSpPr>
        <p:spPr>
          <a:xfrm flipV="1">
            <a:off x="4044950" y="3814763"/>
            <a:ext cx="215900" cy="423862"/>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31173875"/>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36866" name="Footer Placeholder 2"/>
          <p:cNvSpPr>
            <a:spLocks noGrp="1"/>
          </p:cNvSpPr>
          <p:nvPr>
            <p:ph type="ftr" sz="quarter" idx="11"/>
          </p:nvPr>
        </p:nvSpPr>
        <p:spPr>
          <a:xfrm>
            <a:off x="2501900" y="6245225"/>
            <a:ext cx="5321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V.Kekelidze, ICPPA</a:t>
            </a:r>
            <a:endParaRPr lang="ru-RU" sz="1400"/>
          </a:p>
        </p:txBody>
      </p:sp>
      <p:sp>
        <p:nvSpPr>
          <p:cNvPr id="36867" name="TextBox 6"/>
          <p:cNvSpPr txBox="1">
            <a:spLocks noChangeArrowheads="1"/>
          </p:cNvSpPr>
          <p:nvPr/>
        </p:nvSpPr>
        <p:spPr bwMode="auto">
          <a:xfrm>
            <a:off x="457200" y="927100"/>
            <a:ext cx="8331200" cy="1200150"/>
          </a:xfrm>
          <a:prstGeom prst="rect">
            <a:avLst/>
          </a:prstGeom>
          <a:solidFill>
            <a:srgbClr val="FFEA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rPr>
              <a:t>Both, collider and fixed target approaches, </a:t>
            </a:r>
          </a:p>
          <a:p>
            <a:pPr algn="r" eaLnBrk="1" hangingPunct="1"/>
            <a:r>
              <a:rPr lang="en-US" b="1">
                <a:solidFill>
                  <a:srgbClr val="000090"/>
                </a:solidFill>
              </a:rPr>
              <a:t>are complementary and necessary </a:t>
            </a:r>
          </a:p>
          <a:p>
            <a:pPr algn="r" eaLnBrk="1" hangingPunct="1"/>
            <a:r>
              <a:rPr lang="en-US" b="1">
                <a:solidFill>
                  <a:srgbClr val="000090"/>
                </a:solidFill>
              </a:rPr>
              <a:t>for approval of potential discovery</a:t>
            </a:r>
          </a:p>
        </p:txBody>
      </p:sp>
      <p:sp>
        <p:nvSpPr>
          <p:cNvPr id="5" name="TextBox 4"/>
          <p:cNvSpPr txBox="1"/>
          <p:nvPr/>
        </p:nvSpPr>
        <p:spPr>
          <a:xfrm>
            <a:off x="520700" y="2870200"/>
            <a:ext cx="8293100" cy="1200150"/>
          </a:xfrm>
          <a:prstGeom prst="rect">
            <a:avLst/>
          </a:prstGeom>
          <a:solidFill>
            <a:schemeClr val="accent5"/>
          </a:solidFill>
        </p:spPr>
        <p:txBody>
          <a:bodyPr>
            <a:spAutoFit/>
          </a:bodyPr>
          <a:lstStyle/>
          <a:p>
            <a:pPr algn="r">
              <a:defRPr/>
            </a:pPr>
            <a:r>
              <a:rPr lang="en-US" sz="2400" dirty="0">
                <a:solidFill>
                  <a:srgbClr val="000090"/>
                </a:solidFill>
              </a:rPr>
              <a:t>In this view the </a:t>
            </a:r>
            <a:r>
              <a:rPr lang="en-US" sz="2400" b="1" dirty="0">
                <a:solidFill>
                  <a:srgbClr val="FF6600"/>
                </a:solidFill>
              </a:rPr>
              <a:t>NICA</a:t>
            </a:r>
            <a:r>
              <a:rPr lang="en-US" sz="2400" dirty="0">
                <a:solidFill>
                  <a:srgbClr val="000090"/>
                </a:solidFill>
              </a:rPr>
              <a:t> and </a:t>
            </a:r>
            <a:r>
              <a:rPr lang="en-US" sz="2400" b="1" dirty="0">
                <a:solidFill>
                  <a:srgbClr val="000090"/>
                </a:solidFill>
              </a:rPr>
              <a:t>FAIR </a:t>
            </a:r>
            <a:r>
              <a:rPr lang="en-US" sz="2400" dirty="0">
                <a:solidFill>
                  <a:srgbClr val="000090"/>
                </a:solidFill>
              </a:rPr>
              <a:t>projects are complementary</a:t>
            </a:r>
          </a:p>
          <a:p>
            <a:pPr algn="r">
              <a:defRPr/>
            </a:pPr>
            <a:r>
              <a:rPr lang="en-US" sz="2400" dirty="0">
                <a:solidFill>
                  <a:srgbClr val="000090"/>
                </a:solidFill>
              </a:rPr>
              <a:t>and their joined efforts have aimed to </a:t>
            </a:r>
          </a:p>
          <a:p>
            <a:pPr algn="r">
              <a:defRPr/>
            </a:pPr>
            <a:r>
              <a:rPr lang="en-US" sz="2400" dirty="0">
                <a:solidFill>
                  <a:srgbClr val="000090"/>
                </a:solidFill>
              </a:rPr>
              <a:t>discovering and to studying new forms of baryonic matter </a:t>
            </a:r>
          </a:p>
        </p:txBody>
      </p:sp>
      <p:sp>
        <p:nvSpPr>
          <p:cNvPr id="36869"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08D6EFC-7203-1341-A37B-441B8E785583}" type="slidenum">
              <a:rPr lang="ru-RU" sz="1400"/>
              <a:pPr eaLnBrk="1" hangingPunct="1"/>
              <a:t>16</a:t>
            </a:fld>
            <a:endParaRPr lang="ru-RU" sz="1400"/>
          </a:p>
        </p:txBody>
      </p:sp>
    </p:spTree>
    <p:extLst>
      <p:ext uri="{BB962C8B-B14F-4D97-AF65-F5344CB8AC3E}">
        <p14:creationId xmlns:p14="http://schemas.microsoft.com/office/powerpoint/2010/main" val="330907746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Foliennummernplatzhalter 5"/>
          <p:cNvSpPr>
            <a:spLocks noGrp="1"/>
          </p:cNvSpPr>
          <p:nvPr>
            <p:ph type="sldNum" sz="quarter" idx="12"/>
          </p:nvPr>
        </p:nvSpPr>
        <p:spPr>
          <a:xfrm>
            <a:off x="6553200" y="62531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524C7E-0214-B54E-B1FE-1F0799EC6133}" type="slidenum">
              <a:rPr lang="de-DE" sz="1200">
                <a:solidFill>
                  <a:srgbClr val="898989"/>
                </a:solidFill>
                <a:latin typeface="Calibri" charset="0"/>
                <a:ea typeface="MS PGothic" charset="0"/>
                <a:cs typeface="MS PGothic" charset="0"/>
              </a:rPr>
              <a:pPr eaLnBrk="1" hangingPunct="1"/>
              <a:t>17</a:t>
            </a:fld>
            <a:endParaRPr lang="de-DE" sz="1200">
              <a:solidFill>
                <a:srgbClr val="898989"/>
              </a:solidFill>
              <a:latin typeface="Calibri" charset="0"/>
              <a:ea typeface="MS PGothic" charset="0"/>
              <a:cs typeface="MS PGothic" charset="0"/>
            </a:endParaRPr>
          </a:p>
        </p:txBody>
      </p:sp>
      <p:sp>
        <p:nvSpPr>
          <p:cNvPr id="32770" name="Fußzeilenplatzhalter 6"/>
          <p:cNvSpPr>
            <a:spLocks noGrp="1"/>
          </p:cNvSpPr>
          <p:nvPr/>
        </p:nvSpPr>
        <p:spPr bwMode="auto">
          <a:xfrm>
            <a:off x="3157538" y="5762625"/>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1200">
              <a:solidFill>
                <a:srgbClr val="898989"/>
              </a:solidFill>
            </a:endParaRPr>
          </a:p>
        </p:txBody>
      </p:sp>
      <p:pic>
        <p:nvPicPr>
          <p:cNvPr id="32771"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473075"/>
            <a:ext cx="6819900"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5-Point Star 4"/>
          <p:cNvSpPr/>
          <p:nvPr/>
        </p:nvSpPr>
        <p:spPr>
          <a:xfrm>
            <a:off x="3821113" y="3411538"/>
            <a:ext cx="123825" cy="163512"/>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20" name="5-Point Star 19"/>
          <p:cNvSpPr/>
          <p:nvPr/>
        </p:nvSpPr>
        <p:spPr>
          <a:xfrm>
            <a:off x="4040188" y="3409950"/>
            <a:ext cx="122237" cy="163513"/>
          </a:xfrm>
          <a:prstGeom prst="star5">
            <a:avLst/>
          </a:prstGeom>
          <a:solidFill>
            <a:srgbClr val="4F6228"/>
          </a:solidFill>
          <a:ln>
            <a:solidFill>
              <a:srgbClr val="4F6228"/>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21" name="TextBox 20"/>
          <p:cNvSpPr txBox="1"/>
          <p:nvPr/>
        </p:nvSpPr>
        <p:spPr>
          <a:xfrm>
            <a:off x="3698875" y="3152775"/>
            <a:ext cx="974725" cy="338138"/>
          </a:xfrm>
          <a:prstGeom prst="rect">
            <a:avLst/>
          </a:prstGeom>
          <a:noFill/>
        </p:spPr>
        <p:txBody>
          <a:bodyPr wrap="none">
            <a:spAutoFit/>
          </a:bodyPr>
          <a:lstStyle/>
          <a:p>
            <a:pPr>
              <a:defRPr/>
            </a:pPr>
            <a:r>
              <a:rPr lang="en-US" sz="1600" b="1" dirty="0">
                <a:solidFill>
                  <a:schemeClr val="accent3">
                    <a:lumMod val="50000"/>
                  </a:schemeClr>
                </a:solidFill>
              </a:rPr>
              <a:t>STAR F.T.</a:t>
            </a:r>
            <a:endParaRPr lang="ru-RU" sz="1600" b="1" dirty="0">
              <a:solidFill>
                <a:schemeClr val="accent3">
                  <a:lumMod val="50000"/>
                </a:schemeClr>
              </a:solidFill>
            </a:endParaRPr>
          </a:p>
        </p:txBody>
      </p:sp>
      <p:sp>
        <p:nvSpPr>
          <p:cNvPr id="6" name="Plus 5"/>
          <p:cNvSpPr/>
          <p:nvPr/>
        </p:nvSpPr>
        <p:spPr>
          <a:xfrm>
            <a:off x="4643438" y="4090988"/>
            <a:ext cx="122237" cy="114300"/>
          </a:xfrm>
          <a:prstGeom prst="mathPlus">
            <a:avLst/>
          </a:prstGeom>
          <a:solidFill>
            <a:srgbClr val="7030A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5" name="Isosceles Triangle 14"/>
          <p:cNvSpPr/>
          <p:nvPr/>
        </p:nvSpPr>
        <p:spPr>
          <a:xfrm>
            <a:off x="3014663" y="2563813"/>
            <a:ext cx="147637"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27" name="Isosceles Triangle 26"/>
          <p:cNvSpPr/>
          <p:nvPr/>
        </p:nvSpPr>
        <p:spPr>
          <a:xfrm>
            <a:off x="3625850" y="2571750"/>
            <a:ext cx="146050" cy="136525"/>
          </a:xfrm>
          <a:prstGeom prst="triangle">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2778" name="TextBox 27"/>
          <p:cNvSpPr txBox="1">
            <a:spLocks noChangeArrowheads="1"/>
          </p:cNvSpPr>
          <p:nvPr/>
        </p:nvSpPr>
        <p:spPr bwMode="auto">
          <a:xfrm>
            <a:off x="2981325" y="2760663"/>
            <a:ext cx="774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90"/>
                </a:solidFill>
              </a:rPr>
              <a:t>HADES</a:t>
            </a:r>
            <a:endParaRPr lang="ru-RU" sz="1600" b="1">
              <a:solidFill>
                <a:srgbClr val="000090"/>
              </a:solidFill>
            </a:endParaRPr>
          </a:p>
        </p:txBody>
      </p:sp>
      <p:sp>
        <p:nvSpPr>
          <p:cNvPr id="16" name="Diamond 15"/>
          <p:cNvSpPr/>
          <p:nvPr/>
        </p:nvSpPr>
        <p:spPr>
          <a:xfrm>
            <a:off x="3028950" y="1017588"/>
            <a:ext cx="149225" cy="176212"/>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0" name="Diamond 29"/>
          <p:cNvSpPr/>
          <p:nvPr/>
        </p:nvSpPr>
        <p:spPr>
          <a:xfrm>
            <a:off x="3622675"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1" name="Diamond 30"/>
          <p:cNvSpPr/>
          <p:nvPr/>
        </p:nvSpPr>
        <p:spPr>
          <a:xfrm>
            <a:off x="4013200" y="1014413"/>
            <a:ext cx="149225"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2" name="Diamond 31"/>
          <p:cNvSpPr/>
          <p:nvPr/>
        </p:nvSpPr>
        <p:spPr>
          <a:xfrm>
            <a:off x="4340225" y="1014413"/>
            <a:ext cx="150813" cy="177800"/>
          </a:xfrm>
          <a:prstGeom prst="diamond">
            <a:avLst/>
          </a:prstGeom>
          <a:solidFill>
            <a:srgbClr val="000090"/>
          </a:solidFill>
          <a:ln>
            <a:solidFill>
              <a:srgbClr val="00009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2783" name="TextBox 35"/>
          <p:cNvSpPr txBox="1">
            <a:spLocks noChangeArrowheads="1"/>
          </p:cNvSpPr>
          <p:nvPr/>
        </p:nvSpPr>
        <p:spPr bwMode="auto">
          <a:xfrm>
            <a:off x="4046538" y="712788"/>
            <a:ext cx="58896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0090"/>
                </a:solidFill>
              </a:rPr>
              <a:t>CBM</a:t>
            </a:r>
            <a:endParaRPr lang="ru-RU" sz="1600" b="1">
              <a:solidFill>
                <a:srgbClr val="000090"/>
              </a:solidFill>
            </a:endParaRPr>
          </a:p>
        </p:txBody>
      </p:sp>
      <p:sp>
        <p:nvSpPr>
          <p:cNvPr id="32784" name="TextBox 21"/>
          <p:cNvSpPr txBox="1">
            <a:spLocks noChangeArrowheads="1"/>
          </p:cNvSpPr>
          <p:nvPr/>
        </p:nvSpPr>
        <p:spPr bwMode="auto">
          <a:xfrm rot="-5400000">
            <a:off x="-341312" y="2781300"/>
            <a:ext cx="3181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Interaction rate [Hz]</a:t>
            </a:r>
            <a:endParaRPr lang="ru-RU" sz="2800" b="1"/>
          </a:p>
        </p:txBody>
      </p:sp>
      <p:sp>
        <p:nvSpPr>
          <p:cNvPr id="32785" name="TextBox 46"/>
          <p:cNvSpPr txBox="1">
            <a:spLocks noChangeArrowheads="1"/>
          </p:cNvSpPr>
          <p:nvPr/>
        </p:nvSpPr>
        <p:spPr bwMode="auto">
          <a:xfrm>
            <a:off x="2192338" y="5761038"/>
            <a:ext cx="5648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Collision energy √S    [GeV]</a:t>
            </a:r>
            <a:endParaRPr lang="ru-RU" sz="2800" b="1"/>
          </a:p>
        </p:txBody>
      </p:sp>
      <p:cxnSp>
        <p:nvCxnSpPr>
          <p:cNvPr id="29" name="Straight Connector 28"/>
          <p:cNvCxnSpPr/>
          <p:nvPr/>
        </p:nvCxnSpPr>
        <p:spPr>
          <a:xfrm>
            <a:off x="5386388" y="5843588"/>
            <a:ext cx="300037"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32787" name="TextBox 47"/>
          <p:cNvSpPr txBox="1">
            <a:spLocks noChangeArrowheads="1"/>
          </p:cNvSpPr>
          <p:nvPr/>
        </p:nvSpPr>
        <p:spPr bwMode="auto">
          <a:xfrm>
            <a:off x="5476875" y="6061075"/>
            <a:ext cx="444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NN</a:t>
            </a:r>
            <a:endParaRPr lang="ru-RU" sz="1400" b="1"/>
          </a:p>
        </p:txBody>
      </p:sp>
      <p:cxnSp>
        <p:nvCxnSpPr>
          <p:cNvPr id="50" name="Straight Connector 49"/>
          <p:cNvCxnSpPr/>
          <p:nvPr/>
        </p:nvCxnSpPr>
        <p:spPr>
          <a:xfrm flipV="1">
            <a:off x="4713288" y="4148138"/>
            <a:ext cx="1435100" cy="6350"/>
          </a:xfrm>
          <a:prstGeom prst="line">
            <a:avLst/>
          </a:prstGeom>
          <a:ln w="1905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a:off x="3849948" y="3486018"/>
            <a:ext cx="595892" cy="9584"/>
          </a:xfrm>
          <a:prstGeom prst="line">
            <a:avLst/>
          </a:prstGeom>
          <a:ln w="19050">
            <a:solidFill>
              <a:srgbClr val="4F6228"/>
            </a:solidFill>
          </a:ln>
          <a:scene3d>
            <a:camera prst="orthographicFront">
              <a:rot lat="0" lon="0" rev="6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61" name="Straight Connector 60"/>
          <p:cNvCxnSpPr>
            <a:stCxn id="16" idx="3"/>
            <a:endCxn id="32" idx="3"/>
          </p:cNvCxnSpPr>
          <p:nvPr/>
        </p:nvCxnSpPr>
        <p:spPr>
          <a:xfrm flipV="1">
            <a:off x="3178175" y="1103313"/>
            <a:ext cx="1312863" cy="3175"/>
          </a:xfrm>
          <a:prstGeom prst="line">
            <a:avLst/>
          </a:prstGeom>
          <a:ln w="19050">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3098034" y="2637663"/>
            <a:ext cx="599352" cy="9989"/>
          </a:xfrm>
          <a:prstGeom prst="line">
            <a:avLst/>
          </a:prstGeom>
          <a:ln w="19050">
            <a:solidFill>
              <a:srgbClr val="000090"/>
            </a:solidFill>
          </a:ln>
          <a:scene3d>
            <a:camera prst="orthographicFront">
              <a:rot lat="0" lon="0" rev="30000"/>
            </a:camera>
            <a:lightRig rig="threePt" dir="t"/>
          </a:scene3d>
        </p:spPr>
        <p:style>
          <a:lnRef idx="2">
            <a:schemeClr val="accent1"/>
          </a:lnRef>
          <a:fillRef idx="0">
            <a:schemeClr val="accent1"/>
          </a:fillRef>
          <a:effectRef idx="1">
            <a:schemeClr val="accent1"/>
          </a:effectRef>
          <a:fontRef idx="minor">
            <a:schemeClr val="tx1"/>
          </a:fontRef>
        </p:style>
      </p:cxnSp>
      <p:sp>
        <p:nvSpPr>
          <p:cNvPr id="106" name="Flowchart: Connector 105"/>
          <p:cNvSpPr/>
          <p:nvPr/>
        </p:nvSpPr>
        <p:spPr>
          <a:xfrm>
            <a:off x="3027363" y="2298700"/>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07" name="Flowchart: Connector 106"/>
          <p:cNvSpPr/>
          <p:nvPr/>
        </p:nvSpPr>
        <p:spPr>
          <a:xfrm>
            <a:off x="3768725" y="2306638"/>
            <a:ext cx="114300" cy="114300"/>
          </a:xfrm>
          <a:prstGeom prst="flowChartConnector">
            <a:avLst/>
          </a:prstGeom>
          <a:noFill/>
          <a:ln w="25400">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cxnSp>
        <p:nvCxnSpPr>
          <p:cNvPr id="111" name="Straight Connector 110"/>
          <p:cNvCxnSpPr/>
          <p:nvPr/>
        </p:nvCxnSpPr>
        <p:spPr>
          <a:xfrm>
            <a:off x="3155080" y="2350782"/>
            <a:ext cx="600758" cy="21792"/>
          </a:xfrm>
          <a:prstGeom prst="line">
            <a:avLst/>
          </a:prstGeom>
          <a:ln w="22225">
            <a:solidFill>
              <a:srgbClr val="FF0000"/>
            </a:solidFill>
          </a:ln>
          <a:scene3d>
            <a:camera prst="orthographicFront">
              <a:rot lat="0" lon="0" rev="90000"/>
            </a:camera>
            <a:lightRig rig="threePt" dir="t"/>
          </a:scene3d>
        </p:spPr>
        <p:style>
          <a:lnRef idx="2">
            <a:schemeClr val="accent1"/>
          </a:lnRef>
          <a:fillRef idx="0">
            <a:schemeClr val="accent1"/>
          </a:fillRef>
          <a:effectRef idx="1">
            <a:schemeClr val="accent1"/>
          </a:effectRef>
          <a:fontRef idx="minor">
            <a:schemeClr val="tx1"/>
          </a:fontRef>
        </p:style>
      </p:cxnSp>
      <p:sp>
        <p:nvSpPr>
          <p:cNvPr id="32795" name="TextBox 114"/>
          <p:cNvSpPr txBox="1">
            <a:spLocks noChangeArrowheads="1"/>
          </p:cNvSpPr>
          <p:nvPr/>
        </p:nvSpPr>
        <p:spPr bwMode="auto">
          <a:xfrm>
            <a:off x="2874963" y="1903413"/>
            <a:ext cx="146526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rPr>
              <a:t>NICA/BM@N II</a:t>
            </a:r>
            <a:endParaRPr lang="ru-RU" sz="1600" b="1">
              <a:solidFill>
                <a:srgbClr val="FF0000"/>
              </a:solidFill>
            </a:endParaRPr>
          </a:p>
        </p:txBody>
      </p:sp>
      <p:sp>
        <p:nvSpPr>
          <p:cNvPr id="73" name="TextBox 76"/>
          <p:cNvSpPr txBox="1">
            <a:spLocks noChangeArrowheads="1"/>
          </p:cNvSpPr>
          <p:nvPr/>
        </p:nvSpPr>
        <p:spPr bwMode="auto">
          <a:xfrm>
            <a:off x="1819275" y="76200"/>
            <a:ext cx="6729413" cy="523875"/>
          </a:xfrm>
          <a:prstGeom prst="rect">
            <a:avLst/>
          </a:prstGeom>
          <a:solidFill>
            <a:schemeClr val="accent5"/>
          </a:solidFill>
          <a:ln w="9525">
            <a:noFill/>
            <a:miter lim="800000"/>
            <a:headEnd/>
            <a:tailEnd/>
          </a:ln>
        </p:spPr>
        <p:txBody>
          <a:bodyPr wrap="none">
            <a:spAutoFit/>
          </a:bodyPr>
          <a:lstStyle/>
          <a:p>
            <a:pPr>
              <a:defRPr/>
            </a:pPr>
            <a:r>
              <a:rPr lang="en-US" sz="2800" b="1" dirty="0">
                <a:solidFill>
                  <a:srgbClr val="00076E"/>
                </a:solidFill>
              </a:rPr>
              <a:t>Present and future HI F.T. experiments</a:t>
            </a:r>
          </a:p>
        </p:txBody>
      </p:sp>
      <p:sp>
        <p:nvSpPr>
          <p:cNvPr id="32797" name="Date Placeholder 1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32798" name="Footer Placeholder 16"/>
          <p:cNvSpPr>
            <a:spLocks noGrp="1"/>
          </p:cNvSpPr>
          <p:nvPr>
            <p:ph type="ftr" sz="quarter" idx="11"/>
          </p:nvPr>
        </p:nvSpPr>
        <p:spPr>
          <a:xfrm>
            <a:off x="2425700" y="6245225"/>
            <a:ext cx="5740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32799" name="TextBox 74"/>
          <p:cNvSpPr txBox="1">
            <a:spLocks noChangeArrowheads="1"/>
          </p:cNvSpPr>
          <p:nvPr/>
        </p:nvSpPr>
        <p:spPr bwMode="auto">
          <a:xfrm>
            <a:off x="5902325" y="3802063"/>
            <a:ext cx="1320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7030A0"/>
                </a:solidFill>
              </a:rPr>
              <a:t>NA-61/SHINE</a:t>
            </a:r>
            <a:endParaRPr lang="ru-RU" sz="1600" b="1">
              <a:solidFill>
                <a:srgbClr val="7030A0"/>
              </a:solidFill>
            </a:endParaRPr>
          </a:p>
        </p:txBody>
      </p:sp>
      <p:sp>
        <p:nvSpPr>
          <p:cNvPr id="43" name="TextBox 42"/>
          <p:cNvSpPr txBox="1"/>
          <p:nvPr/>
        </p:nvSpPr>
        <p:spPr>
          <a:xfrm>
            <a:off x="2089150" y="1181100"/>
            <a:ext cx="3005138" cy="338138"/>
          </a:xfrm>
          <a:prstGeom prst="rect">
            <a:avLst/>
          </a:prstGeom>
          <a:noFill/>
        </p:spPr>
        <p:txBody>
          <a:bodyPr wrap="none">
            <a:spAutoFit/>
          </a:bodyPr>
          <a:lstStyle/>
          <a:p>
            <a:pPr>
              <a:defRPr/>
            </a:pPr>
            <a:r>
              <a:rPr lang="en-US" sz="1600" b="1" dirty="0">
                <a:solidFill>
                  <a:srgbClr val="0000FF"/>
                </a:solidFill>
              </a:rPr>
              <a:t>2022 – 2025:     </a:t>
            </a:r>
            <a:r>
              <a:rPr lang="en-US" sz="1600" b="1" dirty="0">
                <a:solidFill>
                  <a:srgbClr val="000090"/>
                </a:solidFill>
              </a:rPr>
              <a:t>SIS-100  FAIR            </a:t>
            </a:r>
            <a:endParaRPr lang="ru-RU" sz="1600" b="1" dirty="0">
              <a:solidFill>
                <a:schemeClr val="bg1">
                  <a:lumMod val="65000"/>
                </a:schemeClr>
              </a:solidFill>
            </a:endParaRPr>
          </a:p>
        </p:txBody>
      </p:sp>
      <p:sp>
        <p:nvSpPr>
          <p:cNvPr id="39" name="Rectangle 38"/>
          <p:cNvSpPr/>
          <p:nvPr/>
        </p:nvSpPr>
        <p:spPr>
          <a:xfrm>
            <a:off x="3487738" y="712788"/>
            <a:ext cx="2071687" cy="4633912"/>
          </a:xfrm>
          <a:prstGeom prst="rect">
            <a:avLst/>
          </a:prstGeom>
          <a:solidFill>
            <a:srgbClr val="9C9CDF">
              <a:alpha val="23000"/>
            </a:srgbClr>
          </a:solidFill>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defRPr/>
            </a:pPr>
            <a:endParaRPr lang="en-US" dirty="0">
              <a:solidFill>
                <a:srgbClr val="000090"/>
              </a:solidFill>
            </a:endParaRPr>
          </a:p>
          <a:p>
            <a:pPr>
              <a:defRPr/>
            </a:pPr>
            <a:endParaRPr lang="en-US" sz="1600" dirty="0">
              <a:solidFill>
                <a:srgbClr val="000090"/>
              </a:solidFill>
            </a:endParaRPr>
          </a:p>
          <a:p>
            <a:pPr algn="ctr">
              <a:defRPr/>
            </a:pPr>
            <a:r>
              <a:rPr lang="en-US" sz="1600" dirty="0">
                <a:solidFill>
                  <a:srgbClr val="000090"/>
                </a:solidFill>
              </a:rPr>
              <a:t> </a:t>
            </a:r>
            <a:r>
              <a:rPr lang="en-US" sz="1600" i="1" dirty="0">
                <a:solidFill>
                  <a:srgbClr val="000090"/>
                </a:solidFill>
              </a:rPr>
              <a:t>energy region of max.</a:t>
            </a:r>
          </a:p>
          <a:p>
            <a:pPr algn="ctr">
              <a:defRPr/>
            </a:pPr>
            <a:r>
              <a:rPr lang="en-US" sz="1600" i="1" dirty="0">
                <a:solidFill>
                  <a:srgbClr val="000090"/>
                </a:solidFill>
              </a:rPr>
              <a:t> baryonic density </a:t>
            </a:r>
          </a:p>
        </p:txBody>
      </p:sp>
    </p:spTree>
    <p:extLst>
      <p:ext uri="{BB962C8B-B14F-4D97-AF65-F5344CB8AC3E}">
        <p14:creationId xmlns:p14="http://schemas.microsoft.com/office/powerpoint/2010/main" val="425146604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78850" name="Footer Placeholder 2"/>
          <p:cNvSpPr>
            <a:spLocks noGrp="1"/>
          </p:cNvSpPr>
          <p:nvPr>
            <p:ph type="ftr" sz="quarter" idx="11"/>
          </p:nvPr>
        </p:nvSpPr>
        <p:spPr>
          <a:xfrm>
            <a:off x="3124200" y="6275388"/>
            <a:ext cx="33639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V.Kekelidze, ICPPA</a:t>
            </a:r>
            <a:endParaRPr lang="ru-RU" sz="1400"/>
          </a:p>
        </p:txBody>
      </p:sp>
      <p:sp>
        <p:nvSpPr>
          <p:cNvPr id="7885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84A169E-2EB2-EB4A-83E5-639468CA3B12}" type="slidenum">
              <a:rPr lang="ru-RU" sz="1400"/>
              <a:pPr eaLnBrk="1" hangingPunct="1"/>
              <a:t>18</a:t>
            </a:fld>
            <a:endParaRPr lang="ru-RU" sz="1400"/>
          </a:p>
        </p:txBody>
      </p:sp>
      <p:sp>
        <p:nvSpPr>
          <p:cNvPr id="78852" name="TextBox 4"/>
          <p:cNvSpPr txBox="1">
            <a:spLocks noChangeArrowheads="1"/>
          </p:cNvSpPr>
          <p:nvPr/>
        </p:nvSpPr>
        <p:spPr bwMode="auto">
          <a:xfrm>
            <a:off x="331788" y="1117600"/>
            <a:ext cx="8501062"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solidFill>
                  <a:srgbClr val="FF0000"/>
                </a:solidFill>
              </a:rPr>
              <a:t>B</a:t>
            </a:r>
            <a:r>
              <a:rPr lang="en-US" sz="3600" b="1">
                <a:solidFill>
                  <a:srgbClr val="000090"/>
                </a:solidFill>
              </a:rPr>
              <a:t>aryonic </a:t>
            </a:r>
            <a:r>
              <a:rPr lang="en-US" sz="3600" b="1">
                <a:solidFill>
                  <a:srgbClr val="FF0000"/>
                </a:solidFill>
              </a:rPr>
              <a:t>M</a:t>
            </a:r>
            <a:r>
              <a:rPr lang="en-US" sz="3600" b="1">
                <a:solidFill>
                  <a:srgbClr val="000090"/>
                </a:solidFill>
              </a:rPr>
              <a:t>atter at </a:t>
            </a:r>
            <a:r>
              <a:rPr lang="en-US" sz="3600" b="1">
                <a:solidFill>
                  <a:srgbClr val="FF0000"/>
                </a:solidFill>
              </a:rPr>
              <a:t>N</a:t>
            </a:r>
            <a:r>
              <a:rPr lang="en-US" sz="3600" b="1">
                <a:solidFill>
                  <a:srgbClr val="000090"/>
                </a:solidFill>
              </a:rPr>
              <a:t>uclotron (</a:t>
            </a:r>
            <a:r>
              <a:rPr lang="en-US" sz="3700" b="1">
                <a:solidFill>
                  <a:srgbClr val="FF0000"/>
                </a:solidFill>
              </a:rPr>
              <a:t>BM@N</a:t>
            </a:r>
            <a:r>
              <a:rPr lang="en-US" sz="3600" b="1">
                <a:solidFill>
                  <a:srgbClr val="000090"/>
                </a:solidFill>
              </a:rPr>
              <a:t>)</a:t>
            </a:r>
          </a:p>
        </p:txBody>
      </p:sp>
      <p:pic>
        <p:nvPicPr>
          <p:cNvPr id="78853" name="Рисунок 4" descr="LHEP-emblema-tran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50800"/>
            <a:ext cx="15875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4" name="Picture 6" descr="NICA-Logo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5" name="TextBox 1"/>
          <p:cNvSpPr txBox="1">
            <a:spLocks noChangeArrowheads="1"/>
          </p:cNvSpPr>
          <p:nvPr/>
        </p:nvSpPr>
        <p:spPr bwMode="auto">
          <a:xfrm>
            <a:off x="576263" y="2836863"/>
            <a:ext cx="6853237"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en-US" sz="2000" b="1">
                <a:solidFill>
                  <a:srgbClr val="000090"/>
                </a:solidFill>
              </a:rPr>
              <a:t>Detector Advisory Committee:</a:t>
            </a:r>
            <a:endParaRPr lang="en-US" sz="2000">
              <a:solidFill>
                <a:srgbClr val="000090"/>
              </a:solidFill>
            </a:endParaRPr>
          </a:p>
          <a:p>
            <a:pPr eaLnBrk="1" hangingPunct="1">
              <a:lnSpc>
                <a:spcPct val="150000"/>
              </a:lnSpc>
            </a:pPr>
            <a:r>
              <a:rPr lang="en-US" sz="2000" i="1">
                <a:solidFill>
                  <a:srgbClr val="000090"/>
                </a:solidFill>
              </a:rPr>
              <a:t>Hans Rudolf Schmidt, Tubingen Uni.</a:t>
            </a:r>
            <a:r>
              <a:rPr lang="ru-RU" sz="2000" i="1">
                <a:solidFill>
                  <a:srgbClr val="000090"/>
                </a:solidFill>
              </a:rPr>
              <a:t> - </a:t>
            </a:r>
            <a:r>
              <a:rPr lang="en-US" sz="2000" i="1">
                <a:solidFill>
                  <a:srgbClr val="000090"/>
                </a:solidFill>
              </a:rPr>
              <a:t>chairman</a:t>
            </a:r>
          </a:p>
          <a:p>
            <a:pPr eaLnBrk="1" hangingPunct="1">
              <a:lnSpc>
                <a:spcPct val="150000"/>
              </a:lnSpc>
            </a:pPr>
            <a:r>
              <a:rPr lang="en-US" sz="2000" i="1">
                <a:solidFill>
                  <a:srgbClr val="000090"/>
                </a:solidFill>
              </a:rPr>
              <a:t>Hans Gutbrod, GSI</a:t>
            </a:r>
          </a:p>
          <a:p>
            <a:pPr eaLnBrk="1" hangingPunct="1">
              <a:lnSpc>
                <a:spcPct val="150000"/>
              </a:lnSpc>
            </a:pPr>
            <a:r>
              <a:rPr lang="en-US" sz="2000" i="1">
                <a:solidFill>
                  <a:srgbClr val="000090"/>
                </a:solidFill>
              </a:rPr>
              <a:t>Itzhak Tserruya, Weitzmann Istitute</a:t>
            </a:r>
          </a:p>
          <a:p>
            <a:pPr eaLnBrk="1" hangingPunct="1">
              <a:lnSpc>
                <a:spcPct val="150000"/>
              </a:lnSpc>
            </a:pPr>
            <a:r>
              <a:rPr lang="en-US" sz="2000" i="1">
                <a:solidFill>
                  <a:srgbClr val="000090"/>
                </a:solidFill>
              </a:rPr>
              <a:t>Peter Hristov, CERN</a:t>
            </a:r>
          </a:p>
          <a:p>
            <a:pPr eaLnBrk="1" hangingPunct="1">
              <a:lnSpc>
                <a:spcPct val="150000"/>
              </a:lnSpc>
            </a:pPr>
            <a:r>
              <a:rPr lang="en-US" sz="2000" i="1">
                <a:solidFill>
                  <a:srgbClr val="000090"/>
                </a:solidFill>
              </a:rPr>
              <a:t>Karlheinz Hiller, DESY</a:t>
            </a:r>
          </a:p>
        </p:txBody>
      </p:sp>
      <p:sp>
        <p:nvSpPr>
          <p:cNvPr id="78856" name="TextBox 1"/>
          <p:cNvSpPr txBox="1">
            <a:spLocks noChangeArrowheads="1"/>
          </p:cNvSpPr>
          <p:nvPr/>
        </p:nvSpPr>
        <p:spPr bwMode="auto">
          <a:xfrm>
            <a:off x="673100" y="2133600"/>
            <a:ext cx="2643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rPr>
              <a:t>Leader:  </a:t>
            </a:r>
            <a:r>
              <a:rPr lang="en-US" sz="2000" i="1">
                <a:solidFill>
                  <a:srgbClr val="000090"/>
                </a:solidFill>
              </a:rPr>
              <a:t>M. Kapishin </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Text Box 21"/>
          <p:cNvSpPr txBox="1">
            <a:spLocks noChangeArrowheads="1"/>
          </p:cNvSpPr>
          <p:nvPr/>
        </p:nvSpPr>
        <p:spPr bwMode="auto">
          <a:xfrm>
            <a:off x="5343525" y="-439738"/>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98306" name="Date Placeholder 4"/>
          <p:cNvSpPr>
            <a:spLocks noGrp="1"/>
          </p:cNvSpPr>
          <p:nvPr>
            <p:ph type="dt" sz="quarter" idx="10"/>
          </p:nvPr>
        </p:nvSpPr>
        <p:spPr>
          <a:xfrm>
            <a:off x="457200" y="6321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98307" name="Slide Number Placeholder 5"/>
          <p:cNvSpPr>
            <a:spLocks noGrp="1"/>
          </p:cNvSpPr>
          <p:nvPr>
            <p:ph type="sldNum" sz="quarter" idx="12"/>
          </p:nvPr>
        </p:nvSpPr>
        <p:spPr>
          <a:xfrm>
            <a:off x="6807200" y="6321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114AB1-CA5C-D84F-9B28-00263186593F}" type="slidenum">
              <a:rPr lang="ru-RU" sz="1400"/>
              <a:pPr eaLnBrk="1" hangingPunct="1"/>
              <a:t>19</a:t>
            </a:fld>
            <a:endParaRPr lang="ru-RU" sz="1400"/>
          </a:p>
        </p:txBody>
      </p:sp>
      <p:sp>
        <p:nvSpPr>
          <p:cNvPr id="98308" name="Footer Placeholder 6"/>
          <p:cNvSpPr>
            <a:spLocks noGrp="1"/>
          </p:cNvSpPr>
          <p:nvPr>
            <p:ph type="ftr" sz="quarter" idx="11"/>
          </p:nvPr>
        </p:nvSpPr>
        <p:spPr>
          <a:xfrm>
            <a:off x="2946400" y="6321425"/>
            <a:ext cx="3225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V.Kekelidze, ICPPA</a:t>
            </a:r>
            <a:endParaRPr lang="ru-RU" sz="1400"/>
          </a:p>
        </p:txBody>
      </p:sp>
      <p:sp>
        <p:nvSpPr>
          <p:cNvPr id="98309" name="Picture 12" descr="C:\Users\Yury\Documents\Suzdal\BMN.jpg"/>
          <p:cNvSpPr>
            <a:spLocks noChangeAspect="1" noChangeArrowheads="1"/>
          </p:cNvSpPr>
          <p:nvPr/>
        </p:nvSpPr>
        <p:spPr bwMode="auto">
          <a:xfrm>
            <a:off x="4321175" y="292100"/>
            <a:ext cx="4772025"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310" name="Rectangle 2"/>
          <p:cNvSpPr>
            <a:spLocks noChangeArrowheads="1"/>
          </p:cNvSpPr>
          <p:nvPr/>
        </p:nvSpPr>
        <p:spPr bwMode="auto">
          <a:xfrm>
            <a:off x="50800" y="192088"/>
            <a:ext cx="4241800" cy="501650"/>
          </a:xfrm>
          <a:prstGeom prst="rect">
            <a:avLst/>
          </a:prstGeom>
          <a:solidFill>
            <a:srgbClr val="EAEAEA"/>
          </a:solidFill>
          <a:ln w="9525">
            <a:solidFill>
              <a:srgbClr val="000090"/>
            </a:solidFill>
            <a:miter lim="800000"/>
            <a:headEnd/>
            <a:tailEnd/>
          </a:ln>
        </p:spPr>
        <p:txBody>
          <a:bodyPr anchor="ctr"/>
          <a:lstStyle/>
          <a:p>
            <a:r>
              <a:rPr lang="en-US" sz="2800">
                <a:solidFill>
                  <a:srgbClr val="000090"/>
                </a:solidFill>
              </a:rPr>
              <a:t>      </a:t>
            </a:r>
            <a:r>
              <a:rPr lang="en-US" sz="2800" b="1">
                <a:solidFill>
                  <a:srgbClr val="000090"/>
                </a:solidFill>
              </a:rPr>
              <a:t>BM@N:</a:t>
            </a:r>
            <a:r>
              <a:rPr lang="en-US" sz="2800">
                <a:solidFill>
                  <a:srgbClr val="000090"/>
                </a:solidFill>
              </a:rPr>
              <a:t> </a:t>
            </a:r>
            <a:r>
              <a:rPr lang="en-US" sz="2800" i="1">
                <a:solidFill>
                  <a:srgbClr val="000090"/>
                </a:solidFill>
              </a:rPr>
              <a:t>the 1</a:t>
            </a:r>
            <a:r>
              <a:rPr lang="en-US" sz="2800" i="1" baseline="30000">
                <a:solidFill>
                  <a:srgbClr val="000090"/>
                </a:solidFill>
              </a:rPr>
              <a:t>st</a:t>
            </a:r>
            <a:r>
              <a:rPr lang="en-US" sz="2800" i="1">
                <a:solidFill>
                  <a:srgbClr val="000090"/>
                </a:solidFill>
              </a:rPr>
              <a:t> stage </a:t>
            </a:r>
            <a:endParaRPr lang="en-GB" sz="2800" i="1">
              <a:solidFill>
                <a:srgbClr val="000090"/>
              </a:solidFill>
            </a:endParaRPr>
          </a:p>
        </p:txBody>
      </p:sp>
      <p:sp>
        <p:nvSpPr>
          <p:cNvPr id="98311" name="Picture 11" descr="AA049689.png"/>
          <p:cNvSpPr>
            <a:spLocks noChangeAspect="1"/>
          </p:cNvSpPr>
          <p:nvPr/>
        </p:nvSpPr>
        <p:spPr bwMode="auto">
          <a:xfrm>
            <a:off x="8256588" y="2636838"/>
            <a:ext cx="4714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98312" name="Rectangle 2"/>
          <p:cNvSpPr txBox="1">
            <a:spLocks noChangeArrowheads="1"/>
          </p:cNvSpPr>
          <p:nvPr/>
        </p:nvSpPr>
        <p:spPr bwMode="auto">
          <a:xfrm>
            <a:off x="5389563" y="4972050"/>
            <a:ext cx="309403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chemeClr val="bg1"/>
                </a:solidFill>
              </a:rPr>
              <a:t>area prepared </a:t>
            </a:r>
            <a:br>
              <a:rPr lang="en-US" sz="2000">
                <a:solidFill>
                  <a:schemeClr val="bg1"/>
                </a:solidFill>
              </a:rPr>
            </a:br>
            <a:r>
              <a:rPr lang="en-US" sz="2000">
                <a:solidFill>
                  <a:schemeClr val="bg1"/>
                </a:solidFill>
              </a:rPr>
              <a:t>for detector installation</a:t>
            </a:r>
            <a:endParaRPr lang="ru-RU" sz="2000">
              <a:solidFill>
                <a:schemeClr val="bg1"/>
              </a:solidFill>
            </a:endParaRPr>
          </a:p>
        </p:txBody>
      </p:sp>
      <p:sp>
        <p:nvSpPr>
          <p:cNvPr id="98313" name="Text Box 3"/>
          <p:cNvSpPr txBox="1">
            <a:spLocks noChangeArrowheads="1"/>
          </p:cNvSpPr>
          <p:nvPr/>
        </p:nvSpPr>
        <p:spPr bwMode="auto">
          <a:xfrm>
            <a:off x="134938" y="749300"/>
            <a:ext cx="4200525" cy="303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00090"/>
                </a:solidFill>
              </a:rPr>
              <a:t>Participants from:</a:t>
            </a:r>
          </a:p>
          <a:p>
            <a:pPr eaLnBrk="1" hangingPunct="1">
              <a:lnSpc>
                <a:spcPct val="150000"/>
              </a:lnSpc>
            </a:pPr>
            <a:r>
              <a:rPr lang="en-US" sz="2000" b="1" dirty="0">
                <a:solidFill>
                  <a:srgbClr val="000090"/>
                </a:solidFill>
              </a:rPr>
              <a:t>Russia:</a:t>
            </a:r>
            <a:r>
              <a:rPr lang="en-US" sz="2000" dirty="0">
                <a:solidFill>
                  <a:srgbClr val="000090"/>
                </a:solidFill>
              </a:rPr>
              <a:t>  </a:t>
            </a:r>
            <a:r>
              <a:rPr lang="en-US" sz="2000" i="1" dirty="0">
                <a:solidFill>
                  <a:srgbClr val="000090"/>
                </a:solidFill>
              </a:rPr>
              <a:t>INR, </a:t>
            </a:r>
            <a:r>
              <a:rPr lang="en-US" sz="2000" i="1" dirty="0" err="1">
                <a:solidFill>
                  <a:srgbClr val="000090"/>
                </a:solidFill>
              </a:rPr>
              <a:t>MEPhi</a:t>
            </a:r>
            <a:r>
              <a:rPr lang="en-US" sz="2000" i="1" dirty="0">
                <a:solidFill>
                  <a:srgbClr val="000090"/>
                </a:solidFill>
              </a:rPr>
              <a:t>, SINP, MSU,</a:t>
            </a:r>
          </a:p>
          <a:p>
            <a:pPr algn="r" eaLnBrk="1" hangingPunct="1"/>
            <a:r>
              <a:rPr lang="en-US" sz="2000" i="1" dirty="0">
                <a:solidFill>
                  <a:srgbClr val="000090"/>
                </a:solidFill>
              </a:rPr>
              <a:t> IHEP, S-</a:t>
            </a:r>
            <a:r>
              <a:rPr lang="en-US" sz="2000" i="1" dirty="0" err="1">
                <a:solidFill>
                  <a:srgbClr val="000090"/>
                </a:solidFill>
              </a:rPr>
              <a:t>Ptr</a:t>
            </a:r>
            <a:r>
              <a:rPr lang="en-US" sz="2000" i="1" dirty="0">
                <a:solidFill>
                  <a:srgbClr val="000090"/>
                </a:solidFill>
              </a:rPr>
              <a:t> Radium In</a:t>
            </a:r>
            <a:r>
              <a:rPr lang="en-US" sz="2000" dirty="0">
                <a:solidFill>
                  <a:srgbClr val="000090"/>
                </a:solidFill>
              </a:rPr>
              <a:t>st. </a:t>
            </a:r>
          </a:p>
          <a:p>
            <a:pPr eaLnBrk="1" hangingPunct="1"/>
            <a:r>
              <a:rPr lang="en-US" sz="2000" b="1" dirty="0">
                <a:solidFill>
                  <a:srgbClr val="000090"/>
                </a:solidFill>
              </a:rPr>
              <a:t>Bulgaria:</a:t>
            </a:r>
            <a:r>
              <a:rPr lang="en-US" sz="2000" dirty="0">
                <a:solidFill>
                  <a:srgbClr val="000090"/>
                </a:solidFill>
              </a:rPr>
              <a:t>  </a:t>
            </a:r>
            <a:r>
              <a:rPr lang="en-US" sz="2000" i="1" dirty="0">
                <a:solidFill>
                  <a:srgbClr val="000090"/>
                </a:solidFill>
              </a:rPr>
              <a:t>Plovdiv University;</a:t>
            </a:r>
          </a:p>
          <a:p>
            <a:pPr eaLnBrk="1" hangingPunct="1"/>
            <a:r>
              <a:rPr lang="en-US" sz="2000" b="1" dirty="0">
                <a:solidFill>
                  <a:srgbClr val="000090"/>
                </a:solidFill>
              </a:rPr>
              <a:t>China: </a:t>
            </a:r>
            <a:r>
              <a:rPr lang="en-US" sz="2000" i="1" dirty="0">
                <a:solidFill>
                  <a:srgbClr val="000090"/>
                </a:solidFill>
              </a:rPr>
              <a:t>Tsinghua University, </a:t>
            </a:r>
            <a:r>
              <a:rPr lang="en-US" sz="2000" i="1" dirty="0" err="1">
                <a:solidFill>
                  <a:srgbClr val="000090"/>
                </a:solidFill>
              </a:rPr>
              <a:t>Beijin</a:t>
            </a:r>
            <a:r>
              <a:rPr lang="en-US" sz="2000" i="1" dirty="0">
                <a:solidFill>
                  <a:srgbClr val="000090"/>
                </a:solidFill>
              </a:rPr>
              <a:t>;</a:t>
            </a:r>
          </a:p>
          <a:p>
            <a:pPr eaLnBrk="1" hangingPunct="1"/>
            <a:r>
              <a:rPr lang="en-US" sz="2000" b="1" dirty="0">
                <a:solidFill>
                  <a:srgbClr val="000090"/>
                </a:solidFill>
              </a:rPr>
              <a:t>Poland:</a:t>
            </a:r>
            <a:r>
              <a:rPr lang="en-US" sz="2000" dirty="0">
                <a:solidFill>
                  <a:srgbClr val="000090"/>
                </a:solidFill>
              </a:rPr>
              <a:t>     </a:t>
            </a:r>
            <a:r>
              <a:rPr lang="en-US" sz="2000" i="1" dirty="0">
                <a:solidFill>
                  <a:srgbClr val="000090"/>
                </a:solidFill>
              </a:rPr>
              <a:t>Warsaw </a:t>
            </a:r>
            <a:r>
              <a:rPr lang="en-US" sz="2000" i="1" dirty="0" err="1">
                <a:solidFill>
                  <a:srgbClr val="000090"/>
                </a:solidFill>
              </a:rPr>
              <a:t>Tech.Uni</a:t>
            </a:r>
            <a:r>
              <a:rPr lang="en-US" sz="2000" i="1" dirty="0">
                <a:solidFill>
                  <a:srgbClr val="000090"/>
                </a:solidFill>
              </a:rPr>
              <a:t>.</a:t>
            </a:r>
            <a:endParaRPr lang="ru-RU" sz="2000" i="1" dirty="0">
              <a:solidFill>
                <a:srgbClr val="000090"/>
              </a:solidFill>
            </a:endParaRPr>
          </a:p>
          <a:p>
            <a:pPr eaLnBrk="1" hangingPunct="1"/>
            <a:r>
              <a:rPr lang="en-US" sz="2000" b="1" dirty="0">
                <a:solidFill>
                  <a:srgbClr val="000090"/>
                </a:solidFill>
              </a:rPr>
              <a:t>Israel: </a:t>
            </a:r>
            <a:r>
              <a:rPr lang="ru-RU" sz="2000" i="1" dirty="0">
                <a:solidFill>
                  <a:srgbClr val="000090"/>
                </a:solidFill>
              </a:rPr>
              <a:t> </a:t>
            </a:r>
            <a:r>
              <a:rPr lang="en-US" sz="2000" i="1" dirty="0">
                <a:solidFill>
                  <a:srgbClr val="000090"/>
                </a:solidFill>
              </a:rPr>
              <a:t>Tel Aviv Uni.</a:t>
            </a:r>
            <a:endParaRPr lang="en-US" sz="2000" b="1" dirty="0">
              <a:solidFill>
                <a:srgbClr val="000090"/>
              </a:solidFill>
            </a:endParaRPr>
          </a:p>
          <a:p>
            <a:pPr eaLnBrk="1" hangingPunct="1"/>
            <a:r>
              <a:rPr lang="en-US" sz="2000" b="1" dirty="0">
                <a:solidFill>
                  <a:srgbClr val="000090"/>
                </a:solidFill>
              </a:rPr>
              <a:t>Germany:</a:t>
            </a:r>
            <a:r>
              <a:rPr lang="en-US" sz="2000" dirty="0">
                <a:solidFill>
                  <a:srgbClr val="000090"/>
                </a:solidFill>
              </a:rPr>
              <a:t>  </a:t>
            </a:r>
            <a:r>
              <a:rPr lang="en-US" sz="2000" i="1" dirty="0">
                <a:solidFill>
                  <a:srgbClr val="000090"/>
                </a:solidFill>
              </a:rPr>
              <a:t>Frankfurt Uni. </a:t>
            </a:r>
          </a:p>
          <a:p>
            <a:pPr algn="r" eaLnBrk="1" hangingPunct="1"/>
            <a:r>
              <a:rPr lang="en-US" sz="2000" i="1" dirty="0">
                <a:solidFill>
                  <a:srgbClr val="000090"/>
                </a:solidFill>
              </a:rPr>
              <a:t>+ expression of interest from CBM</a:t>
            </a:r>
          </a:p>
        </p:txBody>
      </p:sp>
      <p:sp>
        <p:nvSpPr>
          <p:cNvPr id="16" name="Text Box 14"/>
          <p:cNvSpPr txBox="1">
            <a:spLocks noChangeArrowheads="1"/>
          </p:cNvSpPr>
          <p:nvPr/>
        </p:nvSpPr>
        <p:spPr bwMode="auto">
          <a:xfrm>
            <a:off x="219075" y="3863975"/>
            <a:ext cx="8640763" cy="2554545"/>
          </a:xfrm>
          <a:prstGeom prst="rect">
            <a:avLst/>
          </a:prstGeom>
          <a:solidFill>
            <a:schemeClr val="accent5"/>
          </a:solidFill>
          <a:ln w="28575">
            <a:noFill/>
            <a:miter lim="800000"/>
            <a:headEnd/>
            <a:tailEnd/>
          </a:ln>
        </p:spPr>
        <p:txBody>
          <a:bodyPr>
            <a:spAutoFit/>
          </a:bodyPr>
          <a:lstStyle/>
          <a:p>
            <a:pPr>
              <a:spcAft>
                <a:spcPts val="0"/>
              </a:spcAft>
              <a:defRPr/>
            </a:pPr>
            <a:r>
              <a:rPr lang="en-US" sz="2000" b="1" u="sng" dirty="0">
                <a:solidFill>
                  <a:srgbClr val="000090"/>
                </a:solidFill>
              </a:rPr>
              <a:t>Physics:</a:t>
            </a:r>
          </a:p>
          <a:p>
            <a:pPr>
              <a:spcAft>
                <a:spcPts val="0"/>
              </a:spcAft>
              <a:buClr>
                <a:srgbClr val="FF0000"/>
              </a:buClr>
              <a:buFont typeface="Wingdings" pitchFamily="2" charset="2"/>
              <a:buChar char="ü"/>
              <a:defRPr/>
            </a:pPr>
            <a:r>
              <a:rPr lang="en-US" sz="2000" i="1" dirty="0">
                <a:solidFill>
                  <a:srgbClr val="000090"/>
                </a:solidFill>
              </a:rPr>
              <a:t> strange / multi-strange hyperon and </a:t>
            </a:r>
            <a:r>
              <a:rPr lang="en-US" sz="2000" i="1" dirty="0" err="1">
                <a:solidFill>
                  <a:srgbClr val="000090"/>
                </a:solidFill>
              </a:rPr>
              <a:t>hypernuclei</a:t>
            </a:r>
            <a:r>
              <a:rPr lang="en-US" sz="2000" i="1" dirty="0">
                <a:solidFill>
                  <a:srgbClr val="000090"/>
                </a:solidFill>
              </a:rPr>
              <a:t> production </a:t>
            </a:r>
          </a:p>
          <a:p>
            <a:pPr algn="r">
              <a:spcAft>
                <a:spcPts val="0"/>
              </a:spcAft>
              <a:buClr>
                <a:srgbClr val="FF0000"/>
              </a:buClr>
              <a:defRPr/>
            </a:pPr>
            <a:r>
              <a:rPr lang="en-US" sz="2000" i="1" dirty="0">
                <a:solidFill>
                  <a:srgbClr val="000090"/>
                </a:solidFill>
              </a:rPr>
              <a:t>at the threshold </a:t>
            </a:r>
          </a:p>
          <a:p>
            <a:pPr>
              <a:spcAft>
                <a:spcPts val="0"/>
              </a:spcAft>
              <a:buClr>
                <a:srgbClr val="FF0000"/>
              </a:buClr>
              <a:buFont typeface="Wingdings" pitchFamily="2" charset="2"/>
              <a:buChar char="ü"/>
              <a:defRPr/>
            </a:pPr>
            <a:r>
              <a:rPr lang="en-US" sz="2000" i="1" dirty="0">
                <a:solidFill>
                  <a:srgbClr val="000090"/>
                </a:solidFill>
              </a:rPr>
              <a:t> hadron </a:t>
            </a:r>
            <a:r>
              <a:rPr lang="en-US" sz="2000" i="1" dirty="0" err="1" smtClean="0">
                <a:solidFill>
                  <a:srgbClr val="000090"/>
                </a:solidFill>
              </a:rPr>
              <a:t>femtoscopy</a:t>
            </a:r>
            <a:endParaRPr lang="en-US" sz="2000" i="1" dirty="0" smtClean="0">
              <a:solidFill>
                <a:srgbClr val="000090"/>
              </a:solidFill>
            </a:endParaRPr>
          </a:p>
          <a:p>
            <a:pPr>
              <a:spcAft>
                <a:spcPts val="0"/>
              </a:spcAft>
              <a:buClr>
                <a:srgbClr val="FF0000"/>
              </a:buClr>
              <a:buFont typeface="Wingdings" pitchFamily="2" charset="2"/>
              <a:buChar char="ü"/>
              <a:defRPr/>
            </a:pPr>
            <a:r>
              <a:rPr lang="en-US" sz="2000" i="1" dirty="0">
                <a:solidFill>
                  <a:srgbClr val="000090"/>
                </a:solidFill>
              </a:rPr>
              <a:t>e</a:t>
            </a:r>
            <a:r>
              <a:rPr lang="en-US" sz="2000" i="1" dirty="0" smtClean="0">
                <a:solidFill>
                  <a:srgbClr val="000090"/>
                </a:solidFill>
              </a:rPr>
              <a:t>vent-by event fluctuations</a:t>
            </a:r>
            <a:endParaRPr lang="en-US" sz="2000" i="1" dirty="0">
              <a:solidFill>
                <a:srgbClr val="000090"/>
              </a:solidFill>
            </a:endParaRPr>
          </a:p>
          <a:p>
            <a:pPr>
              <a:spcAft>
                <a:spcPts val="0"/>
              </a:spcAft>
              <a:buClr>
                <a:srgbClr val="FF0000"/>
              </a:buClr>
              <a:buFont typeface="Wingdings" pitchFamily="2" charset="2"/>
              <a:buChar char="ü"/>
              <a:defRPr/>
            </a:pPr>
            <a:r>
              <a:rPr lang="en-US" sz="2000" dirty="0">
                <a:solidFill>
                  <a:srgbClr val="000090"/>
                </a:solidFill>
              </a:rPr>
              <a:t> </a:t>
            </a:r>
            <a:r>
              <a:rPr lang="en-US" sz="2000" i="1" dirty="0">
                <a:solidFill>
                  <a:srgbClr val="000090"/>
                </a:solidFill>
              </a:rPr>
              <a:t>in-medium modifications of strange  &amp; vector mesons </a:t>
            </a:r>
          </a:p>
          <a:p>
            <a:pPr algn="r">
              <a:spcAft>
                <a:spcPts val="0"/>
              </a:spcAft>
              <a:buClr>
                <a:srgbClr val="FF0000"/>
              </a:buClr>
              <a:defRPr/>
            </a:pPr>
            <a:r>
              <a:rPr lang="en-US" sz="2000" i="1" dirty="0">
                <a:solidFill>
                  <a:srgbClr val="000090"/>
                </a:solidFill>
              </a:rPr>
              <a:t>in dense nuclear matter</a:t>
            </a:r>
          </a:p>
          <a:p>
            <a:pPr>
              <a:spcAft>
                <a:spcPts val="0"/>
              </a:spcAft>
              <a:buClr>
                <a:srgbClr val="FF0000"/>
              </a:buClr>
              <a:buFont typeface="Wingdings" pitchFamily="2" charset="2"/>
              <a:buChar char="ü"/>
              <a:defRPr/>
            </a:pPr>
            <a:r>
              <a:rPr lang="en-US" sz="2000" i="1" dirty="0">
                <a:solidFill>
                  <a:srgbClr val="000090"/>
                </a:solidFill>
              </a:rPr>
              <a:t> electromagnetic probes, states decaying into  </a:t>
            </a:r>
            <a:r>
              <a:rPr lang="el-GR" sz="2000" i="1" dirty="0">
                <a:solidFill>
                  <a:srgbClr val="000090"/>
                </a:solidFill>
              </a:rPr>
              <a:t>γ</a:t>
            </a:r>
            <a:r>
              <a:rPr lang="en-US" sz="2000" i="1" dirty="0">
                <a:solidFill>
                  <a:srgbClr val="000090"/>
                </a:solidFill>
              </a:rPr>
              <a:t>, e (with ECAL)</a:t>
            </a:r>
          </a:p>
        </p:txBody>
      </p:sp>
      <p:pic>
        <p:nvPicPr>
          <p:cNvPr id="98315" name="Picture 12" descr="C:\Users\Yury\Documents\Suzdal\BM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9925" y="635000"/>
            <a:ext cx="4421188" cy="275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6" name="Picture 11" descr="AA049689.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69250" y="2794000"/>
            <a:ext cx="4714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237329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nica-scheme-bi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224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2150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V.Kekelidze, ICPPA</a:t>
            </a:r>
            <a:endParaRPr lang="ru-RU" sz="1400"/>
          </a:p>
        </p:txBody>
      </p:sp>
      <p:sp>
        <p:nvSpPr>
          <p:cNvPr id="2150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675AC2B-227E-B046-AAAE-9A003C2369D7}" type="slidenum">
              <a:rPr lang="ru-RU" sz="1400"/>
              <a:pPr eaLnBrk="1" hangingPunct="1"/>
              <a:t>2</a:t>
            </a:fld>
            <a:endParaRPr lang="ru-RU" sz="1400"/>
          </a:p>
        </p:txBody>
      </p:sp>
      <p:sp>
        <p:nvSpPr>
          <p:cNvPr id="21509" name="Picture 4" descr="nica-scheme-big.png"/>
          <p:cNvSpPr>
            <a:spLocks noChangeAspect="1"/>
          </p:cNvSpPr>
          <p:nvPr/>
        </p:nvSpPr>
        <p:spPr bwMode="auto">
          <a:xfrm>
            <a:off x="0" y="12017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510" name="TextBox 2"/>
          <p:cNvSpPr txBox="1">
            <a:spLocks noChangeArrowheads="1"/>
          </p:cNvSpPr>
          <p:nvPr/>
        </p:nvSpPr>
        <p:spPr bwMode="auto">
          <a:xfrm>
            <a:off x="419100" y="165100"/>
            <a:ext cx="6438900" cy="461963"/>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a:solidFill>
                  <a:srgbClr val="FF0000"/>
                </a:solidFill>
                <a:cs typeface="Arial" charset="0"/>
              </a:rPr>
              <a:t>NICA </a:t>
            </a:r>
            <a:r>
              <a:rPr lang="en-US" b="1" i="1">
                <a:solidFill>
                  <a:srgbClr val="000090"/>
                </a:solidFill>
                <a:cs typeface="Arial" charset="0"/>
              </a:rPr>
              <a:t>(</a:t>
            </a:r>
            <a:r>
              <a:rPr lang="en-US" b="1" i="1">
                <a:solidFill>
                  <a:srgbClr val="FF0000"/>
                </a:solidFill>
                <a:cs typeface="Arial" charset="0"/>
              </a:rPr>
              <a:t>N</a:t>
            </a:r>
            <a:r>
              <a:rPr lang="en-US" b="1" i="1">
                <a:solidFill>
                  <a:srgbClr val="222268"/>
                </a:solidFill>
                <a:cs typeface="Arial" charset="0"/>
              </a:rPr>
              <a:t>uclotron based </a:t>
            </a:r>
            <a:r>
              <a:rPr lang="en-US" b="1" i="1">
                <a:solidFill>
                  <a:srgbClr val="FF0000"/>
                </a:solidFill>
                <a:cs typeface="Arial" charset="0"/>
              </a:rPr>
              <a:t>I</a:t>
            </a:r>
            <a:r>
              <a:rPr lang="en-US" b="1" i="1">
                <a:solidFill>
                  <a:srgbClr val="222268"/>
                </a:solidFill>
                <a:cs typeface="Arial" charset="0"/>
              </a:rPr>
              <a:t>on </a:t>
            </a:r>
            <a:r>
              <a:rPr lang="en-US" b="1" i="1">
                <a:solidFill>
                  <a:srgbClr val="FF0000"/>
                </a:solidFill>
                <a:cs typeface="Arial" charset="0"/>
              </a:rPr>
              <a:t>C</a:t>
            </a:r>
            <a:r>
              <a:rPr lang="en-US" b="1" i="1">
                <a:solidFill>
                  <a:srgbClr val="222268"/>
                </a:solidFill>
                <a:cs typeface="Arial" charset="0"/>
              </a:rPr>
              <a:t>olider f</a:t>
            </a:r>
            <a:r>
              <a:rPr lang="en-US" b="1" i="1">
                <a:solidFill>
                  <a:srgbClr val="FF0000"/>
                </a:solidFill>
                <a:cs typeface="Arial" charset="0"/>
              </a:rPr>
              <a:t>A</a:t>
            </a:r>
            <a:r>
              <a:rPr lang="en-US" b="1" i="1">
                <a:solidFill>
                  <a:srgbClr val="222268"/>
                </a:solidFill>
                <a:cs typeface="Arial" charset="0"/>
              </a:rPr>
              <a:t>cility)</a:t>
            </a:r>
          </a:p>
        </p:txBody>
      </p:sp>
      <p:pic>
        <p:nvPicPr>
          <p:cNvPr id="21511" name="Picture 6" descr="NICA-Logo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1512" name="Rectangle 3"/>
          <p:cNvSpPr txBox="1">
            <a:spLocks noChangeArrowheads="1"/>
          </p:cNvSpPr>
          <p:nvPr/>
        </p:nvSpPr>
        <p:spPr bwMode="auto">
          <a:xfrm>
            <a:off x="368300" y="685800"/>
            <a:ext cx="8305800" cy="16129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buClr>
                <a:srgbClr val="FDF520"/>
              </a:buClr>
              <a:buFont typeface="Times" charset="0"/>
              <a:buNone/>
            </a:pPr>
            <a:r>
              <a:rPr lang="en-US" sz="2000" b="1">
                <a:solidFill>
                  <a:schemeClr val="bg1"/>
                </a:solidFill>
                <a:cs typeface="Arial" charset="0"/>
              </a:rPr>
              <a:t>Main targets</a:t>
            </a:r>
            <a:r>
              <a:rPr lang="ru-RU" altLang="ja-JP" sz="2000" b="1">
                <a:solidFill>
                  <a:schemeClr val="bg1"/>
                </a:solidFill>
                <a:cs typeface="Arial" charset="0"/>
              </a:rPr>
              <a:t>:</a:t>
            </a:r>
            <a:endParaRPr lang="en-US" altLang="ja-JP" sz="2000" b="1">
              <a:solidFill>
                <a:schemeClr val="bg1"/>
              </a:solidFill>
              <a:cs typeface="Arial" charset="0"/>
            </a:endParaRPr>
          </a:p>
          <a:p>
            <a:pPr eaLnBrk="1" hangingPunct="1">
              <a:lnSpc>
                <a:spcPct val="120000"/>
              </a:lnSpc>
              <a:spcBef>
                <a:spcPct val="20000"/>
              </a:spcBef>
              <a:spcAft>
                <a:spcPts val="600"/>
              </a:spcAft>
              <a:buClr>
                <a:srgbClr val="FDF520"/>
              </a:buClr>
              <a:buFont typeface="Wingdings" charset="0"/>
              <a:buNone/>
            </a:pPr>
            <a:r>
              <a:rPr lang="en-US" sz="2000">
                <a:solidFill>
                  <a:schemeClr val="bg1"/>
                </a:solidFill>
                <a:latin typeface="Times New Roman" charset="0"/>
              </a:rPr>
              <a:t>	</a:t>
            </a:r>
            <a:r>
              <a:rPr lang="ru-RU" sz="2000">
                <a:solidFill>
                  <a:srgbClr val="FFFFFF"/>
                </a:solidFill>
                <a:latin typeface="Times New Roman" charset="0"/>
              </a:rPr>
              <a:t>- </a:t>
            </a:r>
            <a:r>
              <a:rPr lang="en-US" sz="2000" i="1">
                <a:solidFill>
                  <a:srgbClr val="FFFFFF"/>
                </a:solidFill>
              </a:rPr>
              <a:t>study of hot and dense baryonic matter</a:t>
            </a:r>
          </a:p>
          <a:p>
            <a:pPr algn="r" eaLnBrk="1" hangingPunct="1">
              <a:lnSpc>
                <a:spcPct val="50000"/>
              </a:lnSpc>
              <a:spcBef>
                <a:spcPct val="20000"/>
              </a:spcBef>
              <a:spcAft>
                <a:spcPts val="600"/>
              </a:spcAft>
              <a:buClr>
                <a:srgbClr val="FDF520"/>
              </a:buClr>
              <a:buFont typeface="Wingdings" charset="0"/>
              <a:buNone/>
            </a:pPr>
            <a:r>
              <a:rPr lang="en-US" sz="2000" i="1">
                <a:solidFill>
                  <a:schemeClr val="bg1"/>
                </a:solidFill>
              </a:rPr>
              <a:t>at the energy range </a:t>
            </a:r>
            <a:r>
              <a:rPr lang="en-US" sz="2000" i="1">
                <a:solidFill>
                  <a:srgbClr val="FFFFFF"/>
                </a:solidFill>
              </a:rPr>
              <a:t>of</a:t>
            </a:r>
            <a:r>
              <a:rPr lang="en-US" sz="2000" i="1">
                <a:solidFill>
                  <a:srgbClr val="FFEC0B"/>
                </a:solidFill>
              </a:rPr>
              <a:t> max baryonic density</a:t>
            </a:r>
          </a:p>
          <a:p>
            <a:pPr eaLnBrk="1" hangingPunct="1">
              <a:lnSpc>
                <a:spcPct val="120000"/>
              </a:lnSpc>
              <a:buClr>
                <a:srgbClr val="FDF520"/>
              </a:buClr>
              <a:buFont typeface="Wingdings" charset="0"/>
              <a:buNone/>
            </a:pPr>
            <a:r>
              <a:rPr lang="en-US" sz="2000" i="1">
                <a:solidFill>
                  <a:schemeClr val="bg1"/>
                </a:solidFill>
              </a:rPr>
              <a:t>	</a:t>
            </a:r>
            <a:r>
              <a:rPr lang="en-US" sz="2000" i="1">
                <a:solidFill>
                  <a:srgbClr val="FFFF00"/>
                </a:solidFill>
              </a:rPr>
              <a:t>-  </a:t>
            </a:r>
            <a:r>
              <a:rPr lang="en-US" sz="2000" i="1">
                <a:solidFill>
                  <a:schemeClr val="bg1"/>
                </a:solidFill>
              </a:rPr>
              <a:t>investigation of nucleon spin structure, polarization phenomena</a:t>
            </a:r>
          </a:p>
        </p:txBody>
      </p:sp>
      <p:sp>
        <p:nvSpPr>
          <p:cNvPr id="15" name="Rectangle 3"/>
          <p:cNvSpPr txBox="1">
            <a:spLocks noChangeArrowheads="1"/>
          </p:cNvSpPr>
          <p:nvPr/>
        </p:nvSpPr>
        <p:spPr bwMode="auto">
          <a:xfrm>
            <a:off x="381000" y="2374900"/>
            <a:ext cx="8305800" cy="1663700"/>
          </a:xfrm>
          <a:prstGeom prst="rect">
            <a:avLst/>
          </a:prstGeom>
          <a:solidFill>
            <a:schemeClr val="accent5"/>
          </a:solidFill>
          <a:ln>
            <a:noFill/>
          </a:ln>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buClr>
                <a:srgbClr val="FDF520"/>
              </a:buClr>
              <a:buFont typeface="Times" charset="0"/>
              <a:buNone/>
              <a:defRPr/>
            </a:pPr>
            <a:r>
              <a:rPr lang="en-US" sz="2000" i="1" dirty="0" smtClean="0">
                <a:solidFill>
                  <a:srgbClr val="000090"/>
                </a:solidFill>
              </a:rPr>
              <a:t> - development of accelerator facility  for HEP @ JINR </a:t>
            </a:r>
          </a:p>
          <a:p>
            <a:pPr eaLnBrk="1" hangingPunct="1">
              <a:lnSpc>
                <a:spcPct val="110000"/>
              </a:lnSpc>
              <a:spcBef>
                <a:spcPct val="20000"/>
              </a:spcBef>
              <a:buClr>
                <a:srgbClr val="FDF520"/>
              </a:buClr>
              <a:buFontTx/>
              <a:buChar char="-"/>
              <a:defRPr/>
            </a:pPr>
            <a:r>
              <a:rPr lang="en-US" sz="2000" i="1" dirty="0" smtClean="0">
                <a:solidFill>
                  <a:srgbClr val="000090"/>
                </a:solidFill>
              </a:rPr>
              <a:t>construction of Collider of relativistic ions from </a:t>
            </a:r>
            <a:r>
              <a:rPr lang="ru-RU" sz="2000" i="1" dirty="0" smtClean="0">
                <a:solidFill>
                  <a:srgbClr val="000090"/>
                </a:solidFill>
              </a:rPr>
              <a:t> </a:t>
            </a:r>
            <a:r>
              <a:rPr lang="en-US" sz="2000" b="1" i="1" dirty="0" smtClean="0">
                <a:solidFill>
                  <a:srgbClr val="000090"/>
                </a:solidFill>
              </a:rPr>
              <a:t>p</a:t>
            </a:r>
            <a:r>
              <a:rPr lang="en-US" sz="2000" i="1" dirty="0" smtClean="0">
                <a:solidFill>
                  <a:srgbClr val="000090"/>
                </a:solidFill>
              </a:rPr>
              <a:t> to</a:t>
            </a:r>
            <a:r>
              <a:rPr lang="ru-RU" sz="2000" i="1" dirty="0" smtClean="0">
                <a:solidFill>
                  <a:srgbClr val="000090"/>
                </a:solidFill>
              </a:rPr>
              <a:t> </a:t>
            </a:r>
            <a:r>
              <a:rPr lang="en-US" sz="2000" b="1" i="1" dirty="0" smtClean="0">
                <a:solidFill>
                  <a:srgbClr val="000090"/>
                </a:solidFill>
              </a:rPr>
              <a:t>Au,</a:t>
            </a:r>
          </a:p>
          <a:p>
            <a:pPr algn="r" eaLnBrk="1" hangingPunct="1">
              <a:spcAft>
                <a:spcPts val="1200"/>
              </a:spcAft>
              <a:buClr>
                <a:srgbClr val="FDF520"/>
              </a:buClr>
              <a:buFont typeface="Wingdings" charset="0"/>
              <a:buNone/>
              <a:defRPr/>
            </a:pPr>
            <a:r>
              <a:rPr lang="en-US" sz="2000" i="1" dirty="0" smtClean="0">
                <a:solidFill>
                  <a:srgbClr val="000090"/>
                </a:solidFill>
              </a:rPr>
              <a:t>polarized </a:t>
            </a:r>
            <a:r>
              <a:rPr lang="ru-RU" sz="2000" i="1" dirty="0" smtClean="0">
                <a:solidFill>
                  <a:srgbClr val="000090"/>
                </a:solidFill>
              </a:rPr>
              <a:t> </a:t>
            </a:r>
            <a:r>
              <a:rPr lang="en-US" sz="2000" i="1" dirty="0" smtClean="0">
                <a:solidFill>
                  <a:srgbClr val="000090"/>
                </a:solidFill>
              </a:rPr>
              <a:t>protons </a:t>
            </a:r>
            <a:r>
              <a:rPr lang="ru-RU" sz="2000" i="1" dirty="0" smtClean="0">
                <a:solidFill>
                  <a:srgbClr val="000090"/>
                </a:solidFill>
              </a:rPr>
              <a:t> </a:t>
            </a:r>
            <a:r>
              <a:rPr lang="en-US" sz="2000" i="1" dirty="0" smtClean="0">
                <a:solidFill>
                  <a:srgbClr val="000090"/>
                </a:solidFill>
              </a:rPr>
              <a:t>and </a:t>
            </a:r>
            <a:r>
              <a:rPr lang="ru-RU" sz="2000" i="1" dirty="0" smtClean="0">
                <a:solidFill>
                  <a:srgbClr val="000090"/>
                </a:solidFill>
              </a:rPr>
              <a:t> </a:t>
            </a:r>
            <a:r>
              <a:rPr lang="en-US" sz="2000" i="1" dirty="0" smtClean="0">
                <a:solidFill>
                  <a:srgbClr val="000090"/>
                </a:solidFill>
              </a:rPr>
              <a:t>deuterons </a:t>
            </a:r>
          </a:p>
          <a:p>
            <a:pPr algn="ctr" eaLnBrk="1" hangingPunct="1">
              <a:spcAft>
                <a:spcPts val="1200"/>
              </a:spcAft>
              <a:buClr>
                <a:srgbClr val="FDF520"/>
              </a:buClr>
              <a:buFont typeface="Wingdings" charset="0"/>
              <a:buNone/>
              <a:defRPr/>
            </a:pPr>
            <a:r>
              <a:rPr lang="en-US" sz="2000" i="1" dirty="0" smtClean="0">
                <a:solidFill>
                  <a:srgbClr val="000090"/>
                </a:solidFill>
              </a:rPr>
              <a:t>with max energy up to      </a:t>
            </a:r>
            <a:r>
              <a:rPr lang="ru-RU" sz="2000" i="1" dirty="0" smtClean="0">
                <a:solidFill>
                  <a:srgbClr val="000090"/>
                </a:solidFill>
              </a:rPr>
              <a:t>√</a:t>
            </a:r>
            <a:r>
              <a:rPr lang="en-US" sz="2000" i="1" dirty="0" smtClean="0">
                <a:solidFill>
                  <a:srgbClr val="000090"/>
                </a:solidFill>
              </a:rPr>
              <a:t>S</a:t>
            </a:r>
            <a:r>
              <a:rPr lang="en-US" sz="2000" i="1" baseline="-25000" dirty="0" smtClean="0">
                <a:solidFill>
                  <a:srgbClr val="000090"/>
                </a:solidFill>
              </a:rPr>
              <a:t>NN</a:t>
            </a:r>
            <a:r>
              <a:rPr lang="en-US" sz="2000" i="1" dirty="0" smtClean="0">
                <a:solidFill>
                  <a:srgbClr val="000090"/>
                </a:solidFill>
              </a:rPr>
              <a:t>= </a:t>
            </a:r>
            <a:r>
              <a:rPr lang="en-US" sz="2000" b="1" i="1" dirty="0" smtClean="0">
                <a:solidFill>
                  <a:srgbClr val="FF0006"/>
                </a:solidFill>
              </a:rPr>
              <a:t>11</a:t>
            </a:r>
            <a:r>
              <a:rPr lang="en-US" sz="2000" i="1" dirty="0" smtClean="0">
                <a:solidFill>
                  <a:srgbClr val="000090"/>
                </a:solidFill>
              </a:rPr>
              <a:t> </a:t>
            </a:r>
            <a:r>
              <a:rPr lang="en-US" sz="2000" i="1" dirty="0" err="1" smtClean="0">
                <a:solidFill>
                  <a:srgbClr val="000090"/>
                </a:solidFill>
              </a:rPr>
              <a:t>GeV</a:t>
            </a:r>
            <a:r>
              <a:rPr lang="ru-RU" sz="2000" i="1" dirty="0" smtClean="0">
                <a:solidFill>
                  <a:srgbClr val="000090"/>
                </a:solidFill>
              </a:rPr>
              <a:t> (</a:t>
            </a:r>
            <a:r>
              <a:rPr lang="en-US" sz="2000" i="1" dirty="0" smtClean="0">
                <a:solidFill>
                  <a:srgbClr val="000090"/>
                </a:solidFill>
              </a:rPr>
              <a:t>Au</a:t>
            </a:r>
            <a:r>
              <a:rPr lang="en-US" sz="2000" i="1" baseline="30000" dirty="0" smtClean="0">
                <a:solidFill>
                  <a:srgbClr val="000090"/>
                </a:solidFill>
              </a:rPr>
              <a:t>79</a:t>
            </a:r>
            <a:r>
              <a:rPr lang="ru-RU" sz="2000" i="1" baseline="30000" dirty="0" smtClean="0">
                <a:solidFill>
                  <a:srgbClr val="000090"/>
                </a:solidFill>
              </a:rPr>
              <a:t>+</a:t>
            </a:r>
            <a:r>
              <a:rPr lang="en-US" sz="2000" i="1" dirty="0" smtClean="0">
                <a:solidFill>
                  <a:srgbClr val="000090"/>
                </a:solidFill>
              </a:rPr>
              <a:t>)</a:t>
            </a:r>
            <a:r>
              <a:rPr lang="ru-RU" sz="2000" i="1" dirty="0" smtClean="0">
                <a:solidFill>
                  <a:srgbClr val="000090"/>
                </a:solidFill>
              </a:rPr>
              <a:t>  </a:t>
            </a:r>
            <a:r>
              <a:rPr lang="en-US" sz="2000" i="1" dirty="0" smtClean="0">
                <a:solidFill>
                  <a:srgbClr val="000090"/>
                </a:solidFill>
              </a:rPr>
              <a:t>and =</a:t>
            </a:r>
            <a:r>
              <a:rPr lang="en-US" sz="2000" b="1" i="1" dirty="0" smtClean="0">
                <a:solidFill>
                  <a:srgbClr val="FF0006"/>
                </a:solidFill>
              </a:rPr>
              <a:t>27</a:t>
            </a:r>
            <a:r>
              <a:rPr lang="en-US" sz="2000" i="1" dirty="0" smtClean="0">
                <a:solidFill>
                  <a:srgbClr val="000090"/>
                </a:solidFill>
              </a:rPr>
              <a:t> </a:t>
            </a:r>
            <a:r>
              <a:rPr lang="en-US" sz="2000" i="1" dirty="0" err="1" smtClean="0">
                <a:solidFill>
                  <a:srgbClr val="000090"/>
                </a:solidFill>
              </a:rPr>
              <a:t>GeV</a:t>
            </a:r>
            <a:r>
              <a:rPr lang="ru-RU" sz="2000" i="1" dirty="0" smtClean="0">
                <a:solidFill>
                  <a:srgbClr val="000090"/>
                </a:solidFill>
              </a:rPr>
              <a:t> </a:t>
            </a:r>
            <a:r>
              <a:rPr lang="en-US" sz="2000" i="1" dirty="0" smtClean="0">
                <a:solidFill>
                  <a:srgbClr val="000090"/>
                </a:solidFill>
              </a:rPr>
              <a:t>(p)</a:t>
            </a:r>
            <a:r>
              <a:rPr lang="ru-RU" sz="2000" i="1" dirty="0" smtClean="0">
                <a:solidFill>
                  <a:srgbClr val="000090"/>
                </a:solidFill>
              </a:rPr>
              <a:t> </a:t>
            </a:r>
          </a:p>
        </p:txBody>
      </p:sp>
      <p:sp>
        <p:nvSpPr>
          <p:cNvPr id="21514" name="TextBox 1"/>
          <p:cNvSpPr txBox="1">
            <a:spLocks noChangeArrowheads="1"/>
          </p:cNvSpPr>
          <p:nvPr/>
        </p:nvSpPr>
        <p:spPr bwMode="auto">
          <a:xfrm>
            <a:off x="914400" y="4762500"/>
            <a:ext cx="854075"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Ione source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strVal val="#ppt_w*0.70"/>
                                          </p:val>
                                        </p:tav>
                                        <p:tav tm="100000">
                                          <p:val>
                                            <p:strVal val="#ppt_w"/>
                                          </p:val>
                                        </p:tav>
                                      </p:tavLst>
                                    </p:anim>
                                    <p:anim calcmode="lin" valueType="num">
                                      <p:cBhvr>
                                        <p:cTn id="8" dur="1000" fill="hold"/>
                                        <p:tgtEl>
                                          <p:spTgt spid="15"/>
                                        </p:tgtEl>
                                        <p:attrNameLst>
                                          <p:attrName>ppt_h</p:attrName>
                                        </p:attrNameLst>
                                      </p:cBhvr>
                                      <p:tavLst>
                                        <p:tav tm="0">
                                          <p:val>
                                            <p:strVal val="#ppt_h"/>
                                          </p:val>
                                        </p:tav>
                                        <p:tav tm="100000">
                                          <p:val>
                                            <p:strVal val="#ppt_h"/>
                                          </p:val>
                                        </p:tav>
                                      </p:tavLst>
                                    </p:anim>
                                    <p:animEffect transition="in" filter="fade">
                                      <p:cBhvr>
                                        <p:cTn id="9"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 Box 21"/>
          <p:cNvSpPr txBox="1">
            <a:spLocks noChangeArrowheads="1"/>
          </p:cNvSpPr>
          <p:nvPr/>
        </p:nvSpPr>
        <p:spPr bwMode="auto">
          <a:xfrm>
            <a:off x="5343525" y="-439738"/>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00354" name="Date Placeholder 4"/>
          <p:cNvSpPr>
            <a:spLocks noGrp="1"/>
          </p:cNvSpPr>
          <p:nvPr>
            <p:ph type="dt" sz="quarter" idx="10"/>
          </p:nvPr>
        </p:nvSpPr>
        <p:spPr>
          <a:xfrm>
            <a:off x="457200" y="6321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00355" name="Slide Number Placeholder 5"/>
          <p:cNvSpPr>
            <a:spLocks noGrp="1"/>
          </p:cNvSpPr>
          <p:nvPr>
            <p:ph type="sldNum" sz="quarter" idx="12"/>
          </p:nvPr>
        </p:nvSpPr>
        <p:spPr>
          <a:xfrm>
            <a:off x="6807200" y="6321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8EB9C10-CDBA-F24F-86A9-69F017C65F8E}" type="slidenum">
              <a:rPr lang="ru-RU" sz="1400"/>
              <a:pPr eaLnBrk="1" hangingPunct="1"/>
              <a:t>20</a:t>
            </a:fld>
            <a:endParaRPr lang="ru-RU" sz="1400"/>
          </a:p>
        </p:txBody>
      </p:sp>
      <p:sp>
        <p:nvSpPr>
          <p:cNvPr id="100356" name="Footer Placeholder 6"/>
          <p:cNvSpPr>
            <a:spLocks noGrp="1"/>
          </p:cNvSpPr>
          <p:nvPr>
            <p:ph type="ftr" sz="quarter" idx="11"/>
          </p:nvPr>
        </p:nvSpPr>
        <p:spPr>
          <a:xfrm>
            <a:off x="2946400" y="6321425"/>
            <a:ext cx="3225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V.Kekelidze, ICPPA</a:t>
            </a:r>
            <a:endParaRPr lang="ru-RU" sz="1400"/>
          </a:p>
        </p:txBody>
      </p:sp>
      <p:sp>
        <p:nvSpPr>
          <p:cNvPr id="100357" name="Rectangle 2"/>
          <p:cNvSpPr txBox="1">
            <a:spLocks noChangeArrowheads="1"/>
          </p:cNvSpPr>
          <p:nvPr/>
        </p:nvSpPr>
        <p:spPr bwMode="auto">
          <a:xfrm>
            <a:off x="5389563" y="4972050"/>
            <a:ext cx="309403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chemeClr val="bg1"/>
                </a:solidFill>
              </a:rPr>
              <a:t>area prepared </a:t>
            </a:r>
            <a:br>
              <a:rPr lang="en-US" sz="2000">
                <a:solidFill>
                  <a:schemeClr val="bg1"/>
                </a:solidFill>
              </a:rPr>
            </a:br>
            <a:r>
              <a:rPr lang="en-US" sz="2000">
                <a:solidFill>
                  <a:schemeClr val="bg1"/>
                </a:solidFill>
              </a:rPr>
              <a:t>for detector installation</a:t>
            </a:r>
            <a:endParaRPr lang="ru-RU" sz="2000">
              <a:solidFill>
                <a:schemeClr val="bg1"/>
              </a:solidFill>
            </a:endParaRPr>
          </a:p>
        </p:txBody>
      </p:sp>
      <p:pic>
        <p:nvPicPr>
          <p:cNvPr id="100358" name="Picture 2" descr="C:\Users\Yury\Documents\Suzdal\BMN_sche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 y="838200"/>
            <a:ext cx="6921500" cy="297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Rectangle 2"/>
          <p:cNvSpPr>
            <a:spLocks noChangeArrowheads="1"/>
          </p:cNvSpPr>
          <p:nvPr/>
        </p:nvSpPr>
        <p:spPr bwMode="auto">
          <a:xfrm>
            <a:off x="1930400" y="101600"/>
            <a:ext cx="5308600" cy="534988"/>
          </a:xfrm>
          <a:prstGeom prst="rect">
            <a:avLst/>
          </a:prstGeom>
          <a:solidFill>
            <a:srgbClr val="DAEDEF"/>
          </a:solidFill>
          <a:ln w="9525">
            <a:solidFill>
              <a:srgbClr val="000090"/>
            </a:solidFill>
            <a:miter lim="800000"/>
            <a:headEnd/>
            <a:tailEnd/>
          </a:ln>
        </p:spPr>
        <p:txBody>
          <a:bodyPr anchor="ctr"/>
          <a:lstStyle/>
          <a:p>
            <a:pPr algn="ctr"/>
            <a:r>
              <a:rPr lang="en-US" sz="2400">
                <a:solidFill>
                  <a:srgbClr val="000090"/>
                </a:solidFill>
              </a:rPr>
              <a:t>      </a:t>
            </a:r>
            <a:r>
              <a:rPr lang="en-US" sz="2400" b="1">
                <a:solidFill>
                  <a:srgbClr val="000090"/>
                </a:solidFill>
              </a:rPr>
              <a:t>BM@N</a:t>
            </a:r>
            <a:r>
              <a:rPr lang="en-US" sz="2400">
                <a:solidFill>
                  <a:srgbClr val="000090"/>
                </a:solidFill>
              </a:rPr>
              <a:t> status and milestones</a:t>
            </a:r>
            <a:r>
              <a:rPr lang="en-US" sz="2400" i="1">
                <a:solidFill>
                  <a:srgbClr val="000090"/>
                </a:solidFill>
              </a:rPr>
              <a:t> </a:t>
            </a:r>
            <a:endParaRPr lang="en-GB" sz="2400" i="1">
              <a:solidFill>
                <a:srgbClr val="000090"/>
              </a:solidFill>
            </a:endParaRPr>
          </a:p>
        </p:txBody>
      </p:sp>
      <p:sp>
        <p:nvSpPr>
          <p:cNvPr id="100360" name="Rectangle 2"/>
          <p:cNvSpPr>
            <a:spLocks noChangeArrowheads="1"/>
          </p:cNvSpPr>
          <p:nvPr/>
        </p:nvSpPr>
        <p:spPr bwMode="auto">
          <a:xfrm>
            <a:off x="3640138" y="700088"/>
            <a:ext cx="3408362" cy="354012"/>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sz="2000">
                <a:solidFill>
                  <a:schemeClr val="bg1"/>
                </a:solidFill>
              </a:rPr>
              <a:t>       </a:t>
            </a:r>
            <a:r>
              <a:rPr lang="en-US" sz="2000" b="1">
                <a:solidFill>
                  <a:schemeClr val="bg1"/>
                </a:solidFill>
              </a:rPr>
              <a:t>BM@N</a:t>
            </a:r>
            <a:r>
              <a:rPr lang="en-US" sz="2000">
                <a:solidFill>
                  <a:schemeClr val="bg1"/>
                </a:solidFill>
              </a:rPr>
              <a:t> </a:t>
            </a:r>
            <a:r>
              <a:rPr lang="en-US" sz="2000" i="1">
                <a:solidFill>
                  <a:schemeClr val="bg1"/>
                </a:solidFill>
              </a:rPr>
              <a:t>schematic view</a:t>
            </a:r>
            <a:endParaRPr lang="en-GB" sz="2000" i="1">
              <a:solidFill>
                <a:schemeClr val="bg1"/>
              </a:solidFill>
            </a:endParaRPr>
          </a:p>
        </p:txBody>
      </p:sp>
      <p:pic>
        <p:nvPicPr>
          <p:cNvPr id="17" name="Picture 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24825" y="0"/>
            <a:ext cx="1019175"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8" name="Rectangle 22"/>
          <p:cNvSpPr>
            <a:spLocks noChangeArrowheads="1"/>
          </p:cNvSpPr>
          <p:nvPr/>
        </p:nvSpPr>
        <p:spPr bwMode="auto">
          <a:xfrm>
            <a:off x="330200" y="3905250"/>
            <a:ext cx="8407400" cy="2455863"/>
          </a:xfrm>
          <a:prstGeom prst="rect">
            <a:avLst/>
          </a:prstGeom>
          <a:solidFill>
            <a:srgbClr val="CC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b="1" dirty="0">
                <a:solidFill>
                  <a:srgbClr val="000090"/>
                </a:solidFill>
              </a:rPr>
              <a:t>           </a:t>
            </a:r>
            <a:r>
              <a:rPr lang="en-US" sz="2400" b="1" dirty="0">
                <a:solidFill>
                  <a:srgbClr val="000090"/>
                </a:solidFill>
              </a:rPr>
              <a:t>      BM@N configuration </a:t>
            </a:r>
          </a:p>
          <a:p>
            <a:pPr>
              <a:lnSpc>
                <a:spcPct val="150000"/>
              </a:lnSpc>
              <a:defRPr/>
            </a:pPr>
            <a:r>
              <a:rPr lang="en-US" b="1" dirty="0">
                <a:solidFill>
                  <a:srgbClr val="000090"/>
                </a:solidFill>
              </a:rPr>
              <a:t>		DAQ 	  GEM </a:t>
            </a:r>
            <a:r>
              <a:rPr lang="en-US" i="1" dirty="0">
                <a:solidFill>
                  <a:srgbClr val="000090"/>
                </a:solidFill>
              </a:rPr>
              <a:t>(CERN) </a:t>
            </a:r>
            <a:r>
              <a:rPr lang="en-US" b="1" dirty="0">
                <a:solidFill>
                  <a:srgbClr val="000090"/>
                </a:solidFill>
              </a:rPr>
              <a:t>    ST 	     TOF 	   Outer</a:t>
            </a:r>
            <a:r>
              <a:rPr lang="ru-RU" b="1" dirty="0">
                <a:solidFill>
                  <a:srgbClr val="000090"/>
                </a:solidFill>
              </a:rPr>
              <a:t> </a:t>
            </a:r>
            <a:r>
              <a:rPr lang="en-US" b="1" dirty="0">
                <a:solidFill>
                  <a:srgbClr val="000090"/>
                </a:solidFill>
              </a:rPr>
              <a:t>tracker  </a:t>
            </a:r>
          </a:p>
          <a:p>
            <a:pPr marL="285750" indent="-285750">
              <a:lnSpc>
                <a:spcPct val="150000"/>
              </a:lnSpc>
              <a:buClr>
                <a:srgbClr val="FF0000"/>
              </a:buClr>
              <a:buFont typeface="Arial"/>
              <a:buChar char="•"/>
              <a:defRPr/>
            </a:pPr>
            <a:r>
              <a:rPr lang="en-US" b="1" dirty="0">
                <a:solidFill>
                  <a:srgbClr val="000090"/>
                </a:solidFill>
              </a:rPr>
              <a:t>2016, IV</a:t>
            </a:r>
            <a:r>
              <a:rPr lang="en-US" dirty="0">
                <a:solidFill>
                  <a:srgbClr val="000090"/>
                </a:solidFill>
              </a:rPr>
              <a:t>:          </a:t>
            </a:r>
            <a:r>
              <a:rPr lang="en-US" i="1" dirty="0">
                <a:solidFill>
                  <a:srgbClr val="000090"/>
                </a:solidFill>
              </a:rPr>
              <a:t>basic        6 half              1 small            half                DCH </a:t>
            </a:r>
          </a:p>
          <a:p>
            <a:pPr lvl="4">
              <a:lnSpc>
                <a:spcPct val="70000"/>
              </a:lnSpc>
              <a:buClr>
                <a:srgbClr val="FF0000"/>
              </a:buClr>
              <a:defRPr/>
            </a:pPr>
            <a:r>
              <a:rPr lang="en-US" i="1" dirty="0" err="1">
                <a:solidFill>
                  <a:srgbClr val="000090"/>
                </a:solidFill>
              </a:rPr>
              <a:t>config</a:t>
            </a:r>
            <a:r>
              <a:rPr lang="en-US" i="1" dirty="0">
                <a:solidFill>
                  <a:srgbClr val="000090"/>
                </a:solidFill>
              </a:rPr>
              <a:t>.      planes               plane            </a:t>
            </a:r>
            <a:r>
              <a:rPr lang="en-US" i="1" dirty="0" err="1">
                <a:solidFill>
                  <a:srgbClr val="000090"/>
                </a:solidFill>
              </a:rPr>
              <a:t>config</a:t>
            </a:r>
            <a:r>
              <a:rPr lang="en-US" i="1" dirty="0">
                <a:solidFill>
                  <a:srgbClr val="000090"/>
                </a:solidFill>
              </a:rPr>
              <a:t>.</a:t>
            </a:r>
          </a:p>
          <a:p>
            <a:pPr marL="285750" indent="-285750">
              <a:lnSpc>
                <a:spcPct val="150000"/>
              </a:lnSpc>
              <a:buClr>
                <a:srgbClr val="FF0000"/>
              </a:buClr>
              <a:buFont typeface="Arial"/>
              <a:buChar char="•"/>
              <a:defRPr/>
            </a:pPr>
            <a:r>
              <a:rPr lang="en-US" b="1" dirty="0">
                <a:solidFill>
                  <a:srgbClr val="000090"/>
                </a:solidFill>
              </a:rPr>
              <a:t>2017, III:         </a:t>
            </a:r>
            <a:r>
              <a:rPr lang="en-US" dirty="0">
                <a:solidFill>
                  <a:srgbClr val="FF0000"/>
                </a:solidFill>
              </a:rPr>
              <a:t>complete</a:t>
            </a:r>
            <a:r>
              <a:rPr lang="en-US" dirty="0">
                <a:solidFill>
                  <a:srgbClr val="000090"/>
                </a:solidFill>
              </a:rPr>
              <a:t>   </a:t>
            </a:r>
            <a:r>
              <a:rPr lang="en-US" i="1" dirty="0">
                <a:solidFill>
                  <a:srgbClr val="000090"/>
                </a:solidFill>
              </a:rPr>
              <a:t>10 h/pl.  </a:t>
            </a:r>
            <a:r>
              <a:rPr lang="en-US" b="1" dirty="0">
                <a:solidFill>
                  <a:srgbClr val="000090"/>
                </a:solidFill>
              </a:rPr>
              <a:t>           </a:t>
            </a:r>
            <a:r>
              <a:rPr lang="en-US" i="1" dirty="0">
                <a:solidFill>
                  <a:srgbClr val="000090"/>
                </a:solidFill>
              </a:rPr>
              <a:t>2 s/pl.            basic              DCH</a:t>
            </a:r>
          </a:p>
          <a:p>
            <a:pPr marL="285750" indent="-285750">
              <a:buClr>
                <a:srgbClr val="FF0000"/>
              </a:buClr>
              <a:buFont typeface="Arial"/>
              <a:buChar char="•"/>
              <a:defRPr/>
            </a:pPr>
            <a:endParaRPr lang="en-US" b="1" dirty="0">
              <a:solidFill>
                <a:srgbClr val="000090"/>
              </a:solidFill>
            </a:endParaRPr>
          </a:p>
          <a:p>
            <a:pPr marL="285750" indent="-285750">
              <a:buClr>
                <a:srgbClr val="FF0000"/>
              </a:buClr>
              <a:buFont typeface="Arial"/>
              <a:buChar char="•"/>
              <a:defRPr/>
            </a:pPr>
            <a:r>
              <a:rPr lang="en-US" b="1" dirty="0">
                <a:solidFill>
                  <a:srgbClr val="000090"/>
                </a:solidFill>
              </a:rPr>
              <a:t>2019, I:  	-”-	  </a:t>
            </a:r>
            <a:r>
              <a:rPr lang="en-US" i="1" dirty="0">
                <a:solidFill>
                  <a:srgbClr val="FF0000"/>
                </a:solidFill>
              </a:rPr>
              <a:t>8-10 full pl</a:t>
            </a:r>
            <a:r>
              <a:rPr lang="en-US" i="1" dirty="0">
                <a:solidFill>
                  <a:srgbClr val="000090"/>
                </a:solidFill>
              </a:rPr>
              <a:t>.   </a:t>
            </a:r>
            <a:r>
              <a:rPr lang="en-US" i="1" dirty="0">
                <a:solidFill>
                  <a:srgbClr val="FF0000"/>
                </a:solidFill>
              </a:rPr>
              <a:t>2 s.,2 large pl</a:t>
            </a:r>
            <a:r>
              <a:rPr lang="en-US" i="1" dirty="0">
                <a:solidFill>
                  <a:srgbClr val="000090"/>
                </a:solidFill>
              </a:rPr>
              <a:t>.  </a:t>
            </a:r>
            <a:r>
              <a:rPr lang="en-US" i="1" dirty="0">
                <a:solidFill>
                  <a:srgbClr val="FF0000"/>
                </a:solidFill>
              </a:rPr>
              <a:t>complete</a:t>
            </a:r>
            <a:r>
              <a:rPr lang="en-US" b="1" dirty="0">
                <a:solidFill>
                  <a:srgbClr val="FF0000"/>
                </a:solidFill>
              </a:rPr>
              <a:t>    </a:t>
            </a:r>
            <a:r>
              <a:rPr lang="en-US" i="1" dirty="0" err="1">
                <a:solidFill>
                  <a:srgbClr val="FF0000"/>
                </a:solidFill>
              </a:rPr>
              <a:t>Straw+DCH</a:t>
            </a:r>
            <a:r>
              <a:rPr lang="en-US" b="1" dirty="0">
                <a:solidFill>
                  <a:srgbClr val="000090"/>
                </a:solidFill>
              </a:rPr>
              <a:t>   </a:t>
            </a:r>
          </a:p>
        </p:txBody>
      </p:sp>
    </p:spTree>
    <p:extLst>
      <p:ext uri="{BB962C8B-B14F-4D97-AF65-F5344CB8AC3E}">
        <p14:creationId xmlns:p14="http://schemas.microsoft.com/office/powerpoint/2010/main" val="4374725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6" descr="PHOTO_20160628_1610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563" y="3943350"/>
            <a:ext cx="41529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8" descr="PHOTO_20160628_161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3" y="3949700"/>
            <a:ext cx="410527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Picture 10" descr="PHOTO_20160628_1613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56025" y="1562100"/>
            <a:ext cx="3063875" cy="183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4" name="Picture 11" descr="PHOTO_20160628_1613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5363" y="1562100"/>
            <a:ext cx="3068637"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Rectangle 16"/>
          <p:cNvSpPr>
            <a:spLocks noChangeArrowheads="1"/>
          </p:cNvSpPr>
          <p:nvPr/>
        </p:nvSpPr>
        <p:spPr bwMode="auto">
          <a:xfrm>
            <a:off x="4330700" y="1041400"/>
            <a:ext cx="4673600" cy="400050"/>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buClr>
                <a:srgbClr val="333399"/>
              </a:buClr>
              <a:buFont typeface="Arial" charset="0"/>
              <a:buNone/>
            </a:pPr>
            <a:r>
              <a:rPr lang="en-US" sz="2000" i="1">
                <a:solidFill>
                  <a:srgbClr val="000090"/>
                </a:solidFill>
              </a:rPr>
              <a:t>d beam (~5·10</a:t>
            </a:r>
            <a:r>
              <a:rPr lang="en-US" sz="2000" i="1" baseline="30000">
                <a:solidFill>
                  <a:srgbClr val="000090"/>
                </a:solidFill>
              </a:rPr>
              <a:t>5</a:t>
            </a:r>
            <a:r>
              <a:rPr lang="en-US" sz="2000" i="1">
                <a:solidFill>
                  <a:srgbClr val="000090"/>
                </a:solidFill>
              </a:rPr>
              <a:t> /cycle) with 2.94 GeV/n</a:t>
            </a:r>
          </a:p>
        </p:txBody>
      </p:sp>
      <p:sp>
        <p:nvSpPr>
          <p:cNvPr id="102406" name="Date Placeholder 1"/>
          <p:cNvSpPr>
            <a:spLocks noGrp="1"/>
          </p:cNvSpPr>
          <p:nvPr>
            <p:ph type="dt" sz="quarter" idx="10"/>
          </p:nvPr>
        </p:nvSpPr>
        <p:spPr>
          <a:xfrm>
            <a:off x="457200" y="62960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02407" name="Footer Placeholder 2"/>
          <p:cNvSpPr>
            <a:spLocks noGrp="1"/>
          </p:cNvSpPr>
          <p:nvPr>
            <p:ph type="ftr" sz="quarter" idx="11"/>
          </p:nvPr>
        </p:nvSpPr>
        <p:spPr>
          <a:xfrm>
            <a:off x="3124200" y="62960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V.Kekelidze, ICPPA</a:t>
            </a:r>
            <a:endParaRPr lang="ru-RU" sz="1400"/>
          </a:p>
        </p:txBody>
      </p:sp>
      <p:sp>
        <p:nvSpPr>
          <p:cNvPr id="102408" name="Slide Number Placeholder 3"/>
          <p:cNvSpPr>
            <a:spLocks noGrp="1"/>
          </p:cNvSpPr>
          <p:nvPr>
            <p:ph type="sldNum" sz="quarter" idx="12"/>
          </p:nvPr>
        </p:nvSpPr>
        <p:spPr>
          <a:xfrm>
            <a:off x="6553200" y="62960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B2A6BB-D70B-374B-905D-A1C8C91C97AF}" type="slidenum">
              <a:rPr lang="ru-RU" sz="1400"/>
              <a:pPr eaLnBrk="1" hangingPunct="1"/>
              <a:t>21</a:t>
            </a:fld>
            <a:endParaRPr lang="ru-RU" sz="1400"/>
          </a:p>
        </p:txBody>
      </p:sp>
      <p:sp>
        <p:nvSpPr>
          <p:cNvPr id="102409" name="Rectangle 16"/>
          <p:cNvSpPr>
            <a:spLocks noChangeArrowheads="1"/>
          </p:cNvSpPr>
          <p:nvPr/>
        </p:nvSpPr>
        <p:spPr bwMode="auto">
          <a:xfrm>
            <a:off x="1143000" y="3546475"/>
            <a:ext cx="749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i="1">
                <a:solidFill>
                  <a:srgbClr val="000090"/>
                </a:solidFill>
              </a:rPr>
              <a:t>5 GEM detectors 66 x 41cm</a:t>
            </a:r>
            <a:r>
              <a:rPr lang="en-US" sz="2000" i="1" baseline="30000">
                <a:solidFill>
                  <a:srgbClr val="000090"/>
                </a:solidFill>
              </a:rPr>
              <a:t>2</a:t>
            </a:r>
            <a:r>
              <a:rPr lang="en-US" sz="2000" i="1">
                <a:solidFill>
                  <a:srgbClr val="000090"/>
                </a:solidFill>
              </a:rPr>
              <a:t> + 1 detector </a:t>
            </a:r>
            <a:r>
              <a:rPr lang="en-US" sz="2000" b="1" i="1">
                <a:solidFill>
                  <a:srgbClr val="FF0000"/>
                </a:solidFill>
              </a:rPr>
              <a:t>163 x 45</a:t>
            </a:r>
            <a:r>
              <a:rPr lang="en-US" sz="2000" i="1">
                <a:solidFill>
                  <a:srgbClr val="000090"/>
                </a:solidFill>
              </a:rPr>
              <a:t> cm</a:t>
            </a:r>
            <a:r>
              <a:rPr lang="en-US" sz="2000" i="1" baseline="30000">
                <a:solidFill>
                  <a:srgbClr val="000090"/>
                </a:solidFill>
              </a:rPr>
              <a:t>2</a:t>
            </a:r>
          </a:p>
        </p:txBody>
      </p:sp>
      <p:pic>
        <p:nvPicPr>
          <p:cNvPr id="102410" name="Picture 9" descr="PHOTO_20160628_16123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63" y="939800"/>
            <a:ext cx="410527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11" name="Text Box 13"/>
          <p:cNvSpPr txBox="1">
            <a:spLocks noChangeArrowheads="1"/>
          </p:cNvSpPr>
          <p:nvPr/>
        </p:nvSpPr>
        <p:spPr bwMode="auto">
          <a:xfrm>
            <a:off x="558800" y="166688"/>
            <a:ext cx="8394700" cy="830262"/>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rPr>
              <a:t>BM@N Run 52 </a:t>
            </a:r>
            <a:r>
              <a:rPr lang="en-US">
                <a:solidFill>
                  <a:srgbClr val="000090"/>
                </a:solidFill>
              </a:rPr>
              <a:t>(June 2016)</a:t>
            </a:r>
            <a:r>
              <a:rPr lang="en-US" b="1">
                <a:solidFill>
                  <a:srgbClr val="000090"/>
                </a:solidFill>
              </a:rPr>
              <a:t>:  </a:t>
            </a:r>
            <a:r>
              <a:rPr lang="en-US" i="1">
                <a:solidFill>
                  <a:srgbClr val="000090"/>
                </a:solidFill>
              </a:rPr>
              <a:t>tests &amp; commissioning</a:t>
            </a:r>
          </a:p>
          <a:p>
            <a:pPr algn="r" eaLnBrk="1" hangingPunct="1"/>
            <a:r>
              <a:rPr lang="en-US" i="1">
                <a:solidFill>
                  <a:srgbClr val="000090"/>
                </a:solidFill>
              </a:rPr>
              <a:t> of GEM CT located inside analyzing magnet </a:t>
            </a:r>
          </a:p>
        </p:txBody>
      </p:sp>
    </p:spTree>
    <p:extLst>
      <p:ext uri="{BB962C8B-B14F-4D97-AF65-F5344CB8AC3E}">
        <p14:creationId xmlns:p14="http://schemas.microsoft.com/office/powerpoint/2010/main" val="362406834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1700" y="1154114"/>
            <a:ext cx="4213225" cy="31587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1" name="Rectangle 1"/>
          <p:cNvSpPr>
            <a:spLocks noChangeArrowheads="1"/>
          </p:cNvSpPr>
          <p:nvPr/>
        </p:nvSpPr>
        <p:spPr bwMode="auto">
          <a:xfrm>
            <a:off x="0" y="6632707"/>
            <a:ext cx="181758"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nchor="b">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 pos="10515600" algn="l"/>
              </a:tabLst>
            </a:pPr>
            <a:endParaRPr lang="en-US" sz="1400">
              <a:solidFill>
                <a:srgbClr val="000000"/>
              </a:solidFill>
            </a:endParaRPr>
          </a:p>
        </p:txBody>
      </p:sp>
      <p:pic>
        <p:nvPicPr>
          <p:cNvPr id="153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744538" cy="6588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36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4825" y="0"/>
            <a:ext cx="1019175" cy="6334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364" name="Rectangle 4"/>
          <p:cNvSpPr>
            <a:spLocks noChangeArrowheads="1"/>
          </p:cNvSpPr>
          <p:nvPr/>
        </p:nvSpPr>
        <p:spPr bwMode="auto">
          <a:xfrm>
            <a:off x="1116013" y="0"/>
            <a:ext cx="5875624" cy="525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dirty="0">
                <a:solidFill>
                  <a:srgbClr val="000090"/>
                </a:solidFill>
              </a:rPr>
              <a:t>GEM detectors for central </a:t>
            </a:r>
            <a:r>
              <a:rPr lang="en-US" sz="2800" b="1" dirty="0" smtClean="0">
                <a:solidFill>
                  <a:srgbClr val="000090"/>
                </a:solidFill>
              </a:rPr>
              <a:t>tracker</a:t>
            </a:r>
            <a:endParaRPr lang="en-US" sz="2800" b="1" dirty="0">
              <a:solidFill>
                <a:srgbClr val="000090"/>
              </a:solidFill>
            </a:endParaRPr>
          </a:p>
        </p:txBody>
      </p:sp>
      <p:sp>
        <p:nvSpPr>
          <p:cNvPr id="15365" name="Rectangle 5"/>
          <p:cNvSpPr>
            <a:spLocks noChangeArrowheads="1"/>
          </p:cNvSpPr>
          <p:nvPr/>
        </p:nvSpPr>
        <p:spPr bwMode="auto">
          <a:xfrm>
            <a:off x="123825" y="727075"/>
            <a:ext cx="4325449" cy="402291"/>
          </a:xfrm>
          <a:prstGeom prst="rect">
            <a:avLst/>
          </a:prstGeom>
          <a:solidFill>
            <a:srgbClr val="FEFFD8"/>
          </a:solidFill>
          <a:ln>
            <a:noFill/>
          </a:ln>
          <a:effectLst/>
        </p:spPr>
        <p:txBody>
          <a:bodyPr wrap="non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dirty="0">
                <a:solidFill>
                  <a:srgbClr val="000090"/>
                </a:solidFill>
                <a:latin typeface="+mn-lt"/>
              </a:rPr>
              <a:t>Tests of GEM detector 163 x 45 cm</a:t>
            </a:r>
            <a:r>
              <a:rPr lang="en-US" sz="2000" i="1" baseline="30000" dirty="0">
                <a:solidFill>
                  <a:srgbClr val="000090"/>
                </a:solidFill>
                <a:latin typeface="+mn-lt"/>
              </a:rPr>
              <a:t>2 </a:t>
            </a:r>
          </a:p>
        </p:txBody>
      </p:sp>
      <p:sp>
        <p:nvSpPr>
          <p:cNvPr id="15366" name="Rectangle 6"/>
          <p:cNvSpPr>
            <a:spLocks noChangeArrowheads="1"/>
          </p:cNvSpPr>
          <p:nvPr/>
        </p:nvSpPr>
        <p:spPr bwMode="auto">
          <a:xfrm>
            <a:off x="4508500" y="612775"/>
            <a:ext cx="4432299" cy="710067"/>
          </a:xfrm>
          <a:prstGeom prst="rect">
            <a:avLst/>
          </a:prstGeom>
          <a:solidFill>
            <a:srgbClr val="FEFFD8"/>
          </a:solidFill>
          <a:ln>
            <a:noFill/>
          </a:ln>
          <a:effectLst/>
        </p:spPr>
        <p:txBody>
          <a:bodyPr wrap="square" lIns="90000" tIns="46800" rIns="90000" bIns="46800">
            <a:spAutoFit/>
          </a:bodyPr>
          <a:lstStyle/>
          <a:p>
            <a:pPr>
              <a:buClr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i="1" dirty="0">
                <a:solidFill>
                  <a:srgbClr val="000090"/>
                </a:solidFill>
              </a:rPr>
              <a:t>Set of 5 GEM detectors 66 x 41 cm</a:t>
            </a:r>
            <a:r>
              <a:rPr lang="en-US" sz="2000" i="1" baseline="30000" dirty="0">
                <a:solidFill>
                  <a:srgbClr val="000090"/>
                </a:solidFill>
              </a:rPr>
              <a:t>2</a:t>
            </a:r>
            <a:r>
              <a:rPr lang="en-US" sz="2000" i="1" dirty="0">
                <a:solidFill>
                  <a:srgbClr val="000090"/>
                </a:solidFill>
              </a:rPr>
              <a:t> prepared for cosmic tests, June 2016 </a:t>
            </a:r>
          </a:p>
        </p:txBody>
      </p:sp>
      <p:sp>
        <p:nvSpPr>
          <p:cNvPr id="15367" name="Text Box 7"/>
          <p:cNvSpPr txBox="1">
            <a:spLocks noChangeArrowheads="1"/>
          </p:cNvSpPr>
          <p:nvPr/>
        </p:nvSpPr>
        <p:spPr bwMode="auto">
          <a:xfrm>
            <a:off x="114300" y="4391025"/>
            <a:ext cx="8890000" cy="22681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ＭＳ Ｐゴシック" charset="0"/>
                <a:cs typeface="Arial"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charset="0"/>
                <a:cs typeface="Arial"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charset="0"/>
                <a:cs typeface="Arial"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charset="0"/>
                <a:cs typeface="Arial"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charset="0"/>
                <a:cs typeface="Arial"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charset="0"/>
                <a:cs typeface="Arial"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charset="0"/>
                <a:cs typeface="Arial"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charset="0"/>
                <a:cs typeface="Arial"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solidFill>
                  <a:srgbClr val="000000"/>
                </a:solidFill>
                <a:latin typeface="Arial" charset="0"/>
                <a:ea typeface="Arial" charset="0"/>
                <a:cs typeface="Arial" charset="0"/>
              </a:defRPr>
            </a:lvl9pPr>
          </a:lstStyle>
          <a:p>
            <a:pPr>
              <a:spcBef>
                <a:spcPts val="1250"/>
              </a:spcBef>
              <a:buFont typeface="Arial" charset="0"/>
              <a:buChar char="•"/>
            </a:pPr>
            <a:r>
              <a:rPr lang="en-US" sz="2000" i="1" dirty="0">
                <a:solidFill>
                  <a:srgbClr val="000090"/>
                </a:solidFill>
              </a:rPr>
              <a:t> GEM design and production at CERN workshop </a:t>
            </a:r>
            <a:r>
              <a:rPr lang="en-US" sz="2000" i="1" dirty="0" smtClean="0">
                <a:solidFill>
                  <a:srgbClr val="000090"/>
                </a:solidFill>
              </a:rPr>
              <a:t>is</a:t>
            </a:r>
            <a:r>
              <a:rPr lang="ru-RU" sz="2000" i="1" dirty="0" smtClean="0">
                <a:solidFill>
                  <a:srgbClr val="000090"/>
                </a:solidFill>
              </a:rPr>
              <a:t> </a:t>
            </a:r>
            <a:r>
              <a:rPr lang="en-US" sz="2000" i="1" dirty="0" smtClean="0">
                <a:solidFill>
                  <a:srgbClr val="000090"/>
                </a:solidFill>
              </a:rPr>
              <a:t>going </a:t>
            </a:r>
            <a:r>
              <a:rPr lang="en-US" sz="2000" i="1" dirty="0">
                <a:solidFill>
                  <a:srgbClr val="FF0000"/>
                </a:solidFill>
              </a:rPr>
              <a:t>slower</a:t>
            </a:r>
            <a:r>
              <a:rPr lang="en-US" sz="2000" i="1" dirty="0">
                <a:solidFill>
                  <a:srgbClr val="FF6600"/>
                </a:solidFill>
              </a:rPr>
              <a:t> </a:t>
            </a:r>
            <a:endParaRPr lang="en-US" sz="2000" i="1" dirty="0" smtClean="0">
              <a:solidFill>
                <a:srgbClr val="FF6600"/>
              </a:solidFill>
            </a:endParaRPr>
          </a:p>
          <a:p>
            <a:pPr algn="r">
              <a:spcBef>
                <a:spcPts val="50"/>
              </a:spcBef>
            </a:pPr>
            <a:r>
              <a:rPr lang="en-US" sz="2000" i="1" dirty="0" smtClean="0">
                <a:solidFill>
                  <a:srgbClr val="000090"/>
                </a:solidFill>
              </a:rPr>
              <a:t>than </a:t>
            </a:r>
            <a:r>
              <a:rPr lang="en-US" sz="2000" i="1" dirty="0">
                <a:solidFill>
                  <a:srgbClr val="000090"/>
                </a:solidFill>
              </a:rPr>
              <a:t>expected</a:t>
            </a:r>
          </a:p>
          <a:p>
            <a:pPr>
              <a:spcBef>
                <a:spcPts val="1250"/>
              </a:spcBef>
              <a:buFont typeface="Arial" charset="0"/>
              <a:buChar char="•"/>
            </a:pPr>
            <a:r>
              <a:rPr lang="en-US" sz="2000" i="1" dirty="0" smtClean="0">
                <a:solidFill>
                  <a:srgbClr val="000090"/>
                </a:solidFill>
              </a:rPr>
              <a:t> 5 </a:t>
            </a:r>
            <a:r>
              <a:rPr lang="en-US" sz="2000" i="1" dirty="0">
                <a:solidFill>
                  <a:srgbClr val="000090"/>
                </a:solidFill>
              </a:rPr>
              <a:t>detectors 66 x 41 cm</a:t>
            </a:r>
            <a:r>
              <a:rPr lang="en-US" sz="2000" i="1" baseline="30000" dirty="0">
                <a:solidFill>
                  <a:srgbClr val="000090"/>
                </a:solidFill>
              </a:rPr>
              <a:t>2</a:t>
            </a:r>
            <a:r>
              <a:rPr lang="en-US" sz="2000" i="1" dirty="0">
                <a:solidFill>
                  <a:srgbClr val="000090"/>
                </a:solidFill>
              </a:rPr>
              <a:t> and 2 detectors 163 x 45 cm</a:t>
            </a:r>
            <a:r>
              <a:rPr lang="en-US" sz="2000" i="1" baseline="30000" dirty="0">
                <a:solidFill>
                  <a:srgbClr val="000090"/>
                </a:solidFill>
              </a:rPr>
              <a:t>2 </a:t>
            </a:r>
            <a:r>
              <a:rPr lang="en-US" sz="2000" i="1" baseline="30000" dirty="0" smtClean="0">
                <a:solidFill>
                  <a:srgbClr val="000090"/>
                </a:solidFill>
              </a:rPr>
              <a:t> </a:t>
            </a:r>
            <a:r>
              <a:rPr lang="en-US" sz="2000" i="1" dirty="0" smtClean="0">
                <a:solidFill>
                  <a:srgbClr val="000090"/>
                </a:solidFill>
              </a:rPr>
              <a:t>are foreseen to use</a:t>
            </a:r>
          </a:p>
          <a:p>
            <a:pPr algn="r">
              <a:spcBef>
                <a:spcPts val="0"/>
              </a:spcBef>
            </a:pPr>
            <a:r>
              <a:rPr lang="en-US" sz="2000" i="1" dirty="0" smtClean="0">
                <a:solidFill>
                  <a:srgbClr val="000090"/>
                </a:solidFill>
              </a:rPr>
              <a:t> in technical run at the end 2016</a:t>
            </a:r>
            <a:endParaRPr lang="en-US" sz="2000" i="1" baseline="30000" dirty="0">
              <a:solidFill>
                <a:srgbClr val="000090"/>
              </a:solidFill>
            </a:endParaRPr>
          </a:p>
          <a:p>
            <a:pPr>
              <a:spcBef>
                <a:spcPts val="1250"/>
              </a:spcBef>
              <a:buFont typeface="Arial" charset="0"/>
              <a:buChar char="•"/>
            </a:pPr>
            <a:r>
              <a:rPr lang="en-US" sz="2000" i="1" dirty="0" smtClean="0">
                <a:solidFill>
                  <a:srgbClr val="000090"/>
                </a:solidFill>
              </a:rPr>
              <a:t> 6</a:t>
            </a:r>
            <a:r>
              <a:rPr lang="en-US" sz="2000" i="1" dirty="0">
                <a:solidFill>
                  <a:srgbClr val="000090"/>
                </a:solidFill>
              </a:rPr>
              <a:t>-8 more detectors 163 x 45 </a:t>
            </a:r>
            <a:r>
              <a:rPr lang="en-US" sz="2000" i="1" dirty="0" smtClean="0">
                <a:solidFill>
                  <a:srgbClr val="000090"/>
                </a:solidFill>
              </a:rPr>
              <a:t>cm</a:t>
            </a:r>
            <a:r>
              <a:rPr lang="en-US" sz="2000" i="1" baseline="30000" dirty="0" smtClean="0">
                <a:solidFill>
                  <a:srgbClr val="000090"/>
                </a:solidFill>
              </a:rPr>
              <a:t>2 </a:t>
            </a:r>
            <a:r>
              <a:rPr lang="en-US" sz="2000" i="1" dirty="0" smtClean="0">
                <a:solidFill>
                  <a:srgbClr val="000090"/>
                </a:solidFill>
              </a:rPr>
              <a:t>should be commissioned in autumn 2017 plan to produce </a:t>
            </a:r>
            <a:endParaRPr lang="en-US" sz="2000" i="1" baseline="30000" dirty="0">
              <a:solidFill>
                <a:srgbClr val="000090"/>
              </a:solidFill>
            </a:endParaRPr>
          </a:p>
        </p:txBody>
      </p:sp>
      <p:pic>
        <p:nvPicPr>
          <p:cNvPr id="1536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600" y="1077914"/>
            <a:ext cx="4368800" cy="327542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 name="Date Placeholder 1"/>
          <p:cNvSpPr>
            <a:spLocks noGrp="1"/>
          </p:cNvSpPr>
          <p:nvPr>
            <p:ph type="dt" sz="half" idx="10"/>
          </p:nvPr>
        </p:nvSpPr>
        <p:spPr>
          <a:xfrm>
            <a:off x="457200" y="6329890"/>
            <a:ext cx="2133600" cy="476250"/>
          </a:xfrm>
        </p:spPr>
        <p:txBody>
          <a:bodyPr anchor="b"/>
          <a:lstStyle/>
          <a:p>
            <a:pPr>
              <a:defRPr/>
            </a:pPr>
            <a:r>
              <a:rPr lang="en-US" smtClean="0"/>
              <a:t>October 10, 2016</a:t>
            </a:r>
            <a:endParaRPr lang="ru-RU" dirty="0"/>
          </a:p>
        </p:txBody>
      </p:sp>
      <p:sp>
        <p:nvSpPr>
          <p:cNvPr id="3" name="Footer Placeholder 2"/>
          <p:cNvSpPr>
            <a:spLocks noGrp="1"/>
          </p:cNvSpPr>
          <p:nvPr>
            <p:ph type="ftr" sz="quarter" idx="11"/>
          </p:nvPr>
        </p:nvSpPr>
        <p:spPr>
          <a:xfrm>
            <a:off x="3124200" y="6329890"/>
            <a:ext cx="2895600" cy="476250"/>
          </a:xfrm>
        </p:spPr>
        <p:txBody>
          <a:bodyPr anchor="b"/>
          <a:lstStyle/>
          <a:p>
            <a:pPr>
              <a:defRPr/>
            </a:pPr>
            <a:r>
              <a:rPr lang="en-US" smtClean="0"/>
              <a:t>V.Kekelidze, ICPPA</a:t>
            </a:r>
            <a:endParaRPr lang="ru-RU"/>
          </a:p>
        </p:txBody>
      </p:sp>
      <p:sp>
        <p:nvSpPr>
          <p:cNvPr id="4" name="Slide Number Placeholder 3"/>
          <p:cNvSpPr>
            <a:spLocks noGrp="1"/>
          </p:cNvSpPr>
          <p:nvPr>
            <p:ph type="sldNum" sz="quarter" idx="12"/>
          </p:nvPr>
        </p:nvSpPr>
        <p:spPr>
          <a:xfrm>
            <a:off x="6553200" y="6329890"/>
            <a:ext cx="2133600" cy="476250"/>
          </a:xfrm>
        </p:spPr>
        <p:txBody>
          <a:bodyPr anchor="b"/>
          <a:lstStyle/>
          <a:p>
            <a:pPr>
              <a:defRPr/>
            </a:pPr>
            <a:fld id="{86955404-709A-D043-9031-7B3A657C7AFF}" type="slidenum">
              <a:rPr lang="ru-RU" smtClean="0"/>
              <a:pPr>
                <a:defRPr/>
              </a:pPr>
              <a:t>22</a:t>
            </a:fld>
            <a:endParaRPr lang="ru-RU"/>
          </a:p>
        </p:txBody>
      </p:sp>
    </p:spTree>
    <p:extLst>
      <p:ext uri="{BB962C8B-B14F-4D97-AF65-F5344CB8AC3E}">
        <p14:creationId xmlns:p14="http://schemas.microsoft.com/office/powerpoint/2010/main" val="3049390666"/>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819275"/>
            <a:ext cx="1597025" cy="461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Блок-схема: ИЛИ 18"/>
          <p:cNvSpPr/>
          <p:nvPr/>
        </p:nvSpPr>
        <p:spPr>
          <a:xfrm>
            <a:off x="2398713" y="3573463"/>
            <a:ext cx="612775" cy="612775"/>
          </a:xfrm>
          <a:prstGeom prst="flowChartOr">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108550" name="Rectangle 6"/>
          <p:cNvSpPr>
            <a:spLocks noChangeArrowheads="1"/>
          </p:cNvSpPr>
          <p:nvPr/>
        </p:nvSpPr>
        <p:spPr bwMode="auto">
          <a:xfrm>
            <a:off x="2309813" y="3035300"/>
            <a:ext cx="855662" cy="40005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defRPr/>
            </a:pPr>
            <a:r>
              <a:rPr lang="en-US" sz="2000" b="1" dirty="0">
                <a:solidFill>
                  <a:srgbClr val="FF0000"/>
                </a:solidFill>
              </a:rPr>
              <a:t>beam</a:t>
            </a:r>
            <a:endParaRPr lang="ru-RU" sz="2000" b="1" dirty="0">
              <a:solidFill>
                <a:srgbClr val="FF0000"/>
              </a:solidFill>
            </a:endParaRPr>
          </a:p>
        </p:txBody>
      </p:sp>
      <p:pic>
        <p:nvPicPr>
          <p:cNvPr id="1065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88" y="1784350"/>
            <a:ext cx="1581150"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1776413"/>
            <a:ext cx="3348038" cy="25781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85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5600" y="4508500"/>
            <a:ext cx="3360738" cy="203676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6503" name="Rectangle 10"/>
          <p:cNvSpPr>
            <a:spLocks noChangeArrowheads="1"/>
          </p:cNvSpPr>
          <p:nvPr/>
        </p:nvSpPr>
        <p:spPr bwMode="auto">
          <a:xfrm>
            <a:off x="803275" y="152400"/>
            <a:ext cx="7916863" cy="461963"/>
          </a:xfrm>
          <a:prstGeom prst="rect">
            <a:avLst/>
          </a:prstGeom>
          <a:solidFill>
            <a:srgbClr val="CEE9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a:solidFill>
                  <a:srgbClr val="000090"/>
                </a:solidFill>
              </a:rPr>
              <a:t>Performance of GEM tracker in séance 52, June 2016</a:t>
            </a:r>
          </a:p>
        </p:txBody>
      </p:sp>
      <p:sp>
        <p:nvSpPr>
          <p:cNvPr id="106504" name="Text Box 11"/>
          <p:cNvSpPr txBox="1">
            <a:spLocks noChangeArrowheads="1"/>
          </p:cNvSpPr>
          <p:nvPr/>
        </p:nvSpPr>
        <p:spPr bwMode="auto">
          <a:xfrm>
            <a:off x="2151063" y="625475"/>
            <a:ext cx="4808537" cy="400050"/>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2000">
                <a:solidFill>
                  <a:srgbClr val="000090"/>
                </a:solidFill>
              </a:rPr>
              <a:t>5 middle size + 1 big GEM detectors	</a:t>
            </a:r>
            <a:endParaRPr lang="ru-RU" sz="2000">
              <a:solidFill>
                <a:srgbClr val="000090"/>
              </a:solidFill>
            </a:endParaRPr>
          </a:p>
        </p:txBody>
      </p:sp>
      <p:sp>
        <p:nvSpPr>
          <p:cNvPr id="108558" name="Rectangle 14"/>
          <p:cNvSpPr>
            <a:spLocks noChangeArrowheads="1"/>
          </p:cNvSpPr>
          <p:nvPr/>
        </p:nvSpPr>
        <p:spPr bwMode="auto">
          <a:xfrm>
            <a:off x="3025775" y="1081088"/>
            <a:ext cx="5153025" cy="708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i="1" dirty="0">
                <a:solidFill>
                  <a:srgbClr val="000090"/>
                </a:solidFill>
              </a:rPr>
              <a:t>Products of interaction with target &amp; proton spectators / pile-up events in center</a:t>
            </a:r>
            <a:endParaRPr lang="ru-RU" sz="2000" i="1" dirty="0">
              <a:solidFill>
                <a:srgbClr val="000090"/>
              </a:solidFill>
            </a:endParaRPr>
          </a:p>
        </p:txBody>
      </p:sp>
      <p:sp>
        <p:nvSpPr>
          <p:cNvPr id="108560" name="Rectangle 16"/>
          <p:cNvSpPr>
            <a:spLocks noChangeArrowheads="1"/>
          </p:cNvSpPr>
          <p:nvPr/>
        </p:nvSpPr>
        <p:spPr bwMode="auto">
          <a:xfrm>
            <a:off x="236538" y="900113"/>
            <a:ext cx="2659062" cy="10160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i="1" dirty="0">
                <a:solidFill>
                  <a:srgbClr val="000090"/>
                </a:solidFill>
              </a:rPr>
              <a:t>Beam spot</a:t>
            </a:r>
          </a:p>
          <a:p>
            <a:pPr>
              <a:defRPr/>
            </a:pPr>
            <a:r>
              <a:rPr lang="en-US" sz="2000" i="1" dirty="0">
                <a:solidFill>
                  <a:srgbClr val="000090"/>
                </a:solidFill>
              </a:rPr>
              <a:t> (detectors are displaced to ±15 mm)</a:t>
            </a:r>
          </a:p>
        </p:txBody>
      </p:sp>
      <p:sp>
        <p:nvSpPr>
          <p:cNvPr id="108561" name="Text Box 17"/>
          <p:cNvSpPr txBox="1">
            <a:spLocks noChangeArrowheads="1"/>
          </p:cNvSpPr>
          <p:nvPr/>
        </p:nvSpPr>
        <p:spPr bwMode="auto">
          <a:xfrm>
            <a:off x="5910263" y="2517775"/>
            <a:ext cx="3030537" cy="862013"/>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spcBef>
                <a:spcPct val="50000"/>
              </a:spcBef>
              <a:defRPr/>
            </a:pPr>
            <a:r>
              <a:rPr lang="en-US" sz="2000" i="1" dirty="0">
                <a:solidFill>
                  <a:srgbClr val="000090"/>
                </a:solidFill>
              </a:rPr>
              <a:t>beam profile</a:t>
            </a:r>
          </a:p>
          <a:p>
            <a:pPr algn="r">
              <a:spcBef>
                <a:spcPct val="50000"/>
              </a:spcBef>
              <a:defRPr/>
            </a:pPr>
            <a:r>
              <a:rPr lang="en-US" sz="2000" i="1" dirty="0">
                <a:solidFill>
                  <a:srgbClr val="000090"/>
                </a:solidFill>
              </a:rPr>
              <a:t> in middle GEM detector</a:t>
            </a:r>
            <a:endParaRPr lang="ru-RU" sz="2000" i="1" dirty="0">
              <a:solidFill>
                <a:srgbClr val="000090"/>
              </a:solidFill>
            </a:endParaRPr>
          </a:p>
        </p:txBody>
      </p:sp>
      <p:sp>
        <p:nvSpPr>
          <p:cNvPr id="108563" name="Rectangle 19"/>
          <p:cNvSpPr>
            <a:spLocks noChangeArrowheads="1"/>
          </p:cNvSpPr>
          <p:nvPr/>
        </p:nvSpPr>
        <p:spPr bwMode="auto">
          <a:xfrm>
            <a:off x="5219700" y="5203825"/>
            <a:ext cx="3671888" cy="70802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a:defRPr/>
            </a:pPr>
            <a:r>
              <a:rPr lang="en-US" sz="2000" i="1" dirty="0">
                <a:solidFill>
                  <a:srgbClr val="000090"/>
                </a:solidFill>
              </a:rPr>
              <a:t>beam track residuals in big GEM detector</a:t>
            </a:r>
            <a:endParaRPr lang="ru-RU" sz="2000" i="1" dirty="0">
              <a:solidFill>
                <a:srgbClr val="000090"/>
              </a:solidFill>
            </a:endParaRPr>
          </a:p>
        </p:txBody>
      </p:sp>
      <p:sp>
        <p:nvSpPr>
          <p:cNvPr id="106509" name="Date Placeholder 1"/>
          <p:cNvSpPr>
            <a:spLocks noGrp="1"/>
          </p:cNvSpPr>
          <p:nvPr>
            <p:ph type="dt" sz="quarter" idx="10"/>
          </p:nvPr>
        </p:nvSpPr>
        <p:spPr>
          <a:xfrm>
            <a:off x="457200" y="62785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06510" name="Footer Placeholder 2"/>
          <p:cNvSpPr>
            <a:spLocks noGrp="1"/>
          </p:cNvSpPr>
          <p:nvPr>
            <p:ph type="ftr" sz="quarter" idx="11"/>
          </p:nvPr>
        </p:nvSpPr>
        <p:spPr>
          <a:xfrm>
            <a:off x="3124200" y="6278563"/>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V.Kekelidze, ICPPA</a:t>
            </a:r>
            <a:endParaRPr lang="ru-RU" sz="1400"/>
          </a:p>
        </p:txBody>
      </p:sp>
      <p:sp>
        <p:nvSpPr>
          <p:cNvPr id="106511" name="Slide Number Placeholder 3"/>
          <p:cNvSpPr>
            <a:spLocks noGrp="1"/>
          </p:cNvSpPr>
          <p:nvPr>
            <p:ph type="sldNum" sz="quarter" idx="12"/>
          </p:nvPr>
        </p:nvSpPr>
        <p:spPr>
          <a:xfrm>
            <a:off x="6553200" y="62785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DEB4830-984D-234B-B159-8A6CC8A00484}" type="slidenum">
              <a:rPr lang="ru-RU" sz="1400"/>
              <a:pPr eaLnBrk="1" hangingPunct="1"/>
              <a:t>23</a:t>
            </a:fld>
            <a:endParaRPr lang="ru-RU" sz="1400"/>
          </a:p>
        </p:txBody>
      </p:sp>
    </p:spTree>
    <p:extLst>
      <p:ext uri="{BB962C8B-B14F-4D97-AF65-F5344CB8AC3E}">
        <p14:creationId xmlns:p14="http://schemas.microsoft.com/office/powerpoint/2010/main" val="2313153614"/>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Text Box 21"/>
          <p:cNvSpPr txBox="1">
            <a:spLocks noChangeArrowheads="1"/>
          </p:cNvSpPr>
          <p:nvPr/>
        </p:nvSpPr>
        <p:spPr bwMode="auto">
          <a:xfrm>
            <a:off x="5343525" y="-439738"/>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
        <p:nvSpPr>
          <p:cNvPr id="107522" name="Rectangle 2"/>
          <p:cNvSpPr>
            <a:spLocks noChangeArrowheads="1"/>
          </p:cNvSpPr>
          <p:nvPr/>
        </p:nvSpPr>
        <p:spPr bwMode="auto">
          <a:xfrm>
            <a:off x="2052638" y="127000"/>
            <a:ext cx="5080000" cy="534988"/>
          </a:xfrm>
          <a:prstGeom prst="rect">
            <a:avLst/>
          </a:prstGeom>
          <a:solidFill>
            <a:srgbClr val="DAEDE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US" sz="2400" dirty="0">
                <a:solidFill>
                  <a:srgbClr val="000090"/>
                </a:solidFill>
              </a:rPr>
              <a:t>      </a:t>
            </a:r>
            <a:r>
              <a:rPr lang="en-US" sz="2400" b="1" dirty="0">
                <a:solidFill>
                  <a:srgbClr val="000090"/>
                </a:solidFill>
              </a:rPr>
              <a:t>BM@N</a:t>
            </a:r>
            <a:r>
              <a:rPr lang="en-US" sz="2400" dirty="0">
                <a:solidFill>
                  <a:srgbClr val="000090"/>
                </a:solidFill>
              </a:rPr>
              <a:t> </a:t>
            </a:r>
            <a:r>
              <a:rPr lang="en-US" sz="2400" i="1" dirty="0" smtClean="0">
                <a:solidFill>
                  <a:srgbClr val="000090"/>
                </a:solidFill>
              </a:rPr>
              <a:t>feasibility study </a:t>
            </a:r>
            <a:endParaRPr lang="en-GB" sz="2400" i="1" dirty="0">
              <a:solidFill>
                <a:srgbClr val="000090"/>
              </a:solidFill>
            </a:endParaRPr>
          </a:p>
        </p:txBody>
      </p:sp>
      <p:sp>
        <p:nvSpPr>
          <p:cNvPr id="107523" name="Rectangle 2"/>
          <p:cNvSpPr txBox="1">
            <a:spLocks noChangeArrowheads="1"/>
          </p:cNvSpPr>
          <p:nvPr/>
        </p:nvSpPr>
        <p:spPr bwMode="auto">
          <a:xfrm>
            <a:off x="5313363" y="4692650"/>
            <a:ext cx="3094037" cy="59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a:solidFill>
                  <a:schemeClr val="bg1"/>
                </a:solidFill>
              </a:rPr>
              <a:t>area prepared </a:t>
            </a:r>
            <a:br>
              <a:rPr lang="en-US" sz="2000">
                <a:solidFill>
                  <a:schemeClr val="bg1"/>
                </a:solidFill>
              </a:rPr>
            </a:br>
            <a:r>
              <a:rPr lang="en-US" sz="2000">
                <a:solidFill>
                  <a:schemeClr val="bg1"/>
                </a:solidFill>
              </a:rPr>
              <a:t>for detector installation</a:t>
            </a:r>
            <a:endParaRPr lang="ru-RU" sz="2000">
              <a:solidFill>
                <a:schemeClr val="bg1"/>
              </a:solidFill>
            </a:endParaRPr>
          </a:p>
        </p:txBody>
      </p:sp>
      <p:sp>
        <p:nvSpPr>
          <p:cNvPr id="107524" name="Picture 3" descr="BILD0182"/>
          <p:cNvSpPr>
            <a:spLocks noChangeAspect="1" noChangeArrowheads="1"/>
          </p:cNvSpPr>
          <p:nvPr/>
        </p:nvSpPr>
        <p:spPr bwMode="auto">
          <a:xfrm>
            <a:off x="369888" y="2657475"/>
            <a:ext cx="4030662" cy="302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525" name="Text Box 7"/>
          <p:cNvSpPr txBox="1">
            <a:spLocks noChangeArrowheads="1"/>
          </p:cNvSpPr>
          <p:nvPr/>
        </p:nvSpPr>
        <p:spPr bwMode="auto">
          <a:xfrm>
            <a:off x="6259513" y="4930775"/>
            <a:ext cx="1368425"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chemeClr val="bg1"/>
                </a:solidFill>
              </a:rPr>
              <a:t>ToF</a:t>
            </a:r>
            <a:r>
              <a:rPr lang="ru-RU" sz="1800" b="1">
                <a:solidFill>
                  <a:schemeClr val="bg1"/>
                </a:solidFill>
              </a:rPr>
              <a:t>-700</a:t>
            </a:r>
            <a:endParaRPr lang="en-US" sz="1800" b="1">
              <a:solidFill>
                <a:schemeClr val="bg1"/>
              </a:solidFill>
            </a:endParaRPr>
          </a:p>
          <a:p>
            <a:pPr eaLnBrk="1" hangingPunct="1">
              <a:spcBef>
                <a:spcPct val="50000"/>
              </a:spcBef>
            </a:pPr>
            <a:r>
              <a:rPr lang="en-US" sz="1800" b="1">
                <a:solidFill>
                  <a:schemeClr val="bg1"/>
                </a:solidFill>
              </a:rPr>
              <a:t>Scint-700</a:t>
            </a:r>
            <a:endParaRPr lang="ru-RU" sz="1800" b="1">
              <a:solidFill>
                <a:schemeClr val="bg1"/>
              </a:solidFill>
            </a:endParaRPr>
          </a:p>
        </p:txBody>
      </p:sp>
      <p:sp>
        <p:nvSpPr>
          <p:cNvPr id="107526" name="Rectangle 12"/>
          <p:cNvSpPr>
            <a:spLocks noChangeArrowheads="1"/>
          </p:cNvSpPr>
          <p:nvPr/>
        </p:nvSpPr>
        <p:spPr bwMode="auto">
          <a:xfrm>
            <a:off x="7267575" y="4764088"/>
            <a:ext cx="1073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b="1">
                <a:solidFill>
                  <a:schemeClr val="bg1"/>
                </a:solidFill>
              </a:rPr>
              <a:t>DCH-1,2</a:t>
            </a:r>
            <a:endParaRPr lang="ru-RU" b="1">
              <a:solidFill>
                <a:schemeClr val="bg1"/>
              </a:solidFill>
            </a:endParaRPr>
          </a:p>
        </p:txBody>
      </p:sp>
      <p:sp>
        <p:nvSpPr>
          <p:cNvPr id="107527" name="Rectangle 15"/>
          <p:cNvSpPr>
            <a:spLocks noChangeArrowheads="1"/>
          </p:cNvSpPr>
          <p:nvPr/>
        </p:nvSpPr>
        <p:spPr bwMode="auto">
          <a:xfrm>
            <a:off x="5497513" y="5280025"/>
            <a:ext cx="654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p>
            <a:r>
              <a:rPr lang="en-US" b="1">
                <a:solidFill>
                  <a:schemeClr val="bg1"/>
                </a:solidFill>
              </a:rPr>
              <a:t>ZDC</a:t>
            </a:r>
            <a:endParaRPr lang="ru-RU" b="1">
              <a:solidFill>
                <a:schemeClr val="bg1"/>
              </a:solidFill>
            </a:endParaRPr>
          </a:p>
        </p:txBody>
      </p:sp>
      <p:sp>
        <p:nvSpPr>
          <p:cNvPr id="107528" name="Picture 16"/>
          <p:cNvSpPr>
            <a:spLocks noChangeAspect="1" noChangeArrowheads="1"/>
          </p:cNvSpPr>
          <p:nvPr/>
        </p:nvSpPr>
        <p:spPr bwMode="auto">
          <a:xfrm>
            <a:off x="0" y="38100"/>
            <a:ext cx="744538"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07530" name="Picture 31"/>
          <p:cNvSpPr>
            <a:spLocks noChangeAspect="1" noChangeArrowheads="1"/>
          </p:cNvSpPr>
          <p:nvPr/>
        </p:nvSpPr>
        <p:spPr bwMode="auto">
          <a:xfrm>
            <a:off x="8124825" y="0"/>
            <a:ext cx="1019175"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07532" name="Picture 56" descr="Xi_bmn_b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238" y="2946401"/>
            <a:ext cx="4526542" cy="280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3" name="Picture 52" descr="3HL_2p(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2453" y="3026507"/>
            <a:ext cx="4519947" cy="280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34" name="Rectangle 54"/>
          <p:cNvSpPr>
            <a:spLocks noChangeArrowheads="1"/>
          </p:cNvSpPr>
          <p:nvPr/>
        </p:nvSpPr>
        <p:spPr bwMode="auto">
          <a:xfrm>
            <a:off x="6821488" y="3403600"/>
            <a:ext cx="1703387" cy="4016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p>
            <a:pPr>
              <a:spcBef>
                <a:spcPct val="50000"/>
              </a:spcBef>
            </a:pPr>
            <a:r>
              <a:rPr lang="en-GB" sz="2000" baseline="30000" dirty="0">
                <a:cs typeface="Arial" charset="0"/>
              </a:rPr>
              <a:t>3</a:t>
            </a:r>
            <a:r>
              <a:rPr lang="en-GB" sz="2000" dirty="0">
                <a:cs typeface="Arial" charset="0"/>
              </a:rPr>
              <a:t>H</a:t>
            </a:r>
            <a:r>
              <a:rPr lang="el-GR" sz="2000" baseline="-25000" dirty="0">
                <a:cs typeface="Arial" charset="0"/>
              </a:rPr>
              <a:t>Λ</a:t>
            </a:r>
            <a:r>
              <a:rPr lang="en-US" sz="2000" dirty="0">
                <a:solidFill>
                  <a:srgbClr val="FF0066"/>
                </a:solidFill>
                <a:cs typeface="Arial" charset="0"/>
              </a:rPr>
              <a:t> </a:t>
            </a:r>
            <a:r>
              <a:rPr lang="el-GR" sz="2000" dirty="0">
                <a:cs typeface="Arial" charset="0"/>
              </a:rPr>
              <a:t>→</a:t>
            </a:r>
            <a:r>
              <a:rPr lang="en-US" sz="2000" dirty="0">
                <a:cs typeface="Arial" charset="0"/>
              </a:rPr>
              <a:t> </a:t>
            </a:r>
            <a:r>
              <a:rPr lang="en-US" sz="2000" baseline="30000" dirty="0">
                <a:cs typeface="Arial" charset="0"/>
              </a:rPr>
              <a:t>3</a:t>
            </a:r>
            <a:r>
              <a:rPr lang="en-US" sz="2000" dirty="0">
                <a:cs typeface="Arial" charset="0"/>
              </a:rPr>
              <a:t>He </a:t>
            </a:r>
            <a:r>
              <a:rPr lang="el-GR" sz="2000" dirty="0">
                <a:cs typeface="Arial" charset="0"/>
              </a:rPr>
              <a:t>π</a:t>
            </a:r>
            <a:r>
              <a:rPr lang="en-US" sz="2000" baseline="30000" dirty="0">
                <a:cs typeface="Arial" charset="0"/>
              </a:rPr>
              <a:t>-</a:t>
            </a:r>
            <a:endParaRPr lang="el-GR" sz="2000" baseline="30000" dirty="0">
              <a:cs typeface="Arial" charset="0"/>
            </a:endParaRPr>
          </a:p>
        </p:txBody>
      </p:sp>
      <p:sp>
        <p:nvSpPr>
          <p:cNvPr id="24" name="Rectangle 58"/>
          <p:cNvSpPr>
            <a:spLocks noChangeArrowheads="1"/>
          </p:cNvSpPr>
          <p:nvPr/>
        </p:nvSpPr>
        <p:spPr bwMode="auto">
          <a:xfrm>
            <a:off x="3519488" y="3521075"/>
            <a:ext cx="403225" cy="401638"/>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000" tIns="46800" rIns="90000" bIns="46800">
            <a:spAutoFit/>
          </a:bodyPr>
          <a:lstStyle/>
          <a:p>
            <a:pPr>
              <a:defRPr/>
            </a:pPr>
            <a:r>
              <a:rPr lang="el-GR" sz="2000" dirty="0">
                <a:latin typeface="Times New Roman" pitchFamily="18" charset="0"/>
                <a:cs typeface="Arial" pitchFamily="34" charset="0"/>
              </a:rPr>
              <a:t>Ξ</a:t>
            </a:r>
            <a:r>
              <a:rPr lang="en-US" sz="2000" baseline="30000" dirty="0">
                <a:latin typeface="Times New Roman" pitchFamily="18" charset="0"/>
                <a:cs typeface="Arial" pitchFamily="34" charset="0"/>
              </a:rPr>
              <a:t>-</a:t>
            </a:r>
            <a:endParaRPr lang="ru-RU" sz="2000" baseline="30000" dirty="0">
              <a:latin typeface="Times New Roman" pitchFamily="18" charset="0"/>
              <a:cs typeface="Arial" pitchFamily="34" charset="0"/>
            </a:endParaRPr>
          </a:p>
        </p:txBody>
      </p:sp>
      <p:sp>
        <p:nvSpPr>
          <p:cNvPr id="107536" name="Text Box 9"/>
          <p:cNvSpPr txBox="1">
            <a:spLocks noChangeArrowheads="1"/>
          </p:cNvSpPr>
          <p:nvPr/>
        </p:nvSpPr>
        <p:spPr bwMode="auto">
          <a:xfrm>
            <a:off x="5078413" y="1858963"/>
            <a:ext cx="3811587" cy="646331"/>
          </a:xfrm>
          <a:prstGeom prst="rect">
            <a:avLst/>
          </a:prstGeom>
          <a:solidFill>
            <a:srgbClr val="DAED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smtClean="0">
                <a:solidFill>
                  <a:srgbClr val="000090"/>
                </a:solidFill>
                <a:cs typeface="Arial" charset="0"/>
              </a:rPr>
              <a:t>2,6M central events</a:t>
            </a:r>
          </a:p>
          <a:p>
            <a:pPr algn="ctr"/>
            <a:r>
              <a:rPr lang="en-US" sz="1800" i="1" dirty="0" smtClean="0">
                <a:solidFill>
                  <a:srgbClr val="000090"/>
                </a:solidFill>
                <a:cs typeface="Arial" charset="0"/>
              </a:rPr>
              <a:t>8,5M </a:t>
            </a:r>
            <a:r>
              <a:rPr lang="en-US" sz="1600" i="1" dirty="0">
                <a:solidFill>
                  <a:srgbClr val="000090"/>
                </a:solidFill>
                <a:cs typeface="Arial" charset="0"/>
              </a:rPr>
              <a:t> </a:t>
            </a:r>
            <a:r>
              <a:rPr lang="en-GB" sz="1800" baseline="30000" dirty="0">
                <a:solidFill>
                  <a:srgbClr val="000090"/>
                </a:solidFill>
                <a:cs typeface="Arial" charset="0"/>
              </a:rPr>
              <a:t>3</a:t>
            </a:r>
            <a:r>
              <a:rPr lang="en-GB" sz="1800" dirty="0">
                <a:solidFill>
                  <a:srgbClr val="000090"/>
                </a:solidFill>
                <a:cs typeface="Arial" charset="0"/>
              </a:rPr>
              <a:t>H</a:t>
            </a:r>
            <a:r>
              <a:rPr lang="el-GR" sz="1800" baseline="-25000" dirty="0">
                <a:solidFill>
                  <a:srgbClr val="000090"/>
                </a:solidFill>
                <a:cs typeface="Arial" charset="0"/>
              </a:rPr>
              <a:t>Λ</a:t>
            </a:r>
            <a:r>
              <a:rPr lang="en-US" sz="1800" baseline="-25000" dirty="0">
                <a:solidFill>
                  <a:srgbClr val="000090"/>
                </a:solidFill>
                <a:cs typeface="Arial" charset="0"/>
              </a:rPr>
              <a:t> </a:t>
            </a:r>
            <a:r>
              <a:rPr lang="en-US" sz="1800" i="1" dirty="0" smtClean="0">
                <a:solidFill>
                  <a:srgbClr val="000090"/>
                </a:solidFill>
                <a:cs typeface="Arial" charset="0"/>
              </a:rPr>
              <a:t> in 1 m, 20 kHz trigger</a:t>
            </a:r>
            <a:endParaRPr lang="en-US" sz="1800" i="1" baseline="30000" dirty="0">
              <a:solidFill>
                <a:srgbClr val="000090"/>
              </a:solidFill>
              <a:cs typeface="Arial" charset="0"/>
            </a:endParaRPr>
          </a:p>
        </p:txBody>
      </p:sp>
      <p:sp>
        <p:nvSpPr>
          <p:cNvPr id="26" name="Rectangle 60"/>
          <p:cNvSpPr>
            <a:spLocks noChangeArrowheads="1"/>
          </p:cNvSpPr>
          <p:nvPr/>
        </p:nvSpPr>
        <p:spPr bwMode="auto">
          <a:xfrm>
            <a:off x="6232525" y="790575"/>
            <a:ext cx="2808288" cy="307975"/>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000" tIns="46800" rIns="90000" bIns="46800">
            <a:spAutoFit/>
          </a:bodyPr>
          <a:lstStyle/>
          <a:p>
            <a:pPr>
              <a:lnSpc>
                <a:spcPct val="84000"/>
              </a:lnSpc>
              <a:buClr>
                <a:srgbClr val="898989"/>
              </a:buClr>
              <a:buSzPct val="100000"/>
              <a:buFont typeface="Arial" charset="0"/>
              <a:buNone/>
              <a:defRPr/>
            </a:pPr>
            <a:r>
              <a:rPr lang="en-GB" sz="1600" i="1" dirty="0" err="1">
                <a:solidFill>
                  <a:srgbClr val="333399"/>
                </a:solidFill>
                <a:cs typeface="Arial" charset="0"/>
              </a:rPr>
              <a:t>A.Zinchenko</a:t>
            </a:r>
            <a:r>
              <a:rPr lang="en-GB" sz="1600" i="1" dirty="0">
                <a:solidFill>
                  <a:srgbClr val="333399"/>
                </a:solidFill>
                <a:cs typeface="Arial" charset="0"/>
              </a:rPr>
              <a:t>, </a:t>
            </a:r>
            <a:r>
              <a:rPr lang="en-GB" sz="1600" i="1" dirty="0" err="1">
                <a:solidFill>
                  <a:srgbClr val="333399"/>
                </a:solidFill>
                <a:cs typeface="Arial" charset="0"/>
              </a:rPr>
              <a:t>V.Vasendina</a:t>
            </a:r>
            <a:endParaRPr lang="en-GB" sz="1600" i="1" dirty="0">
              <a:solidFill>
                <a:srgbClr val="333399"/>
              </a:solidFill>
              <a:cs typeface="Arial" charset="0"/>
            </a:endParaRPr>
          </a:p>
        </p:txBody>
      </p:sp>
      <p:sp>
        <p:nvSpPr>
          <p:cNvPr id="107538" name="TextBox 1"/>
          <p:cNvSpPr txBox="1">
            <a:spLocks noChangeArrowheads="1"/>
          </p:cNvSpPr>
          <p:nvPr/>
        </p:nvSpPr>
        <p:spPr bwMode="auto">
          <a:xfrm>
            <a:off x="305671" y="1155700"/>
            <a:ext cx="6404775" cy="40011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smtClean="0">
                <a:solidFill>
                  <a:srgbClr val="000090"/>
                </a:solidFill>
              </a:rPr>
              <a:t>Simulation: </a:t>
            </a:r>
            <a:r>
              <a:rPr lang="fr-FR" sz="2000" i="1" dirty="0" err="1" smtClean="0">
                <a:solidFill>
                  <a:srgbClr val="000090"/>
                </a:solidFill>
                <a:cs typeface="Arial" charset="0"/>
              </a:rPr>
              <a:t>UrQMD</a:t>
            </a:r>
            <a:r>
              <a:rPr lang="fr-FR" sz="2000" i="1" dirty="0" smtClean="0">
                <a:solidFill>
                  <a:srgbClr val="000090"/>
                </a:solidFill>
                <a:cs typeface="Arial" charset="0"/>
              </a:rPr>
              <a:t> </a:t>
            </a:r>
            <a:r>
              <a:rPr lang="fr-FR" sz="2000" i="1" dirty="0">
                <a:solidFill>
                  <a:srgbClr val="000090"/>
                </a:solidFill>
                <a:cs typeface="Arial" charset="0"/>
              </a:rPr>
              <a:t>&amp;</a:t>
            </a:r>
            <a:r>
              <a:rPr lang="fr-FR" sz="2000" b="1" i="1" dirty="0">
                <a:solidFill>
                  <a:srgbClr val="000090"/>
                </a:solidFill>
                <a:cs typeface="Arial" charset="0"/>
              </a:rPr>
              <a:t> </a:t>
            </a:r>
            <a:r>
              <a:rPr lang="fr-FR" sz="2000" i="1" dirty="0">
                <a:solidFill>
                  <a:srgbClr val="000090"/>
                </a:solidFill>
                <a:cs typeface="Arial" charset="0"/>
              </a:rPr>
              <a:t>DCM-QGSM, </a:t>
            </a:r>
            <a:r>
              <a:rPr lang="en-US" sz="2000" i="1" dirty="0" err="1">
                <a:solidFill>
                  <a:srgbClr val="000090"/>
                </a:solidFill>
                <a:cs typeface="Arial" charset="0"/>
              </a:rPr>
              <a:t>Au+</a:t>
            </a:r>
            <a:r>
              <a:rPr lang="en-US" sz="2000" i="1" dirty="0" err="1" smtClean="0">
                <a:solidFill>
                  <a:srgbClr val="000090"/>
                </a:solidFill>
                <a:cs typeface="Arial" charset="0"/>
              </a:rPr>
              <a:t>Au</a:t>
            </a:r>
            <a:r>
              <a:rPr lang="en-US" sz="2000" i="1" dirty="0" smtClean="0">
                <a:solidFill>
                  <a:srgbClr val="000090"/>
                </a:solidFill>
                <a:cs typeface="Arial" charset="0"/>
              </a:rPr>
              <a:t> 4,5 </a:t>
            </a:r>
            <a:r>
              <a:rPr lang="en-US" sz="2000" i="1" dirty="0" err="1" smtClean="0">
                <a:solidFill>
                  <a:srgbClr val="000090"/>
                </a:solidFill>
                <a:cs typeface="Arial" charset="0"/>
              </a:rPr>
              <a:t>AGeV</a:t>
            </a:r>
            <a:endParaRPr lang="en-US" sz="2000" i="1" baseline="30000" dirty="0">
              <a:solidFill>
                <a:srgbClr val="000090"/>
              </a:solidFill>
              <a:cs typeface="Arial" charset="0"/>
            </a:endParaRPr>
          </a:p>
        </p:txBody>
      </p:sp>
      <p:sp>
        <p:nvSpPr>
          <p:cNvPr id="107539" name="Date Placeholder 1"/>
          <p:cNvSpPr>
            <a:spLocks noGrp="1"/>
          </p:cNvSpPr>
          <p:nvPr>
            <p:ph type="dt" sz="quarter" idx="10"/>
          </p:nvPr>
        </p:nvSpPr>
        <p:spPr>
          <a:xfrm>
            <a:off x="457200" y="6321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07540" name="Footer Placeholder 2"/>
          <p:cNvSpPr>
            <a:spLocks noGrp="1"/>
          </p:cNvSpPr>
          <p:nvPr>
            <p:ph type="ftr" sz="quarter" idx="11"/>
          </p:nvPr>
        </p:nvSpPr>
        <p:spPr>
          <a:xfrm>
            <a:off x="3124200" y="63214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V.Kekelidze, ICPPA</a:t>
            </a:r>
            <a:endParaRPr lang="ru-RU" sz="1400"/>
          </a:p>
        </p:txBody>
      </p:sp>
      <p:sp>
        <p:nvSpPr>
          <p:cNvPr id="107541" name="Slide Number Placeholder 3"/>
          <p:cNvSpPr>
            <a:spLocks noGrp="1"/>
          </p:cNvSpPr>
          <p:nvPr>
            <p:ph type="sldNum" sz="quarter" idx="12"/>
          </p:nvPr>
        </p:nvSpPr>
        <p:spPr>
          <a:xfrm>
            <a:off x="6553200" y="63214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249827E-7253-2F49-84E8-F3A3F1E0B7B2}" type="slidenum">
              <a:rPr lang="ru-RU" sz="1400"/>
              <a:pPr eaLnBrk="1" hangingPunct="1"/>
              <a:t>24</a:t>
            </a:fld>
            <a:endParaRPr lang="ru-RU" sz="1400"/>
          </a:p>
        </p:txBody>
      </p:sp>
      <p:sp>
        <p:nvSpPr>
          <p:cNvPr id="23" name="Text Box 9"/>
          <p:cNvSpPr txBox="1">
            <a:spLocks noChangeArrowheads="1"/>
          </p:cNvSpPr>
          <p:nvPr/>
        </p:nvSpPr>
        <p:spPr bwMode="auto">
          <a:xfrm>
            <a:off x="406400" y="1795463"/>
            <a:ext cx="3886200" cy="677108"/>
          </a:xfrm>
          <a:prstGeom prst="rect">
            <a:avLst/>
          </a:prstGeom>
          <a:solidFill>
            <a:srgbClr val="DAEDE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i="1" dirty="0" smtClean="0">
                <a:solidFill>
                  <a:srgbClr val="000090"/>
                </a:solidFill>
                <a:cs typeface="Arial" charset="0"/>
              </a:rPr>
              <a:t>900 k central events</a:t>
            </a:r>
          </a:p>
          <a:p>
            <a:r>
              <a:rPr lang="en-US" sz="1800" i="1" dirty="0" smtClean="0">
                <a:solidFill>
                  <a:srgbClr val="000090"/>
                </a:solidFill>
                <a:cs typeface="Arial" charset="0"/>
              </a:rPr>
              <a:t>7,5M </a:t>
            </a:r>
            <a:r>
              <a:rPr lang="en-US" sz="1600" i="1" dirty="0" smtClean="0">
                <a:solidFill>
                  <a:srgbClr val="000090"/>
                </a:solidFill>
                <a:cs typeface="Arial" charset="0"/>
              </a:rPr>
              <a:t> </a:t>
            </a:r>
            <a:r>
              <a:rPr lang="en-US" sz="2000" i="1" dirty="0" smtClean="0">
                <a:solidFill>
                  <a:srgbClr val="000090"/>
                </a:solidFill>
                <a:latin typeface="Symbol"/>
                <a:cs typeface="Arial" charset="0"/>
              </a:rPr>
              <a:t>X</a:t>
            </a:r>
            <a:r>
              <a:rPr lang="en-US" sz="2000" i="1" baseline="30000" dirty="0" smtClean="0">
                <a:solidFill>
                  <a:srgbClr val="000090"/>
                </a:solidFill>
                <a:latin typeface="Symbol"/>
                <a:cs typeface="Arial" charset="0"/>
              </a:rPr>
              <a:t>-</a:t>
            </a:r>
            <a:r>
              <a:rPr lang="en-US" sz="1600" i="1" dirty="0" smtClean="0">
                <a:solidFill>
                  <a:srgbClr val="000090"/>
                </a:solidFill>
                <a:cs typeface="Arial" charset="0"/>
              </a:rPr>
              <a:t>  </a:t>
            </a:r>
            <a:r>
              <a:rPr lang="en-US" sz="1800" i="1" dirty="0" smtClean="0">
                <a:solidFill>
                  <a:srgbClr val="000090"/>
                </a:solidFill>
                <a:cs typeface="Arial" charset="0"/>
              </a:rPr>
              <a:t>in </a:t>
            </a:r>
            <a:r>
              <a:rPr lang="en-US" sz="1800" i="1" dirty="0">
                <a:solidFill>
                  <a:srgbClr val="000090"/>
                </a:solidFill>
                <a:cs typeface="Arial" charset="0"/>
              </a:rPr>
              <a:t>1 m, 20 kHz </a:t>
            </a:r>
            <a:r>
              <a:rPr lang="en-US" sz="1800" i="1" dirty="0" smtClean="0">
                <a:solidFill>
                  <a:srgbClr val="000090"/>
                </a:solidFill>
                <a:cs typeface="Arial" charset="0"/>
              </a:rPr>
              <a:t>trigger</a:t>
            </a:r>
            <a:endParaRPr lang="en-US" sz="1800" i="1" baseline="30000" dirty="0">
              <a:solidFill>
                <a:srgbClr val="000090"/>
              </a:solidFill>
              <a:cs typeface="Arial" charset="0"/>
            </a:endParaRPr>
          </a:p>
        </p:txBody>
      </p:sp>
    </p:spTree>
    <p:extLst>
      <p:ext uri="{BB962C8B-B14F-4D97-AF65-F5344CB8AC3E}">
        <p14:creationId xmlns:p14="http://schemas.microsoft.com/office/powerpoint/2010/main" val="187090658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October 10, 2016</a:t>
            </a:r>
            <a:endParaRPr lang="ru-RU"/>
          </a:p>
        </p:txBody>
      </p:sp>
      <p:sp>
        <p:nvSpPr>
          <p:cNvPr id="3" name="Footer Placeholder 2"/>
          <p:cNvSpPr>
            <a:spLocks noGrp="1"/>
          </p:cNvSpPr>
          <p:nvPr>
            <p:ph type="ftr" sz="quarter" idx="11"/>
          </p:nvPr>
        </p:nvSpPr>
        <p:spPr/>
        <p:txBody>
          <a:bodyPr/>
          <a:lstStyle/>
          <a:p>
            <a:pPr>
              <a:defRPr/>
            </a:pPr>
            <a:r>
              <a:rPr lang="en-US" smtClean="0"/>
              <a:t>V.Kekelidze, ICPPA</a:t>
            </a:r>
            <a:endParaRPr lang="ru-RU"/>
          </a:p>
        </p:txBody>
      </p:sp>
      <p:sp>
        <p:nvSpPr>
          <p:cNvPr id="4" name="Slide Number Placeholder 3"/>
          <p:cNvSpPr>
            <a:spLocks noGrp="1"/>
          </p:cNvSpPr>
          <p:nvPr>
            <p:ph type="sldNum" sz="quarter" idx="12"/>
          </p:nvPr>
        </p:nvSpPr>
        <p:spPr/>
        <p:txBody>
          <a:bodyPr/>
          <a:lstStyle/>
          <a:p>
            <a:pPr>
              <a:defRPr/>
            </a:pPr>
            <a:fld id="{86955404-709A-D043-9031-7B3A657C7AFF}" type="slidenum">
              <a:rPr lang="ru-RU" smtClean="0"/>
              <a:pPr>
                <a:defRPr/>
              </a:pPr>
              <a:t>25</a:t>
            </a:fld>
            <a:endParaRPr lang="ru-RU"/>
          </a:p>
        </p:txBody>
      </p:sp>
      <p:graphicFrame>
        <p:nvGraphicFramePr>
          <p:cNvPr id="5" name="Table 4"/>
          <p:cNvGraphicFramePr>
            <a:graphicFrameLocks noGrp="1"/>
          </p:cNvGraphicFramePr>
          <p:nvPr>
            <p:extLst>
              <p:ext uri="{D42A27DB-BD31-4B8C-83A1-F6EECF244321}">
                <p14:modId xmlns:p14="http://schemas.microsoft.com/office/powerpoint/2010/main" val="3934147359"/>
              </p:ext>
            </p:extLst>
          </p:nvPr>
        </p:nvGraphicFramePr>
        <p:xfrm>
          <a:off x="317499" y="1358900"/>
          <a:ext cx="8509001" cy="4394202"/>
        </p:xfrm>
        <a:graphic>
          <a:graphicData uri="http://schemas.openxmlformats.org/drawingml/2006/table">
            <a:tbl>
              <a:tblPr firstRow="1" bandRow="1">
                <a:tableStyleId>{5C22544A-7EE6-4342-B048-85BDC9FD1C3A}</a:tableStyleId>
              </a:tblPr>
              <a:tblGrid>
                <a:gridCol w="1828801"/>
                <a:gridCol w="1007532"/>
                <a:gridCol w="1418167"/>
                <a:gridCol w="1418167"/>
                <a:gridCol w="1418167"/>
                <a:gridCol w="1418167"/>
              </a:tblGrid>
              <a:tr h="856497">
                <a:tc>
                  <a:txBody>
                    <a:bodyPr/>
                    <a:lstStyle/>
                    <a:p>
                      <a:pPr algn="ctr"/>
                      <a:r>
                        <a:rPr lang="en-US" sz="2000" dirty="0" smtClean="0"/>
                        <a:t>year</a:t>
                      </a:r>
                      <a:endParaRPr lang="en-US" sz="2000" dirty="0"/>
                    </a:p>
                  </a:txBody>
                  <a:tcPr>
                    <a:solidFill>
                      <a:srgbClr val="000090"/>
                    </a:solidFill>
                  </a:tcPr>
                </a:tc>
                <a:tc>
                  <a:txBody>
                    <a:bodyPr/>
                    <a:lstStyle/>
                    <a:p>
                      <a:pPr algn="ctr"/>
                      <a:r>
                        <a:rPr lang="en-US" sz="2000" dirty="0" smtClean="0"/>
                        <a:t>2016</a:t>
                      </a:r>
                      <a:endParaRPr lang="en-US" sz="2000" dirty="0"/>
                    </a:p>
                  </a:txBody>
                  <a:tcPr>
                    <a:solidFill>
                      <a:srgbClr val="000090"/>
                    </a:solidFill>
                  </a:tcPr>
                </a:tc>
                <a:tc>
                  <a:txBody>
                    <a:bodyPr/>
                    <a:lstStyle/>
                    <a:p>
                      <a:pPr algn="ctr"/>
                      <a:r>
                        <a:rPr lang="en-US" sz="2000" dirty="0" smtClean="0"/>
                        <a:t>2017</a:t>
                      </a:r>
                    </a:p>
                    <a:p>
                      <a:pPr algn="ctr"/>
                      <a:r>
                        <a:rPr lang="en-US" sz="2000" dirty="0" smtClean="0"/>
                        <a:t>spring</a:t>
                      </a:r>
                      <a:endParaRPr lang="en-US" sz="2000" dirty="0"/>
                    </a:p>
                  </a:txBody>
                  <a:tcPr>
                    <a:solidFill>
                      <a:srgbClr val="000090"/>
                    </a:solidFill>
                  </a:tcPr>
                </a:tc>
                <a:tc>
                  <a:txBody>
                    <a:bodyPr/>
                    <a:lstStyle/>
                    <a:p>
                      <a:pPr algn="ctr"/>
                      <a:r>
                        <a:rPr lang="en-US" sz="2000" dirty="0" smtClean="0"/>
                        <a:t>2017 </a:t>
                      </a:r>
                    </a:p>
                    <a:p>
                      <a:pPr algn="ctr"/>
                      <a:r>
                        <a:rPr lang="en-US" sz="2000" dirty="0" smtClean="0"/>
                        <a:t>autumn</a:t>
                      </a:r>
                      <a:endParaRPr lang="en-US" sz="2000" dirty="0"/>
                    </a:p>
                  </a:txBody>
                  <a:tcPr>
                    <a:solidFill>
                      <a:srgbClr val="000090"/>
                    </a:solidFill>
                  </a:tcPr>
                </a:tc>
                <a:tc>
                  <a:txBody>
                    <a:bodyPr/>
                    <a:lstStyle/>
                    <a:p>
                      <a:pPr algn="ctr"/>
                      <a:r>
                        <a:rPr lang="en-US" sz="2000" dirty="0" smtClean="0"/>
                        <a:t>2019</a:t>
                      </a:r>
                      <a:endParaRPr lang="en-US" sz="2000" dirty="0"/>
                    </a:p>
                  </a:txBody>
                  <a:tcPr>
                    <a:solidFill>
                      <a:srgbClr val="000090"/>
                    </a:solidFill>
                  </a:tcPr>
                </a:tc>
                <a:tc>
                  <a:txBody>
                    <a:bodyPr/>
                    <a:lstStyle/>
                    <a:p>
                      <a:pPr algn="ctr"/>
                      <a:r>
                        <a:rPr lang="en-US" sz="2000" dirty="0" smtClean="0"/>
                        <a:t>2020</a:t>
                      </a:r>
                    </a:p>
                    <a:p>
                      <a:pPr algn="ctr"/>
                      <a:r>
                        <a:rPr lang="en-US" sz="2000" dirty="0" smtClean="0"/>
                        <a:t>+  ..</a:t>
                      </a:r>
                      <a:endParaRPr lang="en-US" sz="2000" dirty="0"/>
                    </a:p>
                  </a:txBody>
                  <a:tcPr>
                    <a:solidFill>
                      <a:srgbClr val="000090"/>
                    </a:solidFill>
                  </a:tcPr>
                </a:tc>
              </a:tr>
              <a:tr h="484107">
                <a:tc>
                  <a:txBody>
                    <a:bodyPr/>
                    <a:lstStyle/>
                    <a:p>
                      <a:r>
                        <a:rPr lang="en-US" sz="2000" i="1" dirty="0" smtClean="0">
                          <a:solidFill>
                            <a:srgbClr val="000090"/>
                          </a:solidFill>
                        </a:rPr>
                        <a:t>beam</a:t>
                      </a:r>
                      <a:endParaRPr lang="en-US" sz="2000" i="1" dirty="0">
                        <a:solidFill>
                          <a:srgbClr val="000090"/>
                        </a:solidFill>
                      </a:endParaRPr>
                    </a:p>
                  </a:txBody>
                  <a:tcPr/>
                </a:tc>
                <a:tc>
                  <a:txBody>
                    <a:bodyPr/>
                    <a:lstStyle/>
                    <a:p>
                      <a:pPr algn="ctr"/>
                      <a:r>
                        <a:rPr lang="en-US" sz="2000" b="1" dirty="0" smtClean="0">
                          <a:solidFill>
                            <a:srgbClr val="000090"/>
                          </a:solidFill>
                        </a:rPr>
                        <a:t>d</a:t>
                      </a:r>
                      <a:r>
                        <a:rPr lang="en-US" sz="2000" b="1" baseline="0" dirty="0" smtClean="0">
                          <a:solidFill>
                            <a:srgbClr val="000090"/>
                          </a:solidFill>
                        </a:rPr>
                        <a:t> (  )</a:t>
                      </a:r>
                      <a:endParaRPr lang="en-US" sz="2000" b="1" dirty="0">
                        <a:solidFill>
                          <a:srgbClr val="000090"/>
                        </a:solidFill>
                      </a:endParaRPr>
                    </a:p>
                  </a:txBody>
                  <a:tcPr/>
                </a:tc>
                <a:tc>
                  <a:txBody>
                    <a:bodyPr/>
                    <a:lstStyle/>
                    <a:p>
                      <a:pPr algn="ctr"/>
                      <a:r>
                        <a:rPr lang="en-US" sz="2000" b="1" dirty="0" smtClean="0">
                          <a:solidFill>
                            <a:srgbClr val="000090"/>
                          </a:solidFill>
                        </a:rPr>
                        <a:t>C, </a:t>
                      </a:r>
                      <a:r>
                        <a:rPr lang="en-US" sz="2000" b="1" dirty="0" err="1" smtClean="0">
                          <a:solidFill>
                            <a:srgbClr val="000090"/>
                          </a:solidFill>
                        </a:rPr>
                        <a:t>Ar</a:t>
                      </a:r>
                      <a:endParaRPr lang="en-US" sz="2000" b="1" dirty="0">
                        <a:solidFill>
                          <a:srgbClr val="000090"/>
                        </a:solidFill>
                      </a:endParaRPr>
                    </a:p>
                  </a:txBody>
                  <a:tcPr/>
                </a:tc>
                <a:tc>
                  <a:txBody>
                    <a:bodyPr/>
                    <a:lstStyle/>
                    <a:p>
                      <a:pPr algn="ctr"/>
                      <a:r>
                        <a:rPr lang="en-US" sz="2000" b="1" dirty="0" smtClean="0">
                          <a:solidFill>
                            <a:srgbClr val="000090"/>
                          </a:solidFill>
                        </a:rPr>
                        <a:t>Kr</a:t>
                      </a:r>
                      <a:endParaRPr lang="en-US" sz="2000" b="1" dirty="0">
                        <a:solidFill>
                          <a:srgbClr val="000090"/>
                        </a:solidFill>
                      </a:endParaRPr>
                    </a:p>
                  </a:txBody>
                  <a:tcPr/>
                </a:tc>
                <a:tc>
                  <a:txBody>
                    <a:bodyPr/>
                    <a:lstStyle/>
                    <a:p>
                      <a:pPr algn="ctr"/>
                      <a:r>
                        <a:rPr lang="en-US" sz="2000" b="1" dirty="0" smtClean="0">
                          <a:solidFill>
                            <a:srgbClr val="000090"/>
                          </a:solidFill>
                        </a:rPr>
                        <a:t>Au</a:t>
                      </a:r>
                      <a:endParaRPr lang="en-US" sz="2000" b="1" dirty="0">
                        <a:solidFill>
                          <a:srgbClr val="000090"/>
                        </a:solidFill>
                      </a:endParaRPr>
                    </a:p>
                  </a:txBody>
                  <a:tcPr/>
                </a:tc>
                <a:tc>
                  <a:txBody>
                    <a:bodyPr/>
                    <a:lstStyle/>
                    <a:p>
                      <a:pPr algn="ctr"/>
                      <a:r>
                        <a:rPr lang="en-US" sz="2000" b="1" dirty="0" smtClean="0">
                          <a:solidFill>
                            <a:srgbClr val="000090"/>
                          </a:solidFill>
                        </a:rPr>
                        <a:t>Au, p</a:t>
                      </a:r>
                      <a:endParaRPr lang="en-US" sz="2000" b="1" dirty="0">
                        <a:solidFill>
                          <a:srgbClr val="000090"/>
                        </a:solidFill>
                      </a:endParaRPr>
                    </a:p>
                  </a:txBody>
                  <a:tcPr/>
                </a:tc>
              </a:tr>
              <a:tr h="856497">
                <a:tc>
                  <a:txBody>
                    <a:bodyPr/>
                    <a:lstStyle/>
                    <a:p>
                      <a:r>
                        <a:rPr lang="en-US" sz="2000" i="1" dirty="0" smtClean="0">
                          <a:solidFill>
                            <a:srgbClr val="000090"/>
                          </a:solidFill>
                        </a:rPr>
                        <a:t>maximum</a:t>
                      </a:r>
                      <a:r>
                        <a:rPr lang="en-US" sz="2000" i="1" baseline="0" dirty="0" smtClean="0">
                          <a:solidFill>
                            <a:srgbClr val="000090"/>
                          </a:solidFill>
                        </a:rPr>
                        <a:t> intensity, Hz</a:t>
                      </a:r>
                      <a:endParaRPr lang="en-US" sz="2000" i="1" dirty="0">
                        <a:solidFill>
                          <a:srgbClr val="000090"/>
                        </a:solidFill>
                      </a:endParaRPr>
                    </a:p>
                  </a:txBody>
                  <a:tcPr/>
                </a:tc>
                <a:tc>
                  <a:txBody>
                    <a:bodyPr/>
                    <a:lstStyle/>
                    <a:p>
                      <a:pPr algn="ctr"/>
                      <a:endParaRPr lang="en-US" sz="2000" b="1" dirty="0" smtClean="0">
                        <a:solidFill>
                          <a:srgbClr val="000090"/>
                        </a:solidFill>
                      </a:endParaRPr>
                    </a:p>
                    <a:p>
                      <a:pPr algn="ctr"/>
                      <a:r>
                        <a:rPr lang="en-US" sz="2000" b="1" dirty="0" smtClean="0">
                          <a:solidFill>
                            <a:srgbClr val="000090"/>
                          </a:solidFill>
                        </a:rPr>
                        <a:t>1M</a:t>
                      </a:r>
                      <a:endParaRPr lang="en-US" sz="2000" b="1" dirty="0">
                        <a:solidFill>
                          <a:srgbClr val="000090"/>
                        </a:solidFill>
                      </a:endParaRPr>
                    </a:p>
                  </a:txBody>
                  <a:tcPr/>
                </a:tc>
                <a:tc>
                  <a:txBody>
                    <a:bodyPr/>
                    <a:lstStyle/>
                    <a:p>
                      <a:pPr algn="ctr"/>
                      <a:endParaRPr lang="en-US" sz="2000" b="1" dirty="0" smtClean="0">
                        <a:solidFill>
                          <a:srgbClr val="000090"/>
                        </a:solidFill>
                      </a:endParaRPr>
                    </a:p>
                    <a:p>
                      <a:pPr algn="ctr"/>
                      <a:r>
                        <a:rPr lang="en-US" sz="2000" b="1" dirty="0" smtClean="0">
                          <a:solidFill>
                            <a:srgbClr val="000090"/>
                          </a:solidFill>
                        </a:rPr>
                        <a:t>1M</a:t>
                      </a:r>
                      <a:endParaRPr lang="en-US" sz="2000" b="1" dirty="0">
                        <a:solidFill>
                          <a:srgbClr val="000090"/>
                        </a:solidFill>
                      </a:endParaRPr>
                    </a:p>
                  </a:txBody>
                  <a:tcPr/>
                </a:tc>
                <a:tc>
                  <a:txBody>
                    <a:bodyPr/>
                    <a:lstStyle/>
                    <a:p>
                      <a:pPr algn="ctr"/>
                      <a:endParaRPr lang="en-US" sz="2000" b="1" dirty="0" smtClean="0">
                        <a:solidFill>
                          <a:srgbClr val="000090"/>
                        </a:solidFill>
                      </a:endParaRPr>
                    </a:p>
                    <a:p>
                      <a:pPr algn="ctr"/>
                      <a:r>
                        <a:rPr lang="en-US" sz="2000" b="1" dirty="0" smtClean="0">
                          <a:solidFill>
                            <a:srgbClr val="000090"/>
                          </a:solidFill>
                        </a:rPr>
                        <a:t>1M</a:t>
                      </a:r>
                      <a:endParaRPr lang="en-US" sz="2000" b="1" dirty="0">
                        <a:solidFill>
                          <a:srgbClr val="000090"/>
                        </a:solidFill>
                      </a:endParaRPr>
                    </a:p>
                  </a:txBody>
                  <a:tcPr/>
                </a:tc>
                <a:tc>
                  <a:txBody>
                    <a:bodyPr/>
                    <a:lstStyle/>
                    <a:p>
                      <a:pPr algn="ctr"/>
                      <a:endParaRPr lang="en-US" sz="2000" b="1" dirty="0" smtClean="0">
                        <a:solidFill>
                          <a:srgbClr val="000090"/>
                        </a:solidFill>
                      </a:endParaRPr>
                    </a:p>
                    <a:p>
                      <a:pPr algn="ctr"/>
                      <a:r>
                        <a:rPr lang="en-US" sz="2000" b="1" dirty="0" smtClean="0">
                          <a:solidFill>
                            <a:srgbClr val="000090"/>
                          </a:solidFill>
                        </a:rPr>
                        <a:t>1M</a:t>
                      </a:r>
                      <a:endParaRPr lang="en-US" sz="2000" b="1" dirty="0">
                        <a:solidFill>
                          <a:srgbClr val="000090"/>
                        </a:solidFill>
                      </a:endParaRPr>
                    </a:p>
                  </a:txBody>
                  <a:tcPr/>
                </a:tc>
                <a:tc>
                  <a:txBody>
                    <a:bodyPr/>
                    <a:lstStyle/>
                    <a:p>
                      <a:pPr algn="ctr"/>
                      <a:endParaRPr lang="en-US" sz="2000" b="1" dirty="0" smtClean="0">
                        <a:solidFill>
                          <a:srgbClr val="000090"/>
                        </a:solidFill>
                      </a:endParaRPr>
                    </a:p>
                    <a:p>
                      <a:pPr algn="ctr"/>
                      <a:r>
                        <a:rPr lang="en-US" sz="2000" b="1" dirty="0" smtClean="0">
                          <a:solidFill>
                            <a:srgbClr val="000090"/>
                          </a:solidFill>
                        </a:rPr>
                        <a:t>10M</a:t>
                      </a:r>
                      <a:endParaRPr lang="en-US" sz="2000" b="1" dirty="0">
                        <a:solidFill>
                          <a:srgbClr val="000090"/>
                        </a:solidFill>
                      </a:endParaRPr>
                    </a:p>
                  </a:txBody>
                  <a:tcPr/>
                </a:tc>
              </a:tr>
              <a:tr h="484107">
                <a:tc>
                  <a:txBody>
                    <a:bodyPr/>
                    <a:lstStyle/>
                    <a:p>
                      <a:r>
                        <a:rPr lang="en-US" sz="2000" i="1" dirty="0" smtClean="0">
                          <a:solidFill>
                            <a:srgbClr val="000090"/>
                          </a:solidFill>
                        </a:rPr>
                        <a:t>trig. rate, Hz</a:t>
                      </a:r>
                      <a:endParaRPr lang="en-US" sz="2000" i="1" dirty="0">
                        <a:solidFill>
                          <a:srgbClr val="000090"/>
                        </a:solidFill>
                      </a:endParaRPr>
                    </a:p>
                  </a:txBody>
                  <a:tcPr/>
                </a:tc>
                <a:tc>
                  <a:txBody>
                    <a:bodyPr/>
                    <a:lstStyle/>
                    <a:p>
                      <a:pPr algn="ctr"/>
                      <a:r>
                        <a:rPr lang="en-US" sz="2000" b="1" dirty="0" smtClean="0">
                          <a:solidFill>
                            <a:srgbClr val="000090"/>
                          </a:solidFill>
                        </a:rPr>
                        <a:t>10k</a:t>
                      </a:r>
                      <a:endParaRPr lang="en-US" sz="2000" b="1" dirty="0">
                        <a:solidFill>
                          <a:srgbClr val="000090"/>
                        </a:solidFill>
                      </a:endParaRPr>
                    </a:p>
                  </a:txBody>
                  <a:tcPr/>
                </a:tc>
                <a:tc>
                  <a:txBody>
                    <a:bodyPr/>
                    <a:lstStyle/>
                    <a:p>
                      <a:pPr algn="ctr"/>
                      <a:r>
                        <a:rPr lang="en-US" sz="2000" b="1" dirty="0" smtClean="0">
                          <a:solidFill>
                            <a:srgbClr val="000090"/>
                          </a:solidFill>
                        </a:rPr>
                        <a:t>10k</a:t>
                      </a:r>
                      <a:endParaRPr lang="en-US" sz="2000" b="1" dirty="0">
                        <a:solidFill>
                          <a:srgbClr val="000090"/>
                        </a:solidFill>
                      </a:endParaRPr>
                    </a:p>
                  </a:txBody>
                  <a:tcPr/>
                </a:tc>
                <a:tc>
                  <a:txBody>
                    <a:bodyPr/>
                    <a:lstStyle/>
                    <a:p>
                      <a:pPr algn="ctr"/>
                      <a:r>
                        <a:rPr lang="en-US" sz="2000" b="1" dirty="0" smtClean="0">
                          <a:solidFill>
                            <a:srgbClr val="000090"/>
                          </a:solidFill>
                        </a:rPr>
                        <a:t>20k</a:t>
                      </a:r>
                      <a:endParaRPr lang="en-US" sz="2000" b="1" dirty="0">
                        <a:solidFill>
                          <a:srgbClr val="000090"/>
                        </a:solidFill>
                      </a:endParaRPr>
                    </a:p>
                  </a:txBody>
                  <a:tcPr/>
                </a:tc>
                <a:tc>
                  <a:txBody>
                    <a:bodyPr/>
                    <a:lstStyle/>
                    <a:p>
                      <a:pPr algn="ctr"/>
                      <a:r>
                        <a:rPr lang="en-US" sz="2000" b="1" dirty="0" smtClean="0">
                          <a:solidFill>
                            <a:srgbClr val="000090"/>
                          </a:solidFill>
                        </a:rPr>
                        <a:t>20k</a:t>
                      </a:r>
                      <a:endParaRPr lang="en-US" sz="2000" b="1" dirty="0">
                        <a:solidFill>
                          <a:srgbClr val="000090"/>
                        </a:solidFill>
                      </a:endParaRPr>
                    </a:p>
                  </a:txBody>
                  <a:tcPr/>
                </a:tc>
                <a:tc>
                  <a:txBody>
                    <a:bodyPr/>
                    <a:lstStyle/>
                    <a:p>
                      <a:pPr algn="ctr"/>
                      <a:r>
                        <a:rPr lang="en-US" sz="2000" b="1" dirty="0" smtClean="0">
                          <a:solidFill>
                            <a:srgbClr val="000090"/>
                          </a:solidFill>
                        </a:rPr>
                        <a:t>50k</a:t>
                      </a:r>
                      <a:endParaRPr lang="en-US" sz="2000" b="1" dirty="0">
                        <a:solidFill>
                          <a:srgbClr val="000090"/>
                        </a:solidFill>
                      </a:endParaRPr>
                    </a:p>
                  </a:txBody>
                  <a:tcPr/>
                </a:tc>
              </a:tr>
              <a:tr h="856497">
                <a:tc>
                  <a:txBody>
                    <a:bodyPr/>
                    <a:lstStyle/>
                    <a:p>
                      <a:r>
                        <a:rPr lang="en-US" sz="2000" i="1" dirty="0" smtClean="0">
                          <a:solidFill>
                            <a:srgbClr val="000090"/>
                          </a:solidFill>
                        </a:rPr>
                        <a:t>central tracker</a:t>
                      </a:r>
                      <a:endParaRPr lang="en-US" sz="2000" i="1" dirty="0">
                        <a:solidFill>
                          <a:srgbClr val="000090"/>
                        </a:solidFill>
                      </a:endParaRPr>
                    </a:p>
                  </a:txBody>
                  <a:tcPr/>
                </a:tc>
                <a:tc>
                  <a:txBody>
                    <a:bodyPr/>
                    <a:lstStyle/>
                    <a:p>
                      <a:pPr algn="ctr"/>
                      <a:r>
                        <a:rPr lang="en-US" sz="2000" b="1" dirty="0" smtClean="0">
                          <a:solidFill>
                            <a:srgbClr val="000090"/>
                          </a:solidFill>
                        </a:rPr>
                        <a:t>6 GEM</a:t>
                      </a:r>
                    </a:p>
                    <a:p>
                      <a:pPr algn="ctr"/>
                      <a:r>
                        <a:rPr lang="en-US" sz="2000" b="1" dirty="0" smtClean="0">
                          <a:solidFill>
                            <a:srgbClr val="000090"/>
                          </a:solidFill>
                        </a:rPr>
                        <a:t>half pl.</a:t>
                      </a:r>
                      <a:endParaRPr lang="en-US" sz="2000" b="1" dirty="0">
                        <a:solidFill>
                          <a:srgbClr val="000090"/>
                        </a:solidFill>
                      </a:endParaRPr>
                    </a:p>
                  </a:txBody>
                  <a:tcPr/>
                </a:tc>
                <a:tc>
                  <a:txBody>
                    <a:bodyPr/>
                    <a:lstStyle/>
                    <a:p>
                      <a:pPr algn="ctr"/>
                      <a:r>
                        <a:rPr lang="en-US" sz="2000" b="1" dirty="0" smtClean="0">
                          <a:solidFill>
                            <a:srgbClr val="000090"/>
                          </a:solidFill>
                        </a:rPr>
                        <a:t>8 GEM</a:t>
                      </a:r>
                    </a:p>
                    <a:p>
                      <a:pPr algn="ctr"/>
                      <a:r>
                        <a:rPr lang="en-US" sz="2000" b="1" dirty="0" smtClean="0">
                          <a:solidFill>
                            <a:srgbClr val="000090"/>
                          </a:solidFill>
                        </a:rPr>
                        <a:t>half pl.</a:t>
                      </a:r>
                      <a:endParaRPr lang="en-US" sz="2000" b="1" dirty="0">
                        <a:solidFill>
                          <a:srgbClr val="000090"/>
                        </a:solidFill>
                      </a:endParaRPr>
                    </a:p>
                  </a:txBody>
                  <a:tcPr/>
                </a:tc>
                <a:tc>
                  <a:txBody>
                    <a:bodyPr/>
                    <a:lstStyle/>
                    <a:p>
                      <a:pPr algn="ctr"/>
                      <a:r>
                        <a:rPr lang="en-US" sz="2000" b="1" dirty="0" smtClean="0">
                          <a:solidFill>
                            <a:srgbClr val="000090"/>
                          </a:solidFill>
                        </a:rPr>
                        <a:t>10 GEM</a:t>
                      </a:r>
                    </a:p>
                    <a:p>
                      <a:pPr algn="ctr"/>
                      <a:r>
                        <a:rPr lang="en-US" sz="2000" b="1" dirty="0" smtClean="0">
                          <a:solidFill>
                            <a:srgbClr val="000090"/>
                          </a:solidFill>
                        </a:rPr>
                        <a:t>half pl.</a:t>
                      </a:r>
                      <a:endParaRPr lang="en-US" sz="2000" b="1" dirty="0">
                        <a:solidFill>
                          <a:srgbClr val="000090"/>
                        </a:solidFill>
                      </a:endParaRPr>
                    </a:p>
                  </a:txBody>
                  <a:tcPr/>
                </a:tc>
                <a:tc>
                  <a:txBody>
                    <a:bodyPr/>
                    <a:lstStyle/>
                    <a:p>
                      <a:pPr algn="ctr"/>
                      <a:r>
                        <a:rPr lang="en-US" sz="2000" b="1" dirty="0" smtClean="0">
                          <a:solidFill>
                            <a:srgbClr val="000090"/>
                          </a:solidFill>
                        </a:rPr>
                        <a:t>8 GEM</a:t>
                      </a:r>
                    </a:p>
                    <a:p>
                      <a:pPr algn="ctr"/>
                      <a:r>
                        <a:rPr lang="en-US" sz="2000" b="1" dirty="0" smtClean="0">
                          <a:solidFill>
                            <a:srgbClr val="000090"/>
                          </a:solidFill>
                        </a:rPr>
                        <a:t>full pl.</a:t>
                      </a:r>
                      <a:endParaRPr lang="en-US" sz="2000" b="1" dirty="0">
                        <a:solidFill>
                          <a:srgbClr val="000090"/>
                        </a:solidFill>
                      </a:endParaRPr>
                    </a:p>
                  </a:txBody>
                  <a:tcPr/>
                </a:tc>
                <a:tc>
                  <a:txBody>
                    <a:bodyPr/>
                    <a:lstStyle/>
                    <a:p>
                      <a:pPr algn="ctr"/>
                      <a:r>
                        <a:rPr lang="en-US" sz="2000" b="1" dirty="0" smtClean="0">
                          <a:solidFill>
                            <a:srgbClr val="000090"/>
                          </a:solidFill>
                        </a:rPr>
                        <a:t>12 GEM or 8+2Si</a:t>
                      </a:r>
                      <a:endParaRPr lang="en-US" sz="2000" b="1" dirty="0">
                        <a:solidFill>
                          <a:srgbClr val="000090"/>
                        </a:solidFill>
                      </a:endParaRPr>
                    </a:p>
                  </a:txBody>
                  <a:tcPr/>
                </a:tc>
              </a:tr>
              <a:tr h="856497">
                <a:tc>
                  <a:txBody>
                    <a:bodyPr/>
                    <a:lstStyle/>
                    <a:p>
                      <a:r>
                        <a:rPr lang="en-US" sz="2000" i="1" dirty="0" err="1" smtClean="0">
                          <a:solidFill>
                            <a:srgbClr val="000090"/>
                          </a:solidFill>
                        </a:rPr>
                        <a:t>expiment</a:t>
                      </a:r>
                      <a:r>
                        <a:rPr lang="en-US" sz="2000" i="1" dirty="0" smtClean="0">
                          <a:solidFill>
                            <a:srgbClr val="000090"/>
                          </a:solidFill>
                        </a:rPr>
                        <a:t> status</a:t>
                      </a:r>
                      <a:endParaRPr lang="en-US" sz="2000" i="1" dirty="0">
                        <a:solidFill>
                          <a:srgbClr val="000090"/>
                        </a:solidFill>
                      </a:endParaRPr>
                    </a:p>
                  </a:txBody>
                  <a:tcPr/>
                </a:tc>
                <a:tc>
                  <a:txBody>
                    <a:bodyPr/>
                    <a:lstStyle/>
                    <a:p>
                      <a:pPr algn="ctr"/>
                      <a:r>
                        <a:rPr lang="en-US" sz="2000" b="1" dirty="0" err="1" smtClean="0">
                          <a:solidFill>
                            <a:srgbClr val="000090"/>
                          </a:solidFill>
                        </a:rPr>
                        <a:t>techn</a:t>
                      </a:r>
                      <a:r>
                        <a:rPr lang="en-US" sz="2000" b="1" dirty="0" smtClean="0">
                          <a:solidFill>
                            <a:srgbClr val="000090"/>
                          </a:solidFill>
                        </a:rPr>
                        <a:t>. run</a:t>
                      </a:r>
                      <a:endParaRPr lang="en-US" sz="2000" b="1" dirty="0">
                        <a:solidFill>
                          <a:srgbClr val="000090"/>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err="1" smtClean="0">
                          <a:solidFill>
                            <a:srgbClr val="000090"/>
                          </a:solidFill>
                        </a:rPr>
                        <a:t>techn</a:t>
                      </a:r>
                      <a:r>
                        <a:rPr lang="en-US" sz="2000" b="1" dirty="0" smtClean="0">
                          <a:solidFill>
                            <a:srgbClr val="000090"/>
                          </a:solidFill>
                        </a:rPr>
                        <a:t>.</a:t>
                      </a:r>
                    </a:p>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000090"/>
                          </a:solidFill>
                        </a:rPr>
                        <a:t> run</a:t>
                      </a: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1" dirty="0" smtClean="0">
                          <a:solidFill>
                            <a:srgbClr val="DB0709"/>
                          </a:solidFill>
                        </a:rPr>
                        <a:t>physics run</a:t>
                      </a:r>
                    </a:p>
                  </a:txBody>
                  <a:tcPr/>
                </a:tc>
                <a:tc>
                  <a:txBody>
                    <a:bodyPr/>
                    <a:lstStyle/>
                    <a:p>
                      <a:pPr algn="ctr"/>
                      <a:r>
                        <a:rPr lang="en-US" sz="2000" b="1" dirty="0" smtClean="0">
                          <a:solidFill>
                            <a:srgbClr val="DB0709"/>
                          </a:solidFill>
                        </a:rPr>
                        <a:t>physics</a:t>
                      </a:r>
                    </a:p>
                    <a:p>
                      <a:pPr algn="ctr"/>
                      <a:r>
                        <a:rPr lang="en-US" sz="2000" b="1" dirty="0" smtClean="0">
                          <a:solidFill>
                            <a:srgbClr val="DB0709"/>
                          </a:solidFill>
                        </a:rPr>
                        <a:t>stage 1</a:t>
                      </a:r>
                      <a:endParaRPr lang="en-US" sz="2000" b="1" dirty="0">
                        <a:solidFill>
                          <a:srgbClr val="DB0709"/>
                        </a:solidFill>
                      </a:endParaRPr>
                    </a:p>
                  </a:txBody>
                  <a:tcPr/>
                </a:tc>
                <a:tc>
                  <a:txBody>
                    <a:bodyPr/>
                    <a:lstStyle/>
                    <a:p>
                      <a:pPr algn="ctr"/>
                      <a:r>
                        <a:rPr lang="en-US" sz="2000" b="1" dirty="0" smtClean="0">
                          <a:solidFill>
                            <a:srgbClr val="DB0709"/>
                          </a:solidFill>
                        </a:rPr>
                        <a:t>physics</a:t>
                      </a:r>
                    </a:p>
                    <a:p>
                      <a:pPr algn="ctr"/>
                      <a:r>
                        <a:rPr lang="en-US" sz="2000" b="1" dirty="0" smtClean="0">
                          <a:solidFill>
                            <a:srgbClr val="DB0709"/>
                          </a:solidFill>
                        </a:rPr>
                        <a:t>stage 2</a:t>
                      </a:r>
                    </a:p>
                  </a:txBody>
                  <a:tcPr/>
                </a:tc>
              </a:tr>
            </a:tbl>
          </a:graphicData>
        </a:graphic>
      </p:graphicFrame>
      <p:cxnSp>
        <p:nvCxnSpPr>
          <p:cNvPr id="7" name="Straight Arrow Connector 6"/>
          <p:cNvCxnSpPr/>
          <p:nvPr/>
        </p:nvCxnSpPr>
        <p:spPr>
          <a:xfrm flipV="1">
            <a:off x="2768600" y="2324100"/>
            <a:ext cx="0" cy="2159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8" name="Rectangle 2"/>
          <p:cNvSpPr>
            <a:spLocks noChangeArrowheads="1"/>
          </p:cNvSpPr>
          <p:nvPr/>
        </p:nvSpPr>
        <p:spPr bwMode="auto">
          <a:xfrm>
            <a:off x="3327400" y="254000"/>
            <a:ext cx="3162300" cy="534988"/>
          </a:xfrm>
          <a:prstGeom prst="rect">
            <a:avLst/>
          </a:prstGeom>
          <a:solidFill>
            <a:srgbClr val="CCFFCC"/>
          </a:solidFill>
          <a:ln>
            <a:noFill/>
          </a:ln>
          <a:extLst/>
        </p:spPr>
        <p:txBody>
          <a:bodyPr anchor="ctr"/>
          <a:lstStyle/>
          <a:p>
            <a:pPr algn="ctr"/>
            <a:r>
              <a:rPr lang="en-US" sz="2400" dirty="0">
                <a:solidFill>
                  <a:srgbClr val="000090"/>
                </a:solidFill>
              </a:rPr>
              <a:t>      </a:t>
            </a:r>
            <a:r>
              <a:rPr lang="en-US" sz="2400" b="1" dirty="0">
                <a:solidFill>
                  <a:srgbClr val="000090"/>
                </a:solidFill>
              </a:rPr>
              <a:t>BM@N</a:t>
            </a:r>
            <a:r>
              <a:rPr lang="en-US" sz="2400" dirty="0">
                <a:solidFill>
                  <a:srgbClr val="000090"/>
                </a:solidFill>
              </a:rPr>
              <a:t> </a:t>
            </a:r>
            <a:r>
              <a:rPr lang="en-US" sz="2400" dirty="0" smtClean="0">
                <a:solidFill>
                  <a:srgbClr val="000090"/>
                </a:solidFill>
              </a:rPr>
              <a:t>plans</a:t>
            </a:r>
            <a:r>
              <a:rPr lang="en-US" sz="2400" i="1" dirty="0" smtClean="0">
                <a:solidFill>
                  <a:srgbClr val="000090"/>
                </a:solidFill>
              </a:rPr>
              <a:t> </a:t>
            </a:r>
            <a:endParaRPr lang="en-GB" sz="2400" i="1" dirty="0">
              <a:solidFill>
                <a:srgbClr val="000090"/>
              </a:solidFill>
            </a:endParaRPr>
          </a:p>
        </p:txBody>
      </p:sp>
    </p:spTree>
    <p:extLst>
      <p:ext uri="{BB962C8B-B14F-4D97-AF65-F5344CB8AC3E}">
        <p14:creationId xmlns:p14="http://schemas.microsoft.com/office/powerpoint/2010/main" val="148684034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91138" name="Footer Placeholder 2"/>
          <p:cNvSpPr>
            <a:spLocks noGrp="1"/>
          </p:cNvSpPr>
          <p:nvPr>
            <p:ph type="ftr" sz="quarter" idx="11"/>
          </p:nvPr>
        </p:nvSpPr>
        <p:spPr>
          <a:xfrm>
            <a:off x="3124200" y="6275388"/>
            <a:ext cx="3363913"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V.Kekelidze, ICPPA</a:t>
            </a:r>
            <a:endParaRPr lang="ru-RU" sz="1400"/>
          </a:p>
        </p:txBody>
      </p:sp>
      <p:sp>
        <p:nvSpPr>
          <p:cNvPr id="9113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366C94-2350-534C-80D1-DCAAD2607716}" type="slidenum">
              <a:rPr lang="ru-RU" sz="1400"/>
              <a:pPr eaLnBrk="1" hangingPunct="1"/>
              <a:t>26</a:t>
            </a:fld>
            <a:endParaRPr lang="ru-RU" sz="1400"/>
          </a:p>
        </p:txBody>
      </p:sp>
      <p:sp>
        <p:nvSpPr>
          <p:cNvPr id="91140" name="TextBox 4"/>
          <p:cNvSpPr txBox="1">
            <a:spLocks noChangeArrowheads="1"/>
          </p:cNvSpPr>
          <p:nvPr/>
        </p:nvSpPr>
        <p:spPr bwMode="auto">
          <a:xfrm>
            <a:off x="1439863" y="635000"/>
            <a:ext cx="6599237" cy="661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b="1">
                <a:solidFill>
                  <a:srgbClr val="FF0000"/>
                </a:solidFill>
              </a:rPr>
              <a:t>M</a:t>
            </a:r>
            <a:r>
              <a:rPr lang="en-US" sz="3600" b="1">
                <a:solidFill>
                  <a:srgbClr val="000090"/>
                </a:solidFill>
              </a:rPr>
              <a:t>ulti</a:t>
            </a:r>
            <a:r>
              <a:rPr lang="en-US" sz="3600" b="1">
                <a:solidFill>
                  <a:srgbClr val="FF0000"/>
                </a:solidFill>
              </a:rPr>
              <a:t>P</a:t>
            </a:r>
            <a:r>
              <a:rPr lang="en-US" sz="3600" b="1">
                <a:solidFill>
                  <a:srgbClr val="000090"/>
                </a:solidFill>
              </a:rPr>
              <a:t>urpose </a:t>
            </a:r>
            <a:r>
              <a:rPr lang="en-US" sz="3600" b="1">
                <a:solidFill>
                  <a:srgbClr val="FF0000"/>
                </a:solidFill>
              </a:rPr>
              <a:t>D</a:t>
            </a:r>
            <a:r>
              <a:rPr lang="en-US" sz="3600" b="1">
                <a:solidFill>
                  <a:srgbClr val="000090"/>
                </a:solidFill>
              </a:rPr>
              <a:t>etector (</a:t>
            </a:r>
            <a:r>
              <a:rPr lang="en-US" sz="3700" b="1">
                <a:solidFill>
                  <a:srgbClr val="FF0000"/>
                </a:solidFill>
              </a:rPr>
              <a:t>MPD</a:t>
            </a:r>
            <a:r>
              <a:rPr lang="en-US" sz="3600" b="1">
                <a:solidFill>
                  <a:srgbClr val="000090"/>
                </a:solidFill>
              </a:rPr>
              <a:t>)</a:t>
            </a:r>
          </a:p>
        </p:txBody>
      </p:sp>
      <p:pic>
        <p:nvPicPr>
          <p:cNvPr id="91141" name="Рисунок 4" descr="LHEP-emblema-trans.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00" y="50800"/>
            <a:ext cx="1587500" cy="89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2" name="Picture 6" descr="NICA-Logo_4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3" name="TextBox 1"/>
          <p:cNvSpPr txBox="1">
            <a:spLocks noChangeArrowheads="1"/>
          </p:cNvSpPr>
          <p:nvPr/>
        </p:nvSpPr>
        <p:spPr bwMode="auto">
          <a:xfrm>
            <a:off x="487363" y="1871663"/>
            <a:ext cx="4310062" cy="283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pPr>
            <a:r>
              <a:rPr lang="en-US" sz="2000" b="1">
                <a:solidFill>
                  <a:srgbClr val="000090"/>
                </a:solidFill>
              </a:rPr>
              <a:t>Detector Advisory Committee:</a:t>
            </a:r>
            <a:endParaRPr lang="en-US" sz="2000">
              <a:solidFill>
                <a:srgbClr val="000090"/>
              </a:solidFill>
            </a:endParaRPr>
          </a:p>
          <a:p>
            <a:pPr eaLnBrk="1" hangingPunct="1">
              <a:lnSpc>
                <a:spcPct val="150000"/>
              </a:lnSpc>
            </a:pPr>
            <a:r>
              <a:rPr lang="en-US" sz="2000" i="1">
                <a:solidFill>
                  <a:srgbClr val="000090"/>
                </a:solidFill>
              </a:rPr>
              <a:t>Hans Gutbrod, GSI  - chairman</a:t>
            </a:r>
          </a:p>
          <a:p>
            <a:pPr eaLnBrk="1" hangingPunct="1">
              <a:lnSpc>
                <a:spcPct val="150000"/>
              </a:lnSpc>
            </a:pPr>
            <a:r>
              <a:rPr lang="en-US" sz="2000" i="1">
                <a:solidFill>
                  <a:srgbClr val="000090"/>
                </a:solidFill>
              </a:rPr>
              <a:t>Itzhak Tserruya, Weizmann Institute</a:t>
            </a:r>
          </a:p>
          <a:p>
            <a:pPr eaLnBrk="1" hangingPunct="1">
              <a:lnSpc>
                <a:spcPct val="150000"/>
              </a:lnSpc>
            </a:pPr>
            <a:r>
              <a:rPr lang="en-US" sz="2000" i="1">
                <a:solidFill>
                  <a:srgbClr val="000090"/>
                </a:solidFill>
              </a:rPr>
              <a:t>Hans Rudolf Scmidt, Tubingen Uni.</a:t>
            </a:r>
          </a:p>
          <a:p>
            <a:pPr eaLnBrk="1" hangingPunct="1">
              <a:lnSpc>
                <a:spcPct val="150000"/>
              </a:lnSpc>
            </a:pPr>
            <a:r>
              <a:rPr lang="en-US" sz="2000" i="1">
                <a:solidFill>
                  <a:srgbClr val="000090"/>
                </a:solidFill>
              </a:rPr>
              <a:t>Jean Cleymans, Cape Town Uni.</a:t>
            </a:r>
          </a:p>
          <a:p>
            <a:pPr eaLnBrk="1" hangingPunct="1">
              <a:lnSpc>
                <a:spcPct val="150000"/>
              </a:lnSpc>
            </a:pPr>
            <a:r>
              <a:rPr lang="en-US" sz="2000" i="1">
                <a:solidFill>
                  <a:srgbClr val="000090"/>
                </a:solidFill>
              </a:rPr>
              <a:t>Nu Xu, BNL </a:t>
            </a:r>
          </a:p>
        </p:txBody>
      </p:sp>
      <p:sp>
        <p:nvSpPr>
          <p:cNvPr id="91144" name="TextBox 9"/>
          <p:cNvSpPr txBox="1">
            <a:spLocks noChangeArrowheads="1"/>
          </p:cNvSpPr>
          <p:nvPr/>
        </p:nvSpPr>
        <p:spPr bwMode="auto">
          <a:xfrm>
            <a:off x="584200" y="1333500"/>
            <a:ext cx="35067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rPr>
              <a:t>Coordinator:  </a:t>
            </a:r>
            <a:r>
              <a:rPr lang="en-US" sz="2000" i="1">
                <a:solidFill>
                  <a:srgbClr val="000090"/>
                </a:solidFill>
              </a:rPr>
              <a:t>V. Golovatyuk  </a:t>
            </a:r>
          </a:p>
        </p:txBody>
      </p:sp>
      <p:sp>
        <p:nvSpPr>
          <p:cNvPr id="91145" name="Rectangle 1"/>
          <p:cNvSpPr>
            <a:spLocks noChangeArrowheads="1"/>
          </p:cNvSpPr>
          <p:nvPr/>
        </p:nvSpPr>
        <p:spPr bwMode="auto">
          <a:xfrm>
            <a:off x="1739900" y="5289550"/>
            <a:ext cx="6731000" cy="708025"/>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solidFill>
                  <a:srgbClr val="000090"/>
                </a:solidFill>
              </a:rPr>
              <a:t>TDR</a:t>
            </a:r>
            <a:r>
              <a:rPr lang="en-US" sz="2000">
                <a:solidFill>
                  <a:srgbClr val="000090"/>
                </a:solidFill>
              </a:rPr>
              <a:t>s</a:t>
            </a:r>
            <a:r>
              <a:rPr lang="en-US" sz="2000" b="1">
                <a:solidFill>
                  <a:srgbClr val="000090"/>
                </a:solidFill>
              </a:rPr>
              <a:t> </a:t>
            </a:r>
            <a:r>
              <a:rPr lang="en-US" sz="2000">
                <a:solidFill>
                  <a:srgbClr val="000090"/>
                </a:solidFill>
              </a:rPr>
              <a:t>for most sub-detectors have been prepared </a:t>
            </a:r>
          </a:p>
          <a:p>
            <a:pPr algn="r"/>
            <a:r>
              <a:rPr lang="en-US" sz="2000">
                <a:solidFill>
                  <a:srgbClr val="000090"/>
                </a:solidFill>
              </a:rPr>
              <a:t>and now are under evaluation by </a:t>
            </a:r>
            <a:r>
              <a:rPr lang="en-US" sz="2000" b="1">
                <a:solidFill>
                  <a:srgbClr val="000090"/>
                </a:solidFill>
              </a:rPr>
              <a:t>DAC</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4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8238" y="473075"/>
            <a:ext cx="6819900" cy="565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2" name="Foliennummernplatzhalter 5"/>
          <p:cNvSpPr>
            <a:spLocks noGrp="1"/>
          </p:cNvSpPr>
          <p:nvPr>
            <p:ph type="sldNum" sz="quarter" idx="12"/>
          </p:nvPr>
        </p:nvSpPr>
        <p:spPr>
          <a:xfrm>
            <a:off x="6553200" y="6253163"/>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259BB2-2CA0-C248-BF7F-5ED3F58B43A4}" type="slidenum">
              <a:rPr lang="de-DE" sz="1200">
                <a:solidFill>
                  <a:srgbClr val="898989"/>
                </a:solidFill>
                <a:latin typeface="Calibri" charset="0"/>
                <a:ea typeface="MS PGothic" charset="0"/>
                <a:cs typeface="MS PGothic" charset="0"/>
              </a:rPr>
              <a:pPr eaLnBrk="1" hangingPunct="1"/>
              <a:t>27</a:t>
            </a:fld>
            <a:endParaRPr lang="de-DE" sz="1200">
              <a:solidFill>
                <a:srgbClr val="898989"/>
              </a:solidFill>
              <a:latin typeface="Calibri" charset="0"/>
              <a:ea typeface="MS PGothic" charset="0"/>
              <a:cs typeface="MS PGothic" charset="0"/>
            </a:endParaRPr>
          </a:p>
        </p:txBody>
      </p:sp>
      <p:sp>
        <p:nvSpPr>
          <p:cNvPr id="30723" name="Fußzeilenplatzhalter 6"/>
          <p:cNvSpPr>
            <a:spLocks noGrp="1"/>
          </p:cNvSpPr>
          <p:nvPr/>
        </p:nvSpPr>
        <p:spPr bwMode="auto">
          <a:xfrm>
            <a:off x="3157538" y="5762625"/>
            <a:ext cx="2895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sz="1200">
              <a:solidFill>
                <a:srgbClr val="898989"/>
              </a:solidFill>
            </a:endParaRPr>
          </a:p>
        </p:txBody>
      </p:sp>
      <p:sp>
        <p:nvSpPr>
          <p:cNvPr id="3" name="Flowchart: Connector 2"/>
          <p:cNvSpPr/>
          <p:nvPr/>
        </p:nvSpPr>
        <p:spPr>
          <a:xfrm>
            <a:off x="4013200" y="41576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7" name="Flowchart: Connector 6"/>
          <p:cNvSpPr/>
          <p:nvPr/>
        </p:nvSpPr>
        <p:spPr>
          <a:xfrm>
            <a:off x="4162425" y="3797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8" name="Flowchart: Connector 7"/>
          <p:cNvSpPr/>
          <p:nvPr/>
        </p:nvSpPr>
        <p:spPr>
          <a:xfrm>
            <a:off x="4332288" y="354806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9" name="Flowchart: Connector 8"/>
          <p:cNvSpPr/>
          <p:nvPr/>
        </p:nvSpPr>
        <p:spPr>
          <a:xfrm>
            <a:off x="4691063" y="3100388"/>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0" name="Flowchart: Connector 9"/>
          <p:cNvSpPr/>
          <p:nvPr/>
        </p:nvSpPr>
        <p:spPr>
          <a:xfrm>
            <a:off x="4995863" y="2919413"/>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1" name="Flowchart: Connector 10"/>
          <p:cNvSpPr/>
          <p:nvPr/>
        </p:nvSpPr>
        <p:spPr>
          <a:xfrm>
            <a:off x="51974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2" name="Flowchart: Connector 11"/>
          <p:cNvSpPr/>
          <p:nvPr/>
        </p:nvSpPr>
        <p:spPr>
          <a:xfrm>
            <a:off x="550227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14" name="Flowchart: Connector 13"/>
          <p:cNvSpPr/>
          <p:nvPr/>
        </p:nvSpPr>
        <p:spPr>
          <a:xfrm>
            <a:off x="5330825" y="2908300"/>
            <a:ext cx="114300" cy="114300"/>
          </a:xfrm>
          <a:prstGeom prst="flowChartConnector">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p>
        </p:txBody>
      </p:sp>
      <p:sp>
        <p:nvSpPr>
          <p:cNvPr id="30732" name="TextBox 3"/>
          <p:cNvSpPr txBox="1">
            <a:spLocks noChangeArrowheads="1"/>
          </p:cNvSpPr>
          <p:nvPr/>
        </p:nvSpPr>
        <p:spPr bwMode="auto">
          <a:xfrm>
            <a:off x="4805363" y="2638425"/>
            <a:ext cx="11144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rPr>
              <a:t>NICA/MPD</a:t>
            </a:r>
            <a:endParaRPr lang="ru-RU" sz="1600" b="1">
              <a:solidFill>
                <a:srgbClr val="FF0000"/>
              </a:solidFill>
            </a:endParaRPr>
          </a:p>
        </p:txBody>
      </p:sp>
      <p:sp>
        <p:nvSpPr>
          <p:cNvPr id="38" name="5-Point Star 37"/>
          <p:cNvSpPr/>
          <p:nvPr/>
        </p:nvSpPr>
        <p:spPr>
          <a:xfrm>
            <a:off x="5516563" y="3835400"/>
            <a:ext cx="122237"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39" name="5-Point Star 38"/>
          <p:cNvSpPr/>
          <p:nvPr/>
        </p:nvSpPr>
        <p:spPr>
          <a:xfrm>
            <a:off x="5127625" y="4224338"/>
            <a:ext cx="123825"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0" name="5-Point Star 39"/>
          <p:cNvSpPr/>
          <p:nvPr/>
        </p:nvSpPr>
        <p:spPr>
          <a:xfrm>
            <a:off x="4981575" y="46196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1" name="5-Point Star 40"/>
          <p:cNvSpPr/>
          <p:nvPr/>
        </p:nvSpPr>
        <p:spPr>
          <a:xfrm>
            <a:off x="5930900" y="3592513"/>
            <a:ext cx="122238"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2" name="5-Point Star 41"/>
          <p:cNvSpPr/>
          <p:nvPr/>
        </p:nvSpPr>
        <p:spPr>
          <a:xfrm>
            <a:off x="6780213" y="3440113"/>
            <a:ext cx="123825" cy="163512"/>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3" name="5-Point Star 42"/>
          <p:cNvSpPr/>
          <p:nvPr/>
        </p:nvSpPr>
        <p:spPr>
          <a:xfrm>
            <a:off x="6316663" y="3449638"/>
            <a:ext cx="122237" cy="165100"/>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44" name="5-Point Star 43"/>
          <p:cNvSpPr/>
          <p:nvPr/>
        </p:nvSpPr>
        <p:spPr>
          <a:xfrm>
            <a:off x="7331075" y="3438525"/>
            <a:ext cx="122238" cy="163513"/>
          </a:xfrm>
          <a:prstGeom prst="star5">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ru-RU">
              <a:solidFill>
                <a:srgbClr val="00B050"/>
              </a:solidFill>
            </a:endParaRPr>
          </a:p>
        </p:txBody>
      </p:sp>
      <p:sp>
        <p:nvSpPr>
          <p:cNvPr id="30740" name="TextBox 44"/>
          <p:cNvSpPr txBox="1">
            <a:spLocks noChangeArrowheads="1"/>
          </p:cNvSpPr>
          <p:nvPr/>
        </p:nvSpPr>
        <p:spPr bwMode="auto">
          <a:xfrm>
            <a:off x="6300788" y="3125788"/>
            <a:ext cx="1117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2060"/>
                </a:solidFill>
              </a:rPr>
              <a:t>STAR BES II</a:t>
            </a:r>
            <a:endParaRPr lang="ru-RU" sz="1600" b="1">
              <a:solidFill>
                <a:srgbClr val="002060"/>
              </a:solidFill>
            </a:endParaRPr>
          </a:p>
        </p:txBody>
      </p:sp>
      <p:sp>
        <p:nvSpPr>
          <p:cNvPr id="30741" name="TextBox 21"/>
          <p:cNvSpPr txBox="1">
            <a:spLocks noChangeArrowheads="1"/>
          </p:cNvSpPr>
          <p:nvPr/>
        </p:nvSpPr>
        <p:spPr bwMode="auto">
          <a:xfrm rot="-5400000">
            <a:off x="-341312" y="2781300"/>
            <a:ext cx="3181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Interaction rate [Hz]</a:t>
            </a:r>
            <a:endParaRPr lang="ru-RU" sz="2800" b="1"/>
          </a:p>
        </p:txBody>
      </p:sp>
      <p:sp>
        <p:nvSpPr>
          <p:cNvPr id="30742" name="TextBox 46"/>
          <p:cNvSpPr txBox="1">
            <a:spLocks noChangeArrowheads="1"/>
          </p:cNvSpPr>
          <p:nvPr/>
        </p:nvSpPr>
        <p:spPr bwMode="auto">
          <a:xfrm>
            <a:off x="2192338" y="5761038"/>
            <a:ext cx="56483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t>Collision energy √S    [GeV]</a:t>
            </a:r>
            <a:endParaRPr lang="ru-RU" sz="2800" b="1"/>
          </a:p>
        </p:txBody>
      </p:sp>
      <p:cxnSp>
        <p:nvCxnSpPr>
          <p:cNvPr id="29" name="Straight Connector 28"/>
          <p:cNvCxnSpPr/>
          <p:nvPr/>
        </p:nvCxnSpPr>
        <p:spPr>
          <a:xfrm>
            <a:off x="5386388" y="5843588"/>
            <a:ext cx="300037" cy="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30744" name="TextBox 47"/>
          <p:cNvSpPr txBox="1">
            <a:spLocks noChangeArrowheads="1"/>
          </p:cNvSpPr>
          <p:nvPr/>
        </p:nvSpPr>
        <p:spPr bwMode="auto">
          <a:xfrm>
            <a:off x="5476875" y="6061075"/>
            <a:ext cx="4445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b">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t>NN</a:t>
            </a:r>
            <a:endParaRPr lang="ru-RU" sz="1400" b="1"/>
          </a:p>
        </p:txBody>
      </p:sp>
      <p:cxnSp>
        <p:nvCxnSpPr>
          <p:cNvPr id="65" name="Straight Connector 64"/>
          <p:cNvCxnSpPr/>
          <p:nvPr/>
        </p:nvCxnSpPr>
        <p:spPr>
          <a:xfrm flipV="1">
            <a:off x="6353175" y="3521075"/>
            <a:ext cx="1289050" cy="635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V="1">
            <a:off x="5591175" y="3695700"/>
            <a:ext cx="352425" cy="220663"/>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a:stCxn id="40" idx="2"/>
          </p:cNvCxnSpPr>
          <p:nvPr/>
        </p:nvCxnSpPr>
        <p:spPr>
          <a:xfrm flipV="1">
            <a:off x="5005388" y="4310063"/>
            <a:ext cx="174625" cy="47307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V="1">
            <a:off x="5200650" y="3922713"/>
            <a:ext cx="382588" cy="365125"/>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70" name="Straight Connector 69"/>
          <p:cNvCxnSpPr>
            <a:stCxn id="41" idx="4"/>
          </p:cNvCxnSpPr>
          <p:nvPr/>
        </p:nvCxnSpPr>
        <p:spPr>
          <a:xfrm flipV="1">
            <a:off x="6053138" y="3532188"/>
            <a:ext cx="296862" cy="122237"/>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5287963" y="2965450"/>
            <a:ext cx="2571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a:stCxn id="10" idx="6"/>
          </p:cNvCxnSpPr>
          <p:nvPr/>
        </p:nvCxnSpPr>
        <p:spPr>
          <a:xfrm>
            <a:off x="5110163" y="2976563"/>
            <a:ext cx="104775" cy="0"/>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3" name="Straight Connector 92"/>
          <p:cNvCxnSpPr>
            <a:stCxn id="9" idx="7"/>
          </p:cNvCxnSpPr>
          <p:nvPr/>
        </p:nvCxnSpPr>
        <p:spPr>
          <a:xfrm flipV="1">
            <a:off x="4789488" y="2965450"/>
            <a:ext cx="239712" cy="1508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a:stCxn id="8" idx="7"/>
            <a:endCxn id="9" idx="3"/>
          </p:cNvCxnSpPr>
          <p:nvPr/>
        </p:nvCxnSpPr>
        <p:spPr>
          <a:xfrm flipV="1">
            <a:off x="4429125" y="3197225"/>
            <a:ext cx="279400" cy="366713"/>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7" name="Straight Connector 96"/>
          <p:cNvCxnSpPr>
            <a:stCxn id="7" idx="7"/>
            <a:endCxn id="8" idx="7"/>
          </p:cNvCxnSpPr>
          <p:nvPr/>
        </p:nvCxnSpPr>
        <p:spPr>
          <a:xfrm flipV="1">
            <a:off x="4260850" y="3563938"/>
            <a:ext cx="168275" cy="250825"/>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0" name="Straight Connector 99"/>
          <p:cNvCxnSpPr>
            <a:endCxn id="7" idx="7"/>
          </p:cNvCxnSpPr>
          <p:nvPr/>
        </p:nvCxnSpPr>
        <p:spPr>
          <a:xfrm flipV="1">
            <a:off x="4044950" y="3814763"/>
            <a:ext cx="215900" cy="423862"/>
          </a:xfrm>
          <a:prstGeom prst="line">
            <a:avLst/>
          </a:prstGeom>
          <a:ln w="22225">
            <a:solidFill>
              <a:srgbClr val="FF0000"/>
            </a:solidFill>
          </a:ln>
        </p:spPr>
        <p:style>
          <a:lnRef idx="2">
            <a:schemeClr val="accent1"/>
          </a:lnRef>
          <a:fillRef idx="0">
            <a:schemeClr val="accent1"/>
          </a:fillRef>
          <a:effectRef idx="1">
            <a:schemeClr val="accent1"/>
          </a:effectRef>
          <a:fontRef idx="minor">
            <a:schemeClr val="tx1"/>
          </a:fontRef>
        </p:style>
      </p:cxnSp>
      <p:sp>
        <p:nvSpPr>
          <p:cNvPr id="73" name="TextBox 76"/>
          <p:cNvSpPr txBox="1">
            <a:spLocks noChangeArrowheads="1"/>
          </p:cNvSpPr>
          <p:nvPr/>
        </p:nvSpPr>
        <p:spPr bwMode="auto">
          <a:xfrm>
            <a:off x="765175" y="114300"/>
            <a:ext cx="7407275" cy="523875"/>
          </a:xfrm>
          <a:prstGeom prst="rect">
            <a:avLst/>
          </a:prstGeom>
          <a:solidFill>
            <a:schemeClr val="accent5"/>
          </a:solidFill>
          <a:ln w="9525">
            <a:noFill/>
            <a:miter lim="800000"/>
            <a:headEnd/>
            <a:tailEnd/>
          </a:ln>
        </p:spPr>
        <p:txBody>
          <a:bodyPr wrap="none">
            <a:spAutoFit/>
          </a:bodyPr>
          <a:lstStyle/>
          <a:p>
            <a:pPr>
              <a:defRPr/>
            </a:pPr>
            <a:r>
              <a:rPr lang="en-US" sz="2800" b="1" dirty="0">
                <a:solidFill>
                  <a:srgbClr val="00076E"/>
                </a:solidFill>
              </a:rPr>
              <a:t>Present and future HI collider experiments</a:t>
            </a:r>
          </a:p>
        </p:txBody>
      </p:sp>
      <p:sp>
        <p:nvSpPr>
          <p:cNvPr id="30757" name="Date Placeholder 1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30758" name="Footer Placeholder 16"/>
          <p:cNvSpPr>
            <a:spLocks noGrp="1"/>
          </p:cNvSpPr>
          <p:nvPr>
            <p:ph type="ftr" sz="quarter" idx="11"/>
          </p:nvPr>
        </p:nvSpPr>
        <p:spPr>
          <a:xfrm>
            <a:off x="2387600" y="6245225"/>
            <a:ext cx="5575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46" name="Rectangle 45"/>
          <p:cNvSpPr/>
          <p:nvPr/>
        </p:nvSpPr>
        <p:spPr>
          <a:xfrm>
            <a:off x="3487738" y="712788"/>
            <a:ext cx="2071687" cy="4633912"/>
          </a:xfrm>
          <a:prstGeom prst="rect">
            <a:avLst/>
          </a:prstGeom>
          <a:solidFill>
            <a:srgbClr val="9C9CDF">
              <a:alpha val="23000"/>
            </a:srgbClr>
          </a:solidFill>
        </p:spPr>
        <p:style>
          <a:lnRef idx="1">
            <a:schemeClr val="accent1"/>
          </a:lnRef>
          <a:fillRef idx="3">
            <a:schemeClr val="accent1"/>
          </a:fillRef>
          <a:effectRef idx="2">
            <a:schemeClr val="accent1"/>
          </a:effectRef>
          <a:fontRef idx="minor">
            <a:schemeClr val="lt1"/>
          </a:fontRef>
        </p:style>
        <p:txBody>
          <a:bodyPr lIns="0" tIns="0" rIns="0" bIns="0" anchor="ctr"/>
          <a:lstStyle/>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lgn="ctr">
              <a:defRPr/>
            </a:pPr>
            <a:endParaRPr lang="en-US" dirty="0">
              <a:solidFill>
                <a:srgbClr val="000090"/>
              </a:solidFill>
            </a:endParaRPr>
          </a:p>
          <a:p>
            <a:pPr>
              <a:defRPr/>
            </a:pPr>
            <a:endParaRPr lang="en-US" dirty="0">
              <a:solidFill>
                <a:srgbClr val="000090"/>
              </a:solidFill>
            </a:endParaRPr>
          </a:p>
          <a:p>
            <a:pPr>
              <a:defRPr/>
            </a:pPr>
            <a:endParaRPr lang="en-US" sz="1600" dirty="0">
              <a:solidFill>
                <a:srgbClr val="000090"/>
              </a:solidFill>
            </a:endParaRPr>
          </a:p>
          <a:p>
            <a:pPr algn="ctr">
              <a:defRPr/>
            </a:pPr>
            <a:r>
              <a:rPr lang="en-US" sz="1600" dirty="0">
                <a:solidFill>
                  <a:srgbClr val="000090"/>
                </a:solidFill>
              </a:rPr>
              <a:t> </a:t>
            </a:r>
            <a:r>
              <a:rPr lang="en-US" sz="1600" i="1" dirty="0">
                <a:solidFill>
                  <a:srgbClr val="000090"/>
                </a:solidFill>
              </a:rPr>
              <a:t>energy region of max.</a:t>
            </a:r>
          </a:p>
          <a:p>
            <a:pPr algn="ctr">
              <a:defRPr/>
            </a:pPr>
            <a:r>
              <a:rPr lang="en-US" sz="1600" i="1" dirty="0">
                <a:solidFill>
                  <a:srgbClr val="000090"/>
                </a:solidFill>
              </a:rPr>
              <a:t> baryonic density </a:t>
            </a:r>
          </a:p>
        </p:txBody>
      </p:sp>
    </p:spTree>
    <p:extLst>
      <p:ext uri="{BB962C8B-B14F-4D97-AF65-F5344CB8AC3E}">
        <p14:creationId xmlns:p14="http://schemas.microsoft.com/office/powerpoint/2010/main" val="254299711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Номер слайда 3"/>
          <p:cNvSpPr>
            <a:spLocks noGrp="1"/>
          </p:cNvSpPr>
          <p:nvPr>
            <p:ph type="sldNum" sz="quarter" idx="12"/>
          </p:nvPr>
        </p:nvSpPr>
        <p:spPr bwMode="auto">
          <a:xfrm>
            <a:off x="6553200" y="6279091"/>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B5D4A42-0799-0349-AF15-F35B69C05E24}" type="slidenum">
              <a:rPr lang="ru-RU" sz="1200">
                <a:solidFill>
                  <a:srgbClr val="898989"/>
                </a:solidFill>
              </a:rPr>
              <a:pPr eaLnBrk="1" hangingPunct="1"/>
              <a:t>28</a:t>
            </a:fld>
            <a:endParaRPr lang="ru-RU" sz="1200">
              <a:solidFill>
                <a:srgbClr val="898989"/>
              </a:solidFill>
            </a:endParaRPr>
          </a:p>
        </p:txBody>
      </p:sp>
      <p:sp>
        <p:nvSpPr>
          <p:cNvPr id="23554" name="Text Box 3"/>
          <p:cNvSpPr txBox="1">
            <a:spLocks noChangeArrowheads="1"/>
          </p:cNvSpPr>
          <p:nvPr/>
        </p:nvSpPr>
        <p:spPr bwMode="auto">
          <a:xfrm>
            <a:off x="1236133" y="95249"/>
            <a:ext cx="5808134" cy="492443"/>
          </a:xfrm>
          <a:prstGeom prst="rect">
            <a:avLst/>
          </a:prstGeom>
          <a:solidFill>
            <a:srgbClr val="CCFFCC"/>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ct val="50000"/>
              </a:spcBef>
            </a:pPr>
            <a:r>
              <a:rPr lang="en-US" sz="2600" b="1" dirty="0" smtClean="0">
                <a:solidFill>
                  <a:srgbClr val="000090"/>
                </a:solidFill>
                <a:latin typeface="Arial" charset="0"/>
              </a:rPr>
              <a:t>MPD experimental strategy</a:t>
            </a:r>
            <a:r>
              <a:rPr lang="ru-RU" sz="2600" b="1" dirty="0" smtClean="0">
                <a:solidFill>
                  <a:srgbClr val="000090"/>
                </a:solidFill>
                <a:latin typeface="Arial" charset="0"/>
              </a:rPr>
              <a:t> </a:t>
            </a:r>
            <a:endParaRPr lang="ru-RU" sz="2600" b="1" dirty="0">
              <a:solidFill>
                <a:srgbClr val="000090"/>
              </a:solidFill>
              <a:latin typeface="Arial" charset="0"/>
            </a:endParaRPr>
          </a:p>
        </p:txBody>
      </p:sp>
      <p:sp>
        <p:nvSpPr>
          <p:cNvPr id="23555" name="Text Box 4"/>
          <p:cNvSpPr txBox="1">
            <a:spLocks noChangeArrowheads="1"/>
          </p:cNvSpPr>
          <p:nvPr/>
        </p:nvSpPr>
        <p:spPr bwMode="auto">
          <a:xfrm>
            <a:off x="203200" y="2068516"/>
            <a:ext cx="8761412" cy="360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eaLnBrk="1" hangingPunct="1">
              <a:lnSpc>
                <a:spcPct val="150000"/>
              </a:lnSpc>
              <a:buClr>
                <a:srgbClr val="FF0000"/>
              </a:buClr>
              <a:buSzPct val="80000"/>
              <a:buFont typeface="Wingdings" charset="2"/>
              <a:buChar char="Ø"/>
            </a:pPr>
            <a:r>
              <a:rPr lang="en-US" sz="2000" b="1" i="1" dirty="0">
                <a:latin typeface="Comic Sans MS"/>
                <a:cs typeface="Comic Sans MS"/>
              </a:rPr>
              <a:t> </a:t>
            </a:r>
            <a:r>
              <a:rPr lang="en-US" sz="2000" i="1" dirty="0">
                <a:solidFill>
                  <a:srgbClr val="000090"/>
                </a:solidFill>
                <a:latin typeface="Comic Sans MS"/>
                <a:cs typeface="Comic Sans MS"/>
              </a:rPr>
              <a:t>Bulk observables (hadrons)</a:t>
            </a:r>
            <a:r>
              <a:rPr lang="en-US" sz="2000" i="1" dirty="0" smtClean="0">
                <a:solidFill>
                  <a:srgbClr val="000090"/>
                </a:solidFill>
                <a:latin typeface="Comic Sans MS"/>
                <a:cs typeface="Comic Sans MS"/>
              </a:rPr>
              <a:t>: </a:t>
            </a:r>
            <a:r>
              <a:rPr lang="en-US" sz="2000" i="1" dirty="0" err="1" smtClean="0">
                <a:solidFill>
                  <a:srgbClr val="000090"/>
                </a:solidFill>
                <a:latin typeface="Comic Sans MS"/>
                <a:cs typeface="Comic Sans MS"/>
              </a:rPr>
              <a:t>spectra</a:t>
            </a:r>
            <a:r>
              <a:rPr lang="en-US" sz="2000" i="1" dirty="0" err="1">
                <a:solidFill>
                  <a:srgbClr val="000090"/>
                </a:solidFill>
                <a:latin typeface="Comic Sans MS"/>
                <a:cs typeface="Comic Sans MS"/>
              </a:rPr>
              <a:t>,yields</a:t>
            </a:r>
            <a:r>
              <a:rPr lang="en-US" sz="2000" i="1" dirty="0">
                <a:solidFill>
                  <a:srgbClr val="000090"/>
                </a:solidFill>
                <a:latin typeface="Comic Sans MS"/>
                <a:cs typeface="Comic Sans MS"/>
              </a:rPr>
              <a:t> (</a:t>
            </a:r>
            <a:r>
              <a:rPr lang="en-US" sz="2000" b="1" i="1" dirty="0">
                <a:solidFill>
                  <a:srgbClr val="000090"/>
                </a:solidFill>
                <a:latin typeface="Comic Sans MS"/>
                <a:cs typeface="Comic Sans MS"/>
              </a:rPr>
              <a:t>OD, EOS</a:t>
            </a:r>
            <a:r>
              <a:rPr lang="en-US" sz="2000" i="1" dirty="0">
                <a:solidFill>
                  <a:srgbClr val="000090"/>
                </a:solidFill>
                <a:latin typeface="Comic Sans MS"/>
                <a:cs typeface="Comic Sans MS"/>
              </a:rPr>
              <a:t>) from p </a:t>
            </a:r>
            <a:r>
              <a:rPr lang="en-US" sz="2000" i="1" dirty="0" smtClean="0">
                <a:solidFill>
                  <a:srgbClr val="000090"/>
                </a:solidFill>
                <a:latin typeface="Comic Sans MS"/>
                <a:cs typeface="Comic Sans MS"/>
              </a:rPr>
              <a:t>to </a:t>
            </a:r>
            <a:r>
              <a:rPr lang="en-US" sz="2000" i="1" dirty="0" smtClean="0">
                <a:solidFill>
                  <a:srgbClr val="000090"/>
                </a:solidFill>
                <a:latin typeface="Symbol"/>
                <a:cs typeface="Comic Sans MS"/>
              </a:rPr>
              <a:t>W</a:t>
            </a:r>
          </a:p>
          <a:p>
            <a:pPr algn="r" eaLnBrk="1" hangingPunct="1">
              <a:buClr>
                <a:srgbClr val="FF0000"/>
              </a:buClr>
              <a:buSzPct val="80000"/>
            </a:pPr>
            <a:r>
              <a:rPr lang="en-US" sz="2000" i="1" dirty="0" smtClean="0">
                <a:solidFill>
                  <a:srgbClr val="000090"/>
                </a:solidFill>
                <a:latin typeface="Symbol"/>
                <a:cs typeface="Comic Sans MS"/>
              </a:rPr>
              <a:t>(</a:t>
            </a:r>
            <a:r>
              <a:rPr lang="en-US" sz="2000" i="1" dirty="0" smtClean="0">
                <a:solidFill>
                  <a:srgbClr val="FF0000"/>
                </a:solidFill>
                <a:latin typeface="+mn-lt"/>
                <a:cs typeface="Comic Sans MS"/>
              </a:rPr>
              <a:t>charm is under evaluation</a:t>
            </a:r>
            <a:r>
              <a:rPr lang="en-US" sz="2000" i="1" dirty="0" smtClean="0">
                <a:solidFill>
                  <a:srgbClr val="000090"/>
                </a:solidFill>
                <a:latin typeface="+mn-lt"/>
                <a:cs typeface="Comic Sans MS"/>
              </a:rPr>
              <a:t>)</a:t>
            </a:r>
            <a:endParaRPr lang="en-US" sz="2000" i="1" dirty="0">
              <a:solidFill>
                <a:srgbClr val="000090"/>
              </a:solidFill>
              <a:latin typeface="Symbol"/>
              <a:cs typeface="Comic Sans MS"/>
            </a:endParaRPr>
          </a:p>
          <a:p>
            <a:pPr marL="342900" indent="-342900" eaLnBrk="1" hangingPunct="1">
              <a:lnSpc>
                <a:spcPct val="150000"/>
              </a:lnSpc>
              <a:buClr>
                <a:srgbClr val="FF0000"/>
              </a:buClr>
              <a:buSzPct val="80000"/>
              <a:buFont typeface="Wingdings" charset="2"/>
              <a:buChar char="Ø"/>
            </a:pPr>
            <a:r>
              <a:rPr lang="en-US" sz="2000" i="1" dirty="0">
                <a:solidFill>
                  <a:srgbClr val="000090"/>
                </a:solidFill>
                <a:latin typeface="Comic Sans MS"/>
                <a:cs typeface="Comic Sans MS"/>
              </a:rPr>
              <a:t> Event-by-event fluctuation in hadron productions (</a:t>
            </a:r>
            <a:r>
              <a:rPr lang="en-US" sz="2000" b="1" i="1" dirty="0">
                <a:solidFill>
                  <a:srgbClr val="000090"/>
                </a:solidFill>
                <a:latin typeface="Comic Sans MS"/>
                <a:cs typeface="Comic Sans MS"/>
              </a:rPr>
              <a:t>CEP</a:t>
            </a:r>
            <a:r>
              <a:rPr lang="en-US" sz="2000" i="1" dirty="0">
                <a:solidFill>
                  <a:srgbClr val="000090"/>
                </a:solidFill>
                <a:latin typeface="Comic Sans MS"/>
                <a:cs typeface="Comic Sans MS"/>
              </a:rPr>
              <a:t>)</a:t>
            </a:r>
          </a:p>
          <a:p>
            <a:pPr marL="342900" indent="-342900" eaLnBrk="1" hangingPunct="1">
              <a:lnSpc>
                <a:spcPct val="150000"/>
              </a:lnSpc>
              <a:buClr>
                <a:srgbClr val="FF0000"/>
              </a:buClr>
              <a:buSzPct val="80000"/>
              <a:buFont typeface="Wingdings" charset="2"/>
              <a:buChar char="Ø"/>
            </a:pPr>
            <a:r>
              <a:rPr lang="en-US" sz="2000" i="1" dirty="0">
                <a:solidFill>
                  <a:srgbClr val="000090"/>
                </a:solidFill>
                <a:latin typeface="Comic Sans MS"/>
                <a:cs typeface="Comic Sans MS"/>
              </a:rPr>
              <a:t> </a:t>
            </a:r>
            <a:r>
              <a:rPr lang="en-US" sz="2000" i="1" dirty="0" err="1">
                <a:solidFill>
                  <a:srgbClr val="000090"/>
                </a:solidFill>
                <a:latin typeface="Comic Sans MS"/>
                <a:cs typeface="Comic Sans MS"/>
              </a:rPr>
              <a:t>Femtoscopy</a:t>
            </a:r>
            <a:r>
              <a:rPr lang="en-US" sz="2000" i="1" dirty="0">
                <a:solidFill>
                  <a:srgbClr val="000090"/>
                </a:solidFill>
                <a:latin typeface="Comic Sans MS"/>
                <a:cs typeface="Comic Sans MS"/>
              </a:rPr>
              <a:t>: correlations involving </a:t>
            </a:r>
            <a:r>
              <a:rPr lang="en-US" sz="2000" b="1" dirty="0" smtClean="0">
                <a:solidFill>
                  <a:srgbClr val="000090"/>
                </a:solidFill>
                <a:latin typeface="Symbol" pitchFamily="18" charset="2"/>
              </a:rPr>
              <a:t>p</a:t>
            </a:r>
            <a:r>
              <a:rPr lang="en-US" sz="2000" i="1" dirty="0" smtClean="0">
                <a:solidFill>
                  <a:srgbClr val="000090"/>
                </a:solidFill>
                <a:latin typeface="Comic Sans MS"/>
                <a:ea typeface="SimSun" charset="0"/>
                <a:cs typeface="Comic Sans MS"/>
              </a:rPr>
              <a:t>, </a:t>
            </a:r>
            <a:r>
              <a:rPr lang="en-US" sz="2000" i="1" dirty="0">
                <a:solidFill>
                  <a:srgbClr val="000090"/>
                </a:solidFill>
                <a:latin typeface="Comic Sans MS"/>
                <a:ea typeface="SimSun" charset="0"/>
                <a:cs typeface="Comic Sans MS"/>
              </a:rPr>
              <a:t>K, p</a:t>
            </a:r>
            <a:r>
              <a:rPr lang="en-US" sz="2000" i="1" dirty="0" smtClean="0">
                <a:solidFill>
                  <a:srgbClr val="000090"/>
                </a:solidFill>
                <a:latin typeface="Comic Sans MS"/>
                <a:ea typeface="SimSun" charset="0"/>
                <a:cs typeface="Comic Sans MS"/>
              </a:rPr>
              <a:t>, </a:t>
            </a:r>
            <a:r>
              <a:rPr lang="en-US" sz="2000" b="1" dirty="0" smtClean="0">
                <a:solidFill>
                  <a:srgbClr val="000090"/>
                </a:solidFill>
                <a:latin typeface="Symbol" pitchFamily="18" charset="2"/>
              </a:rPr>
              <a:t>L</a:t>
            </a:r>
            <a:r>
              <a:rPr lang="en-US" sz="2000" i="1" dirty="0" smtClean="0">
                <a:solidFill>
                  <a:srgbClr val="000090"/>
                </a:solidFill>
                <a:latin typeface="Symbol" charset="2"/>
                <a:ea typeface="SimSun" charset="0"/>
                <a:cs typeface="Symbol" charset="2"/>
              </a:rPr>
              <a:t> </a:t>
            </a:r>
            <a:r>
              <a:rPr lang="en-US" sz="2000" i="1" dirty="0" smtClean="0">
                <a:solidFill>
                  <a:srgbClr val="000090"/>
                </a:solidFill>
                <a:latin typeface="Symbol" charset="2"/>
                <a:ea typeface="SimSun" charset="0"/>
                <a:cs typeface="Symbol" charset="2"/>
              </a:rPr>
              <a:t>…</a:t>
            </a:r>
            <a:r>
              <a:rPr lang="en-US" sz="2000" i="1" dirty="0" smtClean="0">
                <a:solidFill>
                  <a:srgbClr val="000090"/>
                </a:solidFill>
                <a:latin typeface="Comic Sans MS"/>
                <a:ea typeface="SimSun" charset="0"/>
                <a:cs typeface="Comic Sans MS"/>
              </a:rPr>
              <a:t> </a:t>
            </a:r>
            <a:r>
              <a:rPr lang="en-US" sz="2000" i="1" dirty="0">
                <a:solidFill>
                  <a:srgbClr val="000090"/>
                </a:solidFill>
                <a:latin typeface="Comic Sans MS"/>
                <a:ea typeface="SimSun" charset="0"/>
                <a:cs typeface="Comic Sans MS"/>
              </a:rPr>
              <a:t>(</a:t>
            </a:r>
            <a:r>
              <a:rPr lang="en-US" sz="2000" b="1" i="1" dirty="0">
                <a:solidFill>
                  <a:srgbClr val="000090"/>
                </a:solidFill>
                <a:latin typeface="Comic Sans MS"/>
                <a:ea typeface="SimSun" charset="0"/>
                <a:cs typeface="Comic Sans MS"/>
              </a:rPr>
              <a:t>OD</a:t>
            </a:r>
            <a:r>
              <a:rPr lang="en-US" sz="2000" i="1" dirty="0">
                <a:solidFill>
                  <a:srgbClr val="000090"/>
                </a:solidFill>
                <a:latin typeface="Comic Sans MS"/>
                <a:ea typeface="SimSun" charset="0"/>
                <a:cs typeface="Comic Sans MS"/>
              </a:rPr>
              <a:t>)</a:t>
            </a:r>
            <a:r>
              <a:rPr lang="en-US" sz="2000" dirty="0">
                <a:solidFill>
                  <a:srgbClr val="000090"/>
                </a:solidFill>
                <a:latin typeface="Comic Sans MS"/>
                <a:ea typeface="SimSun" charset="0"/>
                <a:cs typeface="Comic Sans MS"/>
              </a:rPr>
              <a:t> </a:t>
            </a:r>
            <a:endParaRPr lang="en-US" sz="2000" i="1" dirty="0">
              <a:solidFill>
                <a:srgbClr val="000090"/>
              </a:solidFill>
              <a:latin typeface="Comic Sans MS"/>
              <a:cs typeface="Comic Sans MS"/>
            </a:endParaRPr>
          </a:p>
          <a:p>
            <a:pPr marL="342900" indent="-342900" eaLnBrk="1" hangingPunct="1">
              <a:lnSpc>
                <a:spcPct val="150000"/>
              </a:lnSpc>
              <a:buClr>
                <a:srgbClr val="FF0000"/>
              </a:buClr>
              <a:buSzPct val="80000"/>
              <a:buFont typeface="Wingdings" charset="2"/>
              <a:buChar char="Ø"/>
            </a:pPr>
            <a:r>
              <a:rPr lang="en-US" sz="2000" i="1" dirty="0">
                <a:solidFill>
                  <a:srgbClr val="000090"/>
                </a:solidFill>
                <a:latin typeface="Comic Sans MS"/>
                <a:cs typeface="Comic Sans MS"/>
              </a:rPr>
              <a:t> Directed &amp; elliptic flows for identified hadron species (</a:t>
            </a:r>
            <a:r>
              <a:rPr lang="en-US" sz="2000" b="1" i="1" dirty="0">
                <a:solidFill>
                  <a:srgbClr val="000090"/>
                </a:solidFill>
                <a:latin typeface="Comic Sans MS"/>
                <a:cs typeface="Comic Sans MS"/>
              </a:rPr>
              <a:t>EOS,OD</a:t>
            </a:r>
            <a:r>
              <a:rPr lang="en-US" sz="2000" i="1" dirty="0">
                <a:solidFill>
                  <a:srgbClr val="000090"/>
                </a:solidFill>
                <a:latin typeface="Comic Sans MS"/>
                <a:cs typeface="Comic Sans MS"/>
              </a:rPr>
              <a:t>)</a:t>
            </a:r>
          </a:p>
          <a:p>
            <a:pPr marL="342900" indent="-342900" eaLnBrk="1" hangingPunct="1">
              <a:lnSpc>
                <a:spcPct val="150000"/>
              </a:lnSpc>
              <a:buClr>
                <a:srgbClr val="FF0000"/>
              </a:buClr>
              <a:buSzPct val="80000"/>
              <a:buFont typeface="Wingdings" charset="2"/>
              <a:buChar char="Ø"/>
            </a:pPr>
            <a:r>
              <a:rPr lang="en-US" sz="2000" i="1" dirty="0">
                <a:solidFill>
                  <a:srgbClr val="000090"/>
                </a:solidFill>
                <a:latin typeface="Comic Sans MS"/>
                <a:cs typeface="Comic Sans MS"/>
              </a:rPr>
              <a:t> Multi-strange hyperon production : yields &amp; spectra (</a:t>
            </a:r>
            <a:r>
              <a:rPr lang="en-US" sz="2000" b="1" i="1" dirty="0">
                <a:solidFill>
                  <a:srgbClr val="000090"/>
                </a:solidFill>
                <a:latin typeface="Comic Sans MS"/>
                <a:cs typeface="Comic Sans MS"/>
              </a:rPr>
              <a:t>OD, EOS</a:t>
            </a:r>
            <a:r>
              <a:rPr lang="en-US" sz="2000" i="1" dirty="0">
                <a:solidFill>
                  <a:srgbClr val="000090"/>
                </a:solidFill>
                <a:latin typeface="Comic Sans MS"/>
                <a:cs typeface="Comic Sans MS"/>
              </a:rPr>
              <a:t>)</a:t>
            </a:r>
          </a:p>
          <a:p>
            <a:pPr marL="342900" indent="-342900" eaLnBrk="1" hangingPunct="1">
              <a:lnSpc>
                <a:spcPct val="150000"/>
              </a:lnSpc>
              <a:buClr>
                <a:srgbClr val="FF0000"/>
              </a:buClr>
              <a:buSzPct val="80000"/>
              <a:buFont typeface="Wingdings" charset="2"/>
              <a:buChar char="Ø"/>
            </a:pPr>
            <a:r>
              <a:rPr lang="en-US" sz="2000" i="1" dirty="0">
                <a:solidFill>
                  <a:srgbClr val="000090"/>
                </a:solidFill>
                <a:latin typeface="Comic Sans MS"/>
                <a:cs typeface="Comic Sans MS"/>
              </a:rPr>
              <a:t> Electromagnetic probes (</a:t>
            </a:r>
            <a:r>
              <a:rPr lang="en-US" sz="2000" b="1" i="1" dirty="0">
                <a:solidFill>
                  <a:srgbClr val="000090"/>
                </a:solidFill>
                <a:latin typeface="Comic Sans MS"/>
                <a:cs typeface="Comic Sans MS"/>
              </a:rPr>
              <a:t>CSR, OD</a:t>
            </a:r>
            <a:r>
              <a:rPr lang="en-US" sz="2000" i="1" dirty="0">
                <a:solidFill>
                  <a:srgbClr val="000090"/>
                </a:solidFill>
                <a:latin typeface="Comic Sans MS"/>
                <a:cs typeface="Comic Sans MS"/>
              </a:rPr>
              <a:t>) – </a:t>
            </a:r>
            <a:r>
              <a:rPr lang="en-US" sz="2000" i="1" dirty="0">
                <a:solidFill>
                  <a:srgbClr val="FF0000"/>
                </a:solidFill>
                <a:latin typeface="Comic Sans MS"/>
                <a:cs typeface="Comic Sans MS"/>
              </a:rPr>
              <a:t>limited specifications in 2019</a:t>
            </a:r>
          </a:p>
          <a:p>
            <a:pPr marL="342900" indent="-342900" eaLnBrk="1" hangingPunct="1">
              <a:lnSpc>
                <a:spcPct val="150000"/>
              </a:lnSpc>
              <a:buClr>
                <a:srgbClr val="FF0000"/>
              </a:buClr>
              <a:buSzPct val="80000"/>
              <a:buFont typeface="Wingdings" charset="2"/>
              <a:buChar char="Ø"/>
            </a:pPr>
            <a:r>
              <a:rPr lang="en-US" sz="2000" i="1" dirty="0">
                <a:solidFill>
                  <a:srgbClr val="000090"/>
                </a:solidFill>
                <a:latin typeface="Comic Sans MS"/>
                <a:cs typeface="Comic Sans MS"/>
              </a:rPr>
              <a:t> </a:t>
            </a:r>
            <a:r>
              <a:rPr lang="en-US" sz="2000" i="1" dirty="0" err="1">
                <a:solidFill>
                  <a:srgbClr val="000090"/>
                </a:solidFill>
                <a:latin typeface="Comic Sans MS"/>
                <a:cs typeface="Comic Sans MS"/>
              </a:rPr>
              <a:t>Hypernuclei</a:t>
            </a:r>
            <a:endParaRPr lang="en-US" sz="2000" i="1" dirty="0">
              <a:solidFill>
                <a:srgbClr val="000090"/>
              </a:solidFill>
              <a:latin typeface="Comic Sans MS"/>
              <a:cs typeface="Comic Sans MS"/>
            </a:endParaRPr>
          </a:p>
        </p:txBody>
      </p:sp>
      <p:sp>
        <p:nvSpPr>
          <p:cNvPr id="11269" name="Text Box 4"/>
          <p:cNvSpPr txBox="1">
            <a:spLocks noChangeArrowheads="1"/>
          </p:cNvSpPr>
          <p:nvPr/>
        </p:nvSpPr>
        <p:spPr bwMode="auto">
          <a:xfrm>
            <a:off x="782108" y="5674255"/>
            <a:ext cx="7650692" cy="707886"/>
          </a:xfrm>
          <a:prstGeom prst="rect">
            <a:avLst/>
          </a:prstGeom>
          <a:solidFill>
            <a:srgbClr val="FFE2DF"/>
          </a:solidFill>
          <a:ln>
            <a:noFill/>
          </a:ln>
          <a:effectLs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defRPr/>
            </a:pPr>
            <a:r>
              <a:rPr lang="en-US" sz="2000" b="1" dirty="0" smtClean="0">
                <a:solidFill>
                  <a:srgbClr val="000090"/>
                </a:solidFill>
                <a:latin typeface="+mn-lt"/>
              </a:rPr>
              <a:t>OD</a:t>
            </a:r>
            <a:r>
              <a:rPr lang="en-US" sz="2000" dirty="0" smtClean="0">
                <a:solidFill>
                  <a:srgbClr val="000090"/>
                </a:solidFill>
                <a:latin typeface="+mn-lt"/>
              </a:rPr>
              <a:t> – Onset of </a:t>
            </a:r>
            <a:r>
              <a:rPr lang="en-US" sz="2000" dirty="0" err="1" smtClean="0">
                <a:solidFill>
                  <a:srgbClr val="000090"/>
                </a:solidFill>
                <a:latin typeface="+mn-lt"/>
              </a:rPr>
              <a:t>Deconfinement</a:t>
            </a:r>
            <a:r>
              <a:rPr lang="en-US" sz="2000" dirty="0" smtClean="0">
                <a:solidFill>
                  <a:srgbClr val="000090"/>
                </a:solidFill>
                <a:latin typeface="+mn-lt"/>
              </a:rPr>
              <a:t>           </a:t>
            </a:r>
            <a:r>
              <a:rPr lang="en-US" sz="2000" b="1" dirty="0" smtClean="0">
                <a:solidFill>
                  <a:srgbClr val="000090"/>
                </a:solidFill>
                <a:latin typeface="+mn-lt"/>
              </a:rPr>
              <a:t>CEP</a:t>
            </a:r>
            <a:r>
              <a:rPr lang="en-US" sz="2000" dirty="0" smtClean="0">
                <a:solidFill>
                  <a:srgbClr val="000090"/>
                </a:solidFill>
                <a:latin typeface="+mn-lt"/>
              </a:rPr>
              <a:t> – Critical End Point</a:t>
            </a:r>
          </a:p>
          <a:p>
            <a:pPr eaLnBrk="1" hangingPunct="1">
              <a:defRPr/>
            </a:pPr>
            <a:r>
              <a:rPr lang="en-US" sz="2000" b="1" dirty="0" smtClean="0">
                <a:solidFill>
                  <a:srgbClr val="000090"/>
                </a:solidFill>
                <a:latin typeface="+mn-lt"/>
              </a:rPr>
              <a:t>CSR</a:t>
            </a:r>
            <a:r>
              <a:rPr lang="en-US" sz="2000" dirty="0" smtClean="0">
                <a:solidFill>
                  <a:srgbClr val="000090"/>
                </a:solidFill>
                <a:latin typeface="+mn-lt"/>
              </a:rPr>
              <a:t> – Chiral Symmetry Restoration   </a:t>
            </a:r>
            <a:r>
              <a:rPr lang="en-US" sz="2000" b="1" dirty="0" smtClean="0">
                <a:solidFill>
                  <a:srgbClr val="000090"/>
                </a:solidFill>
                <a:latin typeface="+mn-lt"/>
              </a:rPr>
              <a:t>EOS</a:t>
            </a:r>
            <a:r>
              <a:rPr lang="en-US" sz="2000" dirty="0" smtClean="0">
                <a:solidFill>
                  <a:srgbClr val="000090"/>
                </a:solidFill>
                <a:latin typeface="+mn-lt"/>
              </a:rPr>
              <a:t> – Equation Of State</a:t>
            </a:r>
            <a:endParaRPr lang="ru-RU" sz="2000" dirty="0" smtClean="0">
              <a:solidFill>
                <a:srgbClr val="000090"/>
              </a:solidFill>
              <a:latin typeface="+mn-lt"/>
            </a:endParaRPr>
          </a:p>
        </p:txBody>
      </p:sp>
      <p:sp>
        <p:nvSpPr>
          <p:cNvPr id="11270" name="Text Box 5"/>
          <p:cNvSpPr txBox="1">
            <a:spLocks noChangeArrowheads="1"/>
          </p:cNvSpPr>
          <p:nvPr/>
        </p:nvSpPr>
        <p:spPr bwMode="auto">
          <a:xfrm>
            <a:off x="541868" y="681567"/>
            <a:ext cx="8280400" cy="1014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defRPr/>
            </a:pPr>
            <a:r>
              <a:rPr lang="en-US" sz="2000" i="1" dirty="0">
                <a:solidFill>
                  <a:srgbClr val="000090"/>
                </a:solidFill>
                <a:latin typeface="+mn-lt"/>
              </a:rPr>
              <a:t>m</a:t>
            </a:r>
            <a:r>
              <a:rPr lang="en-US" sz="2000" i="1" dirty="0" smtClean="0">
                <a:solidFill>
                  <a:srgbClr val="000090"/>
                </a:solidFill>
                <a:latin typeface="+mn-lt"/>
              </a:rPr>
              <a:t>easure a variety of </a:t>
            </a:r>
            <a:r>
              <a:rPr lang="en-US" sz="2000" i="1" dirty="0">
                <a:solidFill>
                  <a:srgbClr val="000090"/>
                </a:solidFill>
                <a:latin typeface="+mn-lt"/>
              </a:rPr>
              <a:t>o</a:t>
            </a:r>
            <a:r>
              <a:rPr lang="en-US" sz="2000" i="1" dirty="0" smtClean="0">
                <a:solidFill>
                  <a:srgbClr val="000090"/>
                </a:solidFill>
                <a:latin typeface="+mn-lt"/>
              </a:rPr>
              <a:t>bservables systematically changing </a:t>
            </a:r>
          </a:p>
          <a:p>
            <a:pPr eaLnBrk="1" hangingPunct="1">
              <a:defRPr/>
            </a:pPr>
            <a:r>
              <a:rPr lang="en-US" sz="2000" i="1" dirty="0" smtClean="0">
                <a:solidFill>
                  <a:srgbClr val="000090"/>
                </a:solidFill>
                <a:latin typeface="+mn-lt"/>
              </a:rPr>
              <a:t>collision conditions: </a:t>
            </a:r>
            <a:r>
              <a:rPr lang="en-US" sz="2000" b="1" i="1" dirty="0" smtClean="0">
                <a:solidFill>
                  <a:srgbClr val="000090"/>
                </a:solidFill>
                <a:latin typeface="+mn-lt"/>
              </a:rPr>
              <a:t>energy, centrality, system size</a:t>
            </a:r>
            <a:r>
              <a:rPr lang="en-US" sz="2000" i="1" dirty="0" smtClean="0">
                <a:solidFill>
                  <a:srgbClr val="000090"/>
                </a:solidFill>
                <a:latin typeface="+mn-lt"/>
              </a:rPr>
              <a:t>;</a:t>
            </a:r>
          </a:p>
          <a:p>
            <a:pPr eaLnBrk="1" hangingPunct="1">
              <a:defRPr/>
            </a:pPr>
            <a:r>
              <a:rPr lang="en-US" sz="2000" i="1" dirty="0">
                <a:solidFill>
                  <a:srgbClr val="000090"/>
                </a:solidFill>
                <a:latin typeface="+mn-lt"/>
              </a:rPr>
              <a:t>r</a:t>
            </a:r>
            <a:r>
              <a:rPr lang="en-US" sz="2000" i="1" dirty="0" smtClean="0">
                <a:solidFill>
                  <a:srgbClr val="000090"/>
                </a:solidFill>
                <a:latin typeface="+mn-lt"/>
              </a:rPr>
              <a:t>eference data (i.e. </a:t>
            </a:r>
            <a:r>
              <a:rPr lang="en-US" sz="2000" b="1" i="1" dirty="0" err="1" smtClean="0">
                <a:solidFill>
                  <a:srgbClr val="000090"/>
                </a:solidFill>
                <a:latin typeface="+mn-lt"/>
              </a:rPr>
              <a:t>p+p</a:t>
            </a:r>
            <a:r>
              <a:rPr lang="en-US" sz="2000" i="1" dirty="0" smtClean="0">
                <a:solidFill>
                  <a:srgbClr val="000090"/>
                </a:solidFill>
                <a:latin typeface="+mn-lt"/>
              </a:rPr>
              <a:t>) will be taken at the same conditions</a:t>
            </a:r>
            <a:endParaRPr lang="ru-RU" sz="2000" i="1" dirty="0" smtClean="0">
              <a:solidFill>
                <a:srgbClr val="000090"/>
              </a:solidFill>
              <a:latin typeface="+mn-lt"/>
            </a:endParaRPr>
          </a:p>
        </p:txBody>
      </p:sp>
      <p:sp>
        <p:nvSpPr>
          <p:cNvPr id="11271" name="Text Box 6"/>
          <p:cNvSpPr txBox="1">
            <a:spLocks noChangeArrowheads="1"/>
          </p:cNvSpPr>
          <p:nvPr/>
        </p:nvSpPr>
        <p:spPr bwMode="auto">
          <a:xfrm>
            <a:off x="3278188" y="1747310"/>
            <a:ext cx="221103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defRPr/>
            </a:pPr>
            <a:r>
              <a:rPr lang="en-US" sz="2400" b="1" i="1" dirty="0">
                <a:solidFill>
                  <a:srgbClr val="000090"/>
                </a:solidFill>
                <a:latin typeface="Arial" charset="0"/>
              </a:rPr>
              <a:t>O</a:t>
            </a:r>
            <a:r>
              <a:rPr lang="en-US" sz="2400" b="1" i="1" dirty="0" smtClean="0">
                <a:solidFill>
                  <a:srgbClr val="000090"/>
                </a:solidFill>
                <a:latin typeface="Arial" charset="0"/>
              </a:rPr>
              <a:t>bservables:</a:t>
            </a:r>
            <a:endParaRPr lang="ru-RU" sz="2400" b="1" i="1" dirty="0" smtClean="0">
              <a:solidFill>
                <a:srgbClr val="000090"/>
              </a:solidFill>
              <a:latin typeface="Arial" charset="0"/>
            </a:endParaRPr>
          </a:p>
        </p:txBody>
      </p:sp>
      <p:sp>
        <p:nvSpPr>
          <p:cNvPr id="3" name="Date Placeholder 2"/>
          <p:cNvSpPr>
            <a:spLocks noGrp="1"/>
          </p:cNvSpPr>
          <p:nvPr>
            <p:ph type="dt" sz="half" idx="10"/>
          </p:nvPr>
        </p:nvSpPr>
        <p:spPr>
          <a:xfrm>
            <a:off x="457200" y="6279091"/>
            <a:ext cx="2133600" cy="476250"/>
          </a:xfrm>
        </p:spPr>
        <p:txBody>
          <a:bodyPr anchor="b"/>
          <a:lstStyle/>
          <a:p>
            <a:pPr>
              <a:defRPr/>
            </a:pPr>
            <a:r>
              <a:rPr lang="en-US" smtClean="0"/>
              <a:t>October 10, 2016</a:t>
            </a:r>
            <a:endParaRPr lang="ru-RU"/>
          </a:p>
        </p:txBody>
      </p:sp>
      <p:sp>
        <p:nvSpPr>
          <p:cNvPr id="4" name="Footer Placeholder 3"/>
          <p:cNvSpPr>
            <a:spLocks noGrp="1"/>
          </p:cNvSpPr>
          <p:nvPr>
            <p:ph type="ftr" sz="quarter" idx="11"/>
          </p:nvPr>
        </p:nvSpPr>
        <p:spPr>
          <a:xfrm>
            <a:off x="3124200" y="6279091"/>
            <a:ext cx="2895600" cy="476250"/>
          </a:xfrm>
        </p:spPr>
        <p:txBody>
          <a:bodyPr anchor="b"/>
          <a:lstStyle/>
          <a:p>
            <a:pPr>
              <a:defRPr/>
            </a:pPr>
            <a:r>
              <a:rPr lang="en-US" smtClean="0"/>
              <a:t>V.Kekelidze, ICPPA</a:t>
            </a:r>
            <a:endParaRPr lang="ru-RU"/>
          </a:p>
        </p:txBody>
      </p:sp>
    </p:spTree>
    <p:extLst>
      <p:ext uri="{BB962C8B-B14F-4D97-AF65-F5344CB8AC3E}">
        <p14:creationId xmlns:p14="http://schemas.microsoft.com/office/powerpoint/2010/main" val="617545019"/>
      </p:ext>
    </p:extLst>
  </p:cSld>
  <p:clrMapOvr>
    <a:masterClrMapping/>
  </p:clrMapOvr>
  <p:transition xmlns:p14="http://schemas.microsoft.com/office/powerpoint/2010/main" spd="slow" advTm="64"/>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p:cNvSpPr txBox="1">
            <a:spLocks noChangeArrowheads="1"/>
          </p:cNvSpPr>
          <p:nvPr/>
        </p:nvSpPr>
        <p:spPr bwMode="auto">
          <a:xfrm>
            <a:off x="893763" y="6350"/>
            <a:ext cx="762094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600" b="1" dirty="0">
                <a:solidFill>
                  <a:srgbClr val="000090"/>
                </a:solidFill>
                <a:latin typeface="Arial" charset="0"/>
              </a:rPr>
              <a:t>NICA parameters at very beginning (</a:t>
            </a:r>
            <a:r>
              <a:rPr lang="en-US" sz="2600" i="1" dirty="0">
                <a:solidFill>
                  <a:srgbClr val="000090"/>
                </a:solidFill>
                <a:latin typeface="Arial" charset="0"/>
              </a:rPr>
              <a:t>from </a:t>
            </a:r>
            <a:r>
              <a:rPr lang="en-US" sz="2600" i="1" dirty="0" smtClean="0">
                <a:solidFill>
                  <a:srgbClr val="000090"/>
                </a:solidFill>
                <a:latin typeface="Arial" charset="0"/>
              </a:rPr>
              <a:t>20</a:t>
            </a:r>
            <a:r>
              <a:rPr lang="ru-RU" sz="2600" i="1" dirty="0" smtClean="0">
                <a:solidFill>
                  <a:srgbClr val="000090"/>
                </a:solidFill>
                <a:latin typeface="Arial" charset="0"/>
              </a:rPr>
              <a:t>20</a:t>
            </a:r>
            <a:r>
              <a:rPr lang="en-US" sz="2600" b="1" dirty="0" smtClean="0">
                <a:solidFill>
                  <a:srgbClr val="000090"/>
                </a:solidFill>
                <a:latin typeface="Arial" charset="0"/>
              </a:rPr>
              <a:t>)</a:t>
            </a:r>
            <a:endParaRPr lang="ru-RU" sz="2600" b="1" dirty="0">
              <a:solidFill>
                <a:srgbClr val="000090"/>
              </a:solidFill>
              <a:latin typeface="Arial" charset="0"/>
            </a:endParaRPr>
          </a:p>
        </p:txBody>
      </p:sp>
      <p:pic>
        <p:nvPicPr>
          <p:cNvPr id="307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325" y="503238"/>
            <a:ext cx="272415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150" y="1130300"/>
            <a:ext cx="5281613"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 y="1516063"/>
            <a:ext cx="8915400" cy="29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078" name="Picture 5"/>
          <p:cNvPicPr>
            <a:picLocks noChangeAspect="1" noChangeArrowheads="1"/>
          </p:cNvPicPr>
          <p:nvPr/>
        </p:nvPicPr>
        <p:blipFill>
          <a:blip r:embed="rId5">
            <a:extLst>
              <a:ext uri="{28A0092B-C50C-407E-A947-70E740481C1C}">
                <a14:useLocalDpi xmlns:a14="http://schemas.microsoft.com/office/drawing/2010/main" val="0"/>
              </a:ext>
            </a:extLst>
          </a:blip>
          <a:srcRect l="2490" t="4793"/>
          <a:stretch>
            <a:fillRect/>
          </a:stretch>
        </p:blipFill>
        <p:spPr bwMode="auto">
          <a:xfrm>
            <a:off x="1190625" y="1849438"/>
            <a:ext cx="4738688" cy="266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extBox 2"/>
          <p:cNvSpPr txBox="1"/>
          <p:nvPr/>
        </p:nvSpPr>
        <p:spPr>
          <a:xfrm>
            <a:off x="1859336" y="4506913"/>
            <a:ext cx="6484563" cy="1667123"/>
          </a:xfrm>
          <a:prstGeom prst="rect">
            <a:avLst/>
          </a:prstGeom>
          <a:solidFill>
            <a:schemeClr val="accent1">
              <a:lumMod val="40000"/>
              <a:lumOff val="60000"/>
            </a:schemeClr>
          </a:solidFill>
        </p:spPr>
        <p:txBody>
          <a:bodyPr wrap="square">
            <a:spAutoFit/>
          </a:bodyPr>
          <a:lstStyle/>
          <a:p>
            <a:pPr algn="ctr">
              <a:defRPr/>
            </a:pPr>
            <a:r>
              <a:rPr lang="en-US" sz="2400" b="1" dirty="0">
                <a:solidFill>
                  <a:srgbClr val="000090"/>
                </a:solidFill>
                <a:latin typeface="+mn-lt"/>
                <a:ea typeface="+mn-ea"/>
                <a:cs typeface="Arial" pitchFamily="34" charset="0"/>
              </a:rPr>
              <a:t>Start-up version (</a:t>
            </a:r>
            <a:r>
              <a:rPr lang="en-US" sz="2400" b="1" dirty="0" smtClean="0">
                <a:solidFill>
                  <a:srgbClr val="000090"/>
                </a:solidFill>
                <a:latin typeface="+mn-lt"/>
                <a:ea typeface="+mn-ea"/>
                <a:cs typeface="Arial" pitchFamily="34" charset="0"/>
              </a:rPr>
              <a:t>20</a:t>
            </a:r>
            <a:r>
              <a:rPr lang="ru-RU" sz="2400" b="1" dirty="0" smtClean="0">
                <a:solidFill>
                  <a:srgbClr val="000090"/>
                </a:solidFill>
                <a:latin typeface="+mn-lt"/>
                <a:ea typeface="+mn-ea"/>
                <a:cs typeface="Arial" pitchFamily="34" charset="0"/>
              </a:rPr>
              <a:t>20</a:t>
            </a:r>
            <a:r>
              <a:rPr lang="en-US" sz="2400" b="1" dirty="0" smtClean="0">
                <a:solidFill>
                  <a:srgbClr val="000090"/>
                </a:solidFill>
                <a:latin typeface="+mn-lt"/>
                <a:ea typeface="+mn-ea"/>
                <a:cs typeface="Arial" pitchFamily="34" charset="0"/>
              </a:rPr>
              <a:t>)</a:t>
            </a:r>
            <a:endParaRPr lang="en-US" sz="2400" b="1" dirty="0">
              <a:solidFill>
                <a:srgbClr val="000090"/>
              </a:solidFill>
              <a:latin typeface="+mn-lt"/>
              <a:ea typeface="+mn-ea"/>
              <a:cs typeface="Arial" pitchFamily="34" charset="0"/>
            </a:endParaRPr>
          </a:p>
          <a:p>
            <a:pPr>
              <a:defRPr/>
            </a:pPr>
            <a:endParaRPr lang="en-US" sz="2000" dirty="0">
              <a:solidFill>
                <a:srgbClr val="000090"/>
              </a:solidFill>
              <a:latin typeface="+mn-lt"/>
              <a:ea typeface="+mn-ea"/>
              <a:cs typeface="Arial" pitchFamily="34" charset="0"/>
            </a:endParaRPr>
          </a:p>
          <a:p>
            <a:pPr marL="342900" indent="-342900">
              <a:lnSpc>
                <a:spcPct val="150000"/>
              </a:lnSpc>
              <a:buFont typeface="Wingdings" pitchFamily="2" charset="2"/>
              <a:buChar char="§"/>
              <a:defRPr/>
            </a:pPr>
            <a:r>
              <a:rPr lang="en-US" sz="2000" i="1" dirty="0">
                <a:solidFill>
                  <a:srgbClr val="000090"/>
                </a:solidFill>
                <a:latin typeface="+mn-lt"/>
                <a:ea typeface="+mn-ea"/>
                <a:cs typeface="Arial" pitchFamily="34" charset="0"/>
              </a:rPr>
              <a:t>r</a:t>
            </a:r>
            <a:r>
              <a:rPr lang="en-US" sz="2000" i="1" dirty="0" smtClean="0">
                <a:solidFill>
                  <a:srgbClr val="000090"/>
                </a:solidFill>
                <a:latin typeface="+mn-lt"/>
                <a:ea typeface="+mn-ea"/>
                <a:cs typeface="Arial" pitchFamily="34" charset="0"/>
              </a:rPr>
              <a:t>educed </a:t>
            </a:r>
            <a:r>
              <a:rPr lang="en-US" sz="2000" i="1" dirty="0">
                <a:solidFill>
                  <a:srgbClr val="000090"/>
                </a:solidFill>
                <a:latin typeface="+mn-lt"/>
                <a:ea typeface="+mn-ea"/>
                <a:cs typeface="Arial" pitchFamily="34" charset="0"/>
              </a:rPr>
              <a:t>luminosity</a:t>
            </a:r>
            <a:r>
              <a:rPr lang="en-US" sz="2000" b="1" dirty="0">
                <a:solidFill>
                  <a:srgbClr val="000090"/>
                </a:solidFill>
                <a:latin typeface="+mn-lt"/>
                <a:ea typeface="+mn-ea"/>
                <a:cs typeface="Arial" pitchFamily="34" charset="0"/>
              </a:rPr>
              <a:t>: 5 </a:t>
            </a:r>
            <a:r>
              <a:rPr lang="en-US" sz="2000" b="1" baseline="30000" dirty="0">
                <a:solidFill>
                  <a:srgbClr val="000090"/>
                </a:solidFill>
                <a:latin typeface="+mn-lt"/>
                <a:ea typeface="+mn-ea"/>
                <a:cs typeface="Arial" pitchFamily="34" charset="0"/>
              </a:rPr>
              <a:t>.</a:t>
            </a:r>
            <a:r>
              <a:rPr lang="en-US" sz="2000" b="1" dirty="0">
                <a:solidFill>
                  <a:srgbClr val="000090"/>
                </a:solidFill>
                <a:latin typeface="+mn-lt"/>
                <a:ea typeface="+mn-ea"/>
                <a:cs typeface="Arial" pitchFamily="34" charset="0"/>
              </a:rPr>
              <a:t>10</a:t>
            </a:r>
            <a:r>
              <a:rPr lang="en-US" sz="2000" b="1" baseline="30000" dirty="0">
                <a:solidFill>
                  <a:srgbClr val="000090"/>
                </a:solidFill>
                <a:latin typeface="+mn-lt"/>
                <a:ea typeface="+mn-ea"/>
                <a:cs typeface="Arial" pitchFamily="34" charset="0"/>
              </a:rPr>
              <a:t>25</a:t>
            </a:r>
            <a:r>
              <a:rPr lang="en-US" sz="2000" b="1" dirty="0">
                <a:solidFill>
                  <a:srgbClr val="000090"/>
                </a:solidFill>
                <a:latin typeface="+mn-lt"/>
                <a:ea typeface="+mn-ea"/>
                <a:cs typeface="Arial" pitchFamily="34" charset="0"/>
              </a:rPr>
              <a:t> at </a:t>
            </a:r>
            <a:r>
              <a:rPr lang="en-US" sz="2000" b="1" dirty="0" smtClean="0">
                <a:solidFill>
                  <a:srgbClr val="000090"/>
                </a:solidFill>
                <a:latin typeface="+mn-lt"/>
                <a:ea typeface="+mn-ea"/>
                <a:cs typeface="Arial" pitchFamily="34" charset="0"/>
              </a:rPr>
              <a:t>11 </a:t>
            </a:r>
            <a:r>
              <a:rPr lang="en-US" sz="2000" b="1" dirty="0">
                <a:solidFill>
                  <a:srgbClr val="000090"/>
                </a:solidFill>
                <a:latin typeface="+mn-lt"/>
                <a:ea typeface="+mn-ea"/>
                <a:cs typeface="Arial" pitchFamily="34" charset="0"/>
              </a:rPr>
              <a:t>GeV/A</a:t>
            </a:r>
          </a:p>
          <a:p>
            <a:pPr marL="342900" indent="-342900">
              <a:lnSpc>
                <a:spcPct val="150000"/>
              </a:lnSpc>
              <a:buFont typeface="Wingdings" pitchFamily="2" charset="2"/>
              <a:buChar char="§"/>
              <a:defRPr/>
            </a:pPr>
            <a:r>
              <a:rPr lang="en-US" sz="2000" i="1" dirty="0" smtClean="0">
                <a:solidFill>
                  <a:srgbClr val="000090"/>
                </a:solidFill>
                <a:latin typeface="+mn-lt"/>
                <a:ea typeface="+mn-ea"/>
                <a:cs typeface="Arial" pitchFamily="34" charset="0"/>
              </a:rPr>
              <a:t>enlarged </a:t>
            </a:r>
            <a:r>
              <a:rPr lang="en-US" sz="2000" i="1" dirty="0">
                <a:solidFill>
                  <a:srgbClr val="000090"/>
                </a:solidFill>
                <a:latin typeface="+mn-lt"/>
                <a:ea typeface="+mn-ea"/>
                <a:cs typeface="Arial" pitchFamily="34" charset="0"/>
              </a:rPr>
              <a:t>beam </a:t>
            </a:r>
            <a:r>
              <a:rPr lang="en-US" sz="2000" i="1" dirty="0" smtClean="0">
                <a:solidFill>
                  <a:srgbClr val="000090"/>
                </a:solidFill>
                <a:latin typeface="+mn-lt"/>
                <a:ea typeface="+mn-ea"/>
                <a:cs typeface="Arial" pitchFamily="34" charset="0"/>
              </a:rPr>
              <a:t>diamond: </a:t>
            </a:r>
            <a:r>
              <a:rPr lang="en-US" sz="2000" b="1" dirty="0" smtClean="0">
                <a:solidFill>
                  <a:srgbClr val="000090"/>
                </a:solidFill>
                <a:latin typeface="+mn-lt"/>
                <a:ea typeface="+mn-ea"/>
                <a:cs typeface="Arial" pitchFamily="34" charset="0"/>
              </a:rPr>
              <a:t>s </a:t>
            </a:r>
            <a:r>
              <a:rPr lang="en-US" sz="2000" b="1" dirty="0">
                <a:solidFill>
                  <a:srgbClr val="000090"/>
                </a:solidFill>
                <a:latin typeface="+mn-lt"/>
                <a:ea typeface="+mn-ea"/>
                <a:cs typeface="Arial" pitchFamily="34" charset="0"/>
              </a:rPr>
              <a:t>=0.6 </a:t>
            </a:r>
            <a:r>
              <a:rPr lang="en-US" sz="2000" b="1" dirty="0" smtClean="0">
                <a:solidFill>
                  <a:srgbClr val="000090"/>
                </a:solidFill>
                <a:latin typeface="+mn-lt"/>
                <a:ea typeface="+mn-ea"/>
                <a:cs typeface="Arial" pitchFamily="34" charset="0"/>
              </a:rPr>
              <a:t>m</a:t>
            </a:r>
            <a:endParaRPr lang="ru-RU" sz="2000" b="1" dirty="0">
              <a:solidFill>
                <a:srgbClr val="000090"/>
              </a:solidFill>
              <a:latin typeface="+mn-lt"/>
              <a:ea typeface="+mn-ea"/>
              <a:cs typeface="Arial" pitchFamily="34" charset="0"/>
            </a:endParaRPr>
          </a:p>
        </p:txBody>
      </p:sp>
      <p:sp>
        <p:nvSpPr>
          <p:cNvPr id="5" name="Выноска со стрелкой влево 4"/>
          <p:cNvSpPr/>
          <p:nvPr/>
        </p:nvSpPr>
        <p:spPr>
          <a:xfrm>
            <a:off x="5795963" y="2276475"/>
            <a:ext cx="2922587" cy="936625"/>
          </a:xfrm>
          <a:prstGeom prst="leftArrow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200" b="1" dirty="0">
                <a:latin typeface="Arial Narrow" pitchFamily="34" charset="0"/>
              </a:rPr>
              <a:t>This is the goal for 2023!</a:t>
            </a:r>
            <a:endParaRPr lang="ru-RU" sz="2200" b="1" dirty="0">
              <a:latin typeface="Arial Narrow" pitchFamily="34" charset="0"/>
            </a:endParaRPr>
          </a:p>
        </p:txBody>
      </p:sp>
      <p:sp>
        <p:nvSpPr>
          <p:cNvPr id="15368"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9A5B20EF-6B77-FF43-8709-AF18B249D5B4}" type="slidenum">
              <a:rPr lang="ru-RU" sz="1200">
                <a:solidFill>
                  <a:srgbClr val="898989"/>
                </a:solidFill>
              </a:rPr>
              <a:pPr eaLnBrk="1" hangingPunct="1"/>
              <a:t>29</a:t>
            </a:fld>
            <a:endParaRPr lang="ru-RU" sz="1200">
              <a:solidFill>
                <a:srgbClr val="898989"/>
              </a:solidFill>
            </a:endParaRPr>
          </a:p>
        </p:txBody>
      </p:sp>
      <p:sp>
        <p:nvSpPr>
          <p:cNvPr id="2" name="Date Placeholder 1"/>
          <p:cNvSpPr>
            <a:spLocks noGrp="1"/>
          </p:cNvSpPr>
          <p:nvPr>
            <p:ph type="dt" sz="half" idx="10"/>
          </p:nvPr>
        </p:nvSpPr>
        <p:spPr/>
        <p:txBody>
          <a:bodyPr/>
          <a:lstStyle/>
          <a:p>
            <a:pPr>
              <a:defRPr/>
            </a:pPr>
            <a:r>
              <a:rPr lang="en-US" smtClean="0"/>
              <a:t>October 10, 2016</a:t>
            </a:r>
            <a:endParaRPr lang="ru-RU"/>
          </a:p>
        </p:txBody>
      </p:sp>
      <p:sp>
        <p:nvSpPr>
          <p:cNvPr id="4" name="Footer Placeholder 3"/>
          <p:cNvSpPr>
            <a:spLocks noGrp="1"/>
          </p:cNvSpPr>
          <p:nvPr>
            <p:ph type="ftr" sz="quarter" idx="11"/>
          </p:nvPr>
        </p:nvSpPr>
        <p:spPr/>
        <p:txBody>
          <a:bodyPr/>
          <a:lstStyle/>
          <a:p>
            <a:pPr>
              <a:defRPr/>
            </a:pPr>
            <a:r>
              <a:rPr lang="en-US" smtClean="0"/>
              <a:t>V.Kekelidze, ICPPA</a:t>
            </a:r>
            <a:endParaRPr lang="ru-RU"/>
          </a:p>
        </p:txBody>
      </p:sp>
    </p:spTree>
    <p:extLst>
      <p:ext uri="{BB962C8B-B14F-4D97-AF65-F5344CB8AC3E}">
        <p14:creationId xmlns:p14="http://schemas.microsoft.com/office/powerpoint/2010/main" val="11418819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4" descr="nica-scheme-bi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7224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0"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32771"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V.Kekelidze, ICPPA</a:t>
            </a:r>
            <a:endParaRPr lang="ru-RU" sz="1400"/>
          </a:p>
        </p:txBody>
      </p:sp>
      <p:sp>
        <p:nvSpPr>
          <p:cNvPr id="32772"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4348EB8-4BE1-6B46-B6A0-916D8776CC67}" type="slidenum">
              <a:rPr lang="ru-RU" sz="1400"/>
              <a:pPr eaLnBrk="1" hangingPunct="1"/>
              <a:t>3</a:t>
            </a:fld>
            <a:endParaRPr lang="ru-RU" sz="1400"/>
          </a:p>
        </p:txBody>
      </p:sp>
      <p:sp>
        <p:nvSpPr>
          <p:cNvPr id="32773" name="Picture 4" descr="nica-scheme-big.png"/>
          <p:cNvSpPr>
            <a:spLocks noChangeAspect="1"/>
          </p:cNvSpPr>
          <p:nvPr/>
        </p:nvSpPr>
        <p:spPr bwMode="auto">
          <a:xfrm>
            <a:off x="0" y="1201738"/>
            <a:ext cx="9144000" cy="5143500"/>
          </a:xfrm>
          <a:prstGeom prst="rect">
            <a:avLst/>
          </a:prstGeom>
          <a:noFill/>
          <a:ln>
            <a:noFill/>
          </a:ln>
          <a:extLst>
            <a:ext uri="{909E8E84-426E-40dd-AFC4-6F175D3DCCD1}">
              <a14:hiddenFill xmlns:a14="http://schemas.microsoft.com/office/drawing/2010/main">
                <a:solidFill>
                  <a:srgbClr val="FFFFFF">
                    <a:alpha val="50195"/>
                  </a:srgbClr>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32774" name="Rectangle 3"/>
          <p:cNvSpPr txBox="1">
            <a:spLocks noChangeArrowheads="1"/>
          </p:cNvSpPr>
          <p:nvPr/>
        </p:nvSpPr>
        <p:spPr bwMode="auto">
          <a:xfrm>
            <a:off x="328613" y="563563"/>
            <a:ext cx="4205287" cy="566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spcBef>
                <a:spcPct val="20000"/>
              </a:spcBef>
              <a:buClr>
                <a:srgbClr val="000090"/>
              </a:buClr>
              <a:buFont typeface="Wingdings" charset="0"/>
              <a:buChar char="u"/>
            </a:pPr>
            <a:r>
              <a:rPr lang="en-US" sz="2000" b="1" i="1">
                <a:solidFill>
                  <a:srgbClr val="000090"/>
                </a:solidFill>
              </a:rPr>
              <a:t>Injection Complex </a:t>
            </a:r>
          </a:p>
          <a:p>
            <a:pPr eaLnBrk="1" hangingPunct="1">
              <a:lnSpc>
                <a:spcPct val="150000"/>
              </a:lnSpc>
              <a:spcBef>
                <a:spcPct val="20000"/>
              </a:spcBef>
              <a:buClr>
                <a:srgbClr val="000090"/>
              </a:buClr>
              <a:buFont typeface="Wingdings" charset="0"/>
              <a:buChar char="u"/>
            </a:pPr>
            <a:r>
              <a:rPr lang="en-US" sz="2000" b="1" i="1">
                <a:solidFill>
                  <a:srgbClr val="000090"/>
                </a:solidFill>
              </a:rPr>
              <a:t>Booster  </a:t>
            </a:r>
            <a:endParaRPr lang="ru-RU" sz="2000" b="1" i="1">
              <a:solidFill>
                <a:srgbClr val="000090"/>
              </a:solidFill>
            </a:endParaRPr>
          </a:p>
          <a:p>
            <a:pPr eaLnBrk="1" hangingPunct="1">
              <a:lnSpc>
                <a:spcPct val="150000"/>
              </a:lnSpc>
              <a:spcBef>
                <a:spcPct val="20000"/>
              </a:spcBef>
              <a:buClr>
                <a:srgbClr val="000090"/>
              </a:buClr>
              <a:buFont typeface="Wingdings" charset="0"/>
              <a:buChar char="u"/>
            </a:pPr>
            <a:r>
              <a:rPr lang="en-US" sz="2000" b="1" i="1">
                <a:solidFill>
                  <a:srgbClr val="000090"/>
                </a:solidFill>
              </a:rPr>
              <a:t>Nuclotron</a:t>
            </a:r>
          </a:p>
          <a:p>
            <a:pPr eaLnBrk="1" hangingPunct="1">
              <a:lnSpc>
                <a:spcPct val="150000"/>
              </a:lnSpc>
              <a:spcBef>
                <a:spcPct val="20000"/>
              </a:spcBef>
              <a:buClr>
                <a:srgbClr val="000090"/>
              </a:buClr>
              <a:buFont typeface="Wingdings" charset="0"/>
              <a:buChar char="u"/>
            </a:pPr>
            <a:r>
              <a:rPr lang="en-US" sz="2000" b="1" i="1">
                <a:solidFill>
                  <a:srgbClr val="000090"/>
                </a:solidFill>
              </a:rPr>
              <a:t>Collider</a:t>
            </a:r>
          </a:p>
          <a:p>
            <a:pPr eaLnBrk="1" hangingPunct="1">
              <a:lnSpc>
                <a:spcPct val="150000"/>
              </a:lnSpc>
              <a:spcBef>
                <a:spcPct val="20000"/>
              </a:spcBef>
              <a:buClr>
                <a:srgbClr val="000090"/>
              </a:buClr>
              <a:buFont typeface="Wingdings" charset="0"/>
              <a:buChar char="u"/>
            </a:pPr>
            <a:r>
              <a:rPr lang="en-US" sz="2000" b="1" i="1">
                <a:solidFill>
                  <a:srgbClr val="000090"/>
                </a:solidFill>
              </a:rPr>
              <a:t>Cryogenic Complex</a:t>
            </a:r>
          </a:p>
          <a:p>
            <a:pPr eaLnBrk="1" hangingPunct="1">
              <a:lnSpc>
                <a:spcPct val="150000"/>
              </a:lnSpc>
              <a:spcBef>
                <a:spcPct val="20000"/>
              </a:spcBef>
              <a:buClr>
                <a:srgbClr val="000090"/>
              </a:buClr>
              <a:buFont typeface="Wingdings" charset="0"/>
              <a:buChar char="u"/>
            </a:pPr>
            <a:r>
              <a:rPr lang="en-US" sz="2000" b="1" i="1">
                <a:solidFill>
                  <a:srgbClr val="000090"/>
                </a:solidFill>
              </a:rPr>
              <a:t>Detector BM@N </a:t>
            </a:r>
          </a:p>
          <a:p>
            <a:pPr eaLnBrk="1" hangingPunct="1">
              <a:lnSpc>
                <a:spcPct val="150000"/>
              </a:lnSpc>
              <a:spcBef>
                <a:spcPct val="20000"/>
              </a:spcBef>
              <a:buClr>
                <a:srgbClr val="000090"/>
              </a:buClr>
              <a:buFont typeface="Wingdings" charset="0"/>
              <a:buChar char="u"/>
            </a:pPr>
            <a:r>
              <a:rPr lang="en-US" sz="2000" b="1" i="1">
                <a:solidFill>
                  <a:srgbClr val="000090"/>
                </a:solidFill>
              </a:rPr>
              <a:t>MPD </a:t>
            </a:r>
          </a:p>
          <a:p>
            <a:pPr eaLnBrk="1" hangingPunct="1">
              <a:lnSpc>
                <a:spcPct val="150000"/>
              </a:lnSpc>
              <a:spcBef>
                <a:spcPct val="20000"/>
              </a:spcBef>
              <a:buClr>
                <a:srgbClr val="000090"/>
              </a:buClr>
              <a:buFont typeface="Wingdings" charset="0"/>
              <a:buChar char="u"/>
            </a:pPr>
            <a:r>
              <a:rPr lang="en-US" sz="2000" b="1" i="1">
                <a:solidFill>
                  <a:srgbClr val="000090"/>
                </a:solidFill>
              </a:rPr>
              <a:t>SPD</a:t>
            </a:r>
          </a:p>
          <a:p>
            <a:pPr eaLnBrk="1" hangingPunct="1">
              <a:lnSpc>
                <a:spcPct val="150000"/>
              </a:lnSpc>
              <a:spcBef>
                <a:spcPct val="20000"/>
              </a:spcBef>
              <a:buClr>
                <a:srgbClr val="000090"/>
              </a:buClr>
              <a:buFont typeface="Wingdings" charset="0"/>
              <a:buChar char="u"/>
            </a:pPr>
            <a:r>
              <a:rPr lang="en-US" sz="2000" b="1" i="1">
                <a:solidFill>
                  <a:srgbClr val="000090"/>
                </a:solidFill>
              </a:rPr>
              <a:t>Magnet production line</a:t>
            </a:r>
          </a:p>
          <a:p>
            <a:pPr eaLnBrk="1" hangingPunct="1">
              <a:lnSpc>
                <a:spcPct val="150000"/>
              </a:lnSpc>
              <a:spcBef>
                <a:spcPct val="20000"/>
              </a:spcBef>
              <a:buClr>
                <a:srgbClr val="000090"/>
              </a:buClr>
              <a:buFont typeface="Wingdings" charset="0"/>
              <a:buChar char="u"/>
            </a:pPr>
            <a:r>
              <a:rPr lang="en-US" sz="2000" b="1" i="1">
                <a:solidFill>
                  <a:srgbClr val="000090"/>
                </a:solidFill>
              </a:rPr>
              <a:t>Computing</a:t>
            </a:r>
          </a:p>
          <a:p>
            <a:pPr eaLnBrk="1" hangingPunct="1">
              <a:lnSpc>
                <a:spcPct val="150000"/>
              </a:lnSpc>
              <a:spcBef>
                <a:spcPct val="20000"/>
              </a:spcBef>
              <a:buClr>
                <a:srgbClr val="000090"/>
              </a:buClr>
              <a:buFont typeface="Wingdings" charset="0"/>
              <a:buChar char="u"/>
            </a:pPr>
            <a:r>
              <a:rPr lang="en-US" sz="2000" b="1" i="1">
                <a:solidFill>
                  <a:srgbClr val="000090"/>
                </a:solidFill>
              </a:rPr>
              <a:t>Infrastructure</a:t>
            </a:r>
          </a:p>
        </p:txBody>
      </p:sp>
      <p:sp>
        <p:nvSpPr>
          <p:cNvPr id="32775" name="AutoShape 4"/>
          <p:cNvSpPr>
            <a:spLocks noChangeAspect="1" noChangeArrowheads="1"/>
          </p:cNvSpPr>
          <p:nvPr/>
        </p:nvSpPr>
        <p:spPr bwMode="auto">
          <a:xfrm>
            <a:off x="2654300" y="182563"/>
            <a:ext cx="4318000" cy="477837"/>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2400" b="1">
                <a:solidFill>
                  <a:srgbClr val="000090"/>
                </a:solidFill>
              </a:rPr>
              <a:t> </a:t>
            </a:r>
            <a:r>
              <a:rPr lang="en-US" sz="2400" b="1">
                <a:solidFill>
                  <a:srgbClr val="000090"/>
                </a:solidFill>
              </a:rPr>
              <a:t>major blocks of the </a:t>
            </a:r>
            <a:r>
              <a:rPr lang="en-US" sz="2400" b="1">
                <a:solidFill>
                  <a:srgbClr val="FF0006"/>
                </a:solidFill>
              </a:rPr>
              <a:t>NICA</a:t>
            </a:r>
            <a:endParaRPr lang="en-US" sz="2400" b="1">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TextBox 1"/>
          <p:cNvSpPr txBox="1">
            <a:spLocks noChangeArrowheads="1"/>
          </p:cNvSpPr>
          <p:nvPr/>
        </p:nvSpPr>
        <p:spPr bwMode="auto">
          <a:xfrm>
            <a:off x="8101013" y="476250"/>
            <a:ext cx="538162"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u="sng">
                <a:latin typeface="Calibri" charset="0"/>
                <a:cs typeface="Arial" charset="0"/>
              </a:rPr>
              <a:t>FFD</a:t>
            </a:r>
            <a:endParaRPr lang="ru-RU" sz="1800" u="sng">
              <a:latin typeface="Calibri" charset="0"/>
              <a:cs typeface="Arial" charset="0"/>
            </a:endParaRPr>
          </a:p>
        </p:txBody>
      </p:sp>
      <p:sp>
        <p:nvSpPr>
          <p:cNvPr id="112642" name="TextBox 7"/>
          <p:cNvSpPr txBox="1">
            <a:spLocks noChangeArrowheads="1"/>
          </p:cNvSpPr>
          <p:nvPr/>
        </p:nvSpPr>
        <p:spPr bwMode="auto">
          <a:xfrm>
            <a:off x="1187450" y="0"/>
            <a:ext cx="6994525" cy="461963"/>
          </a:xfrm>
          <a:prstGeom prst="rect">
            <a:avLst/>
          </a:prstGeom>
          <a:solidFill>
            <a:srgbClr val="FFF8C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rPr>
              <a:t>MPD detector for Heavy-Ion Collisions @ NICA</a:t>
            </a:r>
            <a:endParaRPr lang="ru-RU" b="1">
              <a:solidFill>
                <a:srgbClr val="000090"/>
              </a:solidFill>
            </a:endParaRPr>
          </a:p>
        </p:txBody>
      </p:sp>
      <p:sp>
        <p:nvSpPr>
          <p:cNvPr id="112643" name="Text Box 3"/>
          <p:cNvSpPr txBox="1">
            <a:spLocks noChangeArrowheads="1"/>
          </p:cNvSpPr>
          <p:nvPr/>
        </p:nvSpPr>
        <p:spPr bwMode="auto">
          <a:xfrm>
            <a:off x="179388" y="549275"/>
            <a:ext cx="3808412" cy="1079500"/>
          </a:xfrm>
          <a:prstGeom prst="rect">
            <a:avLst/>
          </a:prstGeom>
          <a:solidFill>
            <a:srgbClr val="EAEAEA"/>
          </a:solidFill>
          <a:ln w="9525">
            <a:solidFill>
              <a:srgbClr val="000090"/>
            </a:solidFill>
            <a:miter lim="800000"/>
            <a:headEnd/>
            <a:tailEnd/>
          </a:ln>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charset="0"/>
                <a:ea typeface="ＭＳ Ｐゴシック" charset="0"/>
              </a:defRPr>
            </a:lvl9pPr>
          </a:lstStyle>
          <a:p>
            <a:pPr eaLnBrk="1" hangingPunct="1"/>
            <a:r>
              <a:rPr lang="en-US" sz="1600" b="1" dirty="0">
                <a:solidFill>
                  <a:srgbClr val="000090"/>
                </a:solidFill>
                <a:cs typeface="Arial" charset="0"/>
              </a:rPr>
              <a:t>Tracking: up to |</a:t>
            </a:r>
            <a:r>
              <a:rPr lang="en-US" sz="1600" b="1" dirty="0">
                <a:solidFill>
                  <a:srgbClr val="000090"/>
                </a:solidFill>
                <a:latin typeface="Symbol" charset="0"/>
                <a:cs typeface="Arial" charset="0"/>
              </a:rPr>
              <a:t>h</a:t>
            </a:r>
            <a:r>
              <a:rPr lang="en-US" sz="1600" b="1" dirty="0">
                <a:solidFill>
                  <a:srgbClr val="000090"/>
                </a:solidFill>
                <a:cs typeface="Arial" charset="0"/>
              </a:rPr>
              <a:t>|</a:t>
            </a:r>
            <a:r>
              <a:rPr lang="en-US" sz="1600" b="1" dirty="0" smtClean="0">
                <a:solidFill>
                  <a:srgbClr val="000090"/>
                </a:solidFill>
                <a:cs typeface="Arial" charset="0"/>
              </a:rPr>
              <a:t>&lt;1.8 </a:t>
            </a:r>
            <a:r>
              <a:rPr lang="en-US" sz="1600" b="1" dirty="0">
                <a:solidFill>
                  <a:srgbClr val="000090"/>
                </a:solidFill>
                <a:cs typeface="Arial" charset="0"/>
              </a:rPr>
              <a:t>(TPC)</a:t>
            </a:r>
          </a:p>
          <a:p>
            <a:pPr eaLnBrk="1" hangingPunct="1"/>
            <a:r>
              <a:rPr lang="en-US" sz="1600" b="1" dirty="0">
                <a:solidFill>
                  <a:srgbClr val="000090"/>
                </a:solidFill>
                <a:cs typeface="Arial" charset="0"/>
              </a:rPr>
              <a:t>PID: hadrons, e, </a:t>
            </a:r>
            <a:r>
              <a:rPr lang="en-US" sz="1600" b="1" dirty="0">
                <a:solidFill>
                  <a:srgbClr val="000090"/>
                </a:solidFill>
                <a:latin typeface="Symbol" charset="0"/>
                <a:cs typeface="Arial" charset="0"/>
              </a:rPr>
              <a:t>g (</a:t>
            </a:r>
            <a:r>
              <a:rPr lang="en-US" sz="1600" b="1" dirty="0">
                <a:solidFill>
                  <a:srgbClr val="000090"/>
                </a:solidFill>
                <a:cs typeface="Arial" charset="0"/>
              </a:rPr>
              <a:t>TOF, TPC, ECAL</a:t>
            </a:r>
            <a:r>
              <a:rPr lang="en-US" sz="1600" b="1" dirty="0">
                <a:solidFill>
                  <a:srgbClr val="000090"/>
                </a:solidFill>
                <a:latin typeface="Symbol" charset="0"/>
                <a:cs typeface="Arial" charset="0"/>
              </a:rPr>
              <a:t>)</a:t>
            </a:r>
          </a:p>
          <a:p>
            <a:pPr eaLnBrk="1" hangingPunct="1"/>
            <a:r>
              <a:rPr lang="en-US" sz="1600" b="1" dirty="0">
                <a:solidFill>
                  <a:srgbClr val="000090"/>
                </a:solidFill>
                <a:cs typeface="Arial" charset="0"/>
              </a:rPr>
              <a:t>Event characterization: </a:t>
            </a:r>
          </a:p>
          <a:p>
            <a:pPr algn="r" eaLnBrk="1" hangingPunct="1"/>
            <a:r>
              <a:rPr lang="en-US" sz="1600" b="1" dirty="0">
                <a:solidFill>
                  <a:srgbClr val="000090"/>
                </a:solidFill>
                <a:cs typeface="Arial" charset="0"/>
              </a:rPr>
              <a:t>centrality &amp; event plane (ZDC)</a:t>
            </a:r>
          </a:p>
        </p:txBody>
      </p:sp>
      <p:sp>
        <p:nvSpPr>
          <p:cNvPr id="26" name="Прямоугольник 25"/>
          <p:cNvSpPr/>
          <p:nvPr/>
        </p:nvSpPr>
        <p:spPr>
          <a:xfrm>
            <a:off x="5057775" y="2614613"/>
            <a:ext cx="252413" cy="1189037"/>
          </a:xfrm>
          <a:prstGeom prst="rect">
            <a:avLst/>
          </a:prstGeom>
          <a:solidFill>
            <a:srgbClr val="FFC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27" name="Прямоугольник 26"/>
          <p:cNvSpPr/>
          <p:nvPr/>
        </p:nvSpPr>
        <p:spPr>
          <a:xfrm>
            <a:off x="7056438" y="2614613"/>
            <a:ext cx="250825" cy="1189037"/>
          </a:xfrm>
          <a:prstGeom prst="rect">
            <a:avLst/>
          </a:prstGeom>
          <a:solidFill>
            <a:srgbClr val="FFC000">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28" name="Прямоугольник 27"/>
          <p:cNvSpPr/>
          <p:nvPr/>
        </p:nvSpPr>
        <p:spPr>
          <a:xfrm>
            <a:off x="4643438" y="2335213"/>
            <a:ext cx="252412" cy="1728787"/>
          </a:xfrm>
          <a:prstGeom prst="rect">
            <a:avLst/>
          </a:prstGeom>
          <a:solidFill>
            <a:srgbClr val="FFC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29" name="Прямоугольник 28"/>
          <p:cNvSpPr/>
          <p:nvPr/>
        </p:nvSpPr>
        <p:spPr>
          <a:xfrm>
            <a:off x="7451725" y="2335213"/>
            <a:ext cx="252413" cy="1728787"/>
          </a:xfrm>
          <a:prstGeom prst="rect">
            <a:avLst/>
          </a:prstGeom>
          <a:solidFill>
            <a:srgbClr val="FFC00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cxnSp>
        <p:nvCxnSpPr>
          <p:cNvPr id="31" name="Прямая со стрелкой 30"/>
          <p:cNvCxnSpPr/>
          <p:nvPr/>
        </p:nvCxnSpPr>
        <p:spPr>
          <a:xfrm rot="2580000">
            <a:off x="4176713" y="2074863"/>
            <a:ext cx="1366837" cy="504825"/>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33" name="Прямая со стрелкой 32"/>
          <p:cNvCxnSpPr/>
          <p:nvPr/>
        </p:nvCxnSpPr>
        <p:spPr>
          <a:xfrm rot="1740000">
            <a:off x="4248150" y="1822450"/>
            <a:ext cx="792163" cy="973138"/>
          </a:xfrm>
          <a:prstGeom prst="straightConnector1">
            <a:avLst/>
          </a:prstGeom>
          <a:ln w="25400">
            <a:solidFill>
              <a:srgbClr val="FFC000"/>
            </a:solidFill>
            <a:tailEnd type="arrow"/>
          </a:ln>
        </p:spPr>
        <p:style>
          <a:lnRef idx="1">
            <a:schemeClr val="accent1"/>
          </a:lnRef>
          <a:fillRef idx="0">
            <a:schemeClr val="accent1"/>
          </a:fillRef>
          <a:effectRef idx="0">
            <a:schemeClr val="accent1"/>
          </a:effectRef>
          <a:fontRef idx="minor">
            <a:schemeClr val="tx1"/>
          </a:fontRef>
        </p:style>
      </p:cxnSp>
      <p:pic>
        <p:nvPicPr>
          <p:cNvPr id="11265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900" y="1281113"/>
            <a:ext cx="5146675" cy="411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20"/>
          <p:cNvSpPr txBox="1"/>
          <p:nvPr/>
        </p:nvSpPr>
        <p:spPr bwMode="auto">
          <a:xfrm>
            <a:off x="4140200" y="547688"/>
            <a:ext cx="4737100" cy="369887"/>
          </a:xfrm>
          <a:prstGeom prst="rect">
            <a:avLst/>
          </a:prstGeom>
          <a:solidFill>
            <a:schemeClr val="accent5">
              <a:lumMod val="90000"/>
              <a:alpha val="96000"/>
            </a:schemeClr>
          </a:solid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u="sng" smtClean="0">
                <a:solidFill>
                  <a:srgbClr val="000090"/>
                </a:solidFill>
              </a:rPr>
              <a:t>Stage 1:</a:t>
            </a:r>
            <a:r>
              <a:rPr lang="en-US" sz="1800" b="1" smtClean="0">
                <a:solidFill>
                  <a:srgbClr val="000090"/>
                </a:solidFill>
              </a:rPr>
              <a:t>             </a:t>
            </a:r>
            <a:r>
              <a:rPr lang="en-US" sz="1600" b="1" smtClean="0">
                <a:solidFill>
                  <a:srgbClr val="000090"/>
                </a:solidFill>
              </a:rPr>
              <a:t>TPC, TOF, ECAL, ZDC, FD</a:t>
            </a:r>
            <a:endParaRPr lang="ru-RU" sz="1600" b="1" smtClean="0">
              <a:solidFill>
                <a:srgbClr val="000090"/>
              </a:solidFill>
            </a:endParaRPr>
          </a:p>
        </p:txBody>
      </p:sp>
      <p:sp>
        <p:nvSpPr>
          <p:cNvPr id="112652" name="TextBox 11"/>
          <p:cNvSpPr txBox="1">
            <a:spLocks noChangeArrowheads="1"/>
          </p:cNvSpPr>
          <p:nvPr/>
        </p:nvSpPr>
        <p:spPr bwMode="auto">
          <a:xfrm>
            <a:off x="1028700" y="5715000"/>
            <a:ext cx="6781800" cy="7080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C1167"/>
                </a:solidFill>
              </a:rPr>
              <a:t>Status:</a:t>
            </a:r>
            <a:r>
              <a:rPr lang="ru-RU" sz="2000" b="1">
                <a:solidFill>
                  <a:srgbClr val="0C1167"/>
                </a:solidFill>
              </a:rPr>
              <a:t>  </a:t>
            </a:r>
            <a:r>
              <a:rPr lang="en-US" sz="2000" i="1">
                <a:solidFill>
                  <a:srgbClr val="0C1167"/>
                </a:solidFill>
              </a:rPr>
              <a:t>technical design and detector R&amp;D – </a:t>
            </a:r>
            <a:r>
              <a:rPr lang="en-US" sz="2000" i="1">
                <a:solidFill>
                  <a:srgbClr val="FF0000"/>
                </a:solidFill>
              </a:rPr>
              <a:t>completed</a:t>
            </a:r>
            <a:r>
              <a:rPr lang="en-US" sz="2000" i="1">
                <a:solidFill>
                  <a:srgbClr val="0C1167"/>
                </a:solidFill>
              </a:rPr>
              <a:t>;</a:t>
            </a:r>
            <a:r>
              <a:rPr lang="ru-RU" sz="2000" i="1">
                <a:solidFill>
                  <a:srgbClr val="0C1167"/>
                </a:solidFill>
              </a:rPr>
              <a:t> </a:t>
            </a:r>
            <a:endParaRPr lang="en-US" sz="2000" i="1">
              <a:solidFill>
                <a:srgbClr val="0C1167"/>
              </a:solidFill>
            </a:endParaRPr>
          </a:p>
          <a:p>
            <a:pPr algn="r" eaLnBrk="1" hangingPunct="1"/>
            <a:r>
              <a:rPr lang="en-US" sz="2000" i="1">
                <a:solidFill>
                  <a:srgbClr val="0C1167"/>
                </a:solidFill>
              </a:rPr>
              <a:t>Preparation for the mass production</a:t>
            </a:r>
          </a:p>
          <a:p>
            <a:pPr eaLnBrk="1" hangingPunct="1"/>
            <a:endParaRPr lang="en-US" sz="2000" i="1">
              <a:solidFill>
                <a:srgbClr val="0C1167"/>
              </a:solidFill>
            </a:endParaRPr>
          </a:p>
        </p:txBody>
      </p:sp>
      <p:sp>
        <p:nvSpPr>
          <p:cNvPr id="112653" name="Date Placeholder 21"/>
          <p:cNvSpPr>
            <a:spLocks noGrp="1"/>
          </p:cNvSpPr>
          <p:nvPr>
            <p:ph type="dt" sz="quarter" idx="10"/>
          </p:nvPr>
        </p:nvSpPr>
        <p:spPr>
          <a:xfrm>
            <a:off x="457200" y="63087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12654" name="Slide Number Placeholder 22"/>
          <p:cNvSpPr>
            <a:spLocks noGrp="1"/>
          </p:cNvSpPr>
          <p:nvPr>
            <p:ph type="sldNum" sz="quarter" idx="12"/>
          </p:nvPr>
        </p:nvSpPr>
        <p:spPr>
          <a:xfrm>
            <a:off x="6794500" y="63087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C19BCE-CE2C-3A4F-8C3C-76C9F519DF27}" type="slidenum">
              <a:rPr lang="ru-RU" sz="1400"/>
              <a:pPr eaLnBrk="1" hangingPunct="1"/>
              <a:t>30</a:t>
            </a:fld>
            <a:endParaRPr lang="ru-RU" sz="1400"/>
          </a:p>
        </p:txBody>
      </p:sp>
      <p:sp>
        <p:nvSpPr>
          <p:cNvPr id="112655" name="Footer Placeholder 23"/>
          <p:cNvSpPr>
            <a:spLocks noGrp="1"/>
          </p:cNvSpPr>
          <p:nvPr>
            <p:ph type="ftr" sz="quarter" idx="11"/>
          </p:nvPr>
        </p:nvSpPr>
        <p:spPr>
          <a:xfrm>
            <a:off x="3124200" y="6308725"/>
            <a:ext cx="39624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grpSp>
        <p:nvGrpSpPr>
          <p:cNvPr id="2" name="Group 94"/>
          <p:cNvGrpSpPr>
            <a:grpSpLocks/>
          </p:cNvGrpSpPr>
          <p:nvPr/>
        </p:nvGrpSpPr>
        <p:grpSpPr bwMode="auto">
          <a:xfrm>
            <a:off x="4140200" y="966788"/>
            <a:ext cx="4737100" cy="3516312"/>
            <a:chOff x="4140200" y="966788"/>
            <a:chExt cx="4737100" cy="3516312"/>
          </a:xfrm>
        </p:grpSpPr>
        <p:grpSp>
          <p:nvGrpSpPr>
            <p:cNvPr id="112659" name="Group 91"/>
            <p:cNvGrpSpPr>
              <a:grpSpLocks/>
            </p:cNvGrpSpPr>
            <p:nvPr/>
          </p:nvGrpSpPr>
          <p:grpSpPr bwMode="auto">
            <a:xfrm>
              <a:off x="4572000" y="2628900"/>
              <a:ext cx="3302000" cy="1854200"/>
              <a:chOff x="4572000" y="2209800"/>
              <a:chExt cx="3302000" cy="1854200"/>
            </a:xfrm>
          </p:grpSpPr>
          <p:grpSp>
            <p:nvGrpSpPr>
              <p:cNvPr id="112661" name="Group 88"/>
              <p:cNvGrpSpPr>
                <a:grpSpLocks/>
              </p:cNvGrpSpPr>
              <p:nvPr/>
            </p:nvGrpSpPr>
            <p:grpSpPr bwMode="auto">
              <a:xfrm>
                <a:off x="4572000" y="2209800"/>
                <a:ext cx="731519" cy="1854200"/>
                <a:chOff x="4572000" y="2209800"/>
                <a:chExt cx="731519" cy="1854200"/>
              </a:xfrm>
            </p:grpSpPr>
            <p:sp>
              <p:nvSpPr>
                <p:cNvPr id="24" name="Rectangle 23"/>
                <p:cNvSpPr/>
                <p:nvPr/>
              </p:nvSpPr>
              <p:spPr>
                <a:xfrm>
                  <a:off x="4572000" y="22098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35" name="Rectangle 34"/>
                <p:cNvSpPr/>
                <p:nvPr/>
              </p:nvSpPr>
              <p:spPr>
                <a:xfrm>
                  <a:off x="4762500" y="24907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0" name="Rectangle 39"/>
                <p:cNvSpPr/>
                <p:nvPr/>
              </p:nvSpPr>
              <p:spPr>
                <a:xfrm>
                  <a:off x="4572000" y="31750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4" name="Rectangle 43"/>
                <p:cNvSpPr/>
                <p:nvPr/>
              </p:nvSpPr>
              <p:spPr>
                <a:xfrm>
                  <a:off x="4775200" y="31765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7" name="Rectangle 46"/>
                <p:cNvSpPr/>
                <p:nvPr/>
              </p:nvSpPr>
              <p:spPr>
                <a:xfrm>
                  <a:off x="5245100" y="24907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9" name="Rectangle 48"/>
                <p:cNvSpPr/>
                <p:nvPr/>
              </p:nvSpPr>
              <p:spPr>
                <a:xfrm>
                  <a:off x="5257800" y="31765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1" name="Rectangle 50"/>
                <p:cNvSpPr/>
                <p:nvPr/>
              </p:nvSpPr>
              <p:spPr>
                <a:xfrm>
                  <a:off x="5067300" y="24907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2" name="Rectangle 51"/>
                <p:cNvSpPr/>
                <p:nvPr/>
              </p:nvSpPr>
              <p:spPr>
                <a:xfrm>
                  <a:off x="5080000" y="32273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5" name="Rectangle 54"/>
                <p:cNvSpPr/>
                <p:nvPr/>
              </p:nvSpPr>
              <p:spPr>
                <a:xfrm>
                  <a:off x="5143500" y="24907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7" name="Rectangle 56"/>
                <p:cNvSpPr/>
                <p:nvPr/>
              </p:nvSpPr>
              <p:spPr>
                <a:xfrm>
                  <a:off x="5143500" y="32019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9" name="Rectangle 58"/>
                <p:cNvSpPr/>
                <p:nvPr/>
              </p:nvSpPr>
              <p:spPr>
                <a:xfrm>
                  <a:off x="4940300" y="25034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61" name="Rectangle 60"/>
                <p:cNvSpPr/>
                <p:nvPr/>
              </p:nvSpPr>
              <p:spPr>
                <a:xfrm>
                  <a:off x="4940300" y="33670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grpSp>
          <p:grpSp>
            <p:nvGrpSpPr>
              <p:cNvPr id="112662" name="Group 89"/>
              <p:cNvGrpSpPr>
                <a:grpSpLocks/>
              </p:cNvGrpSpPr>
              <p:nvPr/>
            </p:nvGrpSpPr>
            <p:grpSpPr bwMode="auto">
              <a:xfrm>
                <a:off x="7137400" y="2222500"/>
                <a:ext cx="736600" cy="1841500"/>
                <a:chOff x="7137400" y="2222500"/>
                <a:chExt cx="736600" cy="1841500"/>
              </a:xfrm>
            </p:grpSpPr>
            <p:sp>
              <p:nvSpPr>
                <p:cNvPr id="39" name="Rectangle 38"/>
                <p:cNvSpPr/>
                <p:nvPr/>
              </p:nvSpPr>
              <p:spPr>
                <a:xfrm>
                  <a:off x="7670800" y="22225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2" name="Rectangle 41"/>
                <p:cNvSpPr/>
                <p:nvPr/>
              </p:nvSpPr>
              <p:spPr>
                <a:xfrm>
                  <a:off x="7683500" y="3175000"/>
                  <a:ext cx="190500" cy="88900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3" name="Rectangle 42"/>
                <p:cNvSpPr/>
                <p:nvPr/>
              </p:nvSpPr>
              <p:spPr>
                <a:xfrm>
                  <a:off x="7505700" y="25034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6" name="Rectangle 45"/>
                <p:cNvSpPr/>
                <p:nvPr/>
              </p:nvSpPr>
              <p:spPr>
                <a:xfrm>
                  <a:off x="7518400" y="3176588"/>
                  <a:ext cx="165100" cy="608012"/>
                </a:xfrm>
                <a:prstGeom prst="rect">
                  <a:avLst/>
                </a:prstGeom>
                <a:solidFill>
                  <a:srgbClr val="226438"/>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48" name="Rectangle 47"/>
                <p:cNvSpPr/>
                <p:nvPr/>
              </p:nvSpPr>
              <p:spPr>
                <a:xfrm>
                  <a:off x="7137400" y="24907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0" name="Rectangle 49"/>
                <p:cNvSpPr/>
                <p:nvPr/>
              </p:nvSpPr>
              <p:spPr>
                <a:xfrm>
                  <a:off x="7137400" y="3176588"/>
                  <a:ext cx="46038" cy="6080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3" name="Rectangle 52"/>
                <p:cNvSpPr/>
                <p:nvPr/>
              </p:nvSpPr>
              <p:spPr>
                <a:xfrm>
                  <a:off x="7315200" y="25034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4" name="Rectangle 53"/>
                <p:cNvSpPr/>
                <p:nvPr/>
              </p:nvSpPr>
              <p:spPr>
                <a:xfrm>
                  <a:off x="7315200" y="3227388"/>
                  <a:ext cx="46038" cy="544512"/>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6" name="Rectangle 55"/>
                <p:cNvSpPr/>
                <p:nvPr/>
              </p:nvSpPr>
              <p:spPr>
                <a:xfrm>
                  <a:off x="7213600" y="24907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58" name="Rectangle 57"/>
                <p:cNvSpPr/>
                <p:nvPr/>
              </p:nvSpPr>
              <p:spPr>
                <a:xfrm>
                  <a:off x="7200900" y="3214688"/>
                  <a:ext cx="101600" cy="5572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60" name="Rectangle 59"/>
                <p:cNvSpPr/>
                <p:nvPr/>
              </p:nvSpPr>
              <p:spPr>
                <a:xfrm>
                  <a:off x="7366000" y="25034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sp>
              <p:nvSpPr>
                <p:cNvPr id="62" name="Rectangle 61"/>
                <p:cNvSpPr/>
                <p:nvPr/>
              </p:nvSpPr>
              <p:spPr>
                <a:xfrm>
                  <a:off x="7366000" y="3367088"/>
                  <a:ext cx="127000" cy="379412"/>
                </a:xfrm>
                <a:prstGeom prst="rect">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Arial" charset="0"/>
                    <a:ea typeface="ＭＳ Ｐゴシック" charset="0"/>
                    <a:cs typeface="ＭＳ Ｐゴシック" charset="0"/>
                  </a:endParaRPr>
                </a:p>
              </p:txBody>
            </p:sp>
          </p:grpSp>
          <p:grpSp>
            <p:nvGrpSpPr>
              <p:cNvPr id="112663" name="Group 90"/>
              <p:cNvGrpSpPr>
                <a:grpSpLocks/>
              </p:cNvGrpSpPr>
              <p:nvPr/>
            </p:nvGrpSpPr>
            <p:grpSpPr bwMode="auto">
              <a:xfrm>
                <a:off x="5614193" y="3010694"/>
                <a:ext cx="1243806" cy="240506"/>
                <a:chOff x="5614193" y="3010694"/>
                <a:chExt cx="1243806" cy="240506"/>
              </a:xfrm>
            </p:grpSpPr>
            <p:cxnSp>
              <p:nvCxnSpPr>
                <p:cNvPr id="64" name="Straight Connector 63"/>
                <p:cNvCxnSpPr/>
                <p:nvPr/>
              </p:nvCxnSpPr>
              <p:spPr>
                <a:xfrm>
                  <a:off x="5918200" y="30480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a:off x="5918200" y="30861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5918200" y="32004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918200" y="3238500"/>
                  <a:ext cx="596900" cy="1588"/>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rot="16800000" flipH="1">
                  <a:off x="57919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rot="16800000" flipH="1">
                  <a:off x="57919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16800000" flipH="1">
                  <a:off x="56903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16800000" flipH="1">
                  <a:off x="5690394" y="30614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rot="16800000" flipH="1">
                  <a:off x="55760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rot="16800000" flipH="1">
                  <a:off x="55760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rot="16800000" flipH="1">
                  <a:off x="65793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16800000" flipH="1">
                  <a:off x="66809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16800000" flipH="1">
                  <a:off x="6807994" y="32011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6" name="Straight Connector 85"/>
                <p:cNvCxnSpPr/>
                <p:nvPr/>
              </p:nvCxnSpPr>
              <p:spPr>
                <a:xfrm rot="16800000" flipH="1">
                  <a:off x="65793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16800000" flipH="1">
                  <a:off x="6680994" y="30614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16800000" flipH="1">
                  <a:off x="6807994" y="3048794"/>
                  <a:ext cx="87312" cy="12700"/>
                </a:xfrm>
                <a:prstGeom prst="line">
                  <a:avLst/>
                </a:prstGeom>
                <a:ln>
                  <a:solidFill>
                    <a:srgbClr val="000090"/>
                  </a:solidFill>
                </a:ln>
              </p:spPr>
              <p:style>
                <a:lnRef idx="2">
                  <a:schemeClr val="accent1"/>
                </a:lnRef>
                <a:fillRef idx="0">
                  <a:schemeClr val="accent1"/>
                </a:fillRef>
                <a:effectRef idx="1">
                  <a:schemeClr val="accent1"/>
                </a:effectRef>
                <a:fontRef idx="minor">
                  <a:schemeClr val="tx1"/>
                </a:fontRef>
              </p:style>
            </p:cxnSp>
          </p:grpSp>
        </p:grpSp>
        <p:sp>
          <p:nvSpPr>
            <p:cNvPr id="93" name="TextBox 92"/>
            <p:cNvSpPr txBox="1"/>
            <p:nvPr/>
          </p:nvSpPr>
          <p:spPr bwMode="auto">
            <a:xfrm>
              <a:off x="4140200" y="966788"/>
              <a:ext cx="4737100" cy="369887"/>
            </a:xfrm>
            <a:prstGeom prst="rect">
              <a:avLst/>
            </a:prstGeom>
            <a:solidFill>
              <a:schemeClr val="accent6">
                <a:lumMod val="20000"/>
                <a:lumOff val="80000"/>
                <a:alpha val="96000"/>
              </a:schemeClr>
            </a:solidFill>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u="sng" smtClean="0">
                  <a:solidFill>
                    <a:srgbClr val="FF0000"/>
                  </a:solidFill>
                </a:rPr>
                <a:t>Stage 2</a:t>
              </a:r>
              <a:r>
                <a:rPr lang="en-US" sz="1800" b="1" smtClean="0">
                  <a:solidFill>
                    <a:srgbClr val="000090"/>
                  </a:solidFill>
                </a:rPr>
                <a:t>:</a:t>
              </a:r>
              <a:r>
                <a:rPr lang="en-US" sz="1600" b="1" smtClean="0">
                  <a:solidFill>
                    <a:srgbClr val="000090"/>
                  </a:solidFill>
                </a:rPr>
                <a:t>     IT + Endcaps (tracker, TOF, ECAL)</a:t>
              </a:r>
              <a:endParaRPr lang="ru-RU" sz="1600" b="1" smtClean="0">
                <a:solidFill>
                  <a:srgbClr val="000090"/>
                </a:solidFill>
              </a:endParaRPr>
            </a:p>
          </p:txBody>
        </p:sp>
      </p:grpSp>
      <p:pic>
        <p:nvPicPr>
          <p:cNvPr id="112657" name="Picture 2"/>
          <p:cNvPicPr>
            <a:picLocks noChangeAspect="1" noChangeArrowheads="1"/>
          </p:cNvPicPr>
          <p:nvPr/>
        </p:nvPicPr>
        <p:blipFill>
          <a:blip r:embed="rId4">
            <a:extLst>
              <a:ext uri="{28A0092B-C50C-407E-A947-70E740481C1C}">
                <a14:useLocalDpi xmlns:a14="http://schemas.microsoft.com/office/drawing/2010/main" val="0"/>
              </a:ext>
            </a:extLst>
          </a:blip>
          <a:srcRect l="3314"/>
          <a:stretch>
            <a:fillRect/>
          </a:stretch>
        </p:blipFill>
        <p:spPr bwMode="auto">
          <a:xfrm>
            <a:off x="0" y="1930400"/>
            <a:ext cx="4164013" cy="340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12658" name="Picture 72" descr="AA049887.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4138613"/>
            <a:ext cx="1905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42000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3050116" y="177800"/>
            <a:ext cx="3298499" cy="461665"/>
          </a:xfrm>
          <a:prstGeom prst="rect">
            <a:avLst/>
          </a:prstGeom>
          <a:solidFill>
            <a:srgbClr val="CCFFCC"/>
          </a:solidFill>
          <a:ln>
            <a:noFill/>
          </a:ln>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90"/>
                </a:solidFill>
                <a:latin typeface="Arial" charset="0"/>
              </a:rPr>
              <a:t>strategy in 2020-2023</a:t>
            </a:r>
            <a:endParaRPr lang="ru-RU" b="1" dirty="0">
              <a:solidFill>
                <a:srgbClr val="000090"/>
              </a:solidFill>
              <a:latin typeface="Arial" charset="0"/>
            </a:endParaRPr>
          </a:p>
        </p:txBody>
      </p:sp>
      <p:sp>
        <p:nvSpPr>
          <p:cNvPr id="3" name="TextBox 2"/>
          <p:cNvSpPr txBox="1"/>
          <p:nvPr/>
        </p:nvSpPr>
        <p:spPr>
          <a:xfrm>
            <a:off x="381000" y="612775"/>
            <a:ext cx="8470900" cy="400110"/>
          </a:xfrm>
          <a:prstGeom prst="rect">
            <a:avLst/>
          </a:prstGeom>
          <a:noFill/>
        </p:spPr>
        <p:txBody>
          <a:bodyPr wrap="square">
            <a:spAutoFit/>
          </a:bodyPr>
          <a:lstStyle/>
          <a:p>
            <a:pPr algn="ctr">
              <a:defRPr/>
            </a:pPr>
            <a:r>
              <a:rPr lang="en-US" sz="2000" i="1" dirty="0" smtClean="0">
                <a:solidFill>
                  <a:srgbClr val="000090"/>
                </a:solidFill>
                <a:latin typeface="+mn-lt"/>
                <a:ea typeface="+mn-ea"/>
                <a:cs typeface="Times New Roman" pitchFamily="18" charset="0"/>
              </a:rPr>
              <a:t>energy </a:t>
            </a:r>
            <a:r>
              <a:rPr lang="en-US" sz="2000" i="1" dirty="0">
                <a:solidFill>
                  <a:srgbClr val="000090"/>
                </a:solidFill>
                <a:latin typeface="+mn-lt"/>
                <a:ea typeface="+mn-ea"/>
                <a:cs typeface="Times New Roman" pitchFamily="18" charset="0"/>
              </a:rPr>
              <a:t>and system size scan </a:t>
            </a:r>
            <a:r>
              <a:rPr lang="en-US" sz="2000" i="1" dirty="0" smtClean="0">
                <a:solidFill>
                  <a:srgbClr val="000090"/>
                </a:solidFill>
                <a:latin typeface="+mn-lt"/>
                <a:ea typeface="+mn-ea"/>
                <a:cs typeface="Times New Roman" pitchFamily="18" charset="0"/>
              </a:rPr>
              <a:t>from </a:t>
            </a:r>
            <a:r>
              <a:rPr lang="en-US" sz="2000" i="1" dirty="0">
                <a:solidFill>
                  <a:srgbClr val="000090"/>
                </a:solidFill>
                <a:latin typeface="+mn-lt"/>
                <a:ea typeface="+mn-ea"/>
                <a:cs typeface="Times New Roman" pitchFamily="18" charset="0"/>
              </a:rPr>
              <a:t>4 to 11 GeV in steps of 1-2 GeV</a:t>
            </a:r>
          </a:p>
        </p:txBody>
      </p:sp>
      <p:sp>
        <p:nvSpPr>
          <p:cNvPr id="9" name="TextBox 8"/>
          <p:cNvSpPr txBox="1"/>
          <p:nvPr/>
        </p:nvSpPr>
        <p:spPr>
          <a:xfrm>
            <a:off x="452438" y="1108075"/>
            <a:ext cx="8386762" cy="1015663"/>
          </a:xfrm>
          <a:prstGeom prst="rect">
            <a:avLst/>
          </a:prstGeom>
          <a:solidFill>
            <a:srgbClr val="FFE2DF"/>
          </a:solidFill>
        </p:spPr>
        <p:txBody>
          <a:bodyPr wrap="square">
            <a:spAutoFit/>
          </a:bodyPr>
          <a:lstStyle/>
          <a:p>
            <a:pPr>
              <a:defRPr/>
            </a:pPr>
            <a:r>
              <a:rPr lang="en-US" sz="2000" b="1" dirty="0" smtClean="0">
                <a:solidFill>
                  <a:srgbClr val="000090"/>
                </a:solidFill>
                <a:latin typeface="+mn-lt"/>
              </a:rPr>
              <a:t>limitation by the accelerator:</a:t>
            </a:r>
            <a:endParaRPr lang="en-US" sz="2000" b="1" dirty="0" smtClean="0">
              <a:solidFill>
                <a:srgbClr val="000090"/>
              </a:solidFill>
              <a:latin typeface="+mn-lt"/>
              <a:ea typeface="+mn-ea"/>
              <a:cs typeface="Arial" pitchFamily="34" charset="0"/>
            </a:endParaRPr>
          </a:p>
          <a:p>
            <a:pPr marL="342900" indent="-342900">
              <a:buFont typeface="Wingdings" pitchFamily="2" charset="2"/>
              <a:buChar char="§"/>
              <a:defRPr/>
            </a:pPr>
            <a:r>
              <a:rPr lang="en-US" sz="2000" i="1" dirty="0" smtClean="0">
                <a:solidFill>
                  <a:srgbClr val="000090"/>
                </a:solidFill>
                <a:latin typeface="+mn-lt"/>
                <a:ea typeface="+mn-ea"/>
                <a:cs typeface="Arial" pitchFamily="34" charset="0"/>
              </a:rPr>
              <a:t>lower luminosity</a:t>
            </a:r>
            <a:endParaRPr lang="en-US" sz="2000" i="1" dirty="0">
              <a:solidFill>
                <a:srgbClr val="000090"/>
              </a:solidFill>
              <a:latin typeface="+mn-lt"/>
              <a:ea typeface="+mn-ea"/>
              <a:cs typeface="Arial" pitchFamily="34" charset="0"/>
            </a:endParaRPr>
          </a:p>
          <a:p>
            <a:pPr marL="342900" indent="-342900">
              <a:buFont typeface="Wingdings" pitchFamily="2" charset="2"/>
              <a:buChar char="§"/>
              <a:defRPr/>
            </a:pPr>
            <a:r>
              <a:rPr lang="en-US" sz="2000" i="1" dirty="0">
                <a:solidFill>
                  <a:srgbClr val="000090"/>
                </a:solidFill>
                <a:latin typeface="+mn-lt"/>
                <a:ea typeface="+mn-ea"/>
                <a:cs typeface="Arial" pitchFamily="34" charset="0"/>
              </a:rPr>
              <a:t>e</a:t>
            </a:r>
            <a:r>
              <a:rPr lang="en-US" sz="2000" i="1" dirty="0" smtClean="0">
                <a:solidFill>
                  <a:srgbClr val="000090"/>
                </a:solidFill>
                <a:latin typeface="+mn-lt"/>
                <a:ea typeface="+mn-ea"/>
                <a:cs typeface="Arial" pitchFamily="34" charset="0"/>
              </a:rPr>
              <a:t>xtra </a:t>
            </a:r>
            <a:r>
              <a:rPr lang="en-US" sz="2000" i="1" dirty="0">
                <a:solidFill>
                  <a:srgbClr val="000090"/>
                </a:solidFill>
                <a:latin typeface="+mn-lt"/>
                <a:ea typeface="+mn-ea"/>
                <a:cs typeface="Arial" pitchFamily="34" charset="0"/>
              </a:rPr>
              <a:t>reduction by 40</a:t>
            </a:r>
            <a:r>
              <a:rPr lang="en-US" sz="2000" i="1" dirty="0" smtClean="0">
                <a:solidFill>
                  <a:srgbClr val="000090"/>
                </a:solidFill>
                <a:latin typeface="+mn-lt"/>
                <a:ea typeface="+mn-ea"/>
                <a:cs typeface="Arial" pitchFamily="34" charset="0"/>
              </a:rPr>
              <a:t>%  because </a:t>
            </a:r>
            <a:r>
              <a:rPr lang="en-US" sz="2000" i="1" dirty="0">
                <a:solidFill>
                  <a:srgbClr val="000090"/>
                </a:solidFill>
                <a:latin typeface="+mn-lt"/>
                <a:ea typeface="+mn-ea"/>
                <a:cs typeface="Arial" pitchFamily="34" charset="0"/>
              </a:rPr>
              <a:t>of a larger beam diamond</a:t>
            </a:r>
          </a:p>
        </p:txBody>
      </p:sp>
      <p:sp>
        <p:nvSpPr>
          <p:cNvPr id="16417"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095106D-1284-0B43-AE5A-430146D145B5}" type="slidenum">
              <a:rPr lang="ru-RU" sz="1200">
                <a:solidFill>
                  <a:srgbClr val="898989"/>
                </a:solidFill>
              </a:rPr>
              <a:pPr eaLnBrk="1" hangingPunct="1"/>
              <a:t>31</a:t>
            </a:fld>
            <a:endParaRPr lang="ru-RU" sz="1200">
              <a:solidFill>
                <a:srgbClr val="898989"/>
              </a:solidFill>
            </a:endParaRPr>
          </a:p>
        </p:txBody>
      </p:sp>
      <p:sp>
        <p:nvSpPr>
          <p:cNvPr id="2" name="Rectangle 1"/>
          <p:cNvSpPr/>
          <p:nvPr/>
        </p:nvSpPr>
        <p:spPr>
          <a:xfrm>
            <a:off x="355600" y="2346531"/>
            <a:ext cx="8610600" cy="3760004"/>
          </a:xfrm>
          <a:prstGeom prst="rect">
            <a:avLst/>
          </a:prstGeom>
          <a:solidFill>
            <a:srgbClr val="CCD5FF"/>
          </a:solidFill>
        </p:spPr>
        <p:txBody>
          <a:bodyPr wrap="square">
            <a:spAutoFit/>
          </a:bodyPr>
          <a:lstStyle/>
          <a:p>
            <a:pPr eaLnBrk="1" hangingPunct="1">
              <a:lnSpc>
                <a:spcPct val="150000"/>
              </a:lnSpc>
            </a:pPr>
            <a:r>
              <a:rPr lang="en-US" sz="2000" b="1" dirty="0" smtClean="0">
                <a:solidFill>
                  <a:srgbClr val="000090"/>
                </a:solidFill>
                <a:latin typeface="+mn-lt"/>
              </a:rPr>
              <a:t>Detector limitation </a:t>
            </a:r>
          </a:p>
          <a:p>
            <a:pPr marL="342900" indent="-342900" eaLnBrk="1" hangingPunct="1">
              <a:lnSpc>
                <a:spcPct val="150000"/>
              </a:lnSpc>
              <a:buFont typeface="Arial"/>
              <a:buChar char="•"/>
            </a:pPr>
            <a:r>
              <a:rPr lang="en-US" sz="2000" b="1" i="1" dirty="0" smtClean="0">
                <a:solidFill>
                  <a:srgbClr val="000090"/>
                </a:solidFill>
                <a:latin typeface="+mn-lt"/>
              </a:rPr>
              <a:t>TPC</a:t>
            </a:r>
            <a:r>
              <a:rPr lang="en-US" sz="2000" i="1" dirty="0" smtClean="0">
                <a:solidFill>
                  <a:srgbClr val="000090"/>
                </a:solidFill>
                <a:latin typeface="+mn-lt"/>
              </a:rPr>
              <a:t> </a:t>
            </a:r>
            <a:r>
              <a:rPr lang="en-US" sz="2000" i="1" dirty="0">
                <a:solidFill>
                  <a:srgbClr val="000090"/>
                </a:solidFill>
                <a:latin typeface="+mn-lt"/>
              </a:rPr>
              <a:t>tracking: |</a:t>
            </a:r>
            <a:r>
              <a:rPr lang="en-US" sz="2000" i="1" dirty="0">
                <a:solidFill>
                  <a:srgbClr val="000090"/>
                </a:solidFill>
                <a:latin typeface="Symbol"/>
              </a:rPr>
              <a:t>h</a:t>
            </a:r>
            <a:r>
              <a:rPr lang="en-US" sz="2000" i="1" dirty="0">
                <a:solidFill>
                  <a:srgbClr val="000090"/>
                </a:solidFill>
                <a:latin typeface="+mn-lt"/>
              </a:rPr>
              <a:t>|&lt;1.8 (</a:t>
            </a:r>
            <a:r>
              <a:rPr lang="en-US" sz="2000" i="1" dirty="0" smtClean="0">
                <a:solidFill>
                  <a:srgbClr val="000090"/>
                </a:solidFill>
                <a:latin typeface="+mn-lt"/>
              </a:rPr>
              <a:t>N points</a:t>
            </a:r>
            <a:r>
              <a:rPr lang="en-US" sz="2000" i="1" dirty="0">
                <a:solidFill>
                  <a:srgbClr val="000090"/>
                </a:solidFill>
                <a:latin typeface="+mn-lt"/>
              </a:rPr>
              <a:t>&gt;10)</a:t>
            </a:r>
          </a:p>
          <a:p>
            <a:pPr marL="342900" indent="-342900" eaLnBrk="1" hangingPunct="1">
              <a:lnSpc>
                <a:spcPct val="150000"/>
              </a:lnSpc>
              <a:buFont typeface="Arial"/>
              <a:buChar char="•"/>
            </a:pPr>
            <a:r>
              <a:rPr lang="en-US" sz="2000" b="1" i="1" dirty="0">
                <a:solidFill>
                  <a:srgbClr val="000090"/>
                </a:solidFill>
                <a:latin typeface="+mn-lt"/>
              </a:rPr>
              <a:t>TOF</a:t>
            </a:r>
            <a:r>
              <a:rPr lang="en-US" sz="2000" i="1" dirty="0">
                <a:solidFill>
                  <a:srgbClr val="000090"/>
                </a:solidFill>
                <a:latin typeface="+mn-lt"/>
              </a:rPr>
              <a:t> </a:t>
            </a:r>
            <a:r>
              <a:rPr lang="en-US" sz="2000" i="1" dirty="0" smtClean="0">
                <a:solidFill>
                  <a:srgbClr val="000090"/>
                </a:solidFill>
                <a:latin typeface="+mn-lt"/>
              </a:rPr>
              <a:t>coverage: |</a:t>
            </a:r>
            <a:r>
              <a:rPr lang="en-US" sz="2000" i="1" dirty="0">
                <a:solidFill>
                  <a:srgbClr val="000090"/>
                </a:solidFill>
                <a:latin typeface="Symbol"/>
              </a:rPr>
              <a:t>h</a:t>
            </a:r>
            <a:r>
              <a:rPr lang="en-US" sz="2000" i="1" dirty="0" smtClean="0">
                <a:solidFill>
                  <a:srgbClr val="000090"/>
                </a:solidFill>
                <a:latin typeface="+mn-lt"/>
              </a:rPr>
              <a:t>|</a:t>
            </a:r>
            <a:r>
              <a:rPr lang="en-US" sz="2000" i="1" dirty="0">
                <a:solidFill>
                  <a:srgbClr val="000090"/>
                </a:solidFill>
                <a:latin typeface="+mn-lt"/>
              </a:rPr>
              <a:t>&lt;1.2</a:t>
            </a:r>
          </a:p>
          <a:p>
            <a:pPr marL="342900" indent="-342900" eaLnBrk="1" hangingPunct="1">
              <a:lnSpc>
                <a:spcPct val="150000"/>
              </a:lnSpc>
              <a:buFont typeface="Arial"/>
              <a:buChar char="•"/>
            </a:pPr>
            <a:r>
              <a:rPr lang="en-US" sz="2000" b="1" i="1" dirty="0" smtClean="0">
                <a:solidFill>
                  <a:srgbClr val="000090"/>
                </a:solidFill>
                <a:latin typeface="+mn-lt"/>
              </a:rPr>
              <a:t>PID</a:t>
            </a:r>
            <a:r>
              <a:rPr lang="en-US" sz="2000" i="1" dirty="0" smtClean="0">
                <a:solidFill>
                  <a:srgbClr val="000090"/>
                </a:solidFill>
                <a:latin typeface="+mn-lt"/>
              </a:rPr>
              <a:t>: </a:t>
            </a:r>
            <a:r>
              <a:rPr lang="en-US" sz="2000" i="1" dirty="0">
                <a:solidFill>
                  <a:srgbClr val="000090"/>
                </a:solidFill>
                <a:latin typeface="+mn-lt"/>
              </a:rPr>
              <a:t>combined </a:t>
            </a:r>
            <a:r>
              <a:rPr lang="en-US" sz="2000" i="1" dirty="0" smtClean="0">
                <a:solidFill>
                  <a:srgbClr val="000090"/>
                </a:solidFill>
                <a:latin typeface="+mn-lt"/>
              </a:rPr>
              <a:t>|</a:t>
            </a:r>
            <a:r>
              <a:rPr lang="en-US" sz="2000" i="1" dirty="0">
                <a:solidFill>
                  <a:srgbClr val="000090"/>
                </a:solidFill>
                <a:latin typeface="Symbol"/>
              </a:rPr>
              <a:t>h</a:t>
            </a:r>
            <a:r>
              <a:rPr lang="en-US" sz="2000" i="1" dirty="0" smtClean="0">
                <a:solidFill>
                  <a:srgbClr val="000090"/>
                </a:solidFill>
                <a:latin typeface="+mn-lt"/>
              </a:rPr>
              <a:t>|</a:t>
            </a:r>
            <a:r>
              <a:rPr lang="en-US" sz="2000" i="1" dirty="0">
                <a:solidFill>
                  <a:srgbClr val="000090"/>
                </a:solidFill>
                <a:latin typeface="+mn-lt"/>
              </a:rPr>
              <a:t>&lt;1.2, 0.1&lt;</a:t>
            </a:r>
            <a:r>
              <a:rPr lang="en-US" sz="2000" i="1" dirty="0" err="1">
                <a:solidFill>
                  <a:srgbClr val="000090"/>
                </a:solidFill>
                <a:latin typeface="+mn-lt"/>
              </a:rPr>
              <a:t>pT</a:t>
            </a:r>
            <a:r>
              <a:rPr lang="en-US" sz="2000" i="1" dirty="0">
                <a:solidFill>
                  <a:srgbClr val="000090"/>
                </a:solidFill>
                <a:latin typeface="+mn-lt"/>
              </a:rPr>
              <a:t>&lt;4 </a:t>
            </a:r>
            <a:r>
              <a:rPr lang="en-US" sz="2000" i="1" dirty="0" err="1">
                <a:solidFill>
                  <a:srgbClr val="000090"/>
                </a:solidFill>
                <a:latin typeface="+mn-lt"/>
              </a:rPr>
              <a:t>GeV</a:t>
            </a:r>
            <a:r>
              <a:rPr lang="en-US" sz="2000" i="1" dirty="0">
                <a:solidFill>
                  <a:srgbClr val="000090"/>
                </a:solidFill>
                <a:latin typeface="+mn-lt"/>
              </a:rPr>
              <a:t>/</a:t>
            </a:r>
            <a:r>
              <a:rPr lang="en-US" sz="2000" i="1" dirty="0" smtClean="0">
                <a:solidFill>
                  <a:srgbClr val="000090"/>
                </a:solidFill>
                <a:latin typeface="+mn-lt"/>
              </a:rPr>
              <a:t>c, </a:t>
            </a:r>
          </a:p>
          <a:p>
            <a:pPr algn="r" eaLnBrk="1" hangingPunct="1">
              <a:lnSpc>
                <a:spcPct val="150000"/>
              </a:lnSpc>
            </a:pPr>
            <a:r>
              <a:rPr lang="en-US" sz="2000" i="1" dirty="0" smtClean="0">
                <a:solidFill>
                  <a:srgbClr val="000090"/>
                </a:solidFill>
                <a:latin typeface="+mn-lt"/>
              </a:rPr>
              <a:t>limited in 1.2 </a:t>
            </a:r>
            <a:r>
              <a:rPr lang="en-US" sz="2000" i="1" dirty="0">
                <a:solidFill>
                  <a:srgbClr val="000090"/>
                </a:solidFill>
              </a:rPr>
              <a:t>&lt;</a:t>
            </a:r>
            <a:r>
              <a:rPr lang="en-US" sz="2000" i="1" dirty="0" smtClean="0">
                <a:solidFill>
                  <a:srgbClr val="000090"/>
                </a:solidFill>
                <a:latin typeface="+mn-lt"/>
              </a:rPr>
              <a:t> </a:t>
            </a:r>
            <a:r>
              <a:rPr lang="en-US" sz="2000" i="1" dirty="0" smtClean="0">
                <a:solidFill>
                  <a:srgbClr val="000090"/>
                </a:solidFill>
              </a:rPr>
              <a:t>|</a:t>
            </a:r>
            <a:r>
              <a:rPr lang="en-US" sz="2000" i="1" dirty="0">
                <a:solidFill>
                  <a:srgbClr val="000090"/>
                </a:solidFill>
                <a:latin typeface="Symbol"/>
              </a:rPr>
              <a:t>h</a:t>
            </a:r>
            <a:r>
              <a:rPr lang="en-US" sz="2000" i="1" dirty="0" smtClean="0">
                <a:solidFill>
                  <a:srgbClr val="000090"/>
                </a:solidFill>
              </a:rPr>
              <a:t>|&gt;1.</a:t>
            </a:r>
            <a:r>
              <a:rPr lang="ru-RU" sz="2000" i="1" dirty="0" smtClean="0">
                <a:solidFill>
                  <a:srgbClr val="000090"/>
                </a:solidFill>
              </a:rPr>
              <a:t>8</a:t>
            </a:r>
            <a:r>
              <a:rPr lang="en-US" sz="2000" i="1" dirty="0" smtClean="0">
                <a:solidFill>
                  <a:srgbClr val="000090"/>
                </a:solidFill>
              </a:rPr>
              <a:t> </a:t>
            </a:r>
            <a:r>
              <a:rPr lang="en-US" sz="2000" i="1" dirty="0" smtClean="0">
                <a:solidFill>
                  <a:srgbClr val="000090"/>
                </a:solidFill>
                <a:latin typeface="+mn-lt"/>
              </a:rPr>
              <a:t> (</a:t>
            </a:r>
            <a:r>
              <a:rPr lang="en-US" sz="2000" i="1" dirty="0">
                <a:solidFill>
                  <a:srgbClr val="000090"/>
                </a:solidFill>
                <a:latin typeface="+mn-lt"/>
              </a:rPr>
              <a:t>only </a:t>
            </a:r>
            <a:r>
              <a:rPr lang="en-US" sz="2000" i="1" dirty="0" err="1">
                <a:solidFill>
                  <a:srgbClr val="000090"/>
                </a:solidFill>
                <a:latin typeface="+mn-lt"/>
              </a:rPr>
              <a:t>dE</a:t>
            </a:r>
            <a:r>
              <a:rPr lang="en-US" sz="2000" i="1" dirty="0">
                <a:solidFill>
                  <a:srgbClr val="000090"/>
                </a:solidFill>
                <a:latin typeface="+mn-lt"/>
              </a:rPr>
              <a:t>/dx</a:t>
            </a:r>
            <a:r>
              <a:rPr lang="en-US" sz="2000" i="1" dirty="0" smtClean="0">
                <a:solidFill>
                  <a:srgbClr val="000090"/>
                </a:solidFill>
                <a:latin typeface="+mn-lt"/>
              </a:rPr>
              <a:t>)</a:t>
            </a:r>
          </a:p>
          <a:p>
            <a:pPr marL="342900" indent="-342900" eaLnBrk="1" hangingPunct="1">
              <a:lnSpc>
                <a:spcPct val="150000"/>
              </a:lnSpc>
              <a:buFont typeface="Arial"/>
              <a:buChar char="•"/>
            </a:pPr>
            <a:r>
              <a:rPr lang="en-US" sz="2000" b="1" i="1" dirty="0" smtClean="0">
                <a:solidFill>
                  <a:srgbClr val="000090"/>
                </a:solidFill>
                <a:latin typeface="+mn-lt"/>
              </a:rPr>
              <a:t>ECAL</a:t>
            </a:r>
            <a:r>
              <a:rPr lang="en-US" sz="2000" i="1" dirty="0" smtClean="0">
                <a:solidFill>
                  <a:srgbClr val="000090"/>
                </a:solidFill>
                <a:latin typeface="+mn-lt"/>
              </a:rPr>
              <a:t> coverage : |</a:t>
            </a:r>
            <a:r>
              <a:rPr lang="en-US" sz="2000" i="1" dirty="0">
                <a:solidFill>
                  <a:srgbClr val="000090"/>
                </a:solidFill>
                <a:latin typeface="Symbol"/>
              </a:rPr>
              <a:t>h</a:t>
            </a:r>
            <a:r>
              <a:rPr lang="en-US" sz="2000" i="1" dirty="0" smtClean="0">
                <a:solidFill>
                  <a:srgbClr val="000090"/>
                </a:solidFill>
                <a:latin typeface="+mn-lt"/>
              </a:rPr>
              <a:t>|&lt;2.5</a:t>
            </a:r>
          </a:p>
          <a:p>
            <a:pPr marL="342900" indent="-342900" eaLnBrk="1" hangingPunct="1">
              <a:lnSpc>
                <a:spcPct val="150000"/>
              </a:lnSpc>
              <a:buFont typeface="Arial"/>
              <a:buChar char="•"/>
            </a:pPr>
            <a:r>
              <a:rPr lang="en-US" sz="2000" b="1" i="1" dirty="0" smtClean="0">
                <a:solidFill>
                  <a:srgbClr val="000090"/>
                </a:solidFill>
                <a:latin typeface="+mn-lt"/>
              </a:rPr>
              <a:t>FHCAL</a:t>
            </a:r>
            <a:r>
              <a:rPr lang="en-US" sz="2000" i="1" dirty="0" smtClean="0">
                <a:solidFill>
                  <a:srgbClr val="000090"/>
                </a:solidFill>
                <a:latin typeface="+mn-lt"/>
              </a:rPr>
              <a:t> </a:t>
            </a:r>
            <a:r>
              <a:rPr lang="en-US" sz="2000" i="1" dirty="0">
                <a:solidFill>
                  <a:srgbClr val="000090"/>
                </a:solidFill>
                <a:latin typeface="+mn-lt"/>
              </a:rPr>
              <a:t>coverage: 2.</a:t>
            </a:r>
            <a:r>
              <a:rPr lang="ru-RU" sz="2000" i="1" dirty="0">
                <a:solidFill>
                  <a:srgbClr val="000090"/>
                </a:solidFill>
                <a:latin typeface="+mn-lt"/>
              </a:rPr>
              <a:t>2</a:t>
            </a:r>
            <a:r>
              <a:rPr lang="en-US" sz="2000" i="1" dirty="0">
                <a:solidFill>
                  <a:srgbClr val="000090"/>
                </a:solidFill>
                <a:latin typeface="+mn-lt"/>
              </a:rPr>
              <a:t>&lt;</a:t>
            </a:r>
            <a:r>
              <a:rPr lang="en-US" sz="2000" i="1" dirty="0" smtClean="0">
                <a:solidFill>
                  <a:srgbClr val="000090"/>
                </a:solidFill>
                <a:latin typeface="+mn-lt"/>
              </a:rPr>
              <a:t>|</a:t>
            </a:r>
            <a:r>
              <a:rPr lang="en-US" sz="2000" i="1" dirty="0">
                <a:solidFill>
                  <a:srgbClr val="000090"/>
                </a:solidFill>
                <a:latin typeface="Symbol"/>
              </a:rPr>
              <a:t>h</a:t>
            </a:r>
            <a:r>
              <a:rPr lang="en-US" sz="2000" i="1" dirty="0" smtClean="0">
                <a:solidFill>
                  <a:srgbClr val="000090"/>
                </a:solidFill>
                <a:latin typeface="+mn-lt"/>
              </a:rPr>
              <a:t>|</a:t>
            </a:r>
            <a:r>
              <a:rPr lang="en-US" sz="2000" i="1" dirty="0">
                <a:solidFill>
                  <a:srgbClr val="000090"/>
                </a:solidFill>
                <a:latin typeface="+mn-lt"/>
              </a:rPr>
              <a:t>&lt;4.</a:t>
            </a:r>
            <a:r>
              <a:rPr lang="ru-RU" sz="2000" i="1" dirty="0">
                <a:solidFill>
                  <a:srgbClr val="000090"/>
                </a:solidFill>
                <a:latin typeface="+mn-lt"/>
              </a:rPr>
              <a:t>8</a:t>
            </a:r>
            <a:endParaRPr lang="en-US" sz="2000" i="1" dirty="0">
              <a:solidFill>
                <a:srgbClr val="000090"/>
              </a:solidFill>
              <a:latin typeface="+mn-lt"/>
            </a:endParaRPr>
          </a:p>
          <a:p>
            <a:pPr marL="342900" indent="-342900" eaLnBrk="1" hangingPunct="1">
              <a:lnSpc>
                <a:spcPct val="150000"/>
              </a:lnSpc>
              <a:buFont typeface="Arial"/>
              <a:buChar char="•"/>
            </a:pPr>
            <a:r>
              <a:rPr lang="en-US" sz="2000" b="1" i="1" dirty="0">
                <a:solidFill>
                  <a:srgbClr val="000090"/>
                </a:solidFill>
                <a:latin typeface="+mn-lt"/>
              </a:rPr>
              <a:t>FD</a:t>
            </a:r>
            <a:r>
              <a:rPr lang="en-US" sz="2000" i="1" dirty="0">
                <a:solidFill>
                  <a:srgbClr val="000090"/>
                </a:solidFill>
                <a:latin typeface="+mn-lt"/>
              </a:rPr>
              <a:t> inside the </a:t>
            </a:r>
            <a:r>
              <a:rPr lang="en-US" sz="2000" i="1" dirty="0" smtClean="0">
                <a:solidFill>
                  <a:srgbClr val="000090"/>
                </a:solidFill>
                <a:latin typeface="+mn-lt"/>
              </a:rPr>
              <a:t>TPC inner pipe</a:t>
            </a:r>
            <a:endParaRPr lang="ru-RU" sz="2000" i="1" dirty="0">
              <a:solidFill>
                <a:srgbClr val="000090"/>
              </a:solidFill>
              <a:latin typeface="+mn-lt"/>
            </a:endParaRPr>
          </a:p>
        </p:txBody>
      </p:sp>
      <p:sp>
        <p:nvSpPr>
          <p:cNvPr id="5" name="Date Placeholder 4"/>
          <p:cNvSpPr>
            <a:spLocks noGrp="1"/>
          </p:cNvSpPr>
          <p:nvPr>
            <p:ph type="dt" sz="half" idx="10"/>
          </p:nvPr>
        </p:nvSpPr>
        <p:spPr/>
        <p:txBody>
          <a:bodyPr/>
          <a:lstStyle/>
          <a:p>
            <a:pPr>
              <a:defRPr/>
            </a:pPr>
            <a:r>
              <a:rPr lang="en-US" smtClean="0"/>
              <a:t>October 10, 2016</a:t>
            </a:r>
            <a:endParaRPr lang="ru-RU"/>
          </a:p>
        </p:txBody>
      </p:sp>
      <p:sp>
        <p:nvSpPr>
          <p:cNvPr id="6" name="Footer Placeholder 5"/>
          <p:cNvSpPr>
            <a:spLocks noGrp="1"/>
          </p:cNvSpPr>
          <p:nvPr>
            <p:ph type="ftr" sz="quarter" idx="11"/>
          </p:nvPr>
        </p:nvSpPr>
        <p:spPr/>
        <p:txBody>
          <a:bodyPr/>
          <a:lstStyle/>
          <a:p>
            <a:pPr>
              <a:defRPr/>
            </a:pPr>
            <a:r>
              <a:rPr lang="en-US" smtClean="0"/>
              <a:t>V.Kekelidze, ICPPA</a:t>
            </a:r>
            <a:endParaRPr lang="ru-RU"/>
          </a:p>
        </p:txBody>
      </p:sp>
    </p:spTree>
    <p:extLst>
      <p:ext uri="{BB962C8B-B14F-4D97-AF65-F5344CB8AC3E}">
        <p14:creationId xmlns:p14="http://schemas.microsoft.com/office/powerpoint/2010/main" val="3117124497"/>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AC3F29-548A-40AD-9117-5D9B260A6B3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2" name="TextBox 11"/>
          <p:cNvSpPr txBox="1"/>
          <p:nvPr/>
        </p:nvSpPr>
        <p:spPr>
          <a:xfrm>
            <a:off x="2656870" y="240761"/>
            <a:ext cx="4051738" cy="461665"/>
          </a:xfrm>
          <a:prstGeom prst="rect">
            <a:avLst/>
          </a:prstGeom>
          <a:solidFill>
            <a:srgbClr val="CCFFCC"/>
          </a:solidFill>
        </p:spPr>
        <p:txBody>
          <a:bodyPr wrap="square" rtlCol="0">
            <a:spAutoFit/>
          </a:bodyPr>
          <a:lstStyle/>
          <a:p>
            <a:pPr algn="ctr"/>
            <a:r>
              <a:rPr lang="en-US" sz="2400" b="1" dirty="0" smtClean="0">
                <a:solidFill>
                  <a:srgbClr val="000090"/>
                </a:solidFill>
                <a:latin typeface="+mn-lt"/>
              </a:rPr>
              <a:t>Acceptance </a:t>
            </a:r>
            <a:r>
              <a:rPr lang="en-US" sz="2400" b="1" dirty="0">
                <a:solidFill>
                  <a:srgbClr val="000090"/>
                </a:solidFill>
                <a:latin typeface="+mn-lt"/>
              </a:rPr>
              <a:t>o</a:t>
            </a:r>
            <a:r>
              <a:rPr lang="en-US" sz="2400" b="1" dirty="0" smtClean="0">
                <a:solidFill>
                  <a:srgbClr val="000090"/>
                </a:solidFill>
                <a:latin typeface="+mn-lt"/>
              </a:rPr>
              <a:t>n </a:t>
            </a:r>
            <a:r>
              <a:rPr lang="en-US" sz="2400" b="1" dirty="0" smtClean="0">
                <a:solidFill>
                  <a:srgbClr val="000090"/>
                </a:solidFill>
                <a:latin typeface="Symbol"/>
              </a:rPr>
              <a:t>h</a:t>
            </a:r>
            <a:endParaRPr lang="en-US" sz="2400" b="1" dirty="0">
              <a:solidFill>
                <a:srgbClr val="000090"/>
              </a:solidFill>
              <a:latin typeface="Symbol"/>
            </a:endParaRPr>
          </a:p>
        </p:txBody>
      </p:sp>
      <p:pic>
        <p:nvPicPr>
          <p:cNvPr id="13" name="Picture 12"/>
          <p:cNvPicPr>
            <a:picLocks noChangeAspect="1"/>
          </p:cNvPicPr>
          <p:nvPr/>
        </p:nvPicPr>
        <p:blipFill>
          <a:blip r:embed="rId2"/>
          <a:stretch>
            <a:fillRect/>
          </a:stretch>
        </p:blipFill>
        <p:spPr>
          <a:xfrm>
            <a:off x="829733" y="1622132"/>
            <a:ext cx="7474203" cy="4592401"/>
          </a:xfrm>
          <a:prstGeom prst="rect">
            <a:avLst/>
          </a:prstGeom>
        </p:spPr>
      </p:pic>
      <p:sp>
        <p:nvSpPr>
          <p:cNvPr id="2" name="Date Placeholder 1"/>
          <p:cNvSpPr>
            <a:spLocks noGrp="1"/>
          </p:cNvSpPr>
          <p:nvPr>
            <p:ph type="dt" sz="half" idx="10"/>
          </p:nvPr>
        </p:nvSpPr>
        <p:spPr/>
        <p:txBody>
          <a:bodyPr/>
          <a:lstStyle/>
          <a:p>
            <a:pPr>
              <a:defRPr/>
            </a:pPr>
            <a:r>
              <a:rPr lang="en-US" smtClean="0"/>
              <a:t>October 10, 2016</a:t>
            </a:r>
            <a:endParaRPr lang="ru-RU"/>
          </a:p>
        </p:txBody>
      </p:sp>
      <p:sp>
        <p:nvSpPr>
          <p:cNvPr id="3" name="Footer Placeholder 2"/>
          <p:cNvSpPr>
            <a:spLocks noGrp="1"/>
          </p:cNvSpPr>
          <p:nvPr>
            <p:ph type="ftr" sz="quarter" idx="11"/>
          </p:nvPr>
        </p:nvSpPr>
        <p:spPr/>
        <p:txBody>
          <a:bodyPr/>
          <a:lstStyle/>
          <a:p>
            <a:pPr>
              <a:defRPr/>
            </a:pPr>
            <a:r>
              <a:rPr lang="en-GB" smtClean="0"/>
              <a:t>V.Kekelidze, ICPPA</a:t>
            </a:r>
            <a:endParaRPr lang="ru-RU"/>
          </a:p>
        </p:txBody>
      </p:sp>
      <p:sp>
        <p:nvSpPr>
          <p:cNvPr id="5" name="Rectangle 4"/>
          <p:cNvSpPr/>
          <p:nvPr/>
        </p:nvSpPr>
        <p:spPr>
          <a:xfrm>
            <a:off x="778933" y="932302"/>
            <a:ext cx="7687734" cy="400110"/>
          </a:xfrm>
          <a:prstGeom prst="rect">
            <a:avLst/>
          </a:prstGeom>
        </p:spPr>
        <p:txBody>
          <a:bodyPr wrap="square">
            <a:spAutoFit/>
          </a:bodyPr>
          <a:lstStyle/>
          <a:p>
            <a:pPr lvl="0" algn="r">
              <a:defRPr/>
            </a:pPr>
            <a:r>
              <a:rPr lang="en-US" sz="2000" b="1" dirty="0" err="1" smtClean="0">
                <a:solidFill>
                  <a:srgbClr val="000090"/>
                </a:solidFill>
                <a:latin typeface="+mn-lt"/>
              </a:rPr>
              <a:t>MEPhI</a:t>
            </a:r>
            <a:r>
              <a:rPr lang="en-US" sz="2000" dirty="0" smtClean="0">
                <a:solidFill>
                  <a:srgbClr val="000090"/>
                </a:solidFill>
                <a:latin typeface="+mn-lt"/>
              </a:rPr>
              <a:t>: </a:t>
            </a:r>
            <a:r>
              <a:rPr lang="en-US" sz="2000" i="1" dirty="0" smtClean="0">
                <a:solidFill>
                  <a:srgbClr val="000090"/>
                </a:solidFill>
                <a:latin typeface="+mn-lt"/>
              </a:rPr>
              <a:t>P. </a:t>
            </a:r>
            <a:r>
              <a:rPr lang="en-US" sz="2000" i="1" dirty="0" err="1" smtClean="0">
                <a:solidFill>
                  <a:srgbClr val="000090"/>
                </a:solidFill>
                <a:latin typeface="+mn-lt"/>
              </a:rPr>
              <a:t>Parfenov</a:t>
            </a:r>
            <a:r>
              <a:rPr lang="en-US" sz="2000" i="1" dirty="0" smtClean="0">
                <a:solidFill>
                  <a:srgbClr val="000090"/>
                </a:solidFill>
                <a:latin typeface="+mn-lt"/>
              </a:rPr>
              <a:t>,</a:t>
            </a:r>
            <a:r>
              <a:rPr lang="en-US" sz="2000" i="1" dirty="0">
                <a:solidFill>
                  <a:srgbClr val="000090"/>
                </a:solidFill>
                <a:latin typeface="+mn-lt"/>
              </a:rPr>
              <a:t> </a:t>
            </a:r>
            <a:r>
              <a:rPr lang="en-US" sz="2000" i="1" dirty="0" smtClean="0">
                <a:solidFill>
                  <a:srgbClr val="000090"/>
                </a:solidFill>
                <a:latin typeface="+mn-lt"/>
              </a:rPr>
              <a:t>I. </a:t>
            </a:r>
            <a:r>
              <a:rPr lang="en-US" sz="2000" i="1" dirty="0" err="1" smtClean="0">
                <a:solidFill>
                  <a:srgbClr val="000090"/>
                </a:solidFill>
                <a:latin typeface="+mn-lt"/>
              </a:rPr>
              <a:t>Svintsov</a:t>
            </a:r>
            <a:r>
              <a:rPr lang="en-US" sz="2000" i="1" dirty="0" smtClean="0">
                <a:solidFill>
                  <a:srgbClr val="000090"/>
                </a:solidFill>
                <a:latin typeface="+mn-lt"/>
              </a:rPr>
              <a:t>,</a:t>
            </a:r>
            <a:r>
              <a:rPr lang="en-US" sz="2000" i="1" dirty="0">
                <a:solidFill>
                  <a:srgbClr val="000090"/>
                </a:solidFill>
                <a:latin typeface="+mn-lt"/>
              </a:rPr>
              <a:t> </a:t>
            </a:r>
            <a:r>
              <a:rPr lang="en-US" sz="2000" i="1" dirty="0" smtClean="0">
                <a:solidFill>
                  <a:srgbClr val="000090"/>
                </a:solidFill>
                <a:latin typeface="+mn-lt"/>
              </a:rPr>
              <a:t>I. </a:t>
            </a:r>
            <a:r>
              <a:rPr lang="en-US" sz="2000" i="1" dirty="0" err="1" smtClean="0">
                <a:solidFill>
                  <a:srgbClr val="000090"/>
                </a:solidFill>
                <a:latin typeface="+mn-lt"/>
              </a:rPr>
              <a:t>Selyuzhenkov</a:t>
            </a:r>
            <a:r>
              <a:rPr lang="en-US" sz="2000" i="1" dirty="0" smtClean="0">
                <a:solidFill>
                  <a:srgbClr val="000090"/>
                </a:solidFill>
                <a:latin typeface="+mn-lt"/>
              </a:rPr>
              <a:t>, A. </a:t>
            </a:r>
            <a:r>
              <a:rPr lang="en-US" sz="2000" i="1" dirty="0" err="1" smtClean="0">
                <a:solidFill>
                  <a:srgbClr val="000090"/>
                </a:solidFill>
                <a:latin typeface="+mn-lt"/>
              </a:rPr>
              <a:t>Taranenko</a:t>
            </a:r>
            <a:endParaRPr lang="en-US" sz="2000" i="1" dirty="0">
              <a:solidFill>
                <a:srgbClr val="000090"/>
              </a:solidFill>
              <a:latin typeface="+mn-lt"/>
            </a:endParaRPr>
          </a:p>
        </p:txBody>
      </p:sp>
    </p:spTree>
    <p:extLst>
      <p:ext uri="{BB962C8B-B14F-4D97-AF65-F5344CB8AC3E}">
        <p14:creationId xmlns:p14="http://schemas.microsoft.com/office/powerpoint/2010/main" val="14594829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Box 1"/>
          <p:cNvSpPr txBox="1">
            <a:spLocks noChangeArrowheads="1"/>
          </p:cNvSpPr>
          <p:nvPr/>
        </p:nvSpPr>
        <p:spPr bwMode="auto">
          <a:xfrm>
            <a:off x="3549650" y="255588"/>
            <a:ext cx="1638790" cy="461665"/>
          </a:xfrm>
          <a:prstGeom prst="rect">
            <a:avLst/>
          </a:prstGeom>
          <a:solidFill>
            <a:srgbClr val="CCFFCC"/>
          </a:solidFill>
          <a:ln>
            <a:noFill/>
          </a:ln>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90"/>
                </a:solidFill>
                <a:latin typeface="Arial" charset="0"/>
              </a:rPr>
              <a:t>data rates</a:t>
            </a:r>
            <a:endParaRPr lang="ru-RU" b="1" dirty="0">
              <a:solidFill>
                <a:srgbClr val="000090"/>
              </a:solidFill>
              <a:latin typeface="Arial"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319578686"/>
              </p:ext>
            </p:extLst>
          </p:nvPr>
        </p:nvGraphicFramePr>
        <p:xfrm>
          <a:off x="937155" y="4139142"/>
          <a:ext cx="7248525" cy="1790700"/>
        </p:xfrm>
        <a:graphic>
          <a:graphicData uri="http://schemas.openxmlformats.org/drawingml/2006/table">
            <a:tbl>
              <a:tblPr/>
              <a:tblGrid>
                <a:gridCol w="863600"/>
                <a:gridCol w="1512887"/>
                <a:gridCol w="1439863"/>
                <a:gridCol w="1584325"/>
                <a:gridCol w="1847850"/>
              </a:tblGrid>
              <a:tr h="64135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charset="0"/>
                          <a:ea typeface="ＭＳ Ｐゴシック" charset="0"/>
                          <a:cs typeface="Arial" charset="0"/>
                        </a:rPr>
                        <a:t>Beam</a:t>
                      </a:r>
                      <a:endParaRPr kumimoji="0" lang="ru-RU" sz="1800" b="1" i="0" u="none" strike="noStrike" cap="none" normalizeH="0" baseline="0" dirty="0">
                        <a:ln>
                          <a:noFill/>
                        </a:ln>
                        <a:solidFill>
                          <a:srgbClr val="FFFFFF"/>
                        </a:solidFill>
                        <a:effectLst/>
                        <a:latin typeface="Calibri" charset="0"/>
                        <a:ea typeface="ＭＳ Ｐゴシック" charset="0"/>
                        <a:cs typeface="Arial" charset="0"/>
                      </a:endParaRPr>
                    </a:p>
                  </a:txBody>
                  <a:tcPr marL="91442" marR="91442"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charset="0"/>
                          <a:ea typeface="ＭＳ Ｐゴシック" charset="0"/>
                          <a:cs typeface="Arial" charset="0"/>
                        </a:rPr>
                        <a:t>Luminosity (cm </a:t>
                      </a:r>
                      <a:r>
                        <a:rPr kumimoji="0" lang="en-US" sz="1800" b="1" i="0" u="none" strike="noStrike" cap="none" normalizeH="0" baseline="30000" dirty="0">
                          <a:ln>
                            <a:noFill/>
                          </a:ln>
                          <a:solidFill>
                            <a:srgbClr val="FFFFFF"/>
                          </a:solidFill>
                          <a:effectLst/>
                          <a:latin typeface="Calibri" charset="0"/>
                          <a:ea typeface="ＭＳ Ｐゴシック" charset="0"/>
                          <a:cs typeface="Arial" charset="0"/>
                        </a:rPr>
                        <a:t>-2</a:t>
                      </a:r>
                      <a:r>
                        <a:rPr kumimoji="0" lang="en-US" sz="1800" b="1" i="0" u="none" strike="noStrike" cap="none" normalizeH="0" baseline="0" dirty="0">
                          <a:ln>
                            <a:noFill/>
                          </a:ln>
                          <a:solidFill>
                            <a:srgbClr val="FFFFFF"/>
                          </a:solidFill>
                          <a:effectLst/>
                          <a:latin typeface="Calibri" charset="0"/>
                          <a:ea typeface="ＭＳ Ｐゴシック" charset="0"/>
                          <a:cs typeface="Arial" charset="0"/>
                        </a:rPr>
                        <a:t> c </a:t>
                      </a:r>
                      <a:r>
                        <a:rPr kumimoji="0" lang="en-US" sz="1800" b="1" i="0" u="none" strike="noStrike" cap="none" normalizeH="0" baseline="30000" dirty="0">
                          <a:ln>
                            <a:noFill/>
                          </a:ln>
                          <a:solidFill>
                            <a:srgbClr val="FFFFFF"/>
                          </a:solidFill>
                          <a:effectLst/>
                          <a:latin typeface="Calibri" charset="0"/>
                          <a:ea typeface="ＭＳ Ｐゴシック" charset="0"/>
                          <a:cs typeface="Arial" charset="0"/>
                        </a:rPr>
                        <a:t>- 1</a:t>
                      </a:r>
                      <a:r>
                        <a:rPr kumimoji="0" lang="en-US" sz="1800" b="1" i="0" u="none" strike="noStrike" cap="none" normalizeH="0" baseline="0" dirty="0">
                          <a:ln>
                            <a:noFill/>
                          </a:ln>
                          <a:solidFill>
                            <a:srgbClr val="FFFFFF"/>
                          </a:solidFill>
                          <a:effectLst/>
                          <a:latin typeface="Calibri" charset="0"/>
                          <a:ea typeface="ＭＳ Ｐゴシック" charset="0"/>
                          <a:cs typeface="Arial" charset="0"/>
                        </a:rPr>
                        <a:t>) </a:t>
                      </a:r>
                      <a:endParaRPr kumimoji="0" lang="ru-RU" sz="1800" b="1" i="0" u="none" strike="noStrike" cap="none" normalizeH="0" baseline="0" dirty="0">
                        <a:ln>
                          <a:noFill/>
                        </a:ln>
                        <a:solidFill>
                          <a:srgbClr val="FFFFFF"/>
                        </a:solidFill>
                        <a:effectLst/>
                        <a:latin typeface="Calibri" charset="0"/>
                        <a:ea typeface="ＭＳ Ｐゴシック" charset="0"/>
                        <a:cs typeface="Arial" charset="0"/>
                      </a:endParaRPr>
                    </a:p>
                  </a:txBody>
                  <a:tcPr marL="91442" marR="91442"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charset="0"/>
                          <a:ea typeface="ＭＳ Ｐゴシック" charset="0"/>
                          <a:cs typeface="Arial" charset="0"/>
                        </a:rPr>
                        <a:t>Data sample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charset="0"/>
                          <a:ea typeface="ＭＳ Ｐゴシック" charset="0"/>
                          <a:cs typeface="Arial" charset="0"/>
                        </a:rPr>
                        <a:t>per 1 week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at √s = 4 </a:t>
                      </a:r>
                      <a:r>
                        <a:rPr kumimoji="0" lang="en-US" sz="1800" b="1" i="0" u="none" strike="noStrike" cap="none" normalizeH="0" baseline="0" dirty="0" err="1">
                          <a:ln>
                            <a:noFill/>
                          </a:ln>
                          <a:solidFill>
                            <a:srgbClr val="FFFFFF"/>
                          </a:solidFill>
                          <a:effectLst/>
                          <a:latin typeface="Arial" charset="0"/>
                          <a:ea typeface="ＭＳ Ｐゴシック" charset="0"/>
                          <a:cs typeface="Arial" charset="0"/>
                        </a:rPr>
                        <a:t>GeV</a:t>
                      </a:r>
                      <a:r>
                        <a:rPr kumimoji="0" lang="en-US" sz="1800" b="1" i="0" u="none" strike="noStrike" cap="none" normalizeH="0" baseline="0" dirty="0">
                          <a:ln>
                            <a:noFill/>
                          </a:ln>
                          <a:solidFill>
                            <a:srgbClr val="FFFFFF"/>
                          </a:solidFill>
                          <a:effectLst/>
                          <a:latin typeface="Calibri" charset="0"/>
                          <a:ea typeface="ＭＳ Ｐゴシック" charset="0"/>
                          <a:cs typeface="Arial" charset="0"/>
                        </a:rPr>
                        <a:t> </a:t>
                      </a:r>
                      <a:endParaRPr kumimoji="0" lang="ru-RU" sz="1800" b="1" i="0" u="none" strike="noStrike" cap="none" normalizeH="0" baseline="0" dirty="0">
                        <a:ln>
                          <a:noFill/>
                        </a:ln>
                        <a:solidFill>
                          <a:srgbClr val="FFFFFF"/>
                        </a:solidFill>
                        <a:effectLst/>
                        <a:latin typeface="Calibri" charset="0"/>
                        <a:ea typeface="ＭＳ Ｐゴシック" charset="0"/>
                        <a:cs typeface="Arial" charset="0"/>
                      </a:endParaRPr>
                    </a:p>
                  </a:txBody>
                  <a:tcPr marL="91442" marR="91442"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charset="0"/>
                          <a:ea typeface="ＭＳ Ｐゴシック" charset="0"/>
                          <a:cs typeface="Arial" charset="0"/>
                        </a:rPr>
                        <a:t>Data sample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Calibri" charset="0"/>
                          <a:ea typeface="ＭＳ Ｐゴシック" charset="0"/>
                          <a:cs typeface="Arial" charset="0"/>
                        </a:rPr>
                        <a:t>per 1 week</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ＭＳ Ｐゴシック" charset="0"/>
                          <a:cs typeface="Arial" charset="0"/>
                        </a:rPr>
                        <a:t>at √s = 11 </a:t>
                      </a:r>
                      <a:r>
                        <a:rPr kumimoji="0" lang="en-US" sz="1800" b="1" i="0" u="none" strike="noStrike" cap="none" normalizeH="0" baseline="0" dirty="0" err="1">
                          <a:ln>
                            <a:noFill/>
                          </a:ln>
                          <a:solidFill>
                            <a:srgbClr val="FFFFFF"/>
                          </a:solidFill>
                          <a:effectLst/>
                          <a:latin typeface="Arial" charset="0"/>
                          <a:ea typeface="ＭＳ Ｐゴシック" charset="0"/>
                          <a:cs typeface="Arial" charset="0"/>
                        </a:rPr>
                        <a:t>GeV</a:t>
                      </a:r>
                      <a:r>
                        <a:rPr kumimoji="0" lang="en-US" sz="1800" b="1" i="0" u="none" strike="noStrike" cap="none" normalizeH="0" baseline="0" dirty="0">
                          <a:ln>
                            <a:noFill/>
                          </a:ln>
                          <a:solidFill>
                            <a:srgbClr val="FFFFFF"/>
                          </a:solidFill>
                          <a:effectLst/>
                          <a:latin typeface="Calibri" charset="0"/>
                          <a:ea typeface="ＭＳ Ｐゴシック" charset="0"/>
                          <a:cs typeface="Arial" charset="0"/>
                        </a:rPr>
                        <a:t> </a:t>
                      </a:r>
                      <a:endParaRPr kumimoji="0" lang="ru-RU" sz="1800" b="1" i="0" u="none" strike="noStrike" cap="none" normalizeH="0" baseline="0" dirty="0">
                        <a:ln>
                          <a:noFill/>
                        </a:ln>
                        <a:solidFill>
                          <a:srgbClr val="FFFFFF"/>
                        </a:solidFill>
                        <a:effectLst/>
                        <a:latin typeface="Calibri" charset="0"/>
                        <a:ea typeface="ＭＳ Ｐゴシック"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800" b="1" i="0" u="none" strike="noStrike" cap="none" normalizeH="0" baseline="0" dirty="0">
                        <a:ln>
                          <a:noFill/>
                        </a:ln>
                        <a:solidFill>
                          <a:srgbClr val="FFFFFF"/>
                        </a:solidFill>
                        <a:effectLst/>
                        <a:latin typeface="Calibri" charset="0"/>
                        <a:ea typeface="ＭＳ Ｐゴシック" charset="0"/>
                        <a:cs typeface="Arial" charset="0"/>
                      </a:endParaRPr>
                    </a:p>
                  </a:txBody>
                  <a:tcPr marL="91442" marR="91442"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r>
              <a:tr h="549275">
                <a:tc vMerge="1">
                  <a:txBody>
                    <a:bodyPr/>
                    <a:lstStyle/>
                    <a:p>
                      <a:endParaRPr lang="en-US"/>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a:ln>
                            <a:noFill/>
                          </a:ln>
                          <a:solidFill>
                            <a:srgbClr val="000000"/>
                          </a:solidFill>
                          <a:effectLst/>
                          <a:latin typeface="Arial" charset="0"/>
                          <a:ea typeface="ＭＳ Ｐゴシック" charset="0"/>
                          <a:cs typeface="Arial" charset="0"/>
                        </a:rPr>
                        <a:t>√</a:t>
                      </a:r>
                      <a:r>
                        <a:rPr kumimoji="0" lang="en-US" sz="1800" b="0" i="0" u="none" strike="noStrike" cap="none" normalizeH="0" baseline="0">
                          <a:ln>
                            <a:noFill/>
                          </a:ln>
                          <a:solidFill>
                            <a:srgbClr val="000000"/>
                          </a:solidFill>
                          <a:effectLst/>
                          <a:latin typeface="Arial" charset="0"/>
                          <a:ea typeface="ＭＳ Ｐゴシック" charset="0"/>
                          <a:cs typeface="Arial" charset="0"/>
                        </a:rPr>
                        <a:t>s=4 GeV</a:t>
                      </a:r>
                      <a:endParaRPr kumimoji="0" lang="ru-RU" sz="1800" b="0" i="0" u="none" strike="noStrike" cap="none" normalizeH="0" baseline="0">
                        <a:ln>
                          <a:noFill/>
                        </a:ln>
                        <a:solidFill>
                          <a:srgbClr val="000000"/>
                        </a:solidFill>
                        <a:effectLst/>
                        <a:latin typeface="Calibri" charset="0"/>
                        <a:ea typeface="ＭＳ Ｐゴシック" charset="0"/>
                        <a:cs typeface="Arial" charset="0"/>
                      </a:endParaRPr>
                    </a:p>
                  </a:txBody>
                  <a:tcPr marL="91442" marR="91442" marT="45734" marB="45734" horzOverflow="overflow">
                    <a:lnL w="381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dirty="0">
                          <a:ln>
                            <a:noFill/>
                          </a:ln>
                          <a:solidFill>
                            <a:srgbClr val="000000"/>
                          </a:solidFill>
                          <a:effectLst/>
                          <a:latin typeface="Arial" charset="0"/>
                          <a:ea typeface="ＭＳ Ｐゴシック" charset="0"/>
                          <a:cs typeface="Arial" charset="0"/>
                        </a:rPr>
                        <a:t>√</a:t>
                      </a:r>
                      <a:r>
                        <a:rPr kumimoji="0" lang="en-US" sz="1800" b="0" i="0" u="none" strike="noStrike" cap="none" normalizeH="0" baseline="0" dirty="0">
                          <a:ln>
                            <a:noFill/>
                          </a:ln>
                          <a:solidFill>
                            <a:srgbClr val="000000"/>
                          </a:solidFill>
                          <a:effectLst/>
                          <a:latin typeface="Arial" charset="0"/>
                          <a:ea typeface="ＭＳ Ｐゴシック" charset="0"/>
                          <a:cs typeface="Arial" charset="0"/>
                        </a:rPr>
                        <a:t>s=11 </a:t>
                      </a:r>
                      <a:r>
                        <a:rPr kumimoji="0" lang="en-US" sz="1800" b="0" i="0" u="none" strike="noStrike" cap="none" normalizeH="0" baseline="0" dirty="0" err="1">
                          <a:ln>
                            <a:noFill/>
                          </a:ln>
                          <a:solidFill>
                            <a:srgbClr val="000000"/>
                          </a:solidFill>
                          <a:effectLst/>
                          <a:latin typeface="Arial" charset="0"/>
                          <a:ea typeface="ＭＳ Ｐゴシック" charset="0"/>
                          <a:cs typeface="Arial" charset="0"/>
                        </a:rPr>
                        <a:t>GeV</a:t>
                      </a:r>
                      <a:endParaRPr kumimoji="0" lang="ru-RU" sz="1800" b="0" i="0" u="none" strike="noStrike" cap="none" normalizeH="0" baseline="0" dirty="0">
                        <a:ln>
                          <a:noFill/>
                        </a:ln>
                        <a:solidFill>
                          <a:srgbClr val="000000"/>
                        </a:solidFill>
                        <a:effectLst/>
                        <a:latin typeface="Calibri" charset="0"/>
                        <a:ea typeface="ＭＳ Ｐゴシック" charset="0"/>
                        <a:cs typeface="Arial" charset="0"/>
                      </a:endParaRPr>
                    </a:p>
                  </a:txBody>
                  <a:tcPr marL="91442" marR="91442" marT="45734" marB="45734" horzOverflow="overflow">
                    <a:lnL w="127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vMerge="1">
                  <a:txBody>
                    <a:bodyPr/>
                    <a:lstStyle/>
                    <a:p>
                      <a:endParaRPr lang="en-US"/>
                    </a:p>
                  </a:txBody>
                  <a:tcPr/>
                </a:tc>
                <a:tc vMerge="1">
                  <a:txBody>
                    <a:bodyPr/>
                    <a:lstStyle/>
                    <a:p>
                      <a:endParaRPr lang="en-US"/>
                    </a:p>
                  </a:txBody>
                  <a:tcPr/>
                </a:tc>
              </a:tr>
              <a:tr h="6000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30000">
                          <a:ln>
                            <a:noFill/>
                          </a:ln>
                          <a:solidFill>
                            <a:srgbClr val="000000"/>
                          </a:solidFill>
                          <a:effectLst/>
                          <a:latin typeface="Calibri" charset="0"/>
                          <a:ea typeface="ＭＳ Ｐゴシック" charset="0"/>
                          <a:cs typeface="Arial" charset="0"/>
                        </a:rPr>
                        <a:t>197</a:t>
                      </a:r>
                      <a:r>
                        <a:rPr kumimoji="0" lang="en-US" sz="2000" b="1" i="0" u="none" strike="noStrike" cap="none" normalizeH="0" baseline="0">
                          <a:ln>
                            <a:noFill/>
                          </a:ln>
                          <a:solidFill>
                            <a:srgbClr val="000000"/>
                          </a:solidFill>
                          <a:effectLst/>
                          <a:latin typeface="Calibri" charset="0"/>
                          <a:ea typeface="ＭＳ Ｐゴシック" charset="0"/>
                          <a:cs typeface="Arial" charset="0"/>
                        </a:rPr>
                        <a:t>Au</a:t>
                      </a:r>
                      <a:endParaRPr kumimoji="0" lang="ru-RU" sz="2000" b="1" i="0" u="none" strike="noStrike" cap="none" normalizeH="0" baseline="0">
                        <a:ln>
                          <a:noFill/>
                        </a:ln>
                        <a:solidFill>
                          <a:srgbClr val="000000"/>
                        </a:solidFill>
                        <a:effectLst/>
                        <a:latin typeface="Calibri" charset="0"/>
                        <a:ea typeface="ＭＳ Ｐゴシック" charset="0"/>
                        <a:cs typeface="Arial" charset="0"/>
                      </a:endParaRPr>
                    </a:p>
                  </a:txBody>
                  <a:tcPr marL="91442" marR="91442"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alibri" charset="0"/>
                          <a:ea typeface="ＭＳ Ｐゴシック" charset="0"/>
                          <a:cs typeface="Arial" charset="0"/>
                        </a:rPr>
                        <a:t>7 </a:t>
                      </a:r>
                      <a:r>
                        <a:rPr kumimoji="0" lang="en-US" sz="2000" b="1" i="0" u="none" strike="noStrike" cap="none" normalizeH="0" baseline="30000">
                          <a:ln>
                            <a:noFill/>
                          </a:ln>
                          <a:solidFill>
                            <a:srgbClr val="000000"/>
                          </a:solidFill>
                          <a:effectLst/>
                          <a:latin typeface="Calibri" charset="0"/>
                          <a:ea typeface="ＭＳ Ｐゴシック" charset="0"/>
                          <a:cs typeface="Arial" charset="0"/>
                        </a:rPr>
                        <a:t>.</a:t>
                      </a:r>
                      <a:r>
                        <a:rPr kumimoji="0" lang="en-US" sz="2000" b="1" i="0" u="none" strike="noStrike" cap="none" normalizeH="0" baseline="0">
                          <a:ln>
                            <a:noFill/>
                          </a:ln>
                          <a:solidFill>
                            <a:srgbClr val="000000"/>
                          </a:solidFill>
                          <a:effectLst/>
                          <a:latin typeface="Calibri" charset="0"/>
                          <a:ea typeface="ＭＳ Ｐゴシック" charset="0"/>
                          <a:cs typeface="Arial" charset="0"/>
                        </a:rPr>
                        <a:t>10</a:t>
                      </a:r>
                      <a:r>
                        <a:rPr kumimoji="0" lang="en-US" sz="2000" b="1" i="0" u="none" strike="noStrike" cap="none" normalizeH="0" baseline="30000">
                          <a:ln>
                            <a:noFill/>
                          </a:ln>
                          <a:solidFill>
                            <a:srgbClr val="000000"/>
                          </a:solidFill>
                          <a:effectLst/>
                          <a:latin typeface="Calibri" charset="0"/>
                          <a:ea typeface="ＭＳ Ｐゴシック" charset="0"/>
                          <a:cs typeface="Arial" charset="0"/>
                        </a:rPr>
                        <a:t>24</a:t>
                      </a:r>
                      <a:endParaRPr kumimoji="0" lang="ru-RU" sz="2000" b="1" i="0" u="none" strike="noStrike" cap="none" normalizeH="0" baseline="30000">
                        <a:ln>
                          <a:noFill/>
                        </a:ln>
                        <a:solidFill>
                          <a:srgbClr val="000000"/>
                        </a:solidFill>
                        <a:effectLst/>
                        <a:latin typeface="Calibri" charset="0"/>
                        <a:ea typeface="ＭＳ Ｐゴシック" charset="0"/>
                        <a:cs typeface="Arial" charset="0"/>
                      </a:endParaRPr>
                    </a:p>
                  </a:txBody>
                  <a:tcPr marL="91442" marR="91442"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000000"/>
                          </a:solidFill>
                          <a:effectLst/>
                          <a:latin typeface="Calibri" charset="0"/>
                          <a:ea typeface="ＭＳ Ｐゴシック" charset="0"/>
                          <a:cs typeface="Arial" charset="0"/>
                        </a:rPr>
                        <a:t>5 </a:t>
                      </a:r>
                      <a:r>
                        <a:rPr kumimoji="0" lang="en-US" sz="2000" b="1" i="0" u="none" strike="noStrike" cap="none" normalizeH="0" baseline="30000">
                          <a:ln>
                            <a:noFill/>
                          </a:ln>
                          <a:solidFill>
                            <a:srgbClr val="000000"/>
                          </a:solidFill>
                          <a:effectLst/>
                          <a:latin typeface="Calibri" charset="0"/>
                          <a:ea typeface="ＭＳ Ｐゴシック" charset="0"/>
                          <a:cs typeface="Arial" charset="0"/>
                        </a:rPr>
                        <a:t>.</a:t>
                      </a:r>
                      <a:r>
                        <a:rPr kumimoji="0" lang="en-US" sz="2000" b="1" i="0" u="none" strike="noStrike" cap="none" normalizeH="0" baseline="0">
                          <a:ln>
                            <a:noFill/>
                          </a:ln>
                          <a:solidFill>
                            <a:srgbClr val="000000"/>
                          </a:solidFill>
                          <a:effectLst/>
                          <a:latin typeface="Calibri" charset="0"/>
                          <a:ea typeface="ＭＳ Ｐゴシック" charset="0"/>
                          <a:cs typeface="Arial" charset="0"/>
                        </a:rPr>
                        <a:t> 10</a:t>
                      </a:r>
                      <a:r>
                        <a:rPr kumimoji="0" lang="en-US" sz="2000" b="1" i="0" u="none" strike="noStrike" cap="none" normalizeH="0" baseline="30000">
                          <a:ln>
                            <a:noFill/>
                          </a:ln>
                          <a:solidFill>
                            <a:srgbClr val="000000"/>
                          </a:solidFill>
                          <a:effectLst/>
                          <a:latin typeface="Calibri" charset="0"/>
                          <a:ea typeface="ＭＳ Ｐゴシック" charset="0"/>
                          <a:cs typeface="Arial" charset="0"/>
                        </a:rPr>
                        <a:t>25</a:t>
                      </a:r>
                      <a:endParaRPr kumimoji="0" lang="ru-RU" sz="2000" b="1" i="0" u="none" strike="noStrike" cap="none" normalizeH="0" baseline="30000">
                        <a:ln>
                          <a:noFill/>
                        </a:ln>
                        <a:solidFill>
                          <a:srgbClr val="000000"/>
                        </a:solidFill>
                        <a:effectLst/>
                        <a:latin typeface="Calibri" charset="0"/>
                        <a:ea typeface="ＭＳ Ｐゴシック" charset="0"/>
                        <a:cs typeface="Arial" charset="0"/>
                      </a:endParaRPr>
                    </a:p>
                  </a:txBody>
                  <a:tcPr marL="91442" marR="91442"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a:ln>
                            <a:noFill/>
                          </a:ln>
                          <a:solidFill>
                            <a:srgbClr val="000000"/>
                          </a:solidFill>
                          <a:effectLst/>
                          <a:latin typeface="Calibri" charset="0"/>
                          <a:ea typeface="ＭＳ Ｐゴシック" charset="0"/>
                          <a:cs typeface="Arial" charset="0"/>
                        </a:rPr>
                        <a:t>9</a:t>
                      </a:r>
                      <a:r>
                        <a:rPr kumimoji="0" lang="en-US" sz="2000" b="1" i="0" u="none" strike="noStrike" cap="none" normalizeH="0" baseline="0">
                          <a:ln>
                            <a:noFill/>
                          </a:ln>
                          <a:solidFill>
                            <a:srgbClr val="000000"/>
                          </a:solidFill>
                          <a:effectLst/>
                          <a:latin typeface="Calibri" charset="0"/>
                          <a:ea typeface="ＭＳ Ｐゴシック" charset="0"/>
                          <a:cs typeface="Arial" charset="0"/>
                        </a:rPr>
                        <a:t>.</a:t>
                      </a:r>
                      <a:r>
                        <a:rPr kumimoji="0" lang="ru-RU" sz="2000" b="1" i="0" u="none" strike="noStrike" cap="none" normalizeH="0" baseline="0">
                          <a:ln>
                            <a:noFill/>
                          </a:ln>
                          <a:solidFill>
                            <a:srgbClr val="000000"/>
                          </a:solidFill>
                          <a:effectLst/>
                          <a:latin typeface="Calibri" charset="0"/>
                          <a:ea typeface="ＭＳ Ｐゴシック" charset="0"/>
                          <a:cs typeface="Arial" charset="0"/>
                        </a:rPr>
                        <a:t>1</a:t>
                      </a:r>
                      <a:r>
                        <a:rPr kumimoji="0" lang="en-US" sz="2000" b="1" i="0" u="none" strike="noStrike" cap="none" normalizeH="0" baseline="0">
                          <a:ln>
                            <a:noFill/>
                          </a:ln>
                          <a:solidFill>
                            <a:srgbClr val="000000"/>
                          </a:solidFill>
                          <a:effectLst/>
                          <a:latin typeface="Calibri" charset="0"/>
                          <a:ea typeface="ＭＳ Ｐゴシック" charset="0"/>
                          <a:cs typeface="Arial" charset="0"/>
                        </a:rPr>
                        <a:t> </a:t>
                      </a:r>
                      <a:r>
                        <a:rPr kumimoji="0" lang="en-US" sz="2000" b="1" i="0" u="none" strike="noStrike" cap="none" normalizeH="0" baseline="30000">
                          <a:ln>
                            <a:noFill/>
                          </a:ln>
                          <a:solidFill>
                            <a:srgbClr val="000000"/>
                          </a:solidFill>
                          <a:effectLst/>
                          <a:latin typeface="Calibri" charset="0"/>
                          <a:ea typeface="ＭＳ Ｐゴシック" charset="0"/>
                          <a:cs typeface="Arial" charset="0"/>
                        </a:rPr>
                        <a:t>.</a:t>
                      </a:r>
                      <a:r>
                        <a:rPr kumimoji="0" lang="en-US" sz="2000" b="1" i="0" u="none" strike="noStrike" cap="none" normalizeH="0" baseline="0">
                          <a:ln>
                            <a:noFill/>
                          </a:ln>
                          <a:solidFill>
                            <a:srgbClr val="000000"/>
                          </a:solidFill>
                          <a:effectLst/>
                          <a:latin typeface="Calibri" charset="0"/>
                          <a:ea typeface="ＭＳ Ｐゴシック" charset="0"/>
                          <a:cs typeface="Arial" charset="0"/>
                        </a:rPr>
                        <a:t> 10</a:t>
                      </a:r>
                      <a:r>
                        <a:rPr kumimoji="0" lang="en-US" sz="2000" b="1" i="0" u="none" strike="noStrike" cap="none" normalizeH="0" baseline="30000">
                          <a:ln>
                            <a:noFill/>
                          </a:ln>
                          <a:solidFill>
                            <a:srgbClr val="000000"/>
                          </a:solidFill>
                          <a:effectLst/>
                          <a:latin typeface="Calibri" charset="0"/>
                          <a:ea typeface="ＭＳ Ｐゴシック" charset="0"/>
                          <a:cs typeface="Arial" charset="0"/>
                        </a:rPr>
                        <a:t>6</a:t>
                      </a:r>
                      <a:endParaRPr kumimoji="0" lang="ru-RU" sz="2000" b="1" i="0" u="none" strike="noStrike" cap="none" normalizeH="0" baseline="30000">
                        <a:ln>
                          <a:noFill/>
                        </a:ln>
                        <a:solidFill>
                          <a:srgbClr val="000000"/>
                        </a:solidFill>
                        <a:effectLst/>
                        <a:latin typeface="Calibri" charset="0"/>
                        <a:ea typeface="ＭＳ Ｐゴシック" charset="0"/>
                        <a:cs typeface="Arial" charset="0"/>
                      </a:endParaRPr>
                    </a:p>
                  </a:txBody>
                  <a:tcPr marL="91442" marR="91442"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a:ln>
                            <a:noFill/>
                          </a:ln>
                          <a:solidFill>
                            <a:srgbClr val="000000"/>
                          </a:solidFill>
                          <a:effectLst/>
                          <a:latin typeface="Calibri" charset="0"/>
                          <a:ea typeface="ＭＳ Ｐゴシック" charset="0"/>
                          <a:cs typeface="Arial" charset="0"/>
                        </a:rPr>
                        <a:t>6</a:t>
                      </a:r>
                      <a:r>
                        <a:rPr kumimoji="0" lang="en-US" sz="2000" b="1" i="0" u="none" strike="noStrike" cap="none" normalizeH="0" baseline="0" dirty="0">
                          <a:ln>
                            <a:noFill/>
                          </a:ln>
                          <a:solidFill>
                            <a:srgbClr val="000000"/>
                          </a:solidFill>
                          <a:effectLst/>
                          <a:latin typeface="Calibri" charset="0"/>
                          <a:ea typeface="ＭＳ Ｐゴシック" charset="0"/>
                          <a:cs typeface="Arial" charset="0"/>
                        </a:rPr>
                        <a:t>.</a:t>
                      </a:r>
                      <a:r>
                        <a:rPr kumimoji="0" lang="ru-RU" sz="2000" b="1" i="0" u="none" strike="noStrike" cap="none" normalizeH="0" baseline="0" dirty="0">
                          <a:ln>
                            <a:noFill/>
                          </a:ln>
                          <a:solidFill>
                            <a:srgbClr val="000000"/>
                          </a:solidFill>
                          <a:effectLst/>
                          <a:latin typeface="Calibri" charset="0"/>
                          <a:ea typeface="ＭＳ Ｐゴシック" charset="0"/>
                          <a:cs typeface="Arial" charset="0"/>
                        </a:rPr>
                        <a:t>3</a:t>
                      </a:r>
                      <a:r>
                        <a:rPr kumimoji="0" lang="en-US" sz="2000" b="1" i="0" u="none" strike="noStrike" cap="none" normalizeH="0" baseline="0" dirty="0">
                          <a:ln>
                            <a:noFill/>
                          </a:ln>
                          <a:solidFill>
                            <a:srgbClr val="000000"/>
                          </a:solidFill>
                          <a:effectLst/>
                          <a:latin typeface="Calibri" charset="0"/>
                          <a:ea typeface="ＭＳ Ｐゴシック" charset="0"/>
                          <a:cs typeface="Arial" charset="0"/>
                        </a:rPr>
                        <a:t> </a:t>
                      </a:r>
                      <a:r>
                        <a:rPr kumimoji="0" lang="en-US" sz="2000" b="1" i="0" u="none" strike="noStrike" cap="none" normalizeH="0" baseline="30000" dirty="0">
                          <a:ln>
                            <a:noFill/>
                          </a:ln>
                          <a:solidFill>
                            <a:srgbClr val="000000"/>
                          </a:solidFill>
                          <a:effectLst/>
                          <a:latin typeface="Calibri" charset="0"/>
                          <a:ea typeface="ＭＳ Ｐゴシック" charset="0"/>
                          <a:cs typeface="Arial" charset="0"/>
                        </a:rPr>
                        <a:t>.</a:t>
                      </a:r>
                      <a:r>
                        <a:rPr kumimoji="0" lang="en-US" sz="2000" b="1" i="0" u="none" strike="noStrike" cap="none" normalizeH="0" baseline="0" dirty="0">
                          <a:ln>
                            <a:noFill/>
                          </a:ln>
                          <a:solidFill>
                            <a:srgbClr val="000000"/>
                          </a:solidFill>
                          <a:effectLst/>
                          <a:latin typeface="Calibri" charset="0"/>
                          <a:ea typeface="ＭＳ Ｐゴシック" charset="0"/>
                          <a:cs typeface="Arial" charset="0"/>
                        </a:rPr>
                        <a:t> 10</a:t>
                      </a:r>
                      <a:r>
                        <a:rPr kumimoji="0" lang="en-US" sz="2000" b="1" i="0" u="none" strike="noStrike" cap="none" normalizeH="0" baseline="30000" dirty="0">
                          <a:ln>
                            <a:noFill/>
                          </a:ln>
                          <a:solidFill>
                            <a:srgbClr val="000000"/>
                          </a:solidFill>
                          <a:effectLst/>
                          <a:latin typeface="Calibri" charset="0"/>
                          <a:ea typeface="ＭＳ Ｐゴシック" charset="0"/>
                          <a:cs typeface="Arial" charset="0"/>
                        </a:rPr>
                        <a:t>7</a:t>
                      </a:r>
                      <a:endParaRPr kumimoji="0" lang="ru-RU" sz="2000" b="1" i="0" u="none" strike="noStrike" cap="none" normalizeH="0" baseline="30000" dirty="0">
                        <a:ln>
                          <a:noFill/>
                        </a:ln>
                        <a:solidFill>
                          <a:srgbClr val="000000"/>
                        </a:solidFill>
                        <a:effectLst/>
                        <a:latin typeface="Calibri"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ru-RU" sz="2000" b="1" i="0" u="none" strike="noStrike" cap="none" normalizeH="0" baseline="30000" dirty="0">
                        <a:ln>
                          <a:noFill/>
                        </a:ln>
                        <a:solidFill>
                          <a:srgbClr val="000000"/>
                        </a:solidFill>
                        <a:effectLst/>
                        <a:latin typeface="Calibri" charset="0"/>
                        <a:ea typeface="ＭＳ Ｐゴシック" charset="0"/>
                        <a:cs typeface="Arial" charset="0"/>
                      </a:endParaRPr>
                    </a:p>
                  </a:txBody>
                  <a:tcPr marL="91442" marR="91442" marT="45734" marB="45734"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16416" name="TextBox 9"/>
          <p:cNvSpPr txBox="1">
            <a:spLocks noChangeArrowheads="1"/>
          </p:cNvSpPr>
          <p:nvPr/>
        </p:nvSpPr>
        <p:spPr bwMode="auto">
          <a:xfrm>
            <a:off x="510115" y="1137178"/>
            <a:ext cx="8210550" cy="2554545"/>
          </a:xfrm>
          <a:prstGeom prst="rect">
            <a:avLst/>
          </a:prstGeom>
          <a:solidFill>
            <a:srgbClr val="FFE2DF"/>
          </a:solidFill>
          <a:ln>
            <a:noFill/>
          </a:ln>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mn-lt"/>
              </a:rPr>
              <a:t> possible scenario:</a:t>
            </a:r>
          </a:p>
          <a:p>
            <a:pPr eaLnBrk="1" hangingPunct="1"/>
            <a:r>
              <a:rPr lang="en-US" sz="2000" i="1" dirty="0" smtClean="0">
                <a:solidFill>
                  <a:srgbClr val="000090"/>
                </a:solidFill>
                <a:latin typeface="+mn-lt"/>
              </a:rPr>
              <a:t> </a:t>
            </a:r>
            <a:r>
              <a:rPr lang="en-US" sz="2000" i="1" dirty="0">
                <a:solidFill>
                  <a:srgbClr val="000090"/>
                </a:solidFill>
                <a:latin typeface="+mn-lt"/>
              </a:rPr>
              <a:t>to take </a:t>
            </a:r>
            <a:r>
              <a:rPr lang="en-US" sz="2000" i="1" dirty="0" smtClean="0">
                <a:solidFill>
                  <a:srgbClr val="000090"/>
                </a:solidFill>
                <a:latin typeface="+mn-lt"/>
              </a:rPr>
              <a:t>data at </a:t>
            </a:r>
            <a:r>
              <a:rPr lang="en-US" sz="2000" b="1" i="1" dirty="0" smtClean="0">
                <a:solidFill>
                  <a:srgbClr val="000090"/>
                </a:solidFill>
                <a:latin typeface="+mn-lt"/>
              </a:rPr>
              <a:t>8</a:t>
            </a:r>
            <a:r>
              <a:rPr lang="en-US" sz="2000" i="1" dirty="0" smtClean="0">
                <a:solidFill>
                  <a:srgbClr val="000090"/>
                </a:solidFill>
                <a:latin typeface="+mn-lt"/>
              </a:rPr>
              <a:t> energies </a:t>
            </a:r>
            <a:r>
              <a:rPr lang="en-US" sz="2000" b="1" i="1" dirty="0" smtClean="0">
                <a:solidFill>
                  <a:srgbClr val="000090"/>
                </a:solidFill>
                <a:latin typeface="+mn-lt"/>
              </a:rPr>
              <a:t>4, 5, 6, 7, 8, 9, 10, 11</a:t>
            </a:r>
            <a:r>
              <a:rPr lang="en-US" sz="2000" i="1" dirty="0" smtClean="0">
                <a:solidFill>
                  <a:srgbClr val="000090"/>
                </a:solidFill>
                <a:latin typeface="+mn-lt"/>
              </a:rPr>
              <a:t> </a:t>
            </a:r>
            <a:r>
              <a:rPr lang="en-US" sz="2000" i="1" dirty="0" err="1" smtClean="0">
                <a:solidFill>
                  <a:srgbClr val="000090"/>
                </a:solidFill>
                <a:latin typeface="+mn-lt"/>
              </a:rPr>
              <a:t>GeV</a:t>
            </a:r>
            <a:endParaRPr lang="en-US" sz="2000" i="1" dirty="0" smtClean="0">
              <a:solidFill>
                <a:srgbClr val="000090"/>
              </a:solidFill>
              <a:latin typeface="+mn-lt"/>
            </a:endParaRPr>
          </a:p>
          <a:p>
            <a:pPr eaLnBrk="1" hangingPunct="1"/>
            <a:r>
              <a:rPr lang="en-US" sz="2000" i="1" dirty="0" smtClean="0">
                <a:solidFill>
                  <a:srgbClr val="000090"/>
                </a:solidFill>
                <a:latin typeface="+mn-lt"/>
              </a:rPr>
              <a:t> for </a:t>
            </a:r>
            <a:r>
              <a:rPr lang="en-US" sz="2000" i="1" dirty="0">
                <a:solidFill>
                  <a:srgbClr val="000090"/>
                </a:solidFill>
                <a:latin typeface="+mn-lt"/>
              </a:rPr>
              <a:t>beam/target combinations: </a:t>
            </a:r>
            <a:r>
              <a:rPr lang="en-US" sz="2000" b="1" i="1" dirty="0" err="1">
                <a:solidFill>
                  <a:srgbClr val="000090"/>
                </a:solidFill>
                <a:latin typeface="+mn-lt"/>
              </a:rPr>
              <a:t>Au+Au</a:t>
            </a:r>
            <a:r>
              <a:rPr lang="en-US" sz="2000" i="1" dirty="0">
                <a:solidFill>
                  <a:srgbClr val="000090"/>
                </a:solidFill>
                <a:latin typeface="+mn-lt"/>
              </a:rPr>
              <a:t>, </a:t>
            </a:r>
            <a:r>
              <a:rPr lang="en-US" sz="2000" b="1" i="1" dirty="0" err="1">
                <a:solidFill>
                  <a:srgbClr val="000090"/>
                </a:solidFill>
                <a:latin typeface="+mn-lt"/>
              </a:rPr>
              <a:t>Xe+</a:t>
            </a:r>
            <a:r>
              <a:rPr lang="en-US" sz="2000" b="1" i="1" dirty="0" err="1" smtClean="0">
                <a:solidFill>
                  <a:srgbClr val="000090"/>
                </a:solidFill>
                <a:latin typeface="+mn-lt"/>
              </a:rPr>
              <a:t>Xe</a:t>
            </a:r>
            <a:r>
              <a:rPr lang="en-US" sz="2000" i="1" dirty="0" smtClean="0">
                <a:solidFill>
                  <a:srgbClr val="000090"/>
                </a:solidFill>
                <a:latin typeface="+mn-lt"/>
              </a:rPr>
              <a:t>, </a:t>
            </a:r>
            <a:r>
              <a:rPr lang="en-US" sz="2000" b="1" i="1" dirty="0">
                <a:solidFill>
                  <a:srgbClr val="000090"/>
                </a:solidFill>
                <a:latin typeface="+mn-lt"/>
              </a:rPr>
              <a:t>C+</a:t>
            </a:r>
            <a:r>
              <a:rPr lang="en-US" sz="2000" b="1" i="1" dirty="0" smtClean="0">
                <a:solidFill>
                  <a:srgbClr val="000090"/>
                </a:solidFill>
                <a:latin typeface="+mn-lt"/>
              </a:rPr>
              <a:t>C, </a:t>
            </a:r>
            <a:r>
              <a:rPr lang="en-US" sz="2000" b="1" i="1" dirty="0" err="1" smtClean="0">
                <a:solidFill>
                  <a:srgbClr val="000090"/>
                </a:solidFill>
                <a:latin typeface="+mn-lt"/>
              </a:rPr>
              <a:t>p+p</a:t>
            </a:r>
            <a:r>
              <a:rPr lang="en-US" sz="2000" b="1" i="1" dirty="0" smtClean="0">
                <a:solidFill>
                  <a:srgbClr val="000090"/>
                </a:solidFill>
                <a:latin typeface="+mn-lt"/>
              </a:rPr>
              <a:t> </a:t>
            </a:r>
          </a:p>
          <a:p>
            <a:pPr eaLnBrk="1" hangingPunct="1"/>
            <a:endParaRPr lang="en-US" sz="2000" i="1" dirty="0">
              <a:solidFill>
                <a:srgbClr val="000090"/>
              </a:solidFill>
              <a:latin typeface="+mn-lt"/>
              <a:sym typeface="Wingdings" charset="0"/>
            </a:endParaRPr>
          </a:p>
          <a:p>
            <a:pPr eaLnBrk="1" hangingPunct="1"/>
            <a:r>
              <a:rPr lang="en-US" sz="2000" i="1" dirty="0" smtClean="0">
                <a:solidFill>
                  <a:srgbClr val="000090"/>
                </a:solidFill>
                <a:latin typeface="+mn-lt"/>
                <a:sym typeface="Wingdings" charset="0"/>
              </a:rPr>
              <a:t>In total: </a:t>
            </a:r>
            <a:r>
              <a:rPr lang="en-US" sz="2000" b="1" i="1" dirty="0" smtClean="0">
                <a:solidFill>
                  <a:srgbClr val="000090"/>
                </a:solidFill>
                <a:latin typeface="+mn-lt"/>
                <a:sym typeface="Wingdings" charset="0"/>
              </a:rPr>
              <a:t>32</a:t>
            </a:r>
            <a:r>
              <a:rPr lang="en-US" sz="2000" i="1" dirty="0" smtClean="0">
                <a:solidFill>
                  <a:srgbClr val="000090"/>
                </a:solidFill>
                <a:latin typeface="+mn-lt"/>
                <a:sym typeface="Wingdings" charset="0"/>
              </a:rPr>
              <a:t> </a:t>
            </a:r>
            <a:r>
              <a:rPr lang="en-US" sz="2000" i="1" dirty="0">
                <a:solidFill>
                  <a:srgbClr val="000090"/>
                </a:solidFill>
                <a:latin typeface="+mn-lt"/>
                <a:sym typeface="Wingdings" charset="0"/>
              </a:rPr>
              <a:t>data sets (</a:t>
            </a:r>
            <a:r>
              <a:rPr lang="en-US" sz="2000" b="1" i="1" dirty="0">
                <a:solidFill>
                  <a:srgbClr val="000090"/>
                </a:solidFill>
                <a:latin typeface="+mn-lt"/>
                <a:sym typeface="Wingdings" charset="0"/>
              </a:rPr>
              <a:t>1</a:t>
            </a:r>
            <a:r>
              <a:rPr lang="en-US" sz="2000" i="1" dirty="0">
                <a:solidFill>
                  <a:srgbClr val="000090"/>
                </a:solidFill>
                <a:latin typeface="+mn-lt"/>
                <a:sym typeface="Wingdings" charset="0"/>
              </a:rPr>
              <a:t> week </a:t>
            </a:r>
            <a:r>
              <a:rPr lang="en-US" sz="2000" i="1" dirty="0" smtClean="0">
                <a:solidFill>
                  <a:srgbClr val="000090"/>
                </a:solidFill>
                <a:latin typeface="+mn-lt"/>
                <a:sym typeface="Wingdings" charset="0"/>
              </a:rPr>
              <a:t>for each of the </a:t>
            </a:r>
            <a:r>
              <a:rPr lang="en-US" sz="2000" i="1" dirty="0">
                <a:solidFill>
                  <a:srgbClr val="000090"/>
                </a:solidFill>
                <a:latin typeface="+mn-lt"/>
                <a:sym typeface="Wingdings" charset="0"/>
              </a:rPr>
              <a:t>top-half </a:t>
            </a:r>
            <a:r>
              <a:rPr lang="en-US" sz="2000" i="1" dirty="0" smtClean="0">
                <a:solidFill>
                  <a:srgbClr val="000090"/>
                </a:solidFill>
                <a:latin typeface="+mn-lt"/>
                <a:sym typeface="Wingdings" charset="0"/>
              </a:rPr>
              <a:t>energies</a:t>
            </a:r>
          </a:p>
          <a:p>
            <a:pPr eaLnBrk="1" hangingPunct="1"/>
            <a:r>
              <a:rPr lang="en-US" sz="2000" i="1" dirty="0" smtClean="0">
                <a:solidFill>
                  <a:srgbClr val="000090"/>
                </a:solidFill>
                <a:latin typeface="+mn-lt"/>
                <a:sym typeface="Wingdings" charset="0"/>
              </a:rPr>
              <a:t> and </a:t>
            </a:r>
            <a:r>
              <a:rPr lang="en-US" sz="2000" b="1" i="1" dirty="0">
                <a:solidFill>
                  <a:srgbClr val="000090"/>
                </a:solidFill>
                <a:latin typeface="+mn-lt"/>
                <a:sym typeface="Wingdings" charset="0"/>
              </a:rPr>
              <a:t>2</a:t>
            </a:r>
            <a:r>
              <a:rPr lang="en-US" sz="2000" i="1" dirty="0">
                <a:solidFill>
                  <a:srgbClr val="000090"/>
                </a:solidFill>
                <a:latin typeface="+mn-lt"/>
                <a:sym typeface="Wingdings" charset="0"/>
              </a:rPr>
              <a:t> weeks for </a:t>
            </a:r>
            <a:r>
              <a:rPr lang="en-US" sz="2000" i="1" dirty="0" smtClean="0">
                <a:solidFill>
                  <a:srgbClr val="000090"/>
                </a:solidFill>
                <a:latin typeface="+mn-lt"/>
                <a:sym typeface="Wingdings" charset="0"/>
              </a:rPr>
              <a:t>lower </a:t>
            </a:r>
            <a:r>
              <a:rPr lang="en-US" sz="2000" i="1" dirty="0">
                <a:solidFill>
                  <a:srgbClr val="000090"/>
                </a:solidFill>
                <a:latin typeface="+mn-lt"/>
                <a:sym typeface="Wingdings" charset="0"/>
              </a:rPr>
              <a:t>energies). </a:t>
            </a:r>
            <a:endParaRPr lang="en-US" sz="2000" i="1" dirty="0" smtClean="0">
              <a:solidFill>
                <a:srgbClr val="000090"/>
              </a:solidFill>
              <a:latin typeface="+mn-lt"/>
              <a:sym typeface="Wingdings" charset="0"/>
            </a:endParaRPr>
          </a:p>
          <a:p>
            <a:pPr eaLnBrk="1" hangingPunct="1"/>
            <a:r>
              <a:rPr lang="en-US" sz="2000" i="1" dirty="0" smtClean="0">
                <a:solidFill>
                  <a:srgbClr val="000090"/>
                </a:solidFill>
                <a:latin typeface="+mn-lt"/>
                <a:sym typeface="Wingdings" charset="0"/>
              </a:rPr>
              <a:t>In </a:t>
            </a:r>
            <a:r>
              <a:rPr lang="en-US" sz="2000" b="1" i="1" dirty="0">
                <a:solidFill>
                  <a:srgbClr val="000090"/>
                </a:solidFill>
                <a:latin typeface="+mn-lt"/>
                <a:sym typeface="Wingdings" charset="0"/>
              </a:rPr>
              <a:t>48</a:t>
            </a:r>
            <a:r>
              <a:rPr lang="en-US" sz="2000" i="1" dirty="0">
                <a:solidFill>
                  <a:srgbClr val="000090"/>
                </a:solidFill>
                <a:latin typeface="+mn-lt"/>
                <a:sym typeface="Wingdings" charset="0"/>
              </a:rPr>
              <a:t> </a:t>
            </a:r>
            <a:r>
              <a:rPr lang="en-US" sz="2000" i="1" dirty="0" smtClean="0">
                <a:solidFill>
                  <a:srgbClr val="000090"/>
                </a:solidFill>
                <a:latin typeface="+mn-lt"/>
                <a:sym typeface="Wingdings" charset="0"/>
              </a:rPr>
              <a:t>weeks (~</a:t>
            </a:r>
            <a:r>
              <a:rPr lang="en-US" sz="2000" b="1" i="1" dirty="0" smtClean="0">
                <a:solidFill>
                  <a:srgbClr val="000090"/>
                </a:solidFill>
                <a:latin typeface="+mn-lt"/>
                <a:sym typeface="Wingdings" charset="0"/>
              </a:rPr>
              <a:t>1,5</a:t>
            </a:r>
            <a:r>
              <a:rPr lang="en-US" sz="2000" i="1" dirty="0" smtClean="0">
                <a:solidFill>
                  <a:srgbClr val="000090"/>
                </a:solidFill>
                <a:latin typeface="+mn-lt"/>
                <a:sym typeface="Wingdings" charset="0"/>
              </a:rPr>
              <a:t> </a:t>
            </a:r>
            <a:r>
              <a:rPr lang="en-US" sz="2000" i="1" dirty="0">
                <a:solidFill>
                  <a:srgbClr val="000090"/>
                </a:solidFill>
                <a:latin typeface="+mn-lt"/>
                <a:sym typeface="Wingdings" charset="0"/>
              </a:rPr>
              <a:t>year) </a:t>
            </a:r>
            <a:r>
              <a:rPr lang="en-US" sz="2000" i="1" dirty="0" smtClean="0">
                <a:solidFill>
                  <a:srgbClr val="000090"/>
                </a:solidFill>
                <a:latin typeface="+mn-lt"/>
                <a:sym typeface="Wingdings" charset="0"/>
              </a:rPr>
              <a:t>of </a:t>
            </a:r>
            <a:r>
              <a:rPr lang="en-US" sz="2000" i="1" dirty="0">
                <a:solidFill>
                  <a:srgbClr val="000090"/>
                </a:solidFill>
                <a:latin typeface="+mn-lt"/>
                <a:sym typeface="Wingdings" charset="0"/>
              </a:rPr>
              <a:t>data taking </a:t>
            </a:r>
            <a:r>
              <a:rPr lang="en-US" sz="2000" i="1" dirty="0" smtClean="0">
                <a:solidFill>
                  <a:srgbClr val="000090"/>
                </a:solidFill>
                <a:latin typeface="+mn-lt"/>
                <a:sym typeface="Wingdings" charset="0"/>
              </a:rPr>
              <a:t>the </a:t>
            </a:r>
            <a:r>
              <a:rPr lang="en-US" sz="2000" b="1" i="1" dirty="0" smtClean="0">
                <a:solidFill>
                  <a:srgbClr val="000090"/>
                </a:solidFill>
                <a:latin typeface="+mn-lt"/>
                <a:sym typeface="Wingdings" charset="0"/>
              </a:rPr>
              <a:t>statistics equal to </a:t>
            </a:r>
            <a:r>
              <a:rPr lang="en-US" sz="2000" b="1" i="1" dirty="0">
                <a:solidFill>
                  <a:srgbClr val="000090"/>
                </a:solidFill>
                <a:latin typeface="+mn-lt"/>
                <a:sym typeface="Wingdings" charset="0"/>
              </a:rPr>
              <a:t>one </a:t>
            </a:r>
            <a:endParaRPr lang="en-US" sz="2000" b="1" i="1" dirty="0" smtClean="0">
              <a:solidFill>
                <a:srgbClr val="000090"/>
              </a:solidFill>
              <a:latin typeface="+mn-lt"/>
              <a:sym typeface="Wingdings" charset="0"/>
            </a:endParaRPr>
          </a:p>
          <a:p>
            <a:pPr eaLnBrk="1" hangingPunct="1"/>
            <a:r>
              <a:rPr lang="en-US" sz="2000" b="1" i="1" dirty="0" smtClean="0">
                <a:solidFill>
                  <a:srgbClr val="000090"/>
                </a:solidFill>
                <a:latin typeface="+mn-lt"/>
                <a:sym typeface="Wingdings" charset="0"/>
              </a:rPr>
              <a:t>at </a:t>
            </a:r>
            <a:r>
              <a:rPr lang="en-US" sz="2000" b="1" i="1" dirty="0">
                <a:solidFill>
                  <a:srgbClr val="000090"/>
                </a:solidFill>
                <a:latin typeface="+mn-lt"/>
                <a:sym typeface="Wingdings" charset="0"/>
              </a:rPr>
              <a:t>RHIC</a:t>
            </a:r>
            <a:r>
              <a:rPr lang="en-US" sz="2000" i="1" dirty="0">
                <a:solidFill>
                  <a:srgbClr val="000090"/>
                </a:solidFill>
                <a:latin typeface="+mn-lt"/>
                <a:sym typeface="Wingdings" charset="0"/>
              </a:rPr>
              <a:t>  </a:t>
            </a:r>
            <a:r>
              <a:rPr lang="en-US" sz="2000" i="1" dirty="0" smtClean="0">
                <a:solidFill>
                  <a:srgbClr val="000090"/>
                </a:solidFill>
                <a:latin typeface="+mn-lt"/>
                <a:sym typeface="Wingdings" charset="0"/>
              </a:rPr>
              <a:t>will be accumulated </a:t>
            </a:r>
            <a:r>
              <a:rPr lang="en-US" sz="2000" i="1" dirty="0">
                <a:solidFill>
                  <a:srgbClr val="000090"/>
                </a:solidFill>
                <a:latin typeface="+mn-lt"/>
                <a:sym typeface="Wingdings" charset="0"/>
              </a:rPr>
              <a:t>(duty factor 0.5 </a:t>
            </a:r>
            <a:r>
              <a:rPr lang="en-US" sz="2000" i="1" dirty="0" smtClean="0">
                <a:solidFill>
                  <a:srgbClr val="000090"/>
                </a:solidFill>
                <a:latin typeface="+mn-lt"/>
                <a:sym typeface="Wingdings" charset="0"/>
              </a:rPr>
              <a:t>is used)</a:t>
            </a:r>
            <a:r>
              <a:rPr lang="en-US" sz="2000" i="1" dirty="0" smtClean="0">
                <a:solidFill>
                  <a:srgbClr val="000090"/>
                </a:solidFill>
                <a:latin typeface="+mn-lt"/>
              </a:rPr>
              <a:t> </a:t>
            </a:r>
            <a:endParaRPr lang="ru-RU" sz="2000" i="1" dirty="0">
              <a:solidFill>
                <a:srgbClr val="000090"/>
              </a:solidFill>
              <a:latin typeface="+mn-lt"/>
            </a:endParaRPr>
          </a:p>
        </p:txBody>
      </p:sp>
      <p:sp>
        <p:nvSpPr>
          <p:cNvPr id="16417"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1095106D-1284-0B43-AE5A-430146D145B5}" type="slidenum">
              <a:rPr lang="ru-RU" sz="1200">
                <a:solidFill>
                  <a:srgbClr val="898989"/>
                </a:solidFill>
              </a:rPr>
              <a:pPr eaLnBrk="1" hangingPunct="1"/>
              <a:t>33</a:t>
            </a:fld>
            <a:endParaRPr lang="ru-RU" sz="1200">
              <a:solidFill>
                <a:srgbClr val="898989"/>
              </a:solidFill>
            </a:endParaRPr>
          </a:p>
        </p:txBody>
      </p:sp>
      <p:sp>
        <p:nvSpPr>
          <p:cNvPr id="2" name="Date Placeholder 1"/>
          <p:cNvSpPr>
            <a:spLocks noGrp="1"/>
          </p:cNvSpPr>
          <p:nvPr>
            <p:ph type="dt" sz="half" idx="10"/>
          </p:nvPr>
        </p:nvSpPr>
        <p:spPr/>
        <p:txBody>
          <a:bodyPr/>
          <a:lstStyle/>
          <a:p>
            <a:pPr>
              <a:defRPr/>
            </a:pPr>
            <a:r>
              <a:rPr lang="en-US" smtClean="0"/>
              <a:t>October 10, 2016</a:t>
            </a:r>
            <a:endParaRPr lang="ru-RU"/>
          </a:p>
        </p:txBody>
      </p:sp>
      <p:sp>
        <p:nvSpPr>
          <p:cNvPr id="5" name="Footer Placeholder 4"/>
          <p:cNvSpPr>
            <a:spLocks noGrp="1"/>
          </p:cNvSpPr>
          <p:nvPr>
            <p:ph type="ftr" sz="quarter" idx="11"/>
          </p:nvPr>
        </p:nvSpPr>
        <p:spPr/>
        <p:txBody>
          <a:bodyPr/>
          <a:lstStyle/>
          <a:p>
            <a:pPr>
              <a:defRPr/>
            </a:pPr>
            <a:r>
              <a:rPr lang="en-US" smtClean="0"/>
              <a:t>V.Kekelidze, ICPPA</a:t>
            </a:r>
            <a:endParaRPr lang="ru-RU"/>
          </a:p>
        </p:txBody>
      </p:sp>
    </p:spTree>
    <p:extLst>
      <p:ext uri="{BB962C8B-B14F-4D97-AF65-F5344CB8AC3E}">
        <p14:creationId xmlns:p14="http://schemas.microsoft.com/office/powerpoint/2010/main" val="215567696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p:cNvSpPr txBox="1">
            <a:spLocks noChangeArrowheads="1"/>
          </p:cNvSpPr>
          <p:nvPr/>
        </p:nvSpPr>
        <p:spPr bwMode="auto">
          <a:xfrm>
            <a:off x="4530725" y="622300"/>
            <a:ext cx="184150" cy="461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20" tIns="45711" rIns="91420" bIns="45711">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defRPr/>
            </a:pPr>
            <a:endParaRPr lang="en-GB" sz="2400" smtClean="0">
              <a:latin typeface="Times New Roman" charset="0"/>
            </a:endParaRPr>
          </a:p>
        </p:txBody>
      </p:sp>
      <p:sp>
        <p:nvSpPr>
          <p:cNvPr id="12291" name="Text Box 7"/>
          <p:cNvSpPr txBox="1">
            <a:spLocks noChangeArrowheads="1"/>
          </p:cNvSpPr>
          <p:nvPr/>
        </p:nvSpPr>
        <p:spPr bwMode="auto">
          <a:xfrm>
            <a:off x="330200" y="44450"/>
            <a:ext cx="8140700" cy="830979"/>
          </a:xfrm>
          <a:prstGeom prst="rect">
            <a:avLst/>
          </a:prstGeom>
          <a:solidFill>
            <a:srgbClr val="CCFFCC"/>
          </a:solidFill>
          <a:ln>
            <a:noFill/>
          </a:ln>
          <a:effectLst/>
          <a:extLst/>
        </p:spPr>
        <p:txBody>
          <a:bodyPr wrap="square" lIns="91420" tIns="45711" rIns="91420" bIns="45711">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algn="ctr" eaLnBrk="1" hangingPunct="1">
              <a:defRPr/>
            </a:pPr>
            <a:r>
              <a:rPr lang="en-US" sz="2400" b="1" dirty="0" smtClean="0">
                <a:solidFill>
                  <a:srgbClr val="000090"/>
                </a:solidFill>
                <a:latin typeface="+mn-lt"/>
                <a:cs typeface="Arial Unicode MS" charset="0"/>
              </a:rPr>
              <a:t>Particle yields in </a:t>
            </a:r>
            <a:r>
              <a:rPr lang="de-DE" sz="2400" b="1" dirty="0" err="1" smtClean="0">
                <a:solidFill>
                  <a:srgbClr val="000090"/>
                </a:solidFill>
                <a:latin typeface="+mn-lt"/>
                <a:cs typeface="Arial Unicode MS" charset="0"/>
              </a:rPr>
              <a:t>Au+Au</a:t>
            </a:r>
            <a:r>
              <a:rPr lang="de-DE" sz="2400" b="1" dirty="0" smtClean="0">
                <a:solidFill>
                  <a:srgbClr val="000090"/>
                </a:solidFill>
                <a:latin typeface="+mn-lt"/>
                <a:cs typeface="Arial Unicode MS" charset="0"/>
              </a:rPr>
              <a:t> </a:t>
            </a:r>
            <a:r>
              <a:rPr lang="en-US" sz="2400" b="1" dirty="0" smtClean="0">
                <a:solidFill>
                  <a:srgbClr val="000090"/>
                </a:solidFill>
                <a:latin typeface="+mn-lt"/>
              </a:rPr>
              <a:t>collisions @</a:t>
            </a:r>
            <a:r>
              <a:rPr lang="de-DE" sz="2400" b="1" dirty="0" smtClean="0">
                <a:solidFill>
                  <a:srgbClr val="000090"/>
                </a:solidFill>
                <a:latin typeface="+mn-lt"/>
                <a:cs typeface="Arial Unicode MS" charset="0"/>
              </a:rPr>
              <a:t> √</a:t>
            </a:r>
            <a:r>
              <a:rPr lang="de-DE" sz="2400" b="1" dirty="0" err="1" smtClean="0">
                <a:solidFill>
                  <a:srgbClr val="000090"/>
                </a:solidFill>
                <a:latin typeface="+mn-lt"/>
                <a:cs typeface="Arial Unicode MS" charset="0"/>
              </a:rPr>
              <a:t>s</a:t>
            </a:r>
            <a:r>
              <a:rPr lang="de-DE" sz="2400" b="1" baseline="-25000" dirty="0" err="1" smtClean="0">
                <a:solidFill>
                  <a:srgbClr val="000090"/>
                </a:solidFill>
                <a:latin typeface="+mn-lt"/>
                <a:cs typeface="Arial Unicode MS" charset="0"/>
              </a:rPr>
              <a:t>NN</a:t>
            </a:r>
            <a:r>
              <a:rPr lang="de-DE" sz="2400" b="1" dirty="0" smtClean="0">
                <a:solidFill>
                  <a:srgbClr val="000090"/>
                </a:solidFill>
                <a:latin typeface="+mn-lt"/>
                <a:cs typeface="Arial Unicode MS" charset="0"/>
              </a:rPr>
              <a:t> = 8 </a:t>
            </a:r>
            <a:r>
              <a:rPr lang="de-DE" sz="2400" b="1" dirty="0" err="1" smtClean="0">
                <a:solidFill>
                  <a:srgbClr val="000090"/>
                </a:solidFill>
                <a:latin typeface="+mn-lt"/>
                <a:cs typeface="Arial Unicode MS" charset="0"/>
              </a:rPr>
              <a:t>GeV</a:t>
            </a:r>
            <a:endParaRPr lang="de-DE" sz="2400" b="1" dirty="0" smtClean="0">
              <a:solidFill>
                <a:srgbClr val="000090"/>
              </a:solidFill>
              <a:latin typeface="+mn-lt"/>
              <a:cs typeface="Arial Unicode MS" charset="0"/>
            </a:endParaRPr>
          </a:p>
          <a:p>
            <a:pPr algn="ctr" eaLnBrk="1" hangingPunct="1">
              <a:defRPr/>
            </a:pPr>
            <a:r>
              <a:rPr lang="ru-RU" sz="2400" b="1" dirty="0" smtClean="0">
                <a:solidFill>
                  <a:srgbClr val="000090"/>
                </a:solidFill>
                <a:latin typeface="+mn-lt"/>
              </a:rPr>
              <a:t> (</a:t>
            </a:r>
            <a:r>
              <a:rPr lang="en-US" sz="2400" i="1" dirty="0" smtClean="0">
                <a:solidFill>
                  <a:srgbClr val="000090"/>
                </a:solidFill>
                <a:latin typeface="+mn-lt"/>
              </a:rPr>
              <a:t>central collisions</a:t>
            </a:r>
            <a:r>
              <a:rPr lang="en-US" sz="2400" b="1" dirty="0" smtClean="0">
                <a:solidFill>
                  <a:srgbClr val="000090"/>
                </a:solidFill>
                <a:latin typeface="+mn-lt"/>
              </a:rPr>
              <a:t>)</a:t>
            </a:r>
            <a:endParaRPr lang="de-DE" sz="2400" b="1" dirty="0" smtClean="0">
              <a:solidFill>
                <a:srgbClr val="000090"/>
              </a:solidFill>
              <a:latin typeface="+mn-lt"/>
            </a:endParaRPr>
          </a:p>
        </p:txBody>
      </p:sp>
      <p:sp>
        <p:nvSpPr>
          <p:cNvPr id="12292" name="Text Box 8"/>
          <p:cNvSpPr txBox="1">
            <a:spLocks noChangeArrowheads="1"/>
          </p:cNvSpPr>
          <p:nvPr/>
        </p:nvSpPr>
        <p:spPr bwMode="auto">
          <a:xfrm>
            <a:off x="307975" y="1039279"/>
            <a:ext cx="6970669" cy="400091"/>
          </a:xfrm>
          <a:prstGeom prst="rect">
            <a:avLst/>
          </a:prstGeom>
          <a:solidFill>
            <a:srgbClr val="FFE9CC"/>
          </a:solidFill>
          <a:ln>
            <a:noFill/>
          </a:ln>
          <a:effectLst/>
          <a:extLst/>
        </p:spPr>
        <p:txBody>
          <a:bodyPr wrap="none" lIns="91420" tIns="45711" rIns="91420" bIns="45711">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defRPr/>
            </a:pPr>
            <a:r>
              <a:rPr lang="en-US" sz="2000" u="sng" dirty="0" smtClean="0">
                <a:solidFill>
                  <a:srgbClr val="000090"/>
                </a:solidFill>
                <a:latin typeface="+mn-lt"/>
              </a:rPr>
              <a:t>one week of running </a:t>
            </a:r>
            <a:r>
              <a:rPr lang="de-DE" sz="2000" dirty="0" err="1" smtClean="0">
                <a:solidFill>
                  <a:srgbClr val="000090"/>
                </a:solidFill>
                <a:latin typeface="+mn-lt"/>
              </a:rPr>
              <a:t>at</a:t>
            </a:r>
            <a:r>
              <a:rPr lang="de-DE" sz="2000" dirty="0" smtClean="0">
                <a:solidFill>
                  <a:srgbClr val="000090"/>
                </a:solidFill>
                <a:latin typeface="+mn-lt"/>
              </a:rPr>
              <a:t> </a:t>
            </a:r>
            <a:r>
              <a:rPr lang="de-DE" sz="2000" b="1" dirty="0" smtClean="0">
                <a:solidFill>
                  <a:srgbClr val="000090"/>
                </a:solidFill>
                <a:latin typeface="+mn-lt"/>
              </a:rPr>
              <a:t>L = 5 10</a:t>
            </a:r>
            <a:r>
              <a:rPr lang="de-DE" sz="2000" b="1" baseline="30000" dirty="0" smtClean="0">
                <a:solidFill>
                  <a:srgbClr val="000090"/>
                </a:solidFill>
                <a:latin typeface="+mn-lt"/>
              </a:rPr>
              <a:t>25</a:t>
            </a:r>
            <a:r>
              <a:rPr lang="de-DE" sz="2000" b="1" dirty="0" smtClean="0">
                <a:solidFill>
                  <a:srgbClr val="000090"/>
                </a:solidFill>
                <a:latin typeface="+mn-lt"/>
              </a:rPr>
              <a:t>cm</a:t>
            </a:r>
            <a:r>
              <a:rPr lang="de-DE" sz="2000" b="1" baseline="30000" dirty="0" smtClean="0">
                <a:solidFill>
                  <a:srgbClr val="000090"/>
                </a:solidFill>
                <a:latin typeface="+mn-lt"/>
              </a:rPr>
              <a:t>-2</a:t>
            </a:r>
            <a:r>
              <a:rPr lang="de-DE" sz="2000" b="1" dirty="0" smtClean="0">
                <a:solidFill>
                  <a:srgbClr val="000090"/>
                </a:solidFill>
                <a:latin typeface="+mn-lt"/>
              </a:rPr>
              <a:t>s</a:t>
            </a:r>
            <a:r>
              <a:rPr lang="de-DE" sz="2000" b="1" baseline="30000" dirty="0" smtClean="0">
                <a:solidFill>
                  <a:srgbClr val="000090"/>
                </a:solidFill>
                <a:latin typeface="+mn-lt"/>
              </a:rPr>
              <a:t>-1 </a:t>
            </a:r>
            <a:r>
              <a:rPr lang="de-DE" sz="2000" i="1" dirty="0">
                <a:solidFill>
                  <a:srgbClr val="000090"/>
                </a:solidFill>
                <a:latin typeface="+mn-lt"/>
              </a:rPr>
              <a:t>(</a:t>
            </a:r>
            <a:r>
              <a:rPr lang="de-DE" sz="2000" i="1" dirty="0" err="1">
                <a:solidFill>
                  <a:srgbClr val="000090"/>
                </a:solidFill>
                <a:latin typeface="+mn-lt"/>
              </a:rPr>
              <a:t>duty</a:t>
            </a:r>
            <a:r>
              <a:rPr lang="de-DE" sz="2000" i="1" dirty="0">
                <a:solidFill>
                  <a:srgbClr val="000090"/>
                </a:solidFill>
                <a:latin typeface="+mn-lt"/>
              </a:rPr>
              <a:t> </a:t>
            </a:r>
            <a:r>
              <a:rPr lang="de-DE" sz="2000" i="1" dirty="0" err="1">
                <a:solidFill>
                  <a:srgbClr val="000090"/>
                </a:solidFill>
                <a:latin typeface="+mn-lt"/>
              </a:rPr>
              <a:t>factor</a:t>
            </a:r>
            <a:r>
              <a:rPr lang="de-DE" sz="2000" i="1" dirty="0">
                <a:solidFill>
                  <a:srgbClr val="000090"/>
                </a:solidFill>
                <a:latin typeface="+mn-lt"/>
              </a:rPr>
              <a:t> = 0,5)</a:t>
            </a:r>
            <a:endParaRPr lang="de-DE" sz="2000" i="1" baseline="30000" dirty="0" smtClean="0">
              <a:solidFill>
                <a:srgbClr val="000090"/>
              </a:solidFill>
              <a:latin typeface="+mn-lt"/>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909837335"/>
              </p:ext>
            </p:extLst>
          </p:nvPr>
        </p:nvGraphicFramePr>
        <p:xfrm>
          <a:off x="333375" y="1540400"/>
          <a:ext cx="8451849" cy="4854577"/>
        </p:xfrm>
        <a:graphic>
          <a:graphicData uri="http://schemas.openxmlformats.org/drawingml/2006/table">
            <a:tbl>
              <a:tblPr firstRow="1" bandRow="1">
                <a:tableStyleId>{5C22544A-7EE6-4342-B048-85BDC9FD1C3A}</a:tableStyleId>
              </a:tblPr>
              <a:tblGrid>
                <a:gridCol w="1408642"/>
                <a:gridCol w="1466174"/>
                <a:gridCol w="1351109"/>
                <a:gridCol w="1323679"/>
                <a:gridCol w="1493603"/>
                <a:gridCol w="1408642"/>
              </a:tblGrid>
              <a:tr h="670558">
                <a:tc>
                  <a:txBody>
                    <a:bodyPr/>
                    <a:lstStyle/>
                    <a:p>
                      <a:pPr algn="ctr"/>
                      <a:r>
                        <a:rPr lang="en-US" sz="1900" dirty="0" smtClean="0"/>
                        <a:t>Particle</a:t>
                      </a:r>
                      <a:endParaRPr lang="ru-RU" sz="1900" dirty="0"/>
                    </a:p>
                  </a:txBody>
                  <a:tcPr marL="91445" marR="91445" marT="45719" marB="45719">
                    <a:solidFill>
                      <a:srgbClr val="000090"/>
                    </a:solidFill>
                  </a:tcPr>
                </a:tc>
                <a:tc>
                  <a:txBody>
                    <a:bodyPr/>
                    <a:lstStyle/>
                    <a:p>
                      <a:pPr algn="ctr"/>
                      <a:r>
                        <a:rPr lang="en-US" sz="1900" dirty="0" smtClean="0"/>
                        <a:t>Multiplicity</a:t>
                      </a:r>
                      <a:endParaRPr lang="ru-RU" sz="1900" dirty="0"/>
                    </a:p>
                  </a:txBody>
                  <a:tcPr marL="91445" marR="91445" marT="45719" marB="45719">
                    <a:solidFill>
                      <a:srgbClr val="000090"/>
                    </a:solidFill>
                  </a:tcPr>
                </a:tc>
                <a:tc>
                  <a:txBody>
                    <a:bodyPr/>
                    <a:lstStyle/>
                    <a:p>
                      <a:pPr algn="ctr"/>
                      <a:r>
                        <a:rPr lang="en-US" sz="1900" dirty="0" smtClean="0"/>
                        <a:t>Decay mode</a:t>
                      </a:r>
                      <a:endParaRPr lang="ru-RU" sz="1900" dirty="0"/>
                    </a:p>
                  </a:txBody>
                  <a:tcPr marL="91445" marR="91445" marT="45719" marB="45719">
                    <a:solidFill>
                      <a:srgbClr val="000090"/>
                    </a:solidFill>
                  </a:tcPr>
                </a:tc>
                <a:tc>
                  <a:txBody>
                    <a:bodyPr/>
                    <a:lstStyle/>
                    <a:p>
                      <a:pPr algn="ctr"/>
                      <a:r>
                        <a:rPr lang="en-US" sz="1900" dirty="0" smtClean="0"/>
                        <a:t>BR</a:t>
                      </a:r>
                      <a:endParaRPr lang="ru-RU" sz="1900" dirty="0"/>
                    </a:p>
                  </a:txBody>
                  <a:tcPr marL="91445" marR="91445" marT="45719" marB="45719">
                    <a:solidFill>
                      <a:srgbClr val="000090"/>
                    </a:solidFill>
                  </a:tcPr>
                </a:tc>
                <a:tc>
                  <a:txBody>
                    <a:bodyPr/>
                    <a:lstStyle/>
                    <a:p>
                      <a:pPr algn="ctr"/>
                      <a:r>
                        <a:rPr lang="ru-RU" sz="1900" dirty="0" smtClean="0"/>
                        <a:t>*</a:t>
                      </a:r>
                      <a:r>
                        <a:rPr lang="en-US" sz="1900" dirty="0" smtClean="0"/>
                        <a:t>Efficiency %</a:t>
                      </a:r>
                      <a:endParaRPr lang="ru-RU" sz="1900" dirty="0"/>
                    </a:p>
                  </a:txBody>
                  <a:tcPr marL="91445" marR="91445" marT="45719" marB="45719">
                    <a:solidFill>
                      <a:srgbClr val="000090"/>
                    </a:solidFill>
                  </a:tcPr>
                </a:tc>
                <a:tc>
                  <a:txBody>
                    <a:bodyPr/>
                    <a:lstStyle/>
                    <a:p>
                      <a:pPr algn="ctr"/>
                      <a:r>
                        <a:rPr lang="en-US" sz="1900" dirty="0" smtClean="0"/>
                        <a:t>Yield /1</a:t>
                      </a:r>
                      <a:r>
                        <a:rPr lang="en-US" sz="1900" baseline="0" dirty="0" smtClean="0"/>
                        <a:t> w</a:t>
                      </a:r>
                      <a:endParaRPr lang="ru-RU" sz="1900" dirty="0"/>
                    </a:p>
                  </a:txBody>
                  <a:tcPr marL="91445" marR="91445" marT="45719" marB="45719">
                    <a:solidFill>
                      <a:srgbClr val="000090"/>
                    </a:solidFill>
                  </a:tcPr>
                </a:tc>
              </a:tr>
              <a:tr h="464891">
                <a:tc>
                  <a:txBody>
                    <a:bodyPr/>
                    <a:lstStyle/>
                    <a:p>
                      <a:pPr algn="ctr"/>
                      <a:r>
                        <a:rPr lang="en-US" sz="2400" b="1" baseline="0" dirty="0" smtClean="0">
                          <a:solidFill>
                            <a:srgbClr val="FF0066"/>
                          </a:solidFill>
                          <a:latin typeface="Symbol" pitchFamily="18" charset="2"/>
                        </a:rPr>
                        <a:t>p</a:t>
                      </a:r>
                      <a:r>
                        <a:rPr lang="en-US" sz="2400" b="1" baseline="30000" dirty="0" smtClean="0">
                          <a:solidFill>
                            <a:srgbClr val="FF0066"/>
                          </a:solidFill>
                        </a:rPr>
                        <a:t>+</a:t>
                      </a:r>
                      <a:endParaRPr lang="ru-RU" sz="2400" b="1" baseline="30000" dirty="0">
                        <a:solidFill>
                          <a:srgbClr val="FF0066"/>
                        </a:solidFill>
                      </a:endParaRPr>
                    </a:p>
                  </a:txBody>
                  <a:tcPr marL="91445" marR="91445" marT="45719" marB="45719"/>
                </a:tc>
                <a:tc>
                  <a:txBody>
                    <a:bodyPr/>
                    <a:lstStyle/>
                    <a:p>
                      <a:pPr algn="ctr"/>
                      <a:r>
                        <a:rPr lang="en-US" sz="2000" b="1" dirty="0" smtClean="0">
                          <a:solidFill>
                            <a:srgbClr val="FF0066"/>
                          </a:solidFill>
                        </a:rPr>
                        <a:t>293</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61</a:t>
                      </a:r>
                      <a:endParaRPr lang="ru-RU" sz="2000" b="1" dirty="0">
                        <a:solidFill>
                          <a:srgbClr val="FF0066"/>
                        </a:solidFill>
                      </a:endParaRPr>
                    </a:p>
                  </a:txBody>
                  <a:tcPr marL="91445" marR="91445" marT="45719" marB="45719"/>
                </a:tc>
                <a:tc>
                  <a:txBody>
                    <a:bodyPr/>
                    <a:lstStyle/>
                    <a:p>
                      <a:pPr algn="ctr"/>
                      <a:r>
                        <a:rPr lang="ru-RU" sz="2000" b="1" dirty="0" smtClean="0">
                          <a:solidFill>
                            <a:srgbClr val="FF0066"/>
                          </a:solidFill>
                        </a:rPr>
                        <a:t>7</a:t>
                      </a:r>
                      <a:r>
                        <a:rPr lang="en-US" sz="2000" b="1" dirty="0" smtClean="0">
                          <a:solidFill>
                            <a:srgbClr val="FF0066"/>
                          </a:solidFill>
                        </a:rPr>
                        <a:t>.</a:t>
                      </a:r>
                      <a:r>
                        <a:rPr lang="ru-RU" sz="2000" b="1" dirty="0" smtClean="0">
                          <a:solidFill>
                            <a:srgbClr val="FF0066"/>
                          </a:solidFill>
                        </a:rPr>
                        <a:t>7</a:t>
                      </a:r>
                      <a:r>
                        <a:rPr lang="en-US" sz="2000" b="1" dirty="0" smtClean="0">
                          <a:solidFill>
                            <a:srgbClr val="FF0066"/>
                          </a:solidFill>
                        </a:rPr>
                        <a:t> </a:t>
                      </a:r>
                      <a:r>
                        <a:rPr lang="en-US" sz="2000" b="1" baseline="30000" dirty="0" smtClean="0">
                          <a:solidFill>
                            <a:srgbClr val="FF0066"/>
                          </a:solidFill>
                        </a:rPr>
                        <a:t>.</a:t>
                      </a:r>
                      <a:r>
                        <a:rPr lang="en-US" sz="2000" b="1" dirty="0" smtClean="0">
                          <a:solidFill>
                            <a:srgbClr val="FF0066"/>
                          </a:solidFill>
                        </a:rPr>
                        <a:t> 10</a:t>
                      </a:r>
                      <a:r>
                        <a:rPr lang="en-US" sz="2000" b="1" baseline="30000" dirty="0" smtClean="0">
                          <a:solidFill>
                            <a:srgbClr val="FF0066"/>
                          </a:solidFill>
                        </a:rPr>
                        <a:t>8</a:t>
                      </a:r>
                      <a:endParaRPr lang="ru-RU" sz="2000" b="1" baseline="30000" dirty="0">
                        <a:solidFill>
                          <a:srgbClr val="FF0066"/>
                        </a:solidFill>
                      </a:endParaRPr>
                    </a:p>
                  </a:txBody>
                  <a:tcPr marL="91445" marR="91445" marT="45719" marB="45719"/>
                </a:tc>
              </a:tr>
              <a:tr h="464891">
                <a:tc>
                  <a:txBody>
                    <a:bodyPr/>
                    <a:lstStyle/>
                    <a:p>
                      <a:pPr algn="ctr"/>
                      <a:r>
                        <a:rPr lang="en-US" sz="2400" b="1" dirty="0" smtClean="0">
                          <a:solidFill>
                            <a:srgbClr val="FF0066"/>
                          </a:solidFill>
                        </a:rPr>
                        <a:t>K</a:t>
                      </a:r>
                      <a:r>
                        <a:rPr lang="en-US" sz="2400" b="1" baseline="30000" dirty="0" smtClean="0">
                          <a:solidFill>
                            <a:srgbClr val="FF0066"/>
                          </a:solidFill>
                        </a:rPr>
                        <a:t>+</a:t>
                      </a:r>
                      <a:endParaRPr lang="ru-RU" sz="2400" b="1" baseline="30000" dirty="0">
                        <a:solidFill>
                          <a:srgbClr val="FF0066"/>
                        </a:solidFill>
                      </a:endParaRPr>
                    </a:p>
                  </a:txBody>
                  <a:tcPr marL="91445" marR="91445" marT="45719" marB="45719"/>
                </a:tc>
                <a:tc>
                  <a:txBody>
                    <a:bodyPr/>
                    <a:lstStyle/>
                    <a:p>
                      <a:pPr algn="ctr"/>
                      <a:r>
                        <a:rPr lang="en-US" sz="2000" b="1" dirty="0" smtClean="0">
                          <a:solidFill>
                            <a:srgbClr val="FF0066"/>
                          </a:solidFill>
                        </a:rPr>
                        <a:t>59</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50</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1.</a:t>
                      </a:r>
                      <a:r>
                        <a:rPr lang="ru-RU" sz="2000" b="1" dirty="0" smtClean="0">
                          <a:solidFill>
                            <a:srgbClr val="FF0066"/>
                          </a:solidFill>
                        </a:rPr>
                        <a:t>5</a:t>
                      </a:r>
                      <a:r>
                        <a:rPr lang="en-US" sz="2000" b="1" dirty="0" smtClean="0">
                          <a:solidFill>
                            <a:srgbClr val="FF0066"/>
                          </a:solidFill>
                        </a:rPr>
                        <a:t> </a:t>
                      </a:r>
                      <a:r>
                        <a:rPr lang="en-US" sz="2000" b="1" baseline="30000" dirty="0" smtClean="0">
                          <a:solidFill>
                            <a:srgbClr val="FF0066"/>
                          </a:solidFill>
                        </a:rPr>
                        <a:t>.</a:t>
                      </a:r>
                      <a:r>
                        <a:rPr lang="en-US" sz="2000" b="1" dirty="0" smtClean="0">
                          <a:solidFill>
                            <a:srgbClr val="FF0066"/>
                          </a:solidFill>
                        </a:rPr>
                        <a:t> 10</a:t>
                      </a:r>
                      <a:r>
                        <a:rPr lang="en-US" sz="2000" b="1" baseline="30000" dirty="0" smtClean="0">
                          <a:solidFill>
                            <a:srgbClr val="FF0066"/>
                          </a:solidFill>
                        </a:rPr>
                        <a:t>8</a:t>
                      </a:r>
                      <a:endParaRPr lang="ru-RU" sz="2000" b="1" baseline="30000" dirty="0">
                        <a:solidFill>
                          <a:srgbClr val="FF0066"/>
                        </a:solidFill>
                      </a:endParaRPr>
                    </a:p>
                  </a:txBody>
                  <a:tcPr marL="91445" marR="91445" marT="45719" marB="45719"/>
                </a:tc>
              </a:tr>
              <a:tr h="464891">
                <a:tc>
                  <a:txBody>
                    <a:bodyPr/>
                    <a:lstStyle/>
                    <a:p>
                      <a:pPr algn="ctr"/>
                      <a:r>
                        <a:rPr lang="en-US" sz="2400" b="1" dirty="0" smtClean="0">
                          <a:solidFill>
                            <a:srgbClr val="FF0066"/>
                          </a:solidFill>
                        </a:rPr>
                        <a:t>p</a:t>
                      </a:r>
                      <a:endParaRPr lang="ru-RU" sz="2400" b="1" dirty="0">
                        <a:solidFill>
                          <a:srgbClr val="FF0066"/>
                        </a:solidFill>
                      </a:endParaRPr>
                    </a:p>
                  </a:txBody>
                  <a:tcPr marL="91445" marR="91445" marT="45719" marB="45719"/>
                </a:tc>
                <a:tc>
                  <a:txBody>
                    <a:bodyPr/>
                    <a:lstStyle/>
                    <a:p>
                      <a:pPr algn="ctr"/>
                      <a:r>
                        <a:rPr lang="en-US" sz="2000" b="1" dirty="0" smtClean="0">
                          <a:solidFill>
                            <a:srgbClr val="FF0066"/>
                          </a:solidFill>
                        </a:rPr>
                        <a:t>140</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60</a:t>
                      </a:r>
                      <a:endParaRPr lang="ru-RU" sz="2000" b="1" dirty="0">
                        <a:solidFill>
                          <a:srgbClr val="FF0066"/>
                        </a:solidFill>
                      </a:endParaRPr>
                    </a:p>
                  </a:txBody>
                  <a:tcPr marL="91445" marR="91445" marT="45719" marB="45719"/>
                </a:tc>
                <a:tc>
                  <a:txBody>
                    <a:bodyPr/>
                    <a:lstStyle/>
                    <a:p>
                      <a:pPr algn="ctr"/>
                      <a:r>
                        <a:rPr lang="ru-RU" sz="2000" b="1" dirty="0" smtClean="0">
                          <a:solidFill>
                            <a:srgbClr val="FF0066"/>
                          </a:solidFill>
                        </a:rPr>
                        <a:t>4</a:t>
                      </a:r>
                      <a:r>
                        <a:rPr lang="en-US" sz="2000" b="1" dirty="0" smtClean="0">
                          <a:solidFill>
                            <a:srgbClr val="FF0066"/>
                          </a:solidFill>
                        </a:rPr>
                        <a:t>.</a:t>
                      </a:r>
                      <a:r>
                        <a:rPr lang="ru-RU" sz="2000" b="1" dirty="0" smtClean="0">
                          <a:solidFill>
                            <a:srgbClr val="FF0066"/>
                          </a:solidFill>
                        </a:rPr>
                        <a:t>2</a:t>
                      </a:r>
                      <a:r>
                        <a:rPr lang="en-US" sz="2000" b="1" dirty="0" smtClean="0">
                          <a:solidFill>
                            <a:srgbClr val="FF0066"/>
                          </a:solidFill>
                        </a:rPr>
                        <a:t> </a:t>
                      </a:r>
                      <a:r>
                        <a:rPr lang="en-US" sz="2000" b="1" baseline="30000" dirty="0" smtClean="0">
                          <a:solidFill>
                            <a:srgbClr val="FF0066"/>
                          </a:solidFill>
                        </a:rPr>
                        <a:t>.</a:t>
                      </a:r>
                      <a:r>
                        <a:rPr lang="en-US" sz="2000" b="1" dirty="0" smtClean="0">
                          <a:solidFill>
                            <a:srgbClr val="FF0066"/>
                          </a:solidFill>
                        </a:rPr>
                        <a:t> 10</a:t>
                      </a:r>
                      <a:r>
                        <a:rPr lang="en-US" sz="2000" b="1" baseline="30000" dirty="0" smtClean="0">
                          <a:solidFill>
                            <a:srgbClr val="FF0066"/>
                          </a:solidFill>
                        </a:rPr>
                        <a:t>8</a:t>
                      </a:r>
                      <a:endParaRPr lang="ru-RU" sz="2000" b="1" baseline="30000" dirty="0">
                        <a:solidFill>
                          <a:srgbClr val="FF0066"/>
                        </a:solidFill>
                      </a:endParaRPr>
                    </a:p>
                  </a:txBody>
                  <a:tcPr marL="91445" marR="91445" marT="45719" marB="45719"/>
                </a:tc>
              </a:tr>
              <a:tr h="464891">
                <a:tc>
                  <a:txBody>
                    <a:bodyPr/>
                    <a:lstStyle/>
                    <a:p>
                      <a:pPr algn="ctr"/>
                      <a:r>
                        <a:rPr lang="en-US" sz="2400" b="1" dirty="0" smtClean="0">
                          <a:solidFill>
                            <a:srgbClr val="FF0066"/>
                          </a:solidFill>
                          <a:latin typeface="Symbol" pitchFamily="18" charset="2"/>
                        </a:rPr>
                        <a:t>L</a:t>
                      </a:r>
                    </a:p>
                  </a:txBody>
                  <a:tcPr marL="91445" marR="91445" marT="45719" marB="45719"/>
                </a:tc>
                <a:tc>
                  <a:txBody>
                    <a:bodyPr/>
                    <a:lstStyle/>
                    <a:p>
                      <a:pPr algn="ctr"/>
                      <a:r>
                        <a:rPr lang="en-US" sz="2000" b="1" dirty="0" smtClean="0">
                          <a:solidFill>
                            <a:srgbClr val="FF0066"/>
                          </a:solidFill>
                        </a:rPr>
                        <a:t>~35</a:t>
                      </a:r>
                      <a:endParaRPr lang="ru-RU" sz="2000" b="1" dirty="0">
                        <a:solidFill>
                          <a:srgbClr val="FF0066"/>
                        </a:solidFill>
                      </a:endParaRPr>
                    </a:p>
                  </a:txBody>
                  <a:tcPr marL="91445" marR="91445" marT="45719" marB="45719"/>
                </a:tc>
                <a:tc>
                  <a:txBody>
                    <a:bodyPr/>
                    <a:lstStyle/>
                    <a:p>
                      <a:pPr algn="ctr"/>
                      <a:r>
                        <a:rPr lang="en-US" sz="2000" b="1" dirty="0" err="1" smtClean="0">
                          <a:solidFill>
                            <a:srgbClr val="FF0066"/>
                          </a:solidFill>
                        </a:rPr>
                        <a:t>p+</a:t>
                      </a:r>
                      <a:r>
                        <a:rPr lang="en-US" sz="2000" b="1" dirty="0" err="1" smtClean="0">
                          <a:solidFill>
                            <a:srgbClr val="FF0066"/>
                          </a:solidFill>
                          <a:latin typeface="Symbol" pitchFamily="18" charset="2"/>
                        </a:rPr>
                        <a:t>p</a:t>
                      </a:r>
                      <a:r>
                        <a:rPr lang="en-US" sz="2000" b="1" baseline="30000" dirty="0" smtClean="0">
                          <a:solidFill>
                            <a:srgbClr val="FF0066"/>
                          </a:solidFill>
                        </a:rPr>
                        <a:t>-</a:t>
                      </a:r>
                      <a:endParaRPr lang="ru-RU" sz="2000" b="1" baseline="30000" dirty="0">
                        <a:solidFill>
                          <a:srgbClr val="FF0066"/>
                        </a:solidFill>
                      </a:endParaRPr>
                    </a:p>
                  </a:txBody>
                  <a:tcPr marL="91445" marR="91445" marT="45719" marB="45719"/>
                </a:tc>
                <a:tc>
                  <a:txBody>
                    <a:bodyPr/>
                    <a:lstStyle/>
                    <a:p>
                      <a:pPr algn="ctr"/>
                      <a:r>
                        <a:rPr lang="en-US" sz="2000" b="1" dirty="0" smtClean="0">
                          <a:solidFill>
                            <a:srgbClr val="FF0066"/>
                          </a:solidFill>
                        </a:rPr>
                        <a:t>64%</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~10%</a:t>
                      </a:r>
                      <a:endParaRPr lang="ru-RU" sz="2000" b="1" dirty="0">
                        <a:solidFill>
                          <a:srgbClr val="FF0066"/>
                        </a:solidFill>
                      </a:endParaRPr>
                    </a:p>
                  </a:txBody>
                  <a:tcPr marL="91445" marR="91445" marT="45719" marB="45719"/>
                </a:tc>
                <a:tc>
                  <a:txBody>
                    <a:bodyPr/>
                    <a:lstStyle/>
                    <a:p>
                      <a:pPr algn="ctr"/>
                      <a:r>
                        <a:rPr lang="en-US" sz="2000" b="1" baseline="0" dirty="0" smtClean="0">
                          <a:solidFill>
                            <a:srgbClr val="FF0066"/>
                          </a:solidFill>
                        </a:rPr>
                        <a:t>~</a:t>
                      </a:r>
                      <a:r>
                        <a:rPr lang="ru-RU" sz="2000" b="1" baseline="0" dirty="0" smtClean="0">
                          <a:solidFill>
                            <a:srgbClr val="FF0066"/>
                          </a:solidFill>
                        </a:rPr>
                        <a:t>1</a:t>
                      </a:r>
                      <a:r>
                        <a:rPr lang="en-US" sz="2000" b="1" baseline="0" dirty="0" smtClean="0">
                          <a:solidFill>
                            <a:srgbClr val="FF0066"/>
                          </a:solidFill>
                        </a:rPr>
                        <a:t> </a:t>
                      </a:r>
                      <a:r>
                        <a:rPr lang="en-US" sz="2000" b="1" baseline="30000" dirty="0" smtClean="0">
                          <a:solidFill>
                            <a:srgbClr val="FF0066"/>
                          </a:solidFill>
                        </a:rPr>
                        <a:t>.</a:t>
                      </a:r>
                      <a:r>
                        <a:rPr lang="en-US" sz="2000" b="1" baseline="0" dirty="0" smtClean="0">
                          <a:solidFill>
                            <a:srgbClr val="FF0066"/>
                          </a:solidFill>
                        </a:rPr>
                        <a:t> 10</a:t>
                      </a:r>
                      <a:r>
                        <a:rPr lang="ru-RU" sz="2000" b="1" baseline="30000" dirty="0" smtClean="0">
                          <a:solidFill>
                            <a:srgbClr val="FF0066"/>
                          </a:solidFill>
                        </a:rPr>
                        <a:t>7</a:t>
                      </a:r>
                      <a:endParaRPr lang="ru-RU" sz="2000" b="1" baseline="0" dirty="0">
                        <a:solidFill>
                          <a:srgbClr val="FF0066"/>
                        </a:solidFill>
                      </a:endParaRPr>
                    </a:p>
                  </a:txBody>
                  <a:tcPr marL="91445" marR="91445" marT="45719" marB="45719"/>
                </a:tc>
              </a:tr>
              <a:tr h="464891">
                <a:tc>
                  <a:txBody>
                    <a:bodyPr/>
                    <a:lstStyle/>
                    <a:p>
                      <a:pPr algn="ctr"/>
                      <a:r>
                        <a:rPr lang="en-US" sz="2400" b="1" dirty="0" smtClean="0">
                          <a:solidFill>
                            <a:srgbClr val="FF0066"/>
                          </a:solidFill>
                          <a:latin typeface="Symbol" pitchFamily="18" charset="2"/>
                        </a:rPr>
                        <a:t>X </a:t>
                      </a:r>
                      <a:r>
                        <a:rPr lang="en-US" sz="2400" b="1" baseline="30000" dirty="0" smtClean="0">
                          <a:solidFill>
                            <a:srgbClr val="FF0066"/>
                          </a:solidFill>
                          <a:latin typeface="Symbol" pitchFamily="18" charset="2"/>
                        </a:rPr>
                        <a:t>-</a:t>
                      </a:r>
                      <a:endParaRPr lang="ru-RU" sz="2400" b="1" baseline="30000" dirty="0">
                        <a:solidFill>
                          <a:srgbClr val="FF0066"/>
                        </a:solidFill>
                      </a:endParaRPr>
                    </a:p>
                  </a:txBody>
                  <a:tcPr marL="91445" marR="91445" marT="45719" marB="45719"/>
                </a:tc>
                <a:tc>
                  <a:txBody>
                    <a:bodyPr/>
                    <a:lstStyle/>
                    <a:p>
                      <a:pPr algn="ctr"/>
                      <a:r>
                        <a:rPr lang="en-US" sz="2000" b="1" dirty="0" smtClean="0">
                          <a:solidFill>
                            <a:srgbClr val="FF0066"/>
                          </a:solidFill>
                        </a:rPr>
                        <a:t>~2</a:t>
                      </a:r>
                      <a:endParaRPr lang="ru-RU" sz="2000" b="1" dirty="0">
                        <a:solidFill>
                          <a:srgbClr val="FF0066"/>
                        </a:solidFill>
                      </a:endParaRPr>
                    </a:p>
                  </a:txBody>
                  <a:tcPr marL="91445" marR="91445" marT="45719" marB="45719"/>
                </a:tc>
                <a:tc>
                  <a:txBody>
                    <a:bodyPr/>
                    <a:lstStyle/>
                    <a:p>
                      <a:pPr algn="ctr"/>
                      <a:r>
                        <a:rPr lang="en-US" sz="2000" b="1" dirty="0" err="1" smtClean="0">
                          <a:solidFill>
                            <a:srgbClr val="FF0066"/>
                          </a:solidFill>
                          <a:latin typeface="Symbol" pitchFamily="18" charset="2"/>
                        </a:rPr>
                        <a:t>L+p</a:t>
                      </a:r>
                      <a:r>
                        <a:rPr lang="en-US" sz="2000" b="1" baseline="30000" dirty="0" smtClean="0">
                          <a:solidFill>
                            <a:srgbClr val="FF0066"/>
                          </a:solidFill>
                        </a:rPr>
                        <a:t>-</a:t>
                      </a:r>
                      <a:endParaRPr lang="ru-RU" sz="2000" b="1" baseline="30000" dirty="0">
                        <a:solidFill>
                          <a:srgbClr val="FF0066"/>
                        </a:solidFill>
                      </a:endParaRPr>
                    </a:p>
                  </a:txBody>
                  <a:tcPr marL="91445" marR="91445" marT="45719" marB="45719"/>
                </a:tc>
                <a:tc>
                  <a:txBody>
                    <a:bodyPr/>
                    <a:lstStyle/>
                    <a:p>
                      <a:pPr algn="ctr"/>
                      <a:r>
                        <a:rPr lang="en-US" sz="2000" b="1" dirty="0" smtClean="0">
                          <a:solidFill>
                            <a:srgbClr val="FF0066"/>
                          </a:solidFill>
                        </a:rPr>
                        <a:t>~100%</a:t>
                      </a:r>
                      <a:endParaRPr lang="ru-RU" sz="2000" b="1" dirty="0">
                        <a:solidFill>
                          <a:srgbClr val="FF0066"/>
                        </a:solidFill>
                      </a:endParaRPr>
                    </a:p>
                  </a:txBody>
                  <a:tcPr marL="91445" marR="91445" marT="45719" marB="45719"/>
                </a:tc>
                <a:tc>
                  <a:txBody>
                    <a:bodyPr/>
                    <a:lstStyle/>
                    <a:p>
                      <a:pPr algn="ctr"/>
                      <a:r>
                        <a:rPr lang="en-US" sz="2000" b="1" dirty="0" smtClean="0">
                          <a:solidFill>
                            <a:srgbClr val="FF0066"/>
                          </a:solidFill>
                        </a:rPr>
                        <a:t>1.6%</a:t>
                      </a:r>
                      <a:endParaRPr lang="ru-RU" sz="2000" b="1" dirty="0">
                        <a:solidFill>
                          <a:srgbClr val="FF0066"/>
                        </a:solidFill>
                      </a:endParaRPr>
                    </a:p>
                  </a:txBody>
                  <a:tcPr marL="91445" marR="91445" marT="45719" marB="45719"/>
                </a:tc>
                <a:tc>
                  <a:txBody>
                    <a:bodyPr/>
                    <a:lstStyle/>
                    <a:p>
                      <a:pPr algn="ctr"/>
                      <a:r>
                        <a:rPr lang="ru-RU" sz="2000" b="1" baseline="0" dirty="0" smtClean="0">
                          <a:solidFill>
                            <a:srgbClr val="FF0066"/>
                          </a:solidFill>
                        </a:rPr>
                        <a:t>1</a:t>
                      </a:r>
                      <a:r>
                        <a:rPr lang="en-US" sz="2000" b="1" baseline="0" dirty="0" smtClean="0">
                          <a:solidFill>
                            <a:srgbClr val="FF0066"/>
                          </a:solidFill>
                        </a:rPr>
                        <a:t>.</a:t>
                      </a:r>
                      <a:r>
                        <a:rPr lang="ru-RU" sz="2000" b="1" baseline="0" dirty="0" smtClean="0">
                          <a:solidFill>
                            <a:srgbClr val="FF0066"/>
                          </a:solidFill>
                        </a:rPr>
                        <a:t>0</a:t>
                      </a:r>
                      <a:r>
                        <a:rPr lang="en-US" sz="2000" b="1" baseline="0" dirty="0" smtClean="0">
                          <a:solidFill>
                            <a:srgbClr val="FF0066"/>
                          </a:solidFill>
                        </a:rPr>
                        <a:t> </a:t>
                      </a:r>
                      <a:r>
                        <a:rPr lang="en-US" sz="2000" b="1" baseline="30000" dirty="0" smtClean="0">
                          <a:solidFill>
                            <a:srgbClr val="FF0066"/>
                          </a:solidFill>
                        </a:rPr>
                        <a:t>.</a:t>
                      </a:r>
                      <a:r>
                        <a:rPr lang="en-US" sz="2000" b="1" baseline="0" dirty="0" smtClean="0">
                          <a:solidFill>
                            <a:srgbClr val="FF0066"/>
                          </a:solidFill>
                        </a:rPr>
                        <a:t> 10</a:t>
                      </a:r>
                      <a:r>
                        <a:rPr lang="ru-RU" sz="2000" b="1" baseline="30000" dirty="0" smtClean="0">
                          <a:solidFill>
                            <a:srgbClr val="FF0066"/>
                          </a:solidFill>
                        </a:rPr>
                        <a:t>5</a:t>
                      </a:r>
                      <a:r>
                        <a:rPr lang="en-US" sz="2000" b="1" baseline="0" dirty="0" smtClean="0">
                          <a:solidFill>
                            <a:srgbClr val="FF0066"/>
                          </a:solidFill>
                        </a:rPr>
                        <a:t> </a:t>
                      </a:r>
                      <a:endParaRPr lang="ru-RU" sz="2000" b="1" baseline="30000" dirty="0">
                        <a:solidFill>
                          <a:srgbClr val="FF0066"/>
                        </a:solidFill>
                      </a:endParaRPr>
                    </a:p>
                  </a:txBody>
                  <a:tcPr marL="91445" marR="91445" marT="45719" marB="45719"/>
                </a:tc>
              </a:tr>
              <a:tr h="464891">
                <a:tc>
                  <a:txBody>
                    <a:bodyPr/>
                    <a:lstStyle/>
                    <a:p>
                      <a:pPr algn="ctr"/>
                      <a:r>
                        <a:rPr lang="en-US" sz="2400" b="1" dirty="0" smtClean="0">
                          <a:solidFill>
                            <a:srgbClr val="000090"/>
                          </a:solidFill>
                          <a:latin typeface="Symbol" pitchFamily="18" charset="2"/>
                        </a:rPr>
                        <a:t>r</a:t>
                      </a:r>
                      <a:endParaRPr lang="ru-RU" sz="2400" b="1" dirty="0">
                        <a:solidFill>
                          <a:srgbClr val="000090"/>
                        </a:solidFill>
                      </a:endParaRPr>
                    </a:p>
                  </a:txBody>
                  <a:tcPr marL="91445" marR="91445" marT="45719" marB="45719"/>
                </a:tc>
                <a:tc>
                  <a:txBody>
                    <a:bodyPr/>
                    <a:lstStyle/>
                    <a:p>
                      <a:pPr algn="ctr"/>
                      <a:r>
                        <a:rPr lang="en-US" sz="2000" b="1" dirty="0" smtClean="0">
                          <a:solidFill>
                            <a:srgbClr val="000090"/>
                          </a:solidFill>
                        </a:rPr>
                        <a:t>31</a:t>
                      </a:r>
                      <a:endParaRPr lang="ru-RU" sz="2000" b="1" dirty="0">
                        <a:solidFill>
                          <a:srgbClr val="000090"/>
                        </a:solidFill>
                      </a:endParaRPr>
                    </a:p>
                  </a:txBody>
                  <a:tcPr marL="91445" marR="91445" marT="45719" marB="45719"/>
                </a:tc>
                <a:tc>
                  <a:txBody>
                    <a:bodyPr/>
                    <a:lstStyle/>
                    <a:p>
                      <a:pPr algn="ctr"/>
                      <a:r>
                        <a:rPr lang="en-US" sz="2000" b="1" dirty="0" smtClean="0">
                          <a:solidFill>
                            <a:srgbClr val="000090"/>
                          </a:solidFill>
                        </a:rPr>
                        <a:t>e+e-</a:t>
                      </a:r>
                      <a:endParaRPr lang="ru-RU" sz="2000" b="1" dirty="0">
                        <a:solidFill>
                          <a:srgbClr val="000090"/>
                        </a:solidFill>
                      </a:endParaRPr>
                    </a:p>
                  </a:txBody>
                  <a:tcPr marL="91445" marR="91445" marT="45719" marB="45719"/>
                </a:tc>
                <a:tc>
                  <a:txBody>
                    <a:bodyPr/>
                    <a:lstStyle/>
                    <a:p>
                      <a:pPr algn="ctr"/>
                      <a:r>
                        <a:rPr lang="en-US" sz="2000" b="1" dirty="0" smtClean="0">
                          <a:solidFill>
                            <a:srgbClr val="000090"/>
                          </a:solidFill>
                        </a:rPr>
                        <a:t>4.7 </a:t>
                      </a:r>
                      <a:r>
                        <a:rPr lang="en-US" sz="2000" b="1" baseline="30000" dirty="0" smtClean="0">
                          <a:solidFill>
                            <a:srgbClr val="000090"/>
                          </a:solidFill>
                        </a:rPr>
                        <a:t>. </a:t>
                      </a:r>
                      <a:r>
                        <a:rPr lang="en-US" sz="2000" b="1" dirty="0" smtClean="0">
                          <a:solidFill>
                            <a:srgbClr val="000090"/>
                          </a:solidFill>
                        </a:rPr>
                        <a:t>10</a:t>
                      </a:r>
                      <a:r>
                        <a:rPr lang="en-US" sz="2000" b="1" baseline="30000" dirty="0" smtClean="0">
                          <a:solidFill>
                            <a:srgbClr val="000090"/>
                          </a:solidFill>
                        </a:rPr>
                        <a:t>-5</a:t>
                      </a:r>
                      <a:endParaRPr lang="ru-RU" sz="2000" b="1" baseline="30000" dirty="0">
                        <a:solidFill>
                          <a:srgbClr val="000090"/>
                        </a:solidFill>
                      </a:endParaRPr>
                    </a:p>
                  </a:txBody>
                  <a:tcPr marL="91445" marR="91445" marT="45719" marB="45719"/>
                </a:tc>
                <a:tc>
                  <a:txBody>
                    <a:bodyPr/>
                    <a:lstStyle/>
                    <a:p>
                      <a:pPr algn="ctr"/>
                      <a:r>
                        <a:rPr lang="en-US" sz="2000" b="1" i="0" dirty="0" smtClean="0">
                          <a:solidFill>
                            <a:srgbClr val="000090"/>
                          </a:solidFill>
                        </a:rPr>
                        <a:t>35</a:t>
                      </a:r>
                      <a:endParaRPr lang="ru-RU" sz="2000" b="1" i="0" dirty="0">
                        <a:solidFill>
                          <a:srgbClr val="000090"/>
                        </a:solidFill>
                      </a:endParaRPr>
                    </a:p>
                  </a:txBody>
                  <a:tcPr marL="91445" marR="91445" marT="45719" marB="45719"/>
                </a:tc>
                <a:tc>
                  <a:txBody>
                    <a:bodyPr/>
                    <a:lstStyle/>
                    <a:p>
                      <a:pPr algn="ctr"/>
                      <a:r>
                        <a:rPr lang="ru-RU" sz="2000" b="1" dirty="0" smtClean="0">
                          <a:solidFill>
                            <a:srgbClr val="000090"/>
                          </a:solidFill>
                        </a:rPr>
                        <a:t>2</a:t>
                      </a:r>
                      <a:r>
                        <a:rPr lang="en-US" sz="2000" b="1" dirty="0" smtClean="0">
                          <a:solidFill>
                            <a:srgbClr val="000090"/>
                          </a:solidFill>
                        </a:rPr>
                        <a:t>.</a:t>
                      </a:r>
                      <a:r>
                        <a:rPr lang="ru-RU" sz="2000" b="1" dirty="0" smtClean="0">
                          <a:solidFill>
                            <a:srgbClr val="000090"/>
                          </a:solidFill>
                        </a:rPr>
                        <a:t>5</a:t>
                      </a:r>
                      <a:r>
                        <a:rPr lang="en-US" sz="2000" b="1" dirty="0" smtClean="0">
                          <a:solidFill>
                            <a:srgbClr val="000090"/>
                          </a:solidFill>
                        </a:rPr>
                        <a:t> </a:t>
                      </a:r>
                      <a:r>
                        <a:rPr lang="en-US" sz="2000" b="1" baseline="30000" dirty="0" smtClean="0">
                          <a:solidFill>
                            <a:srgbClr val="000090"/>
                          </a:solidFill>
                        </a:rPr>
                        <a:t>.</a:t>
                      </a:r>
                      <a:r>
                        <a:rPr lang="en-US" sz="2000" b="1" dirty="0" smtClean="0">
                          <a:solidFill>
                            <a:srgbClr val="000090"/>
                          </a:solidFill>
                        </a:rPr>
                        <a:t> 10</a:t>
                      </a:r>
                      <a:r>
                        <a:rPr lang="en-US" sz="2000" b="1" baseline="30000" dirty="0" smtClean="0">
                          <a:solidFill>
                            <a:srgbClr val="000090"/>
                          </a:solidFill>
                        </a:rPr>
                        <a:t>3</a:t>
                      </a:r>
                      <a:endParaRPr lang="ru-RU" sz="2000" b="1" baseline="30000" dirty="0">
                        <a:solidFill>
                          <a:srgbClr val="000090"/>
                        </a:solidFill>
                      </a:endParaRPr>
                    </a:p>
                  </a:txBody>
                  <a:tcPr marL="91445" marR="91445" marT="45719" marB="45719"/>
                </a:tc>
              </a:tr>
              <a:tr h="464891">
                <a:tc>
                  <a:txBody>
                    <a:bodyPr/>
                    <a:lstStyle/>
                    <a:p>
                      <a:pPr algn="ctr"/>
                      <a:r>
                        <a:rPr lang="en-US" sz="2400" b="1" dirty="0" smtClean="0">
                          <a:solidFill>
                            <a:srgbClr val="000090"/>
                          </a:solidFill>
                          <a:latin typeface="Symbol" pitchFamily="18" charset="2"/>
                        </a:rPr>
                        <a:t>w</a:t>
                      </a:r>
                      <a:endParaRPr lang="ru-RU" sz="2400" b="1" dirty="0">
                        <a:solidFill>
                          <a:srgbClr val="000090"/>
                        </a:solidFill>
                      </a:endParaRPr>
                    </a:p>
                  </a:txBody>
                  <a:tcPr marL="91445" marR="91445" marT="45719" marB="45719"/>
                </a:tc>
                <a:tc>
                  <a:txBody>
                    <a:bodyPr/>
                    <a:lstStyle/>
                    <a:p>
                      <a:pPr algn="ctr"/>
                      <a:r>
                        <a:rPr lang="en-US" sz="2000" b="1" dirty="0" smtClean="0">
                          <a:solidFill>
                            <a:srgbClr val="000090"/>
                          </a:solidFill>
                        </a:rPr>
                        <a:t>20</a:t>
                      </a:r>
                      <a:endParaRPr lang="ru-RU" sz="2000" b="1" dirty="0">
                        <a:solidFill>
                          <a:srgbClr val="000090"/>
                        </a:solidFill>
                      </a:endParaRPr>
                    </a:p>
                  </a:txBody>
                  <a:tcPr marL="91445" marR="91445" marT="45719" marB="45719"/>
                </a:tc>
                <a:tc>
                  <a:txBody>
                    <a:bodyPr/>
                    <a:lstStyle/>
                    <a:p>
                      <a:pPr algn="ctr"/>
                      <a:r>
                        <a:rPr lang="en-US" sz="2000" b="1" dirty="0" smtClean="0">
                          <a:solidFill>
                            <a:srgbClr val="000090"/>
                          </a:solidFill>
                        </a:rPr>
                        <a:t>e+e-</a:t>
                      </a:r>
                      <a:endParaRPr lang="ru-RU" sz="2000" b="1" dirty="0">
                        <a:solidFill>
                          <a:srgbClr val="000090"/>
                        </a:solidFill>
                      </a:endParaRPr>
                    </a:p>
                  </a:txBody>
                  <a:tcPr marL="91445" marR="91445" marT="45719" marB="45719"/>
                </a:tc>
                <a:tc>
                  <a:txBody>
                    <a:bodyPr/>
                    <a:lstStyle/>
                    <a:p>
                      <a:pPr algn="ctr"/>
                      <a:r>
                        <a:rPr lang="en-US" sz="2000" b="1" dirty="0" smtClean="0">
                          <a:solidFill>
                            <a:srgbClr val="000090"/>
                          </a:solidFill>
                        </a:rPr>
                        <a:t>7.1 </a:t>
                      </a:r>
                      <a:r>
                        <a:rPr lang="en-US" sz="2000" b="1" baseline="30000" dirty="0" smtClean="0">
                          <a:solidFill>
                            <a:srgbClr val="000090"/>
                          </a:solidFill>
                        </a:rPr>
                        <a:t>.</a:t>
                      </a:r>
                      <a:r>
                        <a:rPr lang="en-US" sz="2000" b="1" baseline="0" dirty="0" smtClean="0">
                          <a:solidFill>
                            <a:srgbClr val="000090"/>
                          </a:solidFill>
                        </a:rPr>
                        <a:t> </a:t>
                      </a:r>
                      <a:r>
                        <a:rPr lang="en-US" sz="2000" b="1" dirty="0" smtClean="0">
                          <a:solidFill>
                            <a:srgbClr val="000090"/>
                          </a:solidFill>
                        </a:rPr>
                        <a:t>10</a:t>
                      </a:r>
                      <a:r>
                        <a:rPr lang="en-US" sz="2000" b="1" baseline="30000" dirty="0" smtClean="0">
                          <a:solidFill>
                            <a:srgbClr val="000090"/>
                          </a:solidFill>
                        </a:rPr>
                        <a:t>-5</a:t>
                      </a:r>
                      <a:endParaRPr lang="ru-RU" sz="2000" b="1" baseline="30000" dirty="0">
                        <a:solidFill>
                          <a:srgbClr val="000090"/>
                        </a:solidFill>
                      </a:endParaRPr>
                    </a:p>
                  </a:txBody>
                  <a:tcPr marL="91445" marR="91445" marT="45719" marB="45719"/>
                </a:tc>
                <a:tc>
                  <a:txBody>
                    <a:bodyPr/>
                    <a:lstStyle/>
                    <a:p>
                      <a:pPr algn="ctr"/>
                      <a:r>
                        <a:rPr lang="en-US" sz="2000" b="1" i="0" dirty="0" smtClean="0">
                          <a:solidFill>
                            <a:srgbClr val="000090"/>
                          </a:solidFill>
                        </a:rPr>
                        <a:t>35</a:t>
                      </a:r>
                      <a:endParaRPr lang="ru-RU" sz="2000" b="1" i="0" dirty="0">
                        <a:solidFill>
                          <a:srgbClr val="000090"/>
                        </a:solidFill>
                      </a:endParaRPr>
                    </a:p>
                  </a:txBody>
                  <a:tcPr marL="91445" marR="91445" marT="45719" marB="45719"/>
                </a:tc>
                <a:tc>
                  <a:txBody>
                    <a:bodyPr/>
                    <a:lstStyle/>
                    <a:p>
                      <a:pPr algn="ctr"/>
                      <a:r>
                        <a:rPr lang="ru-RU" sz="2000" b="1" dirty="0" smtClean="0">
                          <a:solidFill>
                            <a:srgbClr val="000090"/>
                          </a:solidFill>
                        </a:rPr>
                        <a:t>2</a:t>
                      </a:r>
                      <a:r>
                        <a:rPr lang="en-US" sz="2000" b="1" dirty="0" smtClean="0">
                          <a:solidFill>
                            <a:srgbClr val="000090"/>
                          </a:solidFill>
                        </a:rPr>
                        <a:t>.</a:t>
                      </a:r>
                      <a:r>
                        <a:rPr lang="ru-RU" sz="2000" b="1" dirty="0" smtClean="0">
                          <a:solidFill>
                            <a:srgbClr val="000090"/>
                          </a:solidFill>
                        </a:rPr>
                        <a:t>5</a:t>
                      </a:r>
                      <a:r>
                        <a:rPr lang="en-US" sz="2000" b="1" dirty="0" smtClean="0">
                          <a:solidFill>
                            <a:srgbClr val="000090"/>
                          </a:solidFill>
                        </a:rPr>
                        <a:t> </a:t>
                      </a:r>
                      <a:r>
                        <a:rPr lang="en-US" sz="2000" b="1" baseline="30000" dirty="0" smtClean="0">
                          <a:solidFill>
                            <a:srgbClr val="000090"/>
                          </a:solidFill>
                        </a:rPr>
                        <a:t>.</a:t>
                      </a:r>
                      <a:r>
                        <a:rPr lang="en-US" sz="2000" b="1" dirty="0" smtClean="0">
                          <a:solidFill>
                            <a:srgbClr val="000090"/>
                          </a:solidFill>
                        </a:rPr>
                        <a:t> 10</a:t>
                      </a:r>
                      <a:r>
                        <a:rPr lang="en-US" sz="2000" b="1" baseline="30000" dirty="0" smtClean="0">
                          <a:solidFill>
                            <a:srgbClr val="000090"/>
                          </a:solidFill>
                        </a:rPr>
                        <a:t>3</a:t>
                      </a:r>
                      <a:endParaRPr lang="ru-RU" sz="2000" b="1" baseline="30000" dirty="0">
                        <a:solidFill>
                          <a:srgbClr val="000090"/>
                        </a:solidFill>
                      </a:endParaRPr>
                    </a:p>
                  </a:txBody>
                  <a:tcPr marL="91445" marR="91445" marT="45719" marB="45719"/>
                </a:tc>
              </a:tr>
              <a:tr h="464891">
                <a:tc>
                  <a:txBody>
                    <a:bodyPr/>
                    <a:lstStyle/>
                    <a:p>
                      <a:pPr algn="ctr"/>
                      <a:r>
                        <a:rPr lang="en-US" sz="2400" b="1" dirty="0" smtClean="0">
                          <a:solidFill>
                            <a:srgbClr val="000090"/>
                          </a:solidFill>
                          <a:latin typeface="Symbol" pitchFamily="18" charset="2"/>
                        </a:rPr>
                        <a:t>j</a:t>
                      </a:r>
                      <a:endParaRPr lang="ru-RU" sz="2400" b="1" dirty="0">
                        <a:solidFill>
                          <a:srgbClr val="000090"/>
                        </a:solidFill>
                      </a:endParaRPr>
                    </a:p>
                  </a:txBody>
                  <a:tcPr marL="91445" marR="91445" marT="45719" marB="45719"/>
                </a:tc>
                <a:tc>
                  <a:txBody>
                    <a:bodyPr/>
                    <a:lstStyle/>
                    <a:p>
                      <a:pPr algn="ctr"/>
                      <a:r>
                        <a:rPr lang="en-US" sz="2000" b="1" dirty="0" smtClean="0">
                          <a:solidFill>
                            <a:srgbClr val="000090"/>
                          </a:solidFill>
                        </a:rPr>
                        <a:t>2.6</a:t>
                      </a:r>
                      <a:endParaRPr lang="ru-RU" sz="2000" b="1" dirty="0">
                        <a:solidFill>
                          <a:srgbClr val="000090"/>
                        </a:solidFill>
                      </a:endParaRPr>
                    </a:p>
                  </a:txBody>
                  <a:tcPr marL="91445" marR="91445" marT="45719" marB="45719"/>
                </a:tc>
                <a:tc>
                  <a:txBody>
                    <a:bodyPr/>
                    <a:lstStyle/>
                    <a:p>
                      <a:pPr algn="ctr"/>
                      <a:r>
                        <a:rPr lang="en-US" sz="2000" b="1" dirty="0" smtClean="0">
                          <a:solidFill>
                            <a:srgbClr val="000090"/>
                          </a:solidFill>
                        </a:rPr>
                        <a:t>e+e-</a:t>
                      </a:r>
                      <a:endParaRPr lang="ru-RU" sz="2000" b="1" dirty="0">
                        <a:solidFill>
                          <a:srgbClr val="000090"/>
                        </a:solidFill>
                      </a:endParaRPr>
                    </a:p>
                  </a:txBody>
                  <a:tcPr marL="91445" marR="91445" marT="45719" marB="45719"/>
                </a:tc>
                <a:tc>
                  <a:txBody>
                    <a:bodyPr/>
                    <a:lstStyle/>
                    <a:p>
                      <a:pPr algn="ctr"/>
                      <a:r>
                        <a:rPr lang="en-US" sz="2000" b="1" dirty="0" smtClean="0">
                          <a:solidFill>
                            <a:srgbClr val="000090"/>
                          </a:solidFill>
                        </a:rPr>
                        <a:t>3 </a:t>
                      </a:r>
                      <a:r>
                        <a:rPr lang="en-US" sz="2000" b="1" baseline="30000" dirty="0" smtClean="0">
                          <a:solidFill>
                            <a:srgbClr val="000090"/>
                          </a:solidFill>
                        </a:rPr>
                        <a:t>.</a:t>
                      </a:r>
                      <a:r>
                        <a:rPr lang="ru-RU" sz="2000" b="1" dirty="0" smtClean="0">
                          <a:solidFill>
                            <a:srgbClr val="000090"/>
                          </a:solidFill>
                        </a:rPr>
                        <a:t> </a:t>
                      </a:r>
                      <a:r>
                        <a:rPr lang="en-US" sz="2000" b="1" dirty="0" smtClean="0">
                          <a:solidFill>
                            <a:srgbClr val="000090"/>
                          </a:solidFill>
                        </a:rPr>
                        <a:t>10</a:t>
                      </a:r>
                      <a:r>
                        <a:rPr lang="en-US" sz="2000" b="1" baseline="30000" dirty="0" smtClean="0">
                          <a:solidFill>
                            <a:srgbClr val="000090"/>
                          </a:solidFill>
                        </a:rPr>
                        <a:t>-4</a:t>
                      </a:r>
                      <a:endParaRPr lang="ru-RU" sz="2000" b="1" baseline="30000" dirty="0">
                        <a:solidFill>
                          <a:srgbClr val="000090"/>
                        </a:solidFill>
                      </a:endParaRPr>
                    </a:p>
                  </a:txBody>
                  <a:tcPr marL="91445" marR="91445" marT="45719" marB="45719"/>
                </a:tc>
                <a:tc>
                  <a:txBody>
                    <a:bodyPr/>
                    <a:lstStyle/>
                    <a:p>
                      <a:pPr algn="ctr"/>
                      <a:r>
                        <a:rPr lang="en-US" sz="2000" b="1" i="0" dirty="0" smtClean="0">
                          <a:solidFill>
                            <a:srgbClr val="000090"/>
                          </a:solidFill>
                        </a:rPr>
                        <a:t>5</a:t>
                      </a:r>
                      <a:endParaRPr lang="ru-RU" sz="2000" b="1" i="0" dirty="0">
                        <a:solidFill>
                          <a:srgbClr val="000090"/>
                        </a:solidFill>
                      </a:endParaRPr>
                    </a:p>
                  </a:txBody>
                  <a:tcPr marL="91445" marR="91445" marT="45719" marB="45719"/>
                </a:tc>
                <a:tc>
                  <a:txBody>
                    <a:bodyPr/>
                    <a:lstStyle/>
                    <a:p>
                      <a:pPr algn="ctr"/>
                      <a:r>
                        <a:rPr lang="en-US" sz="2000" b="1" dirty="0" smtClean="0">
                          <a:solidFill>
                            <a:srgbClr val="000090"/>
                          </a:solidFill>
                        </a:rPr>
                        <a:t>2.</a:t>
                      </a:r>
                      <a:r>
                        <a:rPr lang="ru-RU" sz="2000" b="1" dirty="0" smtClean="0">
                          <a:solidFill>
                            <a:srgbClr val="000090"/>
                          </a:solidFill>
                        </a:rPr>
                        <a:t>0</a:t>
                      </a:r>
                      <a:r>
                        <a:rPr lang="en-US" sz="2000" b="1" dirty="0" smtClean="0">
                          <a:solidFill>
                            <a:srgbClr val="000090"/>
                          </a:solidFill>
                        </a:rPr>
                        <a:t> </a:t>
                      </a:r>
                      <a:r>
                        <a:rPr lang="en-US" sz="2000" b="1" baseline="30000" dirty="0" smtClean="0">
                          <a:solidFill>
                            <a:srgbClr val="000090"/>
                          </a:solidFill>
                        </a:rPr>
                        <a:t>. </a:t>
                      </a:r>
                      <a:r>
                        <a:rPr lang="en-US" sz="2000" b="1" dirty="0" smtClean="0">
                          <a:solidFill>
                            <a:srgbClr val="000090"/>
                          </a:solidFill>
                        </a:rPr>
                        <a:t>10</a:t>
                      </a:r>
                      <a:r>
                        <a:rPr lang="en-US" sz="2000" b="1" baseline="30000" dirty="0" smtClean="0">
                          <a:solidFill>
                            <a:srgbClr val="000090"/>
                          </a:solidFill>
                        </a:rPr>
                        <a:t>2</a:t>
                      </a:r>
                      <a:endParaRPr lang="ru-RU" sz="2000" b="1" baseline="30000" dirty="0">
                        <a:solidFill>
                          <a:srgbClr val="000090"/>
                        </a:solidFill>
                      </a:endParaRPr>
                    </a:p>
                  </a:txBody>
                  <a:tcPr marL="91445" marR="91445" marT="45719" marB="45719"/>
                </a:tc>
              </a:tr>
              <a:tr h="464891">
                <a:tc>
                  <a:txBody>
                    <a:bodyPr/>
                    <a:lstStyle/>
                    <a:p>
                      <a:pPr algn="ctr"/>
                      <a:r>
                        <a:rPr lang="en-US" sz="2400" dirty="0" smtClean="0">
                          <a:solidFill>
                            <a:srgbClr val="000090"/>
                          </a:solidFill>
                          <a:latin typeface="Symbol" pitchFamily="18" charset="2"/>
                        </a:rPr>
                        <a:t>W</a:t>
                      </a:r>
                      <a:endParaRPr lang="ru-RU" sz="2400" dirty="0">
                        <a:solidFill>
                          <a:srgbClr val="000090"/>
                        </a:solidFill>
                      </a:endParaRPr>
                    </a:p>
                  </a:txBody>
                  <a:tcPr marL="91445" marR="91445" marT="45719" marB="45719"/>
                </a:tc>
                <a:tc>
                  <a:txBody>
                    <a:bodyPr/>
                    <a:lstStyle/>
                    <a:p>
                      <a:pPr algn="ctr"/>
                      <a:r>
                        <a:rPr lang="en-US" sz="2000" b="1" dirty="0" smtClean="0">
                          <a:solidFill>
                            <a:srgbClr val="000090"/>
                          </a:solidFill>
                        </a:rPr>
                        <a:t>0.14</a:t>
                      </a:r>
                      <a:endParaRPr lang="ru-RU" sz="2000" b="1" dirty="0">
                        <a:solidFill>
                          <a:srgbClr val="000090"/>
                        </a:solidFill>
                      </a:endParaRPr>
                    </a:p>
                  </a:txBody>
                  <a:tcPr marL="91445" marR="91445" marT="45719" marB="45719"/>
                </a:tc>
                <a:tc>
                  <a:txBody>
                    <a:bodyPr/>
                    <a:lstStyle/>
                    <a:p>
                      <a:pPr algn="ctr"/>
                      <a:r>
                        <a:rPr lang="en-US" sz="2000" b="1" dirty="0" smtClean="0">
                          <a:solidFill>
                            <a:srgbClr val="000090"/>
                          </a:solidFill>
                          <a:latin typeface="Symbol" pitchFamily="18" charset="2"/>
                        </a:rPr>
                        <a:t>L</a:t>
                      </a:r>
                      <a:r>
                        <a:rPr lang="ru-RU" sz="2000" b="1" dirty="0" smtClean="0">
                          <a:solidFill>
                            <a:srgbClr val="000090"/>
                          </a:solidFill>
                          <a:latin typeface="Symbol" pitchFamily="18" charset="2"/>
                        </a:rPr>
                        <a:t>+</a:t>
                      </a:r>
                      <a:r>
                        <a:rPr lang="en-US" sz="2000" b="1" dirty="0" smtClean="0">
                          <a:solidFill>
                            <a:srgbClr val="000090"/>
                          </a:solidFill>
                        </a:rPr>
                        <a:t>K</a:t>
                      </a:r>
                      <a:endParaRPr lang="ru-RU" sz="2000" b="1" dirty="0">
                        <a:solidFill>
                          <a:srgbClr val="000090"/>
                        </a:solidFill>
                      </a:endParaRPr>
                    </a:p>
                  </a:txBody>
                  <a:tcPr marL="91445" marR="91445" marT="45719" marB="45719"/>
                </a:tc>
                <a:tc>
                  <a:txBody>
                    <a:bodyPr/>
                    <a:lstStyle/>
                    <a:p>
                      <a:pPr algn="ctr"/>
                      <a:r>
                        <a:rPr lang="en-US" sz="2000" b="1" dirty="0" smtClean="0">
                          <a:solidFill>
                            <a:srgbClr val="000090"/>
                          </a:solidFill>
                        </a:rPr>
                        <a:t>0.68</a:t>
                      </a:r>
                      <a:endParaRPr lang="ru-RU" sz="2000" b="1" dirty="0">
                        <a:solidFill>
                          <a:srgbClr val="000090"/>
                        </a:solidFill>
                      </a:endParaRPr>
                    </a:p>
                  </a:txBody>
                  <a:tcPr marL="91445" marR="91445" marT="45719" marB="45719"/>
                </a:tc>
                <a:tc>
                  <a:txBody>
                    <a:bodyPr/>
                    <a:lstStyle/>
                    <a:p>
                      <a:pPr algn="ctr"/>
                      <a:r>
                        <a:rPr lang="en-US" sz="2000" b="1" i="0" dirty="0" smtClean="0">
                          <a:solidFill>
                            <a:srgbClr val="000090"/>
                          </a:solidFill>
                        </a:rPr>
                        <a:t>2</a:t>
                      </a:r>
                      <a:endParaRPr lang="ru-RU" sz="2000" b="1" i="0" dirty="0">
                        <a:solidFill>
                          <a:srgbClr val="000090"/>
                        </a:solidFill>
                      </a:endParaRPr>
                    </a:p>
                  </a:txBody>
                  <a:tcPr marL="91445" marR="91445" marT="45719" marB="45719"/>
                </a:tc>
                <a:tc>
                  <a:txBody>
                    <a:bodyPr/>
                    <a:lstStyle/>
                    <a:p>
                      <a:pPr algn="ctr"/>
                      <a:r>
                        <a:rPr lang="ru-RU" sz="2000" b="1" dirty="0" smtClean="0">
                          <a:solidFill>
                            <a:srgbClr val="000090"/>
                          </a:solidFill>
                        </a:rPr>
                        <a:t>9</a:t>
                      </a:r>
                      <a:r>
                        <a:rPr lang="en-US" sz="2000" b="1" dirty="0" smtClean="0">
                          <a:solidFill>
                            <a:srgbClr val="000090"/>
                          </a:solidFill>
                        </a:rPr>
                        <a:t>.</a:t>
                      </a:r>
                      <a:r>
                        <a:rPr lang="ru-RU" sz="2000" b="1" dirty="0" smtClean="0">
                          <a:solidFill>
                            <a:srgbClr val="000090"/>
                          </a:solidFill>
                        </a:rPr>
                        <a:t>5</a:t>
                      </a:r>
                      <a:r>
                        <a:rPr lang="en-US" sz="2000" b="1" dirty="0" smtClean="0">
                          <a:solidFill>
                            <a:srgbClr val="000090"/>
                          </a:solidFill>
                        </a:rPr>
                        <a:t> </a:t>
                      </a:r>
                      <a:r>
                        <a:rPr lang="en-US" sz="2000" b="1" baseline="30000" dirty="0" smtClean="0">
                          <a:solidFill>
                            <a:srgbClr val="000090"/>
                          </a:solidFill>
                        </a:rPr>
                        <a:t>.</a:t>
                      </a:r>
                      <a:r>
                        <a:rPr lang="en-US" sz="2000" b="1" dirty="0" smtClean="0">
                          <a:solidFill>
                            <a:srgbClr val="000090"/>
                          </a:solidFill>
                        </a:rPr>
                        <a:t> 10</a:t>
                      </a:r>
                      <a:r>
                        <a:rPr lang="en-US" sz="2000" b="1" baseline="30000" dirty="0" smtClean="0">
                          <a:solidFill>
                            <a:srgbClr val="000090"/>
                          </a:solidFill>
                        </a:rPr>
                        <a:t>3</a:t>
                      </a:r>
                      <a:endParaRPr lang="ru-RU" sz="2000" b="1" baseline="30000" dirty="0">
                        <a:solidFill>
                          <a:srgbClr val="000090"/>
                        </a:solidFill>
                      </a:endParaRPr>
                    </a:p>
                  </a:txBody>
                  <a:tcPr marL="91445" marR="91445" marT="45719" marB="45719"/>
                </a:tc>
              </a:tr>
            </a:tbl>
          </a:graphicData>
        </a:graphic>
      </p:graphicFrame>
      <p:sp>
        <p:nvSpPr>
          <p:cNvPr id="25685" name="Номер слайда 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F0271A4-77DF-3548-A450-603D9BBCA710}" type="slidenum">
              <a:rPr lang="ru-RU" sz="1200">
                <a:solidFill>
                  <a:srgbClr val="898989"/>
                </a:solidFill>
              </a:rPr>
              <a:pPr eaLnBrk="1" hangingPunct="1"/>
              <a:t>34</a:t>
            </a:fld>
            <a:endParaRPr lang="ru-RU" sz="1200">
              <a:solidFill>
                <a:srgbClr val="898989"/>
              </a:solidFill>
            </a:endParaRPr>
          </a:p>
        </p:txBody>
      </p:sp>
      <p:sp>
        <p:nvSpPr>
          <p:cNvPr id="2" name="Date Placeholder 1"/>
          <p:cNvSpPr>
            <a:spLocks noGrp="1"/>
          </p:cNvSpPr>
          <p:nvPr>
            <p:ph type="dt" sz="half" idx="10"/>
          </p:nvPr>
        </p:nvSpPr>
        <p:spPr/>
        <p:txBody>
          <a:bodyPr anchor="b"/>
          <a:lstStyle/>
          <a:p>
            <a:pPr>
              <a:defRPr/>
            </a:pPr>
            <a:r>
              <a:rPr lang="en-US" smtClean="0"/>
              <a:t>October 10, 2016</a:t>
            </a:r>
            <a:endParaRPr lang="ru-RU"/>
          </a:p>
        </p:txBody>
      </p:sp>
      <p:sp>
        <p:nvSpPr>
          <p:cNvPr id="3" name="Footer Placeholder 2"/>
          <p:cNvSpPr>
            <a:spLocks noGrp="1"/>
          </p:cNvSpPr>
          <p:nvPr>
            <p:ph type="ftr" sz="quarter" idx="11"/>
          </p:nvPr>
        </p:nvSpPr>
        <p:spPr/>
        <p:txBody>
          <a:bodyPr anchor="b"/>
          <a:lstStyle/>
          <a:p>
            <a:pPr>
              <a:defRPr/>
            </a:pPr>
            <a:r>
              <a:rPr lang="en-US" smtClean="0"/>
              <a:t>V.Kekelidze, ICPPA</a:t>
            </a:r>
            <a:endParaRPr lang="ru-RU"/>
          </a:p>
        </p:txBody>
      </p:sp>
    </p:spTree>
    <p:extLst>
      <p:ext uri="{BB962C8B-B14F-4D97-AF65-F5344CB8AC3E}">
        <p14:creationId xmlns:p14="http://schemas.microsoft.com/office/powerpoint/2010/main" val="1185428262"/>
      </p:ext>
    </p:extLst>
  </p:cSld>
  <p:clrMapOvr>
    <a:masterClrMapping/>
  </p:clrMapOvr>
  <p:transition xmlns:p14="http://schemas.microsoft.com/office/powerpoint/2010/main" spd="slow" advTm="214"/>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TextBox 17"/>
          <p:cNvSpPr txBox="1">
            <a:spLocks noChangeArrowheads="1"/>
          </p:cNvSpPr>
          <p:nvPr/>
        </p:nvSpPr>
        <p:spPr bwMode="auto">
          <a:xfrm>
            <a:off x="179388" y="600075"/>
            <a:ext cx="8583612" cy="708025"/>
          </a:xfrm>
          <a:prstGeom prst="rect">
            <a:avLst/>
          </a:prstGeom>
          <a:solidFill>
            <a:srgbClr val="FFF8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solidFill>
                  <a:srgbClr val="000090"/>
                </a:solidFill>
                <a:latin typeface="Arial Narrow" charset="0"/>
              </a:rPr>
              <a:t>Good probes to indicate medium modifications of spectral functions due to chiral symmetry restoration in A+A collisions; effect is proportional to baryon density </a:t>
            </a:r>
            <a:endParaRPr lang="ru-RU" sz="2000" i="1">
              <a:solidFill>
                <a:srgbClr val="000090"/>
              </a:solidFill>
              <a:latin typeface="Arial Narrow" charset="0"/>
            </a:endParaRPr>
          </a:p>
        </p:txBody>
      </p:sp>
      <p:pic>
        <p:nvPicPr>
          <p:cNvPr id="135170" name="Рисунок 26" descr="SB.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2850" y="4076700"/>
            <a:ext cx="3725863" cy="2582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Рисунок 12" descr="b_dedx_all.gif"/>
          <p:cNvPicPr>
            <a:picLocks/>
          </p:cNvPicPr>
          <p:nvPr/>
        </p:nvPicPr>
        <p:blipFill>
          <a:blip r:embed="rId3">
            <a:extLst>
              <a:ext uri="{28A0092B-C50C-407E-A947-70E740481C1C}">
                <a14:useLocalDpi xmlns:a14="http://schemas.microsoft.com/office/drawing/2010/main" val="0"/>
              </a:ext>
            </a:extLst>
          </a:blip>
          <a:srcRect t="8000" r="6673"/>
          <a:stretch>
            <a:fillRect/>
          </a:stretch>
        </p:blipFill>
        <p:spPr bwMode="auto">
          <a:xfrm>
            <a:off x="266700" y="1473200"/>
            <a:ext cx="391953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Рисунок 12" descr="sign_without_fon.gif"/>
          <p:cNvPicPr>
            <a:picLocks/>
          </p:cNvPicPr>
          <p:nvPr/>
        </p:nvPicPr>
        <p:blipFill>
          <a:blip r:embed="rId4">
            <a:extLst>
              <a:ext uri="{28A0092B-C50C-407E-A947-70E740481C1C}">
                <a14:useLocalDpi xmlns:a14="http://schemas.microsoft.com/office/drawing/2010/main" val="0"/>
              </a:ext>
            </a:extLst>
          </a:blip>
          <a:srcRect r="6596"/>
          <a:stretch>
            <a:fillRect/>
          </a:stretch>
        </p:blipFill>
        <p:spPr bwMode="auto">
          <a:xfrm>
            <a:off x="4546600" y="1346200"/>
            <a:ext cx="4387850" cy="264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7264400" y="2306638"/>
            <a:ext cx="1758950" cy="414337"/>
          </a:xfrm>
          <a:prstGeom prst="rect">
            <a:avLst/>
          </a:prstGeom>
          <a:solidFill>
            <a:schemeClr val="accent1">
              <a:lumMod val="20000"/>
              <a:lumOff val="80000"/>
            </a:schemeClr>
          </a:solidFill>
        </p:spPr>
        <p:txBody>
          <a:bodyPr wrap="none">
            <a:spAutoFit/>
          </a:bodyPr>
          <a:lstStyle/>
          <a:p>
            <a:pPr>
              <a:defRPr/>
            </a:pPr>
            <a:r>
              <a:rPr lang="el-GR" sz="2100"/>
              <a:t>σ</a:t>
            </a:r>
            <a:r>
              <a:rPr lang="el-GR" sz="2100" baseline="-25000"/>
              <a:t>ω</a:t>
            </a:r>
            <a:r>
              <a:rPr lang="el-GR" sz="2100"/>
              <a:t>≈</a:t>
            </a:r>
            <a:r>
              <a:rPr lang="en-US" sz="1900"/>
              <a:t>14 MeV/c</a:t>
            </a:r>
            <a:r>
              <a:rPr lang="en-US" sz="1900" baseline="30000"/>
              <a:t>2</a:t>
            </a:r>
            <a:endParaRPr lang="ru-RU" sz="1900" baseline="30000"/>
          </a:p>
        </p:txBody>
      </p:sp>
      <p:sp>
        <p:nvSpPr>
          <p:cNvPr id="44036" name="TextBox 6"/>
          <p:cNvSpPr txBox="1">
            <a:spLocks noChangeArrowheads="1"/>
          </p:cNvSpPr>
          <p:nvPr/>
        </p:nvSpPr>
        <p:spPr bwMode="auto">
          <a:xfrm>
            <a:off x="212725" y="87313"/>
            <a:ext cx="4767263" cy="461962"/>
          </a:xfrm>
          <a:prstGeom prst="rect">
            <a:avLst/>
          </a:prstGeom>
          <a:solidFill>
            <a:schemeClr val="accent5"/>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rgbClr val="000090"/>
                </a:solidFill>
              </a:rPr>
              <a:t>MPD performance for </a:t>
            </a:r>
            <a:r>
              <a:rPr lang="en-US" b="1" dirty="0" err="1" smtClean="0">
                <a:solidFill>
                  <a:srgbClr val="000090"/>
                </a:solidFill>
              </a:rPr>
              <a:t>dileptons</a:t>
            </a:r>
            <a:endParaRPr lang="ru-RU" b="1" dirty="0" smtClean="0">
              <a:solidFill>
                <a:srgbClr val="000090"/>
              </a:solidFill>
            </a:endParaRPr>
          </a:p>
        </p:txBody>
      </p:sp>
      <p:sp>
        <p:nvSpPr>
          <p:cNvPr id="4" name="TextBox 3"/>
          <p:cNvSpPr txBox="1"/>
          <p:nvPr/>
        </p:nvSpPr>
        <p:spPr>
          <a:xfrm>
            <a:off x="2014538" y="3192463"/>
            <a:ext cx="2066925" cy="569912"/>
          </a:xfrm>
          <a:prstGeom prst="rect">
            <a:avLst/>
          </a:prstGeom>
          <a:solidFill>
            <a:schemeClr val="accent6">
              <a:lumMod val="40000"/>
              <a:lumOff val="60000"/>
            </a:schemeClr>
          </a:solid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500" smtClean="0">
                <a:latin typeface="Arial Rounded MT Bold" charset="0"/>
              </a:rPr>
              <a:t>Hadron suppression</a:t>
            </a:r>
          </a:p>
          <a:p>
            <a:pPr algn="ctr" eaLnBrk="1" hangingPunct="1">
              <a:defRPr/>
            </a:pPr>
            <a:r>
              <a:rPr lang="en-US" sz="1500" smtClean="0">
                <a:latin typeface="Arial Rounded MT Bold" charset="0"/>
              </a:rPr>
              <a:t>up to </a:t>
            </a:r>
            <a:r>
              <a:rPr lang="en-US" sz="1600" smtClean="0">
                <a:latin typeface="Arial Rounded MT Bold" charset="0"/>
              </a:rPr>
              <a:t>10</a:t>
            </a:r>
            <a:r>
              <a:rPr lang="en-US" sz="1600" baseline="30000" smtClean="0">
                <a:latin typeface="Arial Rounded MT Bold" charset="0"/>
              </a:rPr>
              <a:t>-5</a:t>
            </a:r>
            <a:endParaRPr lang="ru-RU" sz="1600" baseline="30000" smtClean="0"/>
          </a:p>
        </p:txBody>
      </p:sp>
      <p:graphicFrame>
        <p:nvGraphicFramePr>
          <p:cNvPr id="16" name="Таблица 11"/>
          <p:cNvGraphicFramePr>
            <a:graphicFrameLocks noGrp="1"/>
          </p:cNvGraphicFramePr>
          <p:nvPr/>
        </p:nvGraphicFramePr>
        <p:xfrm>
          <a:off x="571500" y="4699000"/>
          <a:ext cx="3962401" cy="1812940"/>
        </p:xfrm>
        <a:graphic>
          <a:graphicData uri="http://schemas.openxmlformats.org/drawingml/2006/table">
            <a:tbl>
              <a:tblPr/>
              <a:tblGrid>
                <a:gridCol w="886255"/>
                <a:gridCol w="910648"/>
                <a:gridCol w="910648"/>
                <a:gridCol w="1254850"/>
              </a:tblGrid>
              <a:tr h="33515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90"/>
                          </a:solidFill>
                          <a:effectLst/>
                          <a:latin typeface="Tahoma" charset="0"/>
                          <a:ea typeface="ＭＳ Ｐゴシック" charset="0"/>
                          <a:cs typeface="Arial" charset="0"/>
                        </a:rPr>
                        <a:t>meson</a:t>
                      </a:r>
                      <a:endParaRPr kumimoji="0" lang="ru-RU" sz="1600" b="1" i="0" u="none" strike="noStrike" cap="none" normalizeH="0" baseline="0" dirty="0">
                        <a:ln>
                          <a:noFill/>
                        </a:ln>
                        <a:solidFill>
                          <a:srgbClr val="000090"/>
                        </a:solidFill>
                        <a:effectLst/>
                        <a:latin typeface="Tahoma" charset="0"/>
                        <a:ea typeface="ＭＳ Ｐゴシック" charset="0"/>
                        <a:cs typeface="Arial" charset="0"/>
                      </a:endParaRPr>
                    </a:p>
                  </a:txBody>
                  <a:tcPr marL="91445" marR="91445" marT="45658" marB="456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Tahoma" charset="0"/>
                          <a:ea typeface="ＭＳ Ｐゴシック" charset="0"/>
                          <a:cs typeface="Arial" charset="0"/>
                        </a:rPr>
                        <a:t>        Yields</a:t>
                      </a:r>
                      <a:endParaRPr kumimoji="0" lang="ru-RU" sz="1600" b="1" i="0" u="none" strike="noStrike" cap="none" normalizeH="0" baseline="0">
                        <a:ln>
                          <a:noFill/>
                        </a:ln>
                        <a:solidFill>
                          <a:srgbClr val="000090"/>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Tahoma" charset="0"/>
                          <a:ea typeface="ＭＳ Ｐゴシック" charset="0"/>
                          <a:cs typeface="Arial" charset="0"/>
                        </a:rPr>
                        <a:t>Yield/1 w</a:t>
                      </a:r>
                      <a:endParaRPr kumimoji="0" lang="ru-RU" sz="1600" b="1" i="0" u="none" strike="noStrike" cap="none" normalizeH="0" baseline="0" dirty="0">
                        <a:ln>
                          <a:noFill/>
                        </a:ln>
                        <a:solidFill>
                          <a:srgbClr val="000090"/>
                        </a:solidFill>
                        <a:effectLst/>
                        <a:latin typeface="Tahoma" charset="0"/>
                        <a:ea typeface="ＭＳ Ｐゴシック" charset="0"/>
                        <a:cs typeface="Arial" charset="0"/>
                      </a:endParaRPr>
                    </a:p>
                  </a:txBody>
                  <a:tcPr marL="91445" marR="91445" marT="45658" marB="4565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accent1"/>
                    </a:solidFill>
                  </a:tcPr>
                </a:tc>
              </a:tr>
              <a:tr h="335153">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66"/>
                          </a:solidFill>
                          <a:effectLst/>
                          <a:latin typeface="Tahoma" charset="0"/>
                          <a:ea typeface="ＭＳ Ｐゴシック" charset="0"/>
                          <a:cs typeface="Arial" charset="0"/>
                        </a:rPr>
                        <a:t>4</a:t>
                      </a:r>
                      <a:r>
                        <a:rPr kumimoji="0" lang="en-US" sz="1600" b="0" i="0" u="none" strike="noStrike" cap="none" normalizeH="0" baseline="0">
                          <a:ln>
                            <a:noFill/>
                          </a:ln>
                          <a:solidFill>
                            <a:srgbClr val="000066"/>
                          </a:solidFill>
                          <a:effectLst/>
                          <a:latin typeface="Symbol" charset="0"/>
                          <a:ea typeface="ＭＳ Ｐゴシック" charset="0"/>
                          <a:cs typeface="Arial" charset="0"/>
                        </a:rPr>
                        <a:t>p</a:t>
                      </a:r>
                      <a:endParaRPr kumimoji="0" lang="ru-RU" sz="1600" b="0"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381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a:ln>
                            <a:noFill/>
                          </a:ln>
                          <a:solidFill>
                            <a:srgbClr val="000066"/>
                          </a:solidFill>
                          <a:effectLst/>
                          <a:latin typeface="Tahoma" charset="0"/>
                          <a:ea typeface="ＭＳ Ｐゴシック" charset="0"/>
                          <a:cs typeface="Arial" charset="0"/>
                        </a:rPr>
                        <a:t>y=0</a:t>
                      </a:r>
                      <a:endParaRPr kumimoji="0" lang="ru-RU" sz="1600" b="0"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vMerge="1">
                  <a:txBody>
                    <a:bodyPr/>
                    <a:lstStyle/>
                    <a:p>
                      <a:endParaRPr lang="en-US"/>
                    </a:p>
                  </a:txBody>
                  <a:tcPr/>
                </a:tc>
              </a:tr>
              <a:tr h="3808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000066"/>
                          </a:solidFill>
                          <a:effectLst/>
                          <a:latin typeface="Symbol" charset="0"/>
                          <a:ea typeface="ＭＳ Ｐゴシック" charset="0"/>
                          <a:cs typeface="Arial" charset="0"/>
                        </a:rPr>
                        <a:t>r</a:t>
                      </a:r>
                      <a:endParaRPr kumimoji="0" lang="ru-RU" sz="19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66"/>
                          </a:solidFill>
                          <a:effectLst/>
                          <a:latin typeface="Tahoma" charset="0"/>
                          <a:ea typeface="ＭＳ Ｐゴシック" charset="0"/>
                          <a:cs typeface="Arial" charset="0"/>
                        </a:rPr>
                        <a:t>31</a:t>
                      </a:r>
                      <a:endParaRPr kumimoji="0" lang="ru-RU" sz="16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66"/>
                          </a:solidFill>
                          <a:effectLst/>
                          <a:latin typeface="Tahoma" charset="0"/>
                          <a:ea typeface="ＭＳ Ｐゴシック" charset="0"/>
                          <a:cs typeface="Arial" charset="0"/>
                        </a:rPr>
                        <a:t>17</a:t>
                      </a:r>
                      <a:endParaRPr kumimoji="0" lang="ru-RU" sz="1600" b="1" i="0" u="none" strike="noStrike" cap="none" normalizeH="0" baseline="0" dirty="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66"/>
                          </a:solidFill>
                          <a:effectLst/>
                          <a:latin typeface="Tahoma" charset="0"/>
                          <a:ea typeface="ＭＳ Ｐゴシック" charset="0"/>
                          <a:cs typeface="Arial" charset="0"/>
                        </a:rPr>
                        <a:t>7 </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a:t>
                      </a:r>
                      <a:r>
                        <a:rPr kumimoji="0" lang="en-US" sz="1600" b="1" i="0" u="none" strike="noStrike" cap="none" normalizeH="0" baseline="0" dirty="0">
                          <a:ln>
                            <a:noFill/>
                          </a:ln>
                          <a:solidFill>
                            <a:srgbClr val="000066"/>
                          </a:solidFill>
                          <a:effectLst/>
                          <a:latin typeface="Tahoma" charset="0"/>
                          <a:ea typeface="ＭＳ Ｐゴシック" charset="0"/>
                          <a:cs typeface="Arial" charset="0"/>
                        </a:rPr>
                        <a:t> 10</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4</a:t>
                      </a:r>
                      <a:endParaRPr kumimoji="0" lang="ru-RU" sz="1600" b="1" i="0" u="none" strike="noStrike" cap="none" normalizeH="0" baseline="30000" dirty="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r>
              <a:tr h="3808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000066"/>
                          </a:solidFill>
                          <a:effectLst/>
                          <a:latin typeface="Symbol" charset="0"/>
                          <a:ea typeface="ＭＳ Ｐゴシック" charset="0"/>
                          <a:cs typeface="Arial" charset="0"/>
                        </a:rPr>
                        <a:t>w</a:t>
                      </a:r>
                      <a:endParaRPr kumimoji="0" lang="ru-RU" sz="19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66"/>
                          </a:solidFill>
                          <a:effectLst/>
                          <a:latin typeface="Tahoma" charset="0"/>
                          <a:ea typeface="ＭＳ Ｐゴシック" charset="0"/>
                          <a:cs typeface="Arial" charset="0"/>
                        </a:rPr>
                        <a:t>20</a:t>
                      </a:r>
                      <a:endParaRPr kumimoji="0" lang="ru-RU" sz="16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66"/>
                          </a:solidFill>
                          <a:effectLst/>
                          <a:latin typeface="Tahoma" charset="0"/>
                          <a:ea typeface="ＭＳ Ｐゴシック" charset="0"/>
                          <a:cs typeface="Arial" charset="0"/>
                        </a:rPr>
                        <a:t>11</a:t>
                      </a:r>
                      <a:endParaRPr kumimoji="0" lang="ru-RU" sz="16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66"/>
                          </a:solidFill>
                          <a:effectLst/>
                          <a:latin typeface="Tahoma" charset="0"/>
                          <a:ea typeface="ＭＳ Ｐゴシック" charset="0"/>
                          <a:cs typeface="Arial" charset="0"/>
                        </a:rPr>
                        <a:t>7 </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a:t>
                      </a:r>
                      <a:r>
                        <a:rPr kumimoji="0" lang="en-US" sz="1600" b="1" i="0" u="none" strike="noStrike" cap="none" normalizeH="0" baseline="0" dirty="0">
                          <a:ln>
                            <a:noFill/>
                          </a:ln>
                          <a:solidFill>
                            <a:srgbClr val="000066"/>
                          </a:solidFill>
                          <a:effectLst/>
                          <a:latin typeface="Tahoma" charset="0"/>
                          <a:ea typeface="ＭＳ Ｐゴシック" charset="0"/>
                          <a:cs typeface="Arial" charset="0"/>
                        </a:rPr>
                        <a:t> 10</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4</a:t>
                      </a:r>
                      <a:endParaRPr kumimoji="0" lang="ru-RU" sz="1600" b="1" i="0" u="none" strike="noStrike" cap="none" normalizeH="0" baseline="30000" dirty="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AEAFF"/>
                    </a:solidFill>
                  </a:tcPr>
                </a:tc>
              </a:tr>
              <a:tr h="38087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1" i="0" u="none" strike="noStrike" cap="none" normalizeH="0" baseline="0">
                          <a:ln>
                            <a:noFill/>
                          </a:ln>
                          <a:solidFill>
                            <a:srgbClr val="000066"/>
                          </a:solidFill>
                          <a:effectLst/>
                          <a:latin typeface="Symbol" charset="0"/>
                          <a:ea typeface="ＭＳ Ｐゴシック" charset="0"/>
                          <a:cs typeface="Arial" charset="0"/>
                        </a:rPr>
                        <a:t>j</a:t>
                      </a:r>
                      <a:endParaRPr kumimoji="0" lang="ru-RU" sz="19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66"/>
                          </a:solidFill>
                          <a:effectLst/>
                          <a:latin typeface="Tahoma" charset="0"/>
                          <a:ea typeface="ＭＳ Ｐゴシック" charset="0"/>
                          <a:cs typeface="Arial" charset="0"/>
                        </a:rPr>
                        <a:t>2.6</a:t>
                      </a:r>
                      <a:endParaRPr kumimoji="0" lang="ru-RU" sz="16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66"/>
                          </a:solidFill>
                          <a:effectLst/>
                          <a:latin typeface="Tahoma" charset="0"/>
                          <a:ea typeface="ＭＳ Ｐゴシック" charset="0"/>
                          <a:cs typeface="Arial" charset="0"/>
                        </a:rPr>
                        <a:t>1.2</a:t>
                      </a:r>
                      <a:endParaRPr kumimoji="0" lang="ru-RU" sz="1600" b="1" i="0" u="none" strike="noStrike" cap="none" normalizeH="0" baseline="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66"/>
                          </a:solidFill>
                          <a:effectLst/>
                          <a:latin typeface="Tahoma" charset="0"/>
                          <a:ea typeface="ＭＳ Ｐゴシック" charset="0"/>
                          <a:cs typeface="Arial" charset="0"/>
                        </a:rPr>
                        <a:t>1.7 </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a:t>
                      </a:r>
                      <a:r>
                        <a:rPr kumimoji="0" lang="en-US" sz="1600" b="1" i="0" u="none" strike="noStrike" cap="none" normalizeH="0" baseline="0" dirty="0">
                          <a:ln>
                            <a:noFill/>
                          </a:ln>
                          <a:solidFill>
                            <a:srgbClr val="000066"/>
                          </a:solidFill>
                          <a:effectLst/>
                          <a:latin typeface="Tahoma" charset="0"/>
                          <a:ea typeface="ＭＳ Ｐゴシック" charset="0"/>
                          <a:cs typeface="Arial" charset="0"/>
                        </a:rPr>
                        <a:t> 10</a:t>
                      </a:r>
                      <a:r>
                        <a:rPr kumimoji="0" lang="en-US" sz="1600" b="1" i="0" u="none" strike="noStrike" cap="none" normalizeH="0" baseline="30000" dirty="0">
                          <a:ln>
                            <a:noFill/>
                          </a:ln>
                          <a:solidFill>
                            <a:srgbClr val="000066"/>
                          </a:solidFill>
                          <a:effectLst/>
                          <a:latin typeface="Tahoma" charset="0"/>
                          <a:ea typeface="ＭＳ Ｐゴシック" charset="0"/>
                          <a:cs typeface="Arial" charset="0"/>
                        </a:rPr>
                        <a:t>4</a:t>
                      </a:r>
                      <a:endParaRPr kumimoji="0" lang="ru-RU" sz="1600" b="1" i="0" u="none" strike="noStrike" cap="none" normalizeH="0" baseline="30000" dirty="0">
                        <a:ln>
                          <a:noFill/>
                        </a:ln>
                        <a:solidFill>
                          <a:srgbClr val="000066"/>
                        </a:solidFill>
                        <a:effectLst/>
                        <a:latin typeface="Tahoma" charset="0"/>
                        <a:ea typeface="ＭＳ Ｐゴシック" charset="0"/>
                        <a:cs typeface="Arial" charset="0"/>
                      </a:endParaRPr>
                    </a:p>
                  </a:txBody>
                  <a:tcPr marL="91445" marR="91445" marT="45658" marB="4565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3D3FF"/>
                    </a:solidFill>
                  </a:tcPr>
                </a:tc>
              </a:tr>
            </a:tbl>
          </a:graphicData>
        </a:graphic>
      </p:graphicFrame>
      <p:sp>
        <p:nvSpPr>
          <p:cNvPr id="17" name="TextBox 16"/>
          <p:cNvSpPr txBox="1"/>
          <p:nvPr/>
        </p:nvSpPr>
        <p:spPr>
          <a:xfrm>
            <a:off x="131763" y="4256088"/>
            <a:ext cx="4848225" cy="369887"/>
          </a:xfrm>
          <a:prstGeom prst="rect">
            <a:avLst/>
          </a:prstGeom>
          <a:solidFill>
            <a:schemeClr val="accent1">
              <a:lumMod val="20000"/>
              <a:lumOff val="80000"/>
            </a:schemeClr>
          </a:solidFill>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b="1" dirty="0" smtClean="0">
                <a:solidFill>
                  <a:srgbClr val="000090"/>
                </a:solidFill>
              </a:rPr>
              <a:t>Yields, central </a:t>
            </a:r>
            <a:r>
              <a:rPr lang="en-US" sz="1800" b="1" dirty="0" err="1" smtClean="0">
                <a:solidFill>
                  <a:srgbClr val="000090"/>
                </a:solidFill>
              </a:rPr>
              <a:t>Au+Au</a:t>
            </a:r>
            <a:r>
              <a:rPr lang="en-US" sz="1800" b="1" dirty="0" smtClean="0">
                <a:solidFill>
                  <a:srgbClr val="000090"/>
                </a:solidFill>
              </a:rPr>
              <a:t> </a:t>
            </a:r>
            <a:r>
              <a:rPr lang="en-US" sz="1800" b="1" dirty="0" err="1" smtClean="0">
                <a:solidFill>
                  <a:srgbClr val="000090"/>
                </a:solidFill>
              </a:rPr>
              <a:t>st</a:t>
            </a:r>
            <a:r>
              <a:rPr lang="en-US" sz="1800" b="1" dirty="0" smtClean="0">
                <a:solidFill>
                  <a:srgbClr val="000090"/>
                </a:solidFill>
              </a:rPr>
              <a:t> √</a:t>
            </a:r>
            <a:r>
              <a:rPr lang="en-US" sz="1800" b="1" dirty="0" err="1" smtClean="0">
                <a:solidFill>
                  <a:srgbClr val="000090"/>
                </a:solidFill>
              </a:rPr>
              <a:t>s</a:t>
            </a:r>
            <a:r>
              <a:rPr lang="en-US" sz="1800" b="1" baseline="-25000" dirty="0" err="1" smtClean="0">
                <a:solidFill>
                  <a:srgbClr val="000090"/>
                </a:solidFill>
              </a:rPr>
              <a:t>NN</a:t>
            </a:r>
            <a:r>
              <a:rPr lang="en-US" sz="1800" b="1" dirty="0" smtClean="0">
                <a:solidFill>
                  <a:srgbClr val="000090"/>
                </a:solidFill>
              </a:rPr>
              <a:t> = 8.8  </a:t>
            </a:r>
            <a:r>
              <a:rPr lang="en-US" sz="1800" b="1" dirty="0" err="1" smtClean="0">
                <a:solidFill>
                  <a:srgbClr val="000090"/>
                </a:solidFill>
              </a:rPr>
              <a:t>GeV</a:t>
            </a:r>
            <a:r>
              <a:rPr lang="en-US" sz="1800" b="1" dirty="0" smtClean="0">
                <a:solidFill>
                  <a:srgbClr val="000090"/>
                </a:solidFill>
              </a:rPr>
              <a:t>/u</a:t>
            </a:r>
            <a:endParaRPr lang="ru-RU" sz="1800" b="1" dirty="0" smtClean="0">
              <a:solidFill>
                <a:srgbClr val="000090"/>
              </a:solidFill>
            </a:endParaRPr>
          </a:p>
        </p:txBody>
      </p:sp>
      <p:sp>
        <p:nvSpPr>
          <p:cNvPr id="135212" name="Date Placeholder 17"/>
          <p:cNvSpPr>
            <a:spLocks noGrp="1"/>
          </p:cNvSpPr>
          <p:nvPr>
            <p:ph type="dt" sz="quarter" idx="10"/>
          </p:nvPr>
        </p:nvSpPr>
        <p:spPr>
          <a:xfrm>
            <a:off x="457200" y="63341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35213" name="Slide Number Placeholder 18"/>
          <p:cNvSpPr>
            <a:spLocks noGrp="1"/>
          </p:cNvSpPr>
          <p:nvPr>
            <p:ph type="sldNum" sz="quarter" idx="12"/>
          </p:nvPr>
        </p:nvSpPr>
        <p:spPr>
          <a:xfrm>
            <a:off x="68580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01E0E41-858F-354E-B74E-04196DF89164}" type="slidenum">
              <a:rPr lang="ru-RU" sz="1400"/>
              <a:pPr eaLnBrk="1" hangingPunct="1"/>
              <a:t>35</a:t>
            </a:fld>
            <a:endParaRPr lang="ru-RU" sz="1400"/>
          </a:p>
        </p:txBody>
      </p:sp>
      <p:sp>
        <p:nvSpPr>
          <p:cNvPr id="135214" name="Footer Placeholder 19"/>
          <p:cNvSpPr>
            <a:spLocks noGrp="1"/>
          </p:cNvSpPr>
          <p:nvPr>
            <p:ph type="ftr" sz="quarter" idx="11"/>
          </p:nvPr>
        </p:nvSpPr>
        <p:spPr>
          <a:xfrm>
            <a:off x="2247900" y="6527800"/>
            <a:ext cx="5562600" cy="2825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V.Kekelidze, ICPPA</a:t>
            </a:r>
            <a:endParaRPr lang="ru-RU" sz="1400"/>
          </a:p>
        </p:txBody>
      </p:sp>
      <p:sp>
        <p:nvSpPr>
          <p:cNvPr id="135215" name="TextBox 11"/>
          <p:cNvSpPr txBox="1">
            <a:spLocks noChangeArrowheads="1"/>
          </p:cNvSpPr>
          <p:nvPr/>
        </p:nvSpPr>
        <p:spPr bwMode="auto">
          <a:xfrm>
            <a:off x="711200" y="1435100"/>
            <a:ext cx="6127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rPr>
              <a:t>PID</a:t>
            </a:r>
          </a:p>
        </p:txBody>
      </p:sp>
      <p:pic>
        <p:nvPicPr>
          <p:cNvPr id="135216" name="Picture 6" descr="NICA-Logo_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4800" y="0"/>
            <a:ext cx="1219200" cy="6000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5217" name="Rectangle 2"/>
          <p:cNvSpPr>
            <a:spLocks noChangeArrowheads="1"/>
          </p:cNvSpPr>
          <p:nvPr/>
        </p:nvSpPr>
        <p:spPr bwMode="auto">
          <a:xfrm>
            <a:off x="5003800" y="171450"/>
            <a:ext cx="3543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342900" indent="-342900">
              <a:buFontTx/>
              <a:buAutoNum type="alphaUcPeriod"/>
            </a:pPr>
            <a:r>
              <a:rPr lang="en-US" b="1" i="1">
                <a:solidFill>
                  <a:srgbClr val="CC0000"/>
                </a:solidFill>
                <a:cs typeface="Arial" charset="0"/>
              </a:rPr>
              <a:t>Zinchenko,  </a:t>
            </a:r>
            <a:r>
              <a:rPr lang="en-US" b="1" i="1">
                <a:solidFill>
                  <a:srgbClr val="000090"/>
                </a:solidFill>
                <a:cs typeface="Arial" charset="0"/>
              </a:rPr>
              <a:t>at SQM-2015</a:t>
            </a:r>
          </a:p>
        </p:txBody>
      </p:sp>
      <p:sp>
        <p:nvSpPr>
          <p:cNvPr id="135218" name="TextBox 4"/>
          <p:cNvSpPr txBox="1">
            <a:spLocks noChangeArrowheads="1"/>
          </p:cNvSpPr>
          <p:nvPr/>
        </p:nvSpPr>
        <p:spPr bwMode="auto">
          <a:xfrm>
            <a:off x="-889000" y="1562100"/>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n-US" sz="1800"/>
          </a:p>
        </p:txBody>
      </p:sp>
    </p:spTree>
    <p:extLst>
      <p:ext uri="{BB962C8B-B14F-4D97-AF65-F5344CB8AC3E}">
        <p14:creationId xmlns:p14="http://schemas.microsoft.com/office/powerpoint/2010/main" val="158849265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Рисунок 12" descr="H3_2pn.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7488" y="3709988"/>
            <a:ext cx="3957637"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4" name="Рисунок 13" descr="H3p_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3425" y="3775075"/>
            <a:ext cx="4092575"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Прямоугольник 29"/>
          <p:cNvSpPr/>
          <p:nvPr/>
        </p:nvSpPr>
        <p:spPr>
          <a:xfrm>
            <a:off x="3119438" y="5235575"/>
            <a:ext cx="2925762" cy="784225"/>
          </a:xfrm>
          <a:prstGeom prst="rect">
            <a:avLst/>
          </a:prstGeom>
          <a:solidFill>
            <a:schemeClr val="accent5"/>
          </a:solidFill>
          <a:ln>
            <a:solidFill>
              <a:srgbClr val="000090"/>
            </a:solidFill>
          </a:ln>
        </p:spPr>
        <p:txBody>
          <a:bodyPr>
            <a:spAutoFit/>
          </a:bodyPr>
          <a:lstStyle/>
          <a:p>
            <a:pPr>
              <a:spcAft>
                <a:spcPts val="600"/>
              </a:spcAft>
              <a:defRPr/>
            </a:pPr>
            <a:r>
              <a:rPr lang="en-US" sz="2000" b="1">
                <a:solidFill>
                  <a:srgbClr val="000090"/>
                </a:solidFill>
              </a:rPr>
              <a:t>~ 10</a:t>
            </a:r>
            <a:r>
              <a:rPr lang="en-US" sz="2000" b="1" baseline="30000">
                <a:solidFill>
                  <a:srgbClr val="000090"/>
                </a:solidFill>
              </a:rPr>
              <a:t>6</a:t>
            </a:r>
            <a:r>
              <a:rPr lang="en-US" sz="2000" b="1">
                <a:solidFill>
                  <a:srgbClr val="000090"/>
                </a:solidFill>
                <a:effectLst>
                  <a:outerShdw blurRad="38100" dist="38100" dir="2700000" algn="tl">
                    <a:srgbClr val="000000"/>
                  </a:outerShdw>
                </a:effectLst>
              </a:rPr>
              <a:t> </a:t>
            </a:r>
            <a:r>
              <a:rPr lang="en-US" sz="2000" b="1">
                <a:solidFill>
                  <a:srgbClr val="000090"/>
                </a:solidFill>
              </a:rPr>
              <a:t> </a:t>
            </a:r>
            <a:r>
              <a:rPr lang="en-US" sz="2000" b="1" i="1" baseline="30000">
                <a:solidFill>
                  <a:srgbClr val="000090"/>
                </a:solidFill>
              </a:rPr>
              <a:t>3</a:t>
            </a:r>
            <a:r>
              <a:rPr lang="el-GR" sz="2000" b="1" i="1" baseline="-25000">
                <a:solidFill>
                  <a:srgbClr val="000090"/>
                </a:solidFill>
              </a:rPr>
              <a:t>Λ</a:t>
            </a:r>
            <a:r>
              <a:rPr lang="en-US" sz="2000" b="1" i="1">
                <a:solidFill>
                  <a:srgbClr val="000090"/>
                </a:solidFill>
              </a:rPr>
              <a:t>H</a:t>
            </a:r>
            <a:r>
              <a:rPr lang="en-US" sz="2000" b="1">
                <a:solidFill>
                  <a:srgbClr val="000090"/>
                </a:solidFill>
              </a:rPr>
              <a:t>  </a:t>
            </a:r>
            <a:r>
              <a:rPr lang="en-US" sz="2000" i="1">
                <a:solidFill>
                  <a:srgbClr val="000090"/>
                </a:solidFill>
              </a:rPr>
              <a:t>are expected </a:t>
            </a:r>
          </a:p>
          <a:p>
            <a:pPr algn="r">
              <a:defRPr/>
            </a:pPr>
            <a:r>
              <a:rPr lang="en-US" sz="2000" i="1">
                <a:solidFill>
                  <a:srgbClr val="000090"/>
                </a:solidFill>
              </a:rPr>
              <a:t> in 10 weeks </a:t>
            </a:r>
            <a:r>
              <a:rPr lang="en-US" sz="2000" i="1">
                <a:solidFill>
                  <a:srgbClr val="000090"/>
                </a:solidFill>
                <a:effectLst>
                  <a:outerShdw blurRad="38100" dist="38100" dir="2700000" algn="tl">
                    <a:srgbClr val="000000"/>
                  </a:outerShdw>
                </a:effectLst>
              </a:rPr>
              <a:t> </a:t>
            </a:r>
            <a:endParaRPr lang="ru-RU" sz="2000" i="1">
              <a:solidFill>
                <a:srgbClr val="000090"/>
              </a:solidFill>
            </a:endParaRPr>
          </a:p>
        </p:txBody>
      </p:sp>
      <p:pic>
        <p:nvPicPr>
          <p:cNvPr id="136196" name="Рисунок 19" descr="fig_pid_2.png"/>
          <p:cNvPicPr>
            <a:picLocks noChangeAspect="1"/>
          </p:cNvPicPr>
          <p:nvPr/>
        </p:nvPicPr>
        <p:blipFill>
          <a:blip r:embed="rId4">
            <a:extLst>
              <a:ext uri="{28A0092B-C50C-407E-A947-70E740481C1C}">
                <a14:useLocalDpi xmlns:a14="http://schemas.microsoft.com/office/drawing/2010/main" val="0"/>
              </a:ext>
            </a:extLst>
          </a:blip>
          <a:srcRect l="2715" t="11952" b="4218"/>
          <a:stretch>
            <a:fillRect/>
          </a:stretch>
        </p:blipFill>
        <p:spPr bwMode="auto">
          <a:xfrm>
            <a:off x="5029200" y="165100"/>
            <a:ext cx="3648075"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Box 7"/>
          <p:cNvSpPr txBox="1">
            <a:spLocks noChangeArrowheads="1"/>
          </p:cNvSpPr>
          <p:nvPr/>
        </p:nvSpPr>
        <p:spPr bwMode="auto">
          <a:xfrm>
            <a:off x="7934325" y="765175"/>
            <a:ext cx="1108075" cy="307975"/>
          </a:xfrm>
          <a:prstGeom prst="rect">
            <a:avLst/>
          </a:prstGeom>
          <a:solidFill>
            <a:srgbClr val="29C80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latin typeface="Calibri" charset="0"/>
                <a:cs typeface="Arial" charset="0"/>
              </a:rPr>
              <a:t>P = 1 GeV/c</a:t>
            </a:r>
            <a:endParaRPr lang="ru-RU" sz="1400" b="1">
              <a:latin typeface="Calibri" charset="0"/>
              <a:cs typeface="Arial" charset="0"/>
            </a:endParaRPr>
          </a:p>
        </p:txBody>
      </p:sp>
      <p:sp>
        <p:nvSpPr>
          <p:cNvPr id="136198" name="TextBox 21"/>
          <p:cNvSpPr txBox="1">
            <a:spLocks noChangeArrowheads="1"/>
          </p:cNvSpPr>
          <p:nvPr/>
        </p:nvSpPr>
        <p:spPr bwMode="auto">
          <a:xfrm>
            <a:off x="7466013" y="1389063"/>
            <a:ext cx="2397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0000"/>
                </a:solidFill>
                <a:cs typeface="Arial" charset="0"/>
              </a:rPr>
              <a:t>d</a:t>
            </a:r>
            <a:endParaRPr lang="ru-RU" sz="1400" b="1">
              <a:solidFill>
                <a:srgbClr val="FF0000"/>
              </a:solidFill>
              <a:cs typeface="Arial" charset="0"/>
            </a:endParaRPr>
          </a:p>
        </p:txBody>
      </p:sp>
      <p:sp>
        <p:nvSpPr>
          <p:cNvPr id="136199" name="TextBox 22"/>
          <p:cNvSpPr txBox="1">
            <a:spLocks noChangeArrowheads="1"/>
          </p:cNvSpPr>
          <p:nvPr/>
        </p:nvSpPr>
        <p:spPr bwMode="auto">
          <a:xfrm>
            <a:off x="6751638" y="1470025"/>
            <a:ext cx="4873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baseline="30000">
                <a:solidFill>
                  <a:srgbClr val="FF0000"/>
                </a:solidFill>
                <a:cs typeface="Arial" charset="0"/>
              </a:rPr>
              <a:t>3</a:t>
            </a:r>
            <a:r>
              <a:rPr lang="en-US" sz="1400" b="1">
                <a:solidFill>
                  <a:srgbClr val="FF0000"/>
                </a:solidFill>
                <a:cs typeface="Arial" charset="0"/>
              </a:rPr>
              <a:t>He</a:t>
            </a:r>
            <a:endParaRPr lang="ru-RU" sz="1400" b="1">
              <a:solidFill>
                <a:srgbClr val="FF0000"/>
              </a:solidFill>
              <a:cs typeface="Arial" charset="0"/>
            </a:endParaRPr>
          </a:p>
        </p:txBody>
      </p:sp>
      <p:sp>
        <p:nvSpPr>
          <p:cNvPr id="136200" name="TextBox 24"/>
          <p:cNvSpPr txBox="1">
            <a:spLocks noChangeArrowheads="1"/>
          </p:cNvSpPr>
          <p:nvPr/>
        </p:nvSpPr>
        <p:spPr bwMode="auto">
          <a:xfrm>
            <a:off x="6149975" y="1122363"/>
            <a:ext cx="2397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a:solidFill>
                  <a:srgbClr val="FF0000"/>
                </a:solidFill>
                <a:cs typeface="Arial" charset="0"/>
              </a:rPr>
              <a:t>p</a:t>
            </a:r>
            <a:endParaRPr lang="ru-RU" sz="1400" b="1">
              <a:solidFill>
                <a:srgbClr val="FF0000"/>
              </a:solidFill>
              <a:cs typeface="Arial" charset="0"/>
            </a:endParaRPr>
          </a:p>
        </p:txBody>
      </p:sp>
      <p:sp>
        <p:nvSpPr>
          <p:cNvPr id="136201" name="TextBox 27"/>
          <p:cNvSpPr txBox="1">
            <a:spLocks noChangeArrowheads="1"/>
          </p:cNvSpPr>
          <p:nvPr/>
        </p:nvSpPr>
        <p:spPr bwMode="auto">
          <a:xfrm>
            <a:off x="5562600" y="1557338"/>
            <a:ext cx="4191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latin typeface="Symbol" charset="0"/>
              </a:rPr>
              <a:t>p</a:t>
            </a:r>
            <a:r>
              <a:rPr lang="en-US" sz="1600" b="1" baseline="30000">
                <a:solidFill>
                  <a:srgbClr val="FF0000"/>
                </a:solidFill>
              </a:rPr>
              <a:t>-</a:t>
            </a:r>
            <a:endParaRPr lang="ru-RU" sz="1600" b="1" baseline="30000">
              <a:solidFill>
                <a:srgbClr val="FF0000"/>
              </a:solidFill>
            </a:endParaRPr>
          </a:p>
        </p:txBody>
      </p:sp>
      <p:sp>
        <p:nvSpPr>
          <p:cNvPr id="136202" name="Rectangle 32"/>
          <p:cNvSpPr>
            <a:spLocks noChangeArrowheads="1"/>
          </p:cNvSpPr>
          <p:nvPr/>
        </p:nvSpPr>
        <p:spPr bwMode="auto">
          <a:xfrm>
            <a:off x="736600" y="3814763"/>
            <a:ext cx="2311400" cy="40005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Clr>
                <a:srgbClr val="FF0000"/>
              </a:buClr>
            </a:pPr>
            <a:r>
              <a:rPr lang="en-US" sz="2000" b="1" i="1" baseline="30000">
                <a:solidFill>
                  <a:srgbClr val="222268"/>
                </a:solidFill>
              </a:rPr>
              <a:t>3</a:t>
            </a:r>
            <a:r>
              <a:rPr lang="el-GR" sz="2000" b="1" i="1" baseline="-25000">
                <a:solidFill>
                  <a:srgbClr val="222268"/>
                </a:solidFill>
              </a:rPr>
              <a:t>Λ</a:t>
            </a:r>
            <a:r>
              <a:rPr lang="en-US" sz="2000" b="1" i="1">
                <a:solidFill>
                  <a:srgbClr val="222268"/>
                </a:solidFill>
              </a:rPr>
              <a:t>H</a:t>
            </a:r>
            <a:r>
              <a:rPr lang="el-GR" sz="2000" b="1" i="1">
                <a:solidFill>
                  <a:srgbClr val="222268"/>
                </a:solidFill>
              </a:rPr>
              <a:t> → </a:t>
            </a:r>
            <a:r>
              <a:rPr lang="en-US" sz="2000" b="1" i="1" baseline="30000">
                <a:solidFill>
                  <a:srgbClr val="222268"/>
                </a:solidFill>
              </a:rPr>
              <a:t>3</a:t>
            </a:r>
            <a:r>
              <a:rPr lang="en-US" sz="2000" b="1" i="1">
                <a:solidFill>
                  <a:srgbClr val="222268"/>
                </a:solidFill>
              </a:rPr>
              <a:t>He </a:t>
            </a:r>
            <a:r>
              <a:rPr lang="el-GR" sz="2000" b="1" i="1">
                <a:solidFill>
                  <a:srgbClr val="222268"/>
                </a:solidFill>
              </a:rPr>
              <a:t>+</a:t>
            </a:r>
            <a:r>
              <a:rPr lang="en-US" sz="2000" b="1" i="1">
                <a:solidFill>
                  <a:srgbClr val="222268"/>
                </a:solidFill>
              </a:rPr>
              <a:t> </a:t>
            </a:r>
            <a:r>
              <a:rPr lang="el-GR" sz="2000" b="1" i="1">
                <a:solidFill>
                  <a:srgbClr val="222268"/>
                </a:solidFill>
              </a:rPr>
              <a:t>π</a:t>
            </a:r>
            <a:r>
              <a:rPr lang="en-US" sz="2000" b="1" i="1">
                <a:solidFill>
                  <a:srgbClr val="222268"/>
                </a:solidFill>
              </a:rPr>
              <a:t> </a:t>
            </a:r>
            <a:r>
              <a:rPr lang="el-GR" sz="2000" b="1" i="1" baseline="30000">
                <a:solidFill>
                  <a:srgbClr val="222268"/>
                </a:solidFill>
              </a:rPr>
              <a:t>–</a:t>
            </a:r>
            <a:endParaRPr lang="en-US" sz="2000" b="1" i="1" baseline="30000">
              <a:solidFill>
                <a:srgbClr val="222268"/>
              </a:solidFill>
            </a:endParaRPr>
          </a:p>
        </p:txBody>
      </p:sp>
      <p:sp>
        <p:nvSpPr>
          <p:cNvPr id="136203" name="TextBox 33"/>
          <p:cNvSpPr txBox="1">
            <a:spLocks noChangeArrowheads="1"/>
          </p:cNvSpPr>
          <p:nvPr/>
        </p:nvSpPr>
        <p:spPr bwMode="auto">
          <a:xfrm>
            <a:off x="6261100" y="6223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rPr>
              <a:t>PID</a:t>
            </a:r>
          </a:p>
        </p:txBody>
      </p:sp>
      <p:sp>
        <p:nvSpPr>
          <p:cNvPr id="136204" name="Rectangle 35"/>
          <p:cNvSpPr>
            <a:spLocks noChangeArrowheads="1"/>
          </p:cNvSpPr>
          <p:nvPr/>
        </p:nvSpPr>
        <p:spPr bwMode="auto">
          <a:xfrm>
            <a:off x="5054600" y="3827463"/>
            <a:ext cx="2400300" cy="400050"/>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457200" indent="-457200">
              <a:spcAft>
                <a:spcPts val="1200"/>
              </a:spcAft>
              <a:buClr>
                <a:srgbClr val="FF0000"/>
              </a:buClr>
            </a:pPr>
            <a:r>
              <a:rPr lang="en-US" sz="2000" b="1" i="1" baseline="30000">
                <a:solidFill>
                  <a:srgbClr val="222268"/>
                </a:solidFill>
              </a:rPr>
              <a:t>3</a:t>
            </a:r>
            <a:r>
              <a:rPr lang="el-GR" sz="2000" b="1" i="1" baseline="-25000">
                <a:solidFill>
                  <a:srgbClr val="222268"/>
                </a:solidFill>
              </a:rPr>
              <a:t>Λ</a:t>
            </a:r>
            <a:r>
              <a:rPr lang="en-US" sz="2000" b="1" i="1">
                <a:solidFill>
                  <a:srgbClr val="222268"/>
                </a:solidFill>
              </a:rPr>
              <a:t>H</a:t>
            </a:r>
            <a:r>
              <a:rPr lang="el-GR" sz="2000" b="1" i="1">
                <a:solidFill>
                  <a:srgbClr val="222268"/>
                </a:solidFill>
              </a:rPr>
              <a:t> → </a:t>
            </a:r>
            <a:r>
              <a:rPr lang="en-US" sz="2000" b="1" i="1">
                <a:solidFill>
                  <a:srgbClr val="222268"/>
                </a:solidFill>
              </a:rPr>
              <a:t>p + d +  </a:t>
            </a:r>
            <a:r>
              <a:rPr lang="el-GR" sz="2000" b="1" i="1">
                <a:solidFill>
                  <a:srgbClr val="222268"/>
                </a:solidFill>
              </a:rPr>
              <a:t>π</a:t>
            </a:r>
            <a:r>
              <a:rPr lang="en-US" sz="2000" b="1" i="1">
                <a:solidFill>
                  <a:srgbClr val="222268"/>
                </a:solidFill>
              </a:rPr>
              <a:t> </a:t>
            </a:r>
            <a:r>
              <a:rPr lang="en-US" sz="2000" b="1" i="1" baseline="30000">
                <a:solidFill>
                  <a:srgbClr val="222268"/>
                </a:solidFill>
              </a:rPr>
              <a:t>-</a:t>
            </a:r>
          </a:p>
        </p:txBody>
      </p:sp>
      <p:grpSp>
        <p:nvGrpSpPr>
          <p:cNvPr id="136205" name="Group 19"/>
          <p:cNvGrpSpPr>
            <a:grpSpLocks/>
          </p:cNvGrpSpPr>
          <p:nvPr/>
        </p:nvGrpSpPr>
        <p:grpSpPr bwMode="auto">
          <a:xfrm>
            <a:off x="279400" y="596900"/>
            <a:ext cx="3830638" cy="2832100"/>
            <a:chOff x="111125" y="1984375"/>
            <a:chExt cx="3940175" cy="3467100"/>
          </a:xfrm>
        </p:grpSpPr>
        <p:pic>
          <p:nvPicPr>
            <p:cNvPr id="13621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1984375"/>
              <a:ext cx="3940175" cy="346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1850" y="2092325"/>
              <a:ext cx="5143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6206" name="TextBox 3"/>
          <p:cNvSpPr txBox="1">
            <a:spLocks noChangeArrowheads="1"/>
          </p:cNvSpPr>
          <p:nvPr/>
        </p:nvSpPr>
        <p:spPr bwMode="auto">
          <a:xfrm>
            <a:off x="1250950" y="63500"/>
            <a:ext cx="3587750" cy="523875"/>
          </a:xfrm>
          <a:prstGeom prst="rect">
            <a:avLst/>
          </a:prstGeom>
          <a:solidFill>
            <a:srgbClr val="FFD3CD"/>
          </a:solidFill>
          <a:ln w="9525">
            <a:solidFill>
              <a:srgbClr val="000090"/>
            </a:solidFill>
            <a:miter lim="800000"/>
            <a:headEnd/>
            <a:tailEnd/>
          </a:ln>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00076E"/>
                </a:solidFill>
              </a:rPr>
              <a:t>Hypernuclei @ MPD</a:t>
            </a:r>
            <a:endParaRPr lang="ru-RU" sz="2800" b="1">
              <a:solidFill>
                <a:srgbClr val="00076E"/>
              </a:solidFill>
            </a:endParaRPr>
          </a:p>
        </p:txBody>
      </p:sp>
      <p:sp>
        <p:nvSpPr>
          <p:cNvPr id="51215" name="TextBox 1"/>
          <p:cNvSpPr txBox="1">
            <a:spLocks noChangeArrowheads="1"/>
          </p:cNvSpPr>
          <p:nvPr/>
        </p:nvSpPr>
        <p:spPr bwMode="auto">
          <a:xfrm>
            <a:off x="1511300" y="3432175"/>
            <a:ext cx="6527800" cy="461963"/>
          </a:xfrm>
          <a:prstGeom prst="rect">
            <a:avLst/>
          </a:prstGeom>
          <a:solidFill>
            <a:srgbClr val="DAEDEF"/>
          </a:solidFill>
          <a:ln>
            <a:no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err="1" smtClean="0">
                <a:solidFill>
                  <a:srgbClr val="000090"/>
                </a:solidFill>
                <a:cs typeface="Arial" charset="0"/>
              </a:rPr>
              <a:t>Hypertritons</a:t>
            </a:r>
            <a:r>
              <a:rPr lang="en-US" b="1" dirty="0" smtClean="0">
                <a:solidFill>
                  <a:srgbClr val="000090"/>
                </a:solidFill>
                <a:cs typeface="Arial" charset="0"/>
              </a:rPr>
              <a:t> </a:t>
            </a:r>
            <a:r>
              <a:rPr lang="en-US" sz="1800" i="1" dirty="0" smtClean="0">
                <a:solidFill>
                  <a:srgbClr val="000090"/>
                </a:solidFill>
                <a:latin typeface="+mn-lt"/>
                <a:cs typeface="Arial" charset="0"/>
              </a:rPr>
              <a:t>(</a:t>
            </a:r>
            <a:r>
              <a:rPr lang="fr-FR" sz="1800" i="1" dirty="0" smtClean="0">
                <a:solidFill>
                  <a:srgbClr val="000090"/>
                </a:solidFill>
                <a:latin typeface="+mn-lt"/>
                <a:cs typeface="Arial" charset="0"/>
              </a:rPr>
              <a:t>central </a:t>
            </a:r>
            <a:r>
              <a:rPr lang="fr-FR" sz="1800" i="1" dirty="0" err="1" smtClean="0">
                <a:solidFill>
                  <a:srgbClr val="000090"/>
                </a:solidFill>
                <a:latin typeface="+mn-lt"/>
                <a:cs typeface="Arial" charset="0"/>
              </a:rPr>
              <a:t>Au+Au</a:t>
            </a:r>
            <a:r>
              <a:rPr lang="fr-FR" sz="1800" i="1" dirty="0" smtClean="0">
                <a:solidFill>
                  <a:srgbClr val="000090"/>
                </a:solidFill>
                <a:latin typeface="+mn-lt"/>
                <a:cs typeface="Arial" charset="0"/>
              </a:rPr>
              <a:t> @ 5A </a:t>
            </a:r>
            <a:r>
              <a:rPr lang="fr-FR" sz="1800" i="1" dirty="0" err="1" smtClean="0">
                <a:solidFill>
                  <a:srgbClr val="000090"/>
                </a:solidFill>
                <a:latin typeface="+mn-lt"/>
                <a:cs typeface="Arial" charset="0"/>
              </a:rPr>
              <a:t>GeV</a:t>
            </a:r>
            <a:r>
              <a:rPr lang="fr-FR" sz="1800" i="1" dirty="0" smtClean="0">
                <a:solidFill>
                  <a:srgbClr val="000090"/>
                </a:solidFill>
                <a:latin typeface="+mn-lt"/>
                <a:cs typeface="Arial" charset="0"/>
              </a:rPr>
              <a:t> (DCM-QGSM)</a:t>
            </a:r>
            <a:r>
              <a:rPr lang="en-US" sz="1800" i="1" dirty="0" smtClean="0">
                <a:solidFill>
                  <a:srgbClr val="000090"/>
                </a:solidFill>
                <a:latin typeface="+mn-lt"/>
                <a:cs typeface="Arial" charset="0"/>
              </a:rPr>
              <a:t> </a:t>
            </a:r>
            <a:endParaRPr lang="ru-RU" sz="1800" i="1" dirty="0" smtClean="0">
              <a:solidFill>
                <a:srgbClr val="000090"/>
              </a:solidFill>
              <a:latin typeface="+mn-lt"/>
              <a:cs typeface="Arial" charset="0"/>
            </a:endParaRPr>
          </a:p>
        </p:txBody>
      </p:sp>
      <p:sp>
        <p:nvSpPr>
          <p:cNvPr id="136208" name="TextBox 16"/>
          <p:cNvSpPr txBox="1">
            <a:spLocks noChangeArrowheads="1"/>
          </p:cNvSpPr>
          <p:nvPr/>
        </p:nvSpPr>
        <p:spPr bwMode="auto">
          <a:xfrm>
            <a:off x="2409825" y="2243138"/>
            <a:ext cx="2519363" cy="830262"/>
          </a:xfrm>
          <a:prstGeom prst="rect">
            <a:avLst/>
          </a:prstGeom>
          <a:solidFill>
            <a:schemeClr val="accent1">
              <a:alpha val="56078"/>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sz="1600" b="1" i="1">
                <a:solidFill>
                  <a:srgbClr val="00076E"/>
                </a:solidFill>
              </a:rPr>
              <a:t>Hypernuclei production</a:t>
            </a:r>
          </a:p>
          <a:p>
            <a:pPr algn="r" eaLnBrk="1" hangingPunct="1"/>
            <a:r>
              <a:rPr lang="en-US" sz="1600" b="1" i="1">
                <a:solidFill>
                  <a:srgbClr val="00076E"/>
                </a:solidFill>
              </a:rPr>
              <a:t>enhanced at high </a:t>
            </a:r>
          </a:p>
          <a:p>
            <a:pPr algn="r" eaLnBrk="1" hangingPunct="1"/>
            <a:r>
              <a:rPr lang="en-US" sz="1600" b="1" i="1">
                <a:solidFill>
                  <a:srgbClr val="00076E"/>
                </a:solidFill>
              </a:rPr>
              <a:t>baryon densities (NICA) </a:t>
            </a:r>
            <a:r>
              <a:rPr lang="en-US" sz="1600" b="1" i="1">
                <a:solidFill>
                  <a:srgbClr val="FF0000"/>
                </a:solidFill>
              </a:rPr>
              <a:t>  </a:t>
            </a:r>
            <a:endParaRPr lang="ru-RU" sz="1600" b="1" i="1">
              <a:solidFill>
                <a:srgbClr val="FF0000"/>
              </a:solidFill>
            </a:endParaRPr>
          </a:p>
        </p:txBody>
      </p:sp>
      <p:sp>
        <p:nvSpPr>
          <p:cNvPr id="136209" name="Date Placeholder 41"/>
          <p:cNvSpPr>
            <a:spLocks noGrp="1"/>
          </p:cNvSpPr>
          <p:nvPr>
            <p:ph type="dt" sz="quarter" idx="10"/>
          </p:nvPr>
        </p:nvSpPr>
        <p:spPr>
          <a:xfrm>
            <a:off x="457200" y="63087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36210" name="Slide Number Placeholder 42"/>
          <p:cNvSpPr>
            <a:spLocks noGrp="1"/>
          </p:cNvSpPr>
          <p:nvPr>
            <p:ph type="sldNum" sz="quarter" idx="12"/>
          </p:nvPr>
        </p:nvSpPr>
        <p:spPr>
          <a:xfrm>
            <a:off x="6896100" y="63087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4A75D7-DC10-BB47-A567-DFA657538BED}" type="slidenum">
              <a:rPr lang="ru-RU" sz="1400"/>
              <a:pPr eaLnBrk="1" hangingPunct="1"/>
              <a:t>36</a:t>
            </a:fld>
            <a:endParaRPr lang="ru-RU" sz="1400"/>
          </a:p>
        </p:txBody>
      </p:sp>
      <p:sp>
        <p:nvSpPr>
          <p:cNvPr id="136211" name="Footer Placeholder 43"/>
          <p:cNvSpPr>
            <a:spLocks noGrp="1"/>
          </p:cNvSpPr>
          <p:nvPr>
            <p:ph type="ftr" sz="quarter" idx="11"/>
          </p:nvPr>
        </p:nvSpPr>
        <p:spPr>
          <a:xfrm>
            <a:off x="2476500" y="6308725"/>
            <a:ext cx="52705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V.Kekelidze, ICPPA</a:t>
            </a:r>
            <a:endParaRPr lang="ru-RU" sz="1400"/>
          </a:p>
        </p:txBody>
      </p:sp>
      <p:pic>
        <p:nvPicPr>
          <p:cNvPr id="136212" name="Рисунок 4" descr="LHEP-emblema-trans.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 y="25400"/>
            <a:ext cx="113030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213" name="Picture 6" descr="NICA-Logo_4c"/>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962900" y="0"/>
            <a:ext cx="1181100" cy="581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36214" name="Rectangle 1"/>
          <p:cNvSpPr>
            <a:spLocks noChangeArrowheads="1"/>
          </p:cNvSpPr>
          <p:nvPr/>
        </p:nvSpPr>
        <p:spPr bwMode="auto">
          <a:xfrm>
            <a:off x="4903788" y="171450"/>
            <a:ext cx="3046412" cy="369888"/>
          </a:xfrm>
          <a:prstGeom prst="rect">
            <a:avLst/>
          </a:prstGeom>
          <a:solidFill>
            <a:srgbClr val="DAEDE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b="1" i="1">
                <a:solidFill>
                  <a:srgbClr val="CC0000"/>
                </a:solidFill>
                <a:cs typeface="Arial" charset="0"/>
              </a:rPr>
              <a:t>M. Ilieva</a:t>
            </a:r>
            <a:r>
              <a:rPr lang="en-US" b="1" i="1">
                <a:solidFill>
                  <a:srgbClr val="000090"/>
                </a:solidFill>
                <a:cs typeface="Arial" charset="0"/>
              </a:rPr>
              <a:t>, at “SQM-2015” </a:t>
            </a:r>
            <a:endParaRPr lang="en-US">
              <a:solidFill>
                <a:srgbClr val="000090"/>
              </a:solidFill>
              <a:cs typeface="Arial" charset="0"/>
            </a:endParaRPr>
          </a:p>
        </p:txBody>
      </p:sp>
    </p:spTree>
    <p:extLst>
      <p:ext uri="{BB962C8B-B14F-4D97-AF65-F5344CB8AC3E}">
        <p14:creationId xmlns:p14="http://schemas.microsoft.com/office/powerpoint/2010/main" val="323603382"/>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Рисунок 1"/>
          <p:cNvPicPr>
            <a:picLocks noChangeAspect="1"/>
          </p:cNvPicPr>
          <p:nvPr/>
        </p:nvPicPr>
        <p:blipFill>
          <a:blip r:embed="rId2">
            <a:extLst>
              <a:ext uri="{28A0092B-C50C-407E-A947-70E740481C1C}">
                <a14:useLocalDpi xmlns:a14="http://schemas.microsoft.com/office/drawing/2010/main" val="0"/>
              </a:ext>
            </a:extLst>
          </a:blip>
          <a:srcRect l="7062" t="15733" r="13164" b="9100"/>
          <a:stretch>
            <a:fillRect/>
          </a:stretch>
        </p:blipFill>
        <p:spPr bwMode="auto">
          <a:xfrm>
            <a:off x="57150" y="1700213"/>
            <a:ext cx="4584700"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690534" y="2466975"/>
            <a:ext cx="4182533" cy="2323713"/>
          </a:xfrm>
          <a:prstGeom prst="rect">
            <a:avLst/>
          </a:prstGeom>
          <a:solidFill>
            <a:schemeClr val="accent5">
              <a:lumMod val="40000"/>
              <a:lumOff val="60000"/>
            </a:schemeClr>
          </a:solidFill>
        </p:spPr>
        <p:txBody>
          <a:bodyPr wrap="square">
            <a:spAutoFit/>
          </a:bodyPr>
          <a:lstStyle>
            <a:lvl1pPr eaLnBrk="0" hangingPunct="0">
              <a:defRPr>
                <a:solidFill>
                  <a:schemeClr val="tx1"/>
                </a:solidFill>
                <a:latin typeface="Calibri" charset="0"/>
                <a:ea typeface="ＭＳ Ｐゴシック" charset="0"/>
                <a:cs typeface="Arial" charset="0"/>
              </a:defRPr>
            </a:lvl1pPr>
            <a:lvl2pPr marL="742950" indent="-285750" eaLnBrk="0" hangingPunct="0">
              <a:defRPr>
                <a:solidFill>
                  <a:schemeClr val="tx1"/>
                </a:solidFill>
                <a:latin typeface="Calibri" charset="0"/>
                <a:ea typeface="Arial" charset="0"/>
                <a:cs typeface="Arial" charset="0"/>
              </a:defRPr>
            </a:lvl2pPr>
            <a:lvl3pPr marL="1143000" indent="-228600" eaLnBrk="0" hangingPunct="0">
              <a:defRPr>
                <a:solidFill>
                  <a:schemeClr val="tx1"/>
                </a:solidFill>
                <a:latin typeface="Calibri" charset="0"/>
                <a:ea typeface="Arial" charset="0"/>
                <a:cs typeface="Arial" charset="0"/>
              </a:defRPr>
            </a:lvl3pPr>
            <a:lvl4pPr marL="1600200" indent="-228600" eaLnBrk="0" hangingPunct="0">
              <a:defRPr>
                <a:solidFill>
                  <a:schemeClr val="tx1"/>
                </a:solidFill>
                <a:latin typeface="Calibri" charset="0"/>
                <a:ea typeface="Arial" charset="0"/>
                <a:cs typeface="Arial" charset="0"/>
              </a:defRPr>
            </a:lvl4pPr>
            <a:lvl5pPr marL="2057400" indent="-228600" eaLnBrk="0" hangingPunct="0">
              <a:defRPr>
                <a:solidFill>
                  <a:schemeClr val="tx1"/>
                </a:solidFill>
                <a:latin typeface="Calibri" charset="0"/>
                <a:ea typeface="Arial" charset="0"/>
                <a:cs typeface="Arial" charset="0"/>
              </a:defRPr>
            </a:lvl5pPr>
            <a:lvl6pPr marL="2514600" indent="-228600" eaLnBrk="0" fontAlgn="base" hangingPunct="0">
              <a:spcBef>
                <a:spcPct val="0"/>
              </a:spcBef>
              <a:spcAft>
                <a:spcPct val="0"/>
              </a:spcAft>
              <a:defRPr>
                <a:solidFill>
                  <a:schemeClr val="tx1"/>
                </a:solidFill>
                <a:latin typeface="Calibri" charset="0"/>
                <a:ea typeface="Arial" charset="0"/>
                <a:cs typeface="Arial" charset="0"/>
              </a:defRPr>
            </a:lvl6pPr>
            <a:lvl7pPr marL="2971800" indent="-228600" eaLnBrk="0" fontAlgn="base" hangingPunct="0">
              <a:spcBef>
                <a:spcPct val="0"/>
              </a:spcBef>
              <a:spcAft>
                <a:spcPct val="0"/>
              </a:spcAft>
              <a:defRPr>
                <a:solidFill>
                  <a:schemeClr val="tx1"/>
                </a:solidFill>
                <a:latin typeface="Calibri" charset="0"/>
                <a:ea typeface="Arial" charset="0"/>
                <a:cs typeface="Arial" charset="0"/>
              </a:defRPr>
            </a:lvl7pPr>
            <a:lvl8pPr marL="3429000" indent="-228600" eaLnBrk="0" fontAlgn="base" hangingPunct="0">
              <a:spcBef>
                <a:spcPct val="0"/>
              </a:spcBef>
              <a:spcAft>
                <a:spcPct val="0"/>
              </a:spcAft>
              <a:defRPr>
                <a:solidFill>
                  <a:schemeClr val="tx1"/>
                </a:solidFill>
                <a:latin typeface="Calibri" charset="0"/>
                <a:ea typeface="Arial" charset="0"/>
                <a:cs typeface="Arial" charset="0"/>
              </a:defRPr>
            </a:lvl8pPr>
            <a:lvl9pPr marL="3886200" indent="-228600" eaLnBrk="0" fontAlgn="base" hangingPunct="0">
              <a:spcBef>
                <a:spcPct val="0"/>
              </a:spcBef>
              <a:spcAft>
                <a:spcPct val="0"/>
              </a:spcAft>
              <a:defRPr>
                <a:solidFill>
                  <a:schemeClr val="tx1"/>
                </a:solidFill>
                <a:latin typeface="Calibri" charset="0"/>
                <a:ea typeface="Arial" charset="0"/>
                <a:cs typeface="Arial" charset="0"/>
              </a:defRPr>
            </a:lvl9pPr>
          </a:lstStyle>
          <a:p>
            <a:pPr eaLnBrk="1" hangingPunct="1">
              <a:defRPr/>
            </a:pPr>
            <a:r>
              <a:rPr lang="en-US" sz="2000" dirty="0" smtClean="0">
                <a:solidFill>
                  <a:srgbClr val="000090"/>
                </a:solidFill>
                <a:latin typeface="+mn-lt"/>
              </a:rPr>
              <a:t> </a:t>
            </a:r>
            <a:r>
              <a:rPr lang="en-US" sz="2000" b="1" i="1" dirty="0" smtClean="0">
                <a:solidFill>
                  <a:srgbClr val="000090"/>
                </a:solidFill>
                <a:latin typeface="+mn-lt"/>
              </a:rPr>
              <a:t>Early study from V. </a:t>
            </a:r>
            <a:r>
              <a:rPr lang="en-US" sz="2000" b="1" i="1" dirty="0" err="1" smtClean="0">
                <a:solidFill>
                  <a:srgbClr val="000090"/>
                </a:solidFill>
                <a:latin typeface="+mn-lt"/>
              </a:rPr>
              <a:t>Kireev</a:t>
            </a:r>
            <a:endParaRPr lang="en-US" sz="2000" b="1" i="1" dirty="0" smtClean="0">
              <a:solidFill>
                <a:srgbClr val="000090"/>
              </a:solidFill>
              <a:latin typeface="+mn-lt"/>
            </a:endParaRPr>
          </a:p>
          <a:p>
            <a:pPr eaLnBrk="1" hangingPunct="1">
              <a:defRPr/>
            </a:pPr>
            <a:endParaRPr lang="en-US" sz="2000" b="1" i="1" dirty="0">
              <a:solidFill>
                <a:srgbClr val="000090"/>
              </a:solidFill>
              <a:latin typeface="+mn-lt"/>
            </a:endParaRPr>
          </a:p>
          <a:p>
            <a:pPr marL="342900" indent="-342900" eaLnBrk="1" hangingPunct="1">
              <a:buFont typeface="Arial"/>
              <a:buChar char="•"/>
              <a:defRPr/>
            </a:pPr>
            <a:r>
              <a:rPr lang="en-US" sz="2100" dirty="0" smtClean="0">
                <a:solidFill>
                  <a:srgbClr val="000090"/>
                </a:solidFill>
                <a:latin typeface="+mn-lt"/>
              </a:rPr>
              <a:t>at √s=4 </a:t>
            </a:r>
            <a:r>
              <a:rPr lang="en-US" sz="2100" dirty="0" err="1" smtClean="0">
                <a:solidFill>
                  <a:srgbClr val="000090"/>
                </a:solidFill>
                <a:latin typeface="+mn-lt"/>
              </a:rPr>
              <a:t>GeV</a:t>
            </a:r>
            <a:r>
              <a:rPr lang="en-US" sz="2100" dirty="0" smtClean="0">
                <a:solidFill>
                  <a:srgbClr val="000090"/>
                </a:solidFill>
                <a:latin typeface="+mn-lt"/>
              </a:rPr>
              <a:t>  MPD accumulates  ~100 </a:t>
            </a:r>
            <a:r>
              <a:rPr lang="en-US" sz="2100" dirty="0" err="1" smtClean="0">
                <a:solidFill>
                  <a:srgbClr val="000090"/>
                </a:solidFill>
                <a:latin typeface="+mn-lt"/>
              </a:rPr>
              <a:t>PIDed</a:t>
            </a:r>
            <a:r>
              <a:rPr lang="en-US" sz="2100" dirty="0" smtClean="0">
                <a:solidFill>
                  <a:srgbClr val="000090"/>
                </a:solidFill>
                <a:latin typeface="+mn-lt"/>
              </a:rPr>
              <a:t>  protons (73%),</a:t>
            </a:r>
          </a:p>
          <a:p>
            <a:pPr marL="342900" indent="-342900" eaLnBrk="1" hangingPunct="1">
              <a:buFont typeface="Arial"/>
              <a:buChar char="•"/>
              <a:defRPr/>
            </a:pPr>
            <a:r>
              <a:rPr lang="en-US" sz="2100" dirty="0" smtClean="0">
                <a:solidFill>
                  <a:srgbClr val="000090"/>
                </a:solidFill>
                <a:latin typeface="+mn-lt"/>
              </a:rPr>
              <a:t>efficiency drops to 55% at </a:t>
            </a:r>
            <a:r>
              <a:rPr lang="en-US" sz="2100" dirty="0" err="1" smtClean="0">
                <a:solidFill>
                  <a:srgbClr val="000090"/>
                </a:solidFill>
                <a:latin typeface="+mn-lt"/>
              </a:rPr>
              <a:t>Z</a:t>
            </a:r>
            <a:r>
              <a:rPr lang="en-US" sz="2100" baseline="-25000" dirty="0" err="1" smtClean="0">
                <a:solidFill>
                  <a:srgbClr val="000090"/>
                </a:solidFill>
                <a:latin typeface="+mn-lt"/>
              </a:rPr>
              <a:t>Vertex</a:t>
            </a:r>
            <a:r>
              <a:rPr lang="en-US" sz="2100" dirty="0" smtClean="0">
                <a:solidFill>
                  <a:srgbClr val="000090"/>
                </a:solidFill>
                <a:latin typeface="+mn-lt"/>
              </a:rPr>
              <a:t>=120cm</a:t>
            </a:r>
            <a:endParaRPr lang="ru-RU" sz="2100" dirty="0" smtClean="0">
              <a:solidFill>
                <a:srgbClr val="000090"/>
              </a:solidFill>
              <a:latin typeface="+mn-lt"/>
            </a:endParaRPr>
          </a:p>
        </p:txBody>
      </p:sp>
      <p:sp>
        <p:nvSpPr>
          <p:cNvPr id="30723" name="TextBox 5"/>
          <p:cNvSpPr txBox="1">
            <a:spLocks noChangeArrowheads="1"/>
          </p:cNvSpPr>
          <p:nvPr/>
        </p:nvSpPr>
        <p:spPr bwMode="auto">
          <a:xfrm>
            <a:off x="628122" y="219075"/>
            <a:ext cx="8035223" cy="461665"/>
          </a:xfrm>
          <a:prstGeom prst="rect">
            <a:avLst/>
          </a:prstGeom>
          <a:solidFill>
            <a:srgbClr val="CCFFCC"/>
          </a:solidFill>
          <a:ln>
            <a:noFill/>
          </a:ln>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a:solidFill>
                  <a:srgbClr val="000090"/>
                </a:solidFill>
                <a:latin typeface="+mn-lt"/>
              </a:rPr>
              <a:t>MPD perspectives for </a:t>
            </a:r>
            <a:r>
              <a:rPr lang="en-US" b="1" dirty="0" err="1" smtClean="0">
                <a:solidFill>
                  <a:srgbClr val="000090"/>
                </a:solidFill>
                <a:latin typeface="+mn-lt"/>
              </a:rPr>
              <a:t>ev</a:t>
            </a:r>
            <a:r>
              <a:rPr lang="en-US" b="1" dirty="0" smtClean="0">
                <a:solidFill>
                  <a:srgbClr val="000090"/>
                </a:solidFill>
                <a:latin typeface="+mn-lt"/>
              </a:rPr>
              <a:t>-</a:t>
            </a:r>
            <a:r>
              <a:rPr lang="en-US" b="1" dirty="0">
                <a:solidFill>
                  <a:srgbClr val="000090"/>
                </a:solidFill>
                <a:latin typeface="+mn-lt"/>
              </a:rPr>
              <a:t>by-</a:t>
            </a:r>
            <a:r>
              <a:rPr lang="en-US" b="1" dirty="0" err="1" smtClean="0">
                <a:solidFill>
                  <a:srgbClr val="000090"/>
                </a:solidFill>
                <a:latin typeface="+mn-lt"/>
              </a:rPr>
              <a:t>ev</a:t>
            </a:r>
            <a:r>
              <a:rPr lang="en-US" b="1" dirty="0" smtClean="0">
                <a:solidFill>
                  <a:srgbClr val="000090"/>
                </a:solidFill>
                <a:latin typeface="+mn-lt"/>
              </a:rPr>
              <a:t> </a:t>
            </a:r>
            <a:r>
              <a:rPr lang="en-US" b="1" dirty="0">
                <a:solidFill>
                  <a:srgbClr val="000090"/>
                </a:solidFill>
                <a:latin typeface="+mn-lt"/>
              </a:rPr>
              <a:t>fluctuations at Stage’1 </a:t>
            </a:r>
            <a:endParaRPr lang="ru-RU" b="1" dirty="0">
              <a:solidFill>
                <a:srgbClr val="000090"/>
              </a:solidFill>
              <a:latin typeface="+mn-lt"/>
            </a:endParaRPr>
          </a:p>
        </p:txBody>
      </p:sp>
      <p:sp>
        <p:nvSpPr>
          <p:cNvPr id="30724" name="TextBox 8"/>
          <p:cNvSpPr txBox="1">
            <a:spLocks noChangeArrowheads="1"/>
          </p:cNvSpPr>
          <p:nvPr/>
        </p:nvSpPr>
        <p:spPr bwMode="auto">
          <a:xfrm>
            <a:off x="690563" y="1982788"/>
            <a:ext cx="1671637"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600" b="1">
                <a:latin typeface="Arial" charset="0"/>
              </a:rPr>
              <a:t>Central Au+Au</a:t>
            </a:r>
            <a:r>
              <a:rPr lang="en-US" sz="1800">
                <a:latin typeface="Arial" charset="0"/>
              </a:rPr>
              <a:t>.</a:t>
            </a:r>
            <a:endParaRPr lang="ru-RU" sz="1800">
              <a:latin typeface="Arial" charset="0"/>
            </a:endParaRPr>
          </a:p>
        </p:txBody>
      </p:sp>
      <p:sp>
        <p:nvSpPr>
          <p:cNvPr id="30725" name="TextBox 11"/>
          <p:cNvSpPr txBox="1">
            <a:spLocks noChangeArrowheads="1"/>
          </p:cNvSpPr>
          <p:nvPr/>
        </p:nvSpPr>
        <p:spPr bwMode="auto">
          <a:xfrm>
            <a:off x="8667750" y="6453188"/>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chemeClr val="bg1"/>
                </a:solidFill>
                <a:latin typeface="Arial" charset="0"/>
              </a:rPr>
              <a:t>15</a:t>
            </a:r>
            <a:endParaRPr lang="ru-RU" sz="1800">
              <a:solidFill>
                <a:schemeClr val="bg1"/>
              </a:solidFill>
              <a:latin typeface="Arial" charset="0"/>
            </a:endParaRPr>
          </a:p>
        </p:txBody>
      </p:sp>
      <p:sp>
        <p:nvSpPr>
          <p:cNvPr id="2" name="TextBox 1"/>
          <p:cNvSpPr txBox="1"/>
          <p:nvPr/>
        </p:nvSpPr>
        <p:spPr>
          <a:xfrm>
            <a:off x="1371071" y="766763"/>
            <a:ext cx="6350000" cy="708025"/>
          </a:xfrm>
          <a:prstGeom prst="rect">
            <a:avLst/>
          </a:prstGeom>
          <a:noFill/>
        </p:spPr>
        <p:txBody>
          <a:bodyPr wrap="none">
            <a:spAutoFit/>
          </a:bodyPr>
          <a:lstStyle/>
          <a:p>
            <a:pPr algn="ctr">
              <a:defRPr/>
            </a:pPr>
            <a:r>
              <a:rPr lang="en-US" sz="2000" dirty="0">
                <a:solidFill>
                  <a:srgbClr val="000090"/>
                </a:solidFill>
                <a:latin typeface="Arial" pitchFamily="34" charset="0"/>
                <a:ea typeface="+mn-ea"/>
                <a:cs typeface="Arial" pitchFamily="34" charset="0"/>
              </a:rPr>
              <a:t>Defined by the phase-space (barrel), PID performance</a:t>
            </a:r>
          </a:p>
          <a:p>
            <a:pPr algn="ctr">
              <a:defRPr/>
            </a:pPr>
            <a:r>
              <a:rPr lang="en-US" sz="2000" dirty="0">
                <a:solidFill>
                  <a:srgbClr val="000090"/>
                </a:solidFill>
                <a:latin typeface="Arial" pitchFamily="34" charset="0"/>
                <a:ea typeface="+mn-ea"/>
                <a:cs typeface="Arial" pitchFamily="34" charset="0"/>
              </a:rPr>
              <a:t> and (partially) by beam dimensions</a:t>
            </a:r>
            <a:endParaRPr lang="ru-RU" sz="2000" dirty="0">
              <a:solidFill>
                <a:srgbClr val="000090"/>
              </a:solidFill>
              <a:latin typeface="Arial" pitchFamily="34" charset="0"/>
              <a:ea typeface="+mn-ea"/>
              <a:cs typeface="Arial" pitchFamily="34" charset="0"/>
            </a:endParaRPr>
          </a:p>
        </p:txBody>
      </p:sp>
      <p:sp>
        <p:nvSpPr>
          <p:cNvPr id="30728" name="Номер слайда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753C63F6-AD75-2449-913C-08917E46B1E8}" type="slidenum">
              <a:rPr lang="ru-RU" sz="1200">
                <a:solidFill>
                  <a:srgbClr val="898989"/>
                </a:solidFill>
              </a:rPr>
              <a:pPr eaLnBrk="1" hangingPunct="1"/>
              <a:t>37</a:t>
            </a:fld>
            <a:endParaRPr lang="ru-RU" sz="1200">
              <a:solidFill>
                <a:srgbClr val="898989"/>
              </a:solidFill>
            </a:endParaRPr>
          </a:p>
        </p:txBody>
      </p:sp>
      <p:sp>
        <p:nvSpPr>
          <p:cNvPr id="30729" name="Прямоугольник 5"/>
          <p:cNvSpPr>
            <a:spLocks noChangeArrowheads="1"/>
          </p:cNvSpPr>
          <p:nvPr/>
        </p:nvSpPr>
        <p:spPr bwMode="auto">
          <a:xfrm>
            <a:off x="558800" y="5383213"/>
            <a:ext cx="809413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i="1" dirty="0">
                <a:solidFill>
                  <a:srgbClr val="C00000"/>
                </a:solidFill>
                <a:latin typeface="+mn-lt"/>
              </a:rPr>
              <a:t>Maximal allowed phase-space </a:t>
            </a:r>
            <a:endParaRPr lang="en-US" sz="2000" b="1" i="1" dirty="0" smtClean="0">
              <a:solidFill>
                <a:srgbClr val="C00000"/>
              </a:solidFill>
              <a:latin typeface="+mn-lt"/>
            </a:endParaRPr>
          </a:p>
          <a:p>
            <a:pPr algn="r"/>
            <a:r>
              <a:rPr lang="en-US" sz="2000" b="1" i="1" dirty="0" smtClean="0">
                <a:solidFill>
                  <a:srgbClr val="C00000"/>
                </a:solidFill>
                <a:latin typeface="+mn-lt"/>
              </a:rPr>
              <a:t>even </a:t>
            </a:r>
            <a:r>
              <a:rPr lang="en-US" sz="2000" b="1" i="1" dirty="0">
                <a:solidFill>
                  <a:srgbClr val="C00000"/>
                </a:solidFill>
                <a:latin typeface="+mn-lt"/>
              </a:rPr>
              <a:t>for a limited set of MPD elements</a:t>
            </a:r>
            <a:endParaRPr lang="ru-RU" sz="2000" i="1" dirty="0">
              <a:latin typeface="+mn-lt"/>
            </a:endParaRPr>
          </a:p>
        </p:txBody>
      </p:sp>
      <p:sp>
        <p:nvSpPr>
          <p:cNvPr id="4" name="Date Placeholder 3"/>
          <p:cNvSpPr>
            <a:spLocks noGrp="1"/>
          </p:cNvSpPr>
          <p:nvPr>
            <p:ph type="dt" sz="half" idx="10"/>
          </p:nvPr>
        </p:nvSpPr>
        <p:spPr/>
        <p:txBody>
          <a:bodyPr/>
          <a:lstStyle/>
          <a:p>
            <a:pPr>
              <a:defRPr/>
            </a:pPr>
            <a:r>
              <a:rPr lang="en-US" smtClean="0"/>
              <a:t>October 10, 2016</a:t>
            </a:r>
            <a:endParaRPr lang="ru-RU"/>
          </a:p>
        </p:txBody>
      </p:sp>
      <p:sp>
        <p:nvSpPr>
          <p:cNvPr id="6" name="Footer Placeholder 5"/>
          <p:cNvSpPr>
            <a:spLocks noGrp="1"/>
          </p:cNvSpPr>
          <p:nvPr>
            <p:ph type="ftr" sz="quarter" idx="11"/>
          </p:nvPr>
        </p:nvSpPr>
        <p:spPr/>
        <p:txBody>
          <a:bodyPr/>
          <a:lstStyle/>
          <a:p>
            <a:pPr>
              <a:defRPr/>
            </a:pPr>
            <a:r>
              <a:rPr lang="en-US" smtClean="0"/>
              <a:t>V.Kekelidze, ICPPA</a:t>
            </a:r>
            <a:endParaRPr lang="ru-RU"/>
          </a:p>
        </p:txBody>
      </p:sp>
    </p:spTree>
    <p:extLst>
      <p:ext uri="{BB962C8B-B14F-4D97-AF65-F5344CB8AC3E}">
        <p14:creationId xmlns:p14="http://schemas.microsoft.com/office/powerpoint/2010/main" val="311617966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Рисунок 3"/>
          <p:cNvPicPr>
            <a:picLocks noChangeAspect="1"/>
          </p:cNvPicPr>
          <p:nvPr/>
        </p:nvPicPr>
        <p:blipFill>
          <a:blip r:embed="rId2">
            <a:extLst>
              <a:ext uri="{28A0092B-C50C-407E-A947-70E740481C1C}">
                <a14:useLocalDpi xmlns:a14="http://schemas.microsoft.com/office/drawing/2010/main" val="0"/>
              </a:ext>
            </a:extLst>
          </a:blip>
          <a:srcRect l="6610" t="15761" r="12260" b="8511"/>
          <a:stretch>
            <a:fillRect/>
          </a:stretch>
        </p:blipFill>
        <p:spPr bwMode="auto">
          <a:xfrm>
            <a:off x="5041366" y="3267075"/>
            <a:ext cx="3871912"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369887" y="4738688"/>
            <a:ext cx="4727046" cy="1015663"/>
          </a:xfrm>
          <a:prstGeom prst="rect">
            <a:avLst/>
          </a:prstGeom>
          <a:solidFill>
            <a:schemeClr val="accent5">
              <a:lumMod val="40000"/>
              <a:lumOff val="60000"/>
            </a:schemeClr>
          </a:solidFill>
        </p:spPr>
        <p:txBody>
          <a:bodyPr wrap="square">
            <a:spAutoFit/>
          </a:bodyPr>
          <a:lstStyle/>
          <a:p>
            <a:pPr marL="285750" indent="-285750">
              <a:buFont typeface="Wingdings" pitchFamily="2" charset="2"/>
              <a:buChar char="§"/>
              <a:defRPr/>
            </a:pPr>
            <a:r>
              <a:rPr lang="en-US" sz="2000" i="1" dirty="0">
                <a:solidFill>
                  <a:srgbClr val="000090"/>
                </a:solidFill>
                <a:latin typeface="Cambria" pitchFamily="18" charset="0"/>
                <a:ea typeface="+mn-ea"/>
                <a:cs typeface="Arial" pitchFamily="34" charset="0"/>
              </a:rPr>
              <a:t>p</a:t>
            </a:r>
            <a:r>
              <a:rPr lang="en-US" sz="2000" i="1" dirty="0" smtClean="0">
                <a:solidFill>
                  <a:srgbClr val="000090"/>
                </a:solidFill>
                <a:latin typeface="Cambria" pitchFamily="18" charset="0"/>
                <a:ea typeface="+mn-ea"/>
                <a:cs typeface="Arial" pitchFamily="34" charset="0"/>
              </a:rPr>
              <a:t>rimary </a:t>
            </a:r>
            <a:r>
              <a:rPr lang="en-US" sz="2000" i="1" dirty="0">
                <a:solidFill>
                  <a:srgbClr val="000090"/>
                </a:solidFill>
                <a:latin typeface="Cambria" pitchFamily="18" charset="0"/>
                <a:ea typeface="+mn-ea"/>
                <a:cs typeface="Arial" pitchFamily="34" charset="0"/>
              </a:rPr>
              <a:t>vertex reconstruction with</a:t>
            </a:r>
          </a:p>
          <a:p>
            <a:pPr>
              <a:defRPr/>
            </a:pPr>
            <a:r>
              <a:rPr lang="en-US" sz="2000" i="1" dirty="0">
                <a:solidFill>
                  <a:srgbClr val="000090"/>
                </a:solidFill>
                <a:latin typeface="Cambria" pitchFamily="18" charset="0"/>
                <a:ea typeface="+mn-ea"/>
                <a:cs typeface="Arial" pitchFamily="34" charset="0"/>
              </a:rPr>
              <a:t>      TPC tracks:  </a:t>
            </a:r>
            <a:r>
              <a:rPr lang="en-US" sz="2000" i="1" dirty="0" err="1">
                <a:solidFill>
                  <a:srgbClr val="000090"/>
                </a:solidFill>
                <a:latin typeface="Symbol" pitchFamily="18" charset="2"/>
                <a:ea typeface="+mn-ea"/>
                <a:cs typeface="Arial" pitchFamily="34" charset="0"/>
              </a:rPr>
              <a:t>s</a:t>
            </a:r>
            <a:r>
              <a:rPr lang="en-US" sz="2000" i="1" baseline="-25000" dirty="0" err="1">
                <a:solidFill>
                  <a:srgbClr val="000090"/>
                </a:solidFill>
                <a:latin typeface="Cambria" pitchFamily="18" charset="0"/>
                <a:ea typeface="+mn-ea"/>
                <a:cs typeface="Arial" pitchFamily="34" charset="0"/>
              </a:rPr>
              <a:t>Z</a:t>
            </a:r>
            <a:r>
              <a:rPr lang="en-US" sz="2000" i="1" dirty="0">
                <a:solidFill>
                  <a:srgbClr val="000090"/>
                </a:solidFill>
                <a:latin typeface="Cambria" pitchFamily="18" charset="0"/>
                <a:ea typeface="+mn-ea"/>
                <a:cs typeface="Arial" pitchFamily="34" charset="0"/>
              </a:rPr>
              <a:t> ~ 200 </a:t>
            </a:r>
            <a:r>
              <a:rPr lang="en-US" sz="2000" i="1" dirty="0">
                <a:solidFill>
                  <a:srgbClr val="000090"/>
                </a:solidFill>
                <a:latin typeface="Symbol" pitchFamily="18" charset="2"/>
                <a:ea typeface="+mn-ea"/>
                <a:cs typeface="Arial" pitchFamily="34" charset="0"/>
              </a:rPr>
              <a:t>m</a:t>
            </a:r>
            <a:r>
              <a:rPr lang="en-US" sz="2000" i="1" dirty="0">
                <a:solidFill>
                  <a:srgbClr val="000090"/>
                </a:solidFill>
                <a:latin typeface="Cambria" pitchFamily="18" charset="0"/>
                <a:ea typeface="+mn-ea"/>
                <a:cs typeface="Arial" pitchFamily="34" charset="0"/>
              </a:rPr>
              <a:t>m is stable</a:t>
            </a:r>
          </a:p>
          <a:p>
            <a:pPr>
              <a:defRPr/>
            </a:pPr>
            <a:r>
              <a:rPr lang="en-US" sz="2000" i="1" dirty="0">
                <a:solidFill>
                  <a:srgbClr val="000090"/>
                </a:solidFill>
                <a:latin typeface="Cambria" pitchFamily="18" charset="0"/>
                <a:ea typeface="+mn-ea"/>
                <a:cs typeface="Arial" pitchFamily="34" charset="0"/>
              </a:rPr>
              <a:t>          within |Z|&lt;100 cm</a:t>
            </a:r>
          </a:p>
        </p:txBody>
      </p:sp>
      <p:sp>
        <p:nvSpPr>
          <p:cNvPr id="31748" name="TextBox 5"/>
          <p:cNvSpPr txBox="1">
            <a:spLocks noChangeArrowheads="1"/>
          </p:cNvSpPr>
          <p:nvPr/>
        </p:nvSpPr>
        <p:spPr bwMode="auto">
          <a:xfrm>
            <a:off x="577321" y="202142"/>
            <a:ext cx="8228012" cy="477838"/>
          </a:xfrm>
          <a:prstGeom prst="rect">
            <a:avLst/>
          </a:prstGeom>
          <a:solidFill>
            <a:srgbClr val="CCFFCC"/>
          </a:solidFill>
          <a:ln>
            <a:noFill/>
          </a:ln>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500" b="1" dirty="0">
                <a:solidFill>
                  <a:srgbClr val="10253F"/>
                </a:solidFill>
              </a:rPr>
              <a:t>MPD perspectives for event-by-event fluctuations at Stage’1 </a:t>
            </a:r>
            <a:endParaRPr lang="ru-RU" sz="3200" b="1" dirty="0">
              <a:solidFill>
                <a:srgbClr val="10253F"/>
              </a:solidFill>
            </a:endParaRPr>
          </a:p>
        </p:txBody>
      </p:sp>
      <p:sp>
        <p:nvSpPr>
          <p:cNvPr id="31749" name="TextBox 7"/>
          <p:cNvSpPr txBox="1">
            <a:spLocks noChangeArrowheads="1"/>
          </p:cNvSpPr>
          <p:nvPr/>
        </p:nvSpPr>
        <p:spPr bwMode="auto">
          <a:xfrm>
            <a:off x="5346700" y="3678238"/>
            <a:ext cx="2719388" cy="554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500" b="1">
                <a:latin typeface="Arial" charset="0"/>
              </a:rPr>
              <a:t>Peripheral Au+Au √s=4 GeV</a:t>
            </a:r>
          </a:p>
          <a:p>
            <a:pPr algn="ctr" eaLnBrk="1" hangingPunct="1"/>
            <a:r>
              <a:rPr lang="en-US" sz="1500" b="1">
                <a:latin typeface="Arial" charset="0"/>
              </a:rPr>
              <a:t>&lt;N</a:t>
            </a:r>
            <a:r>
              <a:rPr lang="en-US" sz="1500" b="1" baseline="-25000">
                <a:latin typeface="Arial" charset="0"/>
              </a:rPr>
              <a:t>tracks</a:t>
            </a:r>
            <a:r>
              <a:rPr lang="en-US" sz="1500" b="1">
                <a:latin typeface="Arial" charset="0"/>
              </a:rPr>
              <a:t>&gt; ~ 50 (b=10 fm</a:t>
            </a:r>
            <a:r>
              <a:rPr lang="en-US" sz="1500">
                <a:latin typeface="Arial" charset="0"/>
              </a:rPr>
              <a:t>)</a:t>
            </a:r>
            <a:endParaRPr lang="ru-RU" sz="1500">
              <a:latin typeface="Arial" charset="0"/>
            </a:endParaRPr>
          </a:p>
        </p:txBody>
      </p:sp>
      <p:sp>
        <p:nvSpPr>
          <p:cNvPr id="31750" name="TextBox 11"/>
          <p:cNvSpPr txBox="1">
            <a:spLocks noChangeArrowheads="1"/>
          </p:cNvSpPr>
          <p:nvPr/>
        </p:nvSpPr>
        <p:spPr bwMode="auto">
          <a:xfrm>
            <a:off x="8667750" y="6453188"/>
            <a:ext cx="4413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1800">
                <a:solidFill>
                  <a:schemeClr val="bg1"/>
                </a:solidFill>
                <a:latin typeface="Arial" charset="0"/>
              </a:rPr>
              <a:t>15</a:t>
            </a:r>
            <a:endParaRPr lang="ru-RU" sz="1800">
              <a:solidFill>
                <a:schemeClr val="bg1"/>
              </a:solidFill>
              <a:latin typeface="Arial" charset="0"/>
            </a:endParaRPr>
          </a:p>
        </p:txBody>
      </p:sp>
      <p:sp>
        <p:nvSpPr>
          <p:cNvPr id="9" name="TextBox 8"/>
          <p:cNvSpPr txBox="1"/>
          <p:nvPr/>
        </p:nvSpPr>
        <p:spPr>
          <a:xfrm>
            <a:off x="795867" y="749830"/>
            <a:ext cx="7467600" cy="707886"/>
          </a:xfrm>
          <a:prstGeom prst="rect">
            <a:avLst/>
          </a:prstGeom>
          <a:solidFill>
            <a:srgbClr val="FFE9CC"/>
          </a:solidFill>
        </p:spPr>
        <p:txBody>
          <a:bodyPr wrap="square">
            <a:spAutoFit/>
          </a:bodyPr>
          <a:lstStyle/>
          <a:p>
            <a:pPr>
              <a:defRPr/>
            </a:pPr>
            <a:r>
              <a:rPr lang="en-US" sz="2000" i="1" dirty="0" smtClean="0">
                <a:solidFill>
                  <a:schemeClr val="tx2">
                    <a:lumMod val="50000"/>
                  </a:schemeClr>
                </a:solidFill>
                <a:latin typeface="Arial" pitchFamily="34" charset="0"/>
                <a:ea typeface="+mn-ea"/>
                <a:cs typeface="Arial" pitchFamily="34" charset="0"/>
              </a:rPr>
              <a:t>Is defined </a:t>
            </a:r>
            <a:r>
              <a:rPr lang="en-US" sz="2000" i="1" dirty="0">
                <a:solidFill>
                  <a:schemeClr val="tx2">
                    <a:lumMod val="50000"/>
                  </a:schemeClr>
                </a:solidFill>
                <a:latin typeface="Arial" pitchFamily="34" charset="0"/>
                <a:ea typeface="+mn-ea"/>
                <a:cs typeface="Arial" pitchFamily="34" charset="0"/>
              </a:rPr>
              <a:t>by the FHCAL performance, phase-space</a:t>
            </a:r>
            <a:r>
              <a:rPr lang="en-US" sz="2000" i="1" dirty="0" smtClean="0">
                <a:solidFill>
                  <a:schemeClr val="tx2">
                    <a:lumMod val="50000"/>
                  </a:schemeClr>
                </a:solidFill>
                <a:latin typeface="Arial" pitchFamily="34" charset="0"/>
                <a:ea typeface="+mn-ea"/>
                <a:cs typeface="Arial" pitchFamily="34" charset="0"/>
              </a:rPr>
              <a:t>, </a:t>
            </a:r>
            <a:r>
              <a:rPr lang="en-US" sz="2000" i="1" dirty="0">
                <a:solidFill>
                  <a:schemeClr val="tx2">
                    <a:lumMod val="50000"/>
                  </a:schemeClr>
                </a:solidFill>
                <a:latin typeface="Arial" pitchFamily="34" charset="0"/>
                <a:ea typeface="+mn-ea"/>
                <a:cs typeface="Arial" pitchFamily="34" charset="0"/>
              </a:rPr>
              <a:t>tracking and PID </a:t>
            </a:r>
            <a:r>
              <a:rPr lang="en-US" sz="2000" i="1" dirty="0" smtClean="0">
                <a:solidFill>
                  <a:schemeClr val="tx2">
                    <a:lumMod val="50000"/>
                  </a:schemeClr>
                </a:solidFill>
                <a:latin typeface="Arial" pitchFamily="34" charset="0"/>
                <a:ea typeface="+mn-ea"/>
                <a:cs typeface="Arial" pitchFamily="34" charset="0"/>
              </a:rPr>
              <a:t>performance,</a:t>
            </a:r>
            <a:r>
              <a:rPr lang="en-US" sz="2000" i="1" dirty="0">
                <a:solidFill>
                  <a:schemeClr val="tx2">
                    <a:lumMod val="50000"/>
                  </a:schemeClr>
                </a:solidFill>
                <a:latin typeface="Arial" pitchFamily="34" charset="0"/>
                <a:ea typeface="+mn-ea"/>
                <a:cs typeface="Arial" pitchFamily="34" charset="0"/>
              </a:rPr>
              <a:t> </a:t>
            </a:r>
            <a:r>
              <a:rPr lang="en-US" sz="2000" i="1" dirty="0" smtClean="0">
                <a:solidFill>
                  <a:schemeClr val="tx2">
                    <a:lumMod val="50000"/>
                  </a:schemeClr>
                </a:solidFill>
                <a:latin typeface="Arial" pitchFamily="34" charset="0"/>
                <a:ea typeface="+mn-ea"/>
                <a:cs typeface="Arial" pitchFamily="34" charset="0"/>
              </a:rPr>
              <a:t> </a:t>
            </a:r>
            <a:r>
              <a:rPr lang="en-US" sz="2000" i="1" dirty="0">
                <a:solidFill>
                  <a:schemeClr val="tx2">
                    <a:lumMod val="50000"/>
                  </a:schemeClr>
                </a:solidFill>
                <a:latin typeface="Arial" pitchFamily="34" charset="0"/>
                <a:ea typeface="+mn-ea"/>
                <a:cs typeface="Arial" pitchFamily="34" charset="0"/>
              </a:rPr>
              <a:t>and (slightly) by beam dimensions</a:t>
            </a:r>
            <a:endParaRPr lang="ru-RU" sz="2000" i="1" dirty="0">
              <a:solidFill>
                <a:schemeClr val="tx2">
                  <a:lumMod val="50000"/>
                </a:schemeClr>
              </a:solidFill>
              <a:latin typeface="Arial" pitchFamily="34" charset="0"/>
              <a:ea typeface="+mn-ea"/>
              <a:cs typeface="Arial" pitchFamily="34" charset="0"/>
            </a:endParaRPr>
          </a:p>
        </p:txBody>
      </p:sp>
      <p:pic>
        <p:nvPicPr>
          <p:cNvPr id="1844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420" y="1641475"/>
            <a:ext cx="4153089" cy="294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4445775" y="1815572"/>
            <a:ext cx="4376492" cy="707886"/>
          </a:xfrm>
          <a:prstGeom prst="rect">
            <a:avLst/>
          </a:prstGeom>
          <a:solidFill>
            <a:schemeClr val="accent5">
              <a:lumMod val="40000"/>
              <a:lumOff val="60000"/>
            </a:schemeClr>
          </a:solidFill>
        </p:spPr>
        <p:txBody>
          <a:bodyPr wrap="square">
            <a:spAutoFit/>
          </a:bodyPr>
          <a:lstStyle/>
          <a:p>
            <a:pPr marL="285750" indent="-285750">
              <a:buFont typeface="Wingdings" pitchFamily="2" charset="2"/>
              <a:buChar char="§"/>
              <a:defRPr/>
            </a:pPr>
            <a:r>
              <a:rPr lang="en-US" sz="2000" i="1" dirty="0" smtClean="0">
                <a:solidFill>
                  <a:srgbClr val="000090"/>
                </a:solidFill>
                <a:latin typeface="Arial" pitchFamily="34" charset="0"/>
                <a:ea typeface="+mn-ea"/>
                <a:cs typeface="Arial" pitchFamily="34" charset="0"/>
              </a:rPr>
              <a:t>good </a:t>
            </a:r>
            <a:r>
              <a:rPr lang="en-US" sz="2000" i="1" dirty="0">
                <a:solidFill>
                  <a:srgbClr val="000090"/>
                </a:solidFill>
                <a:latin typeface="Arial" pitchFamily="34" charset="0"/>
                <a:ea typeface="+mn-ea"/>
                <a:cs typeface="Arial" pitchFamily="34" charset="0"/>
              </a:rPr>
              <a:t>v1,2 event plane resolution</a:t>
            </a:r>
          </a:p>
          <a:p>
            <a:pPr>
              <a:defRPr/>
            </a:pPr>
            <a:r>
              <a:rPr lang="en-US" sz="2000" i="1" dirty="0">
                <a:solidFill>
                  <a:srgbClr val="000090"/>
                </a:solidFill>
                <a:latin typeface="Arial" pitchFamily="34" charset="0"/>
                <a:ea typeface="+mn-ea"/>
                <a:cs typeface="Arial" pitchFamily="34" charset="0"/>
              </a:rPr>
              <a:t> using FHCAL  </a:t>
            </a:r>
            <a:endParaRPr lang="ru-RU" sz="2000" i="1" dirty="0">
              <a:solidFill>
                <a:srgbClr val="000090"/>
              </a:solidFill>
              <a:latin typeface="Arial" pitchFamily="34" charset="0"/>
              <a:ea typeface="+mn-ea"/>
              <a:cs typeface="Arial" pitchFamily="34" charset="0"/>
            </a:endParaRPr>
          </a:p>
        </p:txBody>
      </p:sp>
      <p:sp>
        <p:nvSpPr>
          <p:cNvPr id="31755" name="Номер слайда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8F4B93BC-A823-1C49-BF23-951E1DCE54D1}" type="slidenum">
              <a:rPr lang="ru-RU" sz="1200">
                <a:solidFill>
                  <a:srgbClr val="898989"/>
                </a:solidFill>
              </a:rPr>
              <a:pPr eaLnBrk="1" hangingPunct="1"/>
              <a:t>38</a:t>
            </a:fld>
            <a:endParaRPr lang="ru-RU" sz="1200">
              <a:solidFill>
                <a:srgbClr val="898989"/>
              </a:solidFill>
            </a:endParaRPr>
          </a:p>
        </p:txBody>
      </p:sp>
      <p:sp>
        <p:nvSpPr>
          <p:cNvPr id="3" name="Date Placeholder 2"/>
          <p:cNvSpPr>
            <a:spLocks noGrp="1"/>
          </p:cNvSpPr>
          <p:nvPr>
            <p:ph type="dt" sz="half" idx="10"/>
          </p:nvPr>
        </p:nvSpPr>
        <p:spPr/>
        <p:txBody>
          <a:bodyPr/>
          <a:lstStyle/>
          <a:p>
            <a:pPr>
              <a:defRPr/>
            </a:pPr>
            <a:r>
              <a:rPr lang="en-US" smtClean="0"/>
              <a:t>October 10, 2016</a:t>
            </a:r>
            <a:endParaRPr lang="ru-RU"/>
          </a:p>
        </p:txBody>
      </p:sp>
      <p:sp>
        <p:nvSpPr>
          <p:cNvPr id="4" name="Footer Placeholder 3"/>
          <p:cNvSpPr>
            <a:spLocks noGrp="1"/>
          </p:cNvSpPr>
          <p:nvPr>
            <p:ph type="ftr" sz="quarter" idx="11"/>
          </p:nvPr>
        </p:nvSpPr>
        <p:spPr/>
        <p:txBody>
          <a:bodyPr/>
          <a:lstStyle/>
          <a:p>
            <a:pPr>
              <a:defRPr/>
            </a:pPr>
            <a:r>
              <a:rPr lang="en-US" smtClean="0"/>
              <a:t>V.Kekelidze, ICPPA</a:t>
            </a:r>
            <a:endParaRPr lang="ru-RU"/>
          </a:p>
        </p:txBody>
      </p:sp>
    </p:spTree>
    <p:extLst>
      <p:ext uri="{BB962C8B-B14F-4D97-AF65-F5344CB8AC3E}">
        <p14:creationId xmlns:p14="http://schemas.microsoft.com/office/powerpoint/2010/main" val="4052545766"/>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5198532" y="3877733"/>
            <a:ext cx="3877735" cy="2901775"/>
          </a:xfrm>
          <a:prstGeom prst="rect">
            <a:avLst/>
          </a:prstGeom>
          <a:noFill/>
          <a:ln w="9525">
            <a:noFill/>
            <a:miter lim="800000"/>
            <a:headEnd/>
            <a:tailEnd/>
          </a:ln>
        </p:spPr>
      </p:pic>
      <p:sp>
        <p:nvSpPr>
          <p:cNvPr id="14337" name="Прямоугольник 5"/>
          <p:cNvSpPr>
            <a:spLocks noChangeArrowheads="1"/>
          </p:cNvSpPr>
          <p:nvPr/>
        </p:nvSpPr>
        <p:spPr bwMode="auto">
          <a:xfrm>
            <a:off x="394689" y="1838859"/>
            <a:ext cx="4410210" cy="707886"/>
          </a:xfrm>
          <a:prstGeom prst="rect">
            <a:avLst/>
          </a:prstGeom>
          <a:solidFill>
            <a:srgbClr val="CEE9F2"/>
          </a:solidFill>
          <a:ln w="9525">
            <a:solidFill>
              <a:srgbClr val="FFFFFF"/>
            </a:solidFill>
            <a:miter lim="800000"/>
            <a:headEnd/>
            <a:tailEnd/>
          </a:ln>
        </p:spPr>
        <p:txBody>
          <a:bodyPr wrap="none" lIns="0" rIns="0">
            <a:spAutoFit/>
          </a:bodyPr>
          <a:lstStyle/>
          <a:p>
            <a:r>
              <a:rPr lang="en-US" sz="2000" i="1" dirty="0" smtClean="0">
                <a:solidFill>
                  <a:srgbClr val="000090"/>
                </a:solidFill>
                <a:latin typeface="+mn-lt"/>
              </a:rPr>
              <a:t>O. </a:t>
            </a:r>
            <a:r>
              <a:rPr lang="en-US" sz="2000" i="1" dirty="0" err="1" smtClean="0">
                <a:solidFill>
                  <a:srgbClr val="000090"/>
                </a:solidFill>
                <a:latin typeface="+mn-lt"/>
              </a:rPr>
              <a:t>Rogachevsky</a:t>
            </a:r>
            <a:r>
              <a:rPr lang="en-US" sz="2000" i="1" dirty="0" smtClean="0">
                <a:solidFill>
                  <a:srgbClr val="000090"/>
                </a:solidFill>
                <a:latin typeface="+mn-lt"/>
              </a:rPr>
              <a:t>, A. </a:t>
            </a:r>
            <a:r>
              <a:rPr lang="en-US" sz="2000" i="1" dirty="0" err="1" smtClean="0">
                <a:solidFill>
                  <a:srgbClr val="000090"/>
                </a:solidFill>
                <a:latin typeface="+mn-lt"/>
              </a:rPr>
              <a:t>Sorin</a:t>
            </a:r>
            <a:r>
              <a:rPr lang="en-US" sz="2000" i="1" dirty="0" smtClean="0">
                <a:solidFill>
                  <a:srgbClr val="000090"/>
                </a:solidFill>
                <a:latin typeface="+mn-lt"/>
              </a:rPr>
              <a:t>, O. </a:t>
            </a:r>
            <a:r>
              <a:rPr lang="en-US" sz="2000" i="1" dirty="0" err="1" smtClean="0">
                <a:solidFill>
                  <a:srgbClr val="000090"/>
                </a:solidFill>
                <a:latin typeface="+mn-lt"/>
              </a:rPr>
              <a:t>Teryaev</a:t>
            </a:r>
            <a:r>
              <a:rPr lang="en-US" sz="2000" i="1" dirty="0" smtClean="0">
                <a:solidFill>
                  <a:srgbClr val="000090"/>
                </a:solidFill>
                <a:latin typeface="+mn-lt"/>
              </a:rPr>
              <a:t>,</a:t>
            </a:r>
          </a:p>
          <a:p>
            <a:r>
              <a:rPr lang="en-US" sz="2000" i="1" dirty="0" smtClean="0">
                <a:solidFill>
                  <a:srgbClr val="000090"/>
                </a:solidFill>
                <a:latin typeface="+mn-lt"/>
              </a:rPr>
              <a:t>Phys. Rev. C 82, 054910, 2010</a:t>
            </a:r>
            <a:r>
              <a:rPr lang="en-US" sz="2000" i="1" dirty="0">
                <a:solidFill>
                  <a:srgbClr val="000090"/>
                </a:solidFill>
                <a:latin typeface="+mn-lt"/>
              </a:rPr>
              <a:t>.</a:t>
            </a:r>
            <a:endParaRPr lang="en-US" sz="2000" i="1" dirty="0" smtClean="0">
              <a:solidFill>
                <a:srgbClr val="000090"/>
              </a:solidFill>
              <a:latin typeface="+mn-lt"/>
            </a:endParaRPr>
          </a:p>
        </p:txBody>
      </p:sp>
      <p:pic>
        <p:nvPicPr>
          <p:cNvPr id="14338" name="Picture 4"/>
          <p:cNvPicPr>
            <a:picLocks noChangeAspect="1" noChangeArrowheads="1"/>
          </p:cNvPicPr>
          <p:nvPr/>
        </p:nvPicPr>
        <p:blipFill>
          <a:blip r:embed="rId3" cstate="print"/>
          <a:srcRect/>
          <a:stretch>
            <a:fillRect/>
          </a:stretch>
        </p:blipFill>
        <p:spPr bwMode="auto">
          <a:xfrm>
            <a:off x="102657" y="2763844"/>
            <a:ext cx="4681538" cy="2813050"/>
          </a:xfrm>
          <a:prstGeom prst="rect">
            <a:avLst/>
          </a:prstGeom>
          <a:noFill/>
          <a:ln w="9525">
            <a:noFill/>
            <a:miter lim="800000"/>
            <a:headEnd/>
            <a:tailEnd/>
          </a:ln>
        </p:spPr>
      </p:pic>
      <p:sp>
        <p:nvSpPr>
          <p:cNvPr id="14341" name="TextBox 10"/>
          <p:cNvSpPr txBox="1">
            <a:spLocks noChangeArrowheads="1"/>
          </p:cNvSpPr>
          <p:nvPr/>
        </p:nvSpPr>
        <p:spPr bwMode="auto">
          <a:xfrm>
            <a:off x="4792132" y="3301917"/>
            <a:ext cx="4292683" cy="707886"/>
          </a:xfrm>
          <a:prstGeom prst="rect">
            <a:avLst/>
          </a:prstGeom>
          <a:solidFill>
            <a:schemeClr val="accent5"/>
          </a:solidFill>
          <a:ln w="9525">
            <a:noFill/>
            <a:miter lim="800000"/>
            <a:headEnd/>
            <a:tailEnd/>
          </a:ln>
        </p:spPr>
        <p:txBody>
          <a:bodyPr wrap="square">
            <a:spAutoFit/>
          </a:bodyPr>
          <a:lstStyle/>
          <a:p>
            <a:r>
              <a:rPr lang="en-US" sz="2000" i="1" u="sng" dirty="0" err="1">
                <a:solidFill>
                  <a:srgbClr val="000090"/>
                </a:solidFill>
                <a:latin typeface="+mn-lt"/>
              </a:rPr>
              <a:t>O.Teryaev</a:t>
            </a:r>
            <a:r>
              <a:rPr lang="en-US" sz="2000" i="1" dirty="0">
                <a:solidFill>
                  <a:srgbClr val="000090"/>
                </a:solidFill>
                <a:latin typeface="+mn-lt"/>
              </a:rPr>
              <a:t>, M</a:t>
            </a:r>
            <a:r>
              <a:rPr lang="ru-RU" sz="2000" i="1" dirty="0" smtClean="0">
                <a:solidFill>
                  <a:srgbClr val="000090"/>
                </a:solidFill>
                <a:latin typeface="+mn-lt"/>
              </a:rPr>
              <a:t>.</a:t>
            </a:r>
            <a:r>
              <a:rPr lang="en-US" sz="2000" i="1" dirty="0" err="1" smtClean="0">
                <a:solidFill>
                  <a:srgbClr val="000090"/>
                </a:solidFill>
                <a:latin typeface="+mn-lt"/>
              </a:rPr>
              <a:t>Baznat</a:t>
            </a:r>
            <a:r>
              <a:rPr lang="en-US" sz="2000" i="1" dirty="0" smtClean="0">
                <a:solidFill>
                  <a:srgbClr val="000090"/>
                </a:solidFill>
                <a:latin typeface="+mn-lt"/>
              </a:rPr>
              <a:t>, </a:t>
            </a:r>
            <a:r>
              <a:rPr lang="en-US" sz="2000" i="1" dirty="0" err="1" smtClean="0">
                <a:solidFill>
                  <a:srgbClr val="000090"/>
                </a:solidFill>
                <a:latin typeface="+mn-lt"/>
              </a:rPr>
              <a:t>K.Gudima</a:t>
            </a:r>
            <a:r>
              <a:rPr lang="en-US" sz="2000" i="1" dirty="0" smtClean="0">
                <a:solidFill>
                  <a:srgbClr val="000090"/>
                </a:solidFill>
                <a:latin typeface="+mn-lt"/>
              </a:rPr>
              <a:t>, </a:t>
            </a:r>
            <a:r>
              <a:rPr lang="en-US" sz="2000" i="1" dirty="0" err="1" smtClean="0">
                <a:solidFill>
                  <a:srgbClr val="000090"/>
                </a:solidFill>
                <a:latin typeface="+mn-lt"/>
              </a:rPr>
              <a:t>A.Sorin</a:t>
            </a:r>
            <a:r>
              <a:rPr lang="en-US" sz="2000" i="1" dirty="0" smtClean="0">
                <a:solidFill>
                  <a:srgbClr val="000090"/>
                </a:solidFill>
                <a:latin typeface="+mn-lt"/>
              </a:rPr>
              <a:t>, XXIII </a:t>
            </a:r>
            <a:r>
              <a:rPr lang="en-US" sz="2000" i="1" dirty="0" err="1" smtClean="0">
                <a:solidFill>
                  <a:srgbClr val="000090"/>
                </a:solidFill>
                <a:latin typeface="+mn-lt"/>
              </a:rPr>
              <a:t>Baldin</a:t>
            </a:r>
            <a:r>
              <a:rPr lang="en-US" sz="2000" i="1" dirty="0" smtClean="0">
                <a:solidFill>
                  <a:srgbClr val="000090"/>
                </a:solidFill>
                <a:latin typeface="+mn-lt"/>
              </a:rPr>
              <a:t> Seminar,2016</a:t>
            </a:r>
            <a:endParaRPr lang="ru-RU" sz="2000" i="1" dirty="0">
              <a:solidFill>
                <a:srgbClr val="000090"/>
              </a:solidFill>
              <a:latin typeface="+mn-lt"/>
            </a:endParaRPr>
          </a:p>
        </p:txBody>
      </p:sp>
      <p:pic>
        <p:nvPicPr>
          <p:cNvPr id="14342" name="Picture 6"/>
          <p:cNvPicPr>
            <a:picLocks noChangeAspect="1" noChangeArrowheads="1"/>
          </p:cNvPicPr>
          <p:nvPr/>
        </p:nvPicPr>
        <p:blipFill>
          <a:blip r:embed="rId4" cstate="print"/>
          <a:srcRect/>
          <a:stretch>
            <a:fillRect/>
          </a:stretch>
        </p:blipFill>
        <p:spPr bwMode="auto">
          <a:xfrm>
            <a:off x="4893734" y="547646"/>
            <a:ext cx="4091948" cy="2771204"/>
          </a:xfrm>
          <a:prstGeom prst="rect">
            <a:avLst/>
          </a:prstGeom>
          <a:noFill/>
          <a:ln w="9525">
            <a:noFill/>
            <a:miter lim="800000"/>
            <a:headEnd/>
            <a:tailEnd/>
          </a:ln>
        </p:spPr>
      </p:pic>
      <p:sp>
        <p:nvSpPr>
          <p:cNvPr id="9" name="TextBox 10"/>
          <p:cNvSpPr txBox="1">
            <a:spLocks noChangeArrowheads="1"/>
          </p:cNvSpPr>
          <p:nvPr/>
        </p:nvSpPr>
        <p:spPr bwMode="auto">
          <a:xfrm>
            <a:off x="575738" y="948269"/>
            <a:ext cx="4216400" cy="707886"/>
          </a:xfrm>
          <a:prstGeom prst="rect">
            <a:avLst/>
          </a:prstGeom>
          <a:solidFill>
            <a:srgbClr val="FFFBCE"/>
          </a:solidFill>
          <a:ln w="9525">
            <a:noFill/>
            <a:miter lim="800000"/>
            <a:headEnd/>
            <a:tailEnd/>
          </a:ln>
        </p:spPr>
        <p:txBody>
          <a:bodyPr wrap="square">
            <a:spAutoFit/>
          </a:bodyPr>
          <a:lstStyle/>
          <a:p>
            <a:pPr algn="r"/>
            <a:r>
              <a:rPr lang="en-US" sz="2000" i="1" dirty="0" smtClean="0">
                <a:solidFill>
                  <a:srgbClr val="000090"/>
                </a:solidFill>
                <a:latin typeface="+mn-lt"/>
              </a:rPr>
              <a:t>M. Lisa</a:t>
            </a:r>
            <a:r>
              <a:rPr lang="en-US" sz="2000" i="1" dirty="0">
                <a:solidFill>
                  <a:srgbClr val="000090"/>
                </a:solidFill>
                <a:latin typeface="+mn-lt"/>
              </a:rPr>
              <a:t>, for the STAR </a:t>
            </a:r>
            <a:r>
              <a:rPr lang="en-US" sz="2000" i="1" dirty="0" smtClean="0">
                <a:solidFill>
                  <a:srgbClr val="000090"/>
                </a:solidFill>
                <a:latin typeface="+mn-lt"/>
              </a:rPr>
              <a:t>collaboration,</a:t>
            </a:r>
          </a:p>
          <a:p>
            <a:pPr algn="r"/>
            <a:r>
              <a:rPr lang="en-US" sz="2000" i="1" dirty="0" smtClean="0">
                <a:solidFill>
                  <a:srgbClr val="000090"/>
                </a:solidFill>
                <a:latin typeface="+mn-lt"/>
              </a:rPr>
              <a:t> SQM2016, Berkeley, June 2016</a:t>
            </a:r>
            <a:endParaRPr lang="ru-RU" sz="2000" i="1" dirty="0">
              <a:solidFill>
                <a:srgbClr val="000090"/>
              </a:solidFill>
              <a:latin typeface="+mn-lt"/>
            </a:endParaRPr>
          </a:p>
        </p:txBody>
      </p:sp>
      <p:sp>
        <p:nvSpPr>
          <p:cNvPr id="2" name="Rectangle 1"/>
          <p:cNvSpPr/>
          <p:nvPr/>
        </p:nvSpPr>
        <p:spPr>
          <a:xfrm>
            <a:off x="118534" y="5640642"/>
            <a:ext cx="5334000" cy="928459"/>
          </a:xfrm>
          <a:prstGeom prst="rect">
            <a:avLst/>
          </a:prstGeom>
          <a:solidFill>
            <a:srgbClr val="CEE9F2"/>
          </a:solidFill>
        </p:spPr>
        <p:txBody>
          <a:bodyPr wrap="square">
            <a:spAutoFit/>
          </a:bodyPr>
          <a:lstStyle/>
          <a:p>
            <a:pPr>
              <a:lnSpc>
                <a:spcPct val="90000"/>
              </a:lnSpc>
              <a:buNone/>
              <a:defRPr/>
            </a:pPr>
            <a:r>
              <a:rPr lang="en-US" sz="2000" i="1" dirty="0" smtClean="0">
                <a:solidFill>
                  <a:srgbClr val="000090"/>
                </a:solidFill>
              </a:rPr>
              <a:t> </a:t>
            </a:r>
            <a:r>
              <a:rPr lang="en-US" sz="2000" i="1" dirty="0">
                <a:solidFill>
                  <a:srgbClr val="000090"/>
                </a:solidFill>
              </a:rPr>
              <a:t>M. </a:t>
            </a:r>
            <a:r>
              <a:rPr lang="en-US" sz="2000" i="1" dirty="0" err="1">
                <a:solidFill>
                  <a:srgbClr val="000090"/>
                </a:solidFill>
              </a:rPr>
              <a:t>Baznat</a:t>
            </a:r>
            <a:r>
              <a:rPr lang="en-US" sz="2000" i="1" dirty="0">
                <a:solidFill>
                  <a:srgbClr val="000090"/>
                </a:solidFill>
              </a:rPr>
              <a:t>, K. </a:t>
            </a:r>
            <a:r>
              <a:rPr lang="en-US" sz="2000" i="1" dirty="0" err="1">
                <a:solidFill>
                  <a:srgbClr val="000090"/>
                </a:solidFill>
              </a:rPr>
              <a:t>Gudima</a:t>
            </a:r>
            <a:r>
              <a:rPr lang="en-US" sz="2000" i="1" dirty="0">
                <a:solidFill>
                  <a:srgbClr val="000090"/>
                </a:solidFill>
              </a:rPr>
              <a:t>, A. </a:t>
            </a:r>
            <a:r>
              <a:rPr lang="en-US" sz="2000" i="1" dirty="0" err="1">
                <a:solidFill>
                  <a:srgbClr val="000090"/>
                </a:solidFill>
              </a:rPr>
              <a:t>Sorin</a:t>
            </a:r>
            <a:r>
              <a:rPr lang="en-US" sz="2000" i="1" dirty="0">
                <a:solidFill>
                  <a:srgbClr val="000090"/>
                </a:solidFill>
              </a:rPr>
              <a:t>, </a:t>
            </a:r>
            <a:r>
              <a:rPr lang="en-US" sz="2000" i="1" dirty="0" err="1" smtClean="0">
                <a:solidFill>
                  <a:srgbClr val="000090"/>
                </a:solidFill>
              </a:rPr>
              <a:t>O.Teryaev</a:t>
            </a:r>
            <a:r>
              <a:rPr lang="en-US" sz="2000" i="1" dirty="0" smtClean="0">
                <a:solidFill>
                  <a:srgbClr val="000090"/>
                </a:solidFill>
              </a:rPr>
              <a:t>   </a:t>
            </a:r>
            <a:endParaRPr lang="en-US" sz="2000" i="1" dirty="0">
              <a:solidFill>
                <a:srgbClr val="000090"/>
              </a:solidFill>
            </a:endParaRPr>
          </a:p>
          <a:p>
            <a:pPr fontAlgn="auto">
              <a:lnSpc>
                <a:spcPct val="90000"/>
              </a:lnSpc>
              <a:spcAft>
                <a:spcPts val="0"/>
              </a:spcAft>
              <a:buFont typeface="Arial" pitchFamily="34" charset="0"/>
              <a:buNone/>
              <a:defRPr/>
            </a:pPr>
            <a:r>
              <a:rPr lang="en-US" sz="2000" i="1" dirty="0">
                <a:solidFill>
                  <a:srgbClr val="000090"/>
                </a:solidFill>
              </a:rPr>
              <a:t>Phys. Rev. C (2013);  Phys. Rev C (2015);</a:t>
            </a:r>
          </a:p>
          <a:p>
            <a:pPr marL="514350" indent="-514350" fontAlgn="auto">
              <a:lnSpc>
                <a:spcPct val="90000"/>
              </a:lnSpc>
              <a:spcAft>
                <a:spcPts val="0"/>
              </a:spcAft>
              <a:buNone/>
              <a:defRPr/>
            </a:pPr>
            <a:r>
              <a:rPr lang="en-US" sz="2000" i="1" dirty="0">
                <a:solidFill>
                  <a:srgbClr val="000090"/>
                </a:solidFill>
              </a:rPr>
              <a:t>A. </a:t>
            </a:r>
            <a:r>
              <a:rPr lang="en-US" sz="2000" i="1" dirty="0" err="1">
                <a:solidFill>
                  <a:srgbClr val="000090"/>
                </a:solidFill>
              </a:rPr>
              <a:t>Sorin</a:t>
            </a:r>
            <a:r>
              <a:rPr lang="en-US" sz="2000" i="1" dirty="0">
                <a:solidFill>
                  <a:srgbClr val="000090"/>
                </a:solidFill>
              </a:rPr>
              <a:t>, O. </a:t>
            </a:r>
            <a:r>
              <a:rPr lang="en-US" sz="2000" i="1" dirty="0" err="1">
                <a:solidFill>
                  <a:srgbClr val="000090"/>
                </a:solidFill>
              </a:rPr>
              <a:t>Teryaev</a:t>
            </a:r>
            <a:r>
              <a:rPr lang="en-US" sz="2000" i="1" dirty="0">
                <a:solidFill>
                  <a:srgbClr val="000090"/>
                </a:solidFill>
              </a:rPr>
              <a:t> arXiv:1606.08398</a:t>
            </a:r>
          </a:p>
        </p:txBody>
      </p:sp>
      <p:sp>
        <p:nvSpPr>
          <p:cNvPr id="3" name="Rectangle 2"/>
          <p:cNvSpPr/>
          <p:nvPr/>
        </p:nvSpPr>
        <p:spPr>
          <a:xfrm>
            <a:off x="2184395" y="67732"/>
            <a:ext cx="4893734" cy="763286"/>
          </a:xfrm>
          <a:prstGeom prst="rect">
            <a:avLst/>
          </a:prstGeom>
          <a:solidFill>
            <a:srgbClr val="CCFFCC"/>
          </a:solidFill>
        </p:spPr>
        <p:txBody>
          <a:bodyPr wrap="square">
            <a:spAutoFit/>
          </a:bodyPr>
          <a:lstStyle/>
          <a:p>
            <a:pPr algn="ctr" fontAlgn="auto">
              <a:lnSpc>
                <a:spcPct val="90000"/>
              </a:lnSpc>
              <a:spcAft>
                <a:spcPts val="0"/>
              </a:spcAft>
              <a:defRPr/>
            </a:pPr>
            <a:r>
              <a:rPr lang="en-US" sz="2400" b="1" dirty="0">
                <a:solidFill>
                  <a:srgbClr val="000090"/>
                </a:solidFill>
              </a:rPr>
              <a:t>Spin effects in </a:t>
            </a:r>
            <a:r>
              <a:rPr lang="en-US" sz="2400" b="1" dirty="0" smtClean="0">
                <a:solidFill>
                  <a:srgbClr val="000090"/>
                </a:solidFill>
              </a:rPr>
              <a:t>HI </a:t>
            </a:r>
            <a:r>
              <a:rPr lang="en-US" sz="2400" b="1" dirty="0">
                <a:solidFill>
                  <a:srgbClr val="000090"/>
                </a:solidFill>
              </a:rPr>
              <a:t>collisions </a:t>
            </a:r>
            <a:endParaRPr lang="en-US" sz="2400" b="1" dirty="0" smtClean="0">
              <a:solidFill>
                <a:srgbClr val="000090"/>
              </a:solidFill>
            </a:endParaRPr>
          </a:p>
          <a:p>
            <a:pPr algn="ctr" fontAlgn="auto">
              <a:lnSpc>
                <a:spcPct val="90000"/>
              </a:lnSpc>
              <a:spcAft>
                <a:spcPts val="0"/>
              </a:spcAft>
              <a:defRPr/>
            </a:pPr>
            <a:r>
              <a:rPr lang="en-US" sz="2400" b="1" dirty="0" smtClean="0">
                <a:solidFill>
                  <a:srgbClr val="000090"/>
                </a:solidFill>
              </a:rPr>
              <a:t>as </a:t>
            </a:r>
            <a:r>
              <a:rPr lang="en-US" sz="2400" b="1" dirty="0">
                <a:solidFill>
                  <a:srgbClr val="000090"/>
                </a:solidFill>
              </a:rPr>
              <a:t>a </a:t>
            </a:r>
            <a:r>
              <a:rPr lang="en-US" sz="2400" b="1" dirty="0" smtClean="0">
                <a:solidFill>
                  <a:srgbClr val="000090"/>
                </a:solidFill>
              </a:rPr>
              <a:t>complementary </a:t>
            </a:r>
            <a:r>
              <a:rPr lang="en-US" sz="2400" b="1" dirty="0">
                <a:solidFill>
                  <a:srgbClr val="000090"/>
                </a:solidFill>
              </a:rPr>
              <a:t>probe</a:t>
            </a:r>
          </a:p>
        </p:txBody>
      </p:sp>
      <p:pic>
        <p:nvPicPr>
          <p:cNvPr id="11" name="Picture 6" descr="NICA-Logo_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 name="Date Placeholder 3"/>
          <p:cNvSpPr>
            <a:spLocks noGrp="1"/>
          </p:cNvSpPr>
          <p:nvPr>
            <p:ph type="dt" sz="half" idx="10"/>
          </p:nvPr>
        </p:nvSpPr>
        <p:spPr>
          <a:xfrm>
            <a:off x="457200" y="6346823"/>
            <a:ext cx="2133600" cy="476250"/>
          </a:xfrm>
        </p:spPr>
        <p:txBody>
          <a:bodyPr anchor="b"/>
          <a:lstStyle/>
          <a:p>
            <a:pPr>
              <a:defRPr/>
            </a:pPr>
            <a:r>
              <a:rPr lang="en-US" smtClean="0"/>
              <a:t>October 10, 2016</a:t>
            </a:r>
            <a:endParaRPr lang="ru-RU"/>
          </a:p>
        </p:txBody>
      </p:sp>
      <p:sp>
        <p:nvSpPr>
          <p:cNvPr id="5" name="Footer Placeholder 4"/>
          <p:cNvSpPr>
            <a:spLocks noGrp="1"/>
          </p:cNvSpPr>
          <p:nvPr>
            <p:ph type="ftr" sz="quarter" idx="11"/>
          </p:nvPr>
        </p:nvSpPr>
        <p:spPr>
          <a:xfrm>
            <a:off x="3124200" y="6346823"/>
            <a:ext cx="2895600" cy="476250"/>
          </a:xfrm>
        </p:spPr>
        <p:txBody>
          <a:bodyPr anchor="b"/>
          <a:lstStyle/>
          <a:p>
            <a:pPr>
              <a:defRPr/>
            </a:pPr>
            <a:r>
              <a:rPr lang="en-GB" smtClean="0"/>
              <a:t>V.Kekelidze, ICPPA</a:t>
            </a:r>
            <a:endParaRPr lang="ru-RU"/>
          </a:p>
        </p:txBody>
      </p:sp>
      <p:sp>
        <p:nvSpPr>
          <p:cNvPr id="6" name="Slide Number Placeholder 5"/>
          <p:cNvSpPr>
            <a:spLocks noGrp="1"/>
          </p:cNvSpPr>
          <p:nvPr>
            <p:ph type="sldNum" sz="quarter" idx="12"/>
          </p:nvPr>
        </p:nvSpPr>
        <p:spPr>
          <a:xfrm>
            <a:off x="6553200" y="6346823"/>
            <a:ext cx="2133600" cy="476250"/>
          </a:xfrm>
        </p:spPr>
        <p:txBody>
          <a:bodyPr anchor="b"/>
          <a:lstStyle/>
          <a:p>
            <a:pPr>
              <a:defRPr/>
            </a:pPr>
            <a:fld id="{3CFA899A-AD30-8945-B3AC-D1B6F0DA30F0}" type="slidenum">
              <a:rPr lang="ru-RU" smtClean="0"/>
              <a:pPr>
                <a:defRPr/>
              </a:pPr>
              <a:t>39</a:t>
            </a:fld>
            <a:endParaRPr lang="ru-RU"/>
          </a:p>
        </p:txBody>
      </p:sp>
    </p:spTree>
    <p:extLst>
      <p:ext uri="{BB962C8B-B14F-4D97-AF65-F5344CB8AC3E}">
        <p14:creationId xmlns:p14="http://schemas.microsoft.com/office/powerpoint/2010/main" val="206755502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34818"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V.Kekelidze, ICPPA</a:t>
            </a:r>
            <a:endParaRPr lang="ru-RU" sz="1400"/>
          </a:p>
        </p:txBody>
      </p:sp>
      <p:sp>
        <p:nvSpPr>
          <p:cNvPr id="3481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4AD044A-B88A-764B-9815-1272C7E0FD21}" type="slidenum">
              <a:rPr lang="ru-RU" sz="1400"/>
              <a:pPr eaLnBrk="1" hangingPunct="1"/>
              <a:t>4</a:t>
            </a:fld>
            <a:endParaRPr lang="ru-RU" sz="1400"/>
          </a:p>
        </p:txBody>
      </p:sp>
      <p:sp>
        <p:nvSpPr>
          <p:cNvPr id="34820" name="Rectangle 3"/>
          <p:cNvSpPr txBox="1">
            <a:spLocks noChangeArrowheads="1"/>
          </p:cNvSpPr>
          <p:nvPr/>
        </p:nvSpPr>
        <p:spPr bwMode="auto">
          <a:xfrm>
            <a:off x="558800" y="1968500"/>
            <a:ext cx="4419600" cy="356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8100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eaLnBrk="1" hangingPunct="1">
              <a:spcBef>
                <a:spcPct val="20000"/>
              </a:spcBef>
              <a:buClr>
                <a:schemeClr val="accent2"/>
              </a:buClr>
            </a:pPr>
            <a:r>
              <a:rPr lang="en-US" sz="2000" b="1">
                <a:solidFill>
                  <a:srgbClr val="000090"/>
                </a:solidFill>
                <a:cs typeface="Arial" charset="0"/>
              </a:rPr>
              <a:t>Machine Advisory Committee: </a:t>
            </a:r>
            <a:endParaRPr lang="en-US" sz="2000" i="1">
              <a:solidFill>
                <a:srgbClr val="000090"/>
              </a:solidFill>
              <a:cs typeface="Arial" charset="0"/>
            </a:endParaRPr>
          </a:p>
          <a:p>
            <a:pPr lvl="1" eaLnBrk="1" hangingPunct="1">
              <a:lnSpc>
                <a:spcPct val="150000"/>
              </a:lnSpc>
              <a:spcBef>
                <a:spcPct val="20000"/>
              </a:spcBef>
              <a:buClr>
                <a:schemeClr val="accent2"/>
              </a:buClr>
              <a:buFont typeface="Times" charset="0"/>
              <a:buChar char="•"/>
            </a:pPr>
            <a:r>
              <a:rPr lang="en-US" sz="2000" i="1">
                <a:solidFill>
                  <a:srgbClr val="000090"/>
                </a:solidFill>
                <a:cs typeface="Arial" charset="0"/>
              </a:rPr>
              <a:t>Boris Sharkov, ITEP, chairman</a:t>
            </a:r>
          </a:p>
          <a:p>
            <a:pPr lvl="1" eaLnBrk="1" hangingPunct="1">
              <a:spcBef>
                <a:spcPct val="20000"/>
              </a:spcBef>
              <a:buClr>
                <a:schemeClr val="accent2"/>
              </a:buClr>
              <a:buFont typeface="Times" charset="0"/>
              <a:buChar char="•"/>
            </a:pPr>
            <a:r>
              <a:rPr lang="en-US" sz="2000" i="1">
                <a:solidFill>
                  <a:srgbClr val="000090"/>
                </a:solidFill>
                <a:cs typeface="Arial" charset="0"/>
              </a:rPr>
              <a:t>Pavel Beloshitsky, CERN</a:t>
            </a:r>
          </a:p>
          <a:p>
            <a:pPr lvl="1" eaLnBrk="1" hangingPunct="1">
              <a:spcBef>
                <a:spcPct val="20000"/>
              </a:spcBef>
              <a:buClr>
                <a:schemeClr val="accent2"/>
              </a:buClr>
              <a:buFont typeface="Times" charset="0"/>
              <a:buChar char="•"/>
            </a:pPr>
            <a:r>
              <a:rPr lang="en-US" sz="2000" i="1">
                <a:solidFill>
                  <a:srgbClr val="000090"/>
                </a:solidFill>
                <a:cs typeface="Arial" charset="0"/>
              </a:rPr>
              <a:t>Sergei Ivanov, IHEP</a:t>
            </a:r>
          </a:p>
          <a:p>
            <a:pPr lvl="1" eaLnBrk="1" hangingPunct="1">
              <a:spcBef>
                <a:spcPct val="20000"/>
              </a:spcBef>
              <a:buClr>
                <a:schemeClr val="accent2"/>
              </a:buClr>
              <a:buFont typeface="Times" charset="0"/>
              <a:buChar char="•"/>
            </a:pPr>
            <a:r>
              <a:rPr lang="en-US" sz="2000" i="1">
                <a:solidFill>
                  <a:srgbClr val="000090"/>
                </a:solidFill>
                <a:cs typeface="Arial" charset="0"/>
              </a:rPr>
              <a:t>Thomas Roser, BNL </a:t>
            </a:r>
          </a:p>
          <a:p>
            <a:pPr lvl="1" eaLnBrk="1" hangingPunct="1">
              <a:spcBef>
                <a:spcPct val="20000"/>
              </a:spcBef>
              <a:buClr>
                <a:schemeClr val="accent2"/>
              </a:buClr>
              <a:buFont typeface="Times" charset="0"/>
              <a:buChar char="•"/>
            </a:pPr>
            <a:r>
              <a:rPr lang="en-US" sz="2000" i="1">
                <a:solidFill>
                  <a:srgbClr val="000090"/>
                </a:solidFill>
                <a:cs typeface="Arial" charset="0"/>
              </a:rPr>
              <a:t>Alexei Fedotov , BNL</a:t>
            </a:r>
          </a:p>
          <a:p>
            <a:pPr lvl="1" eaLnBrk="1" hangingPunct="1">
              <a:spcBef>
                <a:spcPct val="20000"/>
              </a:spcBef>
              <a:buClr>
                <a:schemeClr val="accent2"/>
              </a:buClr>
              <a:buFont typeface="Times" charset="0"/>
              <a:buChar char="•"/>
            </a:pPr>
            <a:r>
              <a:rPr lang="en-US" sz="2000" i="1">
                <a:solidFill>
                  <a:srgbClr val="000090"/>
                </a:solidFill>
                <a:cs typeface="Arial" charset="0"/>
              </a:rPr>
              <a:t>Markus Steck, GSI</a:t>
            </a:r>
          </a:p>
          <a:p>
            <a:pPr lvl="1" eaLnBrk="1" hangingPunct="1">
              <a:spcBef>
                <a:spcPct val="20000"/>
              </a:spcBef>
              <a:buClr>
                <a:schemeClr val="accent2"/>
              </a:buClr>
              <a:buFont typeface="Times" charset="0"/>
              <a:buChar char="•"/>
            </a:pPr>
            <a:r>
              <a:rPr lang="en-US" sz="2000" i="1">
                <a:solidFill>
                  <a:srgbClr val="000090"/>
                </a:solidFill>
                <a:cs typeface="Arial" charset="0"/>
              </a:rPr>
              <a:t>Nicholas Walker, Desy</a:t>
            </a:r>
          </a:p>
          <a:p>
            <a:pPr lvl="1" eaLnBrk="1" hangingPunct="1">
              <a:spcBef>
                <a:spcPct val="20000"/>
              </a:spcBef>
              <a:buClr>
                <a:schemeClr val="accent2"/>
              </a:buClr>
              <a:buFont typeface="Times" charset="0"/>
              <a:buChar char="•"/>
            </a:pPr>
            <a:r>
              <a:rPr lang="en-US" sz="2000" i="1">
                <a:solidFill>
                  <a:srgbClr val="000090"/>
                </a:solidFill>
                <a:cs typeface="Arial" charset="0"/>
              </a:rPr>
              <a:t>Sergei Nagaitsev, FNAL</a:t>
            </a:r>
          </a:p>
        </p:txBody>
      </p:sp>
      <p:sp>
        <p:nvSpPr>
          <p:cNvPr id="6" name="AutoShape 4"/>
          <p:cNvSpPr>
            <a:spLocks noChangeAspect="1" noChangeArrowheads="1"/>
          </p:cNvSpPr>
          <p:nvPr/>
        </p:nvSpPr>
        <p:spPr bwMode="auto">
          <a:xfrm>
            <a:off x="2908300" y="233363"/>
            <a:ext cx="3467100" cy="381000"/>
          </a:xfrm>
          <a:prstGeom prst="rect">
            <a:avLst/>
          </a:prstGeom>
          <a:solidFill>
            <a:schemeClr val="accent5"/>
          </a:solidFill>
          <a:ln>
            <a:noFill/>
          </a:ln>
        </p:spPr>
        <p:txBody>
          <a:bodyPr anchor="ctr"/>
          <a:lstStyle/>
          <a:p>
            <a:pPr algn="ctr">
              <a:defRPr/>
            </a:pPr>
            <a:r>
              <a:rPr lang="ru-RU" sz="2400" b="1" dirty="0">
                <a:solidFill>
                  <a:srgbClr val="000090"/>
                </a:solidFill>
              </a:rPr>
              <a:t> </a:t>
            </a:r>
            <a:r>
              <a:rPr lang="en-US" sz="2400" b="1" dirty="0">
                <a:solidFill>
                  <a:srgbClr val="000090"/>
                </a:solidFill>
              </a:rPr>
              <a:t>Accelerator blocks</a:t>
            </a:r>
          </a:p>
        </p:txBody>
      </p:sp>
      <p:sp>
        <p:nvSpPr>
          <p:cNvPr id="34822" name="Rectangle 3"/>
          <p:cNvSpPr txBox="1">
            <a:spLocks noChangeArrowheads="1"/>
          </p:cNvSpPr>
          <p:nvPr/>
        </p:nvSpPr>
        <p:spPr bwMode="auto">
          <a:xfrm>
            <a:off x="4724400" y="1714500"/>
            <a:ext cx="43053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38100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algn="ctr" eaLnBrk="1" hangingPunct="1">
              <a:spcBef>
                <a:spcPct val="20000"/>
              </a:spcBef>
              <a:buClr>
                <a:schemeClr val="accent2"/>
              </a:buClr>
            </a:pPr>
            <a:endParaRPr lang="en-US" sz="2000" i="1">
              <a:solidFill>
                <a:srgbClr val="000090"/>
              </a:solidFill>
              <a:cs typeface="Arial" charset="0"/>
            </a:endParaRPr>
          </a:p>
          <a:p>
            <a:pPr lvl="1" eaLnBrk="1" hangingPunct="1">
              <a:spcBef>
                <a:spcPct val="20000"/>
              </a:spcBef>
              <a:buClr>
                <a:schemeClr val="accent2"/>
              </a:buClr>
              <a:buFont typeface="Times" charset="0"/>
              <a:buChar char="•"/>
            </a:pPr>
            <a:endParaRPr lang="en-US" sz="2000" i="1">
              <a:solidFill>
                <a:srgbClr val="000090"/>
              </a:solidFill>
              <a:cs typeface="Arial" charset="0"/>
            </a:endParaRPr>
          </a:p>
          <a:p>
            <a:pPr lvl="1" eaLnBrk="1" hangingPunct="1">
              <a:spcBef>
                <a:spcPct val="20000"/>
              </a:spcBef>
              <a:buClr>
                <a:schemeClr val="accent2"/>
              </a:buClr>
              <a:buFont typeface="Times" charset="0"/>
              <a:buChar char="•"/>
            </a:pPr>
            <a:r>
              <a:rPr lang="en-US" sz="2000" i="1">
                <a:solidFill>
                  <a:srgbClr val="000090"/>
                </a:solidFill>
                <a:cs typeface="Arial" charset="0"/>
              </a:rPr>
              <a:t>Alexander Zlobin, FNAL</a:t>
            </a:r>
          </a:p>
          <a:p>
            <a:pPr lvl="1" eaLnBrk="1" hangingPunct="1">
              <a:spcBef>
                <a:spcPct val="20000"/>
              </a:spcBef>
              <a:buClr>
                <a:schemeClr val="accent2"/>
              </a:buClr>
              <a:buFont typeface="Times" charset="0"/>
              <a:buChar char="•"/>
            </a:pPr>
            <a:r>
              <a:rPr lang="en-US" sz="2000" i="1">
                <a:solidFill>
                  <a:srgbClr val="000090"/>
                </a:solidFill>
                <a:cs typeface="Arial" charset="0"/>
              </a:rPr>
              <a:t>Takeshi Katayama, Tokyo Univ.</a:t>
            </a:r>
          </a:p>
          <a:p>
            <a:pPr lvl="1" eaLnBrk="1" hangingPunct="1">
              <a:spcBef>
                <a:spcPct val="20000"/>
              </a:spcBef>
              <a:buClr>
                <a:schemeClr val="accent2"/>
              </a:buClr>
              <a:buFont typeface="Times" charset="0"/>
              <a:buChar char="•"/>
            </a:pPr>
            <a:r>
              <a:rPr lang="en-US" sz="2000" i="1">
                <a:solidFill>
                  <a:srgbClr val="000090"/>
                </a:solidFill>
                <a:cs typeface="Arial" charset="0"/>
              </a:rPr>
              <a:t>Valeri Lebedev, FNAL</a:t>
            </a:r>
          </a:p>
          <a:p>
            <a:pPr lvl="1" eaLnBrk="1" hangingPunct="1">
              <a:spcBef>
                <a:spcPct val="20000"/>
              </a:spcBef>
              <a:buClr>
                <a:schemeClr val="accent2"/>
              </a:buClr>
              <a:buFont typeface="Times" charset="0"/>
              <a:buChar char="•"/>
            </a:pPr>
            <a:r>
              <a:rPr lang="en-US" sz="2000" i="1">
                <a:solidFill>
                  <a:srgbClr val="000090"/>
                </a:solidFill>
                <a:cs typeface="Arial" charset="0"/>
              </a:rPr>
              <a:t>Rolf Stassen, FZJ</a:t>
            </a:r>
          </a:p>
          <a:p>
            <a:pPr lvl="1" eaLnBrk="1" hangingPunct="1">
              <a:spcBef>
                <a:spcPct val="20000"/>
              </a:spcBef>
              <a:buClr>
                <a:schemeClr val="accent2"/>
              </a:buClr>
              <a:buFont typeface="Times" charset="0"/>
              <a:buChar char="•"/>
            </a:pPr>
            <a:r>
              <a:rPr lang="en-US" sz="2000" i="1">
                <a:solidFill>
                  <a:srgbClr val="000090"/>
                </a:solidFill>
                <a:cs typeface="Arial" charset="0"/>
              </a:rPr>
              <a:t>Yuri Senichev, FZJ</a:t>
            </a:r>
          </a:p>
          <a:p>
            <a:pPr lvl="1" eaLnBrk="1" hangingPunct="1">
              <a:spcBef>
                <a:spcPct val="20000"/>
              </a:spcBef>
              <a:buClr>
                <a:schemeClr val="accent2"/>
              </a:buClr>
              <a:buFont typeface="Times" charset="0"/>
              <a:buChar char="•"/>
            </a:pPr>
            <a:r>
              <a:rPr lang="en-US" sz="2000" i="1">
                <a:solidFill>
                  <a:srgbClr val="000090"/>
                </a:solidFill>
                <a:cs typeface="Arial" charset="0"/>
              </a:rPr>
              <a:t>Evgeny Levichev, BINP</a:t>
            </a:r>
          </a:p>
          <a:p>
            <a:pPr lvl="1" eaLnBrk="1" hangingPunct="1">
              <a:spcBef>
                <a:spcPct val="20000"/>
              </a:spcBef>
              <a:buClr>
                <a:schemeClr val="accent2"/>
              </a:buClr>
              <a:buFont typeface="Times" charset="0"/>
              <a:buChar char="•"/>
            </a:pPr>
            <a:r>
              <a:rPr lang="en-US" sz="2000" i="1">
                <a:solidFill>
                  <a:srgbClr val="000090"/>
                </a:solidFill>
                <a:cs typeface="Arial" charset="0"/>
              </a:rPr>
              <a:t>Victor Yarba, FNAL</a:t>
            </a:r>
          </a:p>
          <a:p>
            <a:pPr lvl="1" eaLnBrk="1" hangingPunct="1">
              <a:spcBef>
                <a:spcPct val="20000"/>
              </a:spcBef>
              <a:buClr>
                <a:schemeClr val="accent2"/>
              </a:buClr>
              <a:buFont typeface="Times" charset="0"/>
              <a:buChar char="•"/>
            </a:pPr>
            <a:r>
              <a:rPr lang="en-US" sz="2000" i="1">
                <a:solidFill>
                  <a:srgbClr val="000090"/>
                </a:solidFill>
                <a:cs typeface="Arial" charset="0"/>
              </a:rPr>
              <a:t>Pavel Zenkevich, ITEP</a:t>
            </a:r>
          </a:p>
        </p:txBody>
      </p:sp>
      <p:sp>
        <p:nvSpPr>
          <p:cNvPr id="34823" name="TextBox 1"/>
          <p:cNvSpPr txBox="1">
            <a:spLocks noChangeArrowheads="1"/>
          </p:cNvSpPr>
          <p:nvPr/>
        </p:nvSpPr>
        <p:spPr bwMode="auto">
          <a:xfrm>
            <a:off x="939800" y="876300"/>
            <a:ext cx="1254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rPr>
              <a:t>Leaders:</a:t>
            </a:r>
          </a:p>
        </p:txBody>
      </p:sp>
      <p:sp>
        <p:nvSpPr>
          <p:cNvPr id="34824" name="TextBox 2"/>
          <p:cNvSpPr txBox="1">
            <a:spLocks noChangeArrowheads="1"/>
          </p:cNvSpPr>
          <p:nvPr/>
        </p:nvSpPr>
        <p:spPr bwMode="auto">
          <a:xfrm>
            <a:off x="952500" y="1282700"/>
            <a:ext cx="60721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solidFill>
                  <a:srgbClr val="000090"/>
                </a:solidFill>
              </a:rPr>
              <a:t>G. Trubnikov, I. Meshkov, A. Butenko, A. Kovalenko</a:t>
            </a:r>
          </a:p>
        </p:txBody>
      </p:sp>
      <p:sp>
        <p:nvSpPr>
          <p:cNvPr id="34825" name="TextBox 1"/>
          <p:cNvSpPr txBox="1">
            <a:spLocks noChangeArrowheads="1"/>
          </p:cNvSpPr>
          <p:nvPr/>
        </p:nvSpPr>
        <p:spPr bwMode="auto">
          <a:xfrm>
            <a:off x="2768600" y="5715000"/>
            <a:ext cx="3262313" cy="461963"/>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rPr>
              <a:t>The TDR is approved </a:t>
            </a: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564870567"/>
              </p:ext>
            </p:extLst>
          </p:nvPr>
        </p:nvGraphicFramePr>
        <p:xfrm>
          <a:off x="179388" y="851959"/>
          <a:ext cx="8785225" cy="4862515"/>
        </p:xfrm>
        <a:graphic>
          <a:graphicData uri="http://schemas.openxmlformats.org/drawingml/2006/table">
            <a:tbl>
              <a:tblPr/>
              <a:tblGrid>
                <a:gridCol w="1951037"/>
                <a:gridCol w="1465263"/>
                <a:gridCol w="1562100"/>
                <a:gridCol w="3806825"/>
              </a:tblGrid>
              <a:tr h="5111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mn-lt"/>
                          <a:ea typeface="ＭＳ Ｐゴシック" charset="0"/>
                          <a:cs typeface="Arial" charset="0"/>
                        </a:rPr>
                        <a:t>Observable</a:t>
                      </a:r>
                      <a:endParaRPr kumimoji="0" lang="ru-RU" sz="2000" b="1" i="0" u="none" strike="noStrike" cap="none" normalizeH="0" baseline="0" dirty="0">
                        <a:ln>
                          <a:noFill/>
                        </a:ln>
                        <a:solidFill>
                          <a:srgbClr val="FFFFFF"/>
                        </a:solidFill>
                        <a:effectLst/>
                        <a:latin typeface="+mn-lt"/>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mn-lt"/>
                          <a:ea typeface="ＭＳ Ｐゴシック" charset="0"/>
                          <a:cs typeface="Arial" charset="0"/>
                        </a:rPr>
                        <a:t>Set-up</a:t>
                      </a:r>
                      <a:endParaRPr kumimoji="0" lang="ru-RU" sz="2000" b="1" i="0" u="none" strike="noStrike" cap="none" normalizeH="0" baseline="0" dirty="0">
                        <a:ln>
                          <a:noFill/>
                        </a:ln>
                        <a:solidFill>
                          <a:srgbClr val="FFFFFF"/>
                        </a:solidFill>
                        <a:effectLst/>
                        <a:latin typeface="+mn-lt"/>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mn-lt"/>
                          <a:ea typeface="ＭＳ Ｐゴシック" charset="0"/>
                          <a:cs typeface="Arial" charset="0"/>
                        </a:rPr>
                        <a:t>Coverage</a:t>
                      </a:r>
                      <a:endParaRPr kumimoji="0" lang="ru-RU" sz="2000" b="1" i="0" u="none" strike="noStrike" cap="none" normalizeH="0" baseline="0" dirty="0">
                        <a:ln>
                          <a:noFill/>
                        </a:ln>
                        <a:solidFill>
                          <a:srgbClr val="FFFFFF"/>
                        </a:solidFill>
                        <a:effectLst/>
                        <a:latin typeface="+mn-lt"/>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mn-lt"/>
                          <a:ea typeface="ＭＳ Ｐゴシック" charset="0"/>
                          <a:cs typeface="Arial" charset="0"/>
                        </a:rPr>
                        <a:t>New insights</a:t>
                      </a:r>
                      <a:endParaRPr kumimoji="0" lang="ru-RU" sz="2000" b="1" i="0" u="none" strike="noStrike" cap="none" normalizeH="0" baseline="0" dirty="0">
                        <a:ln>
                          <a:noFill/>
                        </a:ln>
                        <a:solidFill>
                          <a:srgbClr val="FFFFFF"/>
                        </a:solidFill>
                        <a:effectLst/>
                        <a:latin typeface="+mn-lt"/>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90"/>
                    </a:solidFill>
                  </a:tcPr>
                </a:tc>
              </a:tr>
              <a:tr h="7127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Calibri" charset="0"/>
                          <a:ea typeface="ＭＳ Ｐゴシック" charset="0"/>
                          <a:cs typeface="Arial" charset="0"/>
                        </a:rPr>
                        <a:t>Hadron yields &amp; ratios</a:t>
                      </a:r>
                      <a:endParaRPr kumimoji="0" lang="ru-RU" sz="1800" b="1" i="0" u="none" strike="noStrike" cap="none" normalizeH="0" baseline="0" dirty="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90"/>
                          </a:solidFill>
                          <a:effectLst/>
                          <a:latin typeface="Calibri" charset="0"/>
                          <a:ea typeface="ＭＳ Ｐゴシック" charset="0"/>
                          <a:cs typeface="Arial" charset="0"/>
                        </a:rPr>
                        <a:t>TPC, TOF,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90"/>
                          </a:solidFill>
                          <a:effectLst/>
                          <a:latin typeface="Calibri" charset="0"/>
                          <a:ea typeface="ＭＳ Ｐゴシック" charset="0"/>
                          <a:cs typeface="Arial" charset="0"/>
                        </a:rPr>
                        <a:t>FHCAL,ECAL</a:t>
                      </a:r>
                      <a:endParaRPr kumimoji="0" lang="ru-RU" sz="1800" b="0" i="0" u="none" strike="noStrike" cap="none" normalizeH="0" baseline="0" dirty="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90"/>
                          </a:solidFill>
                          <a:effectLst/>
                          <a:latin typeface="Calibri" charset="0"/>
                          <a:ea typeface="ＭＳ Ｐゴシック" charset="0"/>
                          <a:cs typeface="Arial" charset="0"/>
                        </a:rPr>
                        <a:t>|</a:t>
                      </a:r>
                      <a:r>
                        <a:rPr kumimoji="0" lang="en-US" sz="1800" b="0" i="0" u="none" strike="noStrike" cap="none" normalizeH="0" baseline="0" dirty="0">
                          <a:ln>
                            <a:noFill/>
                          </a:ln>
                          <a:solidFill>
                            <a:srgbClr val="000090"/>
                          </a:solidFill>
                          <a:effectLst/>
                          <a:latin typeface="Symbol" charset="0"/>
                          <a:ea typeface="ＭＳ Ｐゴシック" charset="0"/>
                          <a:cs typeface="Arial" charset="0"/>
                        </a:rPr>
                        <a:t>h</a:t>
                      </a:r>
                      <a:r>
                        <a:rPr kumimoji="0" lang="en-US" sz="1800" b="0" i="0" u="none" strike="noStrike" cap="none" normalizeH="0" baseline="0" dirty="0">
                          <a:ln>
                            <a:noFill/>
                          </a:ln>
                          <a:solidFill>
                            <a:srgbClr val="000090"/>
                          </a:solidFill>
                          <a:effectLst/>
                          <a:latin typeface="Calibri" charset="0"/>
                          <a:ea typeface="ＭＳ Ｐゴシック" charset="0"/>
                          <a:cs typeface="Arial" charset="0"/>
                        </a:rPr>
                        <a:t>| &lt; 1.</a:t>
                      </a:r>
                      <a:r>
                        <a:rPr kumimoji="0" lang="ru-RU" sz="1800" b="0" i="0" u="none" strike="noStrike" cap="none" normalizeH="0" baseline="0" dirty="0">
                          <a:ln>
                            <a:noFill/>
                          </a:ln>
                          <a:solidFill>
                            <a:srgbClr val="000090"/>
                          </a:solidFill>
                          <a:effectLst/>
                          <a:latin typeface="Calibri" charset="0"/>
                          <a:ea typeface="ＭＳ Ｐゴシック" charset="0"/>
                          <a:cs typeface="Arial" charset="0"/>
                        </a:rPr>
                        <a:t>5</a:t>
                      </a:r>
                      <a:r>
                        <a:rPr kumimoji="0" lang="en-US" sz="1800" b="0" i="0" u="none" strike="noStrike" cap="none" normalizeH="0" baseline="0" dirty="0">
                          <a:ln>
                            <a:noFill/>
                          </a:ln>
                          <a:solidFill>
                            <a:srgbClr val="000090"/>
                          </a:solidFill>
                          <a:effectLst/>
                          <a:latin typeface="Calibri" charset="0"/>
                          <a:ea typeface="ＭＳ Ｐゴシック" charset="0"/>
                          <a:cs typeface="Arial" charset="0"/>
                        </a:rPr>
                        <a:t>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000090"/>
                          </a:solidFill>
                          <a:effectLst/>
                          <a:latin typeface="Calibri" charset="0"/>
                          <a:ea typeface="ＭＳ Ｐゴシック" charset="0"/>
                          <a:cs typeface="Arial" charset="0"/>
                        </a:rPr>
                        <a:t>pT</a:t>
                      </a:r>
                      <a:r>
                        <a:rPr kumimoji="0" lang="en-US" sz="1800" b="0" i="0" u="none" strike="noStrike" cap="none" normalizeH="0" baseline="0" dirty="0">
                          <a:ln>
                            <a:noFill/>
                          </a:ln>
                          <a:solidFill>
                            <a:srgbClr val="000090"/>
                          </a:solidFill>
                          <a:effectLst/>
                          <a:latin typeface="Calibri" charset="0"/>
                          <a:ea typeface="ＭＳ Ｐゴシック" charset="0"/>
                          <a:cs typeface="Arial" charset="0"/>
                        </a:rPr>
                        <a:t> &lt; 4 </a:t>
                      </a:r>
                      <a:r>
                        <a:rPr kumimoji="0" lang="en-US" sz="1800" b="0" i="0" u="none" strike="noStrike" cap="none" normalizeH="0" baseline="0" dirty="0" err="1">
                          <a:ln>
                            <a:noFill/>
                          </a:ln>
                          <a:solidFill>
                            <a:srgbClr val="000090"/>
                          </a:solidFill>
                          <a:effectLst/>
                          <a:latin typeface="Calibri" charset="0"/>
                          <a:ea typeface="ＭＳ Ｐゴシック" charset="0"/>
                          <a:cs typeface="Arial" charset="0"/>
                        </a:rPr>
                        <a:t>GeV</a:t>
                      </a:r>
                      <a:r>
                        <a:rPr kumimoji="0" lang="en-US" sz="1800" b="0" i="0" u="none" strike="noStrike" cap="none" normalizeH="0" baseline="0" dirty="0">
                          <a:ln>
                            <a:noFill/>
                          </a:ln>
                          <a:solidFill>
                            <a:srgbClr val="000090"/>
                          </a:solidFill>
                          <a:effectLst/>
                          <a:latin typeface="Calibri" charset="0"/>
                          <a:ea typeface="ＭＳ Ｐゴシック" charset="0"/>
                          <a:cs typeface="Arial" charset="0"/>
                        </a:rPr>
                        <a:t>/c</a:t>
                      </a:r>
                      <a:endParaRPr kumimoji="0" lang="ru-RU" sz="1800" b="0" i="0" u="none" strike="noStrike" cap="none" normalizeH="0" baseline="0" dirty="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90"/>
                          </a:solidFill>
                          <a:effectLst/>
                          <a:latin typeface="Calibri" charset="0"/>
                          <a:ea typeface="ＭＳ Ｐゴシック" charset="0"/>
                          <a:cs typeface="Arial" charset="0"/>
                        </a:rPr>
                        <a:t>Data for 4&lt;</a:t>
                      </a:r>
                      <a:r>
                        <a:rPr kumimoji="0" lang="en-US" sz="1800" b="0" i="0" u="none" strike="noStrike" cap="none" normalizeH="0" baseline="0" dirty="0">
                          <a:ln>
                            <a:noFill/>
                          </a:ln>
                          <a:solidFill>
                            <a:srgbClr val="000090"/>
                          </a:solidFill>
                          <a:effectLst/>
                          <a:latin typeface="Arial" charset="0"/>
                          <a:ea typeface="ＭＳ Ｐゴシック" charset="0"/>
                          <a:cs typeface="Arial" charset="0"/>
                        </a:rPr>
                        <a:t>√s&lt;7 </a:t>
                      </a:r>
                      <a:r>
                        <a:rPr kumimoji="0" lang="en-US" sz="1800" b="0" i="0" u="none" strike="noStrike" cap="none" normalizeH="0" baseline="0" dirty="0" err="1">
                          <a:ln>
                            <a:noFill/>
                          </a:ln>
                          <a:solidFill>
                            <a:srgbClr val="000090"/>
                          </a:solidFill>
                          <a:effectLst/>
                          <a:latin typeface="Arial" charset="0"/>
                          <a:ea typeface="ＭＳ Ｐゴシック" charset="0"/>
                          <a:cs typeface="Arial" charset="0"/>
                        </a:rPr>
                        <a:t>GeV</a:t>
                      </a:r>
                      <a:r>
                        <a:rPr kumimoji="0" lang="en-US" sz="1800" b="0" i="0" u="none" strike="noStrike" cap="none" normalizeH="0" baseline="0" dirty="0">
                          <a:ln>
                            <a:noFill/>
                          </a:ln>
                          <a:solidFill>
                            <a:srgbClr val="000090"/>
                          </a:solidFill>
                          <a:effectLst/>
                          <a:latin typeface="Arial" charset="0"/>
                          <a:ea typeface="ＭＳ Ｐゴシック" charset="0"/>
                          <a:cs typeface="Arial" charset="0"/>
                        </a:rPr>
                        <a:t>,</a:t>
                      </a:r>
                      <a:r>
                        <a:rPr kumimoji="0" lang="en-US" sz="1800" b="0" i="0" u="none" strike="noStrike" cap="none" normalizeH="0" baseline="0" dirty="0">
                          <a:ln>
                            <a:noFill/>
                          </a:ln>
                          <a:solidFill>
                            <a:srgbClr val="000090"/>
                          </a:solidFill>
                          <a:effectLst/>
                          <a:latin typeface="Calibri" charset="0"/>
                          <a:ea typeface="ＭＳ Ｐゴシック" charset="0"/>
                          <a:cs typeface="Arial" charset="0"/>
                        </a:rPr>
                        <a:t> critical assessment of  y-spectra and K/</a:t>
                      </a:r>
                      <a:r>
                        <a:rPr kumimoji="0" lang="en-US" sz="1800" b="0" i="0" u="none" strike="noStrike" cap="none" normalizeH="0" baseline="0" dirty="0">
                          <a:ln>
                            <a:noFill/>
                          </a:ln>
                          <a:solidFill>
                            <a:srgbClr val="000090"/>
                          </a:solidFill>
                          <a:effectLst/>
                          <a:latin typeface="Symbol" charset="0"/>
                          <a:ea typeface="ＭＳ Ｐゴシック" charset="0"/>
                          <a:cs typeface="Arial" charset="0"/>
                        </a:rPr>
                        <a:t>p</a:t>
                      </a:r>
                      <a:r>
                        <a:rPr kumimoji="0" lang="en-US" sz="1800" b="0" i="0" u="none" strike="noStrike" cap="none" normalizeH="0" baseline="0" dirty="0">
                          <a:ln>
                            <a:noFill/>
                          </a:ln>
                          <a:solidFill>
                            <a:srgbClr val="000090"/>
                          </a:solidFill>
                          <a:effectLst/>
                          <a:latin typeface="Calibri" charset="0"/>
                          <a:ea typeface="ＭＳ Ｐゴシック" charset="0"/>
                          <a:cs typeface="Arial" charset="0"/>
                        </a:rPr>
                        <a:t>-ratio</a:t>
                      </a:r>
                      <a:endParaRPr kumimoji="0" lang="ru-RU" sz="1800" b="0" i="0" u="none" strike="noStrike" cap="none" normalizeH="0" baseline="0" dirty="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9286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Calibri" charset="0"/>
                          <a:ea typeface="ＭＳ Ｐゴシック" charset="0"/>
                          <a:cs typeface="Arial" charset="0"/>
                        </a:rPr>
                        <a:t>Hyperons: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Calibri" charset="0"/>
                          <a:ea typeface="ＭＳ Ｐゴシック" charset="0"/>
                          <a:cs typeface="Arial" charset="0"/>
                        </a:rPr>
                        <a:t>yields, flow,</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Calibri" charset="0"/>
                          <a:ea typeface="ＭＳ Ｐゴシック" charset="0"/>
                          <a:cs typeface="Arial" charset="0"/>
                        </a:rPr>
                        <a:t>Polarization</a:t>
                      </a:r>
                      <a:endParaRPr kumimoji="0" lang="ru-RU" sz="1800" b="1"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TPC, TOF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FHCAL</a:t>
                      </a:r>
                      <a:endParaRPr kumimoji="0" lang="ru-RU" sz="1800" b="0"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a:t>
                      </a:r>
                      <a:r>
                        <a:rPr kumimoji="0" lang="en-US" sz="1800" b="0" i="0" u="none" strike="noStrike" cap="none" normalizeH="0" baseline="0">
                          <a:ln>
                            <a:noFill/>
                          </a:ln>
                          <a:solidFill>
                            <a:srgbClr val="000090"/>
                          </a:solidFill>
                          <a:effectLst/>
                          <a:latin typeface="Symbol" charset="0"/>
                          <a:ea typeface="ＭＳ Ｐゴシック" charset="0"/>
                          <a:cs typeface="Arial" charset="0"/>
                        </a:rPr>
                        <a:t>h</a:t>
                      </a:r>
                      <a:r>
                        <a:rPr kumimoji="0" lang="en-US" sz="1800" b="0" i="0" u="none" strike="noStrike" cap="none" normalizeH="0" baseline="0">
                          <a:ln>
                            <a:noFill/>
                          </a:ln>
                          <a:solidFill>
                            <a:srgbClr val="000090"/>
                          </a:solidFill>
                          <a:effectLst/>
                          <a:latin typeface="Calibri" charset="0"/>
                          <a:ea typeface="ＭＳ Ｐゴシック" charset="0"/>
                          <a:cs typeface="Arial" charset="0"/>
                        </a:rPr>
                        <a:t>| &lt; 1.</a:t>
                      </a:r>
                      <a:r>
                        <a:rPr kumimoji="0" lang="ru-RU" sz="1800" b="0" i="0" u="none" strike="noStrike" cap="none" normalizeH="0" baseline="0">
                          <a:ln>
                            <a:noFill/>
                          </a:ln>
                          <a:solidFill>
                            <a:srgbClr val="000090"/>
                          </a:solidFill>
                          <a:effectLst/>
                          <a:latin typeface="Calibri" charset="0"/>
                          <a:ea typeface="ＭＳ Ｐゴシック" charset="0"/>
                          <a:cs typeface="Arial" charset="0"/>
                        </a:rPr>
                        <a:t>5</a:t>
                      </a:r>
                      <a:endParaRPr kumimoji="0" lang="en-US" sz="1800" b="0" i="0" u="none" strike="noStrike" cap="none" normalizeH="0" baseline="0">
                        <a:ln>
                          <a:noFill/>
                        </a:ln>
                        <a:solidFill>
                          <a:srgbClr val="000090"/>
                        </a:solidFill>
                        <a:effectLst/>
                        <a:latin typeface="Calibri"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pT &lt; 4 GeV/c</a:t>
                      </a:r>
                      <a:endParaRPr kumimoji="0" lang="ru-RU" sz="1800" b="0"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90"/>
                          </a:solidFill>
                          <a:effectLst/>
                          <a:latin typeface="Calibri" charset="0"/>
                          <a:ea typeface="ＭＳ Ｐゴシック" charset="0"/>
                          <a:cs typeface="Arial" charset="0"/>
                        </a:rPr>
                        <a:t>New data on yields, flow and polarization at √s &lt; 7 </a:t>
                      </a:r>
                      <a:r>
                        <a:rPr kumimoji="0" lang="en-US" sz="1800" b="0" i="0" u="none" strike="noStrike" cap="none" normalizeH="0" baseline="0" dirty="0" err="1">
                          <a:ln>
                            <a:noFill/>
                          </a:ln>
                          <a:solidFill>
                            <a:srgbClr val="000090"/>
                          </a:solidFill>
                          <a:effectLst/>
                          <a:latin typeface="Calibri" charset="0"/>
                          <a:ea typeface="ＭＳ Ｐゴシック" charset="0"/>
                          <a:cs typeface="Arial" charset="0"/>
                        </a:rPr>
                        <a:t>GeV</a:t>
                      </a:r>
                      <a:r>
                        <a:rPr kumimoji="0" lang="en-US" sz="1800" b="0" i="0" u="none" strike="noStrike" cap="none" normalizeH="0" baseline="0" dirty="0" smtClean="0">
                          <a:ln>
                            <a:noFill/>
                          </a:ln>
                          <a:solidFill>
                            <a:srgbClr val="000090"/>
                          </a:solidFill>
                          <a:effectLst/>
                          <a:latin typeface="Calibri" charset="0"/>
                          <a:ea typeface="ＭＳ Ｐゴシック" charset="0"/>
                          <a:cs typeface="Arial" charset="0"/>
                        </a:rPr>
                        <a:t>.</a:t>
                      </a:r>
                      <a:endParaRPr kumimoji="0" lang="en-US" sz="1800" b="1" i="0" u="none" strike="noStrike" cap="none" normalizeH="0" baseline="0" dirty="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7286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Calibri" charset="0"/>
                          <a:ea typeface="ＭＳ Ｐゴシック" charset="0"/>
                          <a:cs typeface="Arial" charset="0"/>
                        </a:rPr>
                        <a:t>Dileptons</a:t>
                      </a:r>
                      <a:endParaRPr kumimoji="0" lang="ru-RU" sz="1800" b="1"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TPC, TOF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ECAL, FHCAL</a:t>
                      </a:r>
                      <a:endParaRPr kumimoji="0" lang="ru-RU" sz="1800" b="0"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a:t>
                      </a:r>
                      <a:r>
                        <a:rPr kumimoji="0" lang="en-US" sz="1800" b="0" i="0" u="none" strike="noStrike" cap="none" normalizeH="0" baseline="0">
                          <a:ln>
                            <a:noFill/>
                          </a:ln>
                          <a:solidFill>
                            <a:srgbClr val="000090"/>
                          </a:solidFill>
                          <a:effectLst/>
                          <a:latin typeface="Symbol" charset="0"/>
                          <a:ea typeface="ＭＳ Ｐゴシック" charset="0"/>
                          <a:cs typeface="Arial" charset="0"/>
                        </a:rPr>
                        <a:t>h</a:t>
                      </a:r>
                      <a:r>
                        <a:rPr kumimoji="0" lang="en-US" sz="1800" b="0" i="0" u="none" strike="noStrike" cap="none" normalizeH="0" baseline="0">
                          <a:ln>
                            <a:noFill/>
                          </a:ln>
                          <a:solidFill>
                            <a:srgbClr val="000090"/>
                          </a:solidFill>
                          <a:effectLst/>
                          <a:latin typeface="Calibri" charset="0"/>
                          <a:ea typeface="ＭＳ Ｐゴシック" charset="0"/>
                          <a:cs typeface="Arial" charset="0"/>
                        </a:rPr>
                        <a:t>| &lt; </a:t>
                      </a:r>
                      <a:r>
                        <a:rPr kumimoji="0" lang="en-US" sz="1800" b="1" i="0" u="none" strike="noStrike" cap="none" normalizeH="0" baseline="0">
                          <a:ln>
                            <a:noFill/>
                          </a:ln>
                          <a:solidFill>
                            <a:srgbClr val="000090"/>
                          </a:solidFill>
                          <a:effectLst/>
                          <a:latin typeface="Calibri" charset="0"/>
                          <a:ea typeface="ＭＳ Ｐゴシック" charset="0"/>
                          <a:cs typeface="Arial" charset="0"/>
                        </a:rPr>
                        <a:t>1.2</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pT &lt; 3 GeV/c</a:t>
                      </a:r>
                      <a:endParaRPr kumimoji="0" lang="ru-RU" sz="1800" b="0"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smtClean="0">
                          <a:ln>
                            <a:noFill/>
                          </a:ln>
                          <a:solidFill>
                            <a:srgbClr val="000090"/>
                          </a:solidFill>
                          <a:effectLst/>
                          <a:latin typeface="Calibri" charset="0"/>
                          <a:ea typeface="ＭＳ Ｐゴシック" charset="0"/>
                          <a:cs typeface="Arial" charset="0"/>
                        </a:rPr>
                        <a:t> </a:t>
                      </a:r>
                      <a:r>
                        <a:rPr kumimoji="0" lang="en-US" sz="1800" b="1" i="0" u="none" strike="noStrike" cap="none" normalizeH="0" baseline="0" dirty="0">
                          <a:ln>
                            <a:noFill/>
                          </a:ln>
                          <a:solidFill>
                            <a:srgbClr val="000090"/>
                          </a:solidFill>
                          <a:effectLst/>
                          <a:latin typeface="Calibri" charset="0"/>
                          <a:ea typeface="ＭＳ Ｐゴシック" charset="0"/>
                          <a:cs typeface="Arial" charset="0"/>
                        </a:rPr>
                        <a:t>low </a:t>
                      </a:r>
                      <a:r>
                        <a:rPr kumimoji="0" lang="en-US" sz="1800" b="1" i="0" u="none" strike="noStrike" cap="none" normalizeH="0" baseline="0" dirty="0" smtClean="0">
                          <a:ln>
                            <a:noFill/>
                          </a:ln>
                          <a:solidFill>
                            <a:srgbClr val="000090"/>
                          </a:solidFill>
                          <a:effectLst/>
                          <a:latin typeface="Calibri" charset="0"/>
                          <a:ea typeface="ＭＳ Ｐゴシック" charset="0"/>
                          <a:cs typeface="Arial" charset="0"/>
                        </a:rPr>
                        <a:t>statistics data for comparison</a:t>
                      </a:r>
                      <a:endParaRPr kumimoji="0" lang="ru-RU" sz="1800" b="1" i="0" u="none" strike="noStrike" cap="none" normalizeH="0" baseline="0" dirty="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826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Calibri" charset="0"/>
                          <a:ea typeface="ＭＳ Ｐゴシック" charset="0"/>
                          <a:cs typeface="Arial" charset="0"/>
                        </a:rPr>
                        <a:t>Fluctuations &amp; Correlations</a:t>
                      </a:r>
                      <a:endParaRPr kumimoji="0" lang="ru-RU" sz="1800" b="1"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TPC, TOF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ECAL, FHCAL</a:t>
                      </a:r>
                      <a:endParaRPr kumimoji="0" lang="ru-RU" sz="1800" b="0"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a:t>
                      </a:r>
                      <a:r>
                        <a:rPr kumimoji="0" lang="en-US" sz="1800" b="0" i="0" u="none" strike="noStrike" cap="none" normalizeH="0" baseline="0">
                          <a:ln>
                            <a:noFill/>
                          </a:ln>
                          <a:solidFill>
                            <a:srgbClr val="000090"/>
                          </a:solidFill>
                          <a:effectLst/>
                          <a:latin typeface="Symbol" charset="0"/>
                          <a:ea typeface="ＭＳ Ｐゴシック" charset="0"/>
                          <a:cs typeface="Arial" charset="0"/>
                        </a:rPr>
                        <a:t>h</a:t>
                      </a:r>
                      <a:r>
                        <a:rPr kumimoji="0" lang="en-US" sz="1800" b="0" i="0" u="none" strike="noStrike" cap="none" normalizeH="0" baseline="0">
                          <a:ln>
                            <a:noFill/>
                          </a:ln>
                          <a:solidFill>
                            <a:srgbClr val="000090"/>
                          </a:solidFill>
                          <a:effectLst/>
                          <a:latin typeface="Calibri" charset="0"/>
                          <a:ea typeface="ＭＳ Ｐゴシック" charset="0"/>
                          <a:cs typeface="Arial" charset="0"/>
                        </a:rPr>
                        <a:t>|&lt; 1.</a:t>
                      </a:r>
                      <a:r>
                        <a:rPr kumimoji="0" lang="ru-RU" sz="1800" b="0" i="0" u="none" strike="noStrike" cap="none" normalizeH="0" baseline="0">
                          <a:ln>
                            <a:noFill/>
                          </a:ln>
                          <a:solidFill>
                            <a:srgbClr val="000090"/>
                          </a:solidFill>
                          <a:effectLst/>
                          <a:latin typeface="Calibri" charset="0"/>
                          <a:ea typeface="ＭＳ Ｐゴシック" charset="0"/>
                          <a:cs typeface="Arial" charset="0"/>
                        </a:rPr>
                        <a:t>5</a:t>
                      </a:r>
                      <a:endParaRPr kumimoji="0" lang="en-US" sz="1800" b="0"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90"/>
                          </a:solidFill>
                          <a:effectLst/>
                          <a:latin typeface="Calibri" charset="0"/>
                          <a:ea typeface="ＭＳ Ｐゴシック" charset="0"/>
                          <a:cs typeface="Arial" charset="0"/>
                        </a:rPr>
                        <a:t>New data on </a:t>
                      </a:r>
                      <a:r>
                        <a:rPr kumimoji="0" lang="en-US" sz="1800" b="0" i="0" u="none" strike="noStrike" cap="none" normalizeH="0" baseline="0" dirty="0" err="1">
                          <a:ln>
                            <a:noFill/>
                          </a:ln>
                          <a:solidFill>
                            <a:srgbClr val="000090"/>
                          </a:solidFill>
                          <a:effectLst/>
                          <a:latin typeface="Calibri" charset="0"/>
                          <a:ea typeface="ＭＳ Ｐゴシック" charset="0"/>
                          <a:cs typeface="Arial" charset="0"/>
                        </a:rPr>
                        <a:t>Ev</a:t>
                      </a:r>
                      <a:r>
                        <a:rPr kumimoji="0" lang="en-US" sz="1800" b="0" i="0" u="none" strike="noStrike" cap="none" normalizeH="0" baseline="0" dirty="0">
                          <a:ln>
                            <a:noFill/>
                          </a:ln>
                          <a:solidFill>
                            <a:srgbClr val="000090"/>
                          </a:solidFill>
                          <a:effectLst/>
                          <a:latin typeface="Calibri" charset="0"/>
                          <a:ea typeface="ＭＳ Ｐゴシック" charset="0"/>
                          <a:cs typeface="Arial" charset="0"/>
                        </a:rPr>
                        <a:t>-by-</a:t>
                      </a:r>
                      <a:r>
                        <a:rPr kumimoji="0" lang="en-US" sz="1800" b="0" i="0" u="none" strike="noStrike" cap="none" normalizeH="0" baseline="0" dirty="0" err="1">
                          <a:ln>
                            <a:noFill/>
                          </a:ln>
                          <a:solidFill>
                            <a:srgbClr val="000090"/>
                          </a:solidFill>
                          <a:effectLst/>
                          <a:latin typeface="Calibri" charset="0"/>
                          <a:ea typeface="ＭＳ Ｐゴシック" charset="0"/>
                          <a:cs typeface="Arial" charset="0"/>
                        </a:rPr>
                        <a:t>Ev</a:t>
                      </a:r>
                      <a:r>
                        <a:rPr kumimoji="0" lang="en-US" sz="1800" b="0" i="0" u="none" strike="noStrike" cap="none" normalizeH="0" baseline="0" dirty="0">
                          <a:ln>
                            <a:noFill/>
                          </a:ln>
                          <a:solidFill>
                            <a:srgbClr val="000090"/>
                          </a:solidFill>
                          <a:effectLst/>
                          <a:latin typeface="Calibri" charset="0"/>
                          <a:ea typeface="ＭＳ Ｐゴシック" charset="0"/>
                          <a:cs typeface="Arial" charset="0"/>
                        </a:rPr>
                        <a:t> </a:t>
                      </a:r>
                      <a:r>
                        <a:rPr kumimoji="0" lang="en-US" sz="1800" b="0" i="0" u="none" strike="noStrike" cap="none" normalizeH="0" baseline="0" dirty="0" err="1">
                          <a:ln>
                            <a:noFill/>
                          </a:ln>
                          <a:solidFill>
                            <a:srgbClr val="000090"/>
                          </a:solidFill>
                          <a:effectLst/>
                          <a:latin typeface="Calibri" charset="0"/>
                          <a:ea typeface="ＭＳ Ｐゴシック" charset="0"/>
                          <a:cs typeface="Arial" charset="0"/>
                        </a:rPr>
                        <a:t>fluct</a:t>
                      </a:r>
                      <a:r>
                        <a:rPr kumimoji="0" lang="en-US" sz="1800" b="0" i="0" u="none" strike="noStrike" cap="none" normalizeH="0" baseline="0" dirty="0">
                          <a:ln>
                            <a:noFill/>
                          </a:ln>
                          <a:solidFill>
                            <a:srgbClr val="000090"/>
                          </a:solidFill>
                          <a:effectLst/>
                          <a:latin typeface="Calibri" charset="0"/>
                          <a:ea typeface="ＭＳ Ｐゴシック" charset="0"/>
                          <a:cs typeface="Arial" charset="0"/>
                        </a:rPr>
                        <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90"/>
                          </a:solidFill>
                          <a:effectLst/>
                          <a:latin typeface="Calibri" charset="0"/>
                          <a:ea typeface="ＭＳ Ｐゴシック" charset="0"/>
                          <a:cs typeface="Arial" charset="0"/>
                        </a:rPr>
                        <a:t>for </a:t>
                      </a:r>
                      <a:r>
                        <a:rPr kumimoji="0" lang="en-US" sz="1800" b="0" i="0" u="none" strike="noStrike" cap="none" normalizeH="0" baseline="0" dirty="0">
                          <a:ln>
                            <a:noFill/>
                          </a:ln>
                          <a:solidFill>
                            <a:srgbClr val="000090"/>
                          </a:solidFill>
                          <a:effectLst/>
                          <a:latin typeface="Arial" charset="0"/>
                          <a:ea typeface="ＭＳ Ｐゴシック" charset="0"/>
                          <a:cs typeface="Arial" charset="0"/>
                        </a:rPr>
                        <a:t>√s &gt; 4 </a:t>
                      </a:r>
                      <a:r>
                        <a:rPr kumimoji="0" lang="en-US" sz="1800" b="0" i="0" u="none" strike="noStrike" cap="none" normalizeH="0" baseline="0" dirty="0" err="1">
                          <a:ln>
                            <a:noFill/>
                          </a:ln>
                          <a:solidFill>
                            <a:srgbClr val="000090"/>
                          </a:solidFill>
                          <a:effectLst/>
                          <a:latin typeface="Arial" charset="0"/>
                          <a:ea typeface="ＭＳ Ｐゴシック" charset="0"/>
                          <a:cs typeface="Arial" charset="0"/>
                        </a:rPr>
                        <a:t>GeV</a:t>
                      </a:r>
                      <a:r>
                        <a:rPr kumimoji="0" lang="en-US" sz="1800" b="0" i="0" u="none" strike="noStrike" cap="none" normalizeH="0" baseline="0" dirty="0">
                          <a:ln>
                            <a:noFill/>
                          </a:ln>
                          <a:solidFill>
                            <a:srgbClr val="000090"/>
                          </a:solidFill>
                          <a:effectLst/>
                          <a:latin typeface="Arial" charset="0"/>
                          <a:ea typeface="ＭＳ Ｐゴシック" charset="0"/>
                          <a:cs typeface="Arial" charset="0"/>
                        </a:rPr>
                        <a:t> </a:t>
                      </a:r>
                      <a:r>
                        <a:rPr kumimoji="0" lang="en-US" sz="1800" b="1" i="0" u="none" strike="noStrike" cap="none" normalizeH="0" baseline="0" dirty="0">
                          <a:ln>
                            <a:noFill/>
                          </a:ln>
                          <a:solidFill>
                            <a:srgbClr val="000090"/>
                          </a:solidFill>
                          <a:effectLst/>
                          <a:latin typeface="Calibri" charset="0"/>
                          <a:ea typeface="ＭＳ Ｐゴシック" charset="0"/>
                          <a:cs typeface="Arial" charset="0"/>
                        </a:rPr>
                        <a:t> </a:t>
                      </a:r>
                      <a:endParaRPr kumimoji="0" lang="ru-RU" sz="1800" b="1" i="0" u="none" strike="noStrike" cap="none" normalizeH="0" baseline="0" dirty="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649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Calibri" charset="0"/>
                          <a:ea typeface="ＭＳ Ｐゴシック" charset="0"/>
                          <a:cs typeface="Arial" charset="0"/>
                        </a:rPr>
                        <a:t>Chiral Magnetic</a:t>
                      </a:r>
                      <a:endParaRPr kumimoji="0" lang="ru-RU" sz="1800" b="1" i="0" u="none" strike="noStrike" cap="none" normalizeH="0" baseline="0">
                        <a:ln>
                          <a:noFill/>
                        </a:ln>
                        <a:solidFill>
                          <a:srgbClr val="000090"/>
                        </a:solidFill>
                        <a:effectLst/>
                        <a:latin typeface="Calibri"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Calibri" charset="0"/>
                          <a:ea typeface="ＭＳ Ｐゴシック" charset="0"/>
                          <a:cs typeface="Arial" charset="0"/>
                        </a:rPr>
                        <a:t>&amp; vortical effects</a:t>
                      </a:r>
                      <a:endParaRPr kumimoji="0" lang="ru-RU" sz="1800" b="1"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TPC, TOF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FHCAL</a:t>
                      </a:r>
                      <a:endParaRPr kumimoji="0" lang="ru-RU" sz="1800" b="0"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a:t>
                      </a:r>
                      <a:r>
                        <a:rPr kumimoji="0" lang="en-US" sz="1800" b="0" i="0" u="none" strike="noStrike" cap="none" normalizeH="0" baseline="0">
                          <a:ln>
                            <a:noFill/>
                          </a:ln>
                          <a:solidFill>
                            <a:srgbClr val="000090"/>
                          </a:solidFill>
                          <a:effectLst/>
                          <a:latin typeface="Symbol" charset="0"/>
                          <a:ea typeface="ＭＳ Ｐゴシック" charset="0"/>
                          <a:cs typeface="Arial" charset="0"/>
                        </a:rPr>
                        <a:t>h</a:t>
                      </a:r>
                      <a:r>
                        <a:rPr kumimoji="0" lang="en-US" sz="1800" b="0" i="0" u="none" strike="noStrike" cap="none" normalizeH="0" baseline="0">
                          <a:ln>
                            <a:noFill/>
                          </a:ln>
                          <a:solidFill>
                            <a:srgbClr val="000090"/>
                          </a:solidFill>
                          <a:effectLst/>
                          <a:latin typeface="Calibri" charset="0"/>
                          <a:ea typeface="ＭＳ Ｐゴシック" charset="0"/>
                          <a:cs typeface="Arial" charset="0"/>
                        </a:rPr>
                        <a:t>| &lt; 1.</a:t>
                      </a:r>
                      <a:r>
                        <a:rPr kumimoji="0" lang="ru-RU" sz="1800" b="0" i="0" u="none" strike="noStrike" cap="none" normalizeH="0" baseline="0">
                          <a:ln>
                            <a:noFill/>
                          </a:ln>
                          <a:solidFill>
                            <a:srgbClr val="000090"/>
                          </a:solidFill>
                          <a:effectLst/>
                          <a:latin typeface="Calibri" charset="0"/>
                          <a:ea typeface="ＭＳ Ｐゴシック" charset="0"/>
                          <a:cs typeface="Arial" charset="0"/>
                        </a:rPr>
                        <a:t>5</a:t>
                      </a:r>
                      <a:endParaRPr kumimoji="0" lang="en-US" sz="1800" b="0" i="0" u="none" strike="noStrike" cap="none" normalizeH="0" baseline="0">
                        <a:ln>
                          <a:noFill/>
                        </a:ln>
                        <a:solidFill>
                          <a:srgbClr val="000090"/>
                        </a:solidFill>
                        <a:effectLst/>
                        <a:latin typeface="Calibri"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pT &lt; 3 GeV/c</a:t>
                      </a:r>
                      <a:endParaRPr kumimoji="0" lang="ru-RU" sz="1800" b="0"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90"/>
                          </a:solidFill>
                          <a:effectLst/>
                          <a:latin typeface="Calibri" charset="0"/>
                          <a:ea typeface="ＭＳ Ｐゴシック" charset="0"/>
                          <a:cs typeface="Arial" charset="0"/>
                        </a:rPr>
                        <a:t>Data @ </a:t>
                      </a:r>
                      <a:r>
                        <a:rPr kumimoji="0" lang="en-US" sz="1800" b="0" i="0" u="none" strike="noStrike" cap="none" normalizeH="0" baseline="0" dirty="0">
                          <a:ln>
                            <a:noFill/>
                          </a:ln>
                          <a:solidFill>
                            <a:srgbClr val="000090"/>
                          </a:solidFill>
                          <a:effectLst/>
                          <a:latin typeface="Arial" charset="0"/>
                          <a:ea typeface="ＭＳ Ｐゴシック" charset="0"/>
                          <a:cs typeface="Arial" charset="0"/>
                        </a:rPr>
                        <a:t>√s &lt; 7GeV (CME)</a:t>
                      </a:r>
                      <a:endParaRPr kumimoji="0" lang="ru-RU" sz="1800" b="1" i="0" u="none" strike="noStrike" cap="none" normalizeH="0" baseline="0" dirty="0">
                        <a:ln>
                          <a:noFill/>
                        </a:ln>
                        <a:solidFill>
                          <a:srgbClr val="000090"/>
                        </a:solidFill>
                        <a:effectLst/>
                        <a:latin typeface="Calibri"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err="1">
                          <a:ln>
                            <a:noFill/>
                          </a:ln>
                          <a:solidFill>
                            <a:srgbClr val="000090"/>
                          </a:solidFill>
                          <a:effectLst/>
                          <a:latin typeface="Calibri" charset="0"/>
                          <a:ea typeface="ＭＳ Ｐゴシック" charset="0"/>
                          <a:cs typeface="Arial" charset="0"/>
                        </a:rPr>
                        <a:t>Vortical</a:t>
                      </a:r>
                      <a:r>
                        <a:rPr kumimoji="0" lang="en-US" sz="1800" b="0" i="0" u="none" strike="noStrike" cap="none" normalizeH="0" baseline="0" dirty="0">
                          <a:ln>
                            <a:noFill/>
                          </a:ln>
                          <a:solidFill>
                            <a:srgbClr val="000090"/>
                          </a:solidFill>
                          <a:effectLst/>
                          <a:latin typeface="Calibri" charset="0"/>
                          <a:ea typeface="ＭＳ Ｐゴシック" charset="0"/>
                          <a:cs typeface="Arial" charset="0"/>
                        </a:rPr>
                        <a:t> @ 4 &lt; </a:t>
                      </a:r>
                      <a:r>
                        <a:rPr kumimoji="0" lang="en-US" sz="1800" b="0" i="0" u="none" strike="noStrike" cap="none" normalizeH="0" baseline="0" dirty="0">
                          <a:ln>
                            <a:noFill/>
                          </a:ln>
                          <a:solidFill>
                            <a:srgbClr val="000090"/>
                          </a:solidFill>
                          <a:effectLst/>
                          <a:latin typeface="Arial" charset="0"/>
                          <a:ea typeface="ＭＳ Ｐゴシック" charset="0"/>
                          <a:cs typeface="Arial" charset="0"/>
                        </a:rPr>
                        <a:t>√s &lt; 11 </a:t>
                      </a:r>
                      <a:r>
                        <a:rPr kumimoji="0" lang="en-US" sz="1800" b="0" i="0" u="none" strike="noStrike" cap="none" normalizeH="0" baseline="0" dirty="0" err="1">
                          <a:ln>
                            <a:noFill/>
                          </a:ln>
                          <a:solidFill>
                            <a:srgbClr val="000090"/>
                          </a:solidFill>
                          <a:effectLst/>
                          <a:latin typeface="Arial" charset="0"/>
                          <a:ea typeface="ＭＳ Ｐゴシック" charset="0"/>
                          <a:cs typeface="Arial" charset="0"/>
                        </a:rPr>
                        <a:t>GeV</a:t>
                      </a:r>
                      <a:r>
                        <a:rPr kumimoji="0" lang="en-US" sz="1800" b="0" i="0" u="none" strike="noStrike" cap="none" normalizeH="0" baseline="0" dirty="0">
                          <a:ln>
                            <a:noFill/>
                          </a:ln>
                          <a:solidFill>
                            <a:srgbClr val="000090"/>
                          </a:solidFill>
                          <a:effectLst/>
                          <a:latin typeface="Calibri" charset="0"/>
                          <a:ea typeface="ＭＳ Ｐゴシック" charset="0"/>
                          <a:cs typeface="Arial" charset="0"/>
                        </a:rPr>
                        <a:t> </a:t>
                      </a:r>
                      <a:endParaRPr kumimoji="0" lang="ru-RU" sz="1800" b="0" i="0" u="none" strike="noStrike" cap="none" normalizeH="0" baseline="0" dirty="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6492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700" b="1" i="0" u="none" strike="noStrike" cap="none" normalizeH="0" baseline="0">
                          <a:ln>
                            <a:noFill/>
                          </a:ln>
                          <a:solidFill>
                            <a:srgbClr val="000090"/>
                          </a:solidFill>
                          <a:effectLst/>
                          <a:latin typeface="Calibri" charset="0"/>
                          <a:ea typeface="ＭＳ Ｐゴシック" charset="0"/>
                          <a:cs typeface="Arial" charset="0"/>
                        </a:rPr>
                        <a:t>(Hyper)Nuclei</a:t>
                      </a: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TPC, TOF</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ZDC</a:t>
                      </a:r>
                      <a:endParaRPr kumimoji="0" lang="ru-RU" sz="1800" b="0"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a:t>
                      </a:r>
                      <a:r>
                        <a:rPr kumimoji="0" lang="en-US" sz="1800" b="0" i="0" u="none" strike="noStrike" cap="none" normalizeH="0" baseline="0">
                          <a:ln>
                            <a:noFill/>
                          </a:ln>
                          <a:solidFill>
                            <a:srgbClr val="000090"/>
                          </a:solidFill>
                          <a:effectLst/>
                          <a:latin typeface="Symbol" charset="0"/>
                          <a:ea typeface="ＭＳ Ｐゴシック" charset="0"/>
                          <a:cs typeface="Arial" charset="0"/>
                        </a:rPr>
                        <a:t>h</a:t>
                      </a:r>
                      <a:r>
                        <a:rPr kumimoji="0" lang="en-US" sz="1800" b="0" i="0" u="none" strike="noStrike" cap="none" normalizeH="0" baseline="0">
                          <a:ln>
                            <a:noFill/>
                          </a:ln>
                          <a:solidFill>
                            <a:srgbClr val="000090"/>
                          </a:solidFill>
                          <a:effectLst/>
                          <a:latin typeface="Calibri" charset="0"/>
                          <a:ea typeface="ＭＳ Ｐゴシック" charset="0"/>
                          <a:cs typeface="Arial" charset="0"/>
                        </a:rPr>
                        <a:t>| &lt; 1.</a:t>
                      </a:r>
                      <a:r>
                        <a:rPr kumimoji="0" lang="ru-RU" sz="1800" b="0" i="0" u="none" strike="noStrike" cap="none" normalizeH="0" baseline="0">
                          <a:ln>
                            <a:noFill/>
                          </a:ln>
                          <a:solidFill>
                            <a:srgbClr val="000090"/>
                          </a:solidFill>
                          <a:effectLst/>
                          <a:latin typeface="Calibri" charset="0"/>
                          <a:ea typeface="ＭＳ Ｐゴシック" charset="0"/>
                          <a:cs typeface="Arial" charset="0"/>
                        </a:rPr>
                        <a:t>5</a:t>
                      </a:r>
                      <a:endParaRPr kumimoji="0" lang="en-US" sz="1800" b="0" i="0" u="none" strike="noStrike" cap="none" normalizeH="0" baseline="0">
                        <a:ln>
                          <a:noFill/>
                        </a:ln>
                        <a:solidFill>
                          <a:srgbClr val="000090"/>
                        </a:solidFill>
                        <a:effectLst/>
                        <a:latin typeface="Calibri"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90"/>
                          </a:solidFill>
                          <a:effectLst/>
                          <a:latin typeface="Calibri" charset="0"/>
                          <a:ea typeface="ＭＳ Ｐゴシック" charset="0"/>
                          <a:cs typeface="Arial" charset="0"/>
                        </a:rPr>
                        <a:t> pT&lt; 5 GeV/c</a:t>
                      </a:r>
                      <a:endParaRPr kumimoji="0" lang="ru-RU" sz="1800" b="0" i="0" u="none" strike="noStrike" cap="none" normalizeH="0" baseline="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000090"/>
                          </a:solidFill>
                          <a:effectLst/>
                          <a:latin typeface="Calibri" charset="0"/>
                          <a:ea typeface="ＭＳ Ｐゴシック" charset="0"/>
                          <a:cs typeface="Arial" charset="0"/>
                        </a:rPr>
                        <a:t>l</a:t>
                      </a:r>
                      <a:r>
                        <a:rPr kumimoji="0" lang="en-US" sz="1800" b="1" i="0" u="none" strike="noStrike" cap="none" normalizeH="0" baseline="0" dirty="0" smtClean="0">
                          <a:ln>
                            <a:noFill/>
                          </a:ln>
                          <a:solidFill>
                            <a:srgbClr val="000090"/>
                          </a:solidFill>
                          <a:effectLst/>
                          <a:latin typeface="Calibri" charset="0"/>
                          <a:ea typeface="ＭＳ Ｐゴシック" charset="0"/>
                          <a:cs typeface="Arial" charset="0"/>
                        </a:rPr>
                        <a:t>ow </a:t>
                      </a:r>
                      <a:r>
                        <a:rPr kumimoji="0" lang="en-US" sz="1800" b="1" i="0" u="none" strike="noStrike" cap="none" normalizeH="0" baseline="0" dirty="0">
                          <a:ln>
                            <a:noFill/>
                          </a:ln>
                          <a:solidFill>
                            <a:srgbClr val="000090"/>
                          </a:solidFill>
                          <a:effectLst/>
                          <a:latin typeface="Calibri" charset="0"/>
                          <a:ea typeface="ＭＳ Ｐゴシック" charset="0"/>
                          <a:cs typeface="Arial" charset="0"/>
                        </a:rPr>
                        <a:t>statistics data for </a:t>
                      </a:r>
                      <a:r>
                        <a:rPr kumimoji="0" lang="en-US" sz="1800" b="1" i="0" u="none" strike="noStrike" cap="none" normalizeH="0" baseline="0" dirty="0" smtClean="0">
                          <a:ln>
                            <a:noFill/>
                          </a:ln>
                          <a:solidFill>
                            <a:srgbClr val="000090"/>
                          </a:solidFill>
                          <a:effectLst/>
                          <a:latin typeface="Calibri" charset="0"/>
                          <a:ea typeface="ＭＳ Ｐゴシック" charset="0"/>
                          <a:cs typeface="Arial" charset="0"/>
                        </a:rPr>
                        <a:t>comparison</a:t>
                      </a:r>
                      <a:endParaRPr kumimoji="0" lang="ru-RU" sz="1800" b="1" i="0" u="none" strike="noStrike" cap="none" normalizeH="0" baseline="0" dirty="0">
                        <a:ln>
                          <a:noFill/>
                        </a:ln>
                        <a:solidFill>
                          <a:srgbClr val="000090"/>
                        </a:solidFill>
                        <a:effectLst/>
                        <a:latin typeface="Calibri" charset="0"/>
                        <a:ea typeface="ＭＳ Ｐゴシック" charset="0"/>
                        <a:cs typeface="Arial" charset="0"/>
                      </a:endParaRPr>
                    </a:p>
                  </a:txBody>
                  <a:tcPr marL="91439" marR="91439" marT="45728" marB="45728"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sp>
        <p:nvSpPr>
          <p:cNvPr id="26667" name="TextBox 1"/>
          <p:cNvSpPr txBox="1">
            <a:spLocks noChangeArrowheads="1"/>
          </p:cNvSpPr>
          <p:nvPr/>
        </p:nvSpPr>
        <p:spPr bwMode="auto">
          <a:xfrm>
            <a:off x="2133600" y="211668"/>
            <a:ext cx="5017353" cy="523220"/>
          </a:xfrm>
          <a:prstGeom prst="rect">
            <a:avLst/>
          </a:prstGeom>
          <a:solidFill>
            <a:srgbClr val="CCFFCC"/>
          </a:solidFill>
          <a:ln>
            <a:noFill/>
          </a:ln>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800" b="1" dirty="0" smtClean="0">
                <a:solidFill>
                  <a:srgbClr val="000090"/>
                </a:solidFill>
              </a:rPr>
              <a:t>MPD </a:t>
            </a:r>
            <a:r>
              <a:rPr lang="en-US" sz="2800" b="1" dirty="0">
                <a:solidFill>
                  <a:srgbClr val="000090"/>
                </a:solidFill>
              </a:rPr>
              <a:t>physics cases (</a:t>
            </a:r>
            <a:r>
              <a:rPr lang="en-US" sz="2800" b="1" dirty="0" smtClean="0">
                <a:solidFill>
                  <a:srgbClr val="000090"/>
                </a:solidFill>
              </a:rPr>
              <a:t>2020-</a:t>
            </a:r>
            <a:r>
              <a:rPr lang="en-US" sz="2800" b="1" dirty="0">
                <a:solidFill>
                  <a:srgbClr val="000090"/>
                </a:solidFill>
              </a:rPr>
              <a:t>2023)</a:t>
            </a:r>
            <a:endParaRPr lang="ru-RU" sz="2800" b="1" dirty="0">
              <a:solidFill>
                <a:srgbClr val="000090"/>
              </a:solidFill>
            </a:endParaRPr>
          </a:p>
        </p:txBody>
      </p:sp>
      <p:sp>
        <p:nvSpPr>
          <p:cNvPr id="26668" name="Номер слайда 1"/>
          <p:cNvSpPr>
            <a:spLocks noGrp="1"/>
          </p:cNvSpPr>
          <p:nvPr>
            <p:ph type="sldNum" sz="quarter" idx="12"/>
          </p:nvPr>
        </p:nvSpPr>
        <p:spPr bwMode="auto">
          <a:xfrm>
            <a:off x="6553200" y="6329890"/>
            <a:ext cx="2133600" cy="476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fld id="{ECD57E1A-CE43-3748-BC84-0D909B9E4145}" type="slidenum">
              <a:rPr lang="ru-RU" sz="1200">
                <a:solidFill>
                  <a:srgbClr val="898989"/>
                </a:solidFill>
              </a:rPr>
              <a:pPr eaLnBrk="1" hangingPunct="1"/>
              <a:t>40</a:t>
            </a:fld>
            <a:endParaRPr lang="ru-RU" sz="1200">
              <a:solidFill>
                <a:srgbClr val="898989"/>
              </a:solidFill>
            </a:endParaRPr>
          </a:p>
        </p:txBody>
      </p:sp>
      <p:sp>
        <p:nvSpPr>
          <p:cNvPr id="2" name="Date Placeholder 1"/>
          <p:cNvSpPr>
            <a:spLocks noGrp="1"/>
          </p:cNvSpPr>
          <p:nvPr>
            <p:ph type="dt" sz="half" idx="10"/>
          </p:nvPr>
        </p:nvSpPr>
        <p:spPr>
          <a:xfrm>
            <a:off x="457200" y="6329890"/>
            <a:ext cx="2133600" cy="476250"/>
          </a:xfrm>
        </p:spPr>
        <p:txBody>
          <a:bodyPr anchor="b"/>
          <a:lstStyle/>
          <a:p>
            <a:pPr>
              <a:defRPr/>
            </a:pPr>
            <a:r>
              <a:rPr lang="en-US" smtClean="0"/>
              <a:t>October 10, 2016</a:t>
            </a:r>
            <a:endParaRPr lang="ru-RU"/>
          </a:p>
        </p:txBody>
      </p:sp>
      <p:sp>
        <p:nvSpPr>
          <p:cNvPr id="3" name="Footer Placeholder 2"/>
          <p:cNvSpPr>
            <a:spLocks noGrp="1"/>
          </p:cNvSpPr>
          <p:nvPr>
            <p:ph type="ftr" sz="quarter" idx="11"/>
          </p:nvPr>
        </p:nvSpPr>
        <p:spPr>
          <a:xfrm>
            <a:off x="3124200" y="6329890"/>
            <a:ext cx="2895600" cy="476250"/>
          </a:xfrm>
        </p:spPr>
        <p:txBody>
          <a:bodyPr anchor="b"/>
          <a:lstStyle/>
          <a:p>
            <a:pPr>
              <a:defRPr/>
            </a:pPr>
            <a:r>
              <a:rPr lang="en-US" smtClean="0"/>
              <a:t>V.Kekelidze, ICPPA</a:t>
            </a:r>
            <a:endParaRPr lang="ru-RU"/>
          </a:p>
        </p:txBody>
      </p:sp>
      <p:sp>
        <p:nvSpPr>
          <p:cNvPr id="7" name="Прямоугольник 14"/>
          <p:cNvSpPr/>
          <p:nvPr/>
        </p:nvSpPr>
        <p:spPr>
          <a:xfrm>
            <a:off x="203196" y="5792788"/>
            <a:ext cx="8640763" cy="707886"/>
          </a:xfrm>
          <a:prstGeom prst="rect">
            <a:avLst/>
          </a:prstGeom>
          <a:solidFill>
            <a:srgbClr val="FFE9CC"/>
          </a:solidFill>
        </p:spPr>
        <p:txBody>
          <a:bodyPr>
            <a:spAutoFit/>
          </a:bodyPr>
          <a:lstStyle/>
          <a:p>
            <a:pPr marL="342900" indent="-342900">
              <a:buFont typeface="Wingdings" pitchFamily="2" charset="2"/>
              <a:buChar char="§"/>
              <a:defRPr/>
            </a:pPr>
            <a:r>
              <a:rPr lang="en-US" sz="2000" b="1" dirty="0" smtClean="0">
                <a:solidFill>
                  <a:srgbClr val="002060"/>
                </a:solidFill>
                <a:latin typeface="+mn-lt"/>
                <a:ea typeface="+mn-ea"/>
                <a:cs typeface="Arial" pitchFamily="34" charset="0"/>
              </a:rPr>
              <a:t>In</a:t>
            </a:r>
            <a:r>
              <a:rPr lang="en-US" sz="2000" b="1" dirty="0" smtClean="0">
                <a:solidFill>
                  <a:srgbClr val="FF0000"/>
                </a:solidFill>
                <a:latin typeface="+mn-lt"/>
                <a:ea typeface="+mn-ea"/>
                <a:cs typeface="Arial" pitchFamily="34" charset="0"/>
              </a:rPr>
              <a:t> stage-II </a:t>
            </a:r>
            <a:r>
              <a:rPr lang="en-US" sz="2000" b="1" dirty="0">
                <a:solidFill>
                  <a:srgbClr val="002060"/>
                </a:solidFill>
                <a:latin typeface="+mn-lt"/>
                <a:ea typeface="+mn-ea"/>
                <a:cs typeface="Arial" pitchFamily="34" charset="0"/>
              </a:rPr>
              <a:t>one should </a:t>
            </a:r>
            <a:r>
              <a:rPr lang="en-US" sz="2000" b="1" dirty="0" smtClean="0">
                <a:solidFill>
                  <a:srgbClr val="002060"/>
                </a:solidFill>
                <a:latin typeface="+mn-lt"/>
                <a:ea typeface="+mn-ea"/>
                <a:cs typeface="Arial" pitchFamily="34" charset="0"/>
              </a:rPr>
              <a:t>consider efficient  </a:t>
            </a:r>
            <a:r>
              <a:rPr lang="en-US" sz="2000" b="1" dirty="0">
                <a:solidFill>
                  <a:srgbClr val="002060"/>
                </a:solidFill>
                <a:latin typeface="+mn-lt"/>
                <a:ea typeface="+mn-ea"/>
                <a:cs typeface="Arial" pitchFamily="34" charset="0"/>
              </a:rPr>
              <a:t>measurements of </a:t>
            </a:r>
            <a:r>
              <a:rPr lang="en-US" sz="2000" b="1" dirty="0">
                <a:solidFill>
                  <a:srgbClr val="FF0000"/>
                </a:solidFill>
                <a:latin typeface="+mn-lt"/>
                <a:ea typeface="+mn-ea"/>
                <a:cs typeface="Arial" pitchFamily="34" charset="0"/>
              </a:rPr>
              <a:t>open-charm hadrons</a:t>
            </a:r>
            <a:r>
              <a:rPr lang="en-US" sz="2000" b="1" dirty="0" smtClean="0">
                <a:solidFill>
                  <a:srgbClr val="002060"/>
                </a:solidFill>
                <a:latin typeface="+mn-lt"/>
                <a:ea typeface="+mn-ea"/>
                <a:cs typeface="Arial" pitchFamily="34" charset="0"/>
              </a:rPr>
              <a:t>, </a:t>
            </a:r>
            <a:r>
              <a:rPr lang="en-US" sz="2000" b="1" dirty="0" smtClean="0">
                <a:solidFill>
                  <a:srgbClr val="FF0000"/>
                </a:solidFill>
                <a:latin typeface="+mn-lt"/>
                <a:ea typeface="+mn-ea"/>
                <a:cs typeface="Arial" pitchFamily="34" charset="0"/>
              </a:rPr>
              <a:t>di</a:t>
            </a:r>
            <a:r>
              <a:rPr lang="en-US" sz="2000" b="1" dirty="0">
                <a:solidFill>
                  <a:srgbClr val="FF0000"/>
                </a:solidFill>
                <a:latin typeface="+mn-lt"/>
                <a:ea typeface="+mn-ea"/>
                <a:cs typeface="Arial" pitchFamily="34" charset="0"/>
              </a:rPr>
              <a:t>-leptons</a:t>
            </a:r>
            <a:r>
              <a:rPr lang="en-US" sz="2000" b="1" dirty="0">
                <a:solidFill>
                  <a:srgbClr val="000090"/>
                </a:solidFill>
                <a:latin typeface="+mn-lt"/>
                <a:ea typeface="+mn-ea"/>
                <a:cs typeface="Arial" pitchFamily="34" charset="0"/>
              </a:rPr>
              <a:t>, and </a:t>
            </a:r>
            <a:r>
              <a:rPr lang="en-US" sz="2000" b="1" dirty="0" smtClean="0">
                <a:solidFill>
                  <a:srgbClr val="FF0000"/>
                </a:solidFill>
                <a:latin typeface="+mn-lt"/>
                <a:ea typeface="+mn-ea"/>
                <a:cs typeface="Arial" pitchFamily="34" charset="0"/>
              </a:rPr>
              <a:t>direct photons</a:t>
            </a:r>
            <a:r>
              <a:rPr lang="en-US" sz="2000" b="1" dirty="0" smtClean="0">
                <a:solidFill>
                  <a:srgbClr val="002060"/>
                </a:solidFill>
                <a:latin typeface="+mn-lt"/>
                <a:ea typeface="+mn-ea"/>
                <a:cs typeface="Arial" pitchFamily="34" charset="0"/>
              </a:rPr>
              <a:t>.</a:t>
            </a:r>
            <a:endParaRPr lang="ru-RU" sz="2000" b="1" dirty="0">
              <a:solidFill>
                <a:srgbClr val="002060"/>
              </a:solidFill>
              <a:latin typeface="+mn-lt"/>
              <a:ea typeface="+mn-ea"/>
              <a:cs typeface="Arial" pitchFamily="34" charset="0"/>
            </a:endParaRPr>
          </a:p>
        </p:txBody>
      </p:sp>
    </p:spTree>
    <p:extLst>
      <p:ext uri="{BB962C8B-B14F-4D97-AF65-F5344CB8AC3E}">
        <p14:creationId xmlns:p14="http://schemas.microsoft.com/office/powerpoint/2010/main" val="399380125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40962" name="Footer Placeholder 4"/>
          <p:cNvSpPr>
            <a:spLocks noGrp="1"/>
          </p:cNvSpPr>
          <p:nvPr>
            <p:ph type="ftr" sz="quarter" idx="11"/>
          </p:nvPr>
        </p:nvSpPr>
        <p:spPr>
          <a:xfrm>
            <a:off x="2336800" y="6245225"/>
            <a:ext cx="51181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409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68C823-00AE-794B-B84F-60CAF39F04F2}" type="slidenum">
              <a:rPr lang="ru-RU" sz="1400"/>
              <a:pPr eaLnBrk="1" hangingPunct="1"/>
              <a:t>41</a:t>
            </a:fld>
            <a:endParaRPr lang="ru-RU" sz="1400"/>
          </a:p>
        </p:txBody>
      </p:sp>
      <p:sp>
        <p:nvSpPr>
          <p:cNvPr id="2" name="Rectangle 1"/>
          <p:cNvSpPr/>
          <p:nvPr/>
        </p:nvSpPr>
        <p:spPr>
          <a:xfrm>
            <a:off x="745067" y="2594802"/>
            <a:ext cx="7619999" cy="584776"/>
          </a:xfrm>
          <a:prstGeom prst="rect">
            <a:avLst/>
          </a:prstGeom>
        </p:spPr>
        <p:txBody>
          <a:bodyPr wrap="square">
            <a:spAutoFit/>
          </a:bodyPr>
          <a:lstStyle/>
          <a:p>
            <a:pPr algn="ctr" eaLnBrk="1" hangingPunct="1">
              <a:buSzPct val="75000"/>
            </a:pPr>
            <a:r>
              <a:rPr lang="en-US" sz="3200" b="1" dirty="0" smtClean="0">
                <a:solidFill>
                  <a:srgbClr val="000066"/>
                </a:solidFill>
              </a:rPr>
              <a:t>MPD status </a:t>
            </a:r>
          </a:p>
        </p:txBody>
      </p:sp>
    </p:spTree>
    <p:extLst>
      <p:ext uri="{BB962C8B-B14F-4D97-AF65-F5344CB8AC3E}">
        <p14:creationId xmlns:p14="http://schemas.microsoft.com/office/powerpoint/2010/main" val="3086119325"/>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Номер слайда 3"/>
          <p:cNvSpPr>
            <a:spLocks noGrp="1"/>
          </p:cNvSpPr>
          <p:nvPr>
            <p:ph type="sldNum" sz="quarter" idx="12"/>
          </p:nvPr>
        </p:nvSpPr>
        <p:spPr>
          <a:xfrm>
            <a:off x="6858000" y="6327775"/>
            <a:ext cx="21336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AAB6120-38DB-9544-AE17-606BF3E3541B}" type="slidenum">
              <a:rPr lang="ru-RU" sz="1400"/>
              <a:pPr eaLnBrk="1" hangingPunct="1"/>
              <a:t>42</a:t>
            </a:fld>
            <a:endParaRPr lang="ru-RU" sz="1400"/>
          </a:p>
        </p:txBody>
      </p:sp>
      <p:pic>
        <p:nvPicPr>
          <p:cNvPr id="9523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8100" y="990600"/>
            <a:ext cx="6211888" cy="5105400"/>
          </a:xfrm>
        </p:spPr>
      </p:pic>
      <p:sp>
        <p:nvSpPr>
          <p:cNvPr id="95235" name="TextBox 4"/>
          <p:cNvSpPr txBox="1">
            <a:spLocks noChangeArrowheads="1"/>
          </p:cNvSpPr>
          <p:nvPr/>
        </p:nvSpPr>
        <p:spPr bwMode="auto">
          <a:xfrm>
            <a:off x="228600" y="1231900"/>
            <a:ext cx="1690688" cy="646113"/>
          </a:xfrm>
          <a:prstGeom prst="rect">
            <a:avLst/>
          </a:prstGeom>
          <a:solidFill>
            <a:srgbClr val="FEFFD8"/>
          </a:solidFill>
          <a:ln w="9525">
            <a:solidFill>
              <a:srgbClr val="00009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90"/>
                </a:solidFill>
              </a:rPr>
              <a:t>Control Dewar,</a:t>
            </a:r>
          </a:p>
          <a:p>
            <a:pPr eaLnBrk="1" hangingPunct="1"/>
            <a:r>
              <a:rPr lang="en-US" sz="1800">
                <a:solidFill>
                  <a:srgbClr val="000090"/>
                </a:solidFill>
              </a:rPr>
              <a:t>pipe lines</a:t>
            </a:r>
          </a:p>
        </p:txBody>
      </p:sp>
      <p:sp>
        <p:nvSpPr>
          <p:cNvPr id="6" name="Rectangle 5"/>
          <p:cNvSpPr/>
          <p:nvPr/>
        </p:nvSpPr>
        <p:spPr>
          <a:xfrm>
            <a:off x="2274888" y="3289300"/>
            <a:ext cx="1077912" cy="339725"/>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bg1"/>
                </a:solidFill>
                <a:latin typeface="Arial" charset="0"/>
                <a:ea typeface="ＭＳ Ｐゴシック" charset="0"/>
                <a:cs typeface="ＭＳ Ｐゴシック" charset="0"/>
              </a:rPr>
              <a:t>Cryostat</a:t>
            </a:r>
          </a:p>
        </p:txBody>
      </p:sp>
      <p:sp>
        <p:nvSpPr>
          <p:cNvPr id="7" name="Rectangle 6"/>
          <p:cNvSpPr/>
          <p:nvPr/>
        </p:nvSpPr>
        <p:spPr>
          <a:xfrm>
            <a:off x="4524375" y="1743075"/>
            <a:ext cx="936625" cy="339725"/>
          </a:xfrm>
          <a:prstGeom prst="rect">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a:solidFill>
                  <a:schemeClr val="bg1"/>
                </a:solidFill>
                <a:latin typeface="Arial" charset="0"/>
                <a:ea typeface="ＭＳ Ｐゴシック" charset="0"/>
                <a:cs typeface="ＭＳ Ｐゴシック" charset="0"/>
              </a:rPr>
              <a:t>SC coil</a:t>
            </a:r>
          </a:p>
        </p:txBody>
      </p:sp>
      <p:sp>
        <p:nvSpPr>
          <p:cNvPr id="95238" name="TextBox 7"/>
          <p:cNvSpPr txBox="1">
            <a:spLocks noChangeArrowheads="1"/>
          </p:cNvSpPr>
          <p:nvPr/>
        </p:nvSpPr>
        <p:spPr bwMode="auto">
          <a:xfrm>
            <a:off x="2540000" y="2768600"/>
            <a:ext cx="1096963" cy="369888"/>
          </a:xfrm>
          <a:prstGeom prst="rect">
            <a:avLst/>
          </a:prstGeom>
          <a:solidFill>
            <a:schemeClr val="bg1"/>
          </a:solidFill>
          <a:ln w="9525">
            <a:solidFill>
              <a:srgbClr val="00009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FF0000"/>
                </a:solidFill>
              </a:rPr>
              <a:t>Trim Coil</a:t>
            </a:r>
          </a:p>
        </p:txBody>
      </p:sp>
      <p:cxnSp>
        <p:nvCxnSpPr>
          <p:cNvPr id="10" name="Straight Arrow Connector 9"/>
          <p:cNvCxnSpPr>
            <a:stCxn id="7" idx="1"/>
          </p:cNvCxnSpPr>
          <p:nvPr/>
        </p:nvCxnSpPr>
        <p:spPr>
          <a:xfrm rot="10800000" flipV="1">
            <a:off x="3792538" y="1912938"/>
            <a:ext cx="731837" cy="47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rot="5400000" flipH="1" flipV="1">
            <a:off x="3479800" y="2641600"/>
            <a:ext cx="533400" cy="152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87049" name="TextBox 10"/>
          <p:cNvSpPr txBox="1">
            <a:spLocks noChangeArrowheads="1"/>
          </p:cNvSpPr>
          <p:nvPr/>
        </p:nvSpPr>
        <p:spPr bwMode="auto">
          <a:xfrm>
            <a:off x="1957388" y="88900"/>
            <a:ext cx="5610225" cy="523875"/>
          </a:xfrm>
          <a:prstGeom prst="rect">
            <a:avLst/>
          </a:prstGeom>
          <a:solidFill>
            <a:schemeClr val="accent5"/>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smtClean="0">
                <a:solidFill>
                  <a:srgbClr val="000090"/>
                </a:solidFill>
                <a:cs typeface="Arial" charset="0"/>
              </a:rPr>
              <a:t>MPD superconducting Solenoid</a:t>
            </a:r>
          </a:p>
        </p:txBody>
      </p:sp>
      <p:sp>
        <p:nvSpPr>
          <p:cNvPr id="95242" name="TextBox 11"/>
          <p:cNvSpPr txBox="1">
            <a:spLocks noChangeArrowheads="1"/>
          </p:cNvSpPr>
          <p:nvPr/>
        </p:nvSpPr>
        <p:spPr bwMode="auto">
          <a:xfrm>
            <a:off x="5676900" y="3068638"/>
            <a:ext cx="3352800" cy="2708275"/>
          </a:xfrm>
          <a:prstGeom prst="rect">
            <a:avLst/>
          </a:prstGeom>
          <a:solidFill>
            <a:srgbClr val="CEE9F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cs typeface="Arial" charset="0"/>
              </a:rPr>
              <a:t>ASG superconducting</a:t>
            </a:r>
          </a:p>
          <a:p>
            <a:pPr eaLnBrk="1" hangingPunct="1"/>
            <a:r>
              <a:rPr lang="en-US" sz="2000">
                <a:solidFill>
                  <a:srgbClr val="000090"/>
                </a:solidFill>
                <a:cs typeface="Arial" charset="0"/>
              </a:rPr>
              <a:t>(Genova, Italy)</a:t>
            </a:r>
            <a:r>
              <a:rPr lang="en-US" sz="2000" b="1">
                <a:solidFill>
                  <a:srgbClr val="000090"/>
                </a:solidFill>
                <a:cs typeface="Arial" charset="0"/>
              </a:rPr>
              <a:t>:</a:t>
            </a:r>
          </a:p>
          <a:p>
            <a:pPr eaLnBrk="1" hangingPunct="1">
              <a:lnSpc>
                <a:spcPct val="150000"/>
              </a:lnSpc>
              <a:buFont typeface="Arial" charset="0"/>
              <a:buChar char="•"/>
            </a:pPr>
            <a:r>
              <a:rPr lang="en-US" sz="2000" i="1">
                <a:solidFill>
                  <a:srgbClr val="000090"/>
                </a:solidFill>
                <a:cs typeface="Arial" charset="0"/>
              </a:rPr>
              <a:t>Cold Mass + Cryostat</a:t>
            </a:r>
            <a:endParaRPr lang="en-US" sz="2000" i="1">
              <a:solidFill>
                <a:srgbClr val="FF0000"/>
              </a:solidFill>
              <a:cs typeface="Arial" charset="0"/>
            </a:endParaRPr>
          </a:p>
          <a:p>
            <a:pPr eaLnBrk="1" hangingPunct="1">
              <a:buFont typeface="Arial" charset="0"/>
              <a:buChar char="•"/>
            </a:pPr>
            <a:r>
              <a:rPr lang="en-US" sz="2000" i="1">
                <a:solidFill>
                  <a:srgbClr val="000090"/>
                </a:solidFill>
                <a:cs typeface="Arial" charset="0"/>
              </a:rPr>
              <a:t>Vacuum System</a:t>
            </a:r>
          </a:p>
          <a:p>
            <a:pPr eaLnBrk="1" hangingPunct="1">
              <a:buFont typeface="Arial" charset="0"/>
              <a:buChar char="•"/>
            </a:pPr>
            <a:r>
              <a:rPr lang="en-US" sz="2000" i="1">
                <a:solidFill>
                  <a:srgbClr val="000090"/>
                </a:solidFill>
                <a:cs typeface="Arial" charset="0"/>
              </a:rPr>
              <a:t>Trim Coils</a:t>
            </a:r>
          </a:p>
          <a:p>
            <a:pPr eaLnBrk="1" hangingPunct="1">
              <a:buFont typeface="Arial" charset="0"/>
              <a:buChar char="•"/>
            </a:pPr>
            <a:r>
              <a:rPr lang="en-US" sz="2000" i="1">
                <a:solidFill>
                  <a:srgbClr val="000090"/>
                </a:solidFill>
                <a:cs typeface="Arial" charset="0"/>
              </a:rPr>
              <a:t>Control System</a:t>
            </a:r>
          </a:p>
          <a:p>
            <a:pPr eaLnBrk="1" hangingPunct="1">
              <a:buFont typeface="Arial" charset="0"/>
              <a:buChar char="•"/>
            </a:pPr>
            <a:r>
              <a:rPr lang="en-US" sz="2000" i="1">
                <a:solidFill>
                  <a:srgbClr val="000090"/>
                </a:solidFill>
                <a:cs typeface="Arial" charset="0"/>
              </a:rPr>
              <a:t>PS</a:t>
            </a:r>
          </a:p>
          <a:p>
            <a:pPr eaLnBrk="1" hangingPunct="1">
              <a:buFont typeface="Arial" charset="0"/>
              <a:buChar char="•"/>
            </a:pPr>
            <a:r>
              <a:rPr lang="en-US" sz="2000" b="1" i="1">
                <a:solidFill>
                  <a:srgbClr val="FF0006"/>
                </a:solidFill>
                <a:cs typeface="Arial" charset="0"/>
              </a:rPr>
              <a:t>General responsibility</a:t>
            </a:r>
          </a:p>
        </p:txBody>
      </p:sp>
      <p:cxnSp>
        <p:nvCxnSpPr>
          <p:cNvPr id="17" name="Straight Arrow Connector 16"/>
          <p:cNvCxnSpPr/>
          <p:nvPr/>
        </p:nvCxnSpPr>
        <p:spPr>
          <a:xfrm>
            <a:off x="1233488" y="1885950"/>
            <a:ext cx="963612" cy="17145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95244" name="Date Placeholder 1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95245" name="Footer Placeholder 14"/>
          <p:cNvSpPr>
            <a:spLocks noGrp="1"/>
          </p:cNvSpPr>
          <p:nvPr>
            <p:ph type="ftr" sz="quarter" idx="11"/>
          </p:nvPr>
        </p:nvSpPr>
        <p:spPr>
          <a:xfrm>
            <a:off x="3124200" y="6245225"/>
            <a:ext cx="34671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smtClean="0"/>
              <a:t>V.Kekelidze, ICPPA</a:t>
            </a:r>
            <a:endParaRPr lang="ru-RU" sz="1400"/>
          </a:p>
        </p:txBody>
      </p:sp>
      <p:pic>
        <p:nvPicPr>
          <p:cNvPr id="95246" name="Picture 2"/>
          <p:cNvPicPr>
            <a:picLocks noChangeAspect="1" noChangeArrowheads="1"/>
          </p:cNvPicPr>
          <p:nvPr/>
        </p:nvPicPr>
        <p:blipFill>
          <a:blip r:embed="rId4">
            <a:extLst>
              <a:ext uri="{28A0092B-C50C-407E-A947-70E740481C1C}">
                <a14:useLocalDpi xmlns:a14="http://schemas.microsoft.com/office/drawing/2010/main" val="0"/>
              </a:ext>
            </a:extLst>
          </a:blip>
          <a:srcRect l="-1598" t="44313" r="-2"/>
          <a:stretch>
            <a:fillRect/>
          </a:stretch>
        </p:blipFill>
        <p:spPr bwMode="auto">
          <a:xfrm>
            <a:off x="5454650" y="661988"/>
            <a:ext cx="3663950" cy="2005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5247" name="Straight Arrow Connector 15"/>
          <p:cNvCxnSpPr>
            <a:cxnSpLocks noChangeShapeType="1"/>
          </p:cNvCxnSpPr>
          <p:nvPr/>
        </p:nvCxnSpPr>
        <p:spPr bwMode="auto">
          <a:xfrm>
            <a:off x="6705600" y="2082800"/>
            <a:ext cx="1212850" cy="1588"/>
          </a:xfrm>
          <a:prstGeom prst="straightConnector1">
            <a:avLst/>
          </a:prstGeom>
          <a:noFill/>
          <a:ln w="38100">
            <a:solidFill>
              <a:srgbClr val="FF0000"/>
            </a:solidFill>
            <a:round/>
            <a:headEnd type="arrow" w="med" len="med"/>
            <a:tailEnd type="arrow" w="med" len="med"/>
          </a:ln>
          <a:extLst>
            <a:ext uri="{909E8E84-426E-40dd-AFC4-6F175D3DCCD1}">
              <a14:hiddenFill xmlns:a14="http://schemas.microsoft.com/office/drawing/2010/main">
                <a:noFill/>
              </a14:hiddenFill>
            </a:ext>
          </a:extLst>
        </p:spPr>
      </p:cxnSp>
      <p:sp>
        <p:nvSpPr>
          <p:cNvPr id="95248" name="TextBox 16"/>
          <p:cNvSpPr txBox="1">
            <a:spLocks noChangeArrowheads="1"/>
          </p:cNvSpPr>
          <p:nvPr/>
        </p:nvSpPr>
        <p:spPr bwMode="auto">
          <a:xfrm>
            <a:off x="6626225" y="1666875"/>
            <a:ext cx="13843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ru-RU" sz="1600" b="1" i="1">
                <a:solidFill>
                  <a:srgbClr val="FF0000"/>
                </a:solidFill>
              </a:rPr>
              <a:t> </a:t>
            </a:r>
            <a:r>
              <a:rPr lang="en-US" sz="1600" b="1" i="1">
                <a:solidFill>
                  <a:srgbClr val="FF0000"/>
                </a:solidFill>
              </a:rPr>
              <a:t>TPC region</a:t>
            </a:r>
          </a:p>
        </p:txBody>
      </p:sp>
      <p:sp>
        <p:nvSpPr>
          <p:cNvPr id="95249" name="TextBox 27"/>
          <p:cNvSpPr txBox="1">
            <a:spLocks noChangeArrowheads="1"/>
          </p:cNvSpPr>
          <p:nvPr/>
        </p:nvSpPr>
        <p:spPr bwMode="auto">
          <a:xfrm>
            <a:off x="2019300" y="736600"/>
            <a:ext cx="20161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rPr>
              <a:t>weight ~</a:t>
            </a:r>
            <a:r>
              <a:rPr lang="ru-RU" sz="2000" b="1">
                <a:solidFill>
                  <a:srgbClr val="000090"/>
                </a:solidFill>
              </a:rPr>
              <a:t> </a:t>
            </a:r>
            <a:r>
              <a:rPr lang="en-US" sz="2000" b="1">
                <a:solidFill>
                  <a:srgbClr val="000090"/>
                </a:solidFill>
              </a:rPr>
              <a:t>9</a:t>
            </a:r>
            <a:r>
              <a:rPr lang="ru-RU" sz="2000" b="1">
                <a:solidFill>
                  <a:srgbClr val="000090"/>
                </a:solidFill>
              </a:rPr>
              <a:t>00 </a:t>
            </a:r>
            <a:r>
              <a:rPr lang="en-US" sz="2000" b="1">
                <a:solidFill>
                  <a:srgbClr val="000090"/>
                </a:solidFill>
              </a:rPr>
              <a:t>t</a:t>
            </a:r>
          </a:p>
        </p:txBody>
      </p:sp>
      <p:sp>
        <p:nvSpPr>
          <p:cNvPr id="95250" name="TextBox 4"/>
          <p:cNvSpPr txBox="1">
            <a:spLocks noChangeArrowheads="1"/>
          </p:cNvSpPr>
          <p:nvPr/>
        </p:nvSpPr>
        <p:spPr bwMode="auto">
          <a:xfrm>
            <a:off x="165100" y="711200"/>
            <a:ext cx="1917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rPr>
              <a:t>B</a:t>
            </a:r>
            <a:r>
              <a:rPr lang="en-US" b="1" baseline="-25000">
                <a:solidFill>
                  <a:srgbClr val="000090"/>
                </a:solidFill>
              </a:rPr>
              <a:t>0</a:t>
            </a:r>
            <a:r>
              <a:rPr lang="en-US" b="1">
                <a:solidFill>
                  <a:srgbClr val="000090"/>
                </a:solidFill>
              </a:rPr>
              <a:t>=0.66 T</a:t>
            </a:r>
            <a:endParaRPr lang="ru-RU" b="1">
              <a:solidFill>
                <a:srgbClr val="000090"/>
              </a:solidFill>
            </a:endParaRPr>
          </a:p>
        </p:txBody>
      </p:sp>
      <p:sp>
        <p:nvSpPr>
          <p:cNvPr id="71699" name="TextBox 17"/>
          <p:cNvSpPr txBox="1">
            <a:spLocks noChangeArrowheads="1"/>
          </p:cNvSpPr>
          <p:nvPr/>
        </p:nvSpPr>
        <p:spPr bwMode="auto">
          <a:xfrm>
            <a:off x="2695575" y="5908675"/>
            <a:ext cx="5383213" cy="461963"/>
          </a:xfrm>
          <a:prstGeom prst="rect">
            <a:avLst/>
          </a:prstGeom>
          <a:solidFill>
            <a:schemeClr val="accent5"/>
          </a:solidFill>
          <a:ln w="38100">
            <a:solidFill>
              <a:srgbClr val="FF000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i="1" smtClean="0">
                <a:solidFill>
                  <a:srgbClr val="000090"/>
                </a:solidFill>
              </a:rPr>
              <a:t>Contract - signed; works – in progress</a:t>
            </a:r>
            <a:endParaRPr lang="en-US" b="1" smtClean="0">
              <a:solidFill>
                <a:srgbClr val="FF0000"/>
              </a:solidFill>
            </a:endParaRPr>
          </a:p>
        </p:txBody>
      </p:sp>
      <p:sp>
        <p:nvSpPr>
          <p:cNvPr id="95252" name="Rectangle 35"/>
          <p:cNvSpPr>
            <a:spLocks noChangeArrowheads="1"/>
          </p:cNvSpPr>
          <p:nvPr/>
        </p:nvSpPr>
        <p:spPr bwMode="auto">
          <a:xfrm>
            <a:off x="5537200" y="2241550"/>
            <a:ext cx="3441700" cy="647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i="1">
                <a:solidFill>
                  <a:srgbClr val="000090"/>
                </a:solidFill>
              </a:rPr>
              <a:t>high level (~ 3x</a:t>
            </a:r>
            <a:r>
              <a:rPr lang="en-US" i="1">
                <a:solidFill>
                  <a:srgbClr val="FF0000"/>
                </a:solidFill>
              </a:rPr>
              <a:t>10</a:t>
            </a:r>
            <a:r>
              <a:rPr lang="en-US" i="1" baseline="30000">
                <a:solidFill>
                  <a:srgbClr val="FF0000"/>
                </a:solidFill>
              </a:rPr>
              <a:t>-4</a:t>
            </a:r>
            <a:r>
              <a:rPr lang="en-US" i="1">
                <a:solidFill>
                  <a:srgbClr val="000090"/>
                </a:solidFill>
              </a:rPr>
              <a:t>) of magnetic</a:t>
            </a:r>
          </a:p>
          <a:p>
            <a:r>
              <a:rPr lang="en-US" i="1">
                <a:solidFill>
                  <a:srgbClr val="000090"/>
                </a:solidFill>
              </a:rPr>
              <a:t>field homogeneity  </a:t>
            </a:r>
            <a:endParaRPr lang="en-US">
              <a:solidFill>
                <a:srgbClr val="000090"/>
              </a:solidFil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October 10, 2016</a:t>
            </a:r>
            <a:endParaRPr lang="ru-RU"/>
          </a:p>
        </p:txBody>
      </p:sp>
      <p:sp>
        <p:nvSpPr>
          <p:cNvPr id="5" name="Footer Placeholder 4"/>
          <p:cNvSpPr>
            <a:spLocks noGrp="1"/>
          </p:cNvSpPr>
          <p:nvPr>
            <p:ph type="ftr" sz="quarter" idx="11"/>
          </p:nvPr>
        </p:nvSpPr>
        <p:spPr/>
        <p:txBody>
          <a:bodyPr/>
          <a:lstStyle/>
          <a:p>
            <a:pPr>
              <a:defRPr/>
            </a:pPr>
            <a:r>
              <a:rPr lang="en-GB" smtClean="0"/>
              <a:t>V.Kekelidze, ICPPA</a:t>
            </a:r>
            <a:endParaRPr lang="ru-RU"/>
          </a:p>
        </p:txBody>
      </p:sp>
      <p:sp>
        <p:nvSpPr>
          <p:cNvPr id="6" name="Slide Number Placeholder 5"/>
          <p:cNvSpPr>
            <a:spLocks noGrp="1"/>
          </p:cNvSpPr>
          <p:nvPr>
            <p:ph type="sldNum" sz="quarter" idx="12"/>
          </p:nvPr>
        </p:nvSpPr>
        <p:spPr/>
        <p:txBody>
          <a:bodyPr/>
          <a:lstStyle/>
          <a:p>
            <a:pPr>
              <a:defRPr/>
            </a:pPr>
            <a:fld id="{3CFA899A-AD30-8945-B3AC-D1B6F0DA30F0}" type="slidenum">
              <a:rPr lang="ru-RU" smtClean="0"/>
              <a:pPr>
                <a:defRPr/>
              </a:pPr>
              <a:t>43</a:t>
            </a:fld>
            <a:endParaRPr lang="ru-RU"/>
          </a:p>
        </p:txBody>
      </p:sp>
      <p:pic>
        <p:nvPicPr>
          <p:cNvPr id="9" name="Picture 8"/>
          <p:cNvPicPr>
            <a:picLocks noChangeAspect="1" noChangeArrowheads="1"/>
          </p:cNvPicPr>
          <p:nvPr/>
        </p:nvPicPr>
        <p:blipFill>
          <a:blip r:embed="rId2">
            <a:extLst>
              <a:ext uri="{28A0092B-C50C-407E-A947-70E740481C1C}">
                <a14:useLocalDpi xmlns:a14="http://schemas.microsoft.com/office/drawing/2010/main" val="0"/>
              </a:ext>
            </a:extLst>
          </a:blip>
          <a:srcRect t="7045" r="288"/>
          <a:stretch>
            <a:fillRect/>
          </a:stretch>
        </p:blipFill>
        <p:spPr bwMode="auto">
          <a:xfrm>
            <a:off x="4243388" y="4198938"/>
            <a:ext cx="4699195" cy="199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L1000751"/>
          <p:cNvPicPr>
            <a:picLocks noChangeAspect="1" noChangeArrowheads="1"/>
          </p:cNvPicPr>
          <p:nvPr/>
        </p:nvPicPr>
        <p:blipFill>
          <a:blip r:embed="rId3">
            <a:extLst>
              <a:ext uri="{28A0092B-C50C-407E-A947-70E740481C1C}">
                <a14:useLocalDpi xmlns:a14="http://schemas.microsoft.com/office/drawing/2010/main" val="0"/>
              </a:ext>
            </a:extLst>
          </a:blip>
          <a:srcRect l="5763" t="30502" r="4909" b="17781"/>
          <a:stretch>
            <a:fillRect/>
          </a:stretch>
        </p:blipFill>
        <p:spPr bwMode="auto">
          <a:xfrm>
            <a:off x="152399" y="4216400"/>
            <a:ext cx="5207001" cy="201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IMAG101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4769" y="673100"/>
            <a:ext cx="6054131" cy="3400777"/>
          </a:xfrm>
          <a:prstGeom prst="rect">
            <a:avLst/>
          </a:prstGeom>
          <a:scene3d>
            <a:camera prst="orthographicFront">
              <a:rot lat="0" lon="0" rev="10800000"/>
            </a:camera>
            <a:lightRig rig="threePt" dir="t"/>
          </a:scene3d>
        </p:spPr>
      </p:pic>
      <p:sp>
        <p:nvSpPr>
          <p:cNvPr id="12" name="Rectangle 11"/>
          <p:cNvSpPr/>
          <p:nvPr/>
        </p:nvSpPr>
        <p:spPr>
          <a:xfrm>
            <a:off x="3721100" y="667435"/>
            <a:ext cx="5257800" cy="369332"/>
          </a:xfrm>
          <a:prstGeom prst="rect">
            <a:avLst/>
          </a:prstGeom>
          <a:solidFill>
            <a:schemeClr val="bg1"/>
          </a:solidFill>
        </p:spPr>
        <p:txBody>
          <a:bodyPr wrap="square">
            <a:spAutoFit/>
          </a:bodyPr>
          <a:lstStyle/>
          <a:p>
            <a:pPr algn="r"/>
            <a:r>
              <a:rPr lang="en-US" b="1" dirty="0" smtClean="0">
                <a:solidFill>
                  <a:srgbClr val="000090"/>
                </a:solidFill>
                <a:cs typeface="Arial" charset="0"/>
              </a:rPr>
              <a:t>VITKOVICE Heavy Machinery,  </a:t>
            </a:r>
            <a:r>
              <a:rPr lang="en-US" dirty="0" smtClean="0">
                <a:solidFill>
                  <a:srgbClr val="000090"/>
                </a:solidFill>
                <a:cs typeface="Arial" charset="0"/>
              </a:rPr>
              <a:t>Sept. 5, 2016 </a:t>
            </a:r>
            <a:endParaRPr lang="en-US" dirty="0"/>
          </a:p>
        </p:txBody>
      </p:sp>
      <p:sp>
        <p:nvSpPr>
          <p:cNvPr id="14" name="TextBox 10"/>
          <p:cNvSpPr txBox="1">
            <a:spLocks noChangeArrowheads="1"/>
          </p:cNvSpPr>
          <p:nvPr/>
        </p:nvSpPr>
        <p:spPr bwMode="auto">
          <a:xfrm>
            <a:off x="1220788" y="152400"/>
            <a:ext cx="7395257" cy="461665"/>
          </a:xfrm>
          <a:prstGeom prst="rect">
            <a:avLst/>
          </a:prstGeom>
          <a:solidFill>
            <a:schemeClr val="accent5"/>
          </a:solidFill>
          <a:ln>
            <a:noFill/>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smtClean="0">
                <a:solidFill>
                  <a:srgbClr val="000090"/>
                </a:solidFill>
                <a:cs typeface="Arial" charset="0"/>
              </a:rPr>
              <a:t>Yoke production:  </a:t>
            </a:r>
            <a:r>
              <a:rPr lang="en-US" i="1" dirty="0" smtClean="0">
                <a:solidFill>
                  <a:srgbClr val="000090"/>
                </a:solidFill>
                <a:cs typeface="Arial" charset="0"/>
              </a:rPr>
              <a:t>all packages are at </a:t>
            </a:r>
            <a:r>
              <a:rPr lang="en-US" i="1" dirty="0" err="1" smtClean="0">
                <a:solidFill>
                  <a:srgbClr val="000090"/>
                </a:solidFill>
                <a:cs typeface="Arial" charset="0"/>
              </a:rPr>
              <a:t>Vitkovice</a:t>
            </a:r>
            <a:r>
              <a:rPr lang="en-US" i="1" dirty="0" smtClean="0">
                <a:solidFill>
                  <a:srgbClr val="000090"/>
                </a:solidFill>
                <a:cs typeface="Arial" charset="0"/>
              </a:rPr>
              <a:t> HM</a:t>
            </a:r>
          </a:p>
        </p:txBody>
      </p:sp>
      <p:pic>
        <p:nvPicPr>
          <p:cNvPr id="7" name="Рисунок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1600" y="683680"/>
            <a:ext cx="3594100" cy="3405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a:off x="1371600" y="3471333"/>
            <a:ext cx="118533" cy="1540934"/>
          </a:xfrm>
          <a:prstGeom prst="straightConnector1">
            <a:avLst/>
          </a:prstGeom>
          <a:ln w="38100" cmpd="sng">
            <a:solidFill>
              <a:srgbClr val="FF0006"/>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1117600" y="2590800"/>
            <a:ext cx="6451600" cy="2980267"/>
          </a:xfrm>
          <a:prstGeom prst="straightConnector1">
            <a:avLst/>
          </a:prstGeom>
          <a:ln w="38100" cmpd="sng">
            <a:solidFill>
              <a:srgbClr val="FF0006"/>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166534" y="1930400"/>
            <a:ext cx="1608666" cy="999067"/>
          </a:xfrm>
          <a:prstGeom prst="straightConnector1">
            <a:avLst/>
          </a:prstGeom>
          <a:ln w="38100" cmpd="sng">
            <a:solidFill>
              <a:srgbClr val="FF0006"/>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01420060"/>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TextBox 7"/>
          <p:cNvSpPr txBox="1">
            <a:spLocks noChangeArrowheads="1"/>
          </p:cNvSpPr>
          <p:nvPr/>
        </p:nvSpPr>
        <p:spPr bwMode="auto">
          <a:xfrm>
            <a:off x="320675" y="120650"/>
            <a:ext cx="830738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cs typeface="Arial" charset="0"/>
              </a:rPr>
              <a:t>Schedule for MPD Magnet fabrication &amp; commissioning</a:t>
            </a:r>
          </a:p>
          <a:p>
            <a:pPr eaLnBrk="1" hangingPunct="1"/>
            <a:r>
              <a:rPr lang="en-US" b="1" i="1">
                <a:solidFill>
                  <a:srgbClr val="FF0000"/>
                </a:solidFill>
                <a:cs typeface="Arial" charset="0"/>
              </a:rPr>
              <a:t>critical ! </a:t>
            </a:r>
          </a:p>
        </p:txBody>
      </p:sp>
      <p:graphicFrame>
        <p:nvGraphicFramePr>
          <p:cNvPr id="5" name="Table 4"/>
          <p:cNvGraphicFramePr>
            <a:graphicFrameLocks noGrp="1"/>
          </p:cNvGraphicFramePr>
          <p:nvPr/>
        </p:nvGraphicFramePr>
        <p:xfrm>
          <a:off x="171450" y="620713"/>
          <a:ext cx="8864600" cy="5454645"/>
        </p:xfrm>
        <a:graphic>
          <a:graphicData uri="http://schemas.openxmlformats.org/drawingml/2006/table">
            <a:tbl>
              <a:tblPr/>
              <a:tblGrid>
                <a:gridCol w="3635375"/>
                <a:gridCol w="261938"/>
                <a:gridCol w="260350"/>
                <a:gridCol w="261937"/>
                <a:gridCol w="261938"/>
                <a:gridCol w="261937"/>
                <a:gridCol w="260350"/>
                <a:gridCol w="261938"/>
                <a:gridCol w="261937"/>
                <a:gridCol w="260350"/>
                <a:gridCol w="261938"/>
                <a:gridCol w="261937"/>
                <a:gridCol w="260350"/>
                <a:gridCol w="261938"/>
                <a:gridCol w="261937"/>
                <a:gridCol w="261938"/>
                <a:gridCol w="260350"/>
                <a:gridCol w="261937"/>
                <a:gridCol w="261938"/>
                <a:gridCol w="260350"/>
                <a:gridCol w="261937"/>
              </a:tblGrid>
              <a:tr h="221947">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ea typeface="ＭＳ Ｐゴシック" charset="0"/>
                          <a:cs typeface="ＭＳ Ｐゴシック" charset="0"/>
                        </a:rPr>
                        <a:t>Of navigation in Volga. And water</a:t>
                      </a: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a:noFill/>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gridSpan="4">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2015</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2016</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2017</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2018</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2019</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225438">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1" i="0" u="none" strike="noStrike" cap="none" normalizeH="0" baseline="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90"/>
                          </a:solidFill>
                          <a:effectLst/>
                          <a:latin typeface="Arial" charset="0"/>
                          <a:ea typeface="ＭＳ Ｐゴシック" charset="0"/>
                          <a:cs typeface="ＭＳ Ｐゴシック" charset="0"/>
                        </a:rPr>
                        <a:t>I</a:t>
                      </a:r>
                    </a:p>
                  </a:txBody>
                  <a:tcPr marL="8562" marR="8562" marT="8563" marB="0" anchor="ctr"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III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IV</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dirty="0">
                          <a:ln>
                            <a:noFill/>
                          </a:ln>
                          <a:solidFill>
                            <a:srgbClr val="000090"/>
                          </a:solidFill>
                          <a:effectLst/>
                          <a:latin typeface="Arial" charset="0"/>
                          <a:ea typeface="ＭＳ Ｐゴシック" charset="0"/>
                          <a:cs typeface="ＭＳ Ｐゴシック" charset="0"/>
                        </a:rPr>
                        <a:t>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III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IV</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III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IV</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III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IV</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III</a:t>
                      </a:r>
                    </a:p>
                  </a:txBody>
                  <a:tcPr marL="8562" marR="8562" marT="8563" marB="0" anchor="ctr"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rgbClr val="000090"/>
                          </a:solidFill>
                          <a:effectLst/>
                          <a:latin typeface="Arial" charset="0"/>
                          <a:ea typeface="ＭＳ Ｐゴシック" charset="0"/>
                          <a:cs typeface="ＭＳ Ｐゴシック" charset="0"/>
                        </a:rPr>
                        <a:t>IV</a:t>
                      </a:r>
                    </a:p>
                  </a:txBody>
                  <a:tcPr marL="8562" marR="8562" marT="8563"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Contract with ASG                                     </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EFFD8"/>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FF"/>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FF"/>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FF"/>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00FF"/>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00"/>
                          </a:solidFill>
                          <a:effectLst/>
                          <a:latin typeface="Arial" charset="0"/>
                          <a:ea typeface="ＭＳ Ｐゴシック" charset="0"/>
                          <a:cs typeface="ＭＳ Ｐゴシック" charset="0"/>
                        </a:rPr>
                        <a:t>          -  final design report                       </a:t>
                      </a:r>
                      <a:endParaRPr kumimoji="0" lang="en-US" sz="1400" b="0" i="1" u="none" strike="noStrike" cap="none" normalizeH="0" baseline="0" dirty="0">
                        <a:ln>
                          <a:noFill/>
                        </a:ln>
                        <a:solidFill>
                          <a:srgbClr val="00000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EFFD8"/>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 trim coils</a:t>
                      </a:r>
                      <a:r>
                        <a:rPr kumimoji="0" lang="ru-RU" sz="1400" b="0" i="1" u="none" strike="noStrike" cap="none" normalizeH="0" baseline="0" dirty="0" smtClean="0">
                          <a:ln>
                            <a:noFill/>
                          </a:ln>
                          <a:solidFill>
                            <a:schemeClr val="tx1"/>
                          </a:solidFill>
                          <a:effectLst/>
                          <a:latin typeface="Arial" charset="0"/>
                          <a:ea typeface="ＭＳ Ｐゴシック" charset="0"/>
                          <a:cs typeface="ＭＳ Ｐゴシック" charset="0"/>
                        </a:rPr>
                        <a:t> + </a:t>
                      </a: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forgings                     </a:t>
                      </a:r>
                      <a:endParaRPr kumimoji="0" lang="en-US" sz="1400" b="1" i="1"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EFFD8"/>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defRPr/>
                      </a:pPr>
                      <a:r>
                        <a:rPr kumimoji="0" lang="en-US" sz="1400" b="0" i="1"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ru-RU" sz="1400" b="0" i="1"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SC cable, cryostat, coils              </a:t>
                      </a: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EFFD8"/>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ru-RU" sz="1400" b="0" i="1"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FAT                                              </a:t>
                      </a:r>
                      <a:endParaRPr kumimoji="0" lang="en-US" sz="1400" b="0" i="1"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EFFD8"/>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ru-RU" sz="700" b="0" i="0" u="none" strike="noStrike" cap="none" normalizeH="0" baseline="0" dirty="0" smtClean="0">
                          <a:ln>
                            <a:noFill/>
                          </a:ln>
                          <a:solidFill>
                            <a:schemeClr val="tx1"/>
                          </a:solidFill>
                          <a:effectLst/>
                          <a:latin typeface="Arial" charset="0"/>
                          <a:ea typeface="ＭＳ Ｐゴシック" charset="0"/>
                          <a:cs typeface="ＭＳ Ｐゴシック" charset="0"/>
                        </a:rPr>
                        <a:t>   </a:t>
                      </a: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rgbClr val="00641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defRPr/>
                      </a:pP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 delivery to </a:t>
                      </a:r>
                      <a:r>
                        <a:rPr kumimoji="0" lang="en-US" sz="1400" b="0" i="1" u="none" strike="noStrike" cap="none" normalizeH="0" baseline="0" dirty="0" err="1" smtClean="0">
                          <a:ln>
                            <a:noFill/>
                          </a:ln>
                          <a:solidFill>
                            <a:schemeClr val="tx1"/>
                          </a:solidFill>
                          <a:effectLst/>
                          <a:latin typeface="Arial" charset="0"/>
                          <a:ea typeface="ＭＳ Ｐゴシック" charset="0"/>
                          <a:cs typeface="ＭＳ Ｐゴシック" charset="0"/>
                        </a:rPr>
                        <a:t>Dubna</a:t>
                      </a: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a:t>
                      </a: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EFFD8"/>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3399"/>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defRPr/>
                      </a:pPr>
                      <a:r>
                        <a:rPr kumimoji="0" lang="ru-RU" sz="1400" b="0" i="1"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1400" b="1" i="1" u="none" strike="noStrike" cap="none" normalizeH="0" baseline="0" dirty="0" smtClean="0">
                          <a:ln>
                            <a:noFill/>
                          </a:ln>
                          <a:solidFill>
                            <a:srgbClr val="000090"/>
                          </a:solidFill>
                          <a:effectLst/>
                          <a:latin typeface="Arial" charset="0"/>
                          <a:ea typeface="ＭＳ Ｐゴシック" charset="0"/>
                          <a:cs typeface="ＭＳ Ｐゴシック" charset="0"/>
                        </a:rPr>
                        <a:t> - tests &amp; overall commissioning  </a:t>
                      </a:r>
                      <a:endPar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FEFFD8"/>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ru-RU" sz="700" b="0" i="0" u="none" strike="noStrike" cap="none" normalizeH="0" baseline="0" dirty="0" smtClean="0">
                          <a:ln>
                            <a:noFill/>
                          </a:ln>
                          <a:solidFill>
                            <a:schemeClr val="tx1"/>
                          </a:solidFill>
                          <a:effectLst/>
                          <a:latin typeface="Arial" charset="0"/>
                          <a:ea typeface="ＭＳ Ｐゴシック" charset="0"/>
                          <a:cs typeface="ＭＳ Ｐゴシック" charset="0"/>
                        </a:rPr>
                        <a:t>  </a:t>
                      </a: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ru-RU" sz="700" b="0" i="0" u="none" strike="noStrike" cap="none" normalizeH="0" baseline="0" dirty="0" smtClean="0">
                          <a:ln>
                            <a:noFill/>
                          </a:ln>
                          <a:solidFill>
                            <a:schemeClr val="tx1"/>
                          </a:solidFill>
                          <a:effectLst/>
                          <a:latin typeface="Arial" charset="0"/>
                          <a:ea typeface="ＭＳ Ｐゴシック" charset="0"/>
                          <a:cs typeface="ＭＳ Ｐゴシック" charset="0"/>
                        </a:rPr>
                        <a:t>-</a:t>
                      </a:r>
                      <a:endPar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defRPr/>
                      </a:pPr>
                      <a:r>
                        <a:rPr kumimoji="0" lang="en-US" sz="1400" b="1" i="1" u="none" strike="noStrike" cap="none" normalizeH="0" baseline="0" dirty="0" smtClean="0">
                          <a:ln>
                            <a:noFill/>
                          </a:ln>
                          <a:solidFill>
                            <a:srgbClr val="000090"/>
                          </a:solidFill>
                          <a:effectLst/>
                          <a:latin typeface="Arial" charset="0"/>
                          <a:ea typeface="ＭＳ Ｐゴシック" charset="0"/>
                          <a:cs typeface="ＭＳ Ｐゴシック" charset="0"/>
                        </a:rPr>
                        <a:t> </a:t>
                      </a: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Yoke production </a:t>
                      </a: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rgbClr val="0000FF"/>
                          </a:solidFill>
                          <a:effectLst/>
                          <a:latin typeface="Arial" charset="0"/>
                          <a:ea typeface="ＭＳ Ｐゴシック" charset="0"/>
                          <a:cs typeface="ＭＳ Ｐゴシック" charset="0"/>
                        </a:rPr>
                        <a:t>         </a:t>
                      </a:r>
                      <a:r>
                        <a:rPr kumimoji="0" lang="en-US" sz="1400" b="0" i="1" u="none" strike="noStrike" cap="none" normalizeH="0" baseline="0" dirty="0" smtClean="0">
                          <a:ln>
                            <a:noFill/>
                          </a:ln>
                          <a:solidFill>
                            <a:srgbClr val="000090"/>
                          </a:solidFill>
                          <a:effectLst/>
                          <a:latin typeface="Arial" charset="0"/>
                          <a:ea typeface="ＭＳ Ｐゴシック" charset="0"/>
                          <a:cs typeface="ＭＳ Ｐゴシック" charset="0"/>
                        </a:rPr>
                        <a:t> - contract preparation</a:t>
                      </a:r>
                      <a:endParaRPr kumimoji="0" lang="en-US" sz="1400" b="0" i="1" u="none" strike="noStrike" cap="none" normalizeH="0" baseline="0" dirty="0">
                        <a:ln>
                          <a:noFill/>
                        </a:ln>
                        <a:solidFill>
                          <a:srgbClr val="00009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chemeClr val="tx1"/>
                          </a:solidFill>
                          <a:effectLst/>
                          <a:latin typeface="Arial" charset="0"/>
                          <a:ea typeface="ＭＳ Ｐゴシック" charset="0"/>
                          <a:cs typeface="ＭＳ Ｐゴシック" charset="0"/>
                        </a:rPr>
                        <a:t> </a:t>
                      </a: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 production drawings</a:t>
                      </a:r>
                      <a:endParaRPr kumimoji="0" lang="en-US" sz="1400" b="0" i="1"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 production &amp; assembly test</a:t>
                      </a:r>
                      <a:endParaRPr kumimoji="0" lang="en-US" sz="1400" b="0" i="1"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1" u="none" strike="noStrike" cap="none" normalizeH="0" baseline="0" dirty="0">
                          <a:ln>
                            <a:noFill/>
                          </a:ln>
                          <a:solidFill>
                            <a:schemeClr val="tx1"/>
                          </a:solidFill>
                          <a:effectLst/>
                          <a:latin typeface="Arial" charset="0"/>
                          <a:ea typeface="ＭＳ Ｐゴシック" charset="0"/>
                          <a:cs typeface="ＭＳ Ｐゴシック" charset="0"/>
                        </a:rPr>
                        <a:t> </a:t>
                      </a: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 delivery to </a:t>
                      </a:r>
                      <a:r>
                        <a:rPr kumimoji="0" lang="en-US" sz="1400" b="0" i="1" u="none" strike="noStrike" cap="none" normalizeH="0" baseline="0" dirty="0" err="1" smtClean="0">
                          <a:ln>
                            <a:noFill/>
                          </a:ln>
                          <a:solidFill>
                            <a:schemeClr val="tx1"/>
                          </a:solidFill>
                          <a:effectLst/>
                          <a:latin typeface="Arial" charset="0"/>
                          <a:ea typeface="ＭＳ Ｐゴシック" charset="0"/>
                          <a:cs typeface="ＭＳ Ｐゴシック" charset="0"/>
                        </a:rPr>
                        <a:t>Dubna</a:t>
                      </a:r>
                      <a:endParaRPr kumimoji="0" lang="en-US" sz="1400" b="0" i="1"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3366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Preparatory works &amp; </a:t>
                      </a:r>
                      <a:r>
                        <a:rPr kumimoji="0" lang="en-US" sz="1400" b="1" i="0" u="none" strike="noStrike" cap="none" normalizeH="0" baseline="0" dirty="0" err="1" smtClean="0">
                          <a:ln>
                            <a:noFill/>
                          </a:ln>
                          <a:solidFill>
                            <a:srgbClr val="000090"/>
                          </a:solidFill>
                          <a:effectLst/>
                          <a:latin typeface="Arial" charset="0"/>
                          <a:ea typeface="ＭＳ Ｐゴシック" charset="0"/>
                          <a:cs typeface="ＭＳ Ｐゴシック" charset="0"/>
                        </a:rPr>
                        <a:t>cryo</a:t>
                      </a: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 (ILK / JINR)</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Arial" charset="0"/>
                          <a:ea typeface="ＭＳ Ｐゴシック" charset="0"/>
                          <a:cs typeface="ＭＳ Ｐゴシック" charset="0"/>
                        </a:rPr>
                        <a:t> System of movement </a:t>
                      </a:r>
                      <a:endParaRPr kumimoji="0" lang="en-US" sz="1400" b="1" i="0"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 technical design</a:t>
                      </a:r>
                      <a:endParaRPr kumimoji="0" lang="en-US" sz="1400" b="0" i="1"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chemeClr val="accent1">
                        <a:lumMod val="75000"/>
                      </a:schemeClr>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 production and delivery to </a:t>
                      </a:r>
                      <a:r>
                        <a:rPr kumimoji="0" lang="en-US" sz="1400" b="0" i="1" u="none" strike="noStrike" cap="none" normalizeH="0" baseline="0" dirty="0" err="1" smtClean="0">
                          <a:ln>
                            <a:noFill/>
                          </a:ln>
                          <a:solidFill>
                            <a:schemeClr val="tx1"/>
                          </a:solidFill>
                          <a:effectLst/>
                          <a:latin typeface="Arial" charset="0"/>
                          <a:ea typeface="ＭＳ Ｐゴシック" charset="0"/>
                          <a:cs typeface="ＭＳ Ｐゴシック" charset="0"/>
                        </a:rPr>
                        <a:t>Dubna</a:t>
                      </a:r>
                      <a:r>
                        <a:rPr kumimoji="0" lang="en-US" sz="1400" b="0" i="1" u="none" strike="noStrike" cap="none" normalizeH="0" baseline="0" dirty="0" smtClean="0">
                          <a:ln>
                            <a:noFill/>
                          </a:ln>
                          <a:solidFill>
                            <a:schemeClr val="tx1"/>
                          </a:solidFill>
                          <a:effectLst/>
                          <a:latin typeface="Arial" charset="0"/>
                          <a:ea typeface="ＭＳ Ｐゴシック" charset="0"/>
                          <a:cs typeface="ＭＳ Ｐゴシック" charset="0"/>
                        </a:rPr>
                        <a:t> </a:t>
                      </a:r>
                      <a:endParaRPr kumimoji="0" lang="en-US" sz="1400" b="0" i="1" u="none" strike="noStrike" cap="none" normalizeH="0" baseline="0" dirty="0">
                        <a:ln>
                          <a:noFill/>
                        </a:ln>
                        <a:solidFill>
                          <a:schemeClr val="tx1"/>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4BACC6"/>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 Assembly and tests (JINR / ASG)</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 The field </a:t>
                      </a: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measurement (JINR /CERN)</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r>
              <a:tr h="263540">
                <a:tc>
                  <a:txBody>
                    <a:bodyPr/>
                    <a:lstStyle/>
                    <a:p>
                      <a:pPr marL="0" marR="0" lvl="0" indent="0" algn="l"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rPr>
                        <a:t> </a:t>
                      </a:r>
                      <a:r>
                        <a:rPr kumimoji="0" lang="en-US" sz="1400" b="1" i="0" u="none" strike="noStrike" cap="none" normalizeH="0" baseline="0" dirty="0" smtClean="0">
                          <a:ln>
                            <a:noFill/>
                          </a:ln>
                          <a:solidFill>
                            <a:srgbClr val="000090"/>
                          </a:solidFill>
                          <a:effectLst/>
                          <a:latin typeface="Arial" charset="0"/>
                          <a:ea typeface="ＭＳ Ｐゴシック" charset="0"/>
                          <a:cs typeface="ＭＳ Ｐゴシック" charset="0"/>
                        </a:rPr>
                        <a:t>Readiness for MPD integration</a:t>
                      </a:r>
                      <a:endParaRPr kumimoji="0" lang="en-US" sz="1400" b="1" i="0" u="none" strike="noStrike" cap="none" normalizeH="0" baseline="0" dirty="0">
                        <a:ln>
                          <a:noFill/>
                        </a:ln>
                        <a:solidFill>
                          <a:srgbClr val="000090"/>
                        </a:solidFill>
                        <a:effectLst/>
                        <a:latin typeface="Arial" charset="0"/>
                        <a:ea typeface="ＭＳ Ｐゴシック" charset="0"/>
                        <a:cs typeface="ＭＳ Ｐゴシック" charset="0"/>
                      </a:endParaRPr>
                    </a:p>
                  </a:txBody>
                  <a:tcPr marL="8562" marR="8562" marT="8563" marB="0"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9">
                  <a:txBody>
                    <a:bodyPr/>
                    <a:lstStyle/>
                    <a:p>
                      <a:pPr marL="0" marR="0" lvl="0" indent="0" algn="ctr" defTabSz="457200" rtl="0" eaLnBrk="1" fontAlgn="ctr" latinLnBrk="0" hangingPunct="1">
                        <a:lnSpc>
                          <a:spcPct val="100000"/>
                        </a:lnSpc>
                        <a:spcBef>
                          <a:spcPct val="0"/>
                        </a:spcBef>
                        <a:spcAft>
                          <a:spcPct val="0"/>
                        </a:spcAft>
                        <a:buClrTx/>
                        <a:buSzTx/>
                        <a:buFontTx/>
                        <a:buNone/>
                        <a:tabLst/>
                      </a:pPr>
                      <a:r>
                        <a:rPr kumimoji="0" lang="en-US" sz="1400" b="1" i="0" u="none" strike="noStrike" cap="none" normalizeH="0" baseline="0" dirty="0">
                          <a:ln>
                            <a:noFill/>
                          </a:ln>
                          <a:solidFill>
                            <a:srgbClr val="DD0806"/>
                          </a:solidFill>
                          <a:effectLst/>
                          <a:latin typeface="Arial" charset="0"/>
                          <a:ea typeface="ＭＳ Ｐゴシック" charset="0"/>
                          <a:cs typeface="ＭＳ Ｐゴシック" charset="0"/>
                        </a:rPr>
                        <a:t>the MPD Hall </a:t>
                      </a:r>
                      <a:r>
                        <a:rPr kumimoji="0" lang="en-US" sz="1400" b="1" i="0" u="none" strike="noStrike" cap="none" normalizeH="0" baseline="0" dirty="0" smtClean="0">
                          <a:ln>
                            <a:noFill/>
                          </a:ln>
                          <a:solidFill>
                            <a:srgbClr val="DD0806"/>
                          </a:solidFill>
                          <a:effectLst/>
                          <a:latin typeface="Arial" charset="0"/>
                          <a:ea typeface="ＭＳ Ｐゴシック" charset="0"/>
                          <a:cs typeface="ＭＳ Ｐゴシック" charset="0"/>
                        </a:rPr>
                        <a:t>is </a:t>
                      </a:r>
                      <a:r>
                        <a:rPr kumimoji="0" lang="en-US" sz="1400" b="1" i="0" u="none" strike="noStrike" cap="none" normalizeH="0" baseline="0" dirty="0">
                          <a:ln>
                            <a:noFill/>
                          </a:ln>
                          <a:solidFill>
                            <a:srgbClr val="DD0806"/>
                          </a:solidFill>
                          <a:effectLst/>
                          <a:latin typeface="Arial" charset="0"/>
                          <a:ea typeface="ＭＳ Ｐゴシック" charset="0"/>
                          <a:cs typeface="ＭＳ Ｐゴシック" charset="0"/>
                        </a:rPr>
                        <a:t>available</a:t>
                      </a:r>
                    </a:p>
                  </a:txBody>
                  <a:tcPr marL="8562" marR="8562" marT="8563" marB="0" anchor="ctr"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0090"/>
                    </a:solid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 latinLnBrk="0" hangingPunct="1">
                        <a:lnSpc>
                          <a:spcPct val="100000"/>
                        </a:lnSpc>
                        <a:spcBef>
                          <a:spcPct val="0"/>
                        </a:spcBef>
                        <a:spcAft>
                          <a:spcPct val="0"/>
                        </a:spcAft>
                        <a:buClrTx/>
                        <a:buSzTx/>
                        <a:buFontTx/>
                        <a:buNone/>
                        <a:tabLst/>
                      </a:pPr>
                      <a:r>
                        <a:rPr kumimoji="0" lang="en-US" sz="700" b="0" i="0" u="none" strike="noStrike" cap="none" normalizeH="0" baseline="0" dirty="0">
                          <a:ln>
                            <a:noFill/>
                          </a:ln>
                          <a:solidFill>
                            <a:schemeClr val="tx1"/>
                          </a:solidFill>
                          <a:effectLst/>
                          <a:latin typeface="Arial" charset="0"/>
                          <a:ea typeface="ＭＳ Ｐゴシック" charset="0"/>
                          <a:cs typeface="ＭＳ Ｐゴシック" charset="0"/>
                        </a:rPr>
                        <a:t> </a:t>
                      </a:r>
                    </a:p>
                  </a:txBody>
                  <a:tcPr marL="8562" marR="8562" marT="8563" marB="0" anchor="b" horzOverflow="overflow">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9" name="Up Arrow 8"/>
          <p:cNvSpPr/>
          <p:nvPr/>
        </p:nvSpPr>
        <p:spPr>
          <a:xfrm>
            <a:off x="6948488" y="5300663"/>
            <a:ext cx="238125" cy="403225"/>
          </a:xfrm>
          <a:prstGeom prst="upArrow">
            <a:avLst/>
          </a:prstGeom>
          <a:solidFill>
            <a:srgbClr val="FF0000"/>
          </a:solidFill>
        </p:spPr>
        <p:style>
          <a:lnRef idx="1">
            <a:schemeClr val="accent2"/>
          </a:lnRef>
          <a:fillRef idx="3">
            <a:schemeClr val="accent2"/>
          </a:fillRef>
          <a:effectRef idx="2">
            <a:schemeClr val="accent2"/>
          </a:effectRef>
          <a:fontRef idx="minor">
            <a:schemeClr val="lt1"/>
          </a:fontRef>
        </p:style>
        <p:txBody>
          <a:bodyPr anchor="ctr"/>
          <a:lstStyle/>
          <a:p>
            <a:pPr algn="ctr">
              <a:defRPr/>
            </a:pPr>
            <a:endParaRPr lang="en-US" sz="1100">
              <a:solidFill>
                <a:srgbClr val="FFFFFF"/>
              </a:solidFill>
              <a:latin typeface="Arial" charset="0"/>
              <a:ea typeface="ＭＳ Ｐゴシック" charset="0"/>
              <a:cs typeface="ＭＳ Ｐゴシック" charset="0"/>
            </a:endParaRPr>
          </a:p>
        </p:txBody>
      </p:sp>
      <p:sp>
        <p:nvSpPr>
          <p:cNvPr id="100826" name="Date Placeholder 5"/>
          <p:cNvSpPr>
            <a:spLocks noGrp="1"/>
          </p:cNvSpPr>
          <p:nvPr>
            <p:ph type="dt" sz="quarter" idx="10"/>
          </p:nvPr>
        </p:nvSpPr>
        <p:spPr>
          <a:xfrm>
            <a:off x="457200" y="6257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00827" name="Footer Placeholder 7"/>
          <p:cNvSpPr>
            <a:spLocks noGrp="1"/>
          </p:cNvSpPr>
          <p:nvPr>
            <p:ph type="ftr" sz="quarter" idx="11"/>
          </p:nvPr>
        </p:nvSpPr>
        <p:spPr>
          <a:xfrm>
            <a:off x="3124200" y="6257925"/>
            <a:ext cx="3632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smtClean="0"/>
              <a:t>V.Kekelidze, ICPPA</a:t>
            </a:r>
            <a:endParaRPr lang="ru-RU" sz="1400"/>
          </a:p>
        </p:txBody>
      </p:sp>
      <p:cxnSp>
        <p:nvCxnSpPr>
          <p:cNvPr id="3" name="Straight Connector 2"/>
          <p:cNvCxnSpPr/>
          <p:nvPr/>
        </p:nvCxnSpPr>
        <p:spPr>
          <a:xfrm flipV="1">
            <a:off x="7092950" y="1196975"/>
            <a:ext cx="0" cy="446405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00829" name="TextBox 10"/>
          <p:cNvSpPr txBox="1">
            <a:spLocks noChangeArrowheads="1"/>
          </p:cNvSpPr>
          <p:nvPr/>
        </p:nvSpPr>
        <p:spPr bwMode="auto">
          <a:xfrm>
            <a:off x="5395913" y="1798638"/>
            <a:ext cx="1192212"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i="1">
                <a:solidFill>
                  <a:schemeClr val="bg1"/>
                </a:solidFill>
                <a:cs typeface="Arial" charset="0"/>
              </a:rPr>
              <a:t>34</a:t>
            </a:r>
            <a:r>
              <a:rPr lang="ru-RU" sz="1600" i="1">
                <a:solidFill>
                  <a:schemeClr val="bg1"/>
                </a:solidFill>
                <a:cs typeface="Arial" charset="0"/>
              </a:rPr>
              <a:t> </a:t>
            </a:r>
            <a:r>
              <a:rPr lang="en-US" sz="1600" i="1">
                <a:solidFill>
                  <a:schemeClr val="bg1"/>
                </a:solidFill>
                <a:cs typeface="Arial" charset="0"/>
              </a:rPr>
              <a:t>months</a:t>
            </a:r>
          </a:p>
        </p:txBody>
      </p:sp>
      <p:sp>
        <p:nvSpPr>
          <p:cNvPr id="100830" name="TextBox 16"/>
          <p:cNvSpPr txBox="1">
            <a:spLocks noChangeArrowheads="1"/>
          </p:cNvSpPr>
          <p:nvPr/>
        </p:nvSpPr>
        <p:spPr bwMode="auto">
          <a:xfrm>
            <a:off x="5778500" y="2420938"/>
            <a:ext cx="1241425" cy="215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i="1">
                <a:solidFill>
                  <a:srgbClr val="0000FF"/>
                </a:solidFill>
                <a:cs typeface="Arial" charset="0"/>
              </a:rPr>
              <a:t>delivery by sea</a:t>
            </a:r>
          </a:p>
        </p:txBody>
      </p:sp>
      <p:sp>
        <p:nvSpPr>
          <p:cNvPr id="100831" name="Slide Number Placeholder 19"/>
          <p:cNvSpPr>
            <a:spLocks noGrp="1"/>
          </p:cNvSpPr>
          <p:nvPr>
            <p:ph type="sldNum" sz="quarter" idx="12"/>
          </p:nvPr>
        </p:nvSpPr>
        <p:spPr>
          <a:xfrm>
            <a:off x="6921500" y="6257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B98F910-A8F9-B74E-987F-48B771C11641}" type="slidenum">
              <a:rPr lang="en-US" sz="1400"/>
              <a:pPr eaLnBrk="1" hangingPunct="1"/>
              <a:t>44</a:t>
            </a:fld>
            <a:endParaRPr lang="en-US" sz="1400"/>
          </a:p>
        </p:txBody>
      </p:sp>
      <p:cxnSp>
        <p:nvCxnSpPr>
          <p:cNvPr id="19" name="Straight Arrow Connector 18"/>
          <p:cNvCxnSpPr/>
          <p:nvPr/>
        </p:nvCxnSpPr>
        <p:spPr>
          <a:xfrm>
            <a:off x="8388350" y="5949950"/>
            <a:ext cx="576263"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98108" y="127000"/>
            <a:ext cx="4105592" cy="492362"/>
          </a:xfrm>
          <a:solidFill>
            <a:schemeClr val="accent5"/>
          </a:solidFill>
          <a:extLst/>
        </p:spPr>
        <p:txBody>
          <a:bodyPr>
            <a:normAutofit fontScale="90000"/>
          </a:bodyPr>
          <a:lstStyle/>
          <a:p>
            <a:pPr eaLnBrk="1" hangingPunct="1">
              <a:defRPr/>
            </a:pPr>
            <a:r>
              <a:rPr lang="en-US" sz="2800" b="1" dirty="0">
                <a:solidFill>
                  <a:srgbClr val="000090"/>
                </a:solidFill>
                <a:effectLst>
                  <a:glow>
                    <a:schemeClr val="accent1">
                      <a:alpha val="40000"/>
                    </a:schemeClr>
                  </a:glow>
                  <a:reflection endPos="0" dist="50800" dir="5400000" sy="-100000" algn="bl" rotWithShape="0"/>
                </a:effectLst>
                <a:latin typeface="Arial"/>
                <a:ea typeface="+mj-ea"/>
                <a:cs typeface="Arial"/>
              </a:rPr>
              <a:t>Time Projection </a:t>
            </a:r>
            <a:r>
              <a:rPr lang="en-US" sz="2800" b="1" dirty="0" smtClean="0">
                <a:solidFill>
                  <a:srgbClr val="000090"/>
                </a:solidFill>
                <a:effectLst>
                  <a:glow>
                    <a:schemeClr val="accent1">
                      <a:alpha val="40000"/>
                    </a:schemeClr>
                  </a:glow>
                  <a:reflection endPos="0" dist="50800" dir="5400000" sy="-100000" algn="bl" rotWithShape="0"/>
                </a:effectLst>
                <a:latin typeface="Arial"/>
                <a:ea typeface="+mj-ea"/>
                <a:cs typeface="Arial"/>
              </a:rPr>
              <a:t>Chamber</a:t>
            </a:r>
            <a:endParaRPr lang="ru-RU" sz="2800" dirty="0">
              <a:solidFill>
                <a:srgbClr val="000090"/>
              </a:solidFill>
              <a:effectLst>
                <a:glow>
                  <a:schemeClr val="accent1">
                    <a:alpha val="40000"/>
                  </a:schemeClr>
                </a:glow>
                <a:reflection endPos="0" dist="50800" dir="5400000" sy="-100000" algn="bl" rotWithShape="0"/>
              </a:effectLst>
              <a:latin typeface="Arial"/>
              <a:ea typeface="+mj-ea"/>
              <a:cs typeface="Arial"/>
            </a:endParaRPr>
          </a:p>
        </p:txBody>
      </p:sp>
      <p:sp>
        <p:nvSpPr>
          <p:cNvPr id="119810" name="Slide Number Placeholder 4"/>
          <p:cNvSpPr>
            <a:spLocks noGrp="1"/>
          </p:cNvSpPr>
          <p:nvPr>
            <p:ph type="sldNum" sz="quarter" idx="12"/>
          </p:nvPr>
        </p:nvSpPr>
        <p:spPr>
          <a:xfrm>
            <a:off x="6553200" y="6283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FCD5968-4B29-2244-87FE-E3113059E22B}" type="slidenum">
              <a:rPr lang="en-GB" sz="1200">
                <a:solidFill>
                  <a:srgbClr val="000000"/>
                </a:solidFill>
                <a:latin typeface="Verdana" charset="0"/>
                <a:cs typeface="Verdana" charset="0"/>
              </a:rPr>
              <a:pPr eaLnBrk="1" hangingPunct="1"/>
              <a:t>45</a:t>
            </a:fld>
            <a:endParaRPr lang="en-GB" sz="1200">
              <a:solidFill>
                <a:srgbClr val="000000"/>
              </a:solidFill>
              <a:latin typeface="Verdana" charset="0"/>
              <a:cs typeface="Verdana" charset="0"/>
            </a:endParaRPr>
          </a:p>
        </p:txBody>
      </p:sp>
      <p:grpSp>
        <p:nvGrpSpPr>
          <p:cNvPr id="119811" name="Группа 7"/>
          <p:cNvGrpSpPr>
            <a:grpSpLocks/>
          </p:cNvGrpSpPr>
          <p:nvPr/>
        </p:nvGrpSpPr>
        <p:grpSpPr bwMode="auto">
          <a:xfrm>
            <a:off x="303213" y="981075"/>
            <a:ext cx="2797175" cy="2582863"/>
            <a:chOff x="13833600" y="10784550"/>
            <a:chExt cx="6143047" cy="4769342"/>
          </a:xfrm>
        </p:grpSpPr>
        <p:pic>
          <p:nvPicPr>
            <p:cNvPr id="119860" name="Рисунок 32"/>
            <p:cNvPicPr>
              <a:picLocks noChangeAspect="1"/>
            </p:cNvPicPr>
            <p:nvPr/>
          </p:nvPicPr>
          <p:blipFill>
            <a:blip r:embed="rId3">
              <a:extLst>
                <a:ext uri="{28A0092B-C50C-407E-A947-70E740481C1C}">
                  <a14:useLocalDpi xmlns:a14="http://schemas.microsoft.com/office/drawing/2010/main" val="0"/>
                </a:ext>
              </a:extLst>
            </a:blip>
            <a:srcRect l="15634" t="19962" r="17383"/>
            <a:stretch>
              <a:fillRect/>
            </a:stretch>
          </p:blipFill>
          <p:spPr bwMode="auto">
            <a:xfrm>
              <a:off x="13861491" y="11260124"/>
              <a:ext cx="6115156" cy="429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61" name="Прямоугольник 44"/>
            <p:cNvSpPr>
              <a:spLocks noChangeArrowheads="1"/>
            </p:cNvSpPr>
            <p:nvPr/>
          </p:nvSpPr>
          <p:spPr bwMode="auto">
            <a:xfrm>
              <a:off x="13833600" y="10784550"/>
              <a:ext cx="6112151" cy="6250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600" i="1">
                  <a:solidFill>
                    <a:srgbClr val="000090"/>
                  </a:solidFill>
                  <a:cs typeface="Arial" charset="0"/>
                </a:rPr>
                <a:t>TPC Prototype</a:t>
              </a:r>
              <a:endParaRPr lang="ru-RU" sz="1600" i="1">
                <a:solidFill>
                  <a:srgbClr val="000090"/>
                </a:solidFill>
                <a:cs typeface="Arial" charset="0"/>
              </a:endParaRPr>
            </a:p>
          </p:txBody>
        </p:sp>
      </p:grpSp>
      <p:grpSp>
        <p:nvGrpSpPr>
          <p:cNvPr id="119812" name="Группа 46"/>
          <p:cNvGrpSpPr>
            <a:grpSpLocks/>
          </p:cNvGrpSpPr>
          <p:nvPr/>
        </p:nvGrpSpPr>
        <p:grpSpPr bwMode="auto">
          <a:xfrm>
            <a:off x="3632200" y="685800"/>
            <a:ext cx="5383213" cy="3009900"/>
            <a:chOff x="5959014" y="10765179"/>
            <a:chExt cx="10949314" cy="9235926"/>
          </a:xfrm>
        </p:grpSpPr>
        <p:grpSp>
          <p:nvGrpSpPr>
            <p:cNvPr id="119825" name="Группа 47"/>
            <p:cNvGrpSpPr>
              <a:grpSpLocks/>
            </p:cNvGrpSpPr>
            <p:nvPr/>
          </p:nvGrpSpPr>
          <p:grpSpPr bwMode="auto">
            <a:xfrm>
              <a:off x="5959014" y="10765179"/>
              <a:ext cx="10949314" cy="9235926"/>
              <a:chOff x="5859979" y="10983622"/>
              <a:chExt cx="10949314" cy="9235926"/>
            </a:xfrm>
          </p:grpSpPr>
          <p:sp>
            <p:nvSpPr>
              <p:cNvPr id="119835" name="TextBox 57"/>
              <p:cNvSpPr txBox="1">
                <a:spLocks noChangeArrowheads="1"/>
              </p:cNvSpPr>
              <p:nvPr/>
            </p:nvSpPr>
            <p:spPr bwMode="auto">
              <a:xfrm>
                <a:off x="5934683" y="11118551"/>
                <a:ext cx="4864348" cy="1039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600" i="1">
                    <a:solidFill>
                      <a:srgbClr val="000090"/>
                    </a:solidFill>
                    <a:cs typeface="Arial" charset="0"/>
                  </a:rPr>
                  <a:t>Sketch of TPC </a:t>
                </a:r>
                <a:endParaRPr lang="ru-RU" sz="1600" i="1">
                  <a:solidFill>
                    <a:srgbClr val="000090"/>
                  </a:solidFill>
                  <a:cs typeface="Arial" charset="0"/>
                </a:endParaRPr>
              </a:p>
            </p:txBody>
          </p:sp>
          <p:grpSp>
            <p:nvGrpSpPr>
              <p:cNvPr id="119836" name="Группа 59"/>
              <p:cNvGrpSpPr>
                <a:grpSpLocks/>
              </p:cNvGrpSpPr>
              <p:nvPr/>
            </p:nvGrpSpPr>
            <p:grpSpPr bwMode="auto">
              <a:xfrm>
                <a:off x="5859979" y="10983622"/>
                <a:ext cx="10949314" cy="9235926"/>
                <a:chOff x="5859979" y="10983622"/>
                <a:chExt cx="10949314" cy="9235926"/>
              </a:xfrm>
            </p:grpSpPr>
            <p:grpSp>
              <p:nvGrpSpPr>
                <p:cNvPr id="119837" name="Группа 61"/>
                <p:cNvGrpSpPr>
                  <a:grpSpLocks/>
                </p:cNvGrpSpPr>
                <p:nvPr/>
              </p:nvGrpSpPr>
              <p:grpSpPr bwMode="auto">
                <a:xfrm>
                  <a:off x="5859979" y="11606710"/>
                  <a:ext cx="10949314" cy="8284730"/>
                  <a:chOff x="5984559" y="11363739"/>
                  <a:chExt cx="10949314" cy="7322301"/>
                </a:xfrm>
              </p:grpSpPr>
              <p:grpSp>
                <p:nvGrpSpPr>
                  <p:cNvPr id="119841" name="Группа 13"/>
                  <p:cNvGrpSpPr>
                    <a:grpSpLocks/>
                  </p:cNvGrpSpPr>
                  <p:nvPr/>
                </p:nvGrpSpPr>
                <p:grpSpPr bwMode="auto">
                  <a:xfrm>
                    <a:off x="6338071" y="11363739"/>
                    <a:ext cx="10427007" cy="7322301"/>
                    <a:chOff x="747945" y="896032"/>
                    <a:chExt cx="8253812" cy="5866396"/>
                  </a:xfrm>
                </p:grpSpPr>
                <p:pic>
                  <p:nvPicPr>
                    <p:cNvPr id="119851" name="Рисунок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1451" y="1606113"/>
                      <a:ext cx="7416824" cy="5156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 name="Прямоугольник 94"/>
                    <p:cNvSpPr/>
                    <p:nvPr/>
                  </p:nvSpPr>
                  <p:spPr>
                    <a:xfrm rot="315920">
                      <a:off x="4529532" y="3983495"/>
                      <a:ext cx="3542560" cy="93131"/>
                    </a:xfrm>
                    <a:prstGeom prst="rect">
                      <a:avLst/>
                    </a:prstGeom>
                    <a:gradFill flip="none" rotWithShape="1">
                      <a:gsLst>
                        <a:gs pos="0">
                          <a:srgbClr val="FFFF00"/>
                        </a:gs>
                        <a:gs pos="12000">
                          <a:srgbClr val="F3A635"/>
                        </a:gs>
                        <a:gs pos="100000">
                          <a:schemeClr val="accent6">
                            <a:lumMod val="75000"/>
                          </a:schemeClr>
                        </a:gs>
                      </a:gsLst>
                      <a:lin ang="0" scaled="1"/>
                      <a:tileRect/>
                    </a:gradFill>
                    <a:ln>
                      <a:no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sp>
                  <p:nvSpPr>
                    <p:cNvPr id="96" name="Прямоугольник 95"/>
                    <p:cNvSpPr/>
                    <p:nvPr/>
                  </p:nvSpPr>
                  <p:spPr>
                    <a:xfrm rot="365047">
                      <a:off x="1424040" y="3631663"/>
                      <a:ext cx="3021144" cy="106928"/>
                    </a:xfrm>
                    <a:prstGeom prst="rect">
                      <a:avLst/>
                    </a:prstGeom>
                    <a:gradFill flip="none" rotWithShape="1">
                      <a:gsLst>
                        <a:gs pos="0">
                          <a:schemeClr val="accent6">
                            <a:lumMod val="75000"/>
                          </a:schemeClr>
                        </a:gs>
                        <a:gs pos="53000">
                          <a:srgbClr val="F3A635"/>
                        </a:gs>
                        <a:gs pos="100000">
                          <a:srgbClr val="FFFF00"/>
                        </a:gs>
                      </a:gsLst>
                      <a:lin ang="0" scaled="1"/>
                      <a:tileRect/>
                    </a:gradFill>
                    <a:ln>
                      <a:noFill/>
                    </a:ln>
                    <a:scene3d>
                      <a:camera prst="orthographicFront">
                        <a:rot lat="0" lon="0" rev="12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p>
                  </p:txBody>
                </p:sp>
                <p:cxnSp>
                  <p:nvCxnSpPr>
                    <p:cNvPr id="97" name="Прямая со стрелкой 96"/>
                    <p:cNvCxnSpPr/>
                    <p:nvPr/>
                  </p:nvCxnSpPr>
                  <p:spPr>
                    <a:xfrm>
                      <a:off x="2144821" y="1317159"/>
                      <a:ext cx="5377739" cy="37944"/>
                    </a:xfrm>
                    <a:prstGeom prst="straightConnector1">
                      <a:avLst/>
                    </a:prstGeom>
                    <a:ln>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sp>
                  <p:nvSpPr>
                    <p:cNvPr id="98" name="TextBox 25"/>
                    <p:cNvSpPr txBox="1">
                      <a:spLocks noChangeArrowheads="1"/>
                    </p:cNvSpPr>
                    <p:nvPr/>
                  </p:nvSpPr>
                  <p:spPr bwMode="auto">
                    <a:xfrm>
                      <a:off x="4317386" y="896341"/>
                      <a:ext cx="1030052" cy="83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lang="ru-RU" sz="1000" dirty="0">
                          <a:latin typeface="+mn-lt"/>
                          <a:ea typeface="+mn-ea"/>
                          <a:cs typeface="Times New Roman" panose="02020603050405020304" pitchFamily="18" charset="0"/>
                        </a:rPr>
                        <a:t>3400</a:t>
                      </a:r>
                    </a:p>
                  </p:txBody>
                </p:sp>
                <p:cxnSp>
                  <p:nvCxnSpPr>
                    <p:cNvPr id="99" name="Прямая соединительная линия 98"/>
                    <p:cNvCxnSpPr/>
                    <p:nvPr/>
                  </p:nvCxnSpPr>
                  <p:spPr>
                    <a:xfrm flipV="1">
                      <a:off x="6709764" y="2279524"/>
                      <a:ext cx="1249865" cy="4035720"/>
                    </a:xfrm>
                    <a:prstGeom prst="line">
                      <a:avLst/>
                    </a:prstGeom>
                    <a:ln w="127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00" name="Прямая соединительная линия 99"/>
                    <p:cNvCxnSpPr/>
                    <p:nvPr/>
                  </p:nvCxnSpPr>
                  <p:spPr>
                    <a:xfrm flipV="1">
                      <a:off x="7959629" y="1355103"/>
                      <a:ext cx="235148" cy="9244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9858" name="TextBox 2056"/>
                    <p:cNvSpPr txBox="1">
                      <a:spLocks noChangeArrowheads="1"/>
                    </p:cNvSpPr>
                    <p:nvPr/>
                  </p:nvSpPr>
                  <p:spPr bwMode="auto">
                    <a:xfrm>
                      <a:off x="8041250" y="975054"/>
                      <a:ext cx="960507" cy="83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900">
                          <a:latin typeface="Calibri" charset="0"/>
                          <a:cs typeface="Times New Roman" charset="0"/>
                        </a:rPr>
                        <a:t>Ø</a:t>
                      </a:r>
                      <a:r>
                        <a:rPr lang="ru-RU" sz="1000">
                          <a:latin typeface="Calibri" charset="0"/>
                          <a:cs typeface="Times New Roman" charset="0"/>
                        </a:rPr>
                        <a:t>28</a:t>
                      </a:r>
                      <a:r>
                        <a:rPr lang="en-US" sz="1000">
                          <a:latin typeface="Calibri" charset="0"/>
                          <a:cs typeface="Times New Roman" charset="0"/>
                        </a:rPr>
                        <a:t>0</a:t>
                      </a:r>
                      <a:r>
                        <a:rPr lang="ru-RU" sz="1000">
                          <a:latin typeface="Calibri" charset="0"/>
                          <a:cs typeface="Times New Roman" charset="0"/>
                        </a:rPr>
                        <a:t>0</a:t>
                      </a:r>
                      <a:endParaRPr lang="ru-RU" sz="900">
                        <a:latin typeface="Calibri" charset="0"/>
                        <a:cs typeface="Times New Roman" charset="0"/>
                      </a:endParaRPr>
                    </a:p>
                  </p:txBody>
                </p:sp>
                <p:sp>
                  <p:nvSpPr>
                    <p:cNvPr id="102" name="TextBox 7"/>
                    <p:cNvSpPr txBox="1">
                      <a:spLocks noChangeArrowheads="1"/>
                    </p:cNvSpPr>
                    <p:nvPr/>
                  </p:nvSpPr>
                  <p:spPr bwMode="auto">
                    <a:xfrm>
                      <a:off x="746712" y="1710383"/>
                      <a:ext cx="1479900" cy="1148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defRPr/>
                      </a:pPr>
                      <a:r>
                        <a:rPr lang="en-US" sz="800" dirty="0">
                          <a:latin typeface="+mn-lt"/>
                          <a:ea typeface="+mn-ea"/>
                          <a:cs typeface="+mn-cs"/>
                        </a:rPr>
                        <a:t>12 Readout </a:t>
                      </a:r>
                    </a:p>
                    <a:p>
                      <a:pPr algn="ctr" eaLnBrk="1" hangingPunct="1">
                        <a:defRPr/>
                      </a:pPr>
                      <a:r>
                        <a:rPr lang="en-US" sz="800" dirty="0">
                          <a:latin typeface="+mn-lt"/>
                          <a:ea typeface="+mn-ea"/>
                          <a:cs typeface="+mn-cs"/>
                        </a:rPr>
                        <a:t>chamber</a:t>
                      </a:r>
                      <a:endParaRPr lang="ru-RU" sz="800" dirty="0">
                        <a:latin typeface="+mn-lt"/>
                        <a:ea typeface="+mn-ea"/>
                        <a:cs typeface="+mn-cs"/>
                      </a:endParaRPr>
                    </a:p>
                  </p:txBody>
                </p:sp>
              </p:grpSp>
              <p:cxnSp>
                <p:nvCxnSpPr>
                  <p:cNvPr id="82" name="Прямая со стрелкой 81"/>
                  <p:cNvCxnSpPr/>
                  <p:nvPr/>
                </p:nvCxnSpPr>
                <p:spPr bwMode="auto">
                  <a:xfrm>
                    <a:off x="7440809" y="13168079"/>
                    <a:ext cx="997739" cy="327209"/>
                  </a:xfrm>
                  <a:prstGeom prst="straightConnector1">
                    <a:avLst/>
                  </a:prstGeom>
                  <a:ln w="15875">
                    <a:tailEnd type="stealth" w="lg" len="lg"/>
                  </a:ln>
                </p:spPr>
                <p:style>
                  <a:lnRef idx="1">
                    <a:schemeClr val="dk1"/>
                  </a:lnRef>
                  <a:fillRef idx="0">
                    <a:schemeClr val="dk1"/>
                  </a:fillRef>
                  <a:effectRef idx="0">
                    <a:schemeClr val="dk1"/>
                  </a:effectRef>
                  <a:fontRef idx="minor">
                    <a:schemeClr val="tx1"/>
                  </a:fontRef>
                </p:style>
              </p:cxnSp>
              <p:cxnSp>
                <p:nvCxnSpPr>
                  <p:cNvPr id="86" name="Прямая соединительная линия 85"/>
                  <p:cNvCxnSpPr/>
                  <p:nvPr/>
                </p:nvCxnSpPr>
                <p:spPr>
                  <a:xfrm>
                    <a:off x="8102739" y="11781747"/>
                    <a:ext cx="0" cy="5295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Прямая соединительная линия 86"/>
                  <p:cNvCxnSpPr/>
                  <p:nvPr/>
                </p:nvCxnSpPr>
                <p:spPr>
                  <a:xfrm flipH="1">
                    <a:off x="14896415" y="11842023"/>
                    <a:ext cx="3230" cy="53817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9845" name="TextBox 87"/>
                  <p:cNvSpPr txBox="1">
                    <a:spLocks noChangeArrowheads="1"/>
                  </p:cNvSpPr>
                  <p:nvPr/>
                </p:nvSpPr>
                <p:spPr bwMode="auto">
                  <a:xfrm rot="369497">
                    <a:off x="5984559" y="13947000"/>
                    <a:ext cx="1043365" cy="104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00"/>
                        </a:solidFill>
                        <a:cs typeface="Arial" charset="0"/>
                      </a:rPr>
                      <a:t>beam</a:t>
                    </a:r>
                    <a:endParaRPr lang="ru-RU" sz="1000" b="1">
                      <a:solidFill>
                        <a:srgbClr val="333300"/>
                      </a:solidFill>
                      <a:cs typeface="Arial" charset="0"/>
                    </a:endParaRPr>
                  </a:p>
                </p:txBody>
              </p:sp>
              <p:sp>
                <p:nvSpPr>
                  <p:cNvPr id="89" name="Стрелка вправо 88"/>
                  <p:cNvSpPr/>
                  <p:nvPr/>
                </p:nvSpPr>
                <p:spPr>
                  <a:xfrm rot="337502">
                    <a:off x="6885432" y="14558715"/>
                    <a:ext cx="1217307" cy="245408"/>
                  </a:xfrm>
                  <a:prstGeom prst="rightArrow">
                    <a:avLst>
                      <a:gd name="adj1" fmla="val 50000"/>
                      <a:gd name="adj2" fmla="val 80571"/>
                    </a:avLst>
                  </a:prstGeom>
                  <a:gradFill flip="none" rotWithShape="1">
                    <a:gsLst>
                      <a:gs pos="0">
                        <a:schemeClr val="accent4">
                          <a:lumMod val="50000"/>
                        </a:schemeClr>
                      </a:gs>
                      <a:gs pos="100000">
                        <a:schemeClr val="accent6">
                          <a:lumMod val="60000"/>
                          <a:lumOff val="40000"/>
                        </a:schemeClr>
                      </a:gs>
                    </a:gsLst>
                    <a:lin ang="10800000" scaled="1"/>
                    <a:tileRect/>
                  </a:gradFill>
                  <a:ln>
                    <a:solidFill>
                      <a:schemeClr val="accent6">
                        <a:lumMod val="50000"/>
                      </a:schemeClr>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90" name="Прямая соединительная линия 89"/>
                  <p:cNvCxnSpPr/>
                  <p:nvPr/>
                </p:nvCxnSpPr>
                <p:spPr>
                  <a:xfrm>
                    <a:off x="15745626" y="11936741"/>
                    <a:ext cx="826607" cy="129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Прямая со стрелкой 90"/>
                  <p:cNvCxnSpPr/>
                  <p:nvPr/>
                </p:nvCxnSpPr>
                <p:spPr>
                  <a:xfrm>
                    <a:off x="7440809" y="13168079"/>
                    <a:ext cx="0" cy="2970711"/>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119849" name="TextBox 91"/>
                  <p:cNvSpPr txBox="1">
                    <a:spLocks noChangeArrowheads="1"/>
                  </p:cNvSpPr>
                  <p:nvPr/>
                </p:nvSpPr>
                <p:spPr bwMode="auto">
                  <a:xfrm rot="393197">
                    <a:off x="15890508" y="15043505"/>
                    <a:ext cx="1043365" cy="1044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b="1">
                        <a:solidFill>
                          <a:srgbClr val="333300"/>
                        </a:solidFill>
                        <a:cs typeface="Arial" charset="0"/>
                      </a:rPr>
                      <a:t>beam</a:t>
                    </a:r>
                    <a:endParaRPr lang="ru-RU" sz="1000" b="1">
                      <a:solidFill>
                        <a:srgbClr val="333300"/>
                      </a:solidFill>
                      <a:cs typeface="Arial" charset="0"/>
                    </a:endParaRPr>
                  </a:p>
                </p:txBody>
              </p:sp>
              <p:sp>
                <p:nvSpPr>
                  <p:cNvPr id="93" name="Стрелка вправо 92"/>
                  <p:cNvSpPr/>
                  <p:nvPr/>
                </p:nvSpPr>
                <p:spPr>
                  <a:xfrm rot="11127772">
                    <a:off x="14818921" y="15359516"/>
                    <a:ext cx="1004199" cy="249712"/>
                  </a:xfrm>
                  <a:prstGeom prst="rightArrow">
                    <a:avLst>
                      <a:gd name="adj1" fmla="val 50000"/>
                      <a:gd name="adj2" fmla="val 80571"/>
                    </a:avLst>
                  </a:prstGeom>
                  <a:gradFill flip="none" rotWithShape="1">
                    <a:gsLst>
                      <a:gs pos="0">
                        <a:srgbClr val="787548"/>
                      </a:gs>
                      <a:gs pos="100000">
                        <a:schemeClr val="accent6">
                          <a:lumMod val="75000"/>
                        </a:schemeClr>
                      </a:gs>
                    </a:gsLst>
                    <a:lin ang="10800000" scaled="1"/>
                    <a:tileRect/>
                  </a:gradFill>
                  <a:ln>
                    <a:solidFill>
                      <a:schemeClr val="accent6">
                        <a:lumMod val="50000"/>
                      </a:schemeClr>
                    </a:solidFill>
                  </a:ln>
                  <a:scene3d>
                    <a:camera prst="orthographicFront">
                      <a:rot lat="0" lon="0" rev="6000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19838" name="TextBox 62"/>
                <p:cNvSpPr txBox="1">
                  <a:spLocks noChangeArrowheads="1"/>
                </p:cNvSpPr>
                <p:nvPr/>
              </p:nvSpPr>
              <p:spPr bwMode="auto">
                <a:xfrm>
                  <a:off x="12328313" y="10983622"/>
                  <a:ext cx="1873020" cy="192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000">
                      <a:cs typeface="Arial" charset="0"/>
                    </a:rPr>
                    <a:t>HV-electrode</a:t>
                  </a:r>
                </a:p>
                <a:p>
                  <a:pPr algn="ctr" eaLnBrk="1" hangingPunct="1"/>
                  <a:r>
                    <a:rPr lang="en-US" sz="1000">
                      <a:cs typeface="Arial" charset="0"/>
                    </a:rPr>
                    <a:t>~ 28 kV</a:t>
                  </a:r>
                  <a:endParaRPr lang="ru-RU" sz="1000">
                    <a:cs typeface="Arial" charset="0"/>
                  </a:endParaRPr>
                </a:p>
              </p:txBody>
            </p:sp>
            <p:cxnSp>
              <p:nvCxnSpPr>
                <p:cNvPr id="66" name="Прямая со стрелкой 65"/>
                <p:cNvCxnSpPr/>
                <p:nvPr/>
              </p:nvCxnSpPr>
              <p:spPr>
                <a:xfrm flipH="1">
                  <a:off x="11481553" y="11855581"/>
                  <a:ext cx="1104295" cy="1894922"/>
                </a:xfrm>
                <a:prstGeom prst="straightConnector1">
                  <a:avLst/>
                </a:prstGeom>
                <a:ln>
                  <a:solidFill>
                    <a:schemeClr val="tx1"/>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sp>
              <p:nvSpPr>
                <p:cNvPr id="119840" name="TextBox 66"/>
                <p:cNvSpPr txBox="1">
                  <a:spLocks noChangeArrowheads="1"/>
                </p:cNvSpPr>
                <p:nvPr/>
              </p:nvSpPr>
              <p:spPr bwMode="auto">
                <a:xfrm>
                  <a:off x="6189300" y="18889936"/>
                  <a:ext cx="6030277" cy="132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100" b="1">
                      <a:cs typeface="Arial" charset="0"/>
                    </a:rPr>
                    <a:t>~ </a:t>
                  </a:r>
                  <a:r>
                    <a:rPr lang="en-US" sz="1200" b="1">
                      <a:cs typeface="Arial" charset="0"/>
                    </a:rPr>
                    <a:t>110 000 </a:t>
                  </a:r>
                  <a:r>
                    <a:rPr lang="en-US" sz="1100" b="1">
                      <a:cs typeface="Arial" charset="0"/>
                    </a:rPr>
                    <a:t>readout channels</a:t>
                  </a:r>
                  <a:endParaRPr lang="ru-RU" sz="1100" b="1">
                    <a:cs typeface="Arial" charset="0"/>
                  </a:endParaRPr>
                </a:p>
              </p:txBody>
            </p:sp>
          </p:grpSp>
        </p:grpSp>
        <p:sp>
          <p:nvSpPr>
            <p:cNvPr id="49" name="Пятно 2 48"/>
            <p:cNvSpPr/>
            <p:nvPr/>
          </p:nvSpPr>
          <p:spPr>
            <a:xfrm rot="2240281">
              <a:off x="10926871" y="15342532"/>
              <a:ext cx="404228" cy="501387"/>
            </a:xfrm>
            <a:prstGeom prst="irregularSeal2">
              <a:avLst/>
            </a:prstGeom>
            <a:gradFill flip="none" rotWithShape="1">
              <a:gsLst>
                <a:gs pos="15000">
                  <a:schemeClr val="accent4">
                    <a:lumMod val="40000"/>
                    <a:lumOff val="60000"/>
                  </a:schemeClr>
                </a:gs>
                <a:gs pos="98810">
                  <a:schemeClr val="accent4">
                    <a:lumMod val="75000"/>
                  </a:schemeClr>
                </a:gs>
                <a:gs pos="38000">
                  <a:schemeClr val="accent4"/>
                </a:gs>
              </a:gsLst>
              <a:path path="circle">
                <a:fillToRect l="50000" t="50000" r="50000" b="50000"/>
              </a:path>
              <a:tileRect/>
            </a:gradFill>
            <a:ln w="412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cxnSp>
          <p:nvCxnSpPr>
            <p:cNvPr id="50" name="Прямая со стрелкой 49"/>
            <p:cNvCxnSpPr/>
            <p:nvPr/>
          </p:nvCxnSpPr>
          <p:spPr>
            <a:xfrm>
              <a:off x="9581877" y="14491701"/>
              <a:ext cx="1088152" cy="87683"/>
            </a:xfrm>
            <a:prstGeom prst="straightConnector1">
              <a:avLst/>
            </a:prstGeom>
            <a:ln w="19050">
              <a:solidFill>
                <a:srgbClr val="C00000"/>
              </a:solidFill>
              <a:headEnd type="none"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51" name="Прямая со стрелкой 50"/>
            <p:cNvCxnSpPr/>
            <p:nvPr/>
          </p:nvCxnSpPr>
          <p:spPr>
            <a:xfrm>
              <a:off x="12500833" y="14686552"/>
              <a:ext cx="884728" cy="63325"/>
            </a:xfrm>
            <a:prstGeom prst="straightConnector1">
              <a:avLst/>
            </a:prstGeom>
            <a:ln w="19050">
              <a:solidFill>
                <a:srgbClr val="C00000"/>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119831" name="TextBox 51"/>
            <p:cNvSpPr txBox="1">
              <a:spLocks noChangeArrowheads="1"/>
            </p:cNvSpPr>
            <p:nvPr/>
          </p:nvSpPr>
          <p:spPr bwMode="auto">
            <a:xfrm>
              <a:off x="9668333" y="13292145"/>
              <a:ext cx="688763" cy="1133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C00000"/>
                  </a:solidFill>
                  <a:cs typeface="Arial" charset="0"/>
                </a:rPr>
                <a:t>E</a:t>
              </a:r>
              <a:endParaRPr lang="ru-RU" sz="1800">
                <a:solidFill>
                  <a:srgbClr val="C00000"/>
                </a:solidFill>
                <a:cs typeface="Arial" charset="0"/>
              </a:endParaRPr>
            </a:p>
          </p:txBody>
        </p:sp>
        <p:sp>
          <p:nvSpPr>
            <p:cNvPr id="119832" name="TextBox 52"/>
            <p:cNvSpPr txBox="1">
              <a:spLocks noChangeArrowheads="1"/>
            </p:cNvSpPr>
            <p:nvPr/>
          </p:nvSpPr>
          <p:spPr bwMode="auto">
            <a:xfrm>
              <a:off x="12708266" y="13439504"/>
              <a:ext cx="681802" cy="1772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C00000"/>
                  </a:solidFill>
                  <a:cs typeface="Arial" charset="0"/>
                </a:rPr>
                <a:t>E</a:t>
              </a:r>
              <a:endParaRPr lang="ru-RU" sz="1800">
                <a:solidFill>
                  <a:srgbClr val="C00000"/>
                </a:solidFill>
                <a:cs typeface="Arial" charset="0"/>
              </a:endParaRPr>
            </a:p>
          </p:txBody>
        </p:sp>
        <p:cxnSp>
          <p:nvCxnSpPr>
            <p:cNvPr id="54" name="Прямая со стрелкой 53"/>
            <p:cNvCxnSpPr/>
            <p:nvPr/>
          </p:nvCxnSpPr>
          <p:spPr>
            <a:xfrm>
              <a:off x="9856338" y="13512575"/>
              <a:ext cx="216338"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7" name="Прямая со стрелкой 56"/>
            <p:cNvCxnSpPr/>
            <p:nvPr/>
          </p:nvCxnSpPr>
          <p:spPr>
            <a:xfrm>
              <a:off x="12894763" y="13639228"/>
              <a:ext cx="219567" cy="9743"/>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sp>
        <p:nvSpPr>
          <p:cNvPr id="81928" name="TextBox 1"/>
          <p:cNvSpPr txBox="1">
            <a:spLocks noChangeArrowheads="1"/>
          </p:cNvSpPr>
          <p:nvPr/>
        </p:nvSpPr>
        <p:spPr bwMode="auto">
          <a:xfrm>
            <a:off x="5562600" y="3697288"/>
            <a:ext cx="341630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defRPr/>
            </a:pPr>
            <a:r>
              <a:rPr lang="en-US" sz="2000" b="1" dirty="0" smtClean="0">
                <a:solidFill>
                  <a:srgbClr val="000090"/>
                </a:solidFill>
              </a:rPr>
              <a:t>Project status</a:t>
            </a:r>
            <a:r>
              <a:rPr lang="en-US" sz="2000" dirty="0" smtClean="0">
                <a:solidFill>
                  <a:srgbClr val="000090"/>
                </a:solidFill>
              </a:rPr>
              <a:t>:</a:t>
            </a:r>
          </a:p>
          <a:p>
            <a:pPr marL="342900" indent="-342900" eaLnBrk="1" hangingPunct="1">
              <a:lnSpc>
                <a:spcPct val="150000"/>
              </a:lnSpc>
              <a:buFontTx/>
              <a:buChar char="-"/>
              <a:defRPr/>
            </a:pPr>
            <a:r>
              <a:rPr lang="en-US" sz="2000" i="1" dirty="0" smtClean="0">
                <a:solidFill>
                  <a:srgbClr val="000090"/>
                </a:solidFill>
              </a:rPr>
              <a:t>basic R&amp;D finished,</a:t>
            </a:r>
          </a:p>
          <a:p>
            <a:pPr algn="r" eaLnBrk="1" hangingPunct="1">
              <a:lnSpc>
                <a:spcPct val="80000"/>
              </a:lnSpc>
              <a:defRPr/>
            </a:pPr>
            <a:r>
              <a:rPr lang="en-US" sz="2000" i="1" dirty="0" smtClean="0">
                <a:solidFill>
                  <a:srgbClr val="000090"/>
                </a:solidFill>
              </a:rPr>
              <a:t>(cont. alternative RO Ch.);</a:t>
            </a:r>
          </a:p>
          <a:p>
            <a:pPr marL="285750" indent="-285750" eaLnBrk="1" hangingPunct="1">
              <a:lnSpc>
                <a:spcPct val="150000"/>
              </a:lnSpc>
              <a:buFontTx/>
              <a:buChar char="-"/>
              <a:defRPr/>
            </a:pPr>
            <a:r>
              <a:rPr lang="en-US" sz="2000" i="1" dirty="0" smtClean="0">
                <a:solidFill>
                  <a:srgbClr val="000090"/>
                </a:solidFill>
              </a:rPr>
              <a:t>assembly workshop</a:t>
            </a:r>
          </a:p>
          <a:p>
            <a:pPr algn="r" eaLnBrk="1" hangingPunct="1">
              <a:lnSpc>
                <a:spcPct val="80000"/>
              </a:lnSpc>
              <a:defRPr/>
            </a:pPr>
            <a:r>
              <a:rPr lang="en-US" sz="2000" i="1" dirty="0" smtClean="0">
                <a:solidFill>
                  <a:srgbClr val="000090"/>
                </a:solidFill>
              </a:rPr>
              <a:t>in preparation</a:t>
            </a:r>
          </a:p>
          <a:p>
            <a:pPr algn="r" eaLnBrk="1" hangingPunct="1">
              <a:lnSpc>
                <a:spcPct val="80000"/>
              </a:lnSpc>
              <a:defRPr/>
            </a:pPr>
            <a:r>
              <a:rPr lang="en-US" sz="2000" i="1" dirty="0" smtClean="0">
                <a:solidFill>
                  <a:srgbClr val="000090"/>
                </a:solidFill>
              </a:rPr>
              <a:t>(readiness – </a:t>
            </a:r>
            <a:r>
              <a:rPr lang="en-US" sz="2000" i="1" dirty="0" err="1" smtClean="0">
                <a:solidFill>
                  <a:srgbClr val="000090"/>
                </a:solidFill>
              </a:rPr>
              <a:t>IIq</a:t>
            </a:r>
            <a:r>
              <a:rPr lang="en-US" sz="2000" i="1" dirty="0" smtClean="0">
                <a:solidFill>
                  <a:srgbClr val="000090"/>
                </a:solidFill>
              </a:rPr>
              <a:t>., </a:t>
            </a:r>
            <a:r>
              <a:rPr lang="en-US" sz="2000" b="1" i="1" dirty="0" smtClean="0">
                <a:solidFill>
                  <a:srgbClr val="000090"/>
                </a:solidFill>
              </a:rPr>
              <a:t>2016</a:t>
            </a:r>
            <a:r>
              <a:rPr lang="en-US" sz="2000" i="1" dirty="0" smtClean="0">
                <a:solidFill>
                  <a:srgbClr val="000090"/>
                </a:solidFill>
              </a:rPr>
              <a:t>)</a:t>
            </a:r>
          </a:p>
        </p:txBody>
      </p:sp>
      <p:sp>
        <p:nvSpPr>
          <p:cNvPr id="119814" name="Date Placeholder 1"/>
          <p:cNvSpPr>
            <a:spLocks noGrp="1"/>
          </p:cNvSpPr>
          <p:nvPr>
            <p:ph type="dt" sz="quarter" idx="10"/>
          </p:nvPr>
        </p:nvSpPr>
        <p:spPr>
          <a:xfrm>
            <a:off x="457200" y="6283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19815" name="Footer Placeholder 2"/>
          <p:cNvSpPr>
            <a:spLocks noGrp="1"/>
          </p:cNvSpPr>
          <p:nvPr>
            <p:ph type="ftr" sz="quarter" idx="11"/>
          </p:nvPr>
        </p:nvSpPr>
        <p:spPr>
          <a:xfrm>
            <a:off x="3124200" y="62833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pic>
        <p:nvPicPr>
          <p:cNvPr id="119816" name="Рисунок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34938" y="3759200"/>
            <a:ext cx="3062287" cy="2373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2" descr="C:\Users\ASUS\Desktop\PA141807.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000" y="3813175"/>
            <a:ext cx="2667000"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8" name="TextBox 1"/>
          <p:cNvSpPr txBox="1">
            <a:spLocks noChangeArrowheads="1"/>
          </p:cNvSpPr>
          <p:nvPr/>
        </p:nvSpPr>
        <p:spPr bwMode="auto">
          <a:xfrm>
            <a:off x="5016500" y="3911600"/>
            <a:ext cx="479425" cy="36988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90"/>
                </a:solidFill>
              </a:rPr>
              <a:t>C2</a:t>
            </a:r>
          </a:p>
        </p:txBody>
      </p:sp>
      <p:sp>
        <p:nvSpPr>
          <p:cNvPr id="119819" name="TextBox 51"/>
          <p:cNvSpPr txBox="1">
            <a:spLocks noChangeArrowheads="1"/>
          </p:cNvSpPr>
          <p:nvPr/>
        </p:nvSpPr>
        <p:spPr bwMode="auto">
          <a:xfrm>
            <a:off x="2286000" y="3683000"/>
            <a:ext cx="479425" cy="369888"/>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rgbClr val="000090"/>
                </a:solidFill>
              </a:rPr>
              <a:t>C3</a:t>
            </a:r>
          </a:p>
        </p:txBody>
      </p:sp>
      <p:cxnSp>
        <p:nvCxnSpPr>
          <p:cNvPr id="7" name="Straight Arrow Connector 6"/>
          <p:cNvCxnSpPr/>
          <p:nvPr/>
        </p:nvCxnSpPr>
        <p:spPr>
          <a:xfrm flipV="1">
            <a:off x="2768600" y="3048000"/>
            <a:ext cx="1866900" cy="7112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5486400" y="2857500"/>
            <a:ext cx="2108200" cy="1016000"/>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19822" name="TextBox 9"/>
          <p:cNvSpPr txBox="1">
            <a:spLocks noChangeArrowheads="1"/>
          </p:cNvSpPr>
          <p:nvPr/>
        </p:nvSpPr>
        <p:spPr bwMode="auto">
          <a:xfrm>
            <a:off x="1955800" y="6032500"/>
            <a:ext cx="6151563" cy="4000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rPr>
              <a:t>Works are going in accordance with the schedule</a:t>
            </a:r>
            <a:endParaRPr lang="en-US" sz="2000" b="1"/>
          </a:p>
        </p:txBody>
      </p:sp>
      <p:sp>
        <p:nvSpPr>
          <p:cNvPr id="119823" name="TextBox 4"/>
          <p:cNvSpPr txBox="1">
            <a:spLocks noChangeArrowheads="1"/>
          </p:cNvSpPr>
          <p:nvPr/>
        </p:nvSpPr>
        <p:spPr bwMode="auto">
          <a:xfrm>
            <a:off x="4559300" y="215900"/>
            <a:ext cx="4467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rPr>
              <a:t>Leaders</a:t>
            </a:r>
            <a:r>
              <a:rPr lang="en-US" sz="2000">
                <a:solidFill>
                  <a:srgbClr val="000090"/>
                </a:solidFill>
              </a:rPr>
              <a:t>: </a:t>
            </a:r>
            <a:r>
              <a:rPr lang="en-US" sz="2000" i="1">
                <a:solidFill>
                  <a:srgbClr val="000090"/>
                </a:solidFill>
              </a:rPr>
              <a:t>S. Movchan,  Yu. Zanevsky</a:t>
            </a:r>
          </a:p>
        </p:txBody>
      </p:sp>
      <p:sp>
        <p:nvSpPr>
          <p:cNvPr id="53" name="Rectangle 52"/>
          <p:cNvSpPr/>
          <p:nvPr/>
        </p:nvSpPr>
        <p:spPr>
          <a:xfrm>
            <a:off x="7251700" y="228600"/>
            <a:ext cx="1727200" cy="4191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182512619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98108" y="127000"/>
            <a:ext cx="4105592" cy="492362"/>
          </a:xfrm>
          <a:solidFill>
            <a:schemeClr val="accent5"/>
          </a:solidFill>
          <a:extLst/>
        </p:spPr>
        <p:txBody>
          <a:bodyPr>
            <a:normAutofit fontScale="90000"/>
          </a:bodyPr>
          <a:lstStyle/>
          <a:p>
            <a:pPr eaLnBrk="1" hangingPunct="1">
              <a:defRPr/>
            </a:pPr>
            <a:r>
              <a:rPr lang="en-US" sz="2800" b="1" dirty="0">
                <a:solidFill>
                  <a:srgbClr val="000090"/>
                </a:solidFill>
                <a:effectLst>
                  <a:glow>
                    <a:schemeClr val="accent1">
                      <a:alpha val="40000"/>
                    </a:schemeClr>
                  </a:glow>
                  <a:reflection endPos="0" dist="50800" dir="5400000" sy="-100000" algn="bl" rotWithShape="0"/>
                </a:effectLst>
                <a:latin typeface="Arial"/>
                <a:ea typeface="+mj-ea"/>
                <a:cs typeface="Arial"/>
              </a:rPr>
              <a:t>Time Projection </a:t>
            </a:r>
            <a:r>
              <a:rPr lang="en-US" sz="2800" b="1" dirty="0" smtClean="0">
                <a:solidFill>
                  <a:srgbClr val="000090"/>
                </a:solidFill>
                <a:effectLst>
                  <a:glow>
                    <a:schemeClr val="accent1">
                      <a:alpha val="40000"/>
                    </a:schemeClr>
                  </a:glow>
                  <a:reflection endPos="0" dist="50800" dir="5400000" sy="-100000" algn="bl" rotWithShape="0"/>
                </a:effectLst>
                <a:latin typeface="Arial"/>
                <a:ea typeface="+mj-ea"/>
                <a:cs typeface="Arial"/>
              </a:rPr>
              <a:t>Chamber</a:t>
            </a:r>
            <a:endParaRPr lang="ru-RU" sz="2800" dirty="0">
              <a:solidFill>
                <a:srgbClr val="000090"/>
              </a:solidFill>
              <a:effectLst>
                <a:glow>
                  <a:schemeClr val="accent1">
                    <a:alpha val="40000"/>
                  </a:schemeClr>
                </a:glow>
                <a:reflection endPos="0" dist="50800" dir="5400000" sy="-100000" algn="bl" rotWithShape="0"/>
              </a:effectLst>
              <a:latin typeface="Arial"/>
              <a:ea typeface="+mj-ea"/>
              <a:cs typeface="Arial"/>
            </a:endParaRPr>
          </a:p>
        </p:txBody>
      </p:sp>
      <p:sp>
        <p:nvSpPr>
          <p:cNvPr id="102402" name="Slide Number Placeholder 4"/>
          <p:cNvSpPr>
            <a:spLocks noGrp="1"/>
          </p:cNvSpPr>
          <p:nvPr>
            <p:ph type="sldNum" sz="quarter" idx="12"/>
          </p:nvPr>
        </p:nvSpPr>
        <p:spPr>
          <a:xfrm>
            <a:off x="6553200" y="6283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30DD79-28F6-1343-9424-3DE7FA4FFDCA}" type="slidenum">
              <a:rPr lang="en-GB" sz="1200">
                <a:solidFill>
                  <a:srgbClr val="000000"/>
                </a:solidFill>
                <a:latin typeface="Verdana" charset="0"/>
                <a:cs typeface="Verdana" charset="0"/>
              </a:rPr>
              <a:pPr eaLnBrk="1" hangingPunct="1"/>
              <a:t>46</a:t>
            </a:fld>
            <a:endParaRPr lang="en-GB" sz="1200">
              <a:solidFill>
                <a:srgbClr val="000000"/>
              </a:solidFill>
              <a:latin typeface="Verdana" charset="0"/>
              <a:cs typeface="Verdana" charset="0"/>
            </a:endParaRPr>
          </a:p>
        </p:txBody>
      </p:sp>
      <p:sp>
        <p:nvSpPr>
          <p:cNvPr id="102406" name="Date Placeholder 1"/>
          <p:cNvSpPr>
            <a:spLocks noGrp="1"/>
          </p:cNvSpPr>
          <p:nvPr>
            <p:ph type="dt" sz="quarter" idx="10"/>
          </p:nvPr>
        </p:nvSpPr>
        <p:spPr>
          <a:xfrm>
            <a:off x="457200" y="6283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02407" name="Footer Placeholder 2"/>
          <p:cNvSpPr>
            <a:spLocks noGrp="1"/>
          </p:cNvSpPr>
          <p:nvPr>
            <p:ph type="ftr" sz="quarter" idx="11"/>
          </p:nvPr>
        </p:nvSpPr>
        <p:spPr>
          <a:xfrm>
            <a:off x="3124200" y="62833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smtClean="0"/>
              <a:t>V.Kekelidze, ICPPA</a:t>
            </a:r>
            <a:endParaRPr lang="ru-RU" sz="1400"/>
          </a:p>
        </p:txBody>
      </p:sp>
      <p:sp>
        <p:nvSpPr>
          <p:cNvPr id="102414" name="TextBox 9"/>
          <p:cNvSpPr txBox="1">
            <a:spLocks noChangeArrowheads="1"/>
          </p:cNvSpPr>
          <p:nvPr/>
        </p:nvSpPr>
        <p:spPr bwMode="auto">
          <a:xfrm>
            <a:off x="1955800" y="6032500"/>
            <a:ext cx="6151563" cy="400050"/>
          </a:xfrm>
          <a:prstGeom prst="rect">
            <a:avLst/>
          </a:prstGeom>
          <a:solidFill>
            <a:srgbClr val="EAEAEA"/>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dirty="0">
                <a:solidFill>
                  <a:srgbClr val="000090"/>
                </a:solidFill>
              </a:rPr>
              <a:t>Works are going in accordance with the schedule</a:t>
            </a:r>
            <a:endParaRPr lang="en-US" sz="2000" b="1" dirty="0"/>
          </a:p>
        </p:txBody>
      </p:sp>
      <p:sp>
        <p:nvSpPr>
          <p:cNvPr id="102415" name="TextBox 4"/>
          <p:cNvSpPr txBox="1">
            <a:spLocks noChangeArrowheads="1"/>
          </p:cNvSpPr>
          <p:nvPr/>
        </p:nvSpPr>
        <p:spPr bwMode="auto">
          <a:xfrm>
            <a:off x="4559300" y="215900"/>
            <a:ext cx="44672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rPr>
              <a:t>Leaders</a:t>
            </a:r>
            <a:r>
              <a:rPr lang="en-US" sz="2000">
                <a:solidFill>
                  <a:srgbClr val="000090"/>
                </a:solidFill>
              </a:rPr>
              <a:t>: </a:t>
            </a:r>
            <a:r>
              <a:rPr lang="en-US" sz="2000" i="1">
                <a:solidFill>
                  <a:srgbClr val="000090"/>
                </a:solidFill>
              </a:rPr>
              <a:t>S. Movchan,  Yu. Zanevsky</a:t>
            </a:r>
          </a:p>
        </p:txBody>
      </p:sp>
      <p:sp>
        <p:nvSpPr>
          <p:cNvPr id="53" name="Rectangle 52"/>
          <p:cNvSpPr/>
          <p:nvPr/>
        </p:nvSpPr>
        <p:spPr>
          <a:xfrm>
            <a:off x="7251700" y="228600"/>
            <a:ext cx="1727200" cy="419100"/>
          </a:xfrm>
          <a:prstGeom prst="rect">
            <a:avLst/>
          </a:prstGeom>
          <a:no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55" name="Рисунок 15" descr="14 общий вид комнаты.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0969" y="749300"/>
            <a:ext cx="3044031" cy="2273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p:cNvSpPr txBox="1"/>
          <p:nvPr/>
        </p:nvSpPr>
        <p:spPr>
          <a:xfrm>
            <a:off x="137704" y="736600"/>
            <a:ext cx="2713852" cy="400110"/>
          </a:xfrm>
          <a:prstGeom prst="rect">
            <a:avLst/>
          </a:prstGeom>
          <a:solidFill>
            <a:schemeClr val="accent1"/>
          </a:solidFill>
        </p:spPr>
        <p:txBody>
          <a:bodyPr wrap="none">
            <a:spAutoFit/>
          </a:bodyPr>
          <a:lstStyle/>
          <a:p>
            <a:pPr algn="ctr" eaLnBrk="1" hangingPunct="1"/>
            <a:r>
              <a:rPr lang="en-US" sz="2000" i="1" dirty="0">
                <a:solidFill>
                  <a:srgbClr val="0000CC"/>
                </a:solidFill>
              </a:rPr>
              <a:t>c</a:t>
            </a:r>
            <a:r>
              <a:rPr lang="en-US" sz="2000" i="1" kern="1200" dirty="0" smtClean="0">
                <a:solidFill>
                  <a:srgbClr val="0000CC"/>
                </a:solidFill>
              </a:rPr>
              <a:t>lean room </a:t>
            </a:r>
            <a:r>
              <a:rPr lang="en-US" sz="2000" i="1" kern="1200" dirty="0">
                <a:solidFill>
                  <a:srgbClr val="FF0000"/>
                </a:solidFill>
              </a:rPr>
              <a:t>input gate</a:t>
            </a:r>
            <a:endParaRPr lang="ru-RU" sz="2000" i="1" kern="1200" dirty="0">
              <a:solidFill>
                <a:srgbClr val="FF0000"/>
              </a:solidFill>
            </a:endParaRPr>
          </a:p>
        </p:txBody>
      </p:sp>
      <p:pic>
        <p:nvPicPr>
          <p:cNvPr id="58" name="Рисунок 16" descr="22 climat control.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6400" y="749131"/>
            <a:ext cx="3060700" cy="2286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TextBox 58"/>
          <p:cNvSpPr txBox="1"/>
          <p:nvPr/>
        </p:nvSpPr>
        <p:spPr>
          <a:xfrm>
            <a:off x="3562117" y="787400"/>
            <a:ext cx="1900704" cy="400110"/>
          </a:xfrm>
          <a:prstGeom prst="rect">
            <a:avLst/>
          </a:prstGeom>
          <a:solidFill>
            <a:srgbClr val="BBE0E3"/>
          </a:solidFill>
        </p:spPr>
        <p:txBody>
          <a:bodyPr wrap="none">
            <a:spAutoFit/>
          </a:bodyPr>
          <a:lstStyle/>
          <a:p>
            <a:pPr algn="ctr">
              <a:defRPr/>
            </a:pPr>
            <a:r>
              <a:rPr lang="en-US" sz="2000" i="1" dirty="0">
                <a:solidFill>
                  <a:srgbClr val="0000CC"/>
                </a:solidFill>
                <a:latin typeface="+mn-lt"/>
                <a:ea typeface="+mn-ea"/>
                <a:cs typeface="Times New Roman" pitchFamily="18" charset="0"/>
              </a:rPr>
              <a:t>c</a:t>
            </a:r>
            <a:r>
              <a:rPr lang="en-US" sz="2000" i="1" dirty="0" smtClean="0">
                <a:solidFill>
                  <a:srgbClr val="0000CC"/>
                </a:solidFill>
                <a:latin typeface="+mn-lt"/>
                <a:ea typeface="+mn-ea"/>
                <a:cs typeface="Times New Roman" pitchFamily="18" charset="0"/>
              </a:rPr>
              <a:t>limate </a:t>
            </a:r>
            <a:r>
              <a:rPr lang="en-US" sz="2000" i="1" dirty="0">
                <a:solidFill>
                  <a:srgbClr val="0000CC"/>
                </a:solidFill>
                <a:latin typeface="+mn-lt"/>
                <a:ea typeface="+mn-ea"/>
                <a:cs typeface="Times New Roman" pitchFamily="18" charset="0"/>
              </a:rPr>
              <a:t>control</a:t>
            </a:r>
            <a:endParaRPr lang="ru-RU" sz="2000" i="1" dirty="0">
              <a:latin typeface="+mn-lt"/>
              <a:ea typeface="+mn-ea"/>
              <a:cs typeface="Times New Roman" pitchFamily="18" charset="0"/>
            </a:endParaRPr>
          </a:p>
        </p:txBody>
      </p:sp>
      <p:sp>
        <p:nvSpPr>
          <p:cNvPr id="81928" name="TextBox 1"/>
          <p:cNvSpPr txBox="1">
            <a:spLocks noChangeArrowheads="1"/>
          </p:cNvSpPr>
          <p:nvPr/>
        </p:nvSpPr>
        <p:spPr bwMode="auto">
          <a:xfrm>
            <a:off x="5626100" y="801688"/>
            <a:ext cx="3416300" cy="2226250"/>
          </a:xfrm>
          <a:prstGeom prst="rect">
            <a:avLst/>
          </a:prstGeom>
          <a:solidFill>
            <a:schemeClr val="bg1"/>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50000"/>
              </a:lnSpc>
              <a:defRPr/>
            </a:pPr>
            <a:r>
              <a:rPr lang="en-US" sz="2000" b="1" dirty="0" smtClean="0">
                <a:solidFill>
                  <a:srgbClr val="000090"/>
                </a:solidFill>
              </a:rPr>
              <a:t>Project status</a:t>
            </a:r>
            <a:r>
              <a:rPr lang="en-US" sz="2000" dirty="0" smtClean="0">
                <a:solidFill>
                  <a:srgbClr val="000090"/>
                </a:solidFill>
              </a:rPr>
              <a:t>:</a:t>
            </a:r>
          </a:p>
          <a:p>
            <a:pPr marL="342900" indent="-342900" eaLnBrk="1" hangingPunct="1">
              <a:lnSpc>
                <a:spcPct val="150000"/>
              </a:lnSpc>
              <a:buFontTx/>
              <a:buChar char="-"/>
              <a:defRPr/>
            </a:pPr>
            <a:r>
              <a:rPr lang="en-US" sz="2000" i="1" dirty="0" smtClean="0">
                <a:solidFill>
                  <a:srgbClr val="000090"/>
                </a:solidFill>
              </a:rPr>
              <a:t>basic R&amp;D finished,</a:t>
            </a:r>
          </a:p>
          <a:p>
            <a:pPr algn="r" eaLnBrk="1" hangingPunct="1">
              <a:lnSpc>
                <a:spcPct val="80000"/>
              </a:lnSpc>
              <a:defRPr/>
            </a:pPr>
            <a:r>
              <a:rPr lang="en-US" sz="2000" i="1" dirty="0" smtClean="0">
                <a:solidFill>
                  <a:srgbClr val="000090"/>
                </a:solidFill>
              </a:rPr>
              <a:t>(cont. alternative RO Ch.);</a:t>
            </a:r>
          </a:p>
          <a:p>
            <a:pPr marL="285750" indent="-285750" eaLnBrk="1" hangingPunct="1">
              <a:lnSpc>
                <a:spcPct val="150000"/>
              </a:lnSpc>
              <a:buFontTx/>
              <a:buChar char="-"/>
              <a:defRPr/>
            </a:pPr>
            <a:r>
              <a:rPr lang="en-US" sz="2000" i="1" dirty="0" smtClean="0">
                <a:solidFill>
                  <a:srgbClr val="000090"/>
                </a:solidFill>
              </a:rPr>
              <a:t>assembly workshop</a:t>
            </a:r>
          </a:p>
          <a:p>
            <a:pPr algn="r" eaLnBrk="1" hangingPunct="1">
              <a:lnSpc>
                <a:spcPct val="80000"/>
              </a:lnSpc>
              <a:defRPr/>
            </a:pPr>
            <a:r>
              <a:rPr lang="en-US" sz="2000" i="1" dirty="0" smtClean="0">
                <a:solidFill>
                  <a:srgbClr val="000090"/>
                </a:solidFill>
              </a:rPr>
              <a:t>(</a:t>
            </a:r>
            <a:r>
              <a:rPr lang="en-US" sz="2000" i="1" dirty="0" smtClean="0">
                <a:solidFill>
                  <a:srgbClr val="FF0000"/>
                </a:solidFill>
              </a:rPr>
              <a:t>clean room</a:t>
            </a:r>
            <a:r>
              <a:rPr lang="en-US" sz="2000" i="1" dirty="0" smtClean="0">
                <a:solidFill>
                  <a:srgbClr val="000090"/>
                </a:solidFill>
              </a:rPr>
              <a:t>) close to completion (Sept., </a:t>
            </a:r>
            <a:r>
              <a:rPr lang="en-US" sz="2000" b="1" i="1" dirty="0" smtClean="0">
                <a:solidFill>
                  <a:srgbClr val="000090"/>
                </a:solidFill>
              </a:rPr>
              <a:t>2016</a:t>
            </a:r>
            <a:r>
              <a:rPr lang="en-US" sz="2000" i="1" dirty="0" smtClean="0">
                <a:solidFill>
                  <a:srgbClr val="000090"/>
                </a:solidFill>
              </a:rPr>
              <a:t>)</a:t>
            </a:r>
          </a:p>
        </p:txBody>
      </p:sp>
      <p:pic>
        <p:nvPicPr>
          <p:cNvPr id="60" name="Рисунок 11" descr="small rack.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9503" y="3085054"/>
            <a:ext cx="1840897" cy="2454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Рисунок 9" descr="2016-05-16_0225.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951774" y="3086099"/>
            <a:ext cx="1845525" cy="246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TextBox 61"/>
          <p:cNvSpPr txBox="1"/>
          <p:nvPr/>
        </p:nvSpPr>
        <p:spPr>
          <a:xfrm>
            <a:off x="0" y="5168900"/>
            <a:ext cx="4537769" cy="400110"/>
          </a:xfrm>
          <a:prstGeom prst="rect">
            <a:avLst/>
          </a:prstGeom>
          <a:solidFill>
            <a:schemeClr val="accent1"/>
          </a:solidFill>
        </p:spPr>
        <p:txBody>
          <a:bodyPr wrap="none">
            <a:spAutoFit/>
          </a:bodyPr>
          <a:lstStyle/>
          <a:p>
            <a:pPr algn="ctr" eaLnBrk="1" hangingPunct="1"/>
            <a:r>
              <a:rPr lang="en-US" sz="2000" i="1" dirty="0" smtClean="0">
                <a:solidFill>
                  <a:srgbClr val="0000CC"/>
                </a:solidFill>
              </a:rPr>
              <a:t>gas system: delivery to JINR in I 2017</a:t>
            </a:r>
            <a:endParaRPr lang="ru-RU" sz="2000" i="1" kern="1200" dirty="0">
              <a:solidFill>
                <a:srgbClr val="FF0000"/>
              </a:solidFill>
            </a:endParaRPr>
          </a:p>
        </p:txBody>
      </p:sp>
      <p:pic>
        <p:nvPicPr>
          <p:cNvPr id="63" name="Содержимое 4" descr="14.9.16_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73613" y="3051175"/>
            <a:ext cx="40386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64" name="TextBox 63"/>
          <p:cNvSpPr txBox="1"/>
          <p:nvPr/>
        </p:nvSpPr>
        <p:spPr>
          <a:xfrm>
            <a:off x="5452721" y="5372100"/>
            <a:ext cx="3326500" cy="400110"/>
          </a:xfrm>
          <a:prstGeom prst="rect">
            <a:avLst/>
          </a:prstGeom>
          <a:solidFill>
            <a:srgbClr val="BBE0E3"/>
          </a:solidFill>
        </p:spPr>
        <p:txBody>
          <a:bodyPr wrap="none">
            <a:spAutoFit/>
          </a:bodyPr>
          <a:lstStyle/>
          <a:p>
            <a:pPr algn="ctr">
              <a:defRPr/>
            </a:pPr>
            <a:r>
              <a:rPr lang="en-US" sz="2000" i="1" dirty="0" err="1" smtClean="0">
                <a:solidFill>
                  <a:srgbClr val="0000CC"/>
                </a:solidFill>
                <a:latin typeface="+mn-lt"/>
                <a:ea typeface="+mn-ea"/>
                <a:cs typeface="Times New Roman" pitchFamily="18" charset="0"/>
              </a:rPr>
              <a:t>RoC</a:t>
            </a:r>
            <a:r>
              <a:rPr lang="en-US" sz="2000" i="1" dirty="0" smtClean="0">
                <a:solidFill>
                  <a:srgbClr val="0000CC"/>
                </a:solidFill>
                <a:latin typeface="+mn-lt"/>
                <a:ea typeface="+mn-ea"/>
                <a:cs typeface="Times New Roman" pitchFamily="18" charset="0"/>
              </a:rPr>
              <a:t> chambers preparation</a:t>
            </a:r>
            <a:endParaRPr lang="ru-RU" sz="2000" i="1" dirty="0">
              <a:latin typeface="+mn-lt"/>
              <a:ea typeface="+mn-ea"/>
              <a:cs typeface="Times New Roman" pitchFamily="18" charset="0"/>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2" descr="\\DUB-SV-FS1\Projects\JINR\TPC-TOOLING\DESIGN\WORKDATA\Dmitriy.Osipov\Прочее\Для презентации\Конструкция приспособления\Общий вид.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784225"/>
            <a:ext cx="3200400" cy="2720975"/>
          </a:xfrm>
          <a:prstGeom prst="rect">
            <a:avLst/>
          </a:prstGeom>
          <a:noFill/>
          <a:ln w="9525">
            <a:solidFill>
              <a:srgbClr val="000066"/>
            </a:solidFill>
            <a:miter lim="800000"/>
            <a:headEnd/>
            <a:tailEnd/>
          </a:ln>
          <a:extLst>
            <a:ext uri="{909E8E84-426E-40dd-AFC4-6F175D3DCCD1}">
              <a14:hiddenFill xmlns:a14="http://schemas.microsoft.com/office/drawing/2010/main">
                <a:solidFill>
                  <a:srgbClr val="FFFFFF"/>
                </a:solidFill>
              </a14:hiddenFill>
            </a:ext>
          </a:extLst>
        </p:spPr>
      </p:pic>
      <p:sp>
        <p:nvSpPr>
          <p:cNvPr id="104450" name="Номер слайда 4"/>
          <p:cNvSpPr>
            <a:spLocks noGrp="1"/>
          </p:cNvSpPr>
          <p:nvPr>
            <p:ph type="sldNum" sz="quarter" idx="12"/>
          </p:nvPr>
        </p:nvSpPr>
        <p:spPr>
          <a:xfrm>
            <a:off x="7340600" y="6270625"/>
            <a:ext cx="15113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fld id="{DA73ABA2-8AA0-734B-9947-84E43C1DB425}" type="slidenum">
              <a:rPr lang="ru-RU" sz="1400">
                <a:solidFill>
                  <a:srgbClr val="000000"/>
                </a:solidFill>
              </a:rPr>
              <a:pPr algn="ctr" eaLnBrk="1" hangingPunct="1"/>
              <a:t>47</a:t>
            </a:fld>
            <a:endParaRPr lang="ru-RU" sz="1400">
              <a:solidFill>
                <a:srgbClr val="000000"/>
              </a:solidFill>
            </a:endParaRPr>
          </a:p>
        </p:txBody>
      </p:sp>
      <p:pic>
        <p:nvPicPr>
          <p:cNvPr id="104451" name="Picture 2" descr="\\DUB-SV-FS1\Projects\JINR\TPC-TOOLING\DESIGN\WORKDATA\Dmitriy.Osipov\Прочее\Для презентации\Концепция процесса сборки\Установка оболочки С4 на каркас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736600"/>
            <a:ext cx="3006725"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Рисунок 20"/>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40438" y="952500"/>
            <a:ext cx="2962275"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34850" y="101600"/>
            <a:ext cx="8920250" cy="461665"/>
          </a:xfrm>
          <a:prstGeom prst="rect">
            <a:avLst/>
          </a:prstGeom>
          <a:solidFill>
            <a:schemeClr val="accent5"/>
          </a:solidFill>
        </p:spPr>
        <p:txBody>
          <a:bodyPr wrap="square">
            <a:spAutoFit/>
          </a:bodyPr>
          <a:lstStyle/>
          <a:p>
            <a:pPr algn="ctr">
              <a:defRPr/>
            </a:pPr>
            <a:r>
              <a:rPr lang="en-US" sz="2400" b="1" dirty="0">
                <a:solidFill>
                  <a:srgbClr val="000090"/>
                </a:solidFill>
              </a:rPr>
              <a:t>TPC assembly tools, cooling &amp; laser calibration </a:t>
            </a:r>
            <a:r>
              <a:rPr lang="en-US" sz="2400" b="1" dirty="0" smtClean="0">
                <a:solidFill>
                  <a:srgbClr val="000090"/>
                </a:solidFill>
              </a:rPr>
              <a:t>system:</a:t>
            </a:r>
          </a:p>
        </p:txBody>
      </p:sp>
      <p:pic>
        <p:nvPicPr>
          <p:cNvPr id="104454" name="Рисунок 8" descr="Laser in TPC.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52900" y="3695700"/>
            <a:ext cx="3592286"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4455" name="Группа 9"/>
          <p:cNvGrpSpPr>
            <a:grpSpLocks/>
          </p:cNvGrpSpPr>
          <p:nvPr/>
        </p:nvGrpSpPr>
        <p:grpSpPr bwMode="auto">
          <a:xfrm>
            <a:off x="469900" y="3463925"/>
            <a:ext cx="3619500" cy="2974975"/>
            <a:chOff x="151410" y="649288"/>
            <a:chExt cx="8455219" cy="6344099"/>
          </a:xfrm>
        </p:grpSpPr>
        <p:pic>
          <p:nvPicPr>
            <p:cNvPr id="104458" name="Рисунок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51410" y="765624"/>
              <a:ext cx="8137525" cy="622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9" name="Прямоугольник 3"/>
            <p:cNvSpPr>
              <a:spLocks noChangeArrowheads="1"/>
            </p:cNvSpPr>
            <p:nvPr/>
          </p:nvSpPr>
          <p:spPr bwMode="auto">
            <a:xfrm>
              <a:off x="6492376" y="649288"/>
              <a:ext cx="2114253" cy="166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FFFF00"/>
                  </a:solidFill>
                </a:rPr>
                <a:t>outer thermal</a:t>
              </a:r>
            </a:p>
            <a:p>
              <a:r>
                <a:rPr lang="en-US" sz="1400">
                  <a:solidFill>
                    <a:srgbClr val="FFFF00"/>
                  </a:solidFill>
                </a:rPr>
                <a:t>screen</a:t>
              </a:r>
              <a:endParaRPr lang="ru-RU" sz="1400">
                <a:solidFill>
                  <a:srgbClr val="FFFF00"/>
                </a:solidFill>
              </a:endParaRPr>
            </a:p>
          </p:txBody>
        </p:sp>
        <p:cxnSp>
          <p:nvCxnSpPr>
            <p:cNvPr id="15" name="Прямая со стрелкой 12"/>
            <p:cNvCxnSpPr/>
            <p:nvPr/>
          </p:nvCxnSpPr>
          <p:spPr>
            <a:xfrm flipH="1" flipV="1">
              <a:off x="5409963" y="761005"/>
              <a:ext cx="1264576" cy="20989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4461" name="Прямоугольник 6"/>
            <p:cNvSpPr>
              <a:spLocks noChangeArrowheads="1"/>
            </p:cNvSpPr>
            <p:nvPr/>
          </p:nvSpPr>
          <p:spPr bwMode="auto">
            <a:xfrm>
              <a:off x="5936012" y="4733903"/>
              <a:ext cx="2105075" cy="1661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1400">
                  <a:solidFill>
                    <a:srgbClr val="FFFF00"/>
                  </a:solidFill>
                </a:rPr>
                <a:t> front thermal</a:t>
              </a:r>
            </a:p>
            <a:p>
              <a:r>
                <a:rPr lang="en-US" sz="1400">
                  <a:solidFill>
                    <a:srgbClr val="FFFF00"/>
                  </a:solidFill>
                </a:rPr>
                <a:t>screen</a:t>
              </a:r>
              <a:endParaRPr lang="ru-RU" sz="1400">
                <a:solidFill>
                  <a:srgbClr val="FFFF00"/>
                </a:solidFill>
              </a:endParaRPr>
            </a:p>
          </p:txBody>
        </p:sp>
        <p:cxnSp>
          <p:nvCxnSpPr>
            <p:cNvPr id="17" name="Прямая со стрелкой 14"/>
            <p:cNvCxnSpPr/>
            <p:nvPr/>
          </p:nvCxnSpPr>
          <p:spPr>
            <a:xfrm flipH="1" flipV="1">
              <a:off x="5639885" y="4325751"/>
              <a:ext cx="1027236" cy="64321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4463" name="Рисунок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8600" y="708025"/>
              <a:ext cx="27654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Овал 16"/>
            <p:cNvSpPr/>
            <p:nvPr/>
          </p:nvSpPr>
          <p:spPr>
            <a:xfrm>
              <a:off x="3288741" y="1370363"/>
              <a:ext cx="608182" cy="60935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Стрелка вправо 17"/>
            <p:cNvSpPr/>
            <p:nvPr/>
          </p:nvSpPr>
          <p:spPr>
            <a:xfrm flipH="1">
              <a:off x="2691685" y="1763061"/>
              <a:ext cx="567389" cy="226816"/>
            </a:xfrm>
            <a:prstGeom prst="rightArrow">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grpSp>
      <p:sp>
        <p:nvSpPr>
          <p:cNvPr id="10445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04457" name="Footer Placeholder 2"/>
          <p:cNvSpPr>
            <a:spLocks noGrp="1"/>
          </p:cNvSpPr>
          <p:nvPr>
            <p:ph type="ftr" sz="quarter" idx="11"/>
          </p:nvPr>
        </p:nvSpPr>
        <p:spPr>
          <a:xfrm>
            <a:off x="3136900" y="62579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smtClean="0"/>
              <a:t>V.Kekelidze, ICPPA</a:t>
            </a:r>
            <a:endParaRPr lang="ru-RU" sz="1400"/>
          </a:p>
        </p:txBody>
      </p:sp>
      <p:sp>
        <p:nvSpPr>
          <p:cNvPr id="21" name="TextBox 20"/>
          <p:cNvSpPr txBox="1"/>
          <p:nvPr/>
        </p:nvSpPr>
        <p:spPr>
          <a:xfrm>
            <a:off x="5791200" y="508000"/>
            <a:ext cx="3263900" cy="461665"/>
          </a:xfrm>
          <a:prstGeom prst="rect">
            <a:avLst/>
          </a:prstGeom>
          <a:solidFill>
            <a:schemeClr val="accent5"/>
          </a:solidFill>
        </p:spPr>
        <p:txBody>
          <a:bodyPr wrap="square">
            <a:spAutoFit/>
          </a:bodyPr>
          <a:lstStyle/>
          <a:p>
            <a:pPr algn="r">
              <a:defRPr/>
            </a:pPr>
            <a:r>
              <a:rPr lang="en-US" sz="2400" b="1" i="1" dirty="0" smtClean="0">
                <a:solidFill>
                  <a:srgbClr val="FF0000"/>
                </a:solidFill>
              </a:rPr>
              <a:t>ready for production</a:t>
            </a:r>
            <a:endParaRPr lang="en-US" sz="2400" b="1" i="1" dirty="0">
              <a:solidFill>
                <a:srgbClr val="FF0000"/>
              </a:solidFill>
            </a:endParaRPr>
          </a:p>
        </p:txBody>
      </p:sp>
      <p:sp>
        <p:nvSpPr>
          <p:cNvPr id="22" name="TextBox 21"/>
          <p:cNvSpPr txBox="1"/>
          <p:nvPr/>
        </p:nvSpPr>
        <p:spPr>
          <a:xfrm>
            <a:off x="6477000" y="3467100"/>
            <a:ext cx="2552700" cy="707886"/>
          </a:xfrm>
          <a:prstGeom prst="rect">
            <a:avLst/>
          </a:prstGeom>
          <a:solidFill>
            <a:schemeClr val="accent1"/>
          </a:solidFill>
        </p:spPr>
        <p:txBody>
          <a:bodyPr wrap="square">
            <a:spAutoFit/>
          </a:bodyPr>
          <a:lstStyle/>
          <a:p>
            <a:pPr algn="ctr" eaLnBrk="1" hangingPunct="1"/>
            <a:r>
              <a:rPr lang="en-US" sz="2000" i="1" kern="1200" dirty="0">
                <a:solidFill>
                  <a:srgbClr val="000090"/>
                </a:solidFill>
              </a:rPr>
              <a:t>TPC </a:t>
            </a:r>
            <a:r>
              <a:rPr lang="en-US" sz="2000" i="1" kern="1200" dirty="0" smtClean="0">
                <a:solidFill>
                  <a:srgbClr val="000090"/>
                </a:solidFill>
              </a:rPr>
              <a:t>deformation:</a:t>
            </a:r>
            <a:r>
              <a:rPr lang="en-US" sz="2000" i="1" dirty="0">
                <a:solidFill>
                  <a:srgbClr val="000090"/>
                </a:solidFill>
              </a:rPr>
              <a:t> </a:t>
            </a:r>
            <a:endParaRPr lang="en-US" sz="2000" i="1" dirty="0" smtClean="0">
              <a:solidFill>
                <a:srgbClr val="000090"/>
              </a:solidFill>
            </a:endParaRPr>
          </a:p>
          <a:p>
            <a:pPr algn="r" eaLnBrk="1" hangingPunct="1"/>
            <a:r>
              <a:rPr lang="en-US" sz="2000" i="1" dirty="0" smtClean="0">
                <a:solidFill>
                  <a:srgbClr val="000090"/>
                </a:solidFill>
              </a:rPr>
              <a:t>m</a:t>
            </a:r>
            <a:r>
              <a:rPr lang="en-US" sz="2000" i="1" kern="1200" dirty="0" smtClean="0">
                <a:solidFill>
                  <a:srgbClr val="000090"/>
                </a:solidFill>
              </a:rPr>
              <a:t>ax </a:t>
            </a:r>
            <a:r>
              <a:rPr lang="en-US" sz="2000" i="1" kern="1200" dirty="0">
                <a:solidFill>
                  <a:srgbClr val="000090"/>
                </a:solidFill>
              </a:rPr>
              <a:t>= </a:t>
            </a:r>
            <a:r>
              <a:rPr lang="en-US" sz="2000" i="1" kern="1200" dirty="0">
                <a:solidFill>
                  <a:srgbClr val="FF0000"/>
                </a:solidFill>
              </a:rPr>
              <a:t>32 µm</a:t>
            </a:r>
            <a:endParaRPr lang="ru-RU" sz="2000" i="1" kern="1200" dirty="0">
              <a:solidFill>
                <a:srgbClr val="FF0000"/>
              </a:solidFill>
            </a:endParaRP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Рисунок 11" descr="D:\babkin\NIKA-MPD\ToF_RPC\documents_15\ToF_TDR\tripple_stack_SRPC_scheme_v2.png"/>
          <p:cNvPicPr>
            <a:picLocks noChangeAspect="1" noChangeArrowheads="1"/>
          </p:cNvPicPr>
          <p:nvPr/>
        </p:nvPicPr>
        <p:blipFill>
          <a:blip r:embed="rId2">
            <a:extLst>
              <a:ext uri="{28A0092B-C50C-407E-A947-70E740481C1C}">
                <a14:useLocalDpi xmlns:a14="http://schemas.microsoft.com/office/drawing/2010/main" val="0"/>
              </a:ext>
            </a:extLst>
          </a:blip>
          <a:srcRect b="20583"/>
          <a:stretch>
            <a:fillRect/>
          </a:stretch>
        </p:blipFill>
        <p:spPr bwMode="auto">
          <a:xfrm>
            <a:off x="4457700" y="1625600"/>
            <a:ext cx="4483100"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0" name="TextBox 2"/>
          <p:cNvSpPr txBox="1">
            <a:spLocks noChangeArrowheads="1"/>
          </p:cNvSpPr>
          <p:nvPr/>
        </p:nvSpPr>
        <p:spPr bwMode="auto">
          <a:xfrm>
            <a:off x="6561138" y="1270000"/>
            <a:ext cx="231298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solidFill>
                  <a:srgbClr val="000090"/>
                </a:solidFill>
                <a:cs typeface="Arial" charset="0"/>
              </a:rPr>
              <a:t>triple-stack MRPC</a:t>
            </a:r>
            <a:endParaRPr lang="ru-RU" sz="2000" i="1">
              <a:solidFill>
                <a:srgbClr val="000090"/>
              </a:solidFill>
              <a:cs typeface="Arial" charset="0"/>
            </a:endParaRPr>
          </a:p>
        </p:txBody>
      </p:sp>
      <p:pic>
        <p:nvPicPr>
          <p:cNvPr id="124931" name="Picture 3" descr="D:\babkin\conference\2015-11_Warsaw_NICA_days\pY2ow28__o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3911600"/>
            <a:ext cx="3170237"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Дата 1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24933" name="Номер слайда 1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EEB3827-468B-5646-93FE-F53C858D1CF3}" type="slidenum">
              <a:rPr lang="ru-RU" sz="1400"/>
              <a:pPr eaLnBrk="1" hangingPunct="1"/>
              <a:t>48</a:t>
            </a:fld>
            <a:endParaRPr lang="ru-RU" sz="1400"/>
          </a:p>
        </p:txBody>
      </p:sp>
      <p:sp>
        <p:nvSpPr>
          <p:cNvPr id="124934" name="Нижний колонтитул 15"/>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a:t>V.Kekelidze, ICPPA</a:t>
            </a:r>
            <a:endParaRPr lang="ru-RU" sz="1400"/>
          </a:p>
        </p:txBody>
      </p:sp>
      <p:pic>
        <p:nvPicPr>
          <p:cNvPr id="124935" name="Рисунок 11" descr="E:\YaDisk\YandexDisk\Скриншоты\2015-12-08 13-55-38 Скриншот экрана.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68900" y="3028950"/>
            <a:ext cx="3771900" cy="275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Рисунок 3" descr="D:\babkin\NIKA-MPD\ToF_RPC\documents_15\ToF_TDR\buryakov\10mm_1.PNG"/>
          <p:cNvPicPr>
            <a:picLocks noChangeAspect="1" noChangeArrowheads="1"/>
          </p:cNvPicPr>
          <p:nvPr/>
        </p:nvPicPr>
        <p:blipFill>
          <a:blip r:embed="rId5">
            <a:extLst>
              <a:ext uri="{28A0092B-C50C-407E-A947-70E740481C1C}">
                <a14:useLocalDpi xmlns:a14="http://schemas.microsoft.com/office/drawing/2010/main" val="0"/>
              </a:ext>
            </a:extLst>
          </a:blip>
          <a:srcRect t="8276"/>
          <a:stretch>
            <a:fillRect/>
          </a:stretch>
        </p:blipFill>
        <p:spPr bwMode="auto">
          <a:xfrm>
            <a:off x="301625" y="2073275"/>
            <a:ext cx="3241675" cy="162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p:nvPr/>
        </p:nvSpPr>
        <p:spPr>
          <a:xfrm>
            <a:off x="273050" y="1276350"/>
            <a:ext cx="4718050" cy="708025"/>
          </a:xfrm>
          <a:prstGeom prst="rect">
            <a:avLst/>
          </a:prstGeom>
          <a:solidFill>
            <a:srgbClr val="FEFFD8"/>
          </a:solidFill>
        </p:spPr>
        <p:txBody>
          <a:bodyPr>
            <a:spAutoFit/>
          </a:bodyPr>
          <a:lstStyle/>
          <a:p>
            <a:pPr>
              <a:defRPr/>
            </a:pPr>
            <a:r>
              <a:rPr lang="en-US" sz="2000" dirty="0">
                <a:solidFill>
                  <a:srgbClr val="000090"/>
                </a:solidFill>
                <a:latin typeface="Arial"/>
                <a:ea typeface="+mn-ea"/>
                <a:cs typeface="Arial"/>
              </a:rPr>
              <a:t>active area of TOF barrel 	~56 m</a:t>
            </a:r>
            <a:r>
              <a:rPr lang="en-US" sz="2000" baseline="30000" dirty="0">
                <a:solidFill>
                  <a:srgbClr val="000090"/>
                </a:solidFill>
                <a:latin typeface="Arial"/>
                <a:ea typeface="+mn-ea"/>
                <a:cs typeface="Arial"/>
              </a:rPr>
              <a:t>2</a:t>
            </a:r>
            <a:endParaRPr lang="ru-RU" sz="2000" dirty="0">
              <a:solidFill>
                <a:srgbClr val="000090"/>
              </a:solidFill>
              <a:latin typeface="Arial"/>
              <a:ea typeface="+mn-ea"/>
              <a:cs typeface="Arial"/>
            </a:endParaRPr>
          </a:p>
          <a:p>
            <a:pPr>
              <a:defRPr/>
            </a:pPr>
            <a:r>
              <a:rPr lang="en-US" sz="2000" dirty="0">
                <a:solidFill>
                  <a:srgbClr val="000090"/>
                </a:solidFill>
                <a:latin typeface="Arial"/>
                <a:ea typeface="+mn-ea"/>
                <a:cs typeface="Arial"/>
              </a:rPr>
              <a:t>number of channels 		13 824</a:t>
            </a:r>
            <a:endParaRPr lang="ru-RU" sz="2000" dirty="0">
              <a:solidFill>
                <a:srgbClr val="000090"/>
              </a:solidFill>
              <a:latin typeface="Arial"/>
              <a:ea typeface="+mn-ea"/>
              <a:cs typeface="Arial"/>
            </a:endParaRPr>
          </a:p>
        </p:txBody>
      </p:sp>
      <p:sp>
        <p:nvSpPr>
          <p:cNvPr id="124938" name="Text Box 5"/>
          <p:cNvSpPr txBox="1">
            <a:spLocks noChangeArrowheads="1"/>
          </p:cNvSpPr>
          <p:nvPr/>
        </p:nvSpPr>
        <p:spPr bwMode="auto">
          <a:xfrm>
            <a:off x="3313113" y="100013"/>
            <a:ext cx="2078037" cy="523875"/>
          </a:xfrm>
          <a:prstGeom prst="rect">
            <a:avLst/>
          </a:prstGeom>
          <a:solidFill>
            <a:srgbClr val="CEE9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000090"/>
                </a:solidFill>
                <a:latin typeface="Arial Rounded MT Bold" charset="0"/>
                <a:cs typeface="Segoe UI" charset="0"/>
              </a:rPr>
              <a:t>TOF Barrel</a:t>
            </a:r>
            <a:endParaRPr lang="ru-RU" sz="2800" b="1">
              <a:solidFill>
                <a:srgbClr val="000090"/>
              </a:solidFill>
              <a:latin typeface="Segoe UI" charset="0"/>
              <a:cs typeface="Segoe UI" charset="0"/>
            </a:endParaRPr>
          </a:p>
        </p:txBody>
      </p:sp>
      <p:sp>
        <p:nvSpPr>
          <p:cNvPr id="15" name="Text Box 63"/>
          <p:cNvSpPr txBox="1">
            <a:spLocks noChangeArrowheads="1"/>
          </p:cNvSpPr>
          <p:nvPr/>
        </p:nvSpPr>
        <p:spPr bwMode="auto">
          <a:xfrm>
            <a:off x="225425" y="890588"/>
            <a:ext cx="8782050"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defRPr/>
            </a:pPr>
            <a:r>
              <a:rPr lang="en-US" sz="2000" dirty="0" smtClean="0">
                <a:solidFill>
                  <a:srgbClr val="000090"/>
                </a:solidFill>
                <a:latin typeface="Arial"/>
                <a:ea typeface="+mn-ea"/>
                <a:cs typeface="Arial"/>
              </a:rPr>
              <a:t>The barrel consist of 12 super-modules (</a:t>
            </a:r>
            <a:r>
              <a:rPr lang="en-US" sz="2000" i="1" dirty="0" smtClean="0">
                <a:solidFill>
                  <a:srgbClr val="000090"/>
                </a:solidFill>
                <a:latin typeface="Arial"/>
                <a:ea typeface="+mn-ea"/>
                <a:cs typeface="Arial"/>
              </a:rPr>
              <a:t>two modules connected together</a:t>
            </a:r>
            <a:r>
              <a:rPr lang="en-US" sz="2000" dirty="0" smtClean="0">
                <a:solidFill>
                  <a:srgbClr val="000090"/>
                </a:solidFill>
                <a:latin typeface="Arial"/>
                <a:ea typeface="+mn-ea"/>
                <a:cs typeface="Arial"/>
              </a:rPr>
              <a:t>) </a:t>
            </a:r>
            <a:endParaRPr lang="en-US" sz="2000" dirty="0">
              <a:solidFill>
                <a:srgbClr val="000090"/>
              </a:solidFill>
              <a:latin typeface="Arial"/>
              <a:ea typeface="+mn-ea"/>
              <a:cs typeface="Arial"/>
            </a:endParaRPr>
          </a:p>
        </p:txBody>
      </p:sp>
      <p:sp>
        <p:nvSpPr>
          <p:cNvPr id="124940" name="TextBox 6"/>
          <p:cNvSpPr txBox="1">
            <a:spLocks noChangeArrowheads="1"/>
          </p:cNvSpPr>
          <p:nvPr/>
        </p:nvSpPr>
        <p:spPr bwMode="auto">
          <a:xfrm>
            <a:off x="438150" y="2066925"/>
            <a:ext cx="27765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cs typeface="Arial" charset="0"/>
              </a:rPr>
              <a:t>readout board with strips</a:t>
            </a:r>
            <a:endParaRPr lang="ru-RU" sz="1800">
              <a:solidFill>
                <a:schemeClr val="bg1"/>
              </a:solidFill>
              <a:cs typeface="Arial" charset="0"/>
            </a:endParaRPr>
          </a:p>
        </p:txBody>
      </p:sp>
      <p:sp>
        <p:nvSpPr>
          <p:cNvPr id="16" name="TextBox 3"/>
          <p:cNvSpPr txBox="1">
            <a:spLocks noChangeArrowheads="1"/>
          </p:cNvSpPr>
          <p:nvPr/>
        </p:nvSpPr>
        <p:spPr bwMode="auto">
          <a:xfrm>
            <a:off x="3756025" y="5354638"/>
            <a:ext cx="4816475" cy="862012"/>
          </a:xfrm>
          <a:prstGeom prst="rect">
            <a:avLst/>
          </a:prstGeom>
          <a:noFill/>
          <a:ln>
            <a:noFill/>
          </a:ln>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0" hangingPunct="0">
              <a:lnSpc>
                <a:spcPct val="150000"/>
              </a:lnSpc>
              <a:spcBef>
                <a:spcPct val="0"/>
              </a:spcBef>
              <a:buFontTx/>
              <a:buNone/>
              <a:defRPr/>
            </a:pPr>
            <a:r>
              <a:rPr lang="en-US" sz="2000" b="1" dirty="0" smtClean="0">
                <a:solidFill>
                  <a:srgbClr val="000090"/>
                </a:solidFill>
                <a:latin typeface="Arial"/>
                <a:ea typeface="+mn-ea"/>
                <a:cs typeface="Arial"/>
              </a:rPr>
              <a:t>Project status</a:t>
            </a:r>
            <a:r>
              <a:rPr lang="en-US" sz="2000" dirty="0" smtClean="0">
                <a:solidFill>
                  <a:srgbClr val="000090"/>
                </a:solidFill>
                <a:latin typeface="Arial"/>
                <a:ea typeface="+mn-ea"/>
                <a:cs typeface="Arial"/>
              </a:rPr>
              <a:t>:</a:t>
            </a:r>
            <a:r>
              <a:rPr lang="en-US" sz="2000" i="1" dirty="0" smtClean="0">
                <a:solidFill>
                  <a:srgbClr val="000090"/>
                </a:solidFill>
                <a:latin typeface="Arial"/>
                <a:ea typeface="+mn-ea"/>
                <a:cs typeface="Arial"/>
              </a:rPr>
              <a:t> </a:t>
            </a:r>
          </a:p>
          <a:p>
            <a:pPr eaLnBrk="0" hangingPunct="0">
              <a:spcBef>
                <a:spcPct val="0"/>
              </a:spcBef>
              <a:buFontTx/>
              <a:buNone/>
              <a:defRPr/>
            </a:pPr>
            <a:r>
              <a:rPr lang="en-US" sz="2000" i="1" dirty="0" smtClean="0">
                <a:solidFill>
                  <a:srgbClr val="000090"/>
                </a:solidFill>
                <a:latin typeface="Arial"/>
                <a:ea typeface="+mn-ea"/>
                <a:cs typeface="Arial"/>
              </a:rPr>
              <a:t>- 90% readiness for the mass production </a:t>
            </a:r>
            <a:endParaRPr lang="ru-RU" sz="2000" i="1" dirty="0">
              <a:solidFill>
                <a:srgbClr val="000090"/>
              </a:solidFill>
              <a:latin typeface="Arial"/>
              <a:ea typeface="+mn-ea"/>
              <a:cs typeface="Arial"/>
            </a:endParaRPr>
          </a:p>
        </p:txBody>
      </p:sp>
      <p:sp>
        <p:nvSpPr>
          <p:cNvPr id="124942" name="TextBox 4"/>
          <p:cNvSpPr txBox="1">
            <a:spLocks noChangeArrowheads="1"/>
          </p:cNvSpPr>
          <p:nvPr/>
        </p:nvSpPr>
        <p:spPr bwMode="auto">
          <a:xfrm>
            <a:off x="5651500" y="546100"/>
            <a:ext cx="2795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rPr>
              <a:t>Leader</a:t>
            </a:r>
            <a:r>
              <a:rPr lang="en-US" sz="2000">
                <a:solidFill>
                  <a:srgbClr val="000090"/>
                </a:solidFill>
              </a:rPr>
              <a:t>: </a:t>
            </a:r>
            <a:r>
              <a:rPr lang="en-US" sz="2000" i="1">
                <a:solidFill>
                  <a:srgbClr val="000090"/>
                </a:solidFill>
              </a:rPr>
              <a:t>V. Golovatyuk</a:t>
            </a:r>
          </a:p>
        </p:txBody>
      </p:sp>
    </p:spTree>
    <p:extLst>
      <p:ext uri="{BB962C8B-B14F-4D97-AF65-F5344CB8AC3E}">
        <p14:creationId xmlns:p14="http://schemas.microsoft.com/office/powerpoint/2010/main" val="156925553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Рисунок 2" descr="D:\babkin\NIKA-MPD\ToF_RPC\beamtest2015-02\MPD_test\dt_along_X_MRPC280_alpha_0-20_beam_02_15.png"/>
          <p:cNvPicPr>
            <a:picLocks noChangeAspect="1" noChangeArrowheads="1"/>
          </p:cNvPicPr>
          <p:nvPr/>
        </p:nvPicPr>
        <p:blipFill>
          <a:blip r:embed="rId2">
            <a:extLst>
              <a:ext uri="{28A0092B-C50C-407E-A947-70E740481C1C}">
                <a14:useLocalDpi xmlns:a14="http://schemas.microsoft.com/office/drawing/2010/main" val="0"/>
              </a:ext>
            </a:extLst>
          </a:blip>
          <a:srcRect l="6068" t="7524" r="11032" b="2670"/>
          <a:stretch>
            <a:fillRect/>
          </a:stretch>
        </p:blipFill>
        <p:spPr bwMode="auto">
          <a:xfrm>
            <a:off x="4716463" y="404813"/>
            <a:ext cx="388778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4" name="Picture 3" descr="C:\Users\Admin\YandexDisk\Фотокамера\2015-02-24 14-19-56_1.jpg"/>
          <p:cNvPicPr>
            <a:picLocks noChangeAspect="1" noChangeArrowheads="1"/>
          </p:cNvPicPr>
          <p:nvPr/>
        </p:nvPicPr>
        <p:blipFill>
          <a:blip r:embed="rId3">
            <a:extLst>
              <a:ext uri="{28A0092B-C50C-407E-A947-70E740481C1C}">
                <a14:useLocalDpi xmlns:a14="http://schemas.microsoft.com/office/drawing/2010/main" val="0"/>
              </a:ext>
            </a:extLst>
          </a:blip>
          <a:srcRect t="27863" b="14516"/>
          <a:stretch>
            <a:fillRect/>
          </a:stretch>
        </p:blipFill>
        <p:spPr bwMode="auto">
          <a:xfrm>
            <a:off x="827088" y="3429000"/>
            <a:ext cx="2882900"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5" name="TextBox 6"/>
          <p:cNvSpPr txBox="1">
            <a:spLocks noChangeArrowheads="1"/>
          </p:cNvSpPr>
          <p:nvPr/>
        </p:nvSpPr>
        <p:spPr bwMode="auto">
          <a:xfrm>
            <a:off x="3084513" y="0"/>
            <a:ext cx="26136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dirty="0" smtClean="0">
                <a:solidFill>
                  <a:srgbClr val="000090"/>
                </a:solidFill>
              </a:rPr>
              <a:t> </a:t>
            </a:r>
            <a:r>
              <a:rPr lang="en-US" dirty="0">
                <a:solidFill>
                  <a:srgbClr val="000090"/>
                </a:solidFill>
              </a:rPr>
              <a:t>beam test results</a:t>
            </a:r>
            <a:endParaRPr lang="ru-RU" dirty="0">
              <a:solidFill>
                <a:srgbClr val="000090"/>
              </a:solidFill>
            </a:endParaRPr>
          </a:p>
        </p:txBody>
      </p:sp>
      <p:pic>
        <p:nvPicPr>
          <p:cNvPr id="125956" name="Рисунок 7" descr="D:\Documents\TOF\MPD\TDR_MPD\TimeRes_vs_angle.png"/>
          <p:cNvPicPr>
            <a:picLocks noChangeAspect="1" noChangeArrowheads="1"/>
          </p:cNvPicPr>
          <p:nvPr/>
        </p:nvPicPr>
        <p:blipFill>
          <a:blip r:embed="rId4">
            <a:extLst>
              <a:ext uri="{28A0092B-C50C-407E-A947-70E740481C1C}">
                <a14:useLocalDpi xmlns:a14="http://schemas.microsoft.com/office/drawing/2010/main" val="0"/>
              </a:ext>
            </a:extLst>
          </a:blip>
          <a:srcRect l="9322" t="7954" r="5721" b="5554"/>
          <a:stretch>
            <a:fillRect/>
          </a:stretch>
        </p:blipFill>
        <p:spPr bwMode="auto">
          <a:xfrm>
            <a:off x="4716463" y="3357563"/>
            <a:ext cx="4032250"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7" name="Прямоугольник 8"/>
          <p:cNvSpPr>
            <a:spLocks noChangeArrowheads="1"/>
          </p:cNvSpPr>
          <p:nvPr/>
        </p:nvSpPr>
        <p:spPr bwMode="auto">
          <a:xfrm>
            <a:off x="4643438" y="6076950"/>
            <a:ext cx="4392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r>
              <a:rPr lang="en-US" sz="1400">
                <a:solidFill>
                  <a:srgbClr val="000000"/>
                </a:solidFill>
                <a:latin typeface="Times New Roman" charset="0"/>
                <a:cs typeface="Times New Roman" charset="0"/>
              </a:rPr>
              <a:t>Time resolution in dependence of rotation in surface YZ</a:t>
            </a:r>
            <a:endParaRPr lang="ru-RU" sz="1400">
              <a:solidFill>
                <a:srgbClr val="000000"/>
              </a:solidFill>
              <a:latin typeface="Times New Roman" charset="0"/>
              <a:cs typeface="Times New Roman" charset="0"/>
            </a:endParaRPr>
          </a:p>
        </p:txBody>
      </p:sp>
      <p:pic>
        <p:nvPicPr>
          <p:cNvPr id="125958" name="Рисунок 9" descr="D:\Documents\TOF\MPD\TDR_MPD\EfficiencySRPC200_2015.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404813"/>
            <a:ext cx="3887787"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Прямоугольник 10"/>
          <p:cNvSpPr>
            <a:spLocks noChangeArrowheads="1"/>
          </p:cNvSpPr>
          <p:nvPr/>
        </p:nvSpPr>
        <p:spPr bwMode="auto">
          <a:xfrm>
            <a:off x="0" y="3141663"/>
            <a:ext cx="49323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latin typeface="Times New Roman" charset="0"/>
                <a:cs typeface="Calibri" charset="0"/>
              </a:rPr>
              <a:t>Efficiency and time resolution of the MRPC versus HV</a:t>
            </a:r>
            <a:endParaRPr lang="ru-RU" sz="1400"/>
          </a:p>
        </p:txBody>
      </p:sp>
      <p:sp>
        <p:nvSpPr>
          <p:cNvPr id="125960" name="Прямоугольник 11"/>
          <p:cNvSpPr>
            <a:spLocks noChangeArrowheads="1"/>
          </p:cNvSpPr>
          <p:nvPr/>
        </p:nvSpPr>
        <p:spPr bwMode="auto">
          <a:xfrm>
            <a:off x="4500563" y="3141663"/>
            <a:ext cx="4535487"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1400">
                <a:latin typeface="Times New Roman" charset="0"/>
                <a:cs typeface="Calibri" charset="0"/>
              </a:rPr>
              <a:t>Time resolution in dependence from the position along strip</a:t>
            </a:r>
            <a:endParaRPr lang="ru-RU" sz="1400"/>
          </a:p>
        </p:txBody>
      </p:sp>
      <p:sp>
        <p:nvSpPr>
          <p:cNvPr id="125961" name="Дата 1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25962" name="Номер слайда 1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6DBA11D-2D9D-9A46-B193-66B58A68C6B4}" type="slidenum">
              <a:rPr lang="ru-RU" sz="1400"/>
              <a:pPr eaLnBrk="1" hangingPunct="1"/>
              <a:t>49</a:t>
            </a:fld>
            <a:endParaRPr lang="ru-RU" sz="1400"/>
          </a:p>
        </p:txBody>
      </p:sp>
      <p:sp>
        <p:nvSpPr>
          <p:cNvPr id="125963" name="Нижний колонтитул 1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sz="1400"/>
              <a:t>V.Kekelidze, ICPPA</a:t>
            </a:r>
            <a:endParaRPr lang="ru-RU" sz="1400"/>
          </a:p>
        </p:txBody>
      </p:sp>
    </p:spTree>
    <p:extLst>
      <p:ext uri="{BB962C8B-B14F-4D97-AF65-F5344CB8AC3E}">
        <p14:creationId xmlns:p14="http://schemas.microsoft.com/office/powerpoint/2010/main" val="44707851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2"/>
          <p:cNvSpPr txBox="1">
            <a:spLocks noChangeArrowheads="1"/>
          </p:cNvSpPr>
          <p:nvPr/>
        </p:nvSpPr>
        <p:spPr bwMode="auto">
          <a:xfrm>
            <a:off x="423333" y="152401"/>
            <a:ext cx="6587068" cy="523220"/>
          </a:xfrm>
          <a:prstGeom prst="rect">
            <a:avLst/>
          </a:prstGeom>
          <a:solidFill>
            <a:srgbClr val="CCFFCC"/>
          </a:solidFill>
          <a:ln w="9525">
            <a:noFill/>
            <a:miter lim="800000"/>
            <a:headEnd/>
            <a:tailEnd/>
          </a:ln>
        </p:spPr>
        <p:txBody>
          <a:bodyPr wrap="square">
            <a:spAutoFit/>
          </a:bodyPr>
          <a:lstStyle/>
          <a:p>
            <a:pPr algn="ctr">
              <a:defRPr/>
            </a:pPr>
            <a:r>
              <a:rPr lang="en-US" sz="2800" b="1" dirty="0">
                <a:solidFill>
                  <a:srgbClr val="000090"/>
                </a:solidFill>
                <a:effectLst>
                  <a:outerShdw blurRad="38100" dist="38100" dir="2700000" algn="tl">
                    <a:srgbClr val="000000">
                      <a:alpha val="43137"/>
                    </a:srgbClr>
                  </a:outerShdw>
                </a:effectLst>
              </a:rPr>
              <a:t>New fore-injector for LU-20</a:t>
            </a:r>
            <a:r>
              <a:rPr lang="ru-RU" sz="2800" b="1" dirty="0">
                <a:solidFill>
                  <a:srgbClr val="000090"/>
                </a:solidFill>
                <a:effectLst>
                  <a:outerShdw blurRad="38100" dist="38100" dir="2700000" algn="tl">
                    <a:srgbClr val="000000">
                      <a:alpha val="43137"/>
                    </a:srgbClr>
                  </a:outerShdw>
                </a:effectLst>
              </a:rPr>
              <a:t> + </a:t>
            </a:r>
            <a:r>
              <a:rPr lang="en-US" sz="2800" b="1" dirty="0">
                <a:solidFill>
                  <a:srgbClr val="000090"/>
                </a:solidFill>
                <a:effectLst>
                  <a:outerShdw blurRad="38100" dist="38100" dir="2700000" algn="tl">
                    <a:srgbClr val="000000">
                      <a:alpha val="43137"/>
                    </a:srgbClr>
                  </a:outerShdw>
                </a:effectLst>
              </a:rPr>
              <a:t>SPI</a:t>
            </a:r>
            <a:r>
              <a:rPr lang="ru-RU" sz="2800" b="1" dirty="0">
                <a:solidFill>
                  <a:srgbClr val="000090"/>
                </a:solidFill>
                <a:effectLst>
                  <a:outerShdw blurRad="38100" dist="38100" dir="2700000" algn="tl">
                    <a:srgbClr val="000000">
                      <a:alpha val="43137"/>
                    </a:srgbClr>
                  </a:outerShdw>
                </a:effectLst>
              </a:rPr>
              <a:t> </a:t>
            </a:r>
            <a:endParaRPr lang="en-US" sz="2800" b="1" dirty="0">
              <a:solidFill>
                <a:srgbClr val="000090"/>
              </a:solidFill>
              <a:effectLst>
                <a:outerShdw blurRad="38100" dist="38100" dir="2700000" algn="tl">
                  <a:srgbClr val="000000">
                    <a:alpha val="43137"/>
                  </a:srgbClr>
                </a:outerShdw>
              </a:effectLst>
            </a:endParaRPr>
          </a:p>
        </p:txBody>
      </p:sp>
      <p:pic>
        <p:nvPicPr>
          <p:cNvPr id="14341" name="Рисунок 9" descr="IMG_9730.jpg"/>
          <p:cNvPicPr>
            <a:picLocks noChangeAspect="1"/>
          </p:cNvPicPr>
          <p:nvPr/>
        </p:nvPicPr>
        <p:blipFill rotWithShape="1">
          <a:blip r:embed="rId2" cstate="print">
            <a:extLst>
              <a:ext uri="{28A0092B-C50C-407E-A947-70E740481C1C}">
                <a14:useLocalDpi xmlns:a14="http://schemas.microsoft.com/office/drawing/2010/main" val="0"/>
              </a:ext>
            </a:extLst>
          </a:blip>
          <a:srcRect l="3600"/>
          <a:stretch/>
        </p:blipFill>
        <p:spPr bwMode="auto">
          <a:xfrm>
            <a:off x="32085" y="1030132"/>
            <a:ext cx="6304548" cy="4359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Box 10"/>
          <p:cNvSpPr txBox="1">
            <a:spLocks noChangeArrowheads="1"/>
          </p:cNvSpPr>
          <p:nvPr/>
        </p:nvSpPr>
        <p:spPr bwMode="auto">
          <a:xfrm>
            <a:off x="7561134" y="900042"/>
            <a:ext cx="1707724"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i="1" dirty="0" err="1">
                <a:solidFill>
                  <a:srgbClr val="000090"/>
                </a:solidFill>
              </a:rPr>
              <a:t>A.Butenko</a:t>
            </a:r>
            <a:r>
              <a:rPr lang="en-US" altLang="ru-RU" i="1" dirty="0">
                <a:solidFill>
                  <a:srgbClr val="000090"/>
                </a:solidFill>
              </a:rPr>
              <a:t>,</a:t>
            </a:r>
          </a:p>
          <a:p>
            <a:pPr eaLnBrk="1" hangingPunct="1"/>
            <a:r>
              <a:rPr lang="en-US" altLang="ru-RU" i="1" dirty="0" err="1">
                <a:solidFill>
                  <a:srgbClr val="000090"/>
                </a:solidFill>
              </a:rPr>
              <a:t>A.Govorov</a:t>
            </a:r>
            <a:r>
              <a:rPr lang="en-US" altLang="ru-RU" i="1" dirty="0">
                <a:solidFill>
                  <a:srgbClr val="000090"/>
                </a:solidFill>
              </a:rPr>
              <a:t>,</a:t>
            </a:r>
          </a:p>
          <a:p>
            <a:pPr eaLnBrk="1" hangingPunct="1"/>
            <a:r>
              <a:rPr lang="en-US" altLang="ru-RU" i="1" dirty="0" err="1">
                <a:solidFill>
                  <a:srgbClr val="000090"/>
                </a:solidFill>
              </a:rPr>
              <a:t>V.Monchinsky</a:t>
            </a:r>
            <a:r>
              <a:rPr lang="en-US" altLang="ru-RU" i="1" dirty="0">
                <a:solidFill>
                  <a:srgbClr val="000090"/>
                </a:solidFill>
              </a:rPr>
              <a:t>,</a:t>
            </a:r>
          </a:p>
          <a:p>
            <a:pPr eaLnBrk="1" hangingPunct="1"/>
            <a:r>
              <a:rPr lang="en-US" altLang="ru-RU" i="1" dirty="0" err="1">
                <a:solidFill>
                  <a:srgbClr val="000090"/>
                </a:solidFill>
              </a:rPr>
              <a:t>T.Kulevoy</a:t>
            </a:r>
            <a:r>
              <a:rPr lang="en-US" altLang="ru-RU" i="1" dirty="0">
                <a:solidFill>
                  <a:srgbClr val="000090"/>
                </a:solidFill>
              </a:rPr>
              <a:t>,</a:t>
            </a:r>
          </a:p>
          <a:p>
            <a:pPr eaLnBrk="1" hangingPunct="1"/>
            <a:r>
              <a:rPr lang="en-US" altLang="ru-RU" i="1" dirty="0" err="1">
                <a:solidFill>
                  <a:srgbClr val="000090"/>
                </a:solidFill>
              </a:rPr>
              <a:t>S.Polozov</a:t>
            </a:r>
            <a:endParaRPr lang="en-US" altLang="ru-RU" i="1" dirty="0">
              <a:solidFill>
                <a:srgbClr val="000090"/>
              </a:solidFill>
            </a:endParaRPr>
          </a:p>
          <a:p>
            <a:pPr eaLnBrk="1" hangingPunct="1"/>
            <a:r>
              <a:rPr lang="en-US" altLang="ru-RU" i="1" dirty="0" err="1">
                <a:solidFill>
                  <a:srgbClr val="000090"/>
                </a:solidFill>
              </a:rPr>
              <a:t>V.V.Fimushkin</a:t>
            </a:r>
            <a:endParaRPr lang="en-US" altLang="ru-RU" i="1" dirty="0">
              <a:solidFill>
                <a:srgbClr val="000090"/>
              </a:solidFill>
            </a:endParaRPr>
          </a:p>
          <a:p>
            <a:pPr eaLnBrk="1" hangingPunct="1"/>
            <a:r>
              <a:rPr lang="en-US" altLang="ru-RU" i="1" dirty="0" err="1">
                <a:solidFill>
                  <a:srgbClr val="000090"/>
                </a:solidFill>
              </a:rPr>
              <a:t>A.S.Belov</a:t>
            </a:r>
            <a:endParaRPr lang="en-US" altLang="ru-RU" i="1" dirty="0">
              <a:solidFill>
                <a:srgbClr val="000090"/>
              </a:solidFill>
            </a:endParaRPr>
          </a:p>
          <a:p>
            <a:pPr eaLnBrk="1" hangingPunct="1"/>
            <a:r>
              <a:rPr lang="en-US" altLang="ru-RU" i="1" dirty="0">
                <a:solidFill>
                  <a:srgbClr val="000090"/>
                </a:solidFill>
              </a:rPr>
              <a:t>…</a:t>
            </a:r>
          </a:p>
          <a:p>
            <a:pPr eaLnBrk="1" hangingPunct="1"/>
            <a:endParaRPr lang="ru-RU" altLang="ru-RU" dirty="0"/>
          </a:p>
        </p:txBody>
      </p:sp>
      <p:sp>
        <p:nvSpPr>
          <p:cNvPr id="14343" name="TextBox 11"/>
          <p:cNvSpPr txBox="1">
            <a:spLocks noChangeArrowheads="1"/>
          </p:cNvSpPr>
          <p:nvPr/>
        </p:nvSpPr>
        <p:spPr bwMode="auto">
          <a:xfrm>
            <a:off x="-1" y="5433862"/>
            <a:ext cx="891941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85750" indent="-285750" eaLnBrk="1" hangingPunct="1">
              <a:buFont typeface="Arial" panose="020B0604020202020204" pitchFamily="34" charset="0"/>
              <a:buChar char="•"/>
            </a:pPr>
            <a:r>
              <a:rPr lang="en-US" altLang="ru-RU" sz="2000" b="1" dirty="0">
                <a:solidFill>
                  <a:srgbClr val="000090"/>
                </a:solidFill>
              </a:rPr>
              <a:t>16 of May – </a:t>
            </a:r>
            <a:r>
              <a:rPr lang="en-US" altLang="ru-RU" sz="2000" b="1" dirty="0" smtClean="0">
                <a:solidFill>
                  <a:srgbClr val="000090"/>
                </a:solidFill>
              </a:rPr>
              <a:t>beam  accelerated </a:t>
            </a:r>
            <a:r>
              <a:rPr lang="en-US" altLang="ru-RU" sz="2000" b="1" dirty="0">
                <a:solidFill>
                  <a:srgbClr val="000090"/>
                </a:solidFill>
              </a:rPr>
              <a:t>in </a:t>
            </a:r>
            <a:r>
              <a:rPr lang="en-US" altLang="ru-RU" sz="2000" b="1" dirty="0" smtClean="0">
                <a:solidFill>
                  <a:srgbClr val="000090"/>
                </a:solidFill>
              </a:rPr>
              <a:t>LU-20</a:t>
            </a:r>
            <a:endParaRPr lang="en-US" altLang="ru-RU" sz="2000" dirty="0" smtClean="0">
              <a:solidFill>
                <a:srgbClr val="000090"/>
              </a:solidFill>
            </a:endParaRPr>
          </a:p>
          <a:p>
            <a:pPr marL="285750" indent="-285750" eaLnBrk="1" hangingPunct="1">
              <a:lnSpc>
                <a:spcPct val="120000"/>
              </a:lnSpc>
              <a:buFont typeface="Arial" panose="020B0604020202020204" pitchFamily="34" charset="0"/>
              <a:buChar char="•"/>
            </a:pPr>
            <a:r>
              <a:rPr lang="en-US" altLang="ru-RU" sz="2000" b="1" dirty="0" smtClean="0">
                <a:solidFill>
                  <a:srgbClr val="000090"/>
                </a:solidFill>
              </a:rPr>
              <a:t>12 of June -  the deuteron beam from </a:t>
            </a:r>
          </a:p>
          <a:p>
            <a:pPr algn="ctr" eaLnBrk="1" hangingPunct="1"/>
            <a:r>
              <a:rPr lang="en-US" altLang="ru-RU" sz="2000" b="1" dirty="0" smtClean="0">
                <a:solidFill>
                  <a:srgbClr val="000090"/>
                </a:solidFill>
              </a:rPr>
              <a:t>SPI  accelerated in the Nuclotron ring</a:t>
            </a:r>
            <a:endParaRPr lang="ru-RU" altLang="ru-RU" sz="2000" b="1" dirty="0" smtClean="0">
              <a:solidFill>
                <a:srgbClr val="000090"/>
              </a:solidFill>
            </a:endParaRPr>
          </a:p>
        </p:txBody>
      </p:sp>
      <p:pic>
        <p:nvPicPr>
          <p:cNvPr id="14344" name="Рисунок 12" descr="C:\Users\Валерий\Desktop\SCRN0003.PNG"/>
          <p:cNvPicPr>
            <a:picLocks noChangeAspect="1"/>
          </p:cNvPicPr>
          <p:nvPr/>
        </p:nvPicPr>
        <p:blipFill>
          <a:blip r:embed="rId3">
            <a:extLst>
              <a:ext uri="{28A0092B-C50C-407E-A947-70E740481C1C}">
                <a14:useLocalDpi xmlns:a14="http://schemas.microsoft.com/office/drawing/2010/main" val="0"/>
              </a:ext>
            </a:extLst>
          </a:blip>
          <a:srcRect r="14648"/>
          <a:stretch>
            <a:fillRect/>
          </a:stretch>
        </p:blipFill>
        <p:spPr bwMode="auto">
          <a:xfrm>
            <a:off x="4985530" y="947954"/>
            <a:ext cx="2550695" cy="23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rot="20247807">
            <a:off x="1087761" y="1589090"/>
            <a:ext cx="2694922" cy="461665"/>
          </a:xfrm>
          <a:prstGeom prst="rect">
            <a:avLst/>
          </a:prstGeom>
          <a:solidFill>
            <a:schemeClr val="bg1">
              <a:alpha val="46000"/>
            </a:schemeClr>
          </a:solidFill>
          <a:ln>
            <a:solidFill>
              <a:srgbClr val="FF0000"/>
            </a:solidFill>
          </a:ln>
        </p:spPr>
        <p:txBody>
          <a:bodyPr wrap="square" rtlCol="0">
            <a:spAutoFit/>
          </a:bodyPr>
          <a:lstStyle/>
          <a:p>
            <a:r>
              <a:rPr lang="en-US" sz="2400" b="1" i="1" u="sng" dirty="0">
                <a:solidFill>
                  <a:srgbClr val="FF0000"/>
                </a:solidFill>
                <a:effectLst>
                  <a:outerShdw blurRad="38100" dist="38100" dir="2700000" algn="tl">
                    <a:srgbClr val="000000">
                      <a:alpha val="43137"/>
                    </a:srgbClr>
                  </a:outerShdw>
                </a:effectLst>
              </a:rPr>
              <a:t>COMMISSIONED</a:t>
            </a:r>
            <a:endParaRPr lang="ru-RU" sz="2400" b="1" i="1" u="sng" dirty="0">
              <a:solidFill>
                <a:srgbClr val="FF0000"/>
              </a:solidFill>
              <a:effectLst>
                <a:outerShdw blurRad="38100" dist="38100" dir="2700000" algn="tl">
                  <a:srgbClr val="000000">
                    <a:alpha val="43137"/>
                  </a:srgbClr>
                </a:outerShdw>
              </a:effectLst>
            </a:endParaRPr>
          </a:p>
        </p:txBody>
      </p:sp>
      <p:pic>
        <p:nvPicPr>
          <p:cNvPr id="11" name="Рисунок 1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00397" y="3320507"/>
            <a:ext cx="4007534" cy="2910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20"/>
          <p:cNvSpPr txBox="1">
            <a:spLocks noChangeArrowheads="1"/>
          </p:cNvSpPr>
          <p:nvPr/>
        </p:nvSpPr>
        <p:spPr bwMode="auto">
          <a:xfrm>
            <a:off x="5391286" y="3349836"/>
            <a:ext cx="3478123" cy="646331"/>
          </a:xfrm>
          <a:prstGeom prst="rect">
            <a:avLst/>
          </a:prstGeom>
          <a:solidFill>
            <a:schemeClr val="bg1">
              <a:alpha val="92000"/>
            </a:schemeClr>
          </a:solidFill>
          <a:ln>
            <a:noFill/>
          </a:ln>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ru-RU" i="1" dirty="0">
                <a:solidFill>
                  <a:srgbClr val="000090"/>
                </a:solidFill>
                <a:effectLst>
                  <a:outerShdw blurRad="127000" dist="25400" dir="2400000" algn="tl">
                    <a:schemeClr val="bg1"/>
                  </a:outerShdw>
                </a:effectLst>
              </a:rPr>
              <a:t>RUN #52, d+</a:t>
            </a:r>
          </a:p>
          <a:p>
            <a:pPr eaLnBrk="1" hangingPunct="1"/>
            <a:r>
              <a:rPr lang="en-US" altLang="ru-RU" i="1" dirty="0">
                <a:solidFill>
                  <a:srgbClr val="000090"/>
                </a:solidFill>
                <a:effectLst>
                  <a:outerShdw blurRad="127000" dist="25400" dir="2400000" algn="tl">
                    <a:schemeClr val="bg1"/>
                  </a:outerShdw>
                </a:effectLst>
              </a:rPr>
              <a:t>Energy 750 MeV/u, intensity 10</a:t>
            </a:r>
            <a:r>
              <a:rPr lang="en-US" altLang="ru-RU" i="1" baseline="30000" dirty="0">
                <a:solidFill>
                  <a:srgbClr val="000090"/>
                </a:solidFill>
                <a:effectLst>
                  <a:outerShdw blurRad="127000" dist="25400" dir="2400000" algn="tl">
                    <a:schemeClr val="bg1"/>
                  </a:outerShdw>
                </a:effectLst>
              </a:rPr>
              <a:t>9</a:t>
            </a:r>
            <a:endParaRPr lang="ru-RU" altLang="ru-RU" i="1" baseline="30000" dirty="0">
              <a:solidFill>
                <a:srgbClr val="000090"/>
              </a:solidFill>
              <a:effectLst>
                <a:outerShdw blurRad="127000" dist="25400" dir="2400000" algn="tl">
                  <a:schemeClr val="bg1"/>
                </a:outerShdw>
              </a:effectLst>
            </a:endParaRPr>
          </a:p>
        </p:txBody>
      </p:sp>
      <p:pic>
        <p:nvPicPr>
          <p:cNvPr id="13" name="Picture 6" descr="NICA-Logo_4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5" name="Date Placeholder 4"/>
          <p:cNvSpPr>
            <a:spLocks noGrp="1"/>
          </p:cNvSpPr>
          <p:nvPr>
            <p:ph type="dt" sz="half" idx="10"/>
          </p:nvPr>
        </p:nvSpPr>
        <p:spPr>
          <a:xfrm>
            <a:off x="457200" y="6329890"/>
            <a:ext cx="2133600" cy="476250"/>
          </a:xfrm>
        </p:spPr>
        <p:txBody>
          <a:bodyPr anchor="b"/>
          <a:lstStyle/>
          <a:p>
            <a:pPr>
              <a:defRPr/>
            </a:pPr>
            <a:r>
              <a:rPr lang="en-US" smtClean="0"/>
              <a:t>October 10, 2016</a:t>
            </a:r>
            <a:endParaRPr lang="ru-RU"/>
          </a:p>
        </p:txBody>
      </p:sp>
      <p:sp>
        <p:nvSpPr>
          <p:cNvPr id="6" name="Footer Placeholder 5"/>
          <p:cNvSpPr>
            <a:spLocks noGrp="1"/>
          </p:cNvSpPr>
          <p:nvPr>
            <p:ph type="ftr" sz="quarter" idx="11"/>
          </p:nvPr>
        </p:nvSpPr>
        <p:spPr>
          <a:xfrm>
            <a:off x="3124200" y="6329890"/>
            <a:ext cx="2895600" cy="476250"/>
          </a:xfrm>
        </p:spPr>
        <p:txBody>
          <a:bodyPr anchor="b"/>
          <a:lstStyle/>
          <a:p>
            <a:pPr>
              <a:defRPr/>
            </a:pPr>
            <a:r>
              <a:rPr lang="en-US" smtClean="0"/>
              <a:t>V.Kekelidze, ICPPA</a:t>
            </a:r>
            <a:endParaRPr lang="ru-RU"/>
          </a:p>
        </p:txBody>
      </p:sp>
      <p:sp>
        <p:nvSpPr>
          <p:cNvPr id="7" name="Slide Number Placeholder 6"/>
          <p:cNvSpPr>
            <a:spLocks noGrp="1"/>
          </p:cNvSpPr>
          <p:nvPr>
            <p:ph type="sldNum" sz="quarter" idx="12"/>
          </p:nvPr>
        </p:nvSpPr>
        <p:spPr>
          <a:xfrm>
            <a:off x="6553200" y="6329890"/>
            <a:ext cx="2133600" cy="476250"/>
          </a:xfrm>
        </p:spPr>
        <p:txBody>
          <a:bodyPr anchor="b"/>
          <a:lstStyle/>
          <a:p>
            <a:pPr>
              <a:defRPr/>
            </a:pPr>
            <a:fld id="{86955404-709A-D043-9031-7B3A657C7AFF}" type="slidenum">
              <a:rPr lang="ru-RU" smtClean="0"/>
              <a:pPr>
                <a:defRPr/>
              </a:pPr>
              <a:t>5</a:t>
            </a:fld>
            <a:endParaRPr lang="ru-RU"/>
          </a:p>
        </p:txBody>
      </p:sp>
    </p:spTree>
    <p:extLst>
      <p:ext uri="{BB962C8B-B14F-4D97-AF65-F5344CB8AC3E}">
        <p14:creationId xmlns:p14="http://schemas.microsoft.com/office/powerpoint/2010/main" val="651555552"/>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TextBox 3"/>
          <p:cNvSpPr txBox="1">
            <a:spLocks noChangeArrowheads="1"/>
          </p:cNvSpPr>
          <p:nvPr/>
        </p:nvSpPr>
        <p:spPr bwMode="auto">
          <a:xfrm>
            <a:off x="4954588" y="344488"/>
            <a:ext cx="2698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solidFill>
                  <a:schemeClr val="bg1"/>
                </a:solidFill>
              </a:rPr>
              <a:t>ARTMASH (Minsk, Belarus)</a:t>
            </a:r>
            <a:endParaRPr lang="ru-RU" sz="1800">
              <a:solidFill>
                <a:schemeClr val="bg1"/>
              </a:solidFill>
            </a:endParaRPr>
          </a:p>
        </p:txBody>
      </p:sp>
      <p:pic>
        <p:nvPicPr>
          <p:cNvPr id="126978"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2400" y="957263"/>
            <a:ext cx="375920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Рисунок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68400" y="942975"/>
            <a:ext cx="4025900" cy="149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Рисунок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509713"/>
            <a:ext cx="16637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Прямая со стрелкой 11"/>
          <p:cNvCxnSpPr>
            <a:stCxn id="126980" idx="3"/>
          </p:cNvCxnSpPr>
          <p:nvPr/>
        </p:nvCxnSpPr>
        <p:spPr>
          <a:xfrm flipV="1">
            <a:off x="1816100" y="1485900"/>
            <a:ext cx="774700" cy="347663"/>
          </a:xfrm>
          <a:prstGeom prst="straightConnector1">
            <a:avLst/>
          </a:prstGeom>
          <a:ln>
            <a:tailEnd type="triangle"/>
          </a:ln>
        </p:spPr>
        <p:style>
          <a:lnRef idx="3">
            <a:schemeClr val="accent6"/>
          </a:lnRef>
          <a:fillRef idx="0">
            <a:schemeClr val="accent6"/>
          </a:fillRef>
          <a:effectRef idx="2">
            <a:schemeClr val="accent6"/>
          </a:effectRef>
          <a:fontRef idx="minor">
            <a:schemeClr val="tx1"/>
          </a:fontRef>
        </p:style>
      </p:cxnSp>
      <p:sp>
        <p:nvSpPr>
          <p:cNvPr id="126982" name="TextBox 20"/>
          <p:cNvSpPr txBox="1">
            <a:spLocks noChangeArrowheads="1"/>
          </p:cNvSpPr>
          <p:nvPr/>
        </p:nvSpPr>
        <p:spPr bwMode="auto">
          <a:xfrm>
            <a:off x="590550" y="1639888"/>
            <a:ext cx="78898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chemeClr val="bg1"/>
                </a:solidFill>
              </a:rPr>
              <a:t>MRPC</a:t>
            </a:r>
            <a:endParaRPr lang="ru-RU" sz="1600" b="1">
              <a:solidFill>
                <a:schemeClr val="bg1"/>
              </a:solidFill>
            </a:endParaRPr>
          </a:p>
        </p:txBody>
      </p:sp>
      <p:sp>
        <p:nvSpPr>
          <p:cNvPr id="126983" name="Text Box 5"/>
          <p:cNvSpPr txBox="1">
            <a:spLocks noChangeArrowheads="1"/>
          </p:cNvSpPr>
          <p:nvPr/>
        </p:nvSpPr>
        <p:spPr bwMode="auto">
          <a:xfrm>
            <a:off x="1814513" y="112713"/>
            <a:ext cx="6802437" cy="461962"/>
          </a:xfrm>
          <a:prstGeom prst="rect">
            <a:avLst/>
          </a:prstGeom>
          <a:solidFill>
            <a:srgbClr val="CEE9F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latin typeface="Arial Rounded MT Bold" charset="0"/>
                <a:cs typeface="Segoe UI" charset="0"/>
              </a:rPr>
              <a:t>TOF Barrel: </a:t>
            </a:r>
            <a:r>
              <a:rPr lang="en-US">
                <a:solidFill>
                  <a:srgbClr val="000090"/>
                </a:solidFill>
              </a:rPr>
              <a:t>mass production preparation status</a:t>
            </a:r>
            <a:endParaRPr lang="ru-RU" b="1">
              <a:solidFill>
                <a:srgbClr val="000090"/>
              </a:solidFill>
              <a:latin typeface="Segoe UI" charset="0"/>
              <a:cs typeface="Segoe UI" charset="0"/>
            </a:endParaRPr>
          </a:p>
        </p:txBody>
      </p:sp>
      <p:pic>
        <p:nvPicPr>
          <p:cNvPr id="126984" name="Рисунок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235700" y="2457450"/>
            <a:ext cx="280670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5" name="Рисунок 10"/>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15900" y="2514600"/>
            <a:ext cx="2703513" cy="202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6" name="Date Placeholder 6"/>
          <p:cNvSpPr>
            <a:spLocks noGrp="1"/>
          </p:cNvSpPr>
          <p:nvPr>
            <p:ph type="dt" sz="quarter" idx="10"/>
          </p:nvPr>
        </p:nvSpPr>
        <p:spPr>
          <a:xfrm>
            <a:off x="457200" y="62706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26987" name="Footer Placeholder 7"/>
          <p:cNvSpPr>
            <a:spLocks noGrp="1"/>
          </p:cNvSpPr>
          <p:nvPr>
            <p:ph type="ftr" sz="quarter" idx="11"/>
          </p:nvPr>
        </p:nvSpPr>
        <p:spPr>
          <a:xfrm>
            <a:off x="3124200" y="62706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126988" name="Slide Number Placeholder 14"/>
          <p:cNvSpPr>
            <a:spLocks noGrp="1"/>
          </p:cNvSpPr>
          <p:nvPr>
            <p:ph type="sldNum" sz="quarter" idx="12"/>
          </p:nvPr>
        </p:nvSpPr>
        <p:spPr>
          <a:xfrm>
            <a:off x="6553200" y="62706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672B52-3815-9C4E-A4B0-6F78F0DDC2D7}" type="slidenum">
              <a:rPr lang="ru-RU" sz="1400"/>
              <a:pPr eaLnBrk="1" hangingPunct="1"/>
              <a:t>50</a:t>
            </a:fld>
            <a:endParaRPr lang="ru-RU" sz="1400"/>
          </a:p>
        </p:txBody>
      </p:sp>
      <p:pic>
        <p:nvPicPr>
          <p:cNvPr id="126989" name="Рисунок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441700" y="2581275"/>
            <a:ext cx="26543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177800" y="579438"/>
            <a:ext cx="8877300" cy="708025"/>
          </a:xfrm>
          <a:prstGeom prst="rect">
            <a:avLst/>
          </a:prstGeom>
        </p:spPr>
        <p:txBody>
          <a:bodyPr>
            <a:spAutoFit/>
          </a:bodyPr>
          <a:lstStyle/>
          <a:p>
            <a:pPr>
              <a:defRPr/>
            </a:pPr>
            <a:r>
              <a:rPr lang="en-US" sz="2000" i="1" dirty="0">
                <a:solidFill>
                  <a:srgbClr val="000090"/>
                </a:solidFill>
                <a:latin typeface="+mn-lt"/>
                <a:cs typeface="Times New Roman" panose="02020603050405020304" pitchFamily="18" charset="0"/>
              </a:rPr>
              <a:t>module housing was developed in close cooperation with NC PHEP BSU</a:t>
            </a:r>
          </a:p>
          <a:p>
            <a:pPr>
              <a:defRPr/>
            </a:pPr>
            <a:r>
              <a:rPr lang="en-US" sz="2000" i="1" dirty="0">
                <a:solidFill>
                  <a:srgbClr val="000090"/>
                </a:solidFill>
                <a:latin typeface="+mn-lt"/>
                <a:cs typeface="Times New Roman" panose="02020603050405020304" pitchFamily="18" charset="0"/>
              </a:rPr>
              <a:t>   and                 </a:t>
            </a:r>
            <a:r>
              <a:rPr lang="en-US" sz="2000" i="1" dirty="0">
                <a:solidFill>
                  <a:schemeClr val="bg1"/>
                </a:solidFill>
                <a:latin typeface="+mn-lt"/>
                <a:cs typeface="Times New Roman" panose="02020603050405020304" pitchFamily="18" charset="0"/>
              </a:rPr>
              <a:t>“ </a:t>
            </a:r>
            <a:r>
              <a:rPr lang="en-US" sz="2000" i="1" dirty="0" err="1">
                <a:solidFill>
                  <a:schemeClr val="bg1"/>
                </a:solidFill>
                <a:latin typeface="+mn-lt"/>
                <a:cs typeface="Times New Roman" panose="02020603050405020304" pitchFamily="18" charset="0"/>
              </a:rPr>
              <a:t>Artmash</a:t>
            </a:r>
            <a:r>
              <a:rPr lang="en-US" sz="2000" i="1" dirty="0">
                <a:solidFill>
                  <a:schemeClr val="bg1"/>
                </a:solidFill>
                <a:latin typeface="+mn-lt"/>
                <a:cs typeface="Times New Roman" panose="02020603050405020304" pitchFamily="18" charset="0"/>
              </a:rPr>
              <a:t>” (Minsk, Belarus)</a:t>
            </a:r>
            <a:endParaRPr lang="en-US" sz="2000" i="1" dirty="0">
              <a:solidFill>
                <a:schemeClr val="bg1"/>
              </a:solidFill>
              <a:latin typeface="+mn-lt"/>
            </a:endParaRPr>
          </a:p>
        </p:txBody>
      </p:sp>
      <p:sp>
        <p:nvSpPr>
          <p:cNvPr id="17" name="TextBox 16"/>
          <p:cNvSpPr txBox="1"/>
          <p:nvPr/>
        </p:nvSpPr>
        <p:spPr>
          <a:xfrm>
            <a:off x="2441575" y="2295525"/>
            <a:ext cx="4675188" cy="400050"/>
          </a:xfrm>
          <a:prstGeom prst="rect">
            <a:avLst/>
          </a:prstGeom>
          <a:solidFill>
            <a:srgbClr val="BBE0E3"/>
          </a:solidFill>
        </p:spPr>
        <p:txBody>
          <a:bodyPr wrap="none">
            <a:spAutoFit/>
          </a:bodyPr>
          <a:lstStyle/>
          <a:p>
            <a:pPr>
              <a:defRPr/>
            </a:pPr>
            <a:r>
              <a:rPr lang="en-US" sz="2000" dirty="0">
                <a:solidFill>
                  <a:srgbClr val="000090"/>
                </a:solidFill>
                <a:latin typeface="+mn-lt"/>
                <a:cs typeface="Times New Roman" panose="02020603050405020304" pitchFamily="18" charset="0"/>
              </a:rPr>
              <a:t>Workshop for the TOF mass-production</a:t>
            </a:r>
            <a:endParaRPr lang="ru-RU" sz="2000" dirty="0">
              <a:solidFill>
                <a:srgbClr val="000090"/>
              </a:solidFill>
              <a:latin typeface="+mn-lt"/>
              <a:cs typeface="Times New Roman" panose="02020603050405020304" pitchFamily="18" charset="0"/>
            </a:endParaRPr>
          </a:p>
        </p:txBody>
      </p:sp>
      <p:pic>
        <p:nvPicPr>
          <p:cNvPr id="24" name="Рисунок 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95675" y="4660900"/>
            <a:ext cx="2973388" cy="1943100"/>
          </a:xfrm>
          <a:prstGeom prst="rect">
            <a:avLst/>
          </a:prstGeom>
          <a:ln>
            <a:noFill/>
          </a:ln>
          <a:effectLst>
            <a:outerShdw blurRad="190500" algn="tl" rotWithShape="0">
              <a:srgbClr val="000000">
                <a:alpha val="70000"/>
              </a:srgbClr>
            </a:outerShdw>
          </a:effectLst>
        </p:spPr>
      </p:pic>
      <p:pic>
        <p:nvPicPr>
          <p:cNvPr id="25" name="Рисунок 2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9363" y="5076825"/>
            <a:ext cx="2814637" cy="1463675"/>
          </a:xfrm>
          <a:prstGeom prst="rect">
            <a:avLst/>
          </a:prstGeom>
          <a:ln>
            <a:noFill/>
          </a:ln>
          <a:effectLst>
            <a:outerShdw blurRad="190500" algn="tl" rotWithShape="0">
              <a:srgbClr val="000000">
                <a:alpha val="70000"/>
              </a:srgbClr>
            </a:outerShdw>
          </a:effectLst>
        </p:spPr>
      </p:pic>
      <p:sp>
        <p:nvSpPr>
          <p:cNvPr id="26" name="TextBox 25"/>
          <p:cNvSpPr txBox="1"/>
          <p:nvPr/>
        </p:nvSpPr>
        <p:spPr>
          <a:xfrm>
            <a:off x="138113" y="4689475"/>
            <a:ext cx="8751887" cy="1322388"/>
          </a:xfrm>
          <a:prstGeom prst="rect">
            <a:avLst/>
          </a:prstGeom>
          <a:noFill/>
        </p:spPr>
        <p:txBody>
          <a:bodyPr>
            <a:spAutoFit/>
          </a:bodyPr>
          <a:lstStyle/>
          <a:p>
            <a:pPr>
              <a:defRPr/>
            </a:pPr>
            <a:r>
              <a:rPr lang="en-US" sz="2000" i="1" dirty="0">
                <a:solidFill>
                  <a:srgbClr val="000090"/>
                </a:solidFill>
                <a:latin typeface="+mn-lt"/>
                <a:cs typeface="Times New Roman" panose="02020603050405020304" pitchFamily="18" charset="0"/>
              </a:rPr>
              <a:t>basic elements -  NINO &amp; HPTDC chips have been purchased </a:t>
            </a:r>
          </a:p>
          <a:p>
            <a:pPr>
              <a:defRPr/>
            </a:pPr>
            <a:r>
              <a:rPr lang="en-US" sz="2000" i="1" dirty="0">
                <a:solidFill>
                  <a:srgbClr val="000090"/>
                </a:solidFill>
                <a:latin typeface="+mn-lt"/>
                <a:cs typeface="Times New Roman" panose="02020603050405020304" pitchFamily="18" charset="0"/>
              </a:rPr>
              <a:t>sufficient to produce read-out</a:t>
            </a:r>
          </a:p>
          <a:p>
            <a:pPr>
              <a:defRPr/>
            </a:pPr>
            <a:r>
              <a:rPr lang="en-US" sz="2000" i="1" dirty="0">
                <a:solidFill>
                  <a:srgbClr val="000090"/>
                </a:solidFill>
                <a:latin typeface="+mn-lt"/>
                <a:cs typeface="Times New Roman" panose="02020603050405020304" pitchFamily="18" charset="0"/>
              </a:rPr>
              <a:t>electronics for the TOF +</a:t>
            </a:r>
          </a:p>
          <a:p>
            <a:pPr>
              <a:defRPr/>
            </a:pPr>
            <a:r>
              <a:rPr lang="en-US" sz="2000" i="1" dirty="0">
                <a:solidFill>
                  <a:srgbClr val="000090"/>
                </a:solidFill>
                <a:latin typeface="+mn-lt"/>
                <a:cs typeface="Times New Roman" panose="02020603050405020304" pitchFamily="18" charset="0"/>
              </a:rPr>
              <a:t>reserve (~24000 channels).</a:t>
            </a:r>
            <a:endParaRPr lang="ru-RU" sz="2000" i="1" dirty="0">
              <a:solidFill>
                <a:srgbClr val="000090"/>
              </a:solidFill>
              <a:latin typeface="+mn-lt"/>
              <a:cs typeface="Times New Roman" panose="02020603050405020304" pitchFamily="18" charset="0"/>
            </a:endParaRPr>
          </a:p>
        </p:txBody>
      </p:sp>
    </p:spTree>
    <p:extLst>
      <p:ext uri="{BB962C8B-B14F-4D97-AF65-F5344CB8AC3E}">
        <p14:creationId xmlns:p14="http://schemas.microsoft.com/office/powerpoint/2010/main" val="2854907026"/>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1" descr="FFDr-FFDl"/>
          <p:cNvPicPr preferRelativeResize="0">
            <a:picLocks noChangeAspect="1" noChangeArrowheads="1"/>
          </p:cNvPicPr>
          <p:nvPr/>
        </p:nvPicPr>
        <p:blipFill>
          <a:blip r:embed="rId2">
            <a:lum contrast="12000"/>
            <a:extLst>
              <a:ext uri="{28A0092B-C50C-407E-A947-70E740481C1C}">
                <a14:useLocalDpi xmlns:a14="http://schemas.microsoft.com/office/drawing/2010/main" val="0"/>
              </a:ext>
            </a:extLst>
          </a:blip>
          <a:srcRect l="12714" t="4881" r="16879" b="11594"/>
          <a:stretch>
            <a:fillRect/>
          </a:stretch>
        </p:blipFill>
        <p:spPr bwMode="auto">
          <a:xfrm>
            <a:off x="339725" y="798513"/>
            <a:ext cx="2574925" cy="183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TextBox 1"/>
          <p:cNvSpPr txBox="1">
            <a:spLocks noChangeArrowheads="1"/>
          </p:cNvSpPr>
          <p:nvPr/>
        </p:nvSpPr>
        <p:spPr bwMode="auto">
          <a:xfrm>
            <a:off x="1612900" y="63500"/>
            <a:ext cx="4838700" cy="461963"/>
          </a:xfrm>
          <a:prstGeom prst="rect">
            <a:avLst/>
          </a:prstGeom>
          <a:solidFill>
            <a:srgbClr val="CEE9F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22268"/>
                </a:solidFill>
              </a:rPr>
              <a:t>Fast Forward Detector (FFD)</a:t>
            </a:r>
            <a:endParaRPr lang="ru-RU">
              <a:solidFill>
                <a:srgbClr val="222268"/>
              </a:solidFill>
            </a:endParaRPr>
          </a:p>
        </p:txBody>
      </p:sp>
      <p:sp>
        <p:nvSpPr>
          <p:cNvPr id="129027" name="TextBox 3"/>
          <p:cNvSpPr txBox="1">
            <a:spLocks noChangeArrowheads="1"/>
          </p:cNvSpPr>
          <p:nvPr/>
        </p:nvSpPr>
        <p:spPr bwMode="auto">
          <a:xfrm>
            <a:off x="4068763" y="925513"/>
            <a:ext cx="4913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solidFill>
                  <a:srgbClr val="222268"/>
                </a:solidFill>
              </a:rPr>
              <a:t>JINR + Radium Institute (St.Petersburg). </a:t>
            </a:r>
          </a:p>
        </p:txBody>
      </p:sp>
      <p:sp>
        <p:nvSpPr>
          <p:cNvPr id="129028" name="TextBox 4"/>
          <p:cNvSpPr txBox="1">
            <a:spLocks noChangeArrowheads="1"/>
          </p:cNvSpPr>
          <p:nvPr/>
        </p:nvSpPr>
        <p:spPr bwMode="auto">
          <a:xfrm>
            <a:off x="3303588" y="1281113"/>
            <a:ext cx="5319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i="1">
                <a:solidFill>
                  <a:srgbClr val="222268"/>
                </a:solidFill>
              </a:rPr>
              <a:t>Provides: </a:t>
            </a:r>
          </a:p>
          <a:p>
            <a:pPr eaLnBrk="1" hangingPunct="1"/>
            <a:r>
              <a:rPr lang="en-US" sz="1800" i="1">
                <a:solidFill>
                  <a:srgbClr val="222268"/>
                </a:solidFill>
              </a:rPr>
              <a:t>T0 for TOF, beam adjustment &amp; collision L0-trigger </a:t>
            </a:r>
            <a:endParaRPr lang="ru-RU" sz="1800" i="1">
              <a:solidFill>
                <a:srgbClr val="222268"/>
              </a:solidFill>
            </a:endParaRPr>
          </a:p>
        </p:txBody>
      </p:sp>
      <p:pic>
        <p:nvPicPr>
          <p:cNvPr id="129029" name="Рисунок 7" descr="dt_ffd1ffd2_corr_1500V"/>
          <p:cNvPicPr>
            <a:picLocks noChangeAspect="1" noChangeArrowheads="1"/>
          </p:cNvPicPr>
          <p:nvPr/>
        </p:nvPicPr>
        <p:blipFill>
          <a:blip r:embed="rId3">
            <a:extLst>
              <a:ext uri="{28A0092B-C50C-407E-A947-70E740481C1C}">
                <a14:useLocalDpi xmlns:a14="http://schemas.microsoft.com/office/drawing/2010/main" val="0"/>
              </a:ext>
            </a:extLst>
          </a:blip>
          <a:srcRect t="3030"/>
          <a:stretch>
            <a:fillRect/>
          </a:stretch>
        </p:blipFill>
        <p:spPr bwMode="auto">
          <a:xfrm>
            <a:off x="4508500" y="1873250"/>
            <a:ext cx="3975100" cy="291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0" name="TextBox 17"/>
          <p:cNvSpPr txBox="1">
            <a:spLocks noChangeArrowheads="1"/>
          </p:cNvSpPr>
          <p:nvPr/>
        </p:nvSpPr>
        <p:spPr bwMode="auto">
          <a:xfrm>
            <a:off x="7637463" y="4132263"/>
            <a:ext cx="679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a:t>Fig. 3</a:t>
            </a:r>
            <a:endParaRPr lang="ru-RU" sz="1800"/>
          </a:p>
        </p:txBody>
      </p:sp>
      <p:pic>
        <p:nvPicPr>
          <p:cNvPr id="129031" name="Picture 17" descr="module-2012"/>
          <p:cNvPicPr>
            <a:picLocks noChangeAspect="1" noChangeArrowheads="1"/>
          </p:cNvPicPr>
          <p:nvPr/>
        </p:nvPicPr>
        <p:blipFill>
          <a:blip r:embed="rId4">
            <a:lum contrast="12000"/>
            <a:extLst>
              <a:ext uri="{28A0092B-C50C-407E-A947-70E740481C1C}">
                <a14:useLocalDpi xmlns:a14="http://schemas.microsoft.com/office/drawing/2010/main" val="0"/>
              </a:ext>
            </a:extLst>
          </a:blip>
          <a:srcRect t="5737" b="18796"/>
          <a:stretch>
            <a:fillRect/>
          </a:stretch>
        </p:blipFill>
        <p:spPr bwMode="auto">
          <a:xfrm>
            <a:off x="360363" y="2665413"/>
            <a:ext cx="3848100" cy="14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2" name="Date Placeholder 12"/>
          <p:cNvSpPr>
            <a:spLocks noGrp="1"/>
          </p:cNvSpPr>
          <p:nvPr>
            <p:ph type="dt" sz="quarter" idx="10"/>
          </p:nvPr>
        </p:nvSpPr>
        <p:spPr>
          <a:xfrm>
            <a:off x="457200" y="6502400"/>
            <a:ext cx="2133600" cy="2190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29033" name="Slide Number Placeholder 13"/>
          <p:cNvSpPr>
            <a:spLocks noGrp="1"/>
          </p:cNvSpPr>
          <p:nvPr>
            <p:ph type="sldNum" sz="quarter" idx="12"/>
          </p:nvPr>
        </p:nvSpPr>
        <p:spPr>
          <a:xfrm>
            <a:off x="7348538" y="6469063"/>
            <a:ext cx="1338262" cy="3889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E7E0BDC-8EB5-2247-82F5-B1143B038EF7}" type="slidenum">
              <a:rPr lang="ru-RU" sz="1400"/>
              <a:pPr eaLnBrk="1" hangingPunct="1"/>
              <a:t>51</a:t>
            </a:fld>
            <a:endParaRPr lang="ru-RU" sz="1400"/>
          </a:p>
        </p:txBody>
      </p:sp>
      <p:sp>
        <p:nvSpPr>
          <p:cNvPr id="129034" name="Footer Placeholder 14"/>
          <p:cNvSpPr>
            <a:spLocks noGrp="1"/>
          </p:cNvSpPr>
          <p:nvPr>
            <p:ph type="ftr" sz="quarter" idx="11"/>
          </p:nvPr>
        </p:nvSpPr>
        <p:spPr>
          <a:xfrm>
            <a:off x="2624138" y="6434138"/>
            <a:ext cx="4403725" cy="4238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129035" name="TextBox 15"/>
          <p:cNvSpPr txBox="1">
            <a:spLocks noChangeArrowheads="1"/>
          </p:cNvSpPr>
          <p:nvPr/>
        </p:nvSpPr>
        <p:spPr bwMode="auto">
          <a:xfrm>
            <a:off x="2654300" y="4648200"/>
            <a:ext cx="5707063" cy="400050"/>
          </a:xfrm>
          <a:prstGeom prst="rect">
            <a:avLst/>
          </a:prstGeom>
          <a:solidFill>
            <a:schemeClr val="accent1"/>
          </a:solidFill>
          <a:ln w="9525">
            <a:solidFill>
              <a:srgbClr val="FF0000"/>
            </a:solidFill>
            <a:miter lim="800000"/>
            <a:headEnd/>
            <a:tailEnd/>
          </a:ln>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solidFill>
                  <a:srgbClr val="000090"/>
                </a:solidFill>
              </a:rPr>
              <a:t>the achieved time resolution </a:t>
            </a:r>
            <a:r>
              <a:rPr lang="en-US" sz="2000" i="1">
                <a:solidFill>
                  <a:srgbClr val="FF0000"/>
                </a:solidFill>
              </a:rPr>
              <a:t>fits </a:t>
            </a:r>
            <a:r>
              <a:rPr lang="en-US" sz="2000" i="1">
                <a:solidFill>
                  <a:srgbClr val="000090"/>
                </a:solidFill>
              </a:rPr>
              <a:t>the requirement</a:t>
            </a:r>
          </a:p>
        </p:txBody>
      </p:sp>
      <p:sp>
        <p:nvSpPr>
          <p:cNvPr id="129036" name="TextBox 13"/>
          <p:cNvSpPr txBox="1">
            <a:spLocks noChangeArrowheads="1"/>
          </p:cNvSpPr>
          <p:nvPr/>
        </p:nvSpPr>
        <p:spPr bwMode="auto">
          <a:xfrm>
            <a:off x="352425" y="4160838"/>
            <a:ext cx="2733675"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Aft>
                <a:spcPts val="1200"/>
              </a:spcAft>
            </a:pPr>
            <a:r>
              <a:rPr lang="en-US" sz="1900" i="1">
                <a:solidFill>
                  <a:srgbClr val="222268"/>
                </a:solidFill>
              </a:rPr>
              <a:t>FFD prototype module</a:t>
            </a:r>
          </a:p>
        </p:txBody>
      </p:sp>
      <p:sp>
        <p:nvSpPr>
          <p:cNvPr id="18" name="TextBox 4"/>
          <p:cNvSpPr txBox="1">
            <a:spLocks noChangeArrowheads="1"/>
          </p:cNvSpPr>
          <p:nvPr/>
        </p:nvSpPr>
        <p:spPr bwMode="auto">
          <a:xfrm>
            <a:off x="1690688" y="5192713"/>
            <a:ext cx="5065712" cy="923925"/>
          </a:xfrm>
          <a:prstGeom prst="rect">
            <a:avLst/>
          </a:prstGeom>
          <a:solidFill>
            <a:srgbClr val="CCFFCC"/>
          </a:solidFill>
          <a:ln>
            <a:solidFill>
              <a:srgbClr val="000090"/>
            </a:solidFill>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1800" i="1" dirty="0" smtClean="0">
                <a:solidFill>
                  <a:srgbClr val="222268"/>
                </a:solidFill>
              </a:rPr>
              <a:t>Status: </a:t>
            </a:r>
          </a:p>
          <a:p>
            <a:pPr marL="285750" indent="-285750" eaLnBrk="1" hangingPunct="1">
              <a:buFontTx/>
              <a:buChar char="-"/>
              <a:defRPr/>
            </a:pPr>
            <a:r>
              <a:rPr lang="en-US" sz="1800" i="1" dirty="0" smtClean="0">
                <a:solidFill>
                  <a:srgbClr val="222268"/>
                </a:solidFill>
              </a:rPr>
              <a:t>procurement of necessary elements;</a:t>
            </a:r>
          </a:p>
          <a:p>
            <a:pPr marL="285750" indent="-285750" eaLnBrk="1" hangingPunct="1">
              <a:buFontTx/>
              <a:buChar char="-"/>
              <a:defRPr/>
            </a:pPr>
            <a:r>
              <a:rPr lang="en-US" sz="1800" i="1" dirty="0" smtClean="0">
                <a:solidFill>
                  <a:srgbClr val="222268"/>
                </a:solidFill>
              </a:rPr>
              <a:t>production in accordance with the schedule.</a:t>
            </a:r>
          </a:p>
        </p:txBody>
      </p:sp>
      <p:sp>
        <p:nvSpPr>
          <p:cNvPr id="129038" name="TextBox 4"/>
          <p:cNvSpPr txBox="1">
            <a:spLocks noChangeArrowheads="1"/>
          </p:cNvSpPr>
          <p:nvPr/>
        </p:nvSpPr>
        <p:spPr bwMode="auto">
          <a:xfrm>
            <a:off x="5918200" y="508000"/>
            <a:ext cx="2495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rPr>
              <a:t>Leader</a:t>
            </a:r>
            <a:r>
              <a:rPr lang="en-US" sz="2000">
                <a:solidFill>
                  <a:srgbClr val="000090"/>
                </a:solidFill>
              </a:rPr>
              <a:t>: </a:t>
            </a:r>
            <a:r>
              <a:rPr lang="en-US" sz="2000" i="1">
                <a:solidFill>
                  <a:srgbClr val="000090"/>
                </a:solidFill>
              </a:rPr>
              <a:t>V. Yurevich</a:t>
            </a:r>
          </a:p>
        </p:txBody>
      </p:sp>
    </p:spTree>
    <p:extLst>
      <p:ext uri="{BB962C8B-B14F-4D97-AF65-F5344CB8AC3E}">
        <p14:creationId xmlns:p14="http://schemas.microsoft.com/office/powerpoint/2010/main" val="320987230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Прямая соединительная линия 14"/>
          <p:cNvCxnSpPr/>
          <p:nvPr/>
        </p:nvCxnSpPr>
        <p:spPr>
          <a:xfrm>
            <a:off x="34925" y="6524625"/>
            <a:ext cx="9072563" cy="0"/>
          </a:xfrm>
          <a:prstGeom prst="line">
            <a:avLst/>
          </a:prstGeom>
          <a:ln w="2222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0050" name="Date Placeholder 15"/>
          <p:cNvSpPr>
            <a:spLocks noGrp="1"/>
          </p:cNvSpPr>
          <p:nvPr>
            <p:ph type="dt" sz="quarter" idx="10"/>
          </p:nvPr>
        </p:nvSpPr>
        <p:spPr>
          <a:xfrm>
            <a:off x="431800" y="6515100"/>
            <a:ext cx="2133600" cy="2952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30051" name="Footer Placeholder 17"/>
          <p:cNvSpPr>
            <a:spLocks noGrp="1"/>
          </p:cNvSpPr>
          <p:nvPr>
            <p:ph type="ftr" sz="quarter" idx="11"/>
          </p:nvPr>
        </p:nvSpPr>
        <p:spPr>
          <a:xfrm>
            <a:off x="2819400" y="6451600"/>
            <a:ext cx="3700463" cy="381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130052" name="Text Box 9"/>
          <p:cNvSpPr txBox="1">
            <a:spLocks noChangeArrowheads="1"/>
          </p:cNvSpPr>
          <p:nvPr/>
        </p:nvSpPr>
        <p:spPr bwMode="auto">
          <a:xfrm>
            <a:off x="254000" y="720725"/>
            <a:ext cx="4254500" cy="3698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Wingdings" charset="0"/>
              <a:buNone/>
            </a:pPr>
            <a:endParaRPr lang="en-US" sz="1800" i="1">
              <a:solidFill>
                <a:srgbClr val="000090"/>
              </a:solidFill>
            </a:endParaRPr>
          </a:p>
        </p:txBody>
      </p:sp>
      <p:pic>
        <p:nvPicPr>
          <p:cNvPr id="130053"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1933" name="Rectangle 19"/>
          <p:cNvSpPr>
            <a:spLocks noChangeArrowheads="1"/>
          </p:cNvSpPr>
          <p:nvPr/>
        </p:nvSpPr>
        <p:spPr bwMode="auto">
          <a:xfrm>
            <a:off x="214313" y="930277"/>
            <a:ext cx="8777287" cy="369888"/>
          </a:xfrm>
          <a:prstGeom prst="rect">
            <a:avLst/>
          </a:prstGeom>
          <a:solidFill>
            <a:srgbClr val="FEFFD8"/>
          </a:solidFill>
          <a:ln w="9525">
            <a:noFill/>
            <a:miter lim="800000"/>
            <a:headEnd/>
            <a:tailEnd/>
          </a:ln>
        </p:spPr>
        <p:txBody>
          <a:bodyPr>
            <a:spAutoFit/>
          </a:bodyPr>
          <a:lstStyle/>
          <a:p>
            <a:pPr eaLnBrk="0" hangingPunct="0">
              <a:defRPr/>
            </a:pPr>
            <a:r>
              <a:rPr lang="en-US" i="1" dirty="0">
                <a:solidFill>
                  <a:srgbClr val="000090"/>
                </a:solidFill>
                <a:sym typeface="SymbolPS" charset="0"/>
              </a:rPr>
              <a:t>L ~35</a:t>
            </a:r>
            <a:r>
              <a:rPr lang="en-US" i="1" dirty="0">
                <a:solidFill>
                  <a:srgbClr val="000090"/>
                </a:solidFill>
              </a:rPr>
              <a:t> cm (~ 14 X</a:t>
            </a:r>
            <a:r>
              <a:rPr lang="en-US" i="1" baseline="-25000" dirty="0">
                <a:solidFill>
                  <a:srgbClr val="000090"/>
                </a:solidFill>
              </a:rPr>
              <a:t>0</a:t>
            </a:r>
            <a:r>
              <a:rPr lang="en-US" i="1" dirty="0">
                <a:solidFill>
                  <a:srgbClr val="000090"/>
                </a:solidFill>
              </a:rPr>
              <a:t>), </a:t>
            </a:r>
            <a:r>
              <a:rPr lang="en-US" i="1" dirty="0" err="1">
                <a:solidFill>
                  <a:srgbClr val="000090"/>
                </a:solidFill>
              </a:rPr>
              <a:t>Pb+Scint</a:t>
            </a:r>
            <a:r>
              <a:rPr lang="en-US" i="1" dirty="0">
                <a:solidFill>
                  <a:srgbClr val="000090"/>
                </a:solidFill>
              </a:rPr>
              <a:t>. (</a:t>
            </a:r>
            <a:r>
              <a:rPr lang="en-US" i="1" dirty="0">
                <a:solidFill>
                  <a:srgbClr val="000090"/>
                </a:solidFill>
                <a:effectLst>
                  <a:outerShdw blurRad="38100" dist="38100" dir="2700000" algn="tl">
                    <a:srgbClr val="DDDDDD"/>
                  </a:outerShdw>
                </a:effectLst>
                <a:sym typeface="SymbolPS" charset="0"/>
              </a:rPr>
              <a:t>4x4 cm</a:t>
            </a:r>
            <a:r>
              <a:rPr lang="en-US" i="1" baseline="30000" dirty="0">
                <a:solidFill>
                  <a:srgbClr val="000090"/>
                </a:solidFill>
                <a:effectLst>
                  <a:outerShdw blurRad="38100" dist="38100" dir="2700000" algn="tl">
                    <a:srgbClr val="DDDDDD"/>
                  </a:outerShdw>
                </a:effectLst>
                <a:sym typeface="SymbolPS" charset="0"/>
              </a:rPr>
              <a:t>2</a:t>
            </a:r>
            <a:r>
              <a:rPr lang="en-US" i="1" dirty="0">
                <a:solidFill>
                  <a:srgbClr val="000090"/>
                </a:solidFill>
              </a:rPr>
              <a:t>) read-out:   WLS fibers + MAPD</a:t>
            </a:r>
          </a:p>
        </p:txBody>
      </p:sp>
      <p:sp>
        <p:nvSpPr>
          <p:cNvPr id="130057" name="TextBox 2"/>
          <p:cNvSpPr txBox="1">
            <a:spLocks noChangeArrowheads="1"/>
          </p:cNvSpPr>
          <p:nvPr/>
        </p:nvSpPr>
        <p:spPr bwMode="auto">
          <a:xfrm>
            <a:off x="177800" y="1358902"/>
            <a:ext cx="5461000" cy="40005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solidFill>
                  <a:srgbClr val="000090"/>
                </a:solidFill>
              </a:rPr>
              <a:t>integration with the MPD - design is completed</a:t>
            </a:r>
          </a:p>
        </p:txBody>
      </p:sp>
      <p:sp>
        <p:nvSpPr>
          <p:cNvPr id="130058" name="Slide Number Placeholder 1"/>
          <p:cNvSpPr>
            <a:spLocks noGrp="1"/>
          </p:cNvSpPr>
          <p:nvPr>
            <p:ph type="sldNum" sz="quarter" idx="12"/>
          </p:nvPr>
        </p:nvSpPr>
        <p:spPr>
          <a:xfrm>
            <a:off x="6743700" y="6381750"/>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38CE46-A600-EE40-9A70-C85FC1158A27}" type="slidenum">
              <a:rPr lang="ru-RU" sz="1400"/>
              <a:pPr eaLnBrk="1" hangingPunct="1"/>
              <a:t>52</a:t>
            </a:fld>
            <a:endParaRPr lang="ru-RU" sz="1400"/>
          </a:p>
        </p:txBody>
      </p:sp>
      <p:sp>
        <p:nvSpPr>
          <p:cNvPr id="130059" name="Text Box 9"/>
          <p:cNvSpPr txBox="1">
            <a:spLocks noChangeArrowheads="1"/>
          </p:cNvSpPr>
          <p:nvPr/>
        </p:nvSpPr>
        <p:spPr bwMode="auto">
          <a:xfrm>
            <a:off x="3771905" y="537633"/>
            <a:ext cx="41402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dirty="0">
                <a:solidFill>
                  <a:srgbClr val="222268"/>
                </a:solidFill>
              </a:rPr>
              <a:t>Leaders</a:t>
            </a:r>
            <a:r>
              <a:rPr lang="en-US" sz="2000" dirty="0">
                <a:solidFill>
                  <a:srgbClr val="222268"/>
                </a:solidFill>
              </a:rPr>
              <a:t>: </a:t>
            </a:r>
            <a:r>
              <a:rPr lang="en-US" sz="2000" i="1" dirty="0">
                <a:solidFill>
                  <a:srgbClr val="222268"/>
                </a:solidFill>
              </a:rPr>
              <a:t>I. </a:t>
            </a:r>
            <a:r>
              <a:rPr lang="en-US" sz="2000" i="1" dirty="0" err="1">
                <a:solidFill>
                  <a:srgbClr val="222268"/>
                </a:solidFill>
              </a:rPr>
              <a:t>Tyapkin</a:t>
            </a:r>
            <a:r>
              <a:rPr lang="en-US" sz="2000" i="1" dirty="0">
                <a:solidFill>
                  <a:srgbClr val="222268"/>
                </a:solidFill>
              </a:rPr>
              <a:t>, A. </a:t>
            </a:r>
            <a:r>
              <a:rPr lang="en-US" sz="2000" i="1" dirty="0" err="1">
                <a:solidFill>
                  <a:srgbClr val="222268"/>
                </a:solidFill>
              </a:rPr>
              <a:t>Ol‘shevsky</a:t>
            </a:r>
            <a:endParaRPr lang="en-US" sz="2000" dirty="0">
              <a:solidFill>
                <a:srgbClr val="222268"/>
              </a:solidFill>
            </a:endParaRPr>
          </a:p>
        </p:txBody>
      </p:sp>
      <p:sp>
        <p:nvSpPr>
          <p:cNvPr id="130060" name="Rectangle 1"/>
          <p:cNvSpPr>
            <a:spLocks noChangeArrowheads="1"/>
          </p:cNvSpPr>
          <p:nvPr/>
        </p:nvSpPr>
        <p:spPr bwMode="auto">
          <a:xfrm>
            <a:off x="4498975" y="133350"/>
            <a:ext cx="30495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400" b="1" i="1">
                <a:solidFill>
                  <a:srgbClr val="000090"/>
                </a:solidFill>
                <a:cs typeface="Arial" charset="0"/>
              </a:rPr>
              <a:t>TDR</a:t>
            </a:r>
            <a:r>
              <a:rPr lang="ru-RU" sz="2400" i="1">
                <a:solidFill>
                  <a:srgbClr val="000090"/>
                </a:solidFill>
                <a:cs typeface="Arial" charset="0"/>
              </a:rPr>
              <a:t> </a:t>
            </a:r>
            <a:r>
              <a:rPr lang="en-US" sz="2400" i="1">
                <a:solidFill>
                  <a:srgbClr val="000090"/>
                </a:solidFill>
                <a:cs typeface="Arial" charset="0"/>
              </a:rPr>
              <a:t>- in preparation </a:t>
            </a:r>
            <a:endParaRPr lang="ru-RU" sz="2400" i="1">
              <a:solidFill>
                <a:srgbClr val="000090"/>
              </a:solidFill>
              <a:cs typeface="Arial" charset="0"/>
            </a:endParaRPr>
          </a:p>
        </p:txBody>
      </p:sp>
      <p:sp>
        <p:nvSpPr>
          <p:cNvPr id="130061" name="TextBox 24"/>
          <p:cNvSpPr txBox="1">
            <a:spLocks noChangeArrowheads="1"/>
          </p:cNvSpPr>
          <p:nvPr/>
        </p:nvSpPr>
        <p:spPr bwMode="auto">
          <a:xfrm>
            <a:off x="508000" y="152400"/>
            <a:ext cx="3632200" cy="523875"/>
          </a:xfrm>
          <a:prstGeom prst="rect">
            <a:avLst/>
          </a:prstGeom>
          <a:solidFill>
            <a:srgbClr val="FFD3CD"/>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000090"/>
                </a:solidFill>
              </a:rPr>
              <a:t>Ecal (</a:t>
            </a:r>
            <a:r>
              <a:rPr lang="en-US" sz="2800" i="1">
                <a:solidFill>
                  <a:srgbClr val="000090"/>
                </a:solidFill>
                <a:cs typeface="Arial" charset="0"/>
              </a:rPr>
              <a:t>shashlyk type)</a:t>
            </a:r>
            <a:r>
              <a:rPr lang="en-US" sz="2800" b="1">
                <a:solidFill>
                  <a:srgbClr val="000090"/>
                </a:solidFill>
              </a:rPr>
              <a:t>:</a:t>
            </a:r>
          </a:p>
        </p:txBody>
      </p:sp>
      <p:pic>
        <p:nvPicPr>
          <p:cNvPr id="130063" name="Изображение 4" descr="IMG_5039.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4150" y="3435350"/>
            <a:ext cx="429895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64" name="Рисунок 1" descr="D:\MPD2\3D ECAL0\Сборка.jpg"/>
          <p:cNvPicPr>
            <a:picLocks noChangeAspect="1" noChangeArrowheads="1"/>
          </p:cNvPicPr>
          <p:nvPr/>
        </p:nvPicPr>
        <p:blipFill>
          <a:blip r:embed="rId5">
            <a:extLst>
              <a:ext uri="{28A0092B-C50C-407E-A947-70E740481C1C}">
                <a14:useLocalDpi xmlns:a14="http://schemas.microsoft.com/office/drawing/2010/main" val="0"/>
              </a:ext>
            </a:extLst>
          </a:blip>
          <a:srcRect l="12807" t="3680" r="7320" b="6654"/>
          <a:stretch>
            <a:fillRect/>
          </a:stretch>
        </p:blipFill>
        <p:spPr bwMode="auto">
          <a:xfrm>
            <a:off x="147638" y="2275947"/>
            <a:ext cx="2265362"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Screen Shot 2016-10-10 at 9.11.3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67678" y="3302004"/>
            <a:ext cx="4005383" cy="2539999"/>
          </a:xfrm>
          <a:prstGeom prst="rect">
            <a:avLst/>
          </a:prstGeom>
        </p:spPr>
      </p:pic>
      <p:sp>
        <p:nvSpPr>
          <p:cNvPr id="130056" name="TextBox 1"/>
          <p:cNvSpPr txBox="1">
            <a:spLocks noChangeArrowheads="1"/>
          </p:cNvSpPr>
          <p:nvPr/>
        </p:nvSpPr>
        <p:spPr bwMode="auto">
          <a:xfrm>
            <a:off x="4487332" y="5833533"/>
            <a:ext cx="4521200" cy="708025"/>
          </a:xfrm>
          <a:prstGeom prst="rect">
            <a:avLst/>
          </a:prstGeom>
          <a:solidFill>
            <a:srgbClr val="CCFFCC"/>
          </a:solidFill>
          <a:ln w="9525">
            <a:solidFill>
              <a:srgbClr val="000090"/>
            </a:solidFill>
            <a:miter lim="800000"/>
            <a:headEnd/>
            <a:tailEnd/>
          </a:ln>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dirty="0">
                <a:solidFill>
                  <a:srgbClr val="000090"/>
                </a:solidFill>
              </a:rPr>
              <a:t>performance fits the requirements</a:t>
            </a:r>
          </a:p>
          <a:p>
            <a:pPr algn="r" eaLnBrk="1" hangingPunct="1"/>
            <a:r>
              <a:rPr lang="en-US" sz="2000" i="1" dirty="0">
                <a:solidFill>
                  <a:srgbClr val="000090"/>
                </a:solidFill>
              </a:rPr>
              <a:t>the time scale without redundancy</a:t>
            </a:r>
          </a:p>
        </p:txBody>
      </p:sp>
      <p:sp>
        <p:nvSpPr>
          <p:cNvPr id="130065" name="TextBox 23"/>
          <p:cNvSpPr txBox="1">
            <a:spLocks noChangeArrowheads="1"/>
          </p:cNvSpPr>
          <p:nvPr/>
        </p:nvSpPr>
        <p:spPr bwMode="auto">
          <a:xfrm>
            <a:off x="2603500" y="2146302"/>
            <a:ext cx="6273800" cy="1190625"/>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20000"/>
              </a:lnSpc>
            </a:pPr>
            <a:r>
              <a:rPr lang="en-US" sz="2000" dirty="0">
                <a:solidFill>
                  <a:srgbClr val="000090"/>
                </a:solidFill>
              </a:rPr>
              <a:t>- </a:t>
            </a:r>
            <a:r>
              <a:rPr lang="en-US" sz="2000" i="1" dirty="0">
                <a:solidFill>
                  <a:srgbClr val="000090"/>
                </a:solidFill>
              </a:rPr>
              <a:t>participation in the MPD  experiment;</a:t>
            </a:r>
          </a:p>
          <a:p>
            <a:pPr eaLnBrk="1" hangingPunct="1">
              <a:lnSpc>
                <a:spcPct val="120000"/>
              </a:lnSpc>
            </a:pPr>
            <a:r>
              <a:rPr lang="en-US" sz="2000" i="1" dirty="0">
                <a:solidFill>
                  <a:srgbClr val="000090"/>
                </a:solidFill>
              </a:rPr>
              <a:t>- mass production of </a:t>
            </a:r>
            <a:r>
              <a:rPr lang="en-US" sz="2000" i="1" dirty="0" err="1">
                <a:solidFill>
                  <a:srgbClr val="000090"/>
                </a:solidFill>
              </a:rPr>
              <a:t>Ecal</a:t>
            </a:r>
            <a:r>
              <a:rPr lang="en-US" sz="2000" i="1" dirty="0">
                <a:solidFill>
                  <a:srgbClr val="000090"/>
                </a:solidFill>
              </a:rPr>
              <a:t>  modules in China; </a:t>
            </a:r>
          </a:p>
          <a:p>
            <a:pPr eaLnBrk="1" hangingPunct="1">
              <a:lnSpc>
                <a:spcPct val="120000"/>
              </a:lnSpc>
            </a:pPr>
            <a:r>
              <a:rPr lang="en-US" sz="2000" i="1" dirty="0">
                <a:solidFill>
                  <a:srgbClr val="000090"/>
                </a:solidFill>
              </a:rPr>
              <a:t>- production first 10 test  modules</a:t>
            </a:r>
            <a:endParaRPr lang="ru-RU" sz="2000" i="1" dirty="0">
              <a:solidFill>
                <a:srgbClr val="000090"/>
              </a:solidFill>
            </a:endParaRPr>
          </a:p>
        </p:txBody>
      </p:sp>
      <p:sp>
        <p:nvSpPr>
          <p:cNvPr id="130066" name="TextBox 23"/>
          <p:cNvSpPr txBox="1">
            <a:spLocks noChangeArrowheads="1"/>
          </p:cNvSpPr>
          <p:nvPr/>
        </p:nvSpPr>
        <p:spPr bwMode="auto">
          <a:xfrm>
            <a:off x="182563" y="1828802"/>
            <a:ext cx="8669337" cy="400050"/>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solidFill>
                  <a:srgbClr val="000090"/>
                </a:solidFill>
              </a:rPr>
              <a:t>Agreement between </a:t>
            </a:r>
            <a:r>
              <a:rPr lang="en-US" sz="2000" b="1" dirty="0">
                <a:solidFill>
                  <a:srgbClr val="000090"/>
                </a:solidFill>
              </a:rPr>
              <a:t>JINR</a:t>
            </a:r>
            <a:r>
              <a:rPr lang="en-US" sz="2000" dirty="0">
                <a:solidFill>
                  <a:srgbClr val="000090"/>
                </a:solidFill>
              </a:rPr>
              <a:t>  and </a:t>
            </a:r>
            <a:r>
              <a:rPr lang="en-US" sz="2000" b="1" dirty="0">
                <a:solidFill>
                  <a:srgbClr val="000090"/>
                </a:solidFill>
              </a:rPr>
              <a:t>Tsinghua University </a:t>
            </a:r>
            <a:r>
              <a:rPr lang="en-US" sz="2000" dirty="0">
                <a:solidFill>
                  <a:srgbClr val="000090"/>
                </a:solidFill>
              </a:rPr>
              <a:t>has been signed on: </a:t>
            </a:r>
          </a:p>
        </p:txBody>
      </p:sp>
    </p:spTree>
    <p:extLst>
      <p:ext uri="{BB962C8B-B14F-4D97-AF65-F5344CB8AC3E}">
        <p14:creationId xmlns:p14="http://schemas.microsoft.com/office/powerpoint/2010/main" val="3308217670"/>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Заголовок 1"/>
          <p:cNvSpPr txBox="1">
            <a:spLocks/>
          </p:cNvSpPr>
          <p:nvPr/>
        </p:nvSpPr>
        <p:spPr>
          <a:xfrm>
            <a:off x="576263" y="135467"/>
            <a:ext cx="8432800" cy="593196"/>
          </a:xfrm>
          <a:prstGeom prst="rect">
            <a:avLst/>
          </a:prstGeom>
          <a:solidFill>
            <a:srgbClr val="CEE9F2"/>
          </a:solidFill>
        </p:spPr>
        <p:txBody>
          <a:bodyPr anchor="ctr"/>
          <a:lstStyle/>
          <a:p>
            <a:pPr fontAlgn="auto">
              <a:spcAft>
                <a:spcPts val="0"/>
              </a:spcAft>
              <a:defRPr/>
            </a:pPr>
            <a:r>
              <a:rPr lang="en-US" sz="2400" b="1" dirty="0">
                <a:solidFill>
                  <a:srgbClr val="000090"/>
                </a:solidFill>
                <a:latin typeface="+mj-lt"/>
                <a:ea typeface="+mj-ea"/>
                <a:cs typeface="+mj-cs"/>
              </a:rPr>
              <a:t>FHCAL: </a:t>
            </a:r>
            <a:r>
              <a:rPr lang="en-US" sz="2400" dirty="0">
                <a:solidFill>
                  <a:srgbClr val="000090"/>
                </a:solidFill>
              </a:rPr>
              <a:t>for determination of reaction plane and centrality</a:t>
            </a:r>
            <a:endParaRPr lang="ru-RU" sz="2400" dirty="0">
              <a:solidFill>
                <a:srgbClr val="000090"/>
              </a:solidFill>
            </a:endParaRPr>
          </a:p>
        </p:txBody>
      </p:sp>
      <p:sp>
        <p:nvSpPr>
          <p:cNvPr id="132098" name="TextBox 14"/>
          <p:cNvSpPr txBox="1">
            <a:spLocks noChangeArrowheads="1"/>
          </p:cNvSpPr>
          <p:nvPr/>
        </p:nvSpPr>
        <p:spPr bwMode="auto">
          <a:xfrm>
            <a:off x="2674938" y="1960025"/>
            <a:ext cx="6350000" cy="708025"/>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buFont typeface="Arial" charset="0"/>
              <a:buChar char="•"/>
            </a:pPr>
            <a:r>
              <a:rPr lang="en-US" sz="2000" dirty="0">
                <a:solidFill>
                  <a:srgbClr val="000090"/>
                </a:solidFill>
              </a:rPr>
              <a:t>   2-arm (left/right) calorimeter (at ~3.2 m from the IP)</a:t>
            </a:r>
          </a:p>
          <a:p>
            <a:pPr eaLnBrk="1" hangingPunct="1">
              <a:buFont typeface="Arial" charset="0"/>
              <a:buChar char="•"/>
            </a:pPr>
            <a:r>
              <a:rPr lang="en-US" sz="2000" dirty="0">
                <a:solidFill>
                  <a:srgbClr val="000090"/>
                </a:solidFill>
              </a:rPr>
              <a:t>    each  arm consists of 45 modules. </a:t>
            </a:r>
          </a:p>
        </p:txBody>
      </p:sp>
      <p:grpSp>
        <p:nvGrpSpPr>
          <p:cNvPr id="132099" name="Группа 15"/>
          <p:cNvGrpSpPr>
            <a:grpSpLocks/>
          </p:cNvGrpSpPr>
          <p:nvPr/>
        </p:nvGrpSpPr>
        <p:grpSpPr bwMode="auto">
          <a:xfrm>
            <a:off x="203200" y="1811326"/>
            <a:ext cx="2357438" cy="2176462"/>
            <a:chOff x="6446497" y="-19636"/>
            <a:chExt cx="2461192" cy="2285832"/>
          </a:xfrm>
        </p:grpSpPr>
        <p:pic>
          <p:nvPicPr>
            <p:cNvPr id="132112" name="Рисунок 11"/>
            <p:cNvPicPr>
              <a:picLocks noChangeAspect="1"/>
            </p:cNvPicPr>
            <p:nvPr/>
          </p:nvPicPr>
          <p:blipFill>
            <a:blip r:embed="rId2">
              <a:extLst>
                <a:ext uri="{28A0092B-C50C-407E-A947-70E740481C1C}">
                  <a14:useLocalDpi xmlns:a14="http://schemas.microsoft.com/office/drawing/2010/main" val="0"/>
                </a:ext>
              </a:extLst>
            </a:blip>
            <a:srcRect l="7643" r="5276"/>
            <a:stretch>
              <a:fillRect/>
            </a:stretch>
          </p:blipFill>
          <p:spPr bwMode="auto">
            <a:xfrm>
              <a:off x="6446497" y="-19636"/>
              <a:ext cx="2461192" cy="228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13" name="TextBox 12"/>
            <p:cNvSpPr txBox="1">
              <a:spLocks noChangeArrowheads="1"/>
            </p:cNvSpPr>
            <p:nvPr/>
          </p:nvSpPr>
          <p:spPr bwMode="auto">
            <a:xfrm>
              <a:off x="7121587" y="960095"/>
              <a:ext cx="5220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E</a:t>
              </a:r>
              <a:r>
                <a:rPr lang="en-US" sz="2000" b="1" baseline="-25000"/>
                <a:t>in</a:t>
              </a:r>
              <a:endParaRPr lang="ru-RU" sz="2000" b="1" baseline="-25000"/>
            </a:p>
          </p:txBody>
        </p:sp>
        <p:sp>
          <p:nvSpPr>
            <p:cNvPr id="132114" name="TextBox 13"/>
            <p:cNvSpPr txBox="1">
              <a:spLocks noChangeArrowheads="1"/>
            </p:cNvSpPr>
            <p:nvPr/>
          </p:nvSpPr>
          <p:spPr bwMode="auto">
            <a:xfrm>
              <a:off x="6446497" y="460632"/>
              <a:ext cx="6750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t>E</a:t>
              </a:r>
              <a:r>
                <a:rPr lang="en-US" sz="2000" b="1" baseline="-25000"/>
                <a:t>out</a:t>
              </a:r>
              <a:endParaRPr lang="ru-RU" sz="2000" b="1" baseline="-25000"/>
            </a:p>
          </p:txBody>
        </p:sp>
      </p:grpSp>
      <p:sp>
        <p:nvSpPr>
          <p:cNvPr id="132100" name="TextBox 21"/>
          <p:cNvSpPr txBox="1">
            <a:spLocks noChangeArrowheads="1"/>
          </p:cNvSpPr>
          <p:nvPr/>
        </p:nvSpPr>
        <p:spPr bwMode="auto">
          <a:xfrm>
            <a:off x="220663" y="4061875"/>
            <a:ext cx="7467600" cy="2246313"/>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rPr>
              <a:t>module preproduction:  </a:t>
            </a:r>
          </a:p>
          <a:p>
            <a:pPr eaLnBrk="1" hangingPunct="1">
              <a:buFont typeface="Arial" charset="0"/>
              <a:buChar char="•"/>
            </a:pPr>
            <a:r>
              <a:rPr lang="en-US" sz="2000" i="1">
                <a:solidFill>
                  <a:srgbClr val="000090"/>
                </a:solidFill>
              </a:rPr>
              <a:t>  agreement on production of 9 mod. is signed; </a:t>
            </a:r>
          </a:p>
          <a:p>
            <a:pPr eaLnBrk="1" hangingPunct="1">
              <a:buFont typeface="Arial" charset="0"/>
              <a:buChar char="•"/>
            </a:pPr>
            <a:r>
              <a:rPr lang="en-US" sz="2000" i="1">
                <a:solidFill>
                  <a:srgbClr val="000090"/>
                </a:solidFill>
              </a:rPr>
              <a:t> agreement on production of the rest  81 mod. </a:t>
            </a:r>
          </a:p>
          <a:p>
            <a:pPr eaLnBrk="1" hangingPunct="1"/>
            <a:r>
              <a:rPr lang="en-US" sz="2000" i="1">
                <a:solidFill>
                  <a:srgbClr val="000090"/>
                </a:solidFill>
              </a:rPr>
              <a:t>for the whole   FHCal is in preparation; </a:t>
            </a:r>
          </a:p>
          <a:p>
            <a:pPr eaLnBrk="1" hangingPunct="1">
              <a:buFont typeface="Arial" charset="0"/>
              <a:buChar char="•"/>
            </a:pPr>
            <a:r>
              <a:rPr lang="en-US" sz="2000" i="1">
                <a:solidFill>
                  <a:srgbClr val="000090"/>
                </a:solidFill>
              </a:rPr>
              <a:t>  scintillator tiles are under production at Vladimir plant;</a:t>
            </a:r>
          </a:p>
          <a:p>
            <a:pPr eaLnBrk="1" hangingPunct="1">
              <a:buFont typeface="Arial" charset="0"/>
              <a:buChar char="•"/>
            </a:pPr>
            <a:r>
              <a:rPr lang="en-US" sz="2000" i="1">
                <a:solidFill>
                  <a:srgbClr val="000090"/>
                </a:solidFill>
              </a:rPr>
              <a:t>  lead absorber &amp; mechanics are ready for assembling; </a:t>
            </a:r>
          </a:p>
          <a:p>
            <a:pPr eaLnBrk="1" hangingPunct="1">
              <a:buFont typeface="Arial" charset="0"/>
              <a:buChar char="•"/>
            </a:pPr>
            <a:r>
              <a:rPr lang="en-US" sz="2000" i="1">
                <a:solidFill>
                  <a:srgbClr val="000090"/>
                </a:solidFill>
              </a:rPr>
              <a:t>  first 9 FHCAL  modules are under construction now. </a:t>
            </a:r>
            <a:endParaRPr lang="ru-RU" sz="2000" i="1">
              <a:solidFill>
                <a:srgbClr val="000090"/>
              </a:solidFill>
            </a:endParaRPr>
          </a:p>
        </p:txBody>
      </p:sp>
      <p:grpSp>
        <p:nvGrpSpPr>
          <p:cNvPr id="132101" name="Группа 24"/>
          <p:cNvGrpSpPr>
            <a:grpSpLocks/>
          </p:cNvGrpSpPr>
          <p:nvPr/>
        </p:nvGrpSpPr>
        <p:grpSpPr bwMode="auto">
          <a:xfrm>
            <a:off x="6484938" y="3793586"/>
            <a:ext cx="2659062" cy="2420937"/>
            <a:chOff x="7143768" y="4929198"/>
            <a:chExt cx="1794488" cy="1666106"/>
          </a:xfrm>
        </p:grpSpPr>
        <p:pic>
          <p:nvPicPr>
            <p:cNvPr id="132110" name="Рисунок 22"/>
            <p:cNvPicPr>
              <a:picLocks noChangeAspect="1"/>
            </p:cNvPicPr>
            <p:nvPr/>
          </p:nvPicPr>
          <p:blipFill>
            <a:blip r:embed="rId3">
              <a:extLst>
                <a:ext uri="{28A0092B-C50C-407E-A947-70E740481C1C}">
                  <a14:useLocalDpi xmlns:a14="http://schemas.microsoft.com/office/drawing/2010/main" val="0"/>
                </a:ext>
              </a:extLst>
            </a:blip>
            <a:srcRect t="50000" r="10818" b="6810"/>
            <a:stretch>
              <a:fillRect/>
            </a:stretch>
          </p:blipFill>
          <p:spPr bwMode="auto">
            <a:xfrm>
              <a:off x="7215206" y="5000636"/>
              <a:ext cx="1723050" cy="159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11" name="Рисунок 23"/>
            <p:cNvPicPr>
              <a:picLocks noChangeAspect="1"/>
            </p:cNvPicPr>
            <p:nvPr/>
          </p:nvPicPr>
          <p:blipFill>
            <a:blip r:embed="rId4">
              <a:extLst>
                <a:ext uri="{28A0092B-C50C-407E-A947-70E740481C1C}">
                  <a14:useLocalDpi xmlns:a14="http://schemas.microsoft.com/office/drawing/2010/main" val="0"/>
                </a:ext>
              </a:extLst>
            </a:blip>
            <a:srcRect l="44878" t="44514" r="22205" b="2380"/>
            <a:stretch>
              <a:fillRect/>
            </a:stretch>
          </p:blipFill>
          <p:spPr bwMode="auto">
            <a:xfrm>
              <a:off x="7143768" y="4929198"/>
              <a:ext cx="551077" cy="500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2102" name="Line 7"/>
          <p:cNvSpPr>
            <a:spLocks noChangeShapeType="1"/>
          </p:cNvSpPr>
          <p:nvPr/>
        </p:nvSpPr>
        <p:spPr bwMode="auto">
          <a:xfrm flipV="1">
            <a:off x="5875338" y="4317463"/>
            <a:ext cx="1174750" cy="1152525"/>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3" name="Line 7"/>
          <p:cNvSpPr>
            <a:spLocks noChangeShapeType="1"/>
          </p:cNvSpPr>
          <p:nvPr/>
        </p:nvSpPr>
        <p:spPr bwMode="auto">
          <a:xfrm flipV="1">
            <a:off x="6535738" y="5241388"/>
            <a:ext cx="739775" cy="584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2104" name="TextBox 4"/>
          <p:cNvSpPr txBox="1">
            <a:spLocks noChangeArrowheads="1"/>
          </p:cNvSpPr>
          <p:nvPr/>
        </p:nvSpPr>
        <p:spPr bwMode="auto">
          <a:xfrm>
            <a:off x="5689600" y="795338"/>
            <a:ext cx="29289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rPr>
              <a:t>Leader</a:t>
            </a:r>
            <a:r>
              <a:rPr lang="en-US">
                <a:solidFill>
                  <a:srgbClr val="000090"/>
                </a:solidFill>
              </a:rPr>
              <a:t>: </a:t>
            </a:r>
            <a:r>
              <a:rPr lang="en-US" i="1">
                <a:solidFill>
                  <a:srgbClr val="000090"/>
                </a:solidFill>
              </a:rPr>
              <a:t>A. Ivashkin</a:t>
            </a:r>
          </a:p>
        </p:txBody>
      </p:sp>
      <p:sp>
        <p:nvSpPr>
          <p:cNvPr id="132105" name="Text Box 9"/>
          <p:cNvSpPr txBox="1">
            <a:spLocks noChangeArrowheads="1"/>
          </p:cNvSpPr>
          <p:nvPr/>
        </p:nvSpPr>
        <p:spPr bwMode="auto">
          <a:xfrm>
            <a:off x="134938" y="795338"/>
            <a:ext cx="5372100" cy="461962"/>
          </a:xfrm>
          <a:prstGeom prst="rect">
            <a:avLst/>
          </a:prstGeom>
          <a:solidFill>
            <a:srgbClr val="CCCC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000090"/>
                </a:solidFill>
              </a:rPr>
              <a:t>Institute for Nuclear Research RAS</a:t>
            </a:r>
          </a:p>
        </p:txBody>
      </p:sp>
      <p:sp>
        <p:nvSpPr>
          <p:cNvPr id="31" name="TextBox 30"/>
          <p:cNvSpPr txBox="1"/>
          <p:nvPr/>
        </p:nvSpPr>
        <p:spPr>
          <a:xfrm>
            <a:off x="2674938" y="2702446"/>
            <a:ext cx="6299200" cy="1014412"/>
          </a:xfrm>
          <a:prstGeom prst="rect">
            <a:avLst/>
          </a:prstGeom>
          <a:solidFill>
            <a:schemeClr val="accent3">
              <a:lumMod val="20000"/>
              <a:lumOff val="80000"/>
            </a:schemeClr>
          </a:solidFill>
        </p:spPr>
        <p:txBody>
          <a:bodyPr>
            <a:spAutoFit/>
          </a:bodyPr>
          <a:lstStyle/>
          <a:p>
            <a:pPr>
              <a:defRPr/>
            </a:pPr>
            <a:r>
              <a:rPr lang="en-US" sz="2000" b="1" dirty="0">
                <a:solidFill>
                  <a:srgbClr val="000090"/>
                </a:solidFill>
              </a:rPr>
              <a:t>Transverse granularity allows to measure:</a:t>
            </a:r>
          </a:p>
          <a:p>
            <a:pPr marL="342900" indent="-342900">
              <a:buFontTx/>
              <a:buChar char="-"/>
              <a:defRPr/>
            </a:pPr>
            <a:r>
              <a:rPr lang="en-US" sz="2000" i="1" dirty="0">
                <a:solidFill>
                  <a:srgbClr val="000090"/>
                </a:solidFill>
              </a:rPr>
              <a:t>the reaction plane with the accuracy </a:t>
            </a:r>
            <a:r>
              <a:rPr lang="en-US" sz="2000" b="1" dirty="0">
                <a:solidFill>
                  <a:srgbClr val="000090"/>
                </a:solidFill>
              </a:rPr>
              <a:t>~ </a:t>
            </a:r>
            <a:r>
              <a:rPr lang="en-US" sz="2000" b="1" dirty="0">
                <a:solidFill>
                  <a:srgbClr val="FF0000"/>
                </a:solidFill>
              </a:rPr>
              <a:t>20</a:t>
            </a:r>
            <a:r>
              <a:rPr lang="en-US" sz="2000" b="1" baseline="30000" dirty="0">
                <a:solidFill>
                  <a:srgbClr val="FF0000"/>
                </a:solidFill>
              </a:rPr>
              <a:t>0</a:t>
            </a:r>
            <a:r>
              <a:rPr lang="en-US" sz="2000" b="1" dirty="0">
                <a:solidFill>
                  <a:srgbClr val="FF0000"/>
                </a:solidFill>
              </a:rPr>
              <a:t>-30</a:t>
            </a:r>
            <a:r>
              <a:rPr lang="en-US" sz="2000" b="1" baseline="30000" dirty="0">
                <a:solidFill>
                  <a:srgbClr val="FF0000"/>
                </a:solidFill>
              </a:rPr>
              <a:t>0</a:t>
            </a:r>
          </a:p>
          <a:p>
            <a:pPr marL="342900" indent="-342900">
              <a:buFontTx/>
              <a:buChar char="-"/>
              <a:defRPr/>
            </a:pPr>
            <a:r>
              <a:rPr lang="en-US" sz="2000" i="1" dirty="0">
                <a:solidFill>
                  <a:srgbClr val="000090"/>
                </a:solidFill>
              </a:rPr>
              <a:t>the centrality with accuracy below </a:t>
            </a:r>
            <a:r>
              <a:rPr lang="en-US" sz="2000" b="1" dirty="0">
                <a:solidFill>
                  <a:srgbClr val="FF0000"/>
                </a:solidFill>
              </a:rPr>
              <a:t>10%</a:t>
            </a:r>
            <a:r>
              <a:rPr lang="en-US" sz="2000" b="1" dirty="0">
                <a:solidFill>
                  <a:srgbClr val="000090"/>
                </a:solidFill>
              </a:rPr>
              <a:t>.</a:t>
            </a:r>
          </a:p>
        </p:txBody>
      </p:sp>
      <p:sp>
        <p:nvSpPr>
          <p:cNvPr id="132107"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32108"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132109"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1C20991-6AA9-064D-89C4-93DEC0B6F020}" type="slidenum">
              <a:rPr lang="ru-RU" sz="1400"/>
              <a:pPr eaLnBrk="1" hangingPunct="1"/>
              <a:t>53</a:t>
            </a:fld>
            <a:endParaRPr lang="ru-RU" sz="1400"/>
          </a:p>
        </p:txBody>
      </p:sp>
      <p:sp>
        <p:nvSpPr>
          <p:cNvPr id="20" name="Text Box 9"/>
          <p:cNvSpPr txBox="1">
            <a:spLocks noChangeArrowheads="1"/>
          </p:cNvSpPr>
          <p:nvPr/>
        </p:nvSpPr>
        <p:spPr bwMode="auto">
          <a:xfrm>
            <a:off x="134938" y="1388005"/>
            <a:ext cx="5372100" cy="461665"/>
          </a:xfrm>
          <a:prstGeom prst="rect">
            <a:avLst/>
          </a:prstGeom>
          <a:solidFill>
            <a:srgbClr val="CCFFCC"/>
          </a:solidFill>
          <a:ln>
            <a:noFill/>
          </a:ln>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dirty="0" smtClean="0">
                <a:solidFill>
                  <a:srgbClr val="000090"/>
                </a:solidFill>
              </a:rPr>
              <a:t>In cooperation with </a:t>
            </a:r>
            <a:r>
              <a:rPr lang="en-US" b="1" dirty="0" err="1" smtClean="0">
                <a:solidFill>
                  <a:srgbClr val="000090"/>
                </a:solidFill>
              </a:rPr>
              <a:t>MEPhI</a:t>
            </a:r>
            <a:endParaRPr lang="en-US" b="1" dirty="0">
              <a:solidFill>
                <a:srgbClr val="000090"/>
              </a:solidFill>
            </a:endParaRPr>
          </a:p>
        </p:txBody>
      </p:sp>
    </p:spTree>
    <p:extLst>
      <p:ext uri="{BB962C8B-B14F-4D97-AF65-F5344CB8AC3E}">
        <p14:creationId xmlns:p14="http://schemas.microsoft.com/office/powerpoint/2010/main" val="163887589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G_0105.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933" y="2497666"/>
            <a:ext cx="5317067" cy="3284336"/>
          </a:xfrm>
          <a:prstGeom prst="rect">
            <a:avLst/>
          </a:prstGeom>
        </p:spPr>
      </p:pic>
      <p:sp>
        <p:nvSpPr>
          <p:cNvPr id="40968" name="Rectangle 11"/>
          <p:cNvSpPr>
            <a:spLocks noChangeArrowheads="1"/>
          </p:cNvSpPr>
          <p:nvPr/>
        </p:nvSpPr>
        <p:spPr bwMode="auto">
          <a:xfrm>
            <a:off x="270931" y="202140"/>
            <a:ext cx="8602134" cy="558800"/>
          </a:xfrm>
          <a:prstGeom prst="rect">
            <a:avLst/>
          </a:prstGeom>
          <a:solidFill>
            <a:srgbClr val="CCFFCC"/>
          </a:solidFill>
          <a:ln w="9525">
            <a:solidFill>
              <a:srgbClr val="000090"/>
            </a:solidFill>
            <a:miter lim="800000"/>
            <a:headEnd/>
            <a:tailEnd/>
          </a:ln>
        </p:spPr>
        <p:txBody>
          <a:bodyPr wrap="square" tIns="93600" bIns="93600" anchor="ctr">
            <a:spAutoFit/>
          </a:bodyPr>
          <a:lstStyle/>
          <a:p>
            <a:pPr algn="ctr"/>
            <a:r>
              <a:rPr lang="en-US" sz="2400" b="1" dirty="0" smtClean="0">
                <a:solidFill>
                  <a:srgbClr val="000090"/>
                </a:solidFill>
              </a:rPr>
              <a:t>IT:  workshop </a:t>
            </a:r>
            <a:r>
              <a:rPr lang="en-US" sz="2400" b="1" dirty="0">
                <a:solidFill>
                  <a:srgbClr val="000090"/>
                </a:solidFill>
              </a:rPr>
              <a:t>for </a:t>
            </a:r>
            <a:r>
              <a:rPr lang="en-US" sz="2400" b="1" dirty="0" err="1">
                <a:solidFill>
                  <a:srgbClr val="000090"/>
                </a:solidFill>
              </a:rPr>
              <a:t>microstrip</a:t>
            </a:r>
            <a:r>
              <a:rPr lang="en-US" sz="2400" b="1" dirty="0">
                <a:solidFill>
                  <a:srgbClr val="000090"/>
                </a:solidFill>
              </a:rPr>
              <a:t> detector assembly &amp; test</a:t>
            </a:r>
          </a:p>
        </p:txBody>
      </p:sp>
      <p:sp>
        <p:nvSpPr>
          <p:cNvPr id="40969" name="TextBox 1"/>
          <p:cNvSpPr txBox="1">
            <a:spLocks noChangeArrowheads="1"/>
          </p:cNvSpPr>
          <p:nvPr/>
        </p:nvSpPr>
        <p:spPr bwMode="auto">
          <a:xfrm>
            <a:off x="5283200" y="2433311"/>
            <a:ext cx="3860800" cy="615553"/>
          </a:xfrm>
          <a:prstGeom prst="rect">
            <a:avLst/>
          </a:prstGeom>
          <a:solidFill>
            <a:srgbClr val="FEFFD8"/>
          </a:solidFill>
          <a:ln>
            <a:noFill/>
          </a:ln>
          <a:extLst/>
        </p:spPr>
        <p:txBody>
          <a:bodyPr wrap="square" tIns="0" bIns="0" anchor="ctr" anchorCtr="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dirty="0" smtClean="0">
                <a:solidFill>
                  <a:srgbClr val="000090"/>
                </a:solidFill>
              </a:rPr>
              <a:t>the clean room workshop</a:t>
            </a:r>
            <a:endParaRPr lang="en-US" sz="2000" i="1" dirty="0">
              <a:solidFill>
                <a:srgbClr val="000090"/>
              </a:solidFill>
            </a:endParaRPr>
          </a:p>
          <a:p>
            <a:pPr algn="r" eaLnBrk="1" hangingPunct="1"/>
            <a:r>
              <a:rPr lang="en-US" sz="2000" i="1" dirty="0">
                <a:solidFill>
                  <a:srgbClr val="000090"/>
                </a:solidFill>
              </a:rPr>
              <a:t> </a:t>
            </a:r>
            <a:r>
              <a:rPr lang="en-US" sz="2000" i="1" dirty="0" smtClean="0">
                <a:solidFill>
                  <a:srgbClr val="000090"/>
                </a:solidFill>
              </a:rPr>
              <a:t>has started </a:t>
            </a:r>
            <a:r>
              <a:rPr lang="en-US" sz="2000" i="1" dirty="0">
                <a:solidFill>
                  <a:srgbClr val="000090"/>
                </a:solidFill>
              </a:rPr>
              <a:t>operation in 2015</a:t>
            </a:r>
            <a:r>
              <a:rPr lang="en-US" sz="2000" i="1" dirty="0" smtClean="0">
                <a:solidFill>
                  <a:srgbClr val="000090"/>
                </a:solidFill>
              </a:rPr>
              <a:t>.</a:t>
            </a:r>
            <a:endParaRPr lang="en-US" sz="2000" dirty="0">
              <a:solidFill>
                <a:srgbClr val="000090"/>
              </a:solidFill>
            </a:endParaRPr>
          </a:p>
        </p:txBody>
      </p:sp>
      <p:sp>
        <p:nvSpPr>
          <p:cNvPr id="18" name="TextBox 1"/>
          <p:cNvSpPr txBox="1">
            <a:spLocks noChangeArrowheads="1"/>
          </p:cNvSpPr>
          <p:nvPr/>
        </p:nvSpPr>
        <p:spPr bwMode="auto">
          <a:xfrm>
            <a:off x="270928" y="1722725"/>
            <a:ext cx="8771467" cy="646331"/>
          </a:xfrm>
          <a:prstGeom prst="rect">
            <a:avLst/>
          </a:prstGeom>
          <a:solidFill>
            <a:schemeClr val="accent5"/>
          </a:solid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dirty="0">
                <a:solidFill>
                  <a:srgbClr val="000090"/>
                </a:solidFill>
                <a:latin typeface="Arial"/>
                <a:cs typeface="Arial"/>
              </a:rPr>
              <a:t>CERN </a:t>
            </a:r>
            <a:r>
              <a:rPr lang="en-US" sz="1800" i="1" dirty="0">
                <a:solidFill>
                  <a:srgbClr val="000090"/>
                </a:solidFill>
                <a:latin typeface="Arial"/>
                <a:cs typeface="Arial"/>
              </a:rPr>
              <a:t>&amp;</a:t>
            </a:r>
            <a:r>
              <a:rPr lang="en-US" sz="1800" b="1" i="1" dirty="0">
                <a:solidFill>
                  <a:srgbClr val="000090"/>
                </a:solidFill>
                <a:latin typeface="Arial"/>
                <a:cs typeface="Arial"/>
              </a:rPr>
              <a:t> JINR</a:t>
            </a:r>
            <a:r>
              <a:rPr lang="en-US" sz="1800" i="1" dirty="0">
                <a:solidFill>
                  <a:srgbClr val="000090"/>
                </a:solidFill>
                <a:latin typeface="Arial"/>
                <a:cs typeface="Arial"/>
              </a:rPr>
              <a:t> </a:t>
            </a:r>
            <a:r>
              <a:rPr lang="en-US" sz="1800" i="1" dirty="0" smtClean="0">
                <a:solidFill>
                  <a:srgbClr val="000090"/>
                </a:solidFill>
                <a:latin typeface="Arial"/>
                <a:cs typeface="Arial"/>
              </a:rPr>
              <a:t>have signed </a:t>
            </a:r>
            <a:r>
              <a:rPr lang="en-US" sz="1800" b="1" i="1" dirty="0" err="1">
                <a:solidFill>
                  <a:srgbClr val="000090"/>
                </a:solidFill>
                <a:latin typeface="Arial"/>
                <a:cs typeface="Arial"/>
              </a:rPr>
              <a:t>MoU</a:t>
            </a:r>
            <a:r>
              <a:rPr lang="en-US" sz="1800" i="1" dirty="0">
                <a:solidFill>
                  <a:srgbClr val="000090"/>
                </a:solidFill>
                <a:latin typeface="Arial"/>
                <a:cs typeface="Arial"/>
              </a:rPr>
              <a:t> for </a:t>
            </a:r>
            <a:r>
              <a:rPr lang="en-US" sz="1800" i="1" dirty="0" smtClean="0">
                <a:solidFill>
                  <a:srgbClr val="000090"/>
                </a:solidFill>
                <a:latin typeface="Arial"/>
                <a:cs typeface="Arial"/>
              </a:rPr>
              <a:t>manufacturing the STS carbon </a:t>
            </a:r>
            <a:r>
              <a:rPr lang="en-US" sz="1800" i="1" dirty="0">
                <a:solidFill>
                  <a:srgbClr val="000090"/>
                </a:solidFill>
                <a:latin typeface="Arial"/>
                <a:cs typeface="Arial"/>
              </a:rPr>
              <a:t>fiber </a:t>
            </a:r>
            <a:r>
              <a:rPr lang="en-US" sz="1800" i="1" dirty="0" smtClean="0">
                <a:solidFill>
                  <a:srgbClr val="000090"/>
                </a:solidFill>
                <a:latin typeface="Arial"/>
                <a:cs typeface="Arial"/>
              </a:rPr>
              <a:t>space frames for </a:t>
            </a:r>
            <a:r>
              <a:rPr lang="en-US" sz="1800" b="1" i="1" dirty="0" smtClean="0">
                <a:solidFill>
                  <a:srgbClr val="000090"/>
                </a:solidFill>
                <a:latin typeface="Arial"/>
                <a:cs typeface="Arial"/>
              </a:rPr>
              <a:t>NICA</a:t>
            </a:r>
            <a:r>
              <a:rPr lang="en-US" sz="1800" i="1" dirty="0" smtClean="0">
                <a:solidFill>
                  <a:srgbClr val="000090"/>
                </a:solidFill>
                <a:latin typeface="Arial"/>
                <a:cs typeface="Arial"/>
              </a:rPr>
              <a:t> (BM</a:t>
            </a:r>
            <a:r>
              <a:rPr lang="en-US" sz="1800" i="1" dirty="0">
                <a:solidFill>
                  <a:srgbClr val="000090"/>
                </a:solidFill>
                <a:latin typeface="Arial"/>
                <a:cs typeface="Arial"/>
              </a:rPr>
              <a:t>@N </a:t>
            </a:r>
            <a:r>
              <a:rPr lang="en-US" sz="1800" i="1" dirty="0" smtClean="0">
                <a:solidFill>
                  <a:srgbClr val="000090"/>
                </a:solidFill>
                <a:latin typeface="Arial"/>
                <a:cs typeface="Arial"/>
              </a:rPr>
              <a:t>&amp;</a:t>
            </a:r>
            <a:r>
              <a:rPr lang="ru-RU" sz="1800" i="1" dirty="0" smtClean="0">
                <a:solidFill>
                  <a:srgbClr val="000090"/>
                </a:solidFill>
                <a:latin typeface="Arial"/>
                <a:cs typeface="Arial"/>
              </a:rPr>
              <a:t> </a:t>
            </a:r>
            <a:r>
              <a:rPr lang="en-US" sz="1800" i="1" dirty="0" smtClean="0">
                <a:solidFill>
                  <a:srgbClr val="000090"/>
                </a:solidFill>
                <a:latin typeface="Arial"/>
                <a:cs typeface="Arial"/>
              </a:rPr>
              <a:t>MPD)</a:t>
            </a:r>
            <a:r>
              <a:rPr lang="ru-RU" sz="1800" i="1" dirty="0" smtClean="0">
                <a:solidFill>
                  <a:srgbClr val="000090"/>
                </a:solidFill>
                <a:latin typeface="Arial"/>
                <a:cs typeface="Arial"/>
              </a:rPr>
              <a:t> </a:t>
            </a:r>
            <a:r>
              <a:rPr lang="en-US" sz="1800" i="1" dirty="0" smtClean="0">
                <a:solidFill>
                  <a:srgbClr val="000090"/>
                </a:solidFill>
                <a:latin typeface="Arial"/>
                <a:cs typeface="Arial"/>
              </a:rPr>
              <a:t>and </a:t>
            </a:r>
            <a:r>
              <a:rPr lang="en-US" sz="1800" b="1" i="1" dirty="0" smtClean="0">
                <a:solidFill>
                  <a:srgbClr val="000090"/>
                </a:solidFill>
                <a:latin typeface="Arial"/>
                <a:cs typeface="Arial"/>
              </a:rPr>
              <a:t>FAIR</a:t>
            </a:r>
            <a:endParaRPr lang="ru-RU" sz="1800" i="1" dirty="0">
              <a:solidFill>
                <a:srgbClr val="000090"/>
              </a:solidFill>
              <a:latin typeface="Arial"/>
              <a:cs typeface="Arial"/>
            </a:endParaRPr>
          </a:p>
        </p:txBody>
      </p:sp>
      <p:sp>
        <p:nvSpPr>
          <p:cNvPr id="20" name="TextBox 19"/>
          <p:cNvSpPr txBox="1"/>
          <p:nvPr/>
        </p:nvSpPr>
        <p:spPr>
          <a:xfrm>
            <a:off x="5909734" y="5003789"/>
            <a:ext cx="2857500" cy="369332"/>
          </a:xfrm>
          <a:prstGeom prst="rect">
            <a:avLst/>
          </a:prstGeom>
          <a:solidFill>
            <a:schemeClr val="accent5"/>
          </a:solidFill>
        </p:spPr>
        <p:txBody>
          <a:bodyPr wrap="square" rtlCol="0">
            <a:spAutoFit/>
          </a:bodyPr>
          <a:lstStyle/>
          <a:p>
            <a:pPr algn="ctr"/>
            <a:r>
              <a:rPr lang="en-US" i="1" dirty="0" smtClean="0">
                <a:solidFill>
                  <a:srgbClr val="000090"/>
                </a:solidFill>
              </a:rPr>
              <a:t>D. Gross in the workshop   </a:t>
            </a:r>
            <a:endParaRPr lang="en-US" i="1" dirty="0">
              <a:solidFill>
                <a:srgbClr val="000090"/>
              </a:solidFill>
            </a:endParaRPr>
          </a:p>
        </p:txBody>
      </p:sp>
      <p:sp>
        <p:nvSpPr>
          <p:cNvPr id="4" name="Rectangle 3"/>
          <p:cNvSpPr/>
          <p:nvPr/>
        </p:nvSpPr>
        <p:spPr>
          <a:xfrm>
            <a:off x="33866" y="2845767"/>
            <a:ext cx="2252133" cy="400110"/>
          </a:xfrm>
          <a:prstGeom prst="rect">
            <a:avLst/>
          </a:prstGeom>
          <a:solidFill>
            <a:srgbClr val="FEFFD8"/>
          </a:solidFill>
        </p:spPr>
        <p:txBody>
          <a:bodyPr wrap="square">
            <a:spAutoFit/>
          </a:bodyPr>
          <a:lstStyle/>
          <a:p>
            <a:r>
              <a:rPr lang="en-US" sz="2000" i="1" dirty="0" smtClean="0">
                <a:solidFill>
                  <a:srgbClr val="000090"/>
                </a:solidFill>
              </a:rPr>
              <a:t>- </a:t>
            </a:r>
            <a:r>
              <a:rPr lang="en-US" sz="2000" i="1" dirty="0" smtClean="0">
                <a:solidFill>
                  <a:srgbClr val="FF0000"/>
                </a:solidFill>
              </a:rPr>
              <a:t>put </a:t>
            </a:r>
            <a:r>
              <a:rPr lang="en-US" sz="2000" i="1" dirty="0">
                <a:solidFill>
                  <a:srgbClr val="FF0000"/>
                </a:solidFill>
              </a:rPr>
              <a:t>in operation </a:t>
            </a:r>
          </a:p>
        </p:txBody>
      </p:sp>
      <p:pic>
        <p:nvPicPr>
          <p:cNvPr id="15" name="Рисунок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82596" y="2431520"/>
            <a:ext cx="3171603" cy="317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Рисунок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8533" y="3969784"/>
            <a:ext cx="3285067" cy="2769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3285072" y="5456534"/>
            <a:ext cx="5401733" cy="1015663"/>
          </a:xfrm>
          <a:prstGeom prst="rect">
            <a:avLst/>
          </a:prstGeom>
          <a:solidFill>
            <a:srgbClr val="FEFFD8"/>
          </a:solidFill>
        </p:spPr>
        <p:txBody>
          <a:bodyPr wrap="square">
            <a:spAutoFit/>
          </a:bodyPr>
          <a:lstStyle/>
          <a:p>
            <a:r>
              <a:rPr lang="en-US" sz="2000" i="1" dirty="0" smtClean="0">
                <a:solidFill>
                  <a:srgbClr val="000090"/>
                </a:solidFill>
              </a:rPr>
              <a:t>the </a:t>
            </a:r>
            <a:r>
              <a:rPr lang="en-US" sz="2000" i="1" dirty="0">
                <a:solidFill>
                  <a:srgbClr val="000090"/>
                </a:solidFill>
              </a:rPr>
              <a:t>first test stand for the in-beam tests of the assembled </a:t>
            </a:r>
            <a:r>
              <a:rPr lang="en-US" sz="2000" i="1" dirty="0" smtClean="0">
                <a:solidFill>
                  <a:srgbClr val="000090"/>
                </a:solidFill>
              </a:rPr>
              <a:t>boards </a:t>
            </a:r>
            <a:r>
              <a:rPr lang="en-US" sz="2000" i="1" dirty="0">
                <a:solidFill>
                  <a:srgbClr val="000090"/>
                </a:solidFill>
              </a:rPr>
              <a:t>with silicon </a:t>
            </a:r>
            <a:r>
              <a:rPr lang="en-US" sz="2000" i="1" dirty="0" smtClean="0">
                <a:solidFill>
                  <a:srgbClr val="000090"/>
                </a:solidFill>
              </a:rPr>
              <a:t>sensors</a:t>
            </a:r>
          </a:p>
          <a:p>
            <a:r>
              <a:rPr lang="en-US" sz="2000" i="1" dirty="0" smtClean="0">
                <a:solidFill>
                  <a:srgbClr val="FF0006"/>
                </a:solidFill>
              </a:rPr>
              <a:t> – put in operation </a:t>
            </a:r>
            <a:endParaRPr lang="en-US" sz="2000" i="1" dirty="0">
              <a:solidFill>
                <a:srgbClr val="FF0006"/>
              </a:solidFill>
            </a:endParaRPr>
          </a:p>
        </p:txBody>
      </p:sp>
      <p:sp>
        <p:nvSpPr>
          <p:cNvPr id="3" name="Date Placeholder 2"/>
          <p:cNvSpPr>
            <a:spLocks noGrp="1"/>
          </p:cNvSpPr>
          <p:nvPr>
            <p:ph type="dt" sz="half" idx="10"/>
          </p:nvPr>
        </p:nvSpPr>
        <p:spPr>
          <a:xfrm>
            <a:off x="457200" y="6296024"/>
            <a:ext cx="2133600" cy="476250"/>
          </a:xfrm>
        </p:spPr>
        <p:txBody>
          <a:bodyPr anchor="b"/>
          <a:lstStyle/>
          <a:p>
            <a:pPr>
              <a:defRPr/>
            </a:pPr>
            <a:r>
              <a:rPr lang="en-US" smtClean="0"/>
              <a:t>October 10, 2016</a:t>
            </a:r>
            <a:endParaRPr lang="ru-RU"/>
          </a:p>
        </p:txBody>
      </p:sp>
      <p:sp>
        <p:nvSpPr>
          <p:cNvPr id="6" name="Footer Placeholder 5"/>
          <p:cNvSpPr>
            <a:spLocks noGrp="1"/>
          </p:cNvSpPr>
          <p:nvPr>
            <p:ph type="ftr" sz="quarter" idx="11"/>
          </p:nvPr>
        </p:nvSpPr>
        <p:spPr>
          <a:xfrm>
            <a:off x="3124200" y="6296024"/>
            <a:ext cx="2895600" cy="476250"/>
          </a:xfrm>
        </p:spPr>
        <p:txBody>
          <a:bodyPr anchor="b"/>
          <a:lstStyle/>
          <a:p>
            <a:pPr>
              <a:defRPr/>
            </a:pPr>
            <a:r>
              <a:rPr lang="en-GB" smtClean="0"/>
              <a:t>V.Kekelidze, ICPPA</a:t>
            </a:r>
            <a:endParaRPr lang="ru-RU"/>
          </a:p>
        </p:txBody>
      </p:sp>
      <p:sp>
        <p:nvSpPr>
          <p:cNvPr id="7" name="Slide Number Placeholder 6"/>
          <p:cNvSpPr>
            <a:spLocks noGrp="1"/>
          </p:cNvSpPr>
          <p:nvPr>
            <p:ph type="sldNum" sz="quarter" idx="12"/>
          </p:nvPr>
        </p:nvSpPr>
        <p:spPr>
          <a:xfrm>
            <a:off x="6553200" y="6296024"/>
            <a:ext cx="2133600" cy="476250"/>
          </a:xfrm>
        </p:spPr>
        <p:txBody>
          <a:bodyPr anchor="b"/>
          <a:lstStyle/>
          <a:p>
            <a:pPr>
              <a:defRPr/>
            </a:pPr>
            <a:fld id="{3CFA899A-AD30-8945-B3AC-D1B6F0DA30F0}" type="slidenum">
              <a:rPr lang="ru-RU" smtClean="0"/>
              <a:pPr>
                <a:defRPr/>
              </a:pPr>
              <a:t>54</a:t>
            </a:fld>
            <a:endParaRPr lang="ru-RU"/>
          </a:p>
        </p:txBody>
      </p:sp>
      <p:sp>
        <p:nvSpPr>
          <p:cNvPr id="14" name="Rectangle 1"/>
          <p:cNvSpPr>
            <a:spLocks noGrp="1" noChangeArrowheads="1"/>
          </p:cNvSpPr>
          <p:nvPr>
            <p:ph type="title" idx="4294967295"/>
          </p:nvPr>
        </p:nvSpPr>
        <p:spPr bwMode="auto">
          <a:xfrm>
            <a:off x="254000" y="931332"/>
            <a:ext cx="8686801" cy="677333"/>
          </a:xfrm>
          <a:prstGeom prst="rect">
            <a:avLst/>
          </a:prstGeom>
          <a:solidFill>
            <a:srgbClr val="FFE9CC"/>
          </a:solidFill>
          <a:extLst/>
        </p:spPr>
        <p:txBody>
          <a:bodyPr/>
          <a:lstStyle/>
          <a:p>
            <a:pPr algn="l"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000" b="1" dirty="0">
                <a:solidFill>
                  <a:srgbClr val="000090"/>
                </a:solidFill>
                <a:latin typeface="+mn-lt"/>
                <a:ea typeface="ＭＳ Ｐゴシック" charset="0"/>
                <a:cs typeface="ＭＳ Ｐゴシック" charset="0"/>
              </a:rPr>
              <a:t>CBM-MPD </a:t>
            </a:r>
            <a:r>
              <a:rPr lang="en-US" sz="2000" dirty="0">
                <a:solidFill>
                  <a:srgbClr val="000090"/>
                </a:solidFill>
                <a:latin typeface="+mn-lt"/>
                <a:ea typeface="ＭＳ Ｐゴシック" charset="0"/>
                <a:cs typeface="ＭＳ Ｐゴシック" charset="0"/>
              </a:rPr>
              <a:t>consortium </a:t>
            </a:r>
            <a:r>
              <a:rPr lang="en-US" sz="2000" b="0" i="1" dirty="0" smtClean="0">
                <a:solidFill>
                  <a:srgbClr val="000090"/>
                </a:solidFill>
                <a:latin typeface="+mn-lt"/>
                <a:ea typeface="ＭＳ Ｐゴシック" charset="0"/>
                <a:cs typeface="ＭＳ Ｐゴシック" charset="0"/>
              </a:rPr>
              <a:t>for </a:t>
            </a:r>
            <a:r>
              <a:rPr lang="en-US" sz="2000" b="0" i="1" dirty="0">
                <a:solidFill>
                  <a:srgbClr val="000090"/>
                </a:solidFill>
                <a:latin typeface="+mn-lt"/>
                <a:ea typeface="ＭＳ Ｐゴシック" charset="0"/>
                <a:cs typeface="ＭＳ Ｐゴシック" charset="0"/>
              </a:rPr>
              <a:t>R&amp;D </a:t>
            </a:r>
            <a:r>
              <a:rPr lang="en-US" sz="2000" b="0" i="1" dirty="0" smtClean="0">
                <a:solidFill>
                  <a:srgbClr val="000090"/>
                </a:solidFill>
                <a:latin typeface="+mn-lt"/>
                <a:ea typeface="ＭＳ Ｐゴシック" charset="0"/>
                <a:cs typeface="ＭＳ Ｐゴシック" charset="0"/>
              </a:rPr>
              <a:t>and production of </a:t>
            </a:r>
            <a:r>
              <a:rPr lang="en-US" sz="2000" b="1" i="1" dirty="0" smtClean="0">
                <a:solidFill>
                  <a:srgbClr val="000090"/>
                </a:solidFill>
                <a:latin typeface="+mn-lt"/>
                <a:ea typeface="ＭＳ Ｐゴシック" charset="0"/>
                <a:cs typeface="ＭＳ Ｐゴシック" charset="0"/>
              </a:rPr>
              <a:t>IT</a:t>
            </a:r>
            <a:r>
              <a:rPr lang="en-US" sz="2000" b="0" i="1" dirty="0" smtClean="0">
                <a:solidFill>
                  <a:srgbClr val="000090"/>
                </a:solidFill>
                <a:latin typeface="+mn-lt"/>
                <a:ea typeface="ＭＳ Ｐゴシック" charset="0"/>
                <a:cs typeface="ＭＳ Ｐゴシック" charset="0"/>
              </a:rPr>
              <a:t> modules manifests efficient cooperation since </a:t>
            </a:r>
            <a:r>
              <a:rPr lang="en-US" sz="2000" b="1" i="1" dirty="0" smtClean="0">
                <a:solidFill>
                  <a:srgbClr val="000090"/>
                </a:solidFill>
                <a:latin typeface="+mn-lt"/>
                <a:ea typeface="ＭＳ Ｐゴシック" charset="0"/>
                <a:cs typeface="ＭＳ Ｐゴシック" charset="0"/>
              </a:rPr>
              <a:t>2008</a:t>
            </a:r>
            <a:endParaRPr lang="en-US" sz="2000" i="1" dirty="0">
              <a:solidFill>
                <a:srgbClr val="000090"/>
              </a:solidFill>
              <a:latin typeface="+mn-lt"/>
              <a:ea typeface="ＭＳ Ｐゴシック" charset="0"/>
              <a:cs typeface="ＭＳ Ｐゴシック" charset="0"/>
            </a:endParaRPr>
          </a:p>
        </p:txBody>
      </p:sp>
      <p:sp>
        <p:nvSpPr>
          <p:cNvPr id="16" name="Rectangle 15"/>
          <p:cNvSpPr/>
          <p:nvPr/>
        </p:nvSpPr>
        <p:spPr>
          <a:xfrm>
            <a:off x="169330" y="2456299"/>
            <a:ext cx="4995333" cy="400110"/>
          </a:xfrm>
          <a:prstGeom prst="rect">
            <a:avLst/>
          </a:prstGeom>
          <a:solidFill>
            <a:srgbClr val="FEFFD8"/>
          </a:solidFill>
        </p:spPr>
        <p:txBody>
          <a:bodyPr wrap="square">
            <a:spAutoFit/>
          </a:bodyPr>
          <a:lstStyle/>
          <a:p>
            <a:r>
              <a:rPr lang="en-US" sz="2000" i="1" dirty="0" smtClean="0">
                <a:solidFill>
                  <a:srgbClr val="000090"/>
                </a:solidFill>
              </a:rPr>
              <a:t>the </a:t>
            </a:r>
            <a:r>
              <a:rPr lang="en-US" sz="2000" i="1" dirty="0">
                <a:solidFill>
                  <a:srgbClr val="000090"/>
                </a:solidFill>
              </a:rPr>
              <a:t>Probe-station automat for </a:t>
            </a:r>
            <a:r>
              <a:rPr lang="en-US" sz="2000" i="1" dirty="0" smtClean="0">
                <a:solidFill>
                  <a:srgbClr val="000090"/>
                </a:solidFill>
              </a:rPr>
              <a:t> DSSD QA</a:t>
            </a:r>
          </a:p>
        </p:txBody>
      </p:sp>
    </p:spTree>
    <p:extLst>
      <p:ext uri="{BB962C8B-B14F-4D97-AF65-F5344CB8AC3E}">
        <p14:creationId xmlns:p14="http://schemas.microsoft.com/office/powerpoint/2010/main" val="692473044"/>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Title 1"/>
          <p:cNvSpPr>
            <a:spLocks noGrp="1"/>
          </p:cNvSpPr>
          <p:nvPr>
            <p:ph type="title"/>
          </p:nvPr>
        </p:nvSpPr>
        <p:spPr>
          <a:xfrm>
            <a:off x="714375" y="147638"/>
            <a:ext cx="7913688" cy="365125"/>
          </a:xfrm>
        </p:spPr>
        <p:txBody>
          <a:bodyPr>
            <a:normAutofit fontScale="90000"/>
          </a:bodyPr>
          <a:lstStyle/>
          <a:p>
            <a:r>
              <a:rPr lang="en-US" sz="2400" b="1" smtClean="0">
                <a:solidFill>
                  <a:srgbClr val="000090"/>
                </a:solidFill>
                <a:ea typeface="ＭＳ Ｐゴシック" pitchFamily="34" charset="-128"/>
              </a:rPr>
              <a:t>BM@N ST comprises four first stations of CBM STS</a:t>
            </a:r>
          </a:p>
        </p:txBody>
      </p:sp>
      <p:sp>
        <p:nvSpPr>
          <p:cNvPr id="131074" name="Picture 2"/>
          <p:cNvSpPr>
            <a:spLocks noChangeAspect="1" noChangeArrowheads="1"/>
          </p:cNvSpPr>
          <p:nvPr/>
        </p:nvSpPr>
        <p:spPr bwMode="auto">
          <a:xfrm>
            <a:off x="381000" y="679450"/>
            <a:ext cx="1366838" cy="1847850"/>
          </a:xfrm>
          <a:prstGeom prst="rect">
            <a:avLst/>
          </a:prstGeom>
          <a:noFill/>
          <a:ln w="9525">
            <a:noFill/>
            <a:miter lim="800000"/>
            <a:headEnd/>
            <a:tailEnd/>
          </a:ln>
        </p:spPr>
        <p:txBody>
          <a:bodyPr/>
          <a:lstStyle/>
          <a:p>
            <a:endParaRPr lang="en-US"/>
          </a:p>
        </p:txBody>
      </p:sp>
      <p:pic>
        <p:nvPicPr>
          <p:cNvPr id="131075" name="Picture 3"/>
          <p:cNvPicPr>
            <a:picLocks noChangeAspect="1" noChangeArrowheads="1"/>
          </p:cNvPicPr>
          <p:nvPr/>
        </p:nvPicPr>
        <p:blipFill>
          <a:blip r:embed="rId3"/>
          <a:srcRect/>
          <a:stretch>
            <a:fillRect/>
          </a:stretch>
        </p:blipFill>
        <p:spPr bwMode="auto">
          <a:xfrm>
            <a:off x="2768600" y="900113"/>
            <a:ext cx="444500" cy="2384425"/>
          </a:xfrm>
          <a:prstGeom prst="rect">
            <a:avLst/>
          </a:prstGeom>
          <a:noFill/>
          <a:ln w="9525">
            <a:noFill/>
            <a:miter lim="800000"/>
            <a:headEnd/>
            <a:tailEnd/>
          </a:ln>
        </p:spPr>
      </p:pic>
      <p:sp>
        <p:nvSpPr>
          <p:cNvPr id="131076" name="TextBox 9"/>
          <p:cNvSpPr txBox="1">
            <a:spLocks noChangeArrowheads="1"/>
          </p:cNvSpPr>
          <p:nvPr/>
        </p:nvSpPr>
        <p:spPr bwMode="auto">
          <a:xfrm>
            <a:off x="107950" y="2784475"/>
            <a:ext cx="2813050" cy="708025"/>
          </a:xfrm>
          <a:prstGeom prst="rect">
            <a:avLst/>
          </a:prstGeom>
          <a:noFill/>
          <a:ln w="9525">
            <a:noFill/>
            <a:miter lim="800000"/>
            <a:headEnd/>
            <a:tailEnd/>
          </a:ln>
        </p:spPr>
        <p:txBody>
          <a:bodyPr>
            <a:spAutoFit/>
          </a:bodyPr>
          <a:lstStyle/>
          <a:p>
            <a:r>
              <a:rPr lang="en-US" sz="2000" b="1">
                <a:solidFill>
                  <a:srgbClr val="000090"/>
                </a:solidFill>
                <a:cs typeface="Arial" pitchFamily="34" charset="0"/>
              </a:rPr>
              <a:t>CBM STS</a:t>
            </a:r>
            <a:r>
              <a:rPr lang="en-US" sz="2000">
                <a:solidFill>
                  <a:srgbClr val="000090"/>
                </a:solidFill>
                <a:cs typeface="Arial" pitchFamily="34" charset="0"/>
              </a:rPr>
              <a:t>:  </a:t>
            </a:r>
            <a:r>
              <a:rPr lang="ru-RU" sz="2000" b="1">
                <a:solidFill>
                  <a:srgbClr val="000090"/>
                </a:solidFill>
                <a:cs typeface="Arial" pitchFamily="34" charset="0"/>
              </a:rPr>
              <a:t>8</a:t>
            </a:r>
            <a:r>
              <a:rPr lang="ru-RU" sz="2000">
                <a:solidFill>
                  <a:srgbClr val="000090"/>
                </a:solidFill>
                <a:cs typeface="Arial" pitchFamily="34" charset="0"/>
              </a:rPr>
              <a:t> </a:t>
            </a:r>
            <a:r>
              <a:rPr lang="en-US" sz="2000">
                <a:solidFill>
                  <a:srgbClr val="000090"/>
                </a:solidFill>
                <a:cs typeface="Arial" pitchFamily="34" charset="0"/>
              </a:rPr>
              <a:t>stations</a:t>
            </a:r>
          </a:p>
          <a:p>
            <a:r>
              <a:rPr lang="en-US" sz="2000" b="1">
                <a:solidFill>
                  <a:srgbClr val="000090"/>
                </a:solidFill>
                <a:cs typeface="Arial" pitchFamily="34" charset="0"/>
              </a:rPr>
              <a:t>BM@N ST</a:t>
            </a:r>
            <a:r>
              <a:rPr lang="en-US" sz="2000">
                <a:solidFill>
                  <a:srgbClr val="000090"/>
                </a:solidFill>
                <a:cs typeface="Arial" pitchFamily="34" charset="0"/>
              </a:rPr>
              <a:t>: </a:t>
            </a:r>
            <a:r>
              <a:rPr lang="en-US" sz="2000" b="1">
                <a:solidFill>
                  <a:srgbClr val="FF0006"/>
                </a:solidFill>
                <a:cs typeface="Arial" pitchFamily="34" charset="0"/>
              </a:rPr>
              <a:t>4</a:t>
            </a:r>
            <a:r>
              <a:rPr lang="en-US" sz="2000">
                <a:solidFill>
                  <a:srgbClr val="000090"/>
                </a:solidFill>
                <a:cs typeface="Arial" pitchFamily="34" charset="0"/>
              </a:rPr>
              <a:t> stations</a:t>
            </a:r>
          </a:p>
        </p:txBody>
      </p:sp>
      <p:sp>
        <p:nvSpPr>
          <p:cNvPr id="131077" name="TextBox 10"/>
          <p:cNvSpPr txBox="1">
            <a:spLocks noChangeArrowheads="1"/>
          </p:cNvSpPr>
          <p:nvPr/>
        </p:nvSpPr>
        <p:spPr bwMode="auto">
          <a:xfrm>
            <a:off x="2298700" y="577850"/>
            <a:ext cx="1030288" cy="369888"/>
          </a:xfrm>
          <a:prstGeom prst="rect">
            <a:avLst/>
          </a:prstGeom>
          <a:noFill/>
          <a:ln w="9525">
            <a:noFill/>
            <a:miter lim="800000"/>
            <a:headEnd/>
            <a:tailEnd/>
          </a:ln>
        </p:spPr>
        <p:txBody>
          <a:bodyPr>
            <a:spAutoFit/>
          </a:bodyPr>
          <a:lstStyle/>
          <a:p>
            <a:pPr algn="ctr"/>
            <a:r>
              <a:rPr lang="en-US">
                <a:solidFill>
                  <a:srgbClr val="000090"/>
                </a:solidFill>
                <a:cs typeface="Arial" pitchFamily="34" charset="0"/>
              </a:rPr>
              <a:t> ladder</a:t>
            </a:r>
          </a:p>
        </p:txBody>
      </p:sp>
      <p:pic>
        <p:nvPicPr>
          <p:cNvPr id="131078" name="Picture 2"/>
          <p:cNvPicPr>
            <a:picLocks noChangeAspect="1" noChangeArrowheads="1"/>
          </p:cNvPicPr>
          <p:nvPr/>
        </p:nvPicPr>
        <p:blipFill>
          <a:blip r:embed="rId4"/>
          <a:srcRect r="66428" b="31766"/>
          <a:stretch>
            <a:fillRect/>
          </a:stretch>
        </p:blipFill>
        <p:spPr bwMode="auto">
          <a:xfrm>
            <a:off x="4953000" y="814388"/>
            <a:ext cx="1524000" cy="1439862"/>
          </a:xfrm>
          <a:prstGeom prst="rect">
            <a:avLst/>
          </a:prstGeom>
          <a:noFill/>
          <a:ln w="9525">
            <a:noFill/>
            <a:miter lim="800000"/>
            <a:headEnd/>
            <a:tailEnd/>
          </a:ln>
        </p:spPr>
      </p:pic>
      <p:pic>
        <p:nvPicPr>
          <p:cNvPr id="131079" name="Picture 2"/>
          <p:cNvPicPr>
            <a:picLocks noChangeAspect="1" noChangeArrowheads="1"/>
          </p:cNvPicPr>
          <p:nvPr/>
        </p:nvPicPr>
        <p:blipFill>
          <a:blip r:embed="rId4"/>
          <a:srcRect l="32852" t="20474" r="33574" b="31766"/>
          <a:stretch>
            <a:fillRect/>
          </a:stretch>
        </p:blipFill>
        <p:spPr bwMode="auto">
          <a:xfrm>
            <a:off x="4965700" y="2752725"/>
            <a:ext cx="1473200" cy="1082675"/>
          </a:xfrm>
          <a:prstGeom prst="rect">
            <a:avLst/>
          </a:prstGeom>
          <a:noFill/>
          <a:ln w="9525">
            <a:noFill/>
            <a:miter lim="800000"/>
            <a:headEnd/>
            <a:tailEnd/>
          </a:ln>
        </p:spPr>
      </p:pic>
      <p:pic>
        <p:nvPicPr>
          <p:cNvPr id="131080" name="Picture 2"/>
          <p:cNvPicPr>
            <a:picLocks noChangeAspect="1" noChangeArrowheads="1"/>
          </p:cNvPicPr>
          <p:nvPr/>
        </p:nvPicPr>
        <p:blipFill>
          <a:blip r:embed="rId4"/>
          <a:srcRect l="66058" t="40727" b="31766"/>
          <a:stretch>
            <a:fillRect/>
          </a:stretch>
        </p:blipFill>
        <p:spPr bwMode="auto">
          <a:xfrm>
            <a:off x="4953000" y="4335463"/>
            <a:ext cx="1492250" cy="581025"/>
          </a:xfrm>
          <a:prstGeom prst="rect">
            <a:avLst/>
          </a:prstGeom>
          <a:noFill/>
          <a:ln w="9525">
            <a:noFill/>
            <a:miter lim="800000"/>
            <a:headEnd/>
            <a:tailEnd/>
          </a:ln>
        </p:spPr>
      </p:pic>
      <p:sp>
        <p:nvSpPr>
          <p:cNvPr id="131081" name="TextBox 14"/>
          <p:cNvSpPr txBox="1">
            <a:spLocks noChangeArrowheads="1"/>
          </p:cNvSpPr>
          <p:nvPr/>
        </p:nvSpPr>
        <p:spPr bwMode="auto">
          <a:xfrm>
            <a:off x="3316288" y="792163"/>
            <a:ext cx="1852612" cy="368300"/>
          </a:xfrm>
          <a:prstGeom prst="rect">
            <a:avLst/>
          </a:prstGeom>
          <a:noFill/>
          <a:ln w="9525">
            <a:noFill/>
            <a:miter lim="800000"/>
            <a:headEnd/>
            <a:tailEnd/>
          </a:ln>
        </p:spPr>
        <p:txBody>
          <a:bodyPr>
            <a:spAutoFit/>
          </a:bodyPr>
          <a:lstStyle/>
          <a:p>
            <a:r>
              <a:rPr lang="en-US" b="1">
                <a:solidFill>
                  <a:srgbClr val="000090"/>
                </a:solidFill>
                <a:cs typeface="Arial" pitchFamily="34" charset="0"/>
              </a:rPr>
              <a:t>1220 sensors: </a:t>
            </a:r>
          </a:p>
        </p:txBody>
      </p:sp>
      <p:sp>
        <p:nvSpPr>
          <p:cNvPr id="131082" name="Rectangle 15"/>
          <p:cNvSpPr>
            <a:spLocks noChangeArrowheads="1"/>
          </p:cNvSpPr>
          <p:nvPr/>
        </p:nvSpPr>
        <p:spPr bwMode="auto">
          <a:xfrm>
            <a:off x="4926013" y="2243138"/>
            <a:ext cx="1614487" cy="368300"/>
          </a:xfrm>
          <a:prstGeom prst="rect">
            <a:avLst/>
          </a:prstGeom>
          <a:noFill/>
          <a:ln w="9525">
            <a:noFill/>
            <a:miter lim="800000"/>
            <a:headEnd/>
            <a:tailEnd/>
          </a:ln>
        </p:spPr>
        <p:txBody>
          <a:bodyPr>
            <a:spAutoFit/>
          </a:bodyPr>
          <a:lstStyle/>
          <a:p>
            <a:r>
              <a:rPr lang="en-US">
                <a:solidFill>
                  <a:srgbClr val="000090"/>
                </a:solidFill>
                <a:cs typeface="Arial" pitchFamily="34" charset="0"/>
              </a:rPr>
              <a:t>6.2 × 6.2 cm</a:t>
            </a:r>
            <a:r>
              <a:rPr lang="ru-RU">
                <a:solidFill>
                  <a:srgbClr val="000090"/>
                </a:solidFill>
                <a:cs typeface="Arial" pitchFamily="34" charset="0"/>
              </a:rPr>
              <a:t>2</a:t>
            </a:r>
            <a:r>
              <a:rPr lang="en-US">
                <a:solidFill>
                  <a:srgbClr val="000090"/>
                </a:solidFill>
                <a:cs typeface="Arial" pitchFamily="34" charset="0"/>
              </a:rPr>
              <a:t> </a:t>
            </a:r>
          </a:p>
        </p:txBody>
      </p:sp>
      <p:grpSp>
        <p:nvGrpSpPr>
          <p:cNvPr id="131083" name="Group 1"/>
          <p:cNvGrpSpPr>
            <a:grpSpLocks noChangeAspect="1"/>
          </p:cNvGrpSpPr>
          <p:nvPr/>
        </p:nvGrpSpPr>
        <p:grpSpPr bwMode="auto">
          <a:xfrm flipH="1">
            <a:off x="2000250" y="1344613"/>
            <a:ext cx="293688" cy="1214437"/>
            <a:chOff x="8403847" y="3022810"/>
            <a:chExt cx="514613" cy="2012154"/>
          </a:xfrm>
        </p:grpSpPr>
        <p:pic>
          <p:nvPicPr>
            <p:cNvPr id="131132" name="Picture 23"/>
            <p:cNvPicPr>
              <a:picLocks noChangeAspect="1" noChangeArrowheads="1"/>
            </p:cNvPicPr>
            <p:nvPr/>
          </p:nvPicPr>
          <p:blipFill>
            <a:blip r:embed="rId5"/>
            <a:srcRect/>
            <a:stretch>
              <a:fillRect/>
            </a:stretch>
          </p:blipFill>
          <p:spPr bwMode="auto">
            <a:xfrm rot="10800000">
              <a:off x="8403849" y="3739564"/>
              <a:ext cx="514611" cy="1295400"/>
            </a:xfrm>
            <a:prstGeom prst="rect">
              <a:avLst/>
            </a:prstGeom>
            <a:noFill/>
            <a:ln w="9525">
              <a:noFill/>
              <a:miter lim="800000"/>
              <a:headEnd/>
              <a:tailEnd/>
            </a:ln>
          </p:spPr>
        </p:pic>
        <p:pic>
          <p:nvPicPr>
            <p:cNvPr id="131133" name="Picture 23"/>
            <p:cNvPicPr>
              <a:picLocks noChangeAspect="1" noChangeArrowheads="1"/>
            </p:cNvPicPr>
            <p:nvPr/>
          </p:nvPicPr>
          <p:blipFill>
            <a:blip r:embed="rId6"/>
            <a:srcRect t="35310"/>
            <a:stretch>
              <a:fillRect/>
            </a:stretch>
          </p:blipFill>
          <p:spPr bwMode="auto">
            <a:xfrm rot="10800000">
              <a:off x="8403848" y="3526519"/>
              <a:ext cx="514611" cy="837990"/>
            </a:xfrm>
            <a:prstGeom prst="rect">
              <a:avLst/>
            </a:prstGeom>
            <a:noFill/>
            <a:ln w="9525">
              <a:noFill/>
              <a:miter lim="800000"/>
              <a:headEnd/>
              <a:tailEnd/>
            </a:ln>
          </p:spPr>
        </p:pic>
        <p:pic>
          <p:nvPicPr>
            <p:cNvPr id="131134" name="Picture 23"/>
            <p:cNvPicPr>
              <a:picLocks noChangeAspect="1" noChangeArrowheads="1"/>
            </p:cNvPicPr>
            <p:nvPr/>
          </p:nvPicPr>
          <p:blipFill>
            <a:blip r:embed="rId6"/>
            <a:srcRect t="35310"/>
            <a:stretch>
              <a:fillRect/>
            </a:stretch>
          </p:blipFill>
          <p:spPr bwMode="auto">
            <a:xfrm rot="10800000">
              <a:off x="8403849" y="3276810"/>
              <a:ext cx="514611" cy="837990"/>
            </a:xfrm>
            <a:prstGeom prst="rect">
              <a:avLst/>
            </a:prstGeom>
            <a:noFill/>
            <a:ln w="9525">
              <a:noFill/>
              <a:miter lim="800000"/>
              <a:headEnd/>
              <a:tailEnd/>
            </a:ln>
          </p:spPr>
        </p:pic>
        <p:pic>
          <p:nvPicPr>
            <p:cNvPr id="131135" name="Picture 23"/>
            <p:cNvPicPr>
              <a:picLocks noChangeAspect="1" noChangeArrowheads="1"/>
            </p:cNvPicPr>
            <p:nvPr/>
          </p:nvPicPr>
          <p:blipFill>
            <a:blip r:embed="rId6"/>
            <a:srcRect t="35310"/>
            <a:stretch>
              <a:fillRect/>
            </a:stretch>
          </p:blipFill>
          <p:spPr bwMode="auto">
            <a:xfrm rot="10800000">
              <a:off x="8403847" y="3022810"/>
              <a:ext cx="514611" cy="837990"/>
            </a:xfrm>
            <a:prstGeom prst="rect">
              <a:avLst/>
            </a:prstGeom>
            <a:noFill/>
            <a:ln w="9525">
              <a:noFill/>
              <a:miter lim="800000"/>
              <a:headEnd/>
              <a:tailEnd/>
            </a:ln>
          </p:spPr>
        </p:pic>
      </p:grpSp>
      <p:sp>
        <p:nvSpPr>
          <p:cNvPr id="131084" name="TextBox 23"/>
          <p:cNvSpPr txBox="1">
            <a:spLocks noChangeArrowheads="1"/>
          </p:cNvSpPr>
          <p:nvPr/>
        </p:nvSpPr>
        <p:spPr bwMode="auto">
          <a:xfrm>
            <a:off x="1644650" y="1006475"/>
            <a:ext cx="1149350" cy="368300"/>
          </a:xfrm>
          <a:prstGeom prst="rect">
            <a:avLst/>
          </a:prstGeom>
          <a:noFill/>
          <a:ln w="9525">
            <a:noFill/>
            <a:miter lim="800000"/>
            <a:headEnd/>
            <a:tailEnd/>
          </a:ln>
        </p:spPr>
        <p:txBody>
          <a:bodyPr>
            <a:spAutoFit/>
          </a:bodyPr>
          <a:lstStyle/>
          <a:p>
            <a:pPr algn="ctr"/>
            <a:r>
              <a:rPr lang="en-US">
                <a:solidFill>
                  <a:srgbClr val="000090"/>
                </a:solidFill>
                <a:cs typeface="Arial" pitchFamily="34" charset="0"/>
              </a:rPr>
              <a:t>module</a:t>
            </a:r>
          </a:p>
        </p:txBody>
      </p:sp>
      <p:sp>
        <p:nvSpPr>
          <p:cNvPr id="131085" name="Rectangle 24"/>
          <p:cNvSpPr>
            <a:spLocks noChangeArrowheads="1"/>
          </p:cNvSpPr>
          <p:nvPr/>
        </p:nvSpPr>
        <p:spPr bwMode="auto">
          <a:xfrm>
            <a:off x="3187700" y="1109663"/>
            <a:ext cx="1739900" cy="1200150"/>
          </a:xfrm>
          <a:prstGeom prst="rect">
            <a:avLst/>
          </a:prstGeom>
          <a:noFill/>
          <a:ln w="9525">
            <a:noFill/>
            <a:miter lim="800000"/>
            <a:headEnd/>
            <a:tailEnd/>
          </a:ln>
        </p:spPr>
        <p:txBody>
          <a:bodyPr>
            <a:spAutoFit/>
          </a:bodyPr>
          <a:lstStyle/>
          <a:p>
            <a:pPr algn="r"/>
            <a:r>
              <a:rPr lang="en-US">
                <a:solidFill>
                  <a:srgbClr val="000090"/>
                </a:solidFill>
                <a:cs typeface="Arial" pitchFamily="34" charset="0"/>
              </a:rPr>
              <a:t>252 single /</a:t>
            </a:r>
          </a:p>
          <a:p>
            <a:pPr algn="r"/>
            <a:r>
              <a:rPr lang="en-US">
                <a:solidFill>
                  <a:srgbClr val="000090"/>
                </a:solidFill>
                <a:cs typeface="Arial" pitchFamily="34" charset="0"/>
              </a:rPr>
              <a:t>324 daisy-pairs</a:t>
            </a:r>
          </a:p>
          <a:p>
            <a:pPr algn="r"/>
            <a:endParaRPr lang="en-US">
              <a:solidFill>
                <a:srgbClr val="000090"/>
              </a:solidFill>
              <a:cs typeface="Arial" pitchFamily="34" charset="0"/>
            </a:endParaRPr>
          </a:p>
          <a:p>
            <a:pPr algn="r"/>
            <a:r>
              <a:rPr lang="en-US" b="1">
                <a:solidFill>
                  <a:srgbClr val="000090"/>
                </a:solidFill>
                <a:cs typeface="Arial" pitchFamily="34" charset="0"/>
              </a:rPr>
              <a:t>900  /  </a:t>
            </a:r>
            <a:r>
              <a:rPr lang="en-US" b="1">
                <a:solidFill>
                  <a:srgbClr val="FF0006"/>
                </a:solidFill>
                <a:cs typeface="Arial" pitchFamily="34" charset="0"/>
              </a:rPr>
              <a:t>220</a:t>
            </a:r>
            <a:endParaRPr lang="de-DE" b="1">
              <a:solidFill>
                <a:srgbClr val="FF0006"/>
              </a:solidFill>
              <a:cs typeface="Arial" pitchFamily="34" charset="0"/>
            </a:endParaRPr>
          </a:p>
        </p:txBody>
      </p:sp>
      <p:sp>
        <p:nvSpPr>
          <p:cNvPr id="131086" name="Rectangle 25"/>
          <p:cNvSpPr>
            <a:spLocks noChangeArrowheads="1"/>
          </p:cNvSpPr>
          <p:nvPr/>
        </p:nvSpPr>
        <p:spPr bwMode="auto">
          <a:xfrm>
            <a:off x="3327400" y="3178175"/>
            <a:ext cx="1562100" cy="400050"/>
          </a:xfrm>
          <a:prstGeom prst="rect">
            <a:avLst/>
          </a:prstGeom>
          <a:noFill/>
          <a:ln w="9525">
            <a:noFill/>
            <a:miter lim="800000"/>
            <a:headEnd/>
            <a:tailEnd/>
          </a:ln>
        </p:spPr>
        <p:txBody>
          <a:bodyPr>
            <a:spAutoFit/>
          </a:bodyPr>
          <a:lstStyle/>
          <a:p>
            <a:pPr algn="r"/>
            <a:r>
              <a:rPr lang="en-US" sz="2000" b="1">
                <a:solidFill>
                  <a:srgbClr val="000090"/>
                </a:solidFill>
                <a:cs typeface="Arial" pitchFamily="34" charset="0"/>
              </a:rPr>
              <a:t>260 / </a:t>
            </a:r>
            <a:r>
              <a:rPr lang="en-US" sz="2000" b="1">
                <a:solidFill>
                  <a:srgbClr val="FF0000"/>
                </a:solidFill>
                <a:cs typeface="Arial" pitchFamily="34" charset="0"/>
              </a:rPr>
              <a:t>216</a:t>
            </a:r>
            <a:endParaRPr lang="de-DE" sz="2000" b="1">
              <a:solidFill>
                <a:srgbClr val="FF0000"/>
              </a:solidFill>
              <a:cs typeface="Arial" pitchFamily="34" charset="0"/>
            </a:endParaRPr>
          </a:p>
        </p:txBody>
      </p:sp>
      <p:sp>
        <p:nvSpPr>
          <p:cNvPr id="131087" name="Rectangle 26"/>
          <p:cNvSpPr>
            <a:spLocks noChangeArrowheads="1"/>
          </p:cNvSpPr>
          <p:nvPr/>
        </p:nvSpPr>
        <p:spPr bwMode="auto">
          <a:xfrm>
            <a:off x="3475038" y="4348163"/>
            <a:ext cx="1395412" cy="400050"/>
          </a:xfrm>
          <a:prstGeom prst="rect">
            <a:avLst/>
          </a:prstGeom>
          <a:noFill/>
          <a:ln w="9525">
            <a:noFill/>
            <a:miter lim="800000"/>
            <a:headEnd/>
            <a:tailEnd/>
          </a:ln>
        </p:spPr>
        <p:txBody>
          <a:bodyPr>
            <a:spAutoFit/>
          </a:bodyPr>
          <a:lstStyle/>
          <a:p>
            <a:pPr algn="r"/>
            <a:r>
              <a:rPr lang="en-US" sz="1400" b="1">
                <a:cs typeface="Arial" pitchFamily="34" charset="0"/>
              </a:rPr>
              <a:t>  </a:t>
            </a:r>
            <a:r>
              <a:rPr lang="en-US" sz="2000" b="1">
                <a:cs typeface="Arial" pitchFamily="34" charset="0"/>
              </a:rPr>
              <a:t>60  / </a:t>
            </a:r>
            <a:r>
              <a:rPr lang="en-US" sz="2000" b="1">
                <a:solidFill>
                  <a:srgbClr val="FF0000"/>
                </a:solidFill>
                <a:cs typeface="Arial" pitchFamily="34" charset="0"/>
              </a:rPr>
              <a:t>60</a:t>
            </a:r>
            <a:endParaRPr lang="de-DE" sz="2000" b="1">
              <a:solidFill>
                <a:srgbClr val="FF0000"/>
              </a:solidFill>
              <a:cs typeface="Arial" pitchFamily="34" charset="0"/>
            </a:endParaRPr>
          </a:p>
        </p:txBody>
      </p:sp>
      <p:pic>
        <p:nvPicPr>
          <p:cNvPr id="131088" name="Picture 5"/>
          <p:cNvPicPr>
            <a:picLocks noChangeAspect="1" noChangeArrowheads="1"/>
          </p:cNvPicPr>
          <p:nvPr/>
        </p:nvPicPr>
        <p:blipFill>
          <a:blip r:embed="rId7"/>
          <a:srcRect/>
          <a:stretch>
            <a:fillRect/>
          </a:stretch>
        </p:blipFill>
        <p:spPr bwMode="auto">
          <a:xfrm>
            <a:off x="88900" y="3581400"/>
            <a:ext cx="2452688" cy="2506663"/>
          </a:xfrm>
          <a:prstGeom prst="rect">
            <a:avLst/>
          </a:prstGeom>
          <a:noFill/>
          <a:ln w="9525">
            <a:noFill/>
            <a:miter lim="800000"/>
            <a:headEnd/>
            <a:tailEnd/>
          </a:ln>
        </p:spPr>
      </p:pic>
      <p:pic>
        <p:nvPicPr>
          <p:cNvPr id="131089" name="Picture 2"/>
          <p:cNvPicPr>
            <a:picLocks noChangeAspect="1" noChangeArrowheads="1"/>
          </p:cNvPicPr>
          <p:nvPr/>
        </p:nvPicPr>
        <p:blipFill>
          <a:blip r:embed="rId4"/>
          <a:srcRect l="66058" t="40727" b="31766"/>
          <a:stretch>
            <a:fillRect/>
          </a:stretch>
        </p:blipFill>
        <p:spPr bwMode="auto">
          <a:xfrm>
            <a:off x="5664200" y="5322888"/>
            <a:ext cx="660400" cy="493712"/>
          </a:xfrm>
          <a:prstGeom prst="rect">
            <a:avLst/>
          </a:prstGeom>
          <a:noFill/>
          <a:ln w="9525">
            <a:noFill/>
            <a:miter lim="800000"/>
            <a:headEnd/>
            <a:tailEnd/>
          </a:ln>
        </p:spPr>
      </p:pic>
      <p:sp>
        <p:nvSpPr>
          <p:cNvPr id="131090" name="Rectangle 30"/>
          <p:cNvSpPr>
            <a:spLocks noChangeArrowheads="1"/>
          </p:cNvSpPr>
          <p:nvPr/>
        </p:nvSpPr>
        <p:spPr bwMode="auto">
          <a:xfrm>
            <a:off x="4314825" y="6149975"/>
            <a:ext cx="3254375" cy="369888"/>
          </a:xfrm>
          <a:prstGeom prst="rect">
            <a:avLst/>
          </a:prstGeom>
          <a:noFill/>
          <a:ln w="9525">
            <a:noFill/>
            <a:miter lim="800000"/>
            <a:headEnd/>
            <a:tailEnd/>
          </a:ln>
        </p:spPr>
        <p:txBody>
          <a:bodyPr anchor="b">
            <a:spAutoFit/>
          </a:bodyPr>
          <a:lstStyle/>
          <a:p>
            <a:r>
              <a:rPr lang="en-US" i="1">
                <a:solidFill>
                  <a:srgbClr val="000090"/>
                </a:solidFill>
                <a:cs typeface="Arial" pitchFamily="34" charset="0"/>
              </a:rPr>
              <a:t>+ a number of </a:t>
            </a:r>
            <a:r>
              <a:rPr lang="en-US" altLang="en-US" i="1">
                <a:solidFill>
                  <a:srgbClr val="000090"/>
                </a:solidFill>
                <a:cs typeface="Arial" pitchFamily="34" charset="0"/>
              </a:rPr>
              <a:t>“</a:t>
            </a:r>
            <a:r>
              <a:rPr lang="en-US" i="1">
                <a:solidFill>
                  <a:srgbClr val="000090"/>
                </a:solidFill>
                <a:cs typeface="Arial" pitchFamily="34" charset="0"/>
              </a:rPr>
              <a:t>half</a:t>
            </a:r>
            <a:r>
              <a:rPr lang="en-US" altLang="en-US" i="1">
                <a:solidFill>
                  <a:srgbClr val="000090"/>
                </a:solidFill>
                <a:cs typeface="Arial" pitchFamily="34" charset="0"/>
              </a:rPr>
              <a:t>”</a:t>
            </a:r>
            <a:r>
              <a:rPr lang="en-US" i="1">
                <a:solidFill>
                  <a:srgbClr val="000090"/>
                </a:solidFill>
                <a:cs typeface="Arial" pitchFamily="34" charset="0"/>
              </a:rPr>
              <a:t> sensors</a:t>
            </a:r>
            <a:endParaRPr lang="de-DE" i="1">
              <a:solidFill>
                <a:srgbClr val="000090"/>
              </a:solidFill>
              <a:cs typeface="Arial" pitchFamily="34" charset="0"/>
            </a:endParaRPr>
          </a:p>
        </p:txBody>
      </p:sp>
      <p:pic>
        <p:nvPicPr>
          <p:cNvPr id="131091" name="Picture 8" descr="C:\Users\jheuser\Desktop\double_met.jpg"/>
          <p:cNvPicPr>
            <a:picLocks noChangeAspect="1" noChangeArrowheads="1"/>
          </p:cNvPicPr>
          <p:nvPr/>
        </p:nvPicPr>
        <p:blipFill>
          <a:blip r:embed="rId8"/>
          <a:srcRect/>
          <a:stretch>
            <a:fillRect/>
          </a:stretch>
        </p:blipFill>
        <p:spPr bwMode="auto">
          <a:xfrm>
            <a:off x="7442200" y="842963"/>
            <a:ext cx="1536700" cy="1501775"/>
          </a:xfrm>
          <a:prstGeom prst="rect">
            <a:avLst/>
          </a:prstGeom>
          <a:noFill/>
          <a:ln w="9525">
            <a:noFill/>
            <a:miter lim="800000"/>
            <a:headEnd/>
            <a:tailEnd/>
          </a:ln>
        </p:spPr>
      </p:pic>
      <p:sp>
        <p:nvSpPr>
          <p:cNvPr id="131092" name="Picture 2" descr="D:\Work\CBM\Hamamatsu\CBM05H4\photos\CBM05H4_pside_p4 - bright.jpg"/>
          <p:cNvSpPr>
            <a:spLocks noChangeAspect="1" noChangeArrowheads="1"/>
          </p:cNvSpPr>
          <p:nvPr/>
        </p:nvSpPr>
        <p:spPr bwMode="auto">
          <a:xfrm>
            <a:off x="7226300" y="2492375"/>
            <a:ext cx="1739900" cy="1624013"/>
          </a:xfrm>
          <a:prstGeom prst="rect">
            <a:avLst/>
          </a:prstGeom>
          <a:noFill/>
          <a:ln w="9525">
            <a:noFill/>
            <a:miter lim="800000"/>
            <a:headEnd/>
            <a:tailEnd/>
          </a:ln>
        </p:spPr>
        <p:txBody>
          <a:bodyPr/>
          <a:lstStyle/>
          <a:p>
            <a:endParaRPr lang="en-US"/>
          </a:p>
        </p:txBody>
      </p:sp>
      <p:sp>
        <p:nvSpPr>
          <p:cNvPr id="131093" name="Rectangle 30"/>
          <p:cNvSpPr>
            <a:spLocks noChangeArrowheads="1"/>
          </p:cNvSpPr>
          <p:nvPr/>
        </p:nvSpPr>
        <p:spPr bwMode="auto">
          <a:xfrm>
            <a:off x="6565900" y="4222750"/>
            <a:ext cx="2484438" cy="1754188"/>
          </a:xfrm>
          <a:prstGeom prst="rect">
            <a:avLst/>
          </a:prstGeom>
          <a:noFill/>
          <a:ln w="9525">
            <a:noFill/>
            <a:miter lim="800000"/>
            <a:headEnd/>
            <a:tailEnd/>
          </a:ln>
        </p:spPr>
        <p:txBody>
          <a:bodyPr>
            <a:spAutoFit/>
          </a:bodyPr>
          <a:lstStyle/>
          <a:p>
            <a:pPr algn="r"/>
            <a:r>
              <a:rPr lang="en-US">
                <a:solidFill>
                  <a:srgbClr val="000090"/>
                </a:solidFill>
                <a:cs typeface="Arial" pitchFamily="34" charset="0"/>
              </a:rPr>
              <a:t>Double-sided-double-metalized sensors  from Hamamatsu </a:t>
            </a:r>
            <a:endParaRPr lang="ru-RU">
              <a:solidFill>
                <a:srgbClr val="000090"/>
              </a:solidFill>
              <a:cs typeface="Arial" pitchFamily="34" charset="0"/>
            </a:endParaRPr>
          </a:p>
          <a:p>
            <a:pPr algn="r"/>
            <a:r>
              <a:rPr lang="en-US">
                <a:solidFill>
                  <a:srgbClr val="000090"/>
                </a:solidFill>
                <a:cs typeface="Arial" pitchFamily="34" charset="0"/>
              </a:rPr>
              <a:t>and CiS  </a:t>
            </a:r>
            <a:endParaRPr lang="ru-RU">
              <a:solidFill>
                <a:srgbClr val="000090"/>
              </a:solidFill>
              <a:cs typeface="Arial" pitchFamily="34" charset="0"/>
            </a:endParaRPr>
          </a:p>
          <a:p>
            <a:pPr algn="r"/>
            <a:r>
              <a:rPr lang="en-US" i="1">
                <a:solidFill>
                  <a:srgbClr val="000090"/>
                </a:solidFill>
                <a:cs typeface="Arial" pitchFamily="34" charset="0"/>
              </a:rPr>
              <a:t>(pitch 58 um, stereo angle 7,5 degrees)</a:t>
            </a:r>
            <a:endParaRPr lang="de-DE" i="1">
              <a:solidFill>
                <a:srgbClr val="000090"/>
              </a:solidFill>
              <a:cs typeface="Arial" pitchFamily="34" charset="0"/>
            </a:endParaRPr>
          </a:p>
        </p:txBody>
      </p:sp>
      <p:pic>
        <p:nvPicPr>
          <p:cNvPr id="131094" name="Picture 2"/>
          <p:cNvPicPr>
            <a:picLocks noChangeAspect="1" noChangeArrowheads="1"/>
          </p:cNvPicPr>
          <p:nvPr/>
        </p:nvPicPr>
        <p:blipFill>
          <a:blip r:embed="rId9"/>
          <a:srcRect r="66428" b="31766"/>
          <a:stretch>
            <a:fillRect/>
          </a:stretch>
        </p:blipFill>
        <p:spPr bwMode="auto">
          <a:xfrm>
            <a:off x="6540500" y="1662113"/>
            <a:ext cx="787400" cy="762000"/>
          </a:xfrm>
          <a:prstGeom prst="rect">
            <a:avLst/>
          </a:prstGeom>
          <a:noFill/>
          <a:ln w="9525">
            <a:noFill/>
            <a:miter lim="800000"/>
            <a:headEnd/>
            <a:tailEnd/>
          </a:ln>
          <a:effectLst/>
        </p:spPr>
      </p:pic>
      <p:pic>
        <p:nvPicPr>
          <p:cNvPr id="131095" name="Picture 2"/>
          <p:cNvPicPr>
            <a:picLocks noChangeAspect="1" noChangeArrowheads="1"/>
          </p:cNvPicPr>
          <p:nvPr/>
        </p:nvPicPr>
        <p:blipFill>
          <a:blip r:embed="rId9"/>
          <a:srcRect r="66428" b="31766"/>
          <a:stretch>
            <a:fillRect/>
          </a:stretch>
        </p:blipFill>
        <p:spPr bwMode="auto">
          <a:xfrm>
            <a:off x="6540500" y="839788"/>
            <a:ext cx="787400" cy="762000"/>
          </a:xfrm>
          <a:prstGeom prst="rect">
            <a:avLst/>
          </a:prstGeom>
          <a:noFill/>
          <a:ln w="9525">
            <a:noFill/>
            <a:miter lim="800000"/>
            <a:headEnd/>
            <a:tailEnd/>
          </a:ln>
          <a:effectLst/>
        </p:spPr>
      </p:pic>
      <p:sp>
        <p:nvSpPr>
          <p:cNvPr id="34" name="Rectangle 35"/>
          <p:cNvSpPr/>
          <p:nvPr/>
        </p:nvSpPr>
        <p:spPr>
          <a:xfrm>
            <a:off x="6570663" y="1597025"/>
            <a:ext cx="757237" cy="10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nvGrpSpPr>
          <p:cNvPr id="131097" name="Group 49166"/>
          <p:cNvGrpSpPr>
            <a:grpSpLocks/>
          </p:cNvGrpSpPr>
          <p:nvPr/>
        </p:nvGrpSpPr>
        <p:grpSpPr bwMode="auto">
          <a:xfrm>
            <a:off x="2682875" y="3543300"/>
            <a:ext cx="263525" cy="2489200"/>
            <a:chOff x="7134225" y="2276475"/>
            <a:chExt cx="390525" cy="2924175"/>
          </a:xfrm>
        </p:grpSpPr>
        <p:grpSp>
          <p:nvGrpSpPr>
            <p:cNvPr id="131108" name="Group 49164"/>
            <p:cNvGrpSpPr>
              <a:grpSpLocks/>
            </p:cNvGrpSpPr>
            <p:nvPr/>
          </p:nvGrpSpPr>
          <p:grpSpPr bwMode="auto">
            <a:xfrm>
              <a:off x="7134225" y="2276475"/>
              <a:ext cx="390525" cy="1438231"/>
              <a:chOff x="7134225" y="2276475"/>
              <a:chExt cx="390525" cy="1438231"/>
            </a:xfrm>
          </p:grpSpPr>
          <p:sp>
            <p:nvSpPr>
              <p:cNvPr id="131121" name="Rectangle 92"/>
              <p:cNvSpPr>
                <a:spLocks noChangeArrowheads="1"/>
              </p:cNvSpPr>
              <p:nvPr/>
            </p:nvSpPr>
            <p:spPr bwMode="auto">
              <a:xfrm>
                <a:off x="7134225" y="3503694"/>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cxnSp>
            <p:nvCxnSpPr>
              <p:cNvPr id="131122" name="Straight Connector 49151"/>
              <p:cNvCxnSpPr>
                <a:cxnSpLocks noChangeShapeType="1"/>
              </p:cNvCxnSpPr>
              <p:nvPr/>
            </p:nvCxnSpPr>
            <p:spPr bwMode="auto">
              <a:xfrm flipV="1">
                <a:off x="7167562" y="2476500"/>
                <a:ext cx="0" cy="1027194"/>
              </a:xfrm>
              <a:prstGeom prst="line">
                <a:avLst/>
              </a:prstGeom>
              <a:noFill/>
              <a:ln w="9525">
                <a:solidFill>
                  <a:schemeClr val="tx1"/>
                </a:solidFill>
                <a:round/>
                <a:headEnd/>
                <a:tailEnd/>
              </a:ln>
              <a:effectLst/>
            </p:spPr>
          </p:cxnSp>
          <p:sp>
            <p:nvSpPr>
              <p:cNvPr id="131123" name="Rectangle 99"/>
              <p:cNvSpPr>
                <a:spLocks noChangeArrowheads="1"/>
              </p:cNvSpPr>
              <p:nvPr/>
            </p:nvSpPr>
            <p:spPr bwMode="auto">
              <a:xfrm>
                <a:off x="7219950" y="3292683"/>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sp>
            <p:nvSpPr>
              <p:cNvPr id="131124" name="Rectangle 100"/>
              <p:cNvSpPr>
                <a:spLocks noChangeArrowheads="1"/>
              </p:cNvSpPr>
              <p:nvPr/>
            </p:nvSpPr>
            <p:spPr bwMode="auto">
              <a:xfrm>
                <a:off x="7305675" y="3077275"/>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sp>
            <p:nvSpPr>
              <p:cNvPr id="131125" name="Rectangle 101"/>
              <p:cNvSpPr>
                <a:spLocks noChangeArrowheads="1"/>
              </p:cNvSpPr>
              <p:nvPr/>
            </p:nvSpPr>
            <p:spPr bwMode="auto">
              <a:xfrm>
                <a:off x="7391400" y="2866263"/>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sp>
            <p:nvSpPr>
              <p:cNvPr id="131126" name="Rectangle 102"/>
              <p:cNvSpPr>
                <a:spLocks noChangeArrowheads="1"/>
              </p:cNvSpPr>
              <p:nvPr/>
            </p:nvSpPr>
            <p:spPr bwMode="auto">
              <a:xfrm>
                <a:off x="7458075" y="2655252"/>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cxnSp>
            <p:nvCxnSpPr>
              <p:cNvPr id="131127" name="Straight Connector 49153"/>
              <p:cNvCxnSpPr>
                <a:cxnSpLocks noChangeShapeType="1"/>
                <a:stCxn id="131123" idx="0"/>
              </p:cNvCxnSpPr>
              <p:nvPr/>
            </p:nvCxnSpPr>
            <p:spPr bwMode="auto">
              <a:xfrm flipH="1" flipV="1">
                <a:off x="7253287" y="2476500"/>
                <a:ext cx="1" cy="816183"/>
              </a:xfrm>
              <a:prstGeom prst="line">
                <a:avLst/>
              </a:prstGeom>
              <a:noFill/>
              <a:ln w="9525">
                <a:solidFill>
                  <a:schemeClr val="tx1"/>
                </a:solidFill>
                <a:round/>
                <a:headEnd/>
                <a:tailEnd/>
              </a:ln>
              <a:effectLst/>
            </p:spPr>
          </p:cxnSp>
          <p:cxnSp>
            <p:nvCxnSpPr>
              <p:cNvPr id="131128" name="Straight Connector 49156"/>
              <p:cNvCxnSpPr>
                <a:cxnSpLocks noChangeShapeType="1"/>
                <a:stCxn id="131124" idx="0"/>
              </p:cNvCxnSpPr>
              <p:nvPr/>
            </p:nvCxnSpPr>
            <p:spPr bwMode="auto">
              <a:xfrm flipH="1" flipV="1">
                <a:off x="7339012" y="2476500"/>
                <a:ext cx="1" cy="600775"/>
              </a:xfrm>
              <a:prstGeom prst="line">
                <a:avLst/>
              </a:prstGeom>
              <a:noFill/>
              <a:ln w="9525">
                <a:solidFill>
                  <a:schemeClr val="tx1"/>
                </a:solidFill>
                <a:round/>
                <a:headEnd/>
                <a:tailEnd/>
              </a:ln>
              <a:effectLst/>
            </p:spPr>
          </p:cxnSp>
          <p:cxnSp>
            <p:nvCxnSpPr>
              <p:cNvPr id="131129" name="Straight Connector 49158"/>
              <p:cNvCxnSpPr>
                <a:cxnSpLocks noChangeShapeType="1"/>
                <a:stCxn id="131125" idx="0"/>
              </p:cNvCxnSpPr>
              <p:nvPr/>
            </p:nvCxnSpPr>
            <p:spPr bwMode="auto">
              <a:xfrm flipH="1" flipV="1">
                <a:off x="7424737" y="2487477"/>
                <a:ext cx="1" cy="378786"/>
              </a:xfrm>
              <a:prstGeom prst="line">
                <a:avLst/>
              </a:prstGeom>
              <a:noFill/>
              <a:ln w="9525">
                <a:solidFill>
                  <a:schemeClr val="tx1"/>
                </a:solidFill>
                <a:round/>
                <a:headEnd/>
                <a:tailEnd/>
              </a:ln>
              <a:effectLst/>
            </p:spPr>
          </p:cxnSp>
          <p:sp>
            <p:nvSpPr>
              <p:cNvPr id="131130" name="Rectangle 111"/>
              <p:cNvSpPr>
                <a:spLocks noChangeArrowheads="1"/>
              </p:cNvSpPr>
              <p:nvPr/>
            </p:nvSpPr>
            <p:spPr bwMode="auto">
              <a:xfrm>
                <a:off x="7458075" y="2486019"/>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sp>
            <p:nvSpPr>
              <p:cNvPr id="131131" name="Rectangle 49163"/>
              <p:cNvSpPr>
                <a:spLocks noChangeArrowheads="1"/>
              </p:cNvSpPr>
              <p:nvPr/>
            </p:nvSpPr>
            <p:spPr bwMode="auto">
              <a:xfrm>
                <a:off x="7134225" y="2276475"/>
                <a:ext cx="390525" cy="200025"/>
              </a:xfrm>
              <a:prstGeom prst="rect">
                <a:avLst/>
              </a:prstGeom>
              <a:solidFill>
                <a:srgbClr val="FF0000"/>
              </a:solidFill>
              <a:ln w="9525">
                <a:solidFill>
                  <a:schemeClr val="tx1"/>
                </a:solidFill>
                <a:round/>
                <a:headEnd/>
                <a:tailEnd type="triangle" w="med" len="med"/>
              </a:ln>
            </p:spPr>
            <p:txBody>
              <a:bodyPr/>
              <a:lstStyle/>
              <a:p>
                <a:pPr algn="ctr"/>
                <a:endParaRPr lang="en-US" sz="2400">
                  <a:solidFill>
                    <a:schemeClr val="accent2"/>
                  </a:solidFill>
                </a:endParaRPr>
              </a:p>
            </p:txBody>
          </p:sp>
        </p:grpSp>
        <p:grpSp>
          <p:nvGrpSpPr>
            <p:cNvPr id="131109" name="Group 116"/>
            <p:cNvGrpSpPr>
              <a:grpSpLocks/>
            </p:cNvGrpSpPr>
            <p:nvPr/>
          </p:nvGrpSpPr>
          <p:grpSpPr bwMode="auto">
            <a:xfrm flipV="1">
              <a:off x="7134225" y="3762419"/>
              <a:ext cx="390525" cy="1438231"/>
              <a:chOff x="7134225" y="2276475"/>
              <a:chExt cx="390525" cy="1438231"/>
            </a:xfrm>
          </p:grpSpPr>
          <p:sp>
            <p:nvSpPr>
              <p:cNvPr id="131110" name="Rectangle 117"/>
              <p:cNvSpPr>
                <a:spLocks noChangeArrowheads="1"/>
              </p:cNvSpPr>
              <p:nvPr/>
            </p:nvSpPr>
            <p:spPr bwMode="auto">
              <a:xfrm>
                <a:off x="7134225" y="3503694"/>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cxnSp>
            <p:nvCxnSpPr>
              <p:cNvPr id="131111" name="Straight Connector 118"/>
              <p:cNvCxnSpPr>
                <a:cxnSpLocks noChangeShapeType="1"/>
              </p:cNvCxnSpPr>
              <p:nvPr/>
            </p:nvCxnSpPr>
            <p:spPr bwMode="auto">
              <a:xfrm flipV="1">
                <a:off x="7167562" y="2476500"/>
                <a:ext cx="0" cy="1027194"/>
              </a:xfrm>
              <a:prstGeom prst="line">
                <a:avLst/>
              </a:prstGeom>
              <a:noFill/>
              <a:ln w="9525">
                <a:solidFill>
                  <a:schemeClr val="tx1"/>
                </a:solidFill>
                <a:round/>
                <a:headEnd/>
                <a:tailEnd/>
              </a:ln>
              <a:effectLst/>
            </p:spPr>
          </p:cxnSp>
          <p:sp>
            <p:nvSpPr>
              <p:cNvPr id="131112" name="Rectangle 119"/>
              <p:cNvSpPr>
                <a:spLocks noChangeArrowheads="1"/>
              </p:cNvSpPr>
              <p:nvPr/>
            </p:nvSpPr>
            <p:spPr bwMode="auto">
              <a:xfrm>
                <a:off x="7219950" y="3292683"/>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sp>
            <p:nvSpPr>
              <p:cNvPr id="131113" name="Rectangle 120"/>
              <p:cNvSpPr>
                <a:spLocks noChangeArrowheads="1"/>
              </p:cNvSpPr>
              <p:nvPr/>
            </p:nvSpPr>
            <p:spPr bwMode="auto">
              <a:xfrm>
                <a:off x="7296150" y="3077275"/>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sp>
            <p:nvSpPr>
              <p:cNvPr id="131114" name="Rectangle 121"/>
              <p:cNvSpPr>
                <a:spLocks noChangeArrowheads="1"/>
              </p:cNvSpPr>
              <p:nvPr/>
            </p:nvSpPr>
            <p:spPr bwMode="auto">
              <a:xfrm>
                <a:off x="7391400" y="2866263"/>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sp>
            <p:nvSpPr>
              <p:cNvPr id="131115" name="Rectangle 122"/>
              <p:cNvSpPr>
                <a:spLocks noChangeArrowheads="1"/>
              </p:cNvSpPr>
              <p:nvPr/>
            </p:nvSpPr>
            <p:spPr bwMode="auto">
              <a:xfrm>
                <a:off x="7458075" y="2655252"/>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cxnSp>
            <p:nvCxnSpPr>
              <p:cNvPr id="131116" name="Straight Connector 123"/>
              <p:cNvCxnSpPr>
                <a:cxnSpLocks noChangeShapeType="1"/>
                <a:stCxn id="131112" idx="0"/>
              </p:cNvCxnSpPr>
              <p:nvPr/>
            </p:nvCxnSpPr>
            <p:spPr bwMode="auto">
              <a:xfrm flipH="1" flipV="1">
                <a:off x="7253287" y="2476500"/>
                <a:ext cx="1" cy="816183"/>
              </a:xfrm>
              <a:prstGeom prst="line">
                <a:avLst/>
              </a:prstGeom>
              <a:noFill/>
              <a:ln w="9525">
                <a:solidFill>
                  <a:schemeClr val="tx1"/>
                </a:solidFill>
                <a:round/>
                <a:headEnd/>
                <a:tailEnd/>
              </a:ln>
              <a:effectLst/>
            </p:spPr>
          </p:cxnSp>
          <p:cxnSp>
            <p:nvCxnSpPr>
              <p:cNvPr id="131117" name="Straight Connector 124"/>
              <p:cNvCxnSpPr>
                <a:cxnSpLocks noChangeShapeType="1"/>
                <a:stCxn id="131113" idx="0"/>
              </p:cNvCxnSpPr>
              <p:nvPr/>
            </p:nvCxnSpPr>
            <p:spPr bwMode="auto">
              <a:xfrm flipH="1" flipV="1">
                <a:off x="7329487" y="2476500"/>
                <a:ext cx="1" cy="600775"/>
              </a:xfrm>
              <a:prstGeom prst="line">
                <a:avLst/>
              </a:prstGeom>
              <a:noFill/>
              <a:ln w="9525">
                <a:solidFill>
                  <a:schemeClr val="tx1"/>
                </a:solidFill>
                <a:round/>
                <a:headEnd/>
                <a:tailEnd/>
              </a:ln>
              <a:effectLst/>
            </p:spPr>
          </p:cxnSp>
          <p:cxnSp>
            <p:nvCxnSpPr>
              <p:cNvPr id="131118" name="Straight Connector 125"/>
              <p:cNvCxnSpPr>
                <a:cxnSpLocks noChangeShapeType="1"/>
                <a:stCxn id="131114" idx="0"/>
              </p:cNvCxnSpPr>
              <p:nvPr/>
            </p:nvCxnSpPr>
            <p:spPr bwMode="auto">
              <a:xfrm flipH="1" flipV="1">
                <a:off x="7424737" y="2487477"/>
                <a:ext cx="1" cy="378786"/>
              </a:xfrm>
              <a:prstGeom prst="line">
                <a:avLst/>
              </a:prstGeom>
              <a:noFill/>
              <a:ln w="9525">
                <a:solidFill>
                  <a:schemeClr val="tx1"/>
                </a:solidFill>
                <a:round/>
                <a:headEnd/>
                <a:tailEnd/>
              </a:ln>
              <a:effectLst/>
            </p:spPr>
          </p:cxnSp>
          <p:sp>
            <p:nvSpPr>
              <p:cNvPr id="131119" name="Rectangle 126"/>
              <p:cNvSpPr>
                <a:spLocks noChangeArrowheads="1"/>
              </p:cNvSpPr>
              <p:nvPr/>
            </p:nvSpPr>
            <p:spPr bwMode="auto">
              <a:xfrm>
                <a:off x="7458075" y="2486019"/>
                <a:ext cx="66675" cy="211012"/>
              </a:xfrm>
              <a:prstGeom prst="rect">
                <a:avLst/>
              </a:prstGeom>
              <a:solidFill>
                <a:schemeClr val="tx1"/>
              </a:solidFill>
              <a:ln w="9525">
                <a:solidFill>
                  <a:schemeClr val="tx1"/>
                </a:solidFill>
                <a:round/>
                <a:headEnd/>
                <a:tailEnd type="triangle" w="med" len="med"/>
              </a:ln>
            </p:spPr>
            <p:txBody>
              <a:bodyPr/>
              <a:lstStyle/>
              <a:p>
                <a:pPr algn="ctr"/>
                <a:endParaRPr lang="en-US" sz="2400"/>
              </a:p>
            </p:txBody>
          </p:sp>
          <p:sp>
            <p:nvSpPr>
              <p:cNvPr id="131120" name="Rectangle 127"/>
              <p:cNvSpPr>
                <a:spLocks noChangeArrowheads="1"/>
              </p:cNvSpPr>
              <p:nvPr/>
            </p:nvSpPr>
            <p:spPr bwMode="auto">
              <a:xfrm>
                <a:off x="7134225" y="2276475"/>
                <a:ext cx="390525" cy="200025"/>
              </a:xfrm>
              <a:prstGeom prst="rect">
                <a:avLst/>
              </a:prstGeom>
              <a:solidFill>
                <a:srgbClr val="FF0000"/>
              </a:solidFill>
              <a:ln w="9525">
                <a:solidFill>
                  <a:schemeClr val="tx1"/>
                </a:solidFill>
                <a:round/>
                <a:headEnd/>
                <a:tailEnd type="triangle" w="med" len="med"/>
              </a:ln>
            </p:spPr>
            <p:txBody>
              <a:bodyPr/>
              <a:lstStyle/>
              <a:p>
                <a:pPr algn="ctr"/>
                <a:endParaRPr lang="en-US" sz="2400">
                  <a:solidFill>
                    <a:schemeClr val="accent2"/>
                  </a:solidFill>
                </a:endParaRPr>
              </a:p>
            </p:txBody>
          </p:sp>
        </p:grpSp>
      </p:grpSp>
      <p:sp>
        <p:nvSpPr>
          <p:cNvPr id="131098" name="TextBox 59"/>
          <p:cNvSpPr txBox="1">
            <a:spLocks noChangeArrowheads="1"/>
          </p:cNvSpPr>
          <p:nvPr/>
        </p:nvSpPr>
        <p:spPr bwMode="auto">
          <a:xfrm>
            <a:off x="2933700" y="4711700"/>
            <a:ext cx="1422400" cy="646113"/>
          </a:xfrm>
          <a:prstGeom prst="rect">
            <a:avLst/>
          </a:prstGeom>
          <a:noFill/>
          <a:ln w="9525">
            <a:noFill/>
            <a:miter lim="800000"/>
            <a:headEnd/>
            <a:tailEnd/>
          </a:ln>
        </p:spPr>
        <p:txBody>
          <a:bodyPr>
            <a:spAutoFit/>
          </a:bodyPr>
          <a:lstStyle/>
          <a:p>
            <a:r>
              <a:rPr lang="en-US">
                <a:solidFill>
                  <a:schemeClr val="accent2"/>
                </a:solidFill>
              </a:rPr>
              <a:t>sensor: 0.3% X</a:t>
            </a:r>
            <a:r>
              <a:rPr lang="en-US" baseline="-25000">
                <a:solidFill>
                  <a:schemeClr val="accent2"/>
                </a:solidFill>
              </a:rPr>
              <a:t>0</a:t>
            </a:r>
          </a:p>
        </p:txBody>
      </p:sp>
      <p:sp>
        <p:nvSpPr>
          <p:cNvPr id="131099" name="TextBox 61"/>
          <p:cNvSpPr txBox="1">
            <a:spLocks noChangeArrowheads="1"/>
          </p:cNvSpPr>
          <p:nvPr/>
        </p:nvSpPr>
        <p:spPr bwMode="auto">
          <a:xfrm>
            <a:off x="2935288" y="5380038"/>
            <a:ext cx="1535112" cy="646112"/>
          </a:xfrm>
          <a:prstGeom prst="rect">
            <a:avLst/>
          </a:prstGeom>
          <a:noFill/>
          <a:ln w="9525">
            <a:noFill/>
            <a:miter lim="800000"/>
            <a:headEnd/>
            <a:tailEnd/>
          </a:ln>
        </p:spPr>
        <p:txBody>
          <a:bodyPr>
            <a:spAutoFit/>
          </a:bodyPr>
          <a:lstStyle/>
          <a:p>
            <a:r>
              <a:rPr lang="en-US">
                <a:solidFill>
                  <a:schemeClr val="accent2"/>
                </a:solidFill>
              </a:rPr>
              <a:t>r/o cables: 2×0.11% X</a:t>
            </a:r>
            <a:r>
              <a:rPr lang="en-US" baseline="-25000">
                <a:solidFill>
                  <a:schemeClr val="accent2"/>
                </a:solidFill>
              </a:rPr>
              <a:t>0</a:t>
            </a:r>
          </a:p>
        </p:txBody>
      </p:sp>
      <p:sp>
        <p:nvSpPr>
          <p:cNvPr id="131100" name="Rectangle 15"/>
          <p:cNvSpPr>
            <a:spLocks noChangeArrowheads="1"/>
          </p:cNvSpPr>
          <p:nvPr/>
        </p:nvSpPr>
        <p:spPr bwMode="auto">
          <a:xfrm>
            <a:off x="4938713" y="3792538"/>
            <a:ext cx="1614487" cy="368300"/>
          </a:xfrm>
          <a:prstGeom prst="rect">
            <a:avLst/>
          </a:prstGeom>
          <a:noFill/>
          <a:ln w="9525">
            <a:noFill/>
            <a:miter lim="800000"/>
            <a:headEnd/>
            <a:tailEnd/>
          </a:ln>
        </p:spPr>
        <p:txBody>
          <a:bodyPr>
            <a:spAutoFit/>
          </a:bodyPr>
          <a:lstStyle/>
          <a:p>
            <a:r>
              <a:rPr lang="en-US">
                <a:solidFill>
                  <a:srgbClr val="000090"/>
                </a:solidFill>
                <a:cs typeface="Arial" pitchFamily="34" charset="0"/>
              </a:rPr>
              <a:t>6.2 × </a:t>
            </a:r>
            <a:r>
              <a:rPr lang="ru-RU">
                <a:solidFill>
                  <a:srgbClr val="000090"/>
                </a:solidFill>
                <a:cs typeface="Arial" pitchFamily="34" charset="0"/>
              </a:rPr>
              <a:t>4</a:t>
            </a:r>
            <a:r>
              <a:rPr lang="en-US">
                <a:solidFill>
                  <a:srgbClr val="000090"/>
                </a:solidFill>
                <a:cs typeface="Arial" pitchFamily="34" charset="0"/>
              </a:rPr>
              <a:t>.2 cm</a:t>
            </a:r>
            <a:r>
              <a:rPr lang="ru-RU">
                <a:solidFill>
                  <a:srgbClr val="000090"/>
                </a:solidFill>
                <a:cs typeface="Arial" pitchFamily="34" charset="0"/>
              </a:rPr>
              <a:t>2</a:t>
            </a:r>
            <a:r>
              <a:rPr lang="en-US">
                <a:solidFill>
                  <a:srgbClr val="000090"/>
                </a:solidFill>
                <a:cs typeface="Arial" pitchFamily="34" charset="0"/>
              </a:rPr>
              <a:t> </a:t>
            </a:r>
          </a:p>
        </p:txBody>
      </p:sp>
      <p:sp>
        <p:nvSpPr>
          <p:cNvPr id="131101" name="Rectangle 15"/>
          <p:cNvSpPr>
            <a:spLocks noChangeArrowheads="1"/>
          </p:cNvSpPr>
          <p:nvPr/>
        </p:nvSpPr>
        <p:spPr bwMode="auto">
          <a:xfrm>
            <a:off x="4900613" y="4859338"/>
            <a:ext cx="1614487" cy="368300"/>
          </a:xfrm>
          <a:prstGeom prst="rect">
            <a:avLst/>
          </a:prstGeom>
          <a:noFill/>
          <a:ln w="9525">
            <a:noFill/>
            <a:miter lim="800000"/>
            <a:headEnd/>
            <a:tailEnd/>
          </a:ln>
        </p:spPr>
        <p:txBody>
          <a:bodyPr>
            <a:spAutoFit/>
          </a:bodyPr>
          <a:lstStyle/>
          <a:p>
            <a:r>
              <a:rPr lang="en-US">
                <a:solidFill>
                  <a:srgbClr val="000090"/>
                </a:solidFill>
                <a:cs typeface="Arial" pitchFamily="34" charset="0"/>
              </a:rPr>
              <a:t>6.2 × </a:t>
            </a:r>
            <a:r>
              <a:rPr lang="ru-RU">
                <a:solidFill>
                  <a:srgbClr val="000090"/>
                </a:solidFill>
                <a:cs typeface="Arial" pitchFamily="34" charset="0"/>
              </a:rPr>
              <a:t>2</a:t>
            </a:r>
            <a:r>
              <a:rPr lang="en-US">
                <a:solidFill>
                  <a:srgbClr val="000090"/>
                </a:solidFill>
                <a:cs typeface="Arial" pitchFamily="34" charset="0"/>
              </a:rPr>
              <a:t>.2 cm</a:t>
            </a:r>
            <a:r>
              <a:rPr lang="ru-RU">
                <a:solidFill>
                  <a:srgbClr val="000090"/>
                </a:solidFill>
                <a:cs typeface="Arial" pitchFamily="34" charset="0"/>
              </a:rPr>
              <a:t>2</a:t>
            </a:r>
            <a:r>
              <a:rPr lang="en-US">
                <a:solidFill>
                  <a:srgbClr val="000090"/>
                </a:solidFill>
                <a:cs typeface="Arial" pitchFamily="34" charset="0"/>
              </a:rPr>
              <a:t> </a:t>
            </a:r>
          </a:p>
        </p:txBody>
      </p:sp>
      <p:sp>
        <p:nvSpPr>
          <p:cNvPr id="131102" name="Rectangle 15"/>
          <p:cNvSpPr>
            <a:spLocks noChangeArrowheads="1"/>
          </p:cNvSpPr>
          <p:nvPr/>
        </p:nvSpPr>
        <p:spPr bwMode="auto">
          <a:xfrm>
            <a:off x="4900613" y="5773738"/>
            <a:ext cx="1614487" cy="368300"/>
          </a:xfrm>
          <a:prstGeom prst="rect">
            <a:avLst/>
          </a:prstGeom>
          <a:noFill/>
          <a:ln w="9525">
            <a:noFill/>
            <a:miter lim="800000"/>
            <a:headEnd/>
            <a:tailEnd/>
          </a:ln>
        </p:spPr>
        <p:txBody>
          <a:bodyPr>
            <a:spAutoFit/>
          </a:bodyPr>
          <a:lstStyle/>
          <a:p>
            <a:r>
              <a:rPr lang="ru-RU">
                <a:solidFill>
                  <a:srgbClr val="000090"/>
                </a:solidFill>
                <a:cs typeface="Arial" pitchFamily="34" charset="0"/>
              </a:rPr>
              <a:t>3</a:t>
            </a:r>
            <a:r>
              <a:rPr lang="en-US">
                <a:solidFill>
                  <a:srgbClr val="000090"/>
                </a:solidFill>
                <a:cs typeface="Arial" pitchFamily="34" charset="0"/>
              </a:rPr>
              <a:t>.2 × </a:t>
            </a:r>
            <a:r>
              <a:rPr lang="ru-RU">
                <a:solidFill>
                  <a:srgbClr val="000090"/>
                </a:solidFill>
                <a:cs typeface="Arial" pitchFamily="34" charset="0"/>
              </a:rPr>
              <a:t>2</a:t>
            </a:r>
            <a:r>
              <a:rPr lang="en-US">
                <a:solidFill>
                  <a:srgbClr val="000090"/>
                </a:solidFill>
                <a:cs typeface="Arial" pitchFamily="34" charset="0"/>
              </a:rPr>
              <a:t>.2 cm</a:t>
            </a:r>
            <a:r>
              <a:rPr lang="ru-RU">
                <a:solidFill>
                  <a:srgbClr val="000090"/>
                </a:solidFill>
                <a:cs typeface="Arial" pitchFamily="34" charset="0"/>
              </a:rPr>
              <a:t>2</a:t>
            </a:r>
            <a:r>
              <a:rPr lang="en-US">
                <a:solidFill>
                  <a:srgbClr val="000090"/>
                </a:solidFill>
                <a:cs typeface="Arial" pitchFamily="34" charset="0"/>
              </a:rPr>
              <a:t> </a:t>
            </a:r>
          </a:p>
        </p:txBody>
      </p:sp>
      <p:sp>
        <p:nvSpPr>
          <p:cNvPr id="131103" name="Date Placeholder 1"/>
          <p:cNvSpPr>
            <a:spLocks noGrp="1"/>
          </p:cNvSpPr>
          <p:nvPr>
            <p:ph type="dt" sz="quarter" idx="10"/>
          </p:nvPr>
        </p:nvSpPr>
        <p:spPr>
          <a:xfrm>
            <a:off x="457200" y="6308725"/>
            <a:ext cx="2133600" cy="476250"/>
          </a:xfrm>
          <a:noFill/>
        </p:spPr>
        <p:txBody>
          <a:bodyPr anchor="b"/>
          <a:lstStyle/>
          <a:p>
            <a:r>
              <a:rPr lang="en-US" smtClean="0">
                <a:latin typeface="Arial" pitchFamily="34" charset="0"/>
                <a:ea typeface="ＭＳ Ｐゴシック" pitchFamily="34" charset="-128"/>
              </a:rPr>
              <a:t>April 20, 2016</a:t>
            </a:r>
            <a:endParaRPr lang="de-DE">
              <a:latin typeface="Arial" pitchFamily="34" charset="0"/>
              <a:ea typeface="ＭＳ Ｐゴシック" pitchFamily="34" charset="-128"/>
            </a:endParaRPr>
          </a:p>
        </p:txBody>
      </p:sp>
      <p:sp>
        <p:nvSpPr>
          <p:cNvPr id="131104" name="Footer Placeholder 2"/>
          <p:cNvSpPr>
            <a:spLocks noGrp="1"/>
          </p:cNvSpPr>
          <p:nvPr>
            <p:ph type="ftr" sz="quarter" idx="11"/>
          </p:nvPr>
        </p:nvSpPr>
        <p:spPr>
          <a:xfrm>
            <a:off x="2794000" y="6308725"/>
            <a:ext cx="3746500" cy="476250"/>
          </a:xfrm>
          <a:noFill/>
        </p:spPr>
        <p:txBody>
          <a:bodyPr anchor="b"/>
          <a:lstStyle/>
          <a:p>
            <a:r>
              <a:rPr lang="en-US" smtClean="0">
                <a:latin typeface="Arial" pitchFamily="34" charset="0"/>
                <a:ea typeface="ＭＳ Ｐゴシック" pitchFamily="34" charset="-128"/>
              </a:rPr>
              <a:t>V.Kekelidze, CREMLIN Workshop, Dubna</a:t>
            </a:r>
            <a:endParaRPr lang="de-DE" smtClean="0">
              <a:latin typeface="Arial" pitchFamily="34" charset="0"/>
              <a:ea typeface="ＭＳ Ｐゴシック" pitchFamily="34" charset="-128"/>
            </a:endParaRPr>
          </a:p>
        </p:txBody>
      </p:sp>
      <p:sp>
        <p:nvSpPr>
          <p:cNvPr id="131105" name="Slide Number Placeholder 3"/>
          <p:cNvSpPr>
            <a:spLocks noGrp="1"/>
          </p:cNvSpPr>
          <p:nvPr>
            <p:ph type="sldNum" sz="quarter" idx="12"/>
          </p:nvPr>
        </p:nvSpPr>
        <p:spPr>
          <a:xfrm>
            <a:off x="6553200" y="6308725"/>
            <a:ext cx="2133600" cy="476250"/>
          </a:xfrm>
          <a:noFill/>
        </p:spPr>
        <p:txBody>
          <a:bodyPr anchor="b"/>
          <a:lstStyle/>
          <a:p>
            <a:fld id="{AE8AFD99-FB30-4FAC-AB19-09C0B244A7B8}" type="slidenum">
              <a:rPr lang="de-DE"/>
              <a:pPr/>
              <a:t>55</a:t>
            </a:fld>
            <a:endParaRPr lang="de-DE"/>
          </a:p>
        </p:txBody>
      </p:sp>
      <p:pic>
        <p:nvPicPr>
          <p:cNvPr id="131106" name="Picture 2"/>
          <p:cNvPicPr>
            <a:picLocks noChangeAspect="1" noChangeArrowheads="1"/>
          </p:cNvPicPr>
          <p:nvPr/>
        </p:nvPicPr>
        <p:blipFill>
          <a:blip r:embed="rId10"/>
          <a:srcRect/>
          <a:stretch>
            <a:fillRect/>
          </a:stretch>
        </p:blipFill>
        <p:spPr bwMode="auto">
          <a:xfrm>
            <a:off x="244475" y="1019175"/>
            <a:ext cx="1457325" cy="1557338"/>
          </a:xfrm>
          <a:prstGeom prst="rect">
            <a:avLst/>
          </a:prstGeom>
          <a:noFill/>
          <a:ln w="9525">
            <a:noFill/>
            <a:miter lim="800000"/>
            <a:headEnd/>
            <a:tailEnd/>
          </a:ln>
        </p:spPr>
      </p:pic>
      <p:pic>
        <p:nvPicPr>
          <p:cNvPr id="131107" name="Picture 2" descr="D:\Work\CBM\Hamamatsu\CBM05H4\photos\CBM05H4_pside_p4 - bright.jpg"/>
          <p:cNvPicPr>
            <a:picLocks noChangeAspect="1" noChangeArrowheads="1"/>
          </p:cNvPicPr>
          <p:nvPr/>
        </p:nvPicPr>
        <p:blipFill>
          <a:blip r:embed="rId11"/>
          <a:srcRect/>
          <a:stretch>
            <a:fillRect/>
          </a:stretch>
        </p:blipFill>
        <p:spPr bwMode="auto">
          <a:xfrm>
            <a:off x="6978650" y="2590800"/>
            <a:ext cx="1981200" cy="1485900"/>
          </a:xfrm>
          <a:prstGeom prst="rect">
            <a:avLst/>
          </a:prstGeom>
          <a:noFill/>
          <a:ln w="9525">
            <a:noFill/>
            <a:miter lim="800000"/>
            <a:headEnd/>
            <a:tailEnd/>
          </a:ln>
        </p:spPr>
      </p:pic>
    </p:spTree>
    <p:extLst>
      <p:ext uri="{BB962C8B-B14F-4D97-AF65-F5344CB8AC3E}">
        <p14:creationId xmlns:p14="http://schemas.microsoft.com/office/powerpoint/2010/main" val="3191610998"/>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40962" name="Footer Placeholder 4"/>
          <p:cNvSpPr>
            <a:spLocks noGrp="1"/>
          </p:cNvSpPr>
          <p:nvPr>
            <p:ph type="ftr" sz="quarter" idx="11"/>
          </p:nvPr>
        </p:nvSpPr>
        <p:spPr>
          <a:xfrm>
            <a:off x="2336800" y="6245225"/>
            <a:ext cx="51181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409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68C823-00AE-794B-B84F-60CAF39F04F2}" type="slidenum">
              <a:rPr lang="ru-RU" sz="1400"/>
              <a:pPr eaLnBrk="1" hangingPunct="1"/>
              <a:t>56</a:t>
            </a:fld>
            <a:endParaRPr lang="ru-RU" sz="1400"/>
          </a:p>
        </p:txBody>
      </p:sp>
      <p:sp>
        <p:nvSpPr>
          <p:cNvPr id="2" name="Rectangle 1"/>
          <p:cNvSpPr/>
          <p:nvPr/>
        </p:nvSpPr>
        <p:spPr>
          <a:xfrm>
            <a:off x="762000" y="1714269"/>
            <a:ext cx="7619999" cy="1077218"/>
          </a:xfrm>
          <a:prstGeom prst="rect">
            <a:avLst/>
          </a:prstGeom>
        </p:spPr>
        <p:txBody>
          <a:bodyPr wrap="square">
            <a:spAutoFit/>
          </a:bodyPr>
          <a:lstStyle/>
          <a:p>
            <a:pPr algn="ctr" eaLnBrk="1" hangingPunct="1">
              <a:buSzPct val="75000"/>
            </a:pPr>
            <a:r>
              <a:rPr lang="en-US" sz="3200" b="1" dirty="0">
                <a:solidFill>
                  <a:srgbClr val="000066"/>
                </a:solidFill>
              </a:rPr>
              <a:t>NICA </a:t>
            </a:r>
            <a:r>
              <a:rPr lang="en-US" sz="3200" b="1" dirty="0" smtClean="0">
                <a:solidFill>
                  <a:srgbClr val="000066"/>
                </a:solidFill>
              </a:rPr>
              <a:t>program </a:t>
            </a:r>
          </a:p>
          <a:p>
            <a:pPr algn="ctr" eaLnBrk="1" hangingPunct="1">
              <a:buSzPct val="75000"/>
            </a:pPr>
            <a:r>
              <a:rPr lang="en-US" sz="3200" b="1" dirty="0" smtClean="0">
                <a:solidFill>
                  <a:srgbClr val="000066"/>
                </a:solidFill>
              </a:rPr>
              <a:t>in</a:t>
            </a:r>
            <a:r>
              <a:rPr lang="ru-RU" sz="3200" b="1" dirty="0" smtClean="0">
                <a:solidFill>
                  <a:srgbClr val="000066"/>
                </a:solidFill>
              </a:rPr>
              <a:t> </a:t>
            </a:r>
            <a:r>
              <a:rPr lang="en-US" sz="3200" b="1" dirty="0" smtClean="0">
                <a:solidFill>
                  <a:srgbClr val="000066"/>
                </a:solidFill>
              </a:rPr>
              <a:t> spin physics</a:t>
            </a:r>
          </a:p>
        </p:txBody>
      </p:sp>
      <p:sp>
        <p:nvSpPr>
          <p:cNvPr id="3" name="TextBox 2"/>
          <p:cNvSpPr txBox="1"/>
          <p:nvPr/>
        </p:nvSpPr>
        <p:spPr>
          <a:xfrm>
            <a:off x="2133601" y="4775201"/>
            <a:ext cx="4673399" cy="461665"/>
          </a:xfrm>
          <a:prstGeom prst="rect">
            <a:avLst/>
          </a:prstGeom>
          <a:noFill/>
        </p:spPr>
        <p:txBody>
          <a:bodyPr wrap="none" rtlCol="0">
            <a:spAutoFit/>
          </a:bodyPr>
          <a:lstStyle/>
          <a:p>
            <a:r>
              <a:rPr lang="en-US" sz="2400" b="1" i="1" dirty="0" smtClean="0">
                <a:solidFill>
                  <a:srgbClr val="000090"/>
                </a:solidFill>
              </a:rPr>
              <a:t>SPD project preparation stage</a:t>
            </a:r>
            <a:endParaRPr lang="en-US" sz="2400" b="1" i="1" dirty="0">
              <a:solidFill>
                <a:srgbClr val="000090"/>
              </a:solidFill>
            </a:endParaRPr>
          </a:p>
        </p:txBody>
      </p:sp>
    </p:spTree>
    <p:extLst>
      <p:ext uri="{BB962C8B-B14F-4D97-AF65-F5344CB8AC3E}">
        <p14:creationId xmlns:p14="http://schemas.microsoft.com/office/powerpoint/2010/main" val="313705604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8" descr="Slide1.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3500" y="158750"/>
            <a:ext cx="2692400" cy="201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Content Placeholder 2"/>
          <p:cNvSpPr txBox="1">
            <a:spLocks/>
          </p:cNvSpPr>
          <p:nvPr/>
        </p:nvSpPr>
        <p:spPr bwMode="auto">
          <a:xfrm>
            <a:off x="2095500" y="198438"/>
            <a:ext cx="4826000" cy="5762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GB" b="1">
                <a:solidFill>
                  <a:srgbClr val="000090"/>
                </a:solidFill>
                <a:cs typeface="Arial" charset="0"/>
              </a:rPr>
              <a:t>Study of nucleon spin structure </a:t>
            </a:r>
          </a:p>
        </p:txBody>
      </p:sp>
      <p:sp>
        <p:nvSpPr>
          <p:cNvPr id="37891"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37892" name="Footer Placeholder 2"/>
          <p:cNvSpPr>
            <a:spLocks noGrp="1"/>
          </p:cNvSpPr>
          <p:nvPr>
            <p:ph type="ftr" sz="quarter" idx="11"/>
          </p:nvPr>
        </p:nvSpPr>
        <p:spPr>
          <a:xfrm>
            <a:off x="2336800" y="6257925"/>
            <a:ext cx="55245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37893" name="Slide Number Placeholder 6"/>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F2E6893-96E1-9944-A790-D8EB2F10E1E4}" type="slidenum">
              <a:rPr lang="ru-RU" sz="1400"/>
              <a:pPr eaLnBrk="1" hangingPunct="1"/>
              <a:t>57</a:t>
            </a:fld>
            <a:endParaRPr lang="ru-RU" sz="1400"/>
          </a:p>
        </p:txBody>
      </p:sp>
      <p:sp>
        <p:nvSpPr>
          <p:cNvPr id="37894" name="Content Placeholder 2"/>
          <p:cNvSpPr txBox="1">
            <a:spLocks/>
          </p:cNvSpPr>
          <p:nvPr/>
        </p:nvSpPr>
        <p:spPr bwMode="auto">
          <a:xfrm>
            <a:off x="342900" y="3690938"/>
            <a:ext cx="8178800" cy="741362"/>
          </a:xfrm>
          <a:prstGeom prst="rect">
            <a:avLst/>
          </a:prstGeom>
          <a:solidFill>
            <a:srgbClr val="CEE9F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US" sz="2000" b="1">
                <a:solidFill>
                  <a:srgbClr val="000090"/>
                </a:solidFill>
                <a:cs typeface="Arial" charset="0"/>
              </a:rPr>
              <a:t>Matveev-Muradyan-Tavkhelidze-Drell-Yan </a:t>
            </a:r>
            <a:r>
              <a:rPr lang="en-US" sz="2000">
                <a:solidFill>
                  <a:srgbClr val="000090"/>
                </a:solidFill>
                <a:cs typeface="Arial" charset="0"/>
              </a:rPr>
              <a:t>mechanism and </a:t>
            </a:r>
            <a:r>
              <a:rPr lang="en-US" sz="2000" b="1">
                <a:solidFill>
                  <a:srgbClr val="000090"/>
                </a:solidFill>
              </a:rPr>
              <a:t>SIDIS </a:t>
            </a:r>
            <a:r>
              <a:rPr lang="en-US" sz="2000">
                <a:solidFill>
                  <a:srgbClr val="000090"/>
                </a:solidFill>
              </a:rPr>
              <a:t>processes</a:t>
            </a:r>
            <a:r>
              <a:rPr lang="en-US" sz="2000" b="1">
                <a:solidFill>
                  <a:srgbClr val="000090"/>
                </a:solidFill>
                <a:cs typeface="Arial" charset="0"/>
              </a:rPr>
              <a:t> – </a:t>
            </a:r>
            <a:r>
              <a:rPr lang="en-US" sz="2000" i="1">
                <a:solidFill>
                  <a:srgbClr val="000090"/>
                </a:solidFill>
                <a:cs typeface="Arial" charset="0"/>
              </a:rPr>
              <a:t>are good tools for these measurements</a:t>
            </a:r>
          </a:p>
        </p:txBody>
      </p:sp>
      <p:sp>
        <p:nvSpPr>
          <p:cNvPr id="37895" name="Content Placeholder 2"/>
          <p:cNvSpPr txBox="1">
            <a:spLocks/>
          </p:cNvSpPr>
          <p:nvPr/>
        </p:nvSpPr>
        <p:spPr bwMode="auto">
          <a:xfrm>
            <a:off x="292100" y="4757738"/>
            <a:ext cx="3619500"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GB" sz="2000" b="1">
                <a:solidFill>
                  <a:srgbClr val="000090"/>
                </a:solidFill>
                <a:cs typeface="Arial" charset="0"/>
              </a:rPr>
              <a:t>Direct photons production </a:t>
            </a:r>
          </a:p>
          <a:p>
            <a:pPr eaLnBrk="1" hangingPunct="1">
              <a:spcBef>
                <a:spcPct val="20000"/>
              </a:spcBef>
            </a:pPr>
            <a:r>
              <a:rPr lang="en-GB" sz="2000" b="1">
                <a:solidFill>
                  <a:srgbClr val="000090"/>
                </a:solidFill>
                <a:cs typeface="Arial" charset="0"/>
              </a:rPr>
              <a:t>(</a:t>
            </a:r>
            <a:r>
              <a:rPr lang="en-GB" sz="2000" i="1">
                <a:solidFill>
                  <a:srgbClr val="000090"/>
                </a:solidFill>
                <a:cs typeface="Arial" charset="0"/>
              </a:rPr>
              <a:t>gluon polarization</a:t>
            </a:r>
            <a:r>
              <a:rPr lang="en-GB" sz="2000" b="1">
                <a:solidFill>
                  <a:srgbClr val="000090"/>
                </a:solidFill>
                <a:cs typeface="Arial" charset="0"/>
              </a:rPr>
              <a:t>)</a:t>
            </a:r>
            <a:endParaRPr lang="en-GB" sz="2000">
              <a:solidFill>
                <a:srgbClr val="000090"/>
              </a:solidFill>
              <a:cs typeface="Arial" charset="0"/>
            </a:endParaRPr>
          </a:p>
        </p:txBody>
      </p:sp>
      <p:pic>
        <p:nvPicPr>
          <p:cNvPr id="3789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2700" y="4413250"/>
            <a:ext cx="5181600" cy="179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52700" y="1281113"/>
            <a:ext cx="3244850" cy="620712"/>
          </a:xfrm>
          <a:prstGeom prst="rect">
            <a:avLst/>
          </a:prstGeom>
          <a:solidFill>
            <a:srgbClr val="DCE6F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898" name="TextBox 13"/>
          <p:cNvSpPr txBox="1">
            <a:spLocks noChangeArrowheads="1"/>
          </p:cNvSpPr>
          <p:nvPr/>
        </p:nvSpPr>
        <p:spPr bwMode="auto">
          <a:xfrm>
            <a:off x="533400" y="1381125"/>
            <a:ext cx="17954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rgbClr val="000090"/>
                </a:solidFill>
                <a:cs typeface="Arial" charset="0"/>
              </a:rPr>
              <a:t>the sum rule:</a:t>
            </a:r>
          </a:p>
        </p:txBody>
      </p:sp>
      <p:pic>
        <p:nvPicPr>
          <p:cNvPr id="37899" name="Picture 6" descr="NICA-Logo_4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3700" y="139700"/>
            <a:ext cx="1498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7900" name="Content Placeholder 2"/>
          <p:cNvSpPr txBox="1">
            <a:spLocks/>
          </p:cNvSpPr>
          <p:nvPr/>
        </p:nvSpPr>
        <p:spPr bwMode="auto">
          <a:xfrm>
            <a:off x="330200" y="2865438"/>
            <a:ext cx="8166100" cy="766762"/>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en-GB" sz="2000" i="1">
                <a:solidFill>
                  <a:srgbClr val="000090"/>
                </a:solidFill>
                <a:cs typeface="Arial" charset="0"/>
              </a:rPr>
              <a:t>It will allow to measure all </a:t>
            </a:r>
            <a:r>
              <a:rPr lang="en-GB" sz="2000" b="1" i="1">
                <a:solidFill>
                  <a:srgbClr val="000090"/>
                </a:solidFill>
                <a:cs typeface="Arial" charset="0"/>
              </a:rPr>
              <a:t>8</a:t>
            </a:r>
            <a:r>
              <a:rPr lang="en-GB" sz="2000" i="1">
                <a:solidFill>
                  <a:srgbClr val="000090"/>
                </a:solidFill>
                <a:cs typeface="Arial" charset="0"/>
              </a:rPr>
              <a:t> intrinsic-transverse-momentum dependent </a:t>
            </a:r>
            <a:r>
              <a:rPr lang="en-GB" sz="2000" b="1" i="1">
                <a:solidFill>
                  <a:srgbClr val="000090"/>
                </a:solidFill>
                <a:cs typeface="Arial" charset="0"/>
              </a:rPr>
              <a:t>PDF</a:t>
            </a:r>
            <a:r>
              <a:rPr lang="en-GB" sz="2000" i="1">
                <a:solidFill>
                  <a:srgbClr val="000090"/>
                </a:solidFill>
                <a:cs typeface="Arial" charset="0"/>
              </a:rPr>
              <a:t>s (at leading twist)         </a:t>
            </a:r>
            <a:r>
              <a:rPr lang="en-GB" sz="2000" b="1" i="1">
                <a:solidFill>
                  <a:srgbClr val="FF0000"/>
                </a:solidFill>
                <a:cs typeface="Arial" charset="0"/>
              </a:rPr>
              <a:t>in one experiment</a:t>
            </a:r>
          </a:p>
        </p:txBody>
      </p:sp>
      <p:sp>
        <p:nvSpPr>
          <p:cNvPr id="37901" name="Rectangle 1"/>
          <p:cNvSpPr>
            <a:spLocks noChangeArrowheads="1"/>
          </p:cNvSpPr>
          <p:nvPr/>
        </p:nvSpPr>
        <p:spPr bwMode="auto">
          <a:xfrm>
            <a:off x="501650" y="958850"/>
            <a:ext cx="16525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spcBef>
                <a:spcPct val="20000"/>
              </a:spcBef>
            </a:pPr>
            <a:r>
              <a:rPr lang="en-US" sz="2000">
                <a:solidFill>
                  <a:srgbClr val="000090"/>
                </a:solidFill>
                <a:cs typeface="Arial" charset="0"/>
              </a:rPr>
              <a:t>must confirm</a:t>
            </a:r>
          </a:p>
        </p:txBody>
      </p:sp>
      <p:sp>
        <p:nvSpPr>
          <p:cNvPr id="37902" name="Rectangle 2"/>
          <p:cNvSpPr>
            <a:spLocks noChangeArrowheads="1"/>
          </p:cNvSpPr>
          <p:nvPr/>
        </p:nvSpPr>
        <p:spPr bwMode="auto">
          <a:xfrm>
            <a:off x="317500" y="2039938"/>
            <a:ext cx="8204200" cy="70802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b="1">
                <a:solidFill>
                  <a:srgbClr val="FF0006"/>
                </a:solidFill>
              </a:rPr>
              <a:t>NICA</a:t>
            </a:r>
            <a:r>
              <a:rPr lang="en-US" sz="2000">
                <a:solidFill>
                  <a:srgbClr val="000090"/>
                </a:solidFill>
              </a:rPr>
              <a:t> collider will provide collisions of protons and deuterons with </a:t>
            </a:r>
          </a:p>
          <a:p>
            <a:pPr algn="r"/>
            <a:r>
              <a:rPr lang="en-US" sz="2000">
                <a:solidFill>
                  <a:srgbClr val="000090"/>
                </a:solidFill>
              </a:rPr>
              <a:t>all combinations of polarization – </a:t>
            </a:r>
            <a:r>
              <a:rPr lang="en-US" sz="2000" i="1">
                <a:solidFill>
                  <a:srgbClr val="000090"/>
                </a:solidFill>
              </a:rPr>
              <a:t>transversal and longitudinal</a:t>
            </a:r>
            <a:r>
              <a:rPr lang="en-US" sz="2000">
                <a:solidFill>
                  <a:srgbClr val="000090"/>
                </a:solidFill>
              </a:rPr>
              <a:t>  </a:t>
            </a:r>
          </a:p>
        </p:txBody>
      </p:sp>
    </p:spTree>
    <p:extLst>
      <p:ext uri="{BB962C8B-B14F-4D97-AF65-F5344CB8AC3E}">
        <p14:creationId xmlns:p14="http://schemas.microsoft.com/office/powerpoint/2010/main" val="2562465380"/>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2"/>
          <p:cNvGraphicFramePr>
            <a:graphicFrameLocks noGrp="1"/>
          </p:cNvGraphicFramePr>
          <p:nvPr/>
        </p:nvGraphicFramePr>
        <p:xfrm>
          <a:off x="279400" y="1062038"/>
          <a:ext cx="8566149" cy="5184774"/>
        </p:xfrm>
        <a:graphic>
          <a:graphicData uri="http://schemas.openxmlformats.org/drawingml/2006/table">
            <a:tbl>
              <a:tblPr/>
              <a:tblGrid>
                <a:gridCol w="1524054"/>
                <a:gridCol w="1371649"/>
                <a:gridCol w="1054137"/>
                <a:gridCol w="1028736"/>
                <a:gridCol w="1143040"/>
                <a:gridCol w="1104939"/>
                <a:gridCol w="1339594"/>
              </a:tblGrid>
              <a:tr h="62413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dirty="0" smtClean="0">
                          <a:solidFill>
                            <a:srgbClr val="000090"/>
                          </a:solidFill>
                          <a:latin typeface="Arial"/>
                          <a:ea typeface="Calibri"/>
                          <a:cs typeface="Arial"/>
                        </a:rPr>
                        <a:t>e</a:t>
                      </a:r>
                      <a:r>
                        <a:rPr lang="ru-RU" sz="1600" b="0" i="1" dirty="0" err="1" smtClean="0">
                          <a:solidFill>
                            <a:srgbClr val="000090"/>
                          </a:solidFill>
                          <a:latin typeface="Arial"/>
                          <a:ea typeface="Calibri"/>
                          <a:cs typeface="Arial"/>
                        </a:rPr>
                        <a:t>xperiment</a:t>
                      </a:r>
                      <a:endParaRPr lang="ru-RU" sz="1600" b="0" i="1"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CERN,</a:t>
                      </a:r>
                      <a:endParaRPr lang="ru-RU" sz="1600">
                        <a:solidFill>
                          <a:srgbClr val="000090"/>
                        </a:solidFill>
                        <a:latin typeface="Arial"/>
                        <a:ea typeface="Calibri"/>
                        <a:cs typeface="Arial"/>
                      </a:endParaRPr>
                    </a:p>
                    <a:p>
                      <a:pPr>
                        <a:spcAft>
                          <a:spcPts val="0"/>
                        </a:spcAft>
                      </a:pPr>
                      <a:r>
                        <a:rPr lang="ru-RU" sz="1600" b="1">
                          <a:solidFill>
                            <a:srgbClr val="000090"/>
                          </a:solidFill>
                          <a:latin typeface="Arial"/>
                          <a:ea typeface="Calibri"/>
                          <a:cs typeface="Arial"/>
                        </a:rPr>
                        <a:t>COMPASS</a:t>
                      </a:r>
                      <a:r>
                        <a:rPr lang="en-US" sz="1600" b="1">
                          <a:solidFill>
                            <a:srgbClr val="000090"/>
                          </a:solidFill>
                          <a:latin typeface="Arial"/>
                          <a:ea typeface="Calibri"/>
                          <a:cs typeface="Arial"/>
                        </a:rPr>
                        <a:t>-II</a:t>
                      </a:r>
                      <a:endParaRPr lang="ru-RU" sz="160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FAIR,</a:t>
                      </a:r>
                      <a:endParaRPr lang="ru-RU" sz="1600">
                        <a:solidFill>
                          <a:srgbClr val="000090"/>
                        </a:solidFill>
                        <a:latin typeface="Arial"/>
                        <a:ea typeface="Calibri"/>
                        <a:cs typeface="Arial"/>
                      </a:endParaRPr>
                    </a:p>
                    <a:p>
                      <a:pPr>
                        <a:spcAft>
                          <a:spcPts val="0"/>
                        </a:spcAft>
                      </a:pPr>
                      <a:r>
                        <a:rPr lang="ru-RU" sz="1600" b="1">
                          <a:solidFill>
                            <a:srgbClr val="000090"/>
                          </a:solidFill>
                          <a:latin typeface="Arial"/>
                          <a:ea typeface="Calibri"/>
                          <a:cs typeface="Arial"/>
                        </a:rPr>
                        <a:t>PANDA</a:t>
                      </a:r>
                      <a:endParaRPr lang="ru-RU" sz="160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FNAL,</a:t>
                      </a:r>
                      <a:endParaRPr lang="ru-RU" sz="1600">
                        <a:solidFill>
                          <a:srgbClr val="000090"/>
                        </a:solidFill>
                        <a:latin typeface="Arial"/>
                        <a:ea typeface="Calibri"/>
                        <a:cs typeface="Arial"/>
                      </a:endParaRPr>
                    </a:p>
                    <a:p>
                      <a:pPr>
                        <a:spcAft>
                          <a:spcPts val="0"/>
                        </a:spcAft>
                      </a:pPr>
                      <a:r>
                        <a:rPr lang="en-US" sz="1600" b="1">
                          <a:solidFill>
                            <a:srgbClr val="000090"/>
                          </a:solidFill>
                          <a:latin typeface="Arial"/>
                          <a:ea typeface="Calibri"/>
                          <a:cs typeface="Arial"/>
                        </a:rPr>
                        <a:t> </a:t>
                      </a:r>
                      <a:r>
                        <a:rPr lang="ru-RU" sz="1600" b="1">
                          <a:solidFill>
                            <a:srgbClr val="000090"/>
                          </a:solidFill>
                          <a:latin typeface="Arial"/>
                          <a:ea typeface="Calibri"/>
                          <a:cs typeface="Arial"/>
                        </a:rPr>
                        <a:t>E-906</a:t>
                      </a:r>
                      <a:endParaRPr lang="ru-RU" sz="160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RHIC,</a:t>
                      </a:r>
                      <a:endParaRPr lang="ru-RU" sz="1600">
                        <a:solidFill>
                          <a:srgbClr val="000090"/>
                        </a:solidFill>
                        <a:latin typeface="Arial"/>
                        <a:ea typeface="Calibri"/>
                        <a:cs typeface="Arial"/>
                      </a:endParaRPr>
                    </a:p>
                    <a:p>
                      <a:pPr>
                        <a:spcAft>
                          <a:spcPts val="0"/>
                        </a:spcAft>
                      </a:pPr>
                      <a:r>
                        <a:rPr lang="ru-RU" sz="1600" b="1">
                          <a:solidFill>
                            <a:srgbClr val="000090"/>
                          </a:solidFill>
                          <a:latin typeface="Arial"/>
                          <a:ea typeface="Calibri"/>
                          <a:cs typeface="Arial"/>
                        </a:rPr>
                        <a:t>STAR</a:t>
                      </a:r>
                      <a:endParaRPr lang="ru-RU" sz="160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a:solidFill>
                            <a:srgbClr val="000090"/>
                          </a:solidFill>
                          <a:latin typeface="Arial"/>
                          <a:ea typeface="Calibri"/>
                          <a:cs typeface="Arial"/>
                        </a:rPr>
                        <a:t>RHIC-PHENIX</a:t>
                      </a:r>
                      <a:endParaRPr lang="ru-RU" sz="160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dirty="0">
                          <a:solidFill>
                            <a:srgbClr val="FF0000"/>
                          </a:solidFill>
                          <a:latin typeface="Arial"/>
                          <a:ea typeface="Calibri"/>
                          <a:cs typeface="Arial"/>
                        </a:rPr>
                        <a:t>NICA,</a:t>
                      </a:r>
                      <a:endParaRPr lang="ru-RU" sz="1600" dirty="0">
                        <a:solidFill>
                          <a:srgbClr val="FF0000"/>
                        </a:solidFill>
                        <a:latin typeface="Arial"/>
                        <a:ea typeface="Calibri"/>
                        <a:cs typeface="Arial"/>
                      </a:endParaRPr>
                    </a:p>
                    <a:p>
                      <a:pPr>
                        <a:spcAft>
                          <a:spcPts val="0"/>
                        </a:spcAft>
                      </a:pPr>
                      <a:r>
                        <a:rPr lang="ru-RU" sz="1600" b="1" dirty="0">
                          <a:solidFill>
                            <a:srgbClr val="FF0000"/>
                          </a:solidFill>
                          <a:latin typeface="Arial"/>
                          <a:ea typeface="Calibri"/>
                          <a:cs typeface="Arial"/>
                        </a:rPr>
                        <a:t>SPD</a:t>
                      </a:r>
                      <a:endParaRPr lang="ru-RU" sz="1600" dirty="0">
                        <a:solidFill>
                          <a:srgbClr val="FF000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58">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dirty="0" err="1">
                          <a:solidFill>
                            <a:srgbClr val="000090"/>
                          </a:solidFill>
                          <a:latin typeface="Arial"/>
                          <a:ea typeface="Calibri"/>
                          <a:cs typeface="Arial"/>
                        </a:rPr>
                        <a:t>mode</a:t>
                      </a:r>
                      <a:endParaRPr lang="ru-RU" sz="1600" b="0" i="1"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smtClean="0">
                          <a:solidFill>
                            <a:srgbClr val="000090"/>
                          </a:solidFill>
                          <a:latin typeface="Arial"/>
                          <a:ea typeface="Calibri"/>
                          <a:cs typeface="Arial"/>
                        </a:rPr>
                        <a:t>F.T.</a:t>
                      </a:r>
                      <a:endParaRPr lang="ru-RU" sz="1600" b="1" i="0"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smtClean="0">
                          <a:solidFill>
                            <a:srgbClr val="000090"/>
                          </a:solidFill>
                          <a:latin typeface="Arial"/>
                          <a:ea typeface="Calibri"/>
                          <a:cs typeface="Arial"/>
                        </a:rPr>
                        <a:t>F.T.</a:t>
                      </a:r>
                      <a:endParaRPr lang="ru-RU" sz="1600" b="1"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smtClean="0">
                          <a:solidFill>
                            <a:srgbClr val="000090"/>
                          </a:solidFill>
                          <a:latin typeface="Arial"/>
                          <a:ea typeface="Calibri"/>
                          <a:cs typeface="Arial"/>
                        </a:rPr>
                        <a:t>F.T.</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collider</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collider</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collider</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4314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dirty="0">
                          <a:solidFill>
                            <a:srgbClr val="000090"/>
                          </a:solidFill>
                          <a:latin typeface="Arial"/>
                          <a:ea typeface="Calibri"/>
                          <a:cs typeface="Arial"/>
                        </a:rPr>
                        <a:t>Beam/target</a:t>
                      </a: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dirty="0">
                          <a:solidFill>
                            <a:srgbClr val="000090"/>
                          </a:solidFill>
                          <a:latin typeface="Arial"/>
                          <a:ea typeface="Calibri"/>
                          <a:cs typeface="Arial"/>
                        </a:rPr>
                        <a:t>π- ,</a:t>
                      </a:r>
                      <a:r>
                        <a:rPr lang="en-US" sz="1600" b="1" i="0" dirty="0">
                          <a:solidFill>
                            <a:srgbClr val="000090"/>
                          </a:solidFill>
                          <a:latin typeface="Arial"/>
                          <a:ea typeface="Calibri"/>
                          <a:cs typeface="Arial"/>
                        </a:rPr>
                        <a:t>  </a:t>
                      </a:r>
                      <a:r>
                        <a:rPr lang="ru-RU" sz="1600" b="1" i="0" dirty="0">
                          <a:solidFill>
                            <a:srgbClr val="000090"/>
                          </a:solidFill>
                          <a:latin typeface="Arial"/>
                          <a:ea typeface="Calibri"/>
                          <a:cs typeface="Arial"/>
                        </a:rPr>
                        <a:t> </a:t>
                      </a:r>
                      <a:r>
                        <a:rPr lang="ru-RU" sz="1600" b="1" i="0" dirty="0" err="1">
                          <a:solidFill>
                            <a:srgbClr val="000090"/>
                          </a:solidFill>
                          <a:latin typeface="Arial"/>
                          <a:ea typeface="Calibri"/>
                          <a:cs typeface="Arial"/>
                        </a:rPr>
                        <a:t>p</a:t>
                      </a:r>
                      <a:r>
                        <a:rPr lang="ru-RU" sz="1600" b="1" i="0" dirty="0">
                          <a:solidFill>
                            <a:srgbClr val="000090"/>
                          </a:solidFill>
                          <a:latin typeface="Arial"/>
                          <a:ea typeface="Calibri"/>
                          <a:cs typeface="Arial"/>
                        </a:rPr>
                        <a:t> </a:t>
                      </a:r>
                      <a:endParaRPr lang="ru-RU" sz="1600" i="0"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anti-p, p</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π- ,  p </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pp</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pp</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pp, p</a:t>
                      </a:r>
                      <a:r>
                        <a:rPr lang="en-US" sz="1600" b="1" i="0">
                          <a:solidFill>
                            <a:srgbClr val="000090"/>
                          </a:solidFill>
                          <a:latin typeface="Arial"/>
                          <a:ea typeface="Calibri"/>
                          <a:cs typeface="Arial"/>
                        </a:rPr>
                        <a:t>d</a:t>
                      </a:r>
                      <a:r>
                        <a:rPr lang="ru-RU" sz="1600" b="1" i="0">
                          <a:solidFill>
                            <a:srgbClr val="000090"/>
                          </a:solidFill>
                          <a:latin typeface="Arial"/>
                          <a:ea typeface="Calibri"/>
                          <a:cs typeface="Arial"/>
                        </a:rPr>
                        <a:t>,</a:t>
                      </a:r>
                      <a:r>
                        <a:rPr lang="en-US" sz="1600" b="1" i="0">
                          <a:solidFill>
                            <a:srgbClr val="000090"/>
                          </a:solidFill>
                          <a:latin typeface="Arial"/>
                          <a:ea typeface="Calibri"/>
                          <a:cs typeface="Arial"/>
                        </a:rPr>
                        <a:t>dd</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58">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a:solidFill>
                            <a:srgbClr val="000090"/>
                          </a:solidFill>
                          <a:latin typeface="Arial"/>
                          <a:ea typeface="Calibri"/>
                          <a:cs typeface="Arial"/>
                        </a:rPr>
                        <a:t>Polarization:b</a:t>
                      </a:r>
                      <a:r>
                        <a:rPr lang="en-US" sz="1600" b="0" i="1">
                          <a:solidFill>
                            <a:srgbClr val="000090"/>
                          </a:solidFill>
                          <a:latin typeface="Arial"/>
                          <a:ea typeface="Calibri"/>
                          <a:cs typeface="Arial"/>
                        </a:rPr>
                        <a:t>/t</a:t>
                      </a:r>
                      <a:endParaRPr lang="ru-RU" sz="1600" b="0" i="1">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dirty="0">
                          <a:solidFill>
                            <a:srgbClr val="000090"/>
                          </a:solidFill>
                          <a:latin typeface="Arial"/>
                          <a:ea typeface="Calibri"/>
                          <a:cs typeface="Arial"/>
                        </a:rPr>
                        <a:t>0;    0.8</a:t>
                      </a:r>
                      <a:endParaRPr lang="ru-RU" sz="1600" i="0"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dirty="0">
                          <a:solidFill>
                            <a:srgbClr val="000090"/>
                          </a:solidFill>
                          <a:latin typeface="Arial"/>
                          <a:ea typeface="Calibri"/>
                          <a:cs typeface="Arial"/>
                        </a:rPr>
                        <a:t>0; </a:t>
                      </a:r>
                      <a:r>
                        <a:rPr lang="en-US" sz="1600" b="1" i="0" dirty="0">
                          <a:solidFill>
                            <a:srgbClr val="000090"/>
                          </a:solidFill>
                          <a:latin typeface="Arial"/>
                          <a:ea typeface="Calibri"/>
                          <a:cs typeface="Arial"/>
                        </a:rPr>
                        <a:t>        </a:t>
                      </a:r>
                      <a:r>
                        <a:rPr lang="ru-RU" sz="1600" b="1" i="0" dirty="0">
                          <a:solidFill>
                            <a:srgbClr val="000090"/>
                          </a:solidFill>
                          <a:latin typeface="Arial"/>
                          <a:ea typeface="Calibri"/>
                          <a:cs typeface="Arial"/>
                        </a:rPr>
                        <a:t>0</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0; </a:t>
                      </a:r>
                      <a:r>
                        <a:rPr lang="en-US" sz="1600" b="1" i="0">
                          <a:solidFill>
                            <a:srgbClr val="000090"/>
                          </a:solidFill>
                          <a:latin typeface="Arial"/>
                          <a:ea typeface="Calibri"/>
                          <a:cs typeface="Arial"/>
                        </a:rPr>
                        <a:t>   </a:t>
                      </a:r>
                      <a:r>
                        <a:rPr lang="ru-RU" sz="1600" b="1" i="0">
                          <a:solidFill>
                            <a:srgbClr val="000090"/>
                          </a:solidFill>
                          <a:latin typeface="Arial"/>
                          <a:ea typeface="Calibri"/>
                          <a:cs typeface="Arial"/>
                        </a:rPr>
                        <a:t>0</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 0.5 </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0.5 </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a:solidFill>
                            <a:srgbClr val="000090"/>
                          </a:solidFill>
                          <a:latin typeface="Arial"/>
                          <a:ea typeface="Calibri"/>
                          <a:cs typeface="Arial"/>
                        </a:rPr>
                        <a:t> </a:t>
                      </a:r>
                      <a:r>
                        <a:rPr lang="en-US" sz="1600" b="1" i="0" dirty="0" smtClean="0">
                          <a:solidFill>
                            <a:srgbClr val="000090"/>
                          </a:solidFill>
                          <a:latin typeface="Arial"/>
                          <a:ea typeface="Calibri"/>
                          <a:cs typeface="Arial"/>
                        </a:rPr>
                        <a:t>0.</a:t>
                      </a:r>
                      <a:r>
                        <a:rPr lang="ru-RU" sz="1600" b="1" i="0" dirty="0" smtClean="0">
                          <a:solidFill>
                            <a:srgbClr val="000090"/>
                          </a:solidFill>
                          <a:latin typeface="Arial"/>
                          <a:ea typeface="Calibri"/>
                          <a:cs typeface="Arial"/>
                        </a:rPr>
                        <a:t>7</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9674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a:solidFill>
                            <a:srgbClr val="000090"/>
                          </a:solidFill>
                          <a:latin typeface="Arial"/>
                          <a:ea typeface="Calibri"/>
                          <a:cs typeface="Arial"/>
                        </a:rPr>
                        <a:t>Luminosity</a:t>
                      </a:r>
                      <a:endParaRPr lang="ru-RU" sz="1600" b="0" i="1">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a:solidFill>
                            <a:srgbClr val="000090"/>
                          </a:solidFill>
                          <a:latin typeface="Arial"/>
                          <a:ea typeface="Calibri"/>
                          <a:cs typeface="Arial"/>
                        </a:rPr>
                        <a:t>  2·10</a:t>
                      </a:r>
                      <a:r>
                        <a:rPr lang="en-US" sz="1600" b="1" i="0" baseline="30000" dirty="0">
                          <a:solidFill>
                            <a:srgbClr val="000090"/>
                          </a:solidFill>
                          <a:latin typeface="Arial"/>
                          <a:ea typeface="Calibri"/>
                          <a:cs typeface="Arial"/>
                        </a:rPr>
                        <a:t>33</a:t>
                      </a:r>
                      <a:endParaRPr lang="ru-RU" sz="1600" i="0"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2·10</a:t>
                      </a:r>
                      <a:r>
                        <a:rPr lang="en-US" sz="1600" b="1" i="0" baseline="30000">
                          <a:solidFill>
                            <a:srgbClr val="000090"/>
                          </a:solidFill>
                          <a:latin typeface="Arial"/>
                          <a:ea typeface="Calibri"/>
                          <a:cs typeface="Arial"/>
                        </a:rPr>
                        <a:t>32</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a:solidFill>
                            <a:srgbClr val="000090"/>
                          </a:solidFill>
                          <a:latin typeface="Arial"/>
                          <a:ea typeface="Calibri"/>
                          <a:cs typeface="Arial"/>
                        </a:rPr>
                        <a:t>3.5·10</a:t>
                      </a:r>
                      <a:r>
                        <a:rPr lang="en-US" sz="1600" b="1" i="0" baseline="30000" dirty="0">
                          <a:solidFill>
                            <a:srgbClr val="000090"/>
                          </a:solidFill>
                          <a:latin typeface="Arial"/>
                          <a:ea typeface="Calibri"/>
                          <a:cs typeface="Arial"/>
                        </a:rPr>
                        <a:t>35</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5·10</a:t>
                      </a:r>
                      <a:r>
                        <a:rPr lang="en-US" sz="1600" b="1" i="0" baseline="30000">
                          <a:solidFill>
                            <a:srgbClr val="000090"/>
                          </a:solidFill>
                          <a:latin typeface="Arial"/>
                          <a:ea typeface="Calibri"/>
                          <a:cs typeface="Arial"/>
                        </a:rPr>
                        <a:t>32</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5·10</a:t>
                      </a:r>
                      <a:r>
                        <a:rPr lang="en-US" sz="1600" b="1" i="0" baseline="30000">
                          <a:solidFill>
                            <a:srgbClr val="000090"/>
                          </a:solidFill>
                          <a:latin typeface="Arial"/>
                          <a:ea typeface="Calibri"/>
                          <a:cs typeface="Arial"/>
                        </a:rPr>
                        <a:t>32</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10</a:t>
                      </a:r>
                      <a:r>
                        <a:rPr lang="en-US" sz="1600" b="1" i="0" baseline="30000">
                          <a:solidFill>
                            <a:srgbClr val="000090"/>
                          </a:solidFill>
                          <a:latin typeface="Arial"/>
                          <a:ea typeface="Calibri"/>
                          <a:cs typeface="Arial"/>
                        </a:rPr>
                        <a:t>32</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96742">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dirty="0">
                          <a:solidFill>
                            <a:srgbClr val="000090"/>
                          </a:solidFill>
                          <a:latin typeface="Arial"/>
                          <a:ea typeface="Calibri"/>
                          <a:cs typeface="Arial"/>
                        </a:rPr>
                        <a:t>√s , </a:t>
                      </a:r>
                      <a:r>
                        <a:rPr lang="en-US" sz="1600" b="0" i="1" dirty="0" err="1">
                          <a:solidFill>
                            <a:srgbClr val="000090"/>
                          </a:solidFill>
                          <a:latin typeface="Arial"/>
                          <a:ea typeface="Calibri"/>
                          <a:cs typeface="Arial"/>
                        </a:rPr>
                        <a:t>GeV</a:t>
                      </a:r>
                      <a:endParaRPr lang="ru-RU" sz="1600" b="0" i="1"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14</a:t>
                      </a:r>
                      <a:endParaRPr lang="ru-RU" sz="1600" i="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6</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a:solidFill>
                            <a:srgbClr val="000090"/>
                          </a:solidFill>
                          <a:latin typeface="Arial"/>
                          <a:ea typeface="Calibri"/>
                          <a:cs typeface="Arial"/>
                        </a:rPr>
                        <a:t>16</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200, 500</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200, 500</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smtClean="0">
                          <a:solidFill>
                            <a:srgbClr val="000090"/>
                          </a:solidFill>
                          <a:latin typeface="Arial"/>
                          <a:ea typeface="Calibri"/>
                          <a:cs typeface="Arial"/>
                        </a:rPr>
                        <a:t>10 - 26</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58">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a:solidFill>
                            <a:srgbClr val="000090"/>
                          </a:solidFill>
                          <a:latin typeface="Arial"/>
                          <a:ea typeface="Calibri"/>
                          <a:cs typeface="Arial"/>
                        </a:rPr>
                        <a:t>x</a:t>
                      </a:r>
                      <a:r>
                        <a:rPr lang="en-US" sz="1600" b="0" i="1" baseline="-25000">
                          <a:solidFill>
                            <a:srgbClr val="000090"/>
                          </a:solidFill>
                          <a:latin typeface="Arial"/>
                          <a:ea typeface="Calibri"/>
                          <a:cs typeface="Arial"/>
                        </a:rPr>
                        <a:t>1(beam)   </a:t>
                      </a:r>
                      <a:r>
                        <a:rPr lang="en-US" sz="1600" b="0" i="1">
                          <a:solidFill>
                            <a:srgbClr val="000090"/>
                          </a:solidFill>
                          <a:latin typeface="Arial"/>
                          <a:ea typeface="Calibri"/>
                          <a:cs typeface="Arial"/>
                        </a:rPr>
                        <a:t>range</a:t>
                      </a:r>
                      <a:endParaRPr lang="ru-RU" sz="1600" b="0" i="1">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0.1-0.9 </a:t>
                      </a:r>
                      <a:endParaRPr lang="ru-RU" sz="1600" i="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a:solidFill>
                            <a:srgbClr val="000090"/>
                          </a:solidFill>
                          <a:latin typeface="Arial"/>
                          <a:ea typeface="Calibri"/>
                          <a:cs typeface="Arial"/>
                        </a:rPr>
                        <a:t>0.1-0.6 </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a:solidFill>
                            <a:srgbClr val="000090"/>
                          </a:solidFill>
                          <a:latin typeface="Arial"/>
                          <a:ea typeface="Calibri"/>
                          <a:cs typeface="Arial"/>
                        </a:rPr>
                        <a:t>0.1-0.5 </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a:solidFill>
                            <a:srgbClr val="000090"/>
                          </a:solidFill>
                          <a:latin typeface="Arial"/>
                          <a:ea typeface="Calibri"/>
                          <a:cs typeface="Arial"/>
                        </a:rPr>
                        <a:t>0.03-1.0  </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0.03-1.0 </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0.1-0.8  </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58">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a:solidFill>
                            <a:srgbClr val="000090"/>
                          </a:solidFill>
                          <a:latin typeface="Arial"/>
                          <a:ea typeface="Calibri"/>
                          <a:cs typeface="Arial"/>
                        </a:rPr>
                        <a:t>q</a:t>
                      </a:r>
                      <a:r>
                        <a:rPr lang="en-US" sz="1600" b="0" i="1" baseline="-25000">
                          <a:solidFill>
                            <a:srgbClr val="000090"/>
                          </a:solidFill>
                          <a:latin typeface="Arial"/>
                          <a:ea typeface="Calibri"/>
                          <a:cs typeface="Arial"/>
                        </a:rPr>
                        <a:t>T</a:t>
                      </a:r>
                      <a:r>
                        <a:rPr lang="en-US" sz="1600" b="0" i="1">
                          <a:solidFill>
                            <a:srgbClr val="000090"/>
                          </a:solidFill>
                          <a:latin typeface="Arial"/>
                          <a:ea typeface="Calibri"/>
                          <a:cs typeface="Arial"/>
                        </a:rPr>
                        <a:t>, GeV</a:t>
                      </a:r>
                      <a:endParaRPr lang="ru-RU" sz="1600" b="0" i="1">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a:solidFill>
                            <a:srgbClr val="000090"/>
                          </a:solidFill>
                          <a:latin typeface="Arial"/>
                          <a:ea typeface="Calibri"/>
                          <a:cs typeface="Arial"/>
                        </a:rPr>
                        <a:t>0.5 -4.0</a:t>
                      </a:r>
                      <a:endParaRPr lang="ru-RU" sz="1600" i="0"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0.5 -1.5</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0.5 -3.0</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a:solidFill>
                            <a:srgbClr val="000090"/>
                          </a:solidFill>
                          <a:latin typeface="Arial"/>
                          <a:ea typeface="Calibri"/>
                          <a:cs typeface="Arial"/>
                        </a:rPr>
                        <a:t>1.0 -10.0</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dirty="0">
                          <a:solidFill>
                            <a:srgbClr val="000090"/>
                          </a:solidFill>
                          <a:latin typeface="Arial"/>
                          <a:ea typeface="Calibri"/>
                          <a:cs typeface="Arial"/>
                        </a:rPr>
                        <a:t> 1.0 -10.0</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0.5 -6.0</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6058">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dirty="0">
                          <a:solidFill>
                            <a:srgbClr val="000090"/>
                          </a:solidFill>
                          <a:latin typeface="Arial"/>
                          <a:ea typeface="Calibri"/>
                          <a:cs typeface="Arial"/>
                        </a:rPr>
                        <a:t>Lepton pairs,</a:t>
                      </a:r>
                      <a:endParaRPr lang="ru-RU" sz="1600" b="0" i="1"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dirty="0" err="1">
                          <a:solidFill>
                            <a:srgbClr val="000090"/>
                          </a:solidFill>
                          <a:latin typeface="Arial"/>
                          <a:ea typeface="Calibri"/>
                          <a:cs typeface="Arial"/>
                        </a:rPr>
                        <a:t>μ</a:t>
                      </a:r>
                      <a:r>
                        <a:rPr lang="en-US" sz="1600" b="1" i="0" dirty="0">
                          <a:solidFill>
                            <a:srgbClr val="000090"/>
                          </a:solidFill>
                          <a:latin typeface="Arial"/>
                          <a:ea typeface="Calibri"/>
                          <a:cs typeface="Arial"/>
                        </a:rPr>
                        <a:t>-</a:t>
                      </a:r>
                      <a:r>
                        <a:rPr lang="ru-RU" sz="1600" b="1" i="0" dirty="0" err="1">
                          <a:solidFill>
                            <a:srgbClr val="000090"/>
                          </a:solidFill>
                          <a:latin typeface="Arial"/>
                          <a:ea typeface="Calibri"/>
                          <a:cs typeface="Arial"/>
                        </a:rPr>
                        <a:t>μ</a:t>
                      </a:r>
                      <a:r>
                        <a:rPr lang="en-US" sz="1600" b="1" i="0" dirty="0">
                          <a:solidFill>
                            <a:srgbClr val="000090"/>
                          </a:solidFill>
                          <a:latin typeface="Arial"/>
                          <a:ea typeface="Calibri"/>
                          <a:cs typeface="Arial"/>
                        </a:rPr>
                        <a:t>+</a:t>
                      </a:r>
                      <a:endParaRPr lang="ru-RU" sz="1600" i="0"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1" i="0">
                          <a:solidFill>
                            <a:srgbClr val="000090"/>
                          </a:solidFill>
                          <a:latin typeface="Arial"/>
                          <a:ea typeface="Calibri"/>
                          <a:cs typeface="Arial"/>
                        </a:rPr>
                        <a:t> </a:t>
                      </a:r>
                      <a:r>
                        <a:rPr lang="ru-RU" sz="1600" b="1" i="0">
                          <a:solidFill>
                            <a:srgbClr val="000090"/>
                          </a:solidFill>
                          <a:latin typeface="Arial"/>
                          <a:ea typeface="Calibri"/>
                          <a:cs typeface="Arial"/>
                        </a:rPr>
                        <a:t>μ</a:t>
                      </a:r>
                      <a:r>
                        <a:rPr lang="en-US" sz="1600" b="1" i="0">
                          <a:solidFill>
                            <a:srgbClr val="000090"/>
                          </a:solidFill>
                          <a:latin typeface="Arial"/>
                          <a:ea typeface="Calibri"/>
                          <a:cs typeface="Arial"/>
                        </a:rPr>
                        <a:t>-</a:t>
                      </a:r>
                      <a:r>
                        <a:rPr lang="ru-RU" sz="1600" b="1" i="0">
                          <a:solidFill>
                            <a:srgbClr val="000090"/>
                          </a:solidFill>
                          <a:latin typeface="Arial"/>
                          <a:ea typeface="Calibri"/>
                          <a:cs typeface="Arial"/>
                        </a:rPr>
                        <a:t>μ+</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dirty="0" err="1">
                          <a:solidFill>
                            <a:srgbClr val="000090"/>
                          </a:solidFill>
                          <a:latin typeface="Arial"/>
                          <a:ea typeface="Calibri"/>
                          <a:cs typeface="Arial"/>
                        </a:rPr>
                        <a:t>μ-μ</a:t>
                      </a:r>
                      <a:r>
                        <a:rPr lang="ru-RU" sz="1600" b="1" i="0" dirty="0">
                          <a:solidFill>
                            <a:srgbClr val="000090"/>
                          </a:solidFill>
                          <a:latin typeface="Arial"/>
                          <a:ea typeface="Calibri"/>
                          <a:cs typeface="Arial"/>
                        </a:rPr>
                        <a:t>+, </a:t>
                      </a:r>
                      <a:r>
                        <a:rPr lang="ru-RU" sz="1600" b="1" i="0" dirty="0" err="1">
                          <a:solidFill>
                            <a:srgbClr val="000090"/>
                          </a:solidFill>
                          <a:latin typeface="Arial"/>
                          <a:ea typeface="Calibri"/>
                          <a:cs typeface="Arial"/>
                        </a:rPr>
                        <a:t>e+e</a:t>
                      </a:r>
                      <a:r>
                        <a:rPr lang="ru-RU" sz="1600" b="1" i="0" dirty="0">
                          <a:solidFill>
                            <a:srgbClr val="000090"/>
                          </a:solidFill>
                          <a:latin typeface="Arial"/>
                          <a:ea typeface="Calibri"/>
                          <a:cs typeface="Arial"/>
                        </a:rPr>
                        <a:t>-</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289188">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a:solidFill>
                            <a:srgbClr val="000090"/>
                          </a:solidFill>
                          <a:latin typeface="Arial"/>
                          <a:ea typeface="Calibri"/>
                          <a:cs typeface="Arial"/>
                        </a:rPr>
                        <a:t>Data taking</a:t>
                      </a: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dirty="0">
                          <a:solidFill>
                            <a:srgbClr val="000090"/>
                          </a:solidFill>
                          <a:latin typeface="Arial"/>
                          <a:ea typeface="Calibri"/>
                          <a:cs typeface="Arial"/>
                        </a:rPr>
                        <a:t> </a:t>
                      </a:r>
                      <a:r>
                        <a:rPr lang="ru-RU" sz="1600" b="1" i="0" dirty="0" smtClean="0">
                          <a:solidFill>
                            <a:srgbClr val="000090"/>
                          </a:solidFill>
                          <a:latin typeface="Arial"/>
                          <a:ea typeface="Calibri"/>
                          <a:cs typeface="Arial"/>
                        </a:rPr>
                        <a:t>201</a:t>
                      </a:r>
                      <a:r>
                        <a:rPr lang="en-US" sz="1600" b="1" i="0" dirty="0" smtClean="0">
                          <a:solidFill>
                            <a:srgbClr val="000090"/>
                          </a:solidFill>
                          <a:latin typeface="Arial"/>
                          <a:ea typeface="Calibri"/>
                          <a:cs typeface="Arial"/>
                        </a:rPr>
                        <a:t>5</a:t>
                      </a:r>
                      <a:endParaRPr lang="ru-RU" sz="1600" i="0"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dirty="0">
                          <a:solidFill>
                            <a:srgbClr val="000090"/>
                          </a:solidFill>
                          <a:latin typeface="Arial"/>
                          <a:ea typeface="Calibri"/>
                          <a:cs typeface="Arial"/>
                        </a:rPr>
                        <a:t>&gt;</a:t>
                      </a:r>
                      <a:r>
                        <a:rPr lang="ru-RU" sz="1600" b="1" i="0" dirty="0" smtClean="0">
                          <a:solidFill>
                            <a:srgbClr val="000090"/>
                          </a:solidFill>
                          <a:latin typeface="Arial"/>
                          <a:ea typeface="Calibri"/>
                          <a:cs typeface="Arial"/>
                        </a:rPr>
                        <a:t>20</a:t>
                      </a:r>
                      <a:r>
                        <a:rPr lang="en-US" sz="1600" b="1" i="0" dirty="0" smtClean="0">
                          <a:solidFill>
                            <a:srgbClr val="000090"/>
                          </a:solidFill>
                          <a:latin typeface="Arial"/>
                          <a:ea typeface="Calibri"/>
                          <a:cs typeface="Arial"/>
                        </a:rPr>
                        <a:t>25</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 2013</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&gt;2016</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a:solidFill>
                            <a:srgbClr val="000090"/>
                          </a:solidFill>
                          <a:latin typeface="Arial"/>
                          <a:ea typeface="Calibri"/>
                          <a:cs typeface="Arial"/>
                        </a:rPr>
                        <a:t>&gt;2016</a:t>
                      </a:r>
                      <a:endParaRPr lang="ru-RU" sz="1600" i="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1" i="0" dirty="0">
                          <a:solidFill>
                            <a:srgbClr val="000090"/>
                          </a:solidFill>
                          <a:latin typeface="Arial"/>
                          <a:ea typeface="Calibri"/>
                          <a:cs typeface="Arial"/>
                        </a:rPr>
                        <a:t>&gt;</a:t>
                      </a:r>
                      <a:r>
                        <a:rPr lang="ru-RU" sz="1600" b="1" i="0" dirty="0" smtClean="0">
                          <a:solidFill>
                            <a:srgbClr val="000090"/>
                          </a:solidFill>
                          <a:latin typeface="Arial"/>
                          <a:ea typeface="Calibri"/>
                          <a:cs typeface="Arial"/>
                        </a:rPr>
                        <a:t>20</a:t>
                      </a:r>
                      <a:r>
                        <a:rPr lang="en-US" sz="1600" b="1" i="0" dirty="0" smtClean="0">
                          <a:solidFill>
                            <a:srgbClr val="000090"/>
                          </a:solidFill>
                          <a:latin typeface="Arial"/>
                          <a:ea typeface="Calibri"/>
                          <a:cs typeface="Arial"/>
                        </a:rPr>
                        <a:t>20</a:t>
                      </a:r>
                      <a:endParaRPr lang="ru-RU" sz="1600" i="0" dirty="0">
                        <a:solidFill>
                          <a:srgbClr val="000090"/>
                        </a:solidFill>
                        <a:latin typeface="Arial"/>
                        <a:ea typeface="Calibri"/>
                        <a:cs typeface="Arial"/>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r>
              <a:tr h="312064">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dirty="0">
                          <a:solidFill>
                            <a:srgbClr val="000090"/>
                          </a:solidFill>
                          <a:latin typeface="Arial"/>
                          <a:ea typeface="Calibri"/>
                          <a:cs typeface="Arial"/>
                        </a:rPr>
                        <a:t>Transversity </a:t>
                      </a: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64">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dirty="0" err="1" smtClean="0">
                          <a:solidFill>
                            <a:srgbClr val="000090"/>
                          </a:solidFill>
                          <a:latin typeface="Arial"/>
                          <a:ea typeface="Calibri"/>
                          <a:cs typeface="Arial"/>
                        </a:rPr>
                        <a:t>Boer</a:t>
                      </a:r>
                      <a:r>
                        <a:rPr lang="ru-RU" sz="1600" b="0" i="1" dirty="0" err="1">
                          <a:solidFill>
                            <a:srgbClr val="000090"/>
                          </a:solidFill>
                          <a:latin typeface="Arial"/>
                          <a:ea typeface="Calibri"/>
                          <a:cs typeface="Arial"/>
                        </a:rPr>
                        <a:t>-Mulders</a:t>
                      </a:r>
                      <a:r>
                        <a:rPr lang="ru-RU" sz="1600" b="0" i="1" dirty="0">
                          <a:solidFill>
                            <a:srgbClr val="000090"/>
                          </a:solidFill>
                          <a:latin typeface="Arial"/>
                          <a:ea typeface="Calibri"/>
                          <a:cs typeface="Arial"/>
                        </a:rPr>
                        <a:t> </a:t>
                      </a: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 </a:t>
                      </a:r>
                      <a:endParaRPr lang="ru-RU" sz="1200" dirty="0">
                        <a:solidFill>
                          <a:srgbClr val="FF0000"/>
                        </a:solidFill>
                        <a:latin typeface="Times New Roman"/>
                        <a:ea typeface="Calibri"/>
                        <a:cs typeface="Times New Roman"/>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44220">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dirty="0">
                          <a:solidFill>
                            <a:srgbClr val="000090"/>
                          </a:solidFill>
                          <a:latin typeface="Arial"/>
                          <a:ea typeface="Calibri"/>
                          <a:cs typeface="Arial"/>
                        </a:rPr>
                        <a:t>Sivers </a:t>
                      </a: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64">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dirty="0" err="1">
                          <a:solidFill>
                            <a:srgbClr val="000090"/>
                          </a:solidFill>
                          <a:latin typeface="Arial"/>
                          <a:ea typeface="Calibri"/>
                          <a:cs typeface="Arial"/>
                        </a:rPr>
                        <a:t>Pretzelosity</a:t>
                      </a:r>
                      <a:r>
                        <a:rPr lang="ru-RU" sz="1600" b="0" i="1" dirty="0">
                          <a:solidFill>
                            <a:srgbClr val="000090"/>
                          </a:solidFill>
                          <a:latin typeface="Arial"/>
                          <a:ea typeface="Calibri"/>
                          <a:cs typeface="Arial"/>
                        </a:rPr>
                        <a:t> </a:t>
                      </a: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smtClean="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64">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600" b="0" i="1" dirty="0" err="1">
                          <a:solidFill>
                            <a:srgbClr val="000090"/>
                          </a:solidFill>
                          <a:latin typeface="Arial"/>
                          <a:ea typeface="Calibri"/>
                          <a:cs typeface="Arial"/>
                        </a:rPr>
                        <a:t>Worm</a:t>
                      </a:r>
                      <a:r>
                        <a:rPr lang="ru-RU" sz="1600" b="0" i="1" dirty="0">
                          <a:solidFill>
                            <a:srgbClr val="000090"/>
                          </a:solidFill>
                          <a:latin typeface="Arial"/>
                          <a:ea typeface="Calibri"/>
                          <a:cs typeface="Arial"/>
                        </a:rPr>
                        <a:t> </a:t>
                      </a:r>
                      <a:r>
                        <a:rPr lang="ru-RU" sz="1600" b="0" i="1" dirty="0" err="1">
                          <a:solidFill>
                            <a:srgbClr val="000090"/>
                          </a:solidFill>
                          <a:latin typeface="Arial"/>
                          <a:ea typeface="Calibri"/>
                          <a:cs typeface="Arial"/>
                        </a:rPr>
                        <a:t>Gear</a:t>
                      </a:r>
                      <a:r>
                        <a:rPr lang="ru-RU" sz="1600" b="0" i="1" dirty="0">
                          <a:solidFill>
                            <a:srgbClr val="000090"/>
                          </a:solidFill>
                          <a:latin typeface="Arial"/>
                          <a:ea typeface="Calibri"/>
                          <a:cs typeface="Arial"/>
                        </a:rPr>
                        <a:t> </a:t>
                      </a: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smtClean="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ru-RU"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r h="312064">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600" b="0" i="1" dirty="0">
                          <a:solidFill>
                            <a:srgbClr val="000090"/>
                          </a:solidFill>
                          <a:latin typeface="Arial"/>
                          <a:ea typeface="Calibri"/>
                          <a:cs typeface="Arial"/>
                        </a:rPr>
                        <a:t>Direct γ</a:t>
                      </a:r>
                      <a:endParaRPr lang="ru-RU" sz="1600" b="0" i="1" dirty="0">
                        <a:solidFill>
                          <a:srgbClr val="000090"/>
                        </a:solidFill>
                        <a:latin typeface="Arial"/>
                        <a:ea typeface="Calibri"/>
                        <a:cs typeface="Arial"/>
                      </a:endParaRPr>
                    </a:p>
                  </a:txBody>
                  <a:tcPr marL="68297" marR="68297" marT="0" marB="0">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a:solidFill>
                            <a:srgbClr val="000090"/>
                          </a:solidFill>
                          <a:latin typeface="Times New Roman"/>
                          <a:ea typeface="Calibri"/>
                          <a:cs typeface="Times New Roman"/>
                        </a:rPr>
                        <a:t>NO</a:t>
                      </a:r>
                      <a:endParaRPr lang="ru-RU" sz="1200">
                        <a:solidFill>
                          <a:srgbClr val="00009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a:solidFill>
                            <a:srgbClr val="000090"/>
                          </a:solidFill>
                          <a:latin typeface="Times New Roman"/>
                          <a:ea typeface="Calibri"/>
                          <a:cs typeface="Times New Roman"/>
                        </a:rPr>
                        <a:t>NO</a:t>
                      </a:r>
                      <a:endParaRPr lang="ru-RU" sz="1200" dirty="0">
                        <a:solidFill>
                          <a:srgbClr val="00009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a:solidFill>
                            <a:srgbClr val="FF0000"/>
                          </a:solidFill>
                          <a:latin typeface="Times New Roman"/>
                          <a:ea typeface="Calibri"/>
                          <a:cs typeface="Times New Roman"/>
                        </a:rPr>
                        <a:t>YES</a:t>
                      </a:r>
                      <a:endParaRPr lang="ru-RU" sz="120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c>
                  <a:txBody>
                    <a:bodyPr/>
                    <a:lstStyle>
                      <a:lvl1pPr marL="0" algn="l" defTabSz="457200" rtl="0" eaLnBrk="1" latinLnBrk="0" hangingPunct="1">
                        <a:defRPr sz="1800" kern="1200">
                          <a:solidFill>
                            <a:schemeClr val="tx1"/>
                          </a:solidFill>
                          <a:latin typeface="Times New Roman"/>
                        </a:defRPr>
                      </a:lvl1pPr>
                      <a:lvl2pPr marL="457200" algn="l" defTabSz="457200" rtl="0" eaLnBrk="1" latinLnBrk="0" hangingPunct="1">
                        <a:defRPr sz="1800" kern="1200">
                          <a:solidFill>
                            <a:schemeClr val="tx1"/>
                          </a:solidFill>
                          <a:latin typeface="Times New Roman"/>
                        </a:defRPr>
                      </a:lvl2pPr>
                      <a:lvl3pPr marL="914400" algn="l" defTabSz="457200" rtl="0" eaLnBrk="1" latinLnBrk="0" hangingPunct="1">
                        <a:defRPr sz="1800" kern="1200">
                          <a:solidFill>
                            <a:schemeClr val="tx1"/>
                          </a:solidFill>
                          <a:latin typeface="Times New Roman"/>
                        </a:defRPr>
                      </a:lvl3pPr>
                      <a:lvl4pPr marL="1371600" algn="l" defTabSz="457200" rtl="0" eaLnBrk="1" latinLnBrk="0" hangingPunct="1">
                        <a:defRPr sz="1800" kern="1200">
                          <a:solidFill>
                            <a:schemeClr val="tx1"/>
                          </a:solidFill>
                          <a:latin typeface="Times New Roman"/>
                        </a:defRPr>
                      </a:lvl4pPr>
                      <a:lvl5pPr marL="1828800" algn="l" defTabSz="457200" rtl="0" eaLnBrk="1" latinLnBrk="0" hangingPunct="1">
                        <a:defRPr sz="1800" kern="1200">
                          <a:solidFill>
                            <a:schemeClr val="tx1"/>
                          </a:solidFill>
                          <a:latin typeface="Times New Roman"/>
                        </a:defRPr>
                      </a:lvl5pPr>
                      <a:lvl6pPr marL="2286000" algn="l" defTabSz="457200" rtl="0" eaLnBrk="1" latinLnBrk="0" hangingPunct="1">
                        <a:defRPr sz="1800" kern="1200">
                          <a:solidFill>
                            <a:schemeClr val="tx1"/>
                          </a:solidFill>
                          <a:latin typeface="Times New Roman"/>
                        </a:defRPr>
                      </a:lvl6pPr>
                      <a:lvl7pPr marL="2743200" algn="l" defTabSz="457200" rtl="0" eaLnBrk="1" latinLnBrk="0" hangingPunct="1">
                        <a:defRPr sz="1800" kern="1200">
                          <a:solidFill>
                            <a:schemeClr val="tx1"/>
                          </a:solidFill>
                          <a:latin typeface="Times New Roman"/>
                        </a:defRPr>
                      </a:lvl7pPr>
                      <a:lvl8pPr marL="3200400" algn="l" defTabSz="457200" rtl="0" eaLnBrk="1" latinLnBrk="0" hangingPunct="1">
                        <a:defRPr sz="1800" kern="1200">
                          <a:solidFill>
                            <a:schemeClr val="tx1"/>
                          </a:solidFill>
                          <a:latin typeface="Times New Roman"/>
                        </a:defRPr>
                      </a:lvl8pPr>
                      <a:lvl9pPr marL="3657600" algn="l" defTabSz="457200" rtl="0" eaLnBrk="1" latinLnBrk="0" hangingPunct="1">
                        <a:defRPr sz="1800" kern="1200">
                          <a:solidFill>
                            <a:schemeClr val="tx1"/>
                          </a:solidFill>
                          <a:latin typeface="Times New Roman"/>
                        </a:defRPr>
                      </a:lvl9pPr>
                    </a:lstStyle>
                    <a:p>
                      <a:pPr>
                        <a:spcAft>
                          <a:spcPts val="0"/>
                        </a:spcAft>
                      </a:pPr>
                      <a:r>
                        <a:rPr lang="en-US" sz="1200" b="1" dirty="0">
                          <a:solidFill>
                            <a:srgbClr val="FF0000"/>
                          </a:solidFill>
                          <a:latin typeface="Times New Roman"/>
                          <a:ea typeface="Calibri"/>
                          <a:cs typeface="Times New Roman"/>
                        </a:rPr>
                        <a:t>YES</a:t>
                      </a:r>
                      <a:endParaRPr lang="ru-RU" sz="1200" dirty="0">
                        <a:solidFill>
                          <a:srgbClr val="FF0000"/>
                        </a:solidFill>
                        <a:latin typeface="Times New Roman"/>
                        <a:ea typeface="Calibri"/>
                        <a:cs typeface="Times New Roman"/>
                      </a:endParaRPr>
                    </a:p>
                  </a:txBody>
                  <a:tcPr marL="68297" marR="68297" marT="0" marB="0">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DCEFE5"/>
                    </a:solidFill>
                  </a:tcPr>
                </a:tc>
              </a:tr>
            </a:tbl>
          </a:graphicData>
        </a:graphic>
      </p:graphicFrame>
      <p:sp>
        <p:nvSpPr>
          <p:cNvPr id="40075"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40076"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40077"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DE253B1-1B4D-A941-B081-F8A0A6E5F36A}" type="slidenum">
              <a:rPr lang="ru-RU" sz="1400"/>
              <a:pPr eaLnBrk="1" hangingPunct="1"/>
              <a:t>58</a:t>
            </a:fld>
            <a:endParaRPr lang="ru-RU" sz="1400"/>
          </a:p>
        </p:txBody>
      </p:sp>
      <p:sp>
        <p:nvSpPr>
          <p:cNvPr id="40078" name="Content Placeholder 2"/>
          <p:cNvSpPr txBox="1">
            <a:spLocks/>
          </p:cNvSpPr>
          <p:nvPr/>
        </p:nvSpPr>
        <p:spPr bwMode="auto">
          <a:xfrm>
            <a:off x="1003300" y="198438"/>
            <a:ext cx="7772400" cy="5762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GB" b="1">
                <a:solidFill>
                  <a:srgbClr val="000090"/>
                </a:solidFill>
                <a:cs typeface="Arial" charset="0"/>
              </a:rPr>
              <a:t>Experiments studying nucleon spin structure </a:t>
            </a:r>
          </a:p>
        </p:txBody>
      </p:sp>
    </p:spTree>
    <p:extLst>
      <p:ext uri="{BB962C8B-B14F-4D97-AF65-F5344CB8AC3E}">
        <p14:creationId xmlns:p14="http://schemas.microsoft.com/office/powerpoint/2010/main" val="4245920397"/>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40962" name="Footer Placeholder 4"/>
          <p:cNvSpPr>
            <a:spLocks noGrp="1"/>
          </p:cNvSpPr>
          <p:nvPr>
            <p:ph type="ftr" sz="quarter" idx="11"/>
          </p:nvPr>
        </p:nvSpPr>
        <p:spPr>
          <a:xfrm>
            <a:off x="2336800" y="6245225"/>
            <a:ext cx="51181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40963" name="TextBox 6"/>
          <p:cNvSpPr txBox="1">
            <a:spLocks noChangeArrowheads="1"/>
          </p:cNvSpPr>
          <p:nvPr/>
        </p:nvSpPr>
        <p:spPr bwMode="auto">
          <a:xfrm>
            <a:off x="469900" y="1244600"/>
            <a:ext cx="8204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0000"/>
                </a:solidFill>
              </a:rPr>
              <a:t>SPD</a:t>
            </a:r>
            <a:r>
              <a:rPr lang="en-US" b="1">
                <a:solidFill>
                  <a:srgbClr val="000090"/>
                </a:solidFill>
              </a:rPr>
              <a:t>/NICA </a:t>
            </a:r>
            <a:r>
              <a:rPr lang="en-US">
                <a:solidFill>
                  <a:srgbClr val="000090"/>
                </a:solidFill>
              </a:rPr>
              <a:t>will provide unique opportunity </a:t>
            </a:r>
          </a:p>
          <a:p>
            <a:pPr algn="r" eaLnBrk="1" hangingPunct="1"/>
            <a:r>
              <a:rPr lang="en-US" i="1">
                <a:solidFill>
                  <a:srgbClr val="000090"/>
                </a:solidFill>
              </a:rPr>
              <a:t>not available at other facilit</a:t>
            </a:r>
            <a:r>
              <a:rPr lang="en-US">
                <a:solidFill>
                  <a:srgbClr val="000090"/>
                </a:solidFill>
              </a:rPr>
              <a:t>ies</a:t>
            </a:r>
          </a:p>
          <a:p>
            <a:pPr algn="r" eaLnBrk="1" hangingPunct="1"/>
            <a:r>
              <a:rPr lang="en-US">
                <a:solidFill>
                  <a:srgbClr val="000090"/>
                </a:solidFill>
              </a:rPr>
              <a:t>to study all of the PDF in one experiment </a:t>
            </a:r>
          </a:p>
          <a:p>
            <a:pPr algn="r" eaLnBrk="1" hangingPunct="1"/>
            <a:r>
              <a:rPr lang="en-US">
                <a:solidFill>
                  <a:srgbClr val="000090"/>
                </a:solidFill>
              </a:rPr>
              <a:t>and obtain the comprehensive information </a:t>
            </a:r>
          </a:p>
          <a:p>
            <a:pPr algn="r" eaLnBrk="1" hangingPunct="1"/>
            <a:r>
              <a:rPr lang="en-US">
                <a:solidFill>
                  <a:srgbClr val="000090"/>
                </a:solidFill>
              </a:rPr>
              <a:t>on the nucleon spin structure </a:t>
            </a:r>
          </a:p>
          <a:p>
            <a:pPr algn="r" eaLnBrk="1" hangingPunct="1"/>
            <a:r>
              <a:rPr lang="en-US">
                <a:solidFill>
                  <a:srgbClr val="000090"/>
                </a:solidFill>
              </a:rPr>
              <a:t>at high statistical level</a:t>
            </a:r>
          </a:p>
          <a:p>
            <a:pPr algn="r" eaLnBrk="1" hangingPunct="1"/>
            <a:r>
              <a:rPr lang="en-US">
                <a:solidFill>
                  <a:srgbClr val="000090"/>
                </a:solidFill>
              </a:rPr>
              <a:t>with min. systematic uncertainties  </a:t>
            </a:r>
          </a:p>
        </p:txBody>
      </p:sp>
      <p:sp>
        <p:nvSpPr>
          <p:cNvPr id="40964"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568C823-00AE-794B-B84F-60CAF39F04F2}" type="slidenum">
              <a:rPr lang="ru-RU" sz="1400"/>
              <a:pPr eaLnBrk="1" hangingPunct="1"/>
              <a:t>59</a:t>
            </a:fld>
            <a:endParaRPr lang="ru-RU" sz="1400"/>
          </a:p>
        </p:txBody>
      </p:sp>
    </p:spTree>
    <p:extLst>
      <p:ext uri="{BB962C8B-B14F-4D97-AF65-F5344CB8AC3E}">
        <p14:creationId xmlns:p14="http://schemas.microsoft.com/office/powerpoint/2010/main" val="354945676"/>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IMG_82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66" y="3598331"/>
            <a:ext cx="4673600" cy="3115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2" descr="D:\!Butenko\-=Work=-\=Nuclotron=\=Системы=\ЛУ20\Лазер\Experiment\Layout-HILac+LU20-big-cop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3" y="1083726"/>
            <a:ext cx="3183468" cy="2167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3" descr="F:\+=HILAC=\common-view.jpg"/>
          <p:cNvPicPr>
            <a:picLocks noChangeAspect="1" noChangeArrowheads="1"/>
          </p:cNvPicPr>
          <p:nvPr/>
        </p:nvPicPr>
        <p:blipFill>
          <a:blip r:embed="rId4" cstate="print"/>
          <a:srcRect/>
          <a:stretch>
            <a:fillRect/>
          </a:stretch>
        </p:blipFill>
        <p:spPr bwMode="auto">
          <a:xfrm flipH="1">
            <a:off x="2604773" y="786374"/>
            <a:ext cx="6468530" cy="2518121"/>
          </a:xfrm>
          <a:prstGeom prst="rect">
            <a:avLst/>
          </a:prstGeom>
          <a:ln>
            <a:noFill/>
          </a:ln>
          <a:effectLst>
            <a:outerShdw blurRad="292100" dist="139700" dir="2700000" algn="tl" rotWithShape="0">
              <a:srgbClr val="333333">
                <a:alpha val="65000"/>
              </a:srgbClr>
            </a:outerShdw>
            <a:softEdge rad="63500"/>
          </a:effectLst>
        </p:spPr>
      </p:pic>
      <p:sp>
        <p:nvSpPr>
          <p:cNvPr id="13" name="TextBox 7"/>
          <p:cNvSpPr txBox="1">
            <a:spLocks noChangeArrowheads="1"/>
          </p:cNvSpPr>
          <p:nvPr/>
        </p:nvSpPr>
        <p:spPr bwMode="auto">
          <a:xfrm>
            <a:off x="3432542" y="1182989"/>
            <a:ext cx="782098" cy="461665"/>
          </a:xfrm>
          <a:prstGeom prst="rect">
            <a:avLst/>
          </a:prstGeom>
          <a:noFill/>
          <a:ln w="9525">
            <a:noFill/>
            <a:miter lim="800000"/>
            <a:headEnd/>
            <a:tailEnd/>
          </a:ln>
          <a:effectLst>
            <a:glow rad="1397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2400" b="1" i="1" dirty="0">
                <a:solidFill>
                  <a:schemeClr val="bg1"/>
                </a:solidFill>
                <a:latin typeface="Calibri" pitchFamily="34" charset="0"/>
                <a:cs typeface="Arial" charset="0"/>
              </a:rPr>
              <a:t>RFQ</a:t>
            </a:r>
          </a:p>
        </p:txBody>
      </p:sp>
      <p:sp>
        <p:nvSpPr>
          <p:cNvPr id="23" name="TextBox 7"/>
          <p:cNvSpPr txBox="1">
            <a:spLocks noChangeArrowheads="1"/>
          </p:cNvSpPr>
          <p:nvPr/>
        </p:nvSpPr>
        <p:spPr bwMode="auto">
          <a:xfrm>
            <a:off x="5947187" y="832971"/>
            <a:ext cx="785554" cy="461665"/>
          </a:xfrm>
          <a:prstGeom prst="rect">
            <a:avLst/>
          </a:prstGeom>
          <a:noFill/>
          <a:ln w="9525">
            <a:noFill/>
            <a:miter lim="800000"/>
            <a:headEnd/>
            <a:tailEnd/>
          </a:ln>
          <a:effectLst>
            <a:glow rad="1397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2400" b="1" i="1" dirty="0">
                <a:solidFill>
                  <a:srgbClr val="FFFFFF"/>
                </a:solidFill>
                <a:latin typeface="Calibri" pitchFamily="34" charset="0"/>
                <a:cs typeface="Arial" charset="0"/>
              </a:rPr>
              <a:t>IH-1</a:t>
            </a:r>
          </a:p>
        </p:txBody>
      </p:sp>
      <p:sp>
        <p:nvSpPr>
          <p:cNvPr id="24" name="TextBox 7"/>
          <p:cNvSpPr txBox="1">
            <a:spLocks noChangeArrowheads="1"/>
          </p:cNvSpPr>
          <p:nvPr/>
        </p:nvSpPr>
        <p:spPr bwMode="auto">
          <a:xfrm>
            <a:off x="6995798" y="789870"/>
            <a:ext cx="785554" cy="461665"/>
          </a:xfrm>
          <a:prstGeom prst="rect">
            <a:avLst/>
          </a:prstGeom>
          <a:noFill/>
          <a:ln w="9525">
            <a:noFill/>
            <a:miter lim="800000"/>
            <a:headEnd/>
            <a:tailEnd/>
          </a:ln>
          <a:effectLst>
            <a:glow rad="1397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2400" b="1" i="1" dirty="0">
                <a:solidFill>
                  <a:srgbClr val="FFFFFF"/>
                </a:solidFill>
                <a:latin typeface="Calibri" pitchFamily="34" charset="0"/>
                <a:cs typeface="Arial" charset="0"/>
              </a:rPr>
              <a:t>IH-2</a:t>
            </a:r>
          </a:p>
        </p:txBody>
      </p:sp>
      <p:sp>
        <p:nvSpPr>
          <p:cNvPr id="14" name="TextBox 7"/>
          <p:cNvSpPr txBox="1">
            <a:spLocks noChangeArrowheads="1"/>
          </p:cNvSpPr>
          <p:nvPr/>
        </p:nvSpPr>
        <p:spPr bwMode="auto">
          <a:xfrm>
            <a:off x="4606317" y="887414"/>
            <a:ext cx="1003162" cy="461665"/>
          </a:xfrm>
          <a:prstGeom prst="rect">
            <a:avLst/>
          </a:prstGeom>
          <a:noFill/>
          <a:ln w="9525">
            <a:noFill/>
            <a:miter lim="800000"/>
            <a:headEnd/>
            <a:tailEnd/>
          </a:ln>
          <a:effectLst>
            <a:glow rad="139700">
              <a:schemeClr val="accent3">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none">
            <a:spAutoFit/>
          </a:bodyPr>
          <a:lstStyle/>
          <a:p>
            <a:pPr>
              <a:defRPr/>
            </a:pPr>
            <a:r>
              <a:rPr lang="en-US" sz="2400" b="1" i="1" dirty="0">
                <a:solidFill>
                  <a:srgbClr val="FFFFFF"/>
                </a:solidFill>
                <a:latin typeface="Calibri" pitchFamily="34" charset="0"/>
                <a:cs typeface="Arial" charset="0"/>
              </a:rPr>
              <a:t>MEBT</a:t>
            </a:r>
          </a:p>
        </p:txBody>
      </p:sp>
      <p:sp>
        <p:nvSpPr>
          <p:cNvPr id="15" name="TextBox 14"/>
          <p:cNvSpPr txBox="1"/>
          <p:nvPr/>
        </p:nvSpPr>
        <p:spPr>
          <a:xfrm rot="1800844">
            <a:off x="2779897" y="1960592"/>
            <a:ext cx="2235193" cy="400110"/>
          </a:xfrm>
          <a:prstGeom prst="rect">
            <a:avLst/>
          </a:prstGeom>
          <a:solidFill>
            <a:schemeClr val="bg1">
              <a:alpha val="46000"/>
            </a:schemeClr>
          </a:solidFill>
          <a:ln>
            <a:solidFill>
              <a:srgbClr val="FF0000"/>
            </a:solidFill>
          </a:ln>
        </p:spPr>
        <p:txBody>
          <a:bodyPr wrap="square" rtlCol="0">
            <a:spAutoFit/>
          </a:bodyPr>
          <a:lstStyle/>
          <a:p>
            <a:r>
              <a:rPr lang="en-US" sz="2000" b="1" i="1" dirty="0">
                <a:solidFill>
                  <a:srgbClr val="FF0000"/>
                </a:solidFill>
                <a:effectLst>
                  <a:outerShdw blurRad="38100" dist="38100" dir="2700000" algn="tl">
                    <a:srgbClr val="000000">
                      <a:alpha val="43137"/>
                    </a:srgbClr>
                  </a:outerShdw>
                </a:effectLst>
              </a:rPr>
              <a:t>COMMISSIONED</a:t>
            </a:r>
            <a:endParaRPr lang="ru-RU" sz="2000" b="1" i="1" dirty="0">
              <a:solidFill>
                <a:srgbClr val="FF0000"/>
              </a:solidFill>
              <a:effectLst>
                <a:outerShdw blurRad="38100" dist="38100" dir="2700000" algn="tl">
                  <a:srgbClr val="000000">
                    <a:alpha val="43137"/>
                  </a:srgbClr>
                </a:outerShdw>
              </a:effectLst>
            </a:endParaRPr>
          </a:p>
        </p:txBody>
      </p:sp>
      <p:sp>
        <p:nvSpPr>
          <p:cNvPr id="17" name="TextBox 16"/>
          <p:cNvSpPr txBox="1"/>
          <p:nvPr/>
        </p:nvSpPr>
        <p:spPr>
          <a:xfrm rot="1800844">
            <a:off x="5989473" y="1596413"/>
            <a:ext cx="1508853" cy="407252"/>
          </a:xfrm>
          <a:prstGeom prst="rect">
            <a:avLst/>
          </a:prstGeom>
          <a:solidFill>
            <a:schemeClr val="bg1">
              <a:alpha val="46000"/>
            </a:schemeClr>
          </a:solidFill>
          <a:ln>
            <a:solidFill>
              <a:srgbClr val="0033CC"/>
            </a:solidFill>
          </a:ln>
        </p:spPr>
        <p:txBody>
          <a:bodyPr wrap="square" rtlCol="0">
            <a:spAutoFit/>
          </a:bodyPr>
          <a:lstStyle/>
          <a:p>
            <a:r>
              <a:rPr lang="en-US" sz="2000" b="1" i="1" u="sng" dirty="0" smtClean="0">
                <a:solidFill>
                  <a:srgbClr val="000090"/>
                </a:solidFill>
                <a:effectLst>
                  <a:outerShdw blurRad="38100" dist="38100" dir="2700000" algn="tl">
                    <a:srgbClr val="000000">
                      <a:alpha val="43137"/>
                    </a:srgbClr>
                  </a:outerShdw>
                </a:effectLst>
              </a:rPr>
              <a:t>MOUNTED</a:t>
            </a:r>
            <a:endParaRPr lang="ru-RU" sz="2000" b="1" i="1" u="sng" dirty="0">
              <a:solidFill>
                <a:srgbClr val="000090"/>
              </a:solidFill>
              <a:effectLst>
                <a:outerShdw blurRad="38100" dist="38100" dir="2700000" algn="tl">
                  <a:srgbClr val="000000">
                    <a:alpha val="43137"/>
                  </a:srgbClr>
                </a:outerShdw>
              </a:effectLst>
            </a:endParaRPr>
          </a:p>
        </p:txBody>
      </p:sp>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72997" y="3589867"/>
            <a:ext cx="5571003" cy="3133689"/>
          </a:xfrm>
          <a:prstGeom prst="rect">
            <a:avLst/>
          </a:prstGeom>
        </p:spPr>
      </p:pic>
      <p:sp>
        <p:nvSpPr>
          <p:cNvPr id="19" name="TextBox 18"/>
          <p:cNvSpPr txBox="1"/>
          <p:nvPr/>
        </p:nvSpPr>
        <p:spPr>
          <a:xfrm rot="1800844">
            <a:off x="4272375" y="1688571"/>
            <a:ext cx="2257333" cy="400110"/>
          </a:xfrm>
          <a:prstGeom prst="rect">
            <a:avLst/>
          </a:prstGeom>
          <a:solidFill>
            <a:schemeClr val="bg1">
              <a:alpha val="46000"/>
            </a:schemeClr>
          </a:solidFill>
          <a:ln>
            <a:solidFill>
              <a:srgbClr val="FF0000"/>
            </a:solidFill>
          </a:ln>
        </p:spPr>
        <p:txBody>
          <a:bodyPr wrap="square" rtlCol="0">
            <a:spAutoFit/>
          </a:bodyPr>
          <a:lstStyle/>
          <a:p>
            <a:r>
              <a:rPr lang="en-US" sz="2000" b="1" i="1" dirty="0">
                <a:solidFill>
                  <a:srgbClr val="FF0000"/>
                </a:solidFill>
                <a:effectLst>
                  <a:outerShdw blurRad="38100" dist="38100" dir="2700000" algn="tl">
                    <a:srgbClr val="000000">
                      <a:alpha val="43137"/>
                    </a:srgbClr>
                  </a:outerShdw>
                </a:effectLst>
              </a:rPr>
              <a:t>COMMISSIONED</a:t>
            </a:r>
            <a:endParaRPr lang="ru-RU" sz="2000" b="1" i="1" dirty="0">
              <a:solidFill>
                <a:srgbClr val="FF0000"/>
              </a:solidFill>
              <a:effectLst>
                <a:outerShdw blurRad="38100" dist="38100" dir="2700000" algn="tl">
                  <a:srgbClr val="000000">
                    <a:alpha val="43137"/>
                  </a:srgbClr>
                </a:outerShdw>
              </a:effectLst>
            </a:endParaRPr>
          </a:p>
        </p:txBody>
      </p:sp>
      <p:sp>
        <p:nvSpPr>
          <p:cNvPr id="21" name="TextBox 20"/>
          <p:cNvSpPr txBox="1"/>
          <p:nvPr/>
        </p:nvSpPr>
        <p:spPr>
          <a:xfrm rot="1800844">
            <a:off x="7663602" y="1345984"/>
            <a:ext cx="1479528" cy="400110"/>
          </a:xfrm>
          <a:prstGeom prst="rect">
            <a:avLst/>
          </a:prstGeom>
          <a:solidFill>
            <a:schemeClr val="bg1">
              <a:alpha val="46000"/>
            </a:schemeClr>
          </a:solidFill>
          <a:ln>
            <a:solidFill>
              <a:srgbClr val="0033CC"/>
            </a:solidFill>
          </a:ln>
        </p:spPr>
        <p:txBody>
          <a:bodyPr wrap="square" rtlCol="0">
            <a:spAutoFit/>
          </a:bodyPr>
          <a:lstStyle/>
          <a:p>
            <a:r>
              <a:rPr lang="en-US" sz="2000" b="1" i="1" u="sng" dirty="0" smtClean="0">
                <a:solidFill>
                  <a:srgbClr val="000090"/>
                </a:solidFill>
                <a:effectLst>
                  <a:outerShdw blurRad="38100" dist="38100" dir="2700000" algn="tl">
                    <a:srgbClr val="000000">
                      <a:alpha val="43137"/>
                    </a:srgbClr>
                  </a:outerShdw>
                </a:effectLst>
              </a:rPr>
              <a:t>MOUNTED</a:t>
            </a:r>
            <a:endParaRPr lang="ru-RU" sz="2000" b="1" i="1" u="sng" dirty="0">
              <a:solidFill>
                <a:srgbClr val="000090"/>
              </a:solidFill>
              <a:effectLst>
                <a:outerShdw blurRad="38100" dist="38100" dir="2700000" algn="tl">
                  <a:srgbClr val="000000">
                    <a:alpha val="43137"/>
                  </a:srgbClr>
                </a:outerShdw>
              </a:effectLst>
            </a:endParaRPr>
          </a:p>
        </p:txBody>
      </p:sp>
      <p:sp>
        <p:nvSpPr>
          <p:cNvPr id="4" name="Rectangle 3"/>
          <p:cNvSpPr/>
          <p:nvPr/>
        </p:nvSpPr>
        <p:spPr>
          <a:xfrm>
            <a:off x="607431" y="0"/>
            <a:ext cx="6544440" cy="523220"/>
          </a:xfrm>
          <a:prstGeom prst="rect">
            <a:avLst/>
          </a:prstGeom>
          <a:solidFill>
            <a:srgbClr val="CCFFCC"/>
          </a:solidFill>
        </p:spPr>
        <p:txBody>
          <a:bodyPr wrap="none">
            <a:spAutoFit/>
          </a:bodyPr>
          <a:lstStyle/>
          <a:p>
            <a:pPr>
              <a:defRPr/>
            </a:pPr>
            <a:r>
              <a:rPr lang="en-US" sz="2800" b="1" i="1" dirty="0">
                <a:solidFill>
                  <a:srgbClr val="000090"/>
                </a:solidFill>
                <a:effectLst>
                  <a:outerShdw blurRad="38100" dist="38100" dir="2700000" algn="tl">
                    <a:srgbClr val="000000">
                      <a:alpha val="43137"/>
                    </a:srgbClr>
                  </a:outerShdw>
                </a:effectLst>
                <a:cs typeface="Arial" charset="0"/>
              </a:rPr>
              <a:t>Heavy Ion Linear Accelerator   </a:t>
            </a:r>
            <a:r>
              <a:rPr lang="en-US" sz="2800" b="1" i="1" u="sng" dirty="0" err="1">
                <a:solidFill>
                  <a:srgbClr val="000090"/>
                </a:solidFill>
                <a:effectLst>
                  <a:outerShdw blurRad="38100" dist="38100" dir="2700000" algn="tl">
                    <a:srgbClr val="000000">
                      <a:alpha val="43137"/>
                    </a:srgbClr>
                  </a:outerShdw>
                </a:effectLst>
                <a:cs typeface="Arial" charset="0"/>
              </a:rPr>
              <a:t>HILAc</a:t>
            </a:r>
            <a:endParaRPr lang="en-US" sz="2800" b="1" i="1" u="sng" dirty="0">
              <a:solidFill>
                <a:srgbClr val="000090"/>
              </a:solidFill>
              <a:effectLst>
                <a:outerShdw blurRad="38100" dist="38100" dir="2700000" algn="tl">
                  <a:srgbClr val="000000">
                    <a:alpha val="43137"/>
                  </a:srgbClr>
                </a:outerShdw>
              </a:effectLst>
              <a:cs typeface="Arial" charset="0"/>
            </a:endParaRPr>
          </a:p>
        </p:txBody>
      </p:sp>
      <p:pic>
        <p:nvPicPr>
          <p:cNvPr id="22" name="Picture 6" descr="NICA-Logo_4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flipH="1">
            <a:off x="2082800" y="2302933"/>
            <a:ext cx="1524001" cy="2048934"/>
          </a:xfrm>
          <a:prstGeom prst="straightConnector1">
            <a:avLst/>
          </a:prstGeom>
          <a:ln w="571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6502400" y="2319867"/>
            <a:ext cx="338667" cy="2015066"/>
          </a:xfrm>
          <a:prstGeom prst="straightConnector1">
            <a:avLst/>
          </a:prstGeom>
          <a:ln w="571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4622800" y="2184401"/>
            <a:ext cx="609601" cy="1777999"/>
          </a:xfrm>
          <a:prstGeom prst="straightConnector1">
            <a:avLst/>
          </a:prstGeom>
          <a:ln w="571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flipH="1">
            <a:off x="7874000" y="2065867"/>
            <a:ext cx="338668" cy="2472266"/>
          </a:xfrm>
          <a:prstGeom prst="straightConnector1">
            <a:avLst/>
          </a:prstGeom>
          <a:ln w="57150"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0" name="TextBox 20"/>
          <p:cNvSpPr txBox="1">
            <a:spLocks noChangeArrowheads="1"/>
          </p:cNvSpPr>
          <p:nvPr/>
        </p:nvSpPr>
        <p:spPr bwMode="auto">
          <a:xfrm>
            <a:off x="2895601" y="3195879"/>
            <a:ext cx="5757332" cy="523220"/>
          </a:xfrm>
          <a:prstGeom prst="rect">
            <a:avLst/>
          </a:prstGeom>
          <a:solidFill>
            <a:schemeClr val="bg1">
              <a:alpha val="92000"/>
            </a:schemeClr>
          </a:solidFill>
          <a:ln>
            <a:solidFill>
              <a:srgbClr val="000090"/>
            </a:solid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ru-RU" sz="2800" b="1" i="1" dirty="0">
                <a:solidFill>
                  <a:srgbClr val="000090"/>
                </a:solidFill>
                <a:effectLst>
                  <a:outerShdw blurRad="127000" dist="25400" dir="2400000" algn="tl">
                    <a:schemeClr val="bg1"/>
                  </a:outerShdw>
                </a:effectLst>
              </a:rPr>
              <a:t>o</a:t>
            </a:r>
            <a:r>
              <a:rPr lang="en-US" altLang="ru-RU" sz="2800" b="1" i="1" dirty="0" smtClean="0">
                <a:solidFill>
                  <a:srgbClr val="000090"/>
                </a:solidFill>
                <a:effectLst>
                  <a:outerShdw blurRad="127000" dist="25400" dir="2400000" algn="tl">
                    <a:schemeClr val="bg1"/>
                  </a:outerShdw>
                </a:effectLst>
              </a:rPr>
              <a:t>verall commissioning: Oct. 16</a:t>
            </a:r>
            <a:endParaRPr lang="ru-RU" altLang="ru-RU" sz="2800" b="1" i="1" baseline="30000" dirty="0">
              <a:solidFill>
                <a:srgbClr val="000090"/>
              </a:solidFill>
              <a:effectLst>
                <a:outerShdw blurRad="127000" dist="25400" dir="2400000" algn="tl">
                  <a:schemeClr val="bg1"/>
                </a:outerShdw>
              </a:effectLst>
            </a:endParaRPr>
          </a:p>
        </p:txBody>
      </p:sp>
      <p:sp>
        <p:nvSpPr>
          <p:cNvPr id="5" name="Date Placeholder 4"/>
          <p:cNvSpPr>
            <a:spLocks noGrp="1"/>
          </p:cNvSpPr>
          <p:nvPr>
            <p:ph type="dt" sz="half" idx="10"/>
          </p:nvPr>
        </p:nvSpPr>
        <p:spPr>
          <a:xfrm>
            <a:off x="457200" y="6312957"/>
            <a:ext cx="2133600" cy="476250"/>
          </a:xfrm>
        </p:spPr>
        <p:txBody>
          <a:bodyPr anchor="b"/>
          <a:lstStyle/>
          <a:p>
            <a:pPr>
              <a:defRPr/>
            </a:pPr>
            <a:r>
              <a:rPr lang="en-US" smtClean="0"/>
              <a:t>October 10, 2016</a:t>
            </a:r>
            <a:endParaRPr lang="ru-RU"/>
          </a:p>
        </p:txBody>
      </p:sp>
      <p:sp>
        <p:nvSpPr>
          <p:cNvPr id="7" name="Footer Placeholder 6"/>
          <p:cNvSpPr>
            <a:spLocks noGrp="1"/>
          </p:cNvSpPr>
          <p:nvPr>
            <p:ph type="ftr" sz="quarter" idx="11"/>
          </p:nvPr>
        </p:nvSpPr>
        <p:spPr>
          <a:xfrm>
            <a:off x="3124200" y="6312957"/>
            <a:ext cx="2895600" cy="476250"/>
          </a:xfrm>
        </p:spPr>
        <p:txBody>
          <a:bodyPr anchor="b"/>
          <a:lstStyle/>
          <a:p>
            <a:pPr>
              <a:defRPr/>
            </a:pPr>
            <a:r>
              <a:rPr lang="en-GB" smtClean="0"/>
              <a:t>V.Kekelidze, ICPPA</a:t>
            </a:r>
            <a:endParaRPr lang="ru-RU"/>
          </a:p>
        </p:txBody>
      </p:sp>
      <p:sp>
        <p:nvSpPr>
          <p:cNvPr id="8" name="Slide Number Placeholder 7"/>
          <p:cNvSpPr>
            <a:spLocks noGrp="1"/>
          </p:cNvSpPr>
          <p:nvPr>
            <p:ph type="sldNum" sz="quarter" idx="12"/>
          </p:nvPr>
        </p:nvSpPr>
        <p:spPr>
          <a:xfrm>
            <a:off x="6553200" y="6312957"/>
            <a:ext cx="2133600" cy="476250"/>
          </a:xfrm>
        </p:spPr>
        <p:txBody>
          <a:bodyPr anchor="b"/>
          <a:lstStyle/>
          <a:p>
            <a:pPr>
              <a:defRPr/>
            </a:pPr>
            <a:fld id="{3CFA899A-AD30-8945-B3AC-D1B6F0DA30F0}" type="slidenum">
              <a:rPr lang="ru-RU" smtClean="0"/>
              <a:pPr>
                <a:defRPr/>
              </a:pPr>
              <a:t>6</a:t>
            </a:fld>
            <a:endParaRPr lang="ru-RU"/>
          </a:p>
        </p:txBody>
      </p:sp>
    </p:spTree>
    <p:extLst>
      <p:ext uri="{BB962C8B-B14F-4D97-AF65-F5344CB8AC3E}">
        <p14:creationId xmlns:p14="http://schemas.microsoft.com/office/powerpoint/2010/main" val="700856208"/>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4" descr="nica-scheme-big.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7224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6"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29027"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V.Kekelidze, ICPPA</a:t>
            </a:r>
            <a:endParaRPr lang="ru-RU" sz="1400"/>
          </a:p>
        </p:txBody>
      </p:sp>
      <p:sp>
        <p:nvSpPr>
          <p:cNvPr id="129028"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D0B3593-6B9B-F44E-BA73-06CF19DE65A3}" type="slidenum">
              <a:rPr lang="ru-RU" sz="1400"/>
              <a:pPr eaLnBrk="1" hangingPunct="1"/>
              <a:t>60</a:t>
            </a:fld>
            <a:endParaRPr lang="ru-RU" sz="1400"/>
          </a:p>
        </p:txBody>
      </p:sp>
      <p:sp>
        <p:nvSpPr>
          <p:cNvPr id="129029" name="Picture 4" descr="nica-scheme-big.png"/>
          <p:cNvSpPr>
            <a:spLocks noChangeAspect="1"/>
          </p:cNvSpPr>
          <p:nvPr/>
        </p:nvSpPr>
        <p:spPr bwMode="auto">
          <a:xfrm>
            <a:off x="0" y="120173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pic>
        <p:nvPicPr>
          <p:cNvPr id="129030"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1" name="TextBox 4"/>
          <p:cNvSpPr txBox="1">
            <a:spLocks noChangeArrowheads="1"/>
          </p:cNvSpPr>
          <p:nvPr/>
        </p:nvSpPr>
        <p:spPr bwMode="auto">
          <a:xfrm>
            <a:off x="3276600" y="1092200"/>
            <a:ext cx="21255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i="1" dirty="0">
                <a:solidFill>
                  <a:srgbClr val="000090"/>
                </a:solidFill>
              </a:rPr>
              <a:t>some events </a:t>
            </a:r>
          </a:p>
        </p:txBody>
      </p:sp>
      <p:pic>
        <p:nvPicPr>
          <p:cNvPr id="129032"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3843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33" name="TextBox 9"/>
          <p:cNvSpPr txBox="1">
            <a:spLocks noChangeArrowheads="1"/>
          </p:cNvSpPr>
          <p:nvPr/>
        </p:nvSpPr>
        <p:spPr bwMode="auto">
          <a:xfrm>
            <a:off x="914400" y="4762500"/>
            <a:ext cx="854075"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000"/>
              <a:t>Ione source</a:t>
            </a:r>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50530" name="Footer Placeholder 2"/>
          <p:cNvSpPr>
            <a:spLocks noGrp="1"/>
          </p:cNvSpPr>
          <p:nvPr>
            <p:ph type="ftr" sz="quarter" idx="11"/>
          </p:nvPr>
        </p:nvSpPr>
        <p:spPr>
          <a:xfrm>
            <a:off x="2400300" y="6275388"/>
            <a:ext cx="5562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V.Kekelidze, ICPPA</a:t>
            </a:r>
            <a:endParaRPr lang="ru-RU" sz="1400"/>
          </a:p>
        </p:txBody>
      </p:sp>
      <p:sp>
        <p:nvSpPr>
          <p:cNvPr id="150531" name="Slide Number Placeholder 3"/>
          <p:cNvSpPr>
            <a:spLocks noGrp="1"/>
          </p:cNvSpPr>
          <p:nvPr>
            <p:ph type="sldNum" sz="quarter" idx="12"/>
          </p:nvPr>
        </p:nvSpPr>
        <p:spPr>
          <a:xfrm>
            <a:off x="6705600" y="63087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7E2C005-0F77-E243-849C-61B603F5EDCE}" type="slidenum">
              <a:rPr lang="ru-RU" sz="1400"/>
              <a:pPr eaLnBrk="1" hangingPunct="1"/>
              <a:t>61</a:t>
            </a:fld>
            <a:endParaRPr lang="ru-RU" sz="1400"/>
          </a:p>
        </p:txBody>
      </p:sp>
      <p:sp>
        <p:nvSpPr>
          <p:cNvPr id="150532" name="TextBox 4"/>
          <p:cNvSpPr txBox="1">
            <a:spLocks noChangeArrowheads="1"/>
          </p:cNvSpPr>
          <p:nvPr/>
        </p:nvSpPr>
        <p:spPr bwMode="auto">
          <a:xfrm>
            <a:off x="0" y="249238"/>
            <a:ext cx="91440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dirty="0" smtClean="0">
                <a:solidFill>
                  <a:srgbClr val="000090"/>
                </a:solidFill>
              </a:rPr>
              <a:t>Laboratory </a:t>
            </a:r>
            <a:r>
              <a:rPr lang="en-US" dirty="0">
                <a:solidFill>
                  <a:srgbClr val="000090"/>
                </a:solidFill>
              </a:rPr>
              <a:t>hosted </a:t>
            </a:r>
          </a:p>
          <a:p>
            <a:pPr algn="ctr" eaLnBrk="1" hangingPunct="1">
              <a:lnSpc>
                <a:spcPct val="150000"/>
              </a:lnSpc>
            </a:pPr>
            <a:r>
              <a:rPr lang="en-US" i="1" dirty="0">
                <a:solidFill>
                  <a:srgbClr val="000090"/>
                </a:solidFill>
              </a:rPr>
              <a:t>the 15-th  international conference </a:t>
            </a:r>
            <a:r>
              <a:rPr lang="en-US" b="1" i="1" dirty="0">
                <a:solidFill>
                  <a:srgbClr val="000090"/>
                </a:solidFill>
              </a:rPr>
              <a:t>SQM</a:t>
            </a:r>
            <a:r>
              <a:rPr lang="en-US" i="1" dirty="0">
                <a:solidFill>
                  <a:srgbClr val="000090"/>
                </a:solidFill>
              </a:rPr>
              <a:t> in </a:t>
            </a:r>
            <a:r>
              <a:rPr lang="en-US" b="1" i="1" dirty="0">
                <a:solidFill>
                  <a:srgbClr val="000090"/>
                </a:solidFill>
              </a:rPr>
              <a:t>July 2015 </a:t>
            </a:r>
          </a:p>
        </p:txBody>
      </p:sp>
      <p:pic>
        <p:nvPicPr>
          <p:cNvPr id="150533" name="Picture 1" descr="Photo2.tif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446213"/>
            <a:ext cx="91440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4"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28575"/>
            <a:ext cx="1498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50535" name="Рисунок 4" descr="LHEP-emblema-trans.gif"/>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38100"/>
            <a:ext cx="1219200" cy="68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2801790"/>
      </p:ext>
    </p:extLst>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7"/>
          <p:cNvSpPr>
            <a:spLocks noChangeArrowheads="1"/>
          </p:cNvSpPr>
          <p:nvPr/>
        </p:nvSpPr>
        <p:spPr bwMode="auto">
          <a:xfrm>
            <a:off x="127001" y="731839"/>
            <a:ext cx="8779933" cy="1323439"/>
          </a:xfrm>
          <a:prstGeom prst="rect">
            <a:avLst/>
          </a:prstGeom>
          <a:solidFill>
            <a:srgbClr val="FFFBCE"/>
          </a:solidFill>
          <a:ln>
            <a:noFill/>
          </a:ln>
          <a:extLst/>
        </p:spPr>
        <p:txBody>
          <a:bodyPr wrap="square">
            <a:spAutoFit/>
          </a:bodyPr>
          <a:lstStyle/>
          <a:p>
            <a:r>
              <a:rPr lang="ru-RU" sz="2000" i="1" dirty="0" err="1">
                <a:solidFill>
                  <a:srgbClr val="000090"/>
                </a:solidFill>
                <a:latin typeface="Arial Unicode MS" charset="0"/>
                <a:cs typeface="Arial" charset="0"/>
              </a:rPr>
              <a:t>Physics</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targets</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for</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the</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exploration</a:t>
            </a:r>
            <a:r>
              <a:rPr lang="ru-RU" sz="2000" i="1" dirty="0">
                <a:solidFill>
                  <a:srgbClr val="000090"/>
                </a:solidFill>
                <a:latin typeface="Arial Unicode MS" charset="0"/>
                <a:cs typeface="Arial" charset="0"/>
              </a:rPr>
              <a:t> </a:t>
            </a:r>
            <a:r>
              <a:rPr lang="ru-RU" sz="2000" i="1" dirty="0" err="1" smtClean="0">
                <a:solidFill>
                  <a:srgbClr val="000090"/>
                </a:solidFill>
                <a:latin typeface="Arial Unicode MS" charset="0"/>
                <a:cs typeface="Arial" charset="0"/>
              </a:rPr>
              <a:t>of</a:t>
            </a:r>
            <a:r>
              <a:rPr lang="ru-RU" sz="2000" i="1" dirty="0" smtClean="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first</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order</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phase</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transition</a:t>
            </a:r>
            <a:r>
              <a:rPr lang="en-US" sz="2000" i="1" dirty="0">
                <a:solidFill>
                  <a:srgbClr val="000090"/>
                </a:solidFill>
                <a:latin typeface="Arial Unicode MS" charset="0"/>
                <a:cs typeface="Arial" charset="0"/>
              </a:rPr>
              <a:t>s</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in</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the</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region</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of</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the</a:t>
            </a:r>
            <a:r>
              <a:rPr lang="ru-RU" sz="2000" i="1" dirty="0">
                <a:solidFill>
                  <a:srgbClr val="000090"/>
                </a:solidFill>
                <a:latin typeface="Arial Unicode MS" charset="0"/>
                <a:cs typeface="Arial" charset="0"/>
              </a:rPr>
              <a:t> QCD </a:t>
            </a:r>
            <a:r>
              <a:rPr lang="ru-RU" sz="2000" i="1" dirty="0" err="1">
                <a:solidFill>
                  <a:srgbClr val="000090"/>
                </a:solidFill>
                <a:latin typeface="Arial Unicode MS" charset="0"/>
                <a:cs typeface="Arial" charset="0"/>
              </a:rPr>
              <a:t>phase</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diagram</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accessible</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to</a:t>
            </a:r>
            <a:r>
              <a:rPr lang="ru-RU" sz="2000" i="1" dirty="0">
                <a:solidFill>
                  <a:srgbClr val="000090"/>
                </a:solidFill>
                <a:latin typeface="Arial Unicode MS" charset="0"/>
                <a:cs typeface="Arial" charset="0"/>
              </a:rPr>
              <a:t> NICA </a:t>
            </a:r>
            <a:r>
              <a:rPr lang="en-US" sz="2000" i="1" dirty="0">
                <a:solidFill>
                  <a:srgbClr val="000090"/>
                </a:solidFill>
                <a:latin typeface="Arial Unicode MS" charset="0"/>
                <a:cs typeface="Arial" charset="0"/>
              </a:rPr>
              <a:t>&amp;</a:t>
            </a:r>
            <a:r>
              <a:rPr lang="ru-RU" sz="2000" i="1" dirty="0" smtClean="0">
                <a:solidFill>
                  <a:srgbClr val="000090"/>
                </a:solidFill>
                <a:latin typeface="Arial Unicode MS" charset="0"/>
                <a:cs typeface="Arial" charset="0"/>
              </a:rPr>
              <a:t> </a:t>
            </a:r>
            <a:r>
              <a:rPr lang="ru-RU" sz="2000" i="1" dirty="0">
                <a:solidFill>
                  <a:srgbClr val="000090"/>
                </a:solidFill>
                <a:latin typeface="Arial Unicode MS" charset="0"/>
                <a:cs typeface="Arial" charset="0"/>
              </a:rPr>
              <a:t>CBM </a:t>
            </a:r>
            <a:r>
              <a:rPr lang="ru-RU" sz="2000" i="1" dirty="0" err="1" smtClean="0">
                <a:solidFill>
                  <a:srgbClr val="000090"/>
                </a:solidFill>
                <a:latin typeface="Arial Unicode MS" charset="0"/>
                <a:cs typeface="Arial" charset="0"/>
              </a:rPr>
              <a:t>and</a:t>
            </a:r>
            <a:r>
              <a:rPr lang="en-US" sz="2000" i="1" dirty="0">
                <a:solidFill>
                  <a:srgbClr val="000090"/>
                </a:solidFill>
                <a:latin typeface="Arial Unicode MS" charset="0"/>
                <a:cs typeface="Arial" charset="0"/>
              </a:rPr>
              <a:t> </a:t>
            </a:r>
            <a:r>
              <a:rPr lang="ru-RU" sz="2000" i="1" dirty="0" err="1" smtClean="0">
                <a:solidFill>
                  <a:srgbClr val="000090"/>
                </a:solidFill>
                <a:latin typeface="Arial Unicode MS" charset="0"/>
                <a:cs typeface="Arial" charset="0"/>
              </a:rPr>
              <a:t>possible</a:t>
            </a:r>
            <a:r>
              <a:rPr lang="en-US" sz="2000" i="1" dirty="0" smtClean="0">
                <a:solidFill>
                  <a:srgbClr val="000090"/>
                </a:solidFill>
                <a:latin typeface="Arial Unicode MS" charset="0"/>
                <a:cs typeface="Arial" charset="0"/>
              </a:rPr>
              <a:t> </a:t>
            </a:r>
            <a:r>
              <a:rPr lang="ru-RU" sz="2000" i="1" dirty="0" err="1" smtClean="0">
                <a:solidFill>
                  <a:srgbClr val="000090"/>
                </a:solidFill>
                <a:latin typeface="Arial Unicode MS" charset="0"/>
                <a:cs typeface="Arial" charset="0"/>
              </a:rPr>
              <a:t>observable</a:t>
            </a:r>
            <a:r>
              <a:rPr lang="ru-RU" sz="2000" i="1" dirty="0" smtClean="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effects</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of</a:t>
            </a:r>
            <a:r>
              <a:rPr lang="ru-RU" sz="2000" i="1" dirty="0">
                <a:solidFill>
                  <a:srgbClr val="000090"/>
                </a:solidFill>
                <a:latin typeface="Arial Unicode MS" charset="0"/>
                <a:cs typeface="Arial" charset="0"/>
              </a:rPr>
              <a:t> </a:t>
            </a:r>
            <a:r>
              <a:rPr lang="ru-RU" sz="2000" i="1" dirty="0" err="1">
                <a:solidFill>
                  <a:srgbClr val="000090"/>
                </a:solidFill>
                <a:latin typeface="Arial Unicode MS" charset="0"/>
                <a:cs typeface="Arial" charset="0"/>
              </a:rPr>
              <a:t>a</a:t>
            </a:r>
            <a:r>
              <a:rPr lang="ru-RU"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mixed</a:t>
            </a:r>
            <a:r>
              <a:rPr lang="ru-RU" altLang="ja-JP" sz="2000" i="1" dirty="0">
                <a:solidFill>
                  <a:srgbClr val="000090"/>
                </a:solidFill>
                <a:latin typeface="Arial Unicode MS" charset="0"/>
                <a:cs typeface="Arial" charset="0"/>
              </a:rPr>
              <a:t> </a:t>
            </a:r>
            <a:r>
              <a:rPr lang="ru-RU" altLang="ja-JP" sz="2000" i="1" dirty="0" err="1" smtClean="0">
                <a:solidFill>
                  <a:srgbClr val="000090"/>
                </a:solidFill>
                <a:latin typeface="Arial Unicode MS" charset="0"/>
                <a:cs typeface="Arial" charset="0"/>
              </a:rPr>
              <a:t>phase</a:t>
            </a:r>
            <a:r>
              <a:rPr lang="en-US" altLang="ja-JP" sz="2000" i="1" dirty="0" smtClean="0">
                <a:solidFill>
                  <a:srgbClr val="000090"/>
                </a:solidFill>
                <a:latin typeface="Arial Unicode MS" charset="0"/>
                <a:cs typeface="Arial" charset="0"/>
              </a:rPr>
              <a:t> </a:t>
            </a:r>
            <a:r>
              <a:rPr lang="ru-RU" altLang="ja-JP" sz="2000" i="1" dirty="0" err="1" smtClean="0">
                <a:solidFill>
                  <a:srgbClr val="000090"/>
                </a:solidFill>
                <a:latin typeface="Arial Unicode MS" charset="0"/>
                <a:cs typeface="Arial" charset="0"/>
              </a:rPr>
              <a:t>culminates</a:t>
            </a:r>
            <a:r>
              <a:rPr lang="ru-RU" altLang="ja-JP" sz="2000" i="1" dirty="0" smtClean="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this</a:t>
            </a:r>
            <a:r>
              <a:rPr lang="ru-RU" altLang="ja-JP" sz="2000" i="1" dirty="0">
                <a:solidFill>
                  <a:srgbClr val="000090"/>
                </a:solidFill>
                <a:latin typeface="Arial Unicode MS" charset="0"/>
                <a:cs typeface="Arial" charset="0"/>
              </a:rPr>
              <a:t> </a:t>
            </a:r>
            <a:r>
              <a:rPr lang="ru-RU" altLang="ja-JP" sz="2000" i="1" dirty="0" err="1" smtClean="0">
                <a:solidFill>
                  <a:srgbClr val="000090"/>
                </a:solidFill>
                <a:latin typeface="Arial Unicode MS" charset="0"/>
                <a:cs typeface="Arial" charset="0"/>
              </a:rPr>
              <a:t>year</a:t>
            </a:r>
            <a:r>
              <a:rPr lang="en-US" altLang="ja-JP" sz="2000" i="1" dirty="0" smtClean="0">
                <a:solidFill>
                  <a:srgbClr val="000090"/>
                </a:solidFill>
                <a:latin typeface="Arial Unicode MS" charset="0"/>
                <a:cs typeface="Arial" charset="0"/>
              </a:rPr>
              <a:t> </a:t>
            </a:r>
            <a:r>
              <a:rPr lang="ru-RU" altLang="ja-JP" sz="2000" i="1" dirty="0" err="1" smtClean="0">
                <a:solidFill>
                  <a:srgbClr val="000090"/>
                </a:solidFill>
                <a:latin typeface="Arial Unicode MS" charset="0"/>
                <a:cs typeface="Arial" charset="0"/>
              </a:rPr>
              <a:t>in</a:t>
            </a:r>
            <a:r>
              <a:rPr lang="ru-RU" altLang="ja-JP" sz="2000" i="1" dirty="0" smtClean="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the</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release</a:t>
            </a:r>
            <a:r>
              <a:rPr lang="ru-RU" altLang="ja-JP" sz="2000" i="1" dirty="0">
                <a:solidFill>
                  <a:srgbClr val="000090"/>
                </a:solidFill>
                <a:latin typeface="Arial Unicode MS" charset="0"/>
                <a:cs typeface="Arial" charset="0"/>
              </a:rPr>
              <a:t> </a:t>
            </a:r>
            <a:r>
              <a:rPr lang="ru-RU" altLang="ja-JP" sz="2000" i="1" dirty="0" err="1" smtClean="0">
                <a:solidFill>
                  <a:srgbClr val="000090"/>
                </a:solidFill>
                <a:latin typeface="Arial Unicode MS" charset="0"/>
                <a:cs typeface="Arial" charset="0"/>
              </a:rPr>
              <a:t>of</a:t>
            </a:r>
            <a:r>
              <a:rPr lang="en-US" altLang="ja-JP" sz="2000" i="1" dirty="0" smtClean="0">
                <a:solidFill>
                  <a:srgbClr val="000090"/>
                </a:solidFill>
                <a:latin typeface="Arial Unicode MS" charset="0"/>
                <a:cs typeface="Arial" charset="0"/>
              </a:rPr>
              <a:t> </a:t>
            </a:r>
            <a:r>
              <a:rPr lang="ru-RU" altLang="ja-JP" sz="2000" i="1" dirty="0" err="1" smtClean="0">
                <a:solidFill>
                  <a:srgbClr val="000090"/>
                </a:solidFill>
                <a:latin typeface="Arial Unicode MS" charset="0"/>
                <a:cs typeface="Arial" charset="0"/>
              </a:rPr>
              <a:t>the</a:t>
            </a:r>
            <a:r>
              <a:rPr lang="ru-RU" altLang="ja-JP" sz="2000" i="1" dirty="0" smtClean="0">
                <a:solidFill>
                  <a:srgbClr val="000090"/>
                </a:solidFill>
                <a:latin typeface="Arial Unicode MS" charset="0"/>
                <a:cs typeface="Arial" charset="0"/>
              </a:rPr>
              <a:t> </a:t>
            </a:r>
            <a:r>
              <a:rPr lang="ru-RU" sz="2000" i="1" dirty="0">
                <a:solidFill>
                  <a:srgbClr val="000090"/>
                </a:solidFill>
                <a:latin typeface="Arial Unicode MS" charset="0"/>
                <a:cs typeface="Arial" charset="0"/>
              </a:rPr>
              <a:t>“</a:t>
            </a:r>
            <a:r>
              <a:rPr lang="ru-RU" altLang="ja-JP" sz="2000" i="1" dirty="0">
                <a:solidFill>
                  <a:srgbClr val="000090"/>
                </a:solidFill>
                <a:latin typeface="Arial Unicode MS" charset="0"/>
                <a:cs typeface="Arial" charset="0"/>
              </a:rPr>
              <a:t>NICA </a:t>
            </a:r>
            <a:r>
              <a:rPr lang="ru-RU" altLang="ja-JP" sz="2000" i="1" dirty="0" err="1">
                <a:solidFill>
                  <a:srgbClr val="000090"/>
                </a:solidFill>
                <a:latin typeface="Arial Unicode MS" charset="0"/>
                <a:cs typeface="Arial" charset="0"/>
              </a:rPr>
              <a:t>White</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Paper</a:t>
            </a:r>
            <a:r>
              <a:rPr lang="ru-RU" sz="2000" i="1" dirty="0">
                <a:solidFill>
                  <a:srgbClr val="000090"/>
                </a:solidFill>
                <a:latin typeface="Arial Unicode MS" charset="0"/>
                <a:cs typeface="Arial" charset="0"/>
              </a:rPr>
              <a:t>”</a:t>
            </a:r>
            <a:r>
              <a:rPr lang="ru-RU" altLang="ja-JP" sz="2000" i="1" dirty="0">
                <a:solidFill>
                  <a:srgbClr val="000090"/>
                </a:solidFill>
                <a:latin typeface="Arial Unicode MS" charset="0"/>
                <a:cs typeface="Arial" charset="0"/>
              </a:rPr>
              <a:t> </a:t>
            </a:r>
            <a:r>
              <a:rPr lang="ru-RU" altLang="ja-JP" sz="2000" i="1" dirty="0" err="1" smtClean="0">
                <a:solidFill>
                  <a:srgbClr val="000090"/>
                </a:solidFill>
                <a:latin typeface="Arial Unicode MS" charset="0"/>
                <a:cs typeface="Arial" charset="0"/>
              </a:rPr>
              <a:t>as</a:t>
            </a:r>
            <a:r>
              <a:rPr lang="ru-RU" altLang="ja-JP" sz="2000" i="1" dirty="0" smtClean="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a</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Topical</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Issue</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of</a:t>
            </a:r>
            <a:r>
              <a:rPr lang="ru-RU" altLang="ja-JP" sz="2000" i="1" dirty="0">
                <a:solidFill>
                  <a:srgbClr val="000090"/>
                </a:solidFill>
                <a:latin typeface="Arial Unicode MS" charset="0"/>
                <a:cs typeface="Arial" charset="0"/>
              </a:rPr>
              <a:t> </a:t>
            </a:r>
            <a:r>
              <a:rPr lang="ru-RU" altLang="ja-JP" sz="2000" i="1" dirty="0" err="1">
                <a:solidFill>
                  <a:srgbClr val="000090"/>
                </a:solidFill>
                <a:latin typeface="Arial Unicode MS" charset="0"/>
                <a:cs typeface="Arial" charset="0"/>
              </a:rPr>
              <a:t>the</a:t>
            </a:r>
            <a:r>
              <a:rPr lang="ru-RU" altLang="ja-JP" sz="2000" i="1" dirty="0">
                <a:solidFill>
                  <a:srgbClr val="000090"/>
                </a:solidFill>
                <a:latin typeface="Arial Unicode MS" charset="0"/>
                <a:cs typeface="Arial" charset="0"/>
              </a:rPr>
              <a:t> </a:t>
            </a:r>
            <a:r>
              <a:rPr lang="ru-RU" altLang="ja-JP" sz="2000" b="1" i="1" dirty="0">
                <a:solidFill>
                  <a:srgbClr val="000090"/>
                </a:solidFill>
                <a:latin typeface="Arial Unicode MS" charset="0"/>
                <a:cs typeface="Arial" charset="0"/>
              </a:rPr>
              <a:t>EPJ </a:t>
            </a:r>
            <a:r>
              <a:rPr lang="ru-RU" altLang="ja-JP" sz="2000" b="1" i="1" dirty="0" err="1">
                <a:solidFill>
                  <a:srgbClr val="000090"/>
                </a:solidFill>
                <a:latin typeface="Arial Unicode MS" charset="0"/>
                <a:cs typeface="Arial" charset="0"/>
              </a:rPr>
              <a:t>A</a:t>
            </a:r>
            <a:r>
              <a:rPr lang="ru-RU" altLang="ja-JP" sz="2000" b="1" i="1" dirty="0">
                <a:solidFill>
                  <a:srgbClr val="000090"/>
                </a:solidFill>
                <a:latin typeface="Arial Unicode MS" charset="0"/>
                <a:cs typeface="Arial" charset="0"/>
              </a:rPr>
              <a:t> </a:t>
            </a:r>
            <a:r>
              <a:rPr lang="ru-RU" altLang="ja-JP" sz="2000" i="1" dirty="0">
                <a:solidFill>
                  <a:srgbClr val="000090"/>
                </a:solidFill>
                <a:latin typeface="Arial Unicode MS" charset="0"/>
                <a:cs typeface="Arial" charset="0"/>
              </a:rPr>
              <a:t>(</a:t>
            </a:r>
            <a:r>
              <a:rPr lang="en-US" altLang="ja-JP" sz="2000" i="1" dirty="0">
                <a:solidFill>
                  <a:srgbClr val="000090"/>
                </a:solidFill>
                <a:latin typeface="Arial Unicode MS" charset="0"/>
                <a:cs typeface="Arial" charset="0"/>
              </a:rPr>
              <a:t>July </a:t>
            </a:r>
            <a:r>
              <a:rPr lang="ru-RU" altLang="ja-JP" sz="2000" i="1" dirty="0" smtClean="0">
                <a:solidFill>
                  <a:srgbClr val="000090"/>
                </a:solidFill>
                <a:latin typeface="Arial Unicode MS" charset="0"/>
                <a:cs typeface="Arial" charset="0"/>
              </a:rPr>
              <a:t>2016</a:t>
            </a:r>
            <a:r>
              <a:rPr lang="en-US" altLang="ja-JP" sz="2000" i="1" dirty="0" smtClean="0">
                <a:solidFill>
                  <a:srgbClr val="000090"/>
                </a:solidFill>
                <a:latin typeface="Arial Unicode MS" charset="0"/>
                <a:cs typeface="Arial" charset="0"/>
              </a:rPr>
              <a:t>).</a:t>
            </a:r>
            <a:endParaRPr lang="en-US" altLang="ja-JP" sz="2000" i="1" dirty="0">
              <a:solidFill>
                <a:srgbClr val="000090"/>
              </a:solidFill>
              <a:latin typeface="Arial Unicode MS" charset="0"/>
              <a:cs typeface="Arial" charset="0"/>
            </a:endParaRPr>
          </a:p>
        </p:txBody>
      </p:sp>
      <p:sp>
        <p:nvSpPr>
          <p:cNvPr id="31745" name="Date Placeholder 3"/>
          <p:cNvSpPr>
            <a:spLocks noGrp="1"/>
          </p:cNvSpPr>
          <p:nvPr>
            <p:ph type="dt" sz="quarter" idx="10"/>
          </p:nvPr>
        </p:nvSpPr>
        <p:spPr>
          <a:xfrm>
            <a:off x="457200" y="6257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31746" name="Footer Placeholder 4"/>
          <p:cNvSpPr>
            <a:spLocks noGrp="1"/>
          </p:cNvSpPr>
          <p:nvPr>
            <p:ph type="ftr" sz="quarter" idx="11"/>
          </p:nvPr>
        </p:nvSpPr>
        <p:spPr>
          <a:xfrm>
            <a:off x="3124200" y="6257925"/>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smtClean="0"/>
              <a:t>V.Kekelidze, ICPPA</a:t>
            </a:r>
            <a:endParaRPr lang="ru-RU" sz="1400"/>
          </a:p>
        </p:txBody>
      </p:sp>
      <p:sp>
        <p:nvSpPr>
          <p:cNvPr id="31747" name="Slide Number Placeholder 5"/>
          <p:cNvSpPr>
            <a:spLocks noGrp="1"/>
          </p:cNvSpPr>
          <p:nvPr>
            <p:ph type="sldNum" sz="quarter" idx="12"/>
          </p:nvPr>
        </p:nvSpPr>
        <p:spPr>
          <a:xfrm>
            <a:off x="6553200" y="62579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AF0F75-C8C7-4D4A-9D3E-F9EECF030A34}" type="slidenum">
              <a:rPr lang="ru-RU" sz="1400"/>
              <a:pPr eaLnBrk="1" hangingPunct="1"/>
              <a:t>62</a:t>
            </a:fld>
            <a:endParaRPr lang="ru-RU" sz="1400"/>
          </a:p>
        </p:txBody>
      </p:sp>
      <p:pic>
        <p:nvPicPr>
          <p:cNvPr id="31748" name="Picture 6" descr="PDF.pd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52807" y="2128643"/>
            <a:ext cx="3301996" cy="4322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Прямоугольник 5"/>
          <p:cNvSpPr>
            <a:spLocks noChangeArrowheads="1"/>
          </p:cNvSpPr>
          <p:nvPr/>
        </p:nvSpPr>
        <p:spPr bwMode="auto">
          <a:xfrm>
            <a:off x="6722535" y="2404004"/>
            <a:ext cx="2269066" cy="1015663"/>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sz="2000" b="1" dirty="0">
                <a:solidFill>
                  <a:srgbClr val="FFFF00"/>
                </a:solidFill>
                <a:cs typeface="Times New Roman" charset="0"/>
              </a:rPr>
              <a:t>111</a:t>
            </a:r>
            <a:r>
              <a:rPr lang="en-US" sz="2000" b="1" dirty="0">
                <a:solidFill>
                  <a:srgbClr val="0C1167"/>
                </a:solidFill>
                <a:cs typeface="Times New Roman" charset="0"/>
              </a:rPr>
              <a:t> </a:t>
            </a:r>
            <a:r>
              <a:rPr lang="en-US" sz="2000" i="1" dirty="0">
                <a:solidFill>
                  <a:schemeClr val="bg1"/>
                </a:solidFill>
                <a:cs typeface="Times New Roman" charset="0"/>
              </a:rPr>
              <a:t>contributions</a:t>
            </a:r>
            <a:r>
              <a:rPr lang="en-US" sz="2000" i="1" dirty="0" smtClean="0">
                <a:solidFill>
                  <a:schemeClr val="bg1"/>
                </a:solidFill>
                <a:cs typeface="Times New Roman" charset="0"/>
              </a:rPr>
              <a:t>,</a:t>
            </a:r>
            <a:r>
              <a:rPr lang="en-US" sz="2000" b="1" dirty="0">
                <a:solidFill>
                  <a:srgbClr val="0C1167"/>
                </a:solidFill>
                <a:cs typeface="Times New Roman" charset="0"/>
              </a:rPr>
              <a:t> </a:t>
            </a:r>
            <a:endParaRPr lang="en-US" sz="2000" b="1" dirty="0" smtClean="0">
              <a:solidFill>
                <a:srgbClr val="0C1167"/>
              </a:solidFill>
              <a:cs typeface="Times New Roman" charset="0"/>
            </a:endParaRPr>
          </a:p>
          <a:p>
            <a:r>
              <a:rPr lang="en-US" sz="2000" b="1" dirty="0" smtClean="0">
                <a:solidFill>
                  <a:srgbClr val="FFFF00"/>
                </a:solidFill>
              </a:rPr>
              <a:t>188</a:t>
            </a:r>
            <a:r>
              <a:rPr lang="en-US" sz="2000" b="1" dirty="0" smtClean="0">
                <a:solidFill>
                  <a:srgbClr val="0C1167"/>
                </a:solidFill>
              </a:rPr>
              <a:t> </a:t>
            </a:r>
            <a:r>
              <a:rPr lang="en-US" sz="2000" i="1" dirty="0" smtClean="0">
                <a:solidFill>
                  <a:srgbClr val="FFFFFF"/>
                </a:solidFill>
              </a:rPr>
              <a:t>authors</a:t>
            </a:r>
          </a:p>
          <a:p>
            <a:r>
              <a:rPr lang="en-US" sz="2000" i="1" dirty="0" smtClean="0">
                <a:solidFill>
                  <a:srgbClr val="FFFFFF"/>
                </a:solidFill>
              </a:rPr>
              <a:t> from</a:t>
            </a:r>
            <a:r>
              <a:rPr lang="en-US" sz="2000" b="1" dirty="0" smtClean="0">
                <a:solidFill>
                  <a:srgbClr val="FFFFFF"/>
                </a:solidFill>
              </a:rPr>
              <a:t> </a:t>
            </a:r>
            <a:r>
              <a:rPr lang="en-US" sz="2000" b="1" dirty="0" smtClean="0">
                <a:solidFill>
                  <a:srgbClr val="FFFF00"/>
                </a:solidFill>
              </a:rPr>
              <a:t>24</a:t>
            </a:r>
            <a:r>
              <a:rPr lang="en-US" sz="2000" b="1" dirty="0" smtClean="0">
                <a:solidFill>
                  <a:srgbClr val="0C1167"/>
                </a:solidFill>
              </a:rPr>
              <a:t> </a:t>
            </a:r>
            <a:r>
              <a:rPr lang="en-US" sz="2000" i="1" dirty="0">
                <a:solidFill>
                  <a:srgbClr val="FFFFFF"/>
                </a:solidFill>
              </a:rPr>
              <a:t>countries</a:t>
            </a:r>
          </a:p>
        </p:txBody>
      </p:sp>
      <p:sp>
        <p:nvSpPr>
          <p:cNvPr id="31751" name="Content Placeholder 2"/>
          <p:cNvSpPr txBox="1">
            <a:spLocks/>
          </p:cNvSpPr>
          <p:nvPr/>
        </p:nvSpPr>
        <p:spPr bwMode="auto">
          <a:xfrm>
            <a:off x="118535" y="147638"/>
            <a:ext cx="7484533" cy="52546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20000"/>
              </a:spcBef>
            </a:pPr>
            <a:r>
              <a:rPr lang="en-GB" b="1" dirty="0">
                <a:solidFill>
                  <a:srgbClr val="000090"/>
                </a:solidFill>
                <a:cs typeface="Arial" charset="0"/>
              </a:rPr>
              <a:t>New </a:t>
            </a:r>
            <a:r>
              <a:rPr lang="en-GB" b="1" dirty="0" smtClean="0">
                <a:solidFill>
                  <a:srgbClr val="000090"/>
                </a:solidFill>
                <a:cs typeface="Arial" charset="0"/>
              </a:rPr>
              <a:t>issues: NICA </a:t>
            </a:r>
            <a:r>
              <a:rPr lang="en-GB" b="1" dirty="0">
                <a:solidFill>
                  <a:srgbClr val="000090"/>
                </a:solidFill>
                <a:cs typeface="Arial" charset="0"/>
              </a:rPr>
              <a:t>White </a:t>
            </a:r>
            <a:r>
              <a:rPr lang="en-GB" b="1" dirty="0" smtClean="0">
                <a:solidFill>
                  <a:srgbClr val="000090"/>
                </a:solidFill>
                <a:cs typeface="Arial" charset="0"/>
              </a:rPr>
              <a:t>Paper, SQM proceedings</a:t>
            </a:r>
            <a:endParaRPr lang="en-GB" b="1" dirty="0">
              <a:solidFill>
                <a:srgbClr val="000090"/>
              </a:solidFill>
              <a:cs typeface="Arial" charset="0"/>
            </a:endParaRPr>
          </a:p>
        </p:txBody>
      </p:sp>
      <p:pic>
        <p:nvPicPr>
          <p:cNvPr id="10" name="Picture 6" descr="NICA-Logo_4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2"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000" y="2099731"/>
            <a:ext cx="2930911" cy="43356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27981233"/>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Date Placeholder 1"/>
          <p:cNvSpPr>
            <a:spLocks noGrp="1"/>
          </p:cNvSpPr>
          <p:nvPr>
            <p:ph type="dt" sz="quarter" idx="10"/>
          </p:nvPr>
        </p:nvSpPr>
        <p:spPr>
          <a:xfrm>
            <a:off x="457200" y="6283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51554" name="Footer Placeholder 2"/>
          <p:cNvSpPr>
            <a:spLocks noGrp="1"/>
          </p:cNvSpPr>
          <p:nvPr>
            <p:ph type="ftr" sz="quarter" idx="11"/>
          </p:nvPr>
        </p:nvSpPr>
        <p:spPr>
          <a:xfrm>
            <a:off x="2425700" y="6296025"/>
            <a:ext cx="52578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a:t>V.Kekelidze, ICPPA</a:t>
            </a:r>
            <a:endParaRPr lang="ru-RU" sz="1400"/>
          </a:p>
        </p:txBody>
      </p:sp>
      <p:sp>
        <p:nvSpPr>
          <p:cNvPr id="151555" name="Slide Number Placeholder 3"/>
          <p:cNvSpPr>
            <a:spLocks noGrp="1"/>
          </p:cNvSpPr>
          <p:nvPr>
            <p:ph type="sldNum" sz="quarter" idx="12"/>
          </p:nvPr>
        </p:nvSpPr>
        <p:spPr>
          <a:xfrm>
            <a:off x="7251700" y="6283325"/>
            <a:ext cx="14351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9837D6-0B7C-734D-B854-9D584EBC8611}" type="slidenum">
              <a:rPr lang="ru-RU" sz="1400"/>
              <a:pPr eaLnBrk="1" hangingPunct="1"/>
              <a:t>63</a:t>
            </a:fld>
            <a:endParaRPr lang="ru-RU" sz="1400"/>
          </a:p>
        </p:txBody>
      </p:sp>
      <p:sp>
        <p:nvSpPr>
          <p:cNvPr id="10" name="Rectangle 9"/>
          <p:cNvSpPr/>
          <p:nvPr/>
        </p:nvSpPr>
        <p:spPr>
          <a:xfrm>
            <a:off x="406400" y="554038"/>
            <a:ext cx="8255000" cy="1631950"/>
          </a:xfrm>
          <a:prstGeom prst="rect">
            <a:avLst/>
          </a:prstGeom>
          <a:solidFill>
            <a:schemeClr val="accent5"/>
          </a:solidFill>
        </p:spPr>
        <p:txBody>
          <a:bodyPr>
            <a:spAutoFit/>
          </a:bodyPr>
          <a:lstStyle/>
          <a:p>
            <a:pPr>
              <a:defRPr/>
            </a:pPr>
            <a:r>
              <a:rPr lang="en-US" sz="2000" i="1" dirty="0">
                <a:solidFill>
                  <a:srgbClr val="000090"/>
                </a:solidFill>
              </a:rPr>
              <a:t>In the medium-term prospect the NICA complex will be </a:t>
            </a:r>
          </a:p>
          <a:p>
            <a:pPr algn="r">
              <a:defRPr/>
            </a:pPr>
            <a:r>
              <a:rPr lang="en-US" sz="2000" i="1" dirty="0">
                <a:solidFill>
                  <a:srgbClr val="000090"/>
                </a:solidFill>
              </a:rPr>
              <a:t>the only facility in Europe providing unique high intensity ion beams </a:t>
            </a:r>
          </a:p>
          <a:p>
            <a:pPr algn="r">
              <a:defRPr/>
            </a:pPr>
            <a:r>
              <a:rPr lang="en-US" sz="2000" i="1" dirty="0">
                <a:solidFill>
                  <a:srgbClr val="000090"/>
                </a:solidFill>
              </a:rPr>
              <a:t>(from </a:t>
            </a:r>
            <a:r>
              <a:rPr lang="en-US" sz="2000" b="1" i="1" dirty="0">
                <a:solidFill>
                  <a:srgbClr val="000090"/>
                </a:solidFill>
              </a:rPr>
              <a:t>p</a:t>
            </a:r>
            <a:r>
              <a:rPr lang="en-US" sz="2000" i="1" dirty="0">
                <a:solidFill>
                  <a:srgbClr val="000090"/>
                </a:solidFill>
              </a:rPr>
              <a:t> to </a:t>
            </a:r>
            <a:r>
              <a:rPr lang="en-US" sz="2000" b="1" i="1" dirty="0">
                <a:solidFill>
                  <a:srgbClr val="000090"/>
                </a:solidFill>
              </a:rPr>
              <a:t>Au</a:t>
            </a:r>
            <a:r>
              <a:rPr lang="en-US" sz="2000" i="1" dirty="0">
                <a:solidFill>
                  <a:srgbClr val="000090"/>
                </a:solidFill>
              </a:rPr>
              <a:t>, </a:t>
            </a:r>
            <a:r>
              <a:rPr lang="en-US" sz="2000" b="1" i="1" dirty="0">
                <a:solidFill>
                  <a:srgbClr val="000090"/>
                </a:solidFill>
              </a:rPr>
              <a:t>p</a:t>
            </a:r>
            <a:r>
              <a:rPr lang="en-US" sz="2000" b="1" i="1" dirty="0">
                <a:solidFill>
                  <a:srgbClr val="000099"/>
                </a:solidFill>
                <a:cs typeface="Arial" panose="020B0604020202020204" pitchFamily="34" charset="0"/>
                <a:sym typeface="Symbol" panose="05050102010706020507" pitchFamily="18" charset="2"/>
              </a:rPr>
              <a:t> </a:t>
            </a:r>
            <a:r>
              <a:rPr lang="en-US" sz="2000" i="1" dirty="0">
                <a:solidFill>
                  <a:srgbClr val="000090"/>
                </a:solidFill>
              </a:rPr>
              <a:t>and </a:t>
            </a:r>
            <a:r>
              <a:rPr lang="en-US" sz="2000" b="1" i="1" dirty="0">
                <a:solidFill>
                  <a:srgbClr val="000099"/>
                </a:solidFill>
                <a:cs typeface="Arial" panose="020B0604020202020204" pitchFamily="34" charset="0"/>
              </a:rPr>
              <a:t>d</a:t>
            </a:r>
            <a:r>
              <a:rPr lang="en-US" sz="2000" b="1" i="1" dirty="0">
                <a:solidFill>
                  <a:srgbClr val="000099"/>
                </a:solidFill>
                <a:cs typeface="Arial" panose="020B0604020202020204" pitchFamily="34" charset="0"/>
                <a:sym typeface="Symbol" panose="05050102010706020507" pitchFamily="18" charset="2"/>
              </a:rPr>
              <a:t></a:t>
            </a:r>
            <a:r>
              <a:rPr lang="en-US" sz="2000" i="1" dirty="0">
                <a:solidFill>
                  <a:srgbClr val="000090"/>
                </a:solidFill>
              </a:rPr>
              <a:t>) </a:t>
            </a:r>
          </a:p>
          <a:p>
            <a:pPr algn="r">
              <a:defRPr/>
            </a:pPr>
            <a:r>
              <a:rPr lang="en-US" sz="2000" b="1" i="1" dirty="0">
                <a:solidFill>
                  <a:srgbClr val="000090"/>
                </a:solidFill>
              </a:rPr>
              <a:t>in the energy range </a:t>
            </a:r>
            <a:r>
              <a:rPr lang="en-US" sz="2000" i="1" dirty="0">
                <a:solidFill>
                  <a:srgbClr val="000090"/>
                </a:solidFill>
              </a:rPr>
              <a:t>from </a:t>
            </a:r>
            <a:r>
              <a:rPr lang="en-US" sz="2000" b="1" i="1" dirty="0">
                <a:solidFill>
                  <a:srgbClr val="000090"/>
                </a:solidFill>
              </a:rPr>
              <a:t> 2 – 27 </a:t>
            </a:r>
            <a:r>
              <a:rPr lang="en-US" sz="2000" b="1" i="1" dirty="0" err="1">
                <a:solidFill>
                  <a:srgbClr val="000090"/>
                </a:solidFill>
              </a:rPr>
              <a:t>GeV</a:t>
            </a:r>
            <a:r>
              <a:rPr lang="en-US" sz="2000" i="1" dirty="0">
                <a:solidFill>
                  <a:srgbClr val="000090"/>
                </a:solidFill>
              </a:rPr>
              <a:t> (</a:t>
            </a:r>
            <a:r>
              <a:rPr lang="en-US" sz="2000" i="1" dirty="0" err="1">
                <a:solidFill>
                  <a:srgbClr val="000090"/>
                </a:solidFill>
              </a:rPr>
              <a:t>c.m.s</a:t>
            </a:r>
            <a:r>
              <a:rPr lang="en-US" sz="2000" i="1" dirty="0">
                <a:solidFill>
                  <a:srgbClr val="000090"/>
                </a:solidFill>
              </a:rPr>
              <a:t>.), </a:t>
            </a:r>
          </a:p>
          <a:p>
            <a:pPr algn="r">
              <a:defRPr/>
            </a:pPr>
            <a:r>
              <a:rPr lang="en-US" sz="2000" i="1" dirty="0">
                <a:solidFill>
                  <a:srgbClr val="000090"/>
                </a:solidFill>
              </a:rPr>
              <a:t>which could be used for both fundamental and applied researches.</a:t>
            </a:r>
            <a:endParaRPr lang="ru-RU" sz="2000" dirty="0">
              <a:solidFill>
                <a:srgbClr val="000090"/>
              </a:solidFill>
            </a:endParaRPr>
          </a:p>
        </p:txBody>
      </p:sp>
      <p:sp>
        <p:nvSpPr>
          <p:cNvPr id="11" name="Rectangle 10"/>
          <p:cNvSpPr/>
          <p:nvPr/>
        </p:nvSpPr>
        <p:spPr>
          <a:xfrm>
            <a:off x="419100" y="2397123"/>
            <a:ext cx="8242300" cy="2092325"/>
          </a:xfrm>
          <a:prstGeom prst="rect">
            <a:avLst/>
          </a:prstGeom>
          <a:solidFill>
            <a:srgbClr val="CECEEF"/>
          </a:solidFill>
        </p:spPr>
        <p:txBody>
          <a:bodyPr>
            <a:spAutoFit/>
          </a:bodyPr>
          <a:lstStyle/>
          <a:p>
            <a:pPr>
              <a:defRPr/>
            </a:pPr>
            <a:r>
              <a:rPr lang="en-US" sz="2000" b="1" i="1" dirty="0">
                <a:solidFill>
                  <a:srgbClr val="000090"/>
                </a:solidFill>
              </a:rPr>
              <a:t>Researches at the </a:t>
            </a:r>
            <a:r>
              <a:rPr lang="en-US" sz="2000" b="1" i="1" dirty="0">
                <a:solidFill>
                  <a:srgbClr val="FF0000"/>
                </a:solidFill>
              </a:rPr>
              <a:t>NICA complex</a:t>
            </a:r>
            <a:r>
              <a:rPr lang="en-US" sz="2000" b="1" i="1" dirty="0">
                <a:solidFill>
                  <a:srgbClr val="000090"/>
                </a:solidFill>
              </a:rPr>
              <a:t> will contribute to</a:t>
            </a:r>
          </a:p>
          <a:p>
            <a:pPr marL="342900" indent="-342900">
              <a:lnSpc>
                <a:spcPct val="150000"/>
              </a:lnSpc>
              <a:buFont typeface="Arial"/>
              <a:buChar char="•"/>
              <a:defRPr/>
            </a:pPr>
            <a:r>
              <a:rPr lang="en-US" sz="2000" i="1" dirty="0">
                <a:solidFill>
                  <a:srgbClr val="000090"/>
                </a:solidFill>
              </a:rPr>
              <a:t>discovery and study of new forms of nuclear matter;</a:t>
            </a:r>
          </a:p>
          <a:p>
            <a:pPr marL="342900" indent="-342900">
              <a:lnSpc>
                <a:spcPct val="150000"/>
              </a:lnSpc>
              <a:buFont typeface="Arial"/>
              <a:buChar char="•"/>
              <a:defRPr/>
            </a:pPr>
            <a:r>
              <a:rPr lang="en-US" sz="2000" i="1" dirty="0">
                <a:solidFill>
                  <a:srgbClr val="000090"/>
                </a:solidFill>
              </a:rPr>
              <a:t>comprehensive study of nucleon spin structure;</a:t>
            </a:r>
          </a:p>
          <a:p>
            <a:pPr marL="342900" indent="-342900">
              <a:lnSpc>
                <a:spcPct val="150000"/>
              </a:lnSpc>
              <a:buFont typeface="Arial"/>
              <a:buChar char="•"/>
              <a:defRPr/>
            </a:pPr>
            <a:r>
              <a:rPr lang="en-US" sz="2000" i="1" dirty="0">
                <a:solidFill>
                  <a:srgbClr val="000090"/>
                </a:solidFill>
              </a:rPr>
              <a:t>applied researches, like irradiation of biological objects</a:t>
            </a:r>
          </a:p>
          <a:p>
            <a:pPr algn="r">
              <a:defRPr/>
            </a:pPr>
            <a:r>
              <a:rPr lang="en-US" sz="2000" i="1" dirty="0">
                <a:solidFill>
                  <a:srgbClr val="000090"/>
                </a:solidFill>
              </a:rPr>
              <a:t> by heavy ion beams (space mission program) etc.</a:t>
            </a:r>
          </a:p>
        </p:txBody>
      </p:sp>
      <p:sp>
        <p:nvSpPr>
          <p:cNvPr id="151558" name="Rectangle 5"/>
          <p:cNvSpPr>
            <a:spLocks noChangeArrowheads="1"/>
          </p:cNvSpPr>
          <p:nvPr/>
        </p:nvSpPr>
        <p:spPr bwMode="auto">
          <a:xfrm>
            <a:off x="414866" y="4924425"/>
            <a:ext cx="8204200" cy="708025"/>
          </a:xfrm>
          <a:prstGeom prst="rect">
            <a:avLst/>
          </a:prstGeom>
          <a:solidFill>
            <a:srgbClr val="FFEAE4"/>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2000" i="1">
                <a:solidFill>
                  <a:srgbClr val="000090"/>
                </a:solidFill>
              </a:rPr>
              <a:t>“It is clear that both </a:t>
            </a:r>
            <a:r>
              <a:rPr lang="en-US" sz="2000" b="1" i="1">
                <a:solidFill>
                  <a:srgbClr val="000090"/>
                </a:solidFill>
              </a:rPr>
              <a:t>FAIR</a:t>
            </a:r>
            <a:r>
              <a:rPr lang="en-US" sz="2000" i="1">
                <a:solidFill>
                  <a:srgbClr val="000090"/>
                </a:solidFill>
              </a:rPr>
              <a:t> and </a:t>
            </a:r>
            <a:r>
              <a:rPr lang="en-US" sz="2000" b="1" i="1">
                <a:solidFill>
                  <a:srgbClr val="000090"/>
                </a:solidFill>
              </a:rPr>
              <a:t>NICA</a:t>
            </a:r>
            <a:r>
              <a:rPr lang="en-US" sz="2000" i="1">
                <a:solidFill>
                  <a:srgbClr val="000090"/>
                </a:solidFill>
              </a:rPr>
              <a:t> could have an advantage in developing and extending explicitely their collaboration….”</a:t>
            </a:r>
            <a:endParaRPr lang="en-US" sz="2000" b="1" i="1">
              <a:solidFill>
                <a:srgbClr val="000090"/>
              </a:solidFill>
            </a:endParaRPr>
          </a:p>
        </p:txBody>
      </p:sp>
    </p:spTree>
    <p:extLst>
      <p:ext uri="{BB962C8B-B14F-4D97-AF65-F5344CB8AC3E}">
        <p14:creationId xmlns:p14="http://schemas.microsoft.com/office/powerpoint/2010/main" val="1147150667"/>
      </p:ext>
    </p:extLst>
  </p:cSld>
  <p:clrMapOvr>
    <a:masterClrMapping/>
  </p:clrMapOvr>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164907"/>
            <a:ext cx="9144000" cy="4935776"/>
          </a:xfrm>
          <a:prstGeom prst="rect">
            <a:avLst/>
          </a:prstGeom>
        </p:spPr>
      </p:pic>
      <p:sp>
        <p:nvSpPr>
          <p:cNvPr id="5" name="TextBox 4"/>
          <p:cNvSpPr txBox="1"/>
          <p:nvPr/>
        </p:nvSpPr>
        <p:spPr>
          <a:xfrm>
            <a:off x="47489" y="724690"/>
            <a:ext cx="9096511" cy="461665"/>
          </a:xfrm>
          <a:prstGeom prst="rect">
            <a:avLst/>
          </a:prstGeom>
          <a:solidFill>
            <a:srgbClr val="FEFFD8"/>
          </a:solidFill>
        </p:spPr>
        <p:txBody>
          <a:bodyPr wrap="none" rtlCol="0">
            <a:spAutoFit/>
          </a:bodyPr>
          <a:lstStyle/>
          <a:p>
            <a:r>
              <a:rPr lang="en-US" sz="2400" b="1" dirty="0" smtClean="0">
                <a:solidFill>
                  <a:srgbClr val="000090"/>
                </a:solidFill>
                <a:latin typeface="Arial"/>
                <a:cs typeface="Arial"/>
              </a:rPr>
              <a:t>Main Research Infrastructure in Particle and Nuclear Physics </a:t>
            </a:r>
            <a:endParaRPr lang="en-US" sz="2400" b="1" dirty="0">
              <a:solidFill>
                <a:srgbClr val="000090"/>
              </a:solidFill>
              <a:latin typeface="Arial"/>
              <a:cs typeface="Arial"/>
            </a:endParaRPr>
          </a:p>
        </p:txBody>
      </p:sp>
      <p:grpSp>
        <p:nvGrpSpPr>
          <p:cNvPr id="9" name="Group 8"/>
          <p:cNvGrpSpPr/>
          <p:nvPr/>
        </p:nvGrpSpPr>
        <p:grpSpPr>
          <a:xfrm>
            <a:off x="2385481" y="4053476"/>
            <a:ext cx="4722717" cy="2287555"/>
            <a:chOff x="2385481" y="4053476"/>
            <a:chExt cx="4722717" cy="2287555"/>
          </a:xfrm>
        </p:grpSpPr>
        <p:sp>
          <p:nvSpPr>
            <p:cNvPr id="6" name="Oval 5"/>
            <p:cNvSpPr/>
            <p:nvPr/>
          </p:nvSpPr>
          <p:spPr>
            <a:xfrm>
              <a:off x="4067573" y="4053476"/>
              <a:ext cx="836023" cy="498325"/>
            </a:xfrm>
            <a:prstGeom prst="ellipse">
              <a:avLst/>
            </a:prstGeom>
            <a:noFill/>
            <a:ln w="57150" cmpd="sng">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2385481" y="5879366"/>
              <a:ext cx="4722717" cy="461665"/>
            </a:xfrm>
            <a:prstGeom prst="rect">
              <a:avLst/>
            </a:prstGeom>
            <a:solidFill>
              <a:schemeClr val="accent1">
                <a:lumMod val="20000"/>
                <a:lumOff val="80000"/>
              </a:schemeClr>
            </a:solidFill>
            <a:ln>
              <a:solidFill>
                <a:srgbClr val="FF0000"/>
              </a:solidFill>
            </a:ln>
          </p:spPr>
          <p:txBody>
            <a:bodyPr wrap="none" rtlCol="0">
              <a:spAutoFit/>
            </a:bodyPr>
            <a:lstStyle/>
            <a:p>
              <a:r>
                <a:rPr lang="en-US" sz="2400" b="1" dirty="0" smtClean="0">
                  <a:solidFill>
                    <a:srgbClr val="FF0000"/>
                  </a:solidFill>
                  <a:latin typeface="Arial"/>
                  <a:cs typeface="Arial"/>
                </a:rPr>
                <a:t>NICA</a:t>
              </a:r>
              <a:r>
                <a:rPr lang="en-US" sz="2400" b="1" dirty="0" smtClean="0">
                  <a:solidFill>
                    <a:srgbClr val="000090"/>
                  </a:solidFill>
                  <a:latin typeface="Arial"/>
                  <a:cs typeface="Arial"/>
                </a:rPr>
                <a:t> – Complementary Project</a:t>
              </a:r>
              <a:endParaRPr lang="en-US" sz="2400" b="1" dirty="0">
                <a:solidFill>
                  <a:srgbClr val="000090"/>
                </a:solidFill>
                <a:latin typeface="Arial"/>
                <a:cs typeface="Arial"/>
              </a:endParaRPr>
            </a:p>
          </p:txBody>
        </p:sp>
      </p:grpSp>
      <p:sp>
        <p:nvSpPr>
          <p:cNvPr id="2" name="Date Placeholder 1"/>
          <p:cNvSpPr>
            <a:spLocks noGrp="1"/>
          </p:cNvSpPr>
          <p:nvPr>
            <p:ph type="dt" sz="half" idx="10"/>
          </p:nvPr>
        </p:nvSpPr>
        <p:spPr>
          <a:xfrm>
            <a:off x="457200" y="6296024"/>
            <a:ext cx="2133600" cy="476250"/>
          </a:xfrm>
        </p:spPr>
        <p:txBody>
          <a:bodyPr anchor="b"/>
          <a:lstStyle/>
          <a:p>
            <a:pPr>
              <a:defRPr/>
            </a:pPr>
            <a:r>
              <a:rPr lang="en-US" smtClean="0"/>
              <a:t>October 10, 2016</a:t>
            </a:r>
            <a:endParaRPr lang="ru-RU"/>
          </a:p>
        </p:txBody>
      </p:sp>
      <p:sp>
        <p:nvSpPr>
          <p:cNvPr id="3" name="Footer Placeholder 2"/>
          <p:cNvSpPr>
            <a:spLocks noGrp="1"/>
          </p:cNvSpPr>
          <p:nvPr>
            <p:ph type="ftr" sz="quarter" idx="11"/>
          </p:nvPr>
        </p:nvSpPr>
        <p:spPr>
          <a:xfrm>
            <a:off x="3124200" y="6296024"/>
            <a:ext cx="2895600" cy="476250"/>
          </a:xfrm>
        </p:spPr>
        <p:txBody>
          <a:bodyPr anchor="b"/>
          <a:lstStyle/>
          <a:p>
            <a:pPr>
              <a:defRPr/>
            </a:pPr>
            <a:r>
              <a:rPr lang="en-GB" smtClean="0"/>
              <a:t>V.Kekelidze, ICPPA</a:t>
            </a:r>
            <a:endParaRPr lang="ru-RU"/>
          </a:p>
        </p:txBody>
      </p:sp>
      <p:sp>
        <p:nvSpPr>
          <p:cNvPr id="7" name="Slide Number Placeholder 6"/>
          <p:cNvSpPr>
            <a:spLocks noGrp="1"/>
          </p:cNvSpPr>
          <p:nvPr>
            <p:ph type="sldNum" sz="quarter" idx="12"/>
          </p:nvPr>
        </p:nvSpPr>
        <p:spPr>
          <a:xfrm>
            <a:off x="6553200" y="6296024"/>
            <a:ext cx="2133600" cy="476250"/>
          </a:xfrm>
        </p:spPr>
        <p:txBody>
          <a:bodyPr anchor="b"/>
          <a:lstStyle/>
          <a:p>
            <a:pPr>
              <a:defRPr/>
            </a:pPr>
            <a:fld id="{4E7D042D-D1D7-1D46-8A81-99AFBEE759ED}" type="slidenum">
              <a:rPr lang="ru-RU" smtClean="0"/>
              <a:pPr>
                <a:defRPr/>
              </a:pPr>
              <a:t>64</a:t>
            </a:fld>
            <a:endParaRPr lang="ru-RU"/>
          </a:p>
        </p:txBody>
      </p:sp>
      <p:sp>
        <p:nvSpPr>
          <p:cNvPr id="10" name="TextBox 9"/>
          <p:cNvSpPr txBox="1"/>
          <p:nvPr/>
        </p:nvSpPr>
        <p:spPr>
          <a:xfrm>
            <a:off x="1727200" y="135467"/>
            <a:ext cx="5910893" cy="523220"/>
          </a:xfrm>
          <a:prstGeom prst="rect">
            <a:avLst/>
          </a:prstGeom>
          <a:solidFill>
            <a:srgbClr val="CCFFCC"/>
          </a:solidFill>
        </p:spPr>
        <p:txBody>
          <a:bodyPr wrap="none" rtlCol="0">
            <a:spAutoFit/>
          </a:bodyPr>
          <a:lstStyle/>
          <a:p>
            <a:r>
              <a:rPr lang="en-US" sz="2800" b="1" dirty="0" smtClean="0">
                <a:solidFill>
                  <a:srgbClr val="000090"/>
                </a:solidFill>
              </a:rPr>
              <a:t>New issue of the ESFRI Roadmap</a:t>
            </a:r>
            <a:endParaRPr lang="en-US" sz="2800" b="1" dirty="0">
              <a:solidFill>
                <a:srgbClr val="000090"/>
              </a:solidFill>
            </a:endParaRPr>
          </a:p>
        </p:txBody>
      </p:sp>
    </p:spTree>
    <p:extLst>
      <p:ext uri="{BB962C8B-B14F-4D97-AF65-F5344CB8AC3E}">
        <p14:creationId xmlns:p14="http://schemas.microsoft.com/office/powerpoint/2010/main" val="406802978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edg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nchor="b"/>
          <a:lstStyle/>
          <a:p>
            <a:pPr>
              <a:defRPr/>
            </a:pPr>
            <a:r>
              <a:rPr lang="en-US" smtClean="0"/>
              <a:t>October 10, 2016</a:t>
            </a:r>
            <a:endParaRPr lang="ru-RU"/>
          </a:p>
        </p:txBody>
      </p:sp>
      <p:sp>
        <p:nvSpPr>
          <p:cNvPr id="3" name="Footer Placeholder 2"/>
          <p:cNvSpPr>
            <a:spLocks noGrp="1"/>
          </p:cNvSpPr>
          <p:nvPr>
            <p:ph type="ftr" sz="quarter" idx="11"/>
          </p:nvPr>
        </p:nvSpPr>
        <p:spPr/>
        <p:txBody>
          <a:bodyPr anchor="b"/>
          <a:lstStyle/>
          <a:p>
            <a:pPr>
              <a:defRPr/>
            </a:pPr>
            <a:r>
              <a:rPr lang="en-US" smtClean="0"/>
              <a:t>V.Kekelidze, ICPPA</a:t>
            </a:r>
            <a:endParaRPr lang="ru-RU"/>
          </a:p>
        </p:txBody>
      </p:sp>
      <p:sp>
        <p:nvSpPr>
          <p:cNvPr id="4" name="Slide Number Placeholder 3"/>
          <p:cNvSpPr>
            <a:spLocks noGrp="1"/>
          </p:cNvSpPr>
          <p:nvPr>
            <p:ph type="sldNum" sz="quarter" idx="12"/>
          </p:nvPr>
        </p:nvSpPr>
        <p:spPr/>
        <p:txBody>
          <a:bodyPr anchor="b"/>
          <a:lstStyle/>
          <a:p>
            <a:pPr>
              <a:defRPr/>
            </a:pPr>
            <a:fld id="{86955404-709A-D043-9031-7B3A657C7AFF}" type="slidenum">
              <a:rPr lang="ru-RU" smtClean="0"/>
              <a:pPr>
                <a:defRPr/>
              </a:pPr>
              <a:t>65</a:t>
            </a:fld>
            <a:endParaRPr lang="ru-RU"/>
          </a:p>
        </p:txBody>
      </p:sp>
      <p:pic>
        <p:nvPicPr>
          <p:cNvPr id="5" name="Picture 4"/>
          <p:cNvPicPr>
            <a:picLocks noChangeAspect="1"/>
          </p:cNvPicPr>
          <p:nvPr/>
        </p:nvPicPr>
        <p:blipFill>
          <a:blip r:embed="rId2"/>
          <a:stretch>
            <a:fillRect/>
          </a:stretch>
        </p:blipFill>
        <p:spPr>
          <a:xfrm>
            <a:off x="50799" y="-21162"/>
            <a:ext cx="4639733" cy="6388100"/>
          </a:xfrm>
          <a:prstGeom prst="rect">
            <a:avLst/>
          </a:prstGeom>
        </p:spPr>
      </p:pic>
      <p:pic>
        <p:nvPicPr>
          <p:cNvPr id="6" name="Picture 5"/>
          <p:cNvPicPr>
            <a:picLocks noChangeAspect="1"/>
          </p:cNvPicPr>
          <p:nvPr/>
        </p:nvPicPr>
        <p:blipFill>
          <a:blip r:embed="rId3"/>
          <a:stretch>
            <a:fillRect/>
          </a:stretch>
        </p:blipFill>
        <p:spPr>
          <a:xfrm>
            <a:off x="4538129" y="736600"/>
            <a:ext cx="4334934" cy="5380473"/>
          </a:xfrm>
          <a:prstGeom prst="rect">
            <a:avLst/>
          </a:prstGeom>
        </p:spPr>
      </p:pic>
      <p:sp>
        <p:nvSpPr>
          <p:cNvPr id="7" name="TextBox 6"/>
          <p:cNvSpPr txBox="1"/>
          <p:nvPr/>
        </p:nvSpPr>
        <p:spPr>
          <a:xfrm>
            <a:off x="3437466" y="270933"/>
            <a:ext cx="4733913" cy="523220"/>
          </a:xfrm>
          <a:prstGeom prst="rect">
            <a:avLst/>
          </a:prstGeom>
          <a:solidFill>
            <a:srgbClr val="CCFFCC"/>
          </a:solidFill>
        </p:spPr>
        <p:txBody>
          <a:bodyPr wrap="none" rtlCol="0">
            <a:spAutoFit/>
          </a:bodyPr>
          <a:lstStyle/>
          <a:p>
            <a:r>
              <a:rPr lang="en-US" sz="2800" b="1" dirty="0" smtClean="0">
                <a:solidFill>
                  <a:srgbClr val="000090"/>
                </a:solidFill>
              </a:rPr>
              <a:t>RF Governmental disposal</a:t>
            </a:r>
            <a:endParaRPr lang="en-US" sz="2800" b="1" dirty="0">
              <a:solidFill>
                <a:srgbClr val="000090"/>
              </a:solidFill>
            </a:endParaRPr>
          </a:p>
        </p:txBody>
      </p:sp>
    </p:spTree>
    <p:extLst>
      <p:ext uri="{BB962C8B-B14F-4D97-AF65-F5344CB8AC3E}">
        <p14:creationId xmlns:p14="http://schemas.microsoft.com/office/powerpoint/2010/main" val="39532041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r>
              <a:rPr lang="en-US" smtClean="0"/>
              <a:t>October 10, 2016</a:t>
            </a:r>
            <a:endParaRPr lang="ru-RU"/>
          </a:p>
        </p:txBody>
      </p:sp>
      <p:sp>
        <p:nvSpPr>
          <p:cNvPr id="3" name="Footer Placeholder 2"/>
          <p:cNvSpPr>
            <a:spLocks noGrp="1"/>
          </p:cNvSpPr>
          <p:nvPr>
            <p:ph type="ftr" sz="quarter" idx="11"/>
          </p:nvPr>
        </p:nvSpPr>
        <p:spPr/>
        <p:txBody>
          <a:bodyPr/>
          <a:lstStyle/>
          <a:p>
            <a:pPr>
              <a:defRPr/>
            </a:pPr>
            <a:r>
              <a:rPr lang="en-US" smtClean="0"/>
              <a:t>V.Kekelidze, ICPPA</a:t>
            </a:r>
            <a:endParaRPr lang="ru-RU"/>
          </a:p>
        </p:txBody>
      </p:sp>
      <p:sp>
        <p:nvSpPr>
          <p:cNvPr id="4" name="Slide Number Placeholder 3"/>
          <p:cNvSpPr>
            <a:spLocks noGrp="1"/>
          </p:cNvSpPr>
          <p:nvPr>
            <p:ph type="sldNum" sz="quarter" idx="12"/>
          </p:nvPr>
        </p:nvSpPr>
        <p:spPr/>
        <p:txBody>
          <a:bodyPr/>
          <a:lstStyle/>
          <a:p>
            <a:pPr>
              <a:defRPr/>
            </a:pPr>
            <a:fld id="{86955404-709A-D043-9031-7B3A657C7AFF}" type="slidenum">
              <a:rPr lang="ru-RU" smtClean="0"/>
              <a:pPr>
                <a:defRPr/>
              </a:pPr>
              <a:t>66</a:t>
            </a:fld>
            <a:endParaRPr lang="ru-RU"/>
          </a:p>
        </p:txBody>
      </p:sp>
      <p:pic>
        <p:nvPicPr>
          <p:cNvPr id="5" name="Picture 4"/>
          <p:cNvPicPr>
            <a:picLocks noChangeAspect="1"/>
          </p:cNvPicPr>
          <p:nvPr/>
        </p:nvPicPr>
        <p:blipFill>
          <a:blip r:embed="rId2"/>
          <a:stretch>
            <a:fillRect/>
          </a:stretch>
        </p:blipFill>
        <p:spPr>
          <a:xfrm>
            <a:off x="507999" y="677334"/>
            <a:ext cx="4199468" cy="5329790"/>
          </a:xfrm>
          <a:prstGeom prst="rect">
            <a:avLst/>
          </a:prstGeom>
        </p:spPr>
      </p:pic>
      <p:sp>
        <p:nvSpPr>
          <p:cNvPr id="6" name="TextBox 5"/>
          <p:cNvSpPr txBox="1"/>
          <p:nvPr/>
        </p:nvSpPr>
        <p:spPr>
          <a:xfrm>
            <a:off x="3674532" y="508000"/>
            <a:ext cx="2060330" cy="523220"/>
          </a:xfrm>
          <a:prstGeom prst="rect">
            <a:avLst/>
          </a:prstGeom>
          <a:solidFill>
            <a:srgbClr val="CCFFCC"/>
          </a:solidFill>
        </p:spPr>
        <p:txBody>
          <a:bodyPr wrap="none" rtlCol="0">
            <a:spAutoFit/>
          </a:bodyPr>
          <a:lstStyle/>
          <a:p>
            <a:r>
              <a:rPr lang="en-US" sz="2800" b="1" dirty="0" smtClean="0">
                <a:solidFill>
                  <a:srgbClr val="000090"/>
                </a:solidFill>
              </a:rPr>
              <a:t>Agreement </a:t>
            </a:r>
          </a:p>
        </p:txBody>
      </p:sp>
      <p:sp>
        <p:nvSpPr>
          <p:cNvPr id="7" name="TextBox 6"/>
          <p:cNvSpPr txBox="1"/>
          <p:nvPr/>
        </p:nvSpPr>
        <p:spPr>
          <a:xfrm>
            <a:off x="3928532" y="1913467"/>
            <a:ext cx="5063068" cy="3108544"/>
          </a:xfrm>
          <a:prstGeom prst="rect">
            <a:avLst/>
          </a:prstGeom>
          <a:solidFill>
            <a:srgbClr val="FEFFD8"/>
          </a:solidFill>
        </p:spPr>
        <p:txBody>
          <a:bodyPr wrap="square" rtlCol="0">
            <a:spAutoFit/>
          </a:bodyPr>
          <a:lstStyle/>
          <a:p>
            <a:pPr algn="ctr"/>
            <a:r>
              <a:rPr lang="en-US" sz="2800" b="1" dirty="0" smtClean="0">
                <a:solidFill>
                  <a:srgbClr val="000090"/>
                </a:solidFill>
              </a:rPr>
              <a:t>between </a:t>
            </a:r>
          </a:p>
          <a:p>
            <a:pPr algn="ctr"/>
            <a:r>
              <a:rPr lang="en-US" sz="2800" b="1" dirty="0" smtClean="0">
                <a:solidFill>
                  <a:srgbClr val="000090"/>
                </a:solidFill>
              </a:rPr>
              <a:t>the RF Government </a:t>
            </a:r>
          </a:p>
          <a:p>
            <a:pPr algn="ctr"/>
            <a:r>
              <a:rPr lang="en-US" sz="2800" b="1" dirty="0" smtClean="0">
                <a:solidFill>
                  <a:srgbClr val="000090"/>
                </a:solidFill>
              </a:rPr>
              <a:t>and </a:t>
            </a:r>
          </a:p>
          <a:p>
            <a:pPr algn="ctr"/>
            <a:r>
              <a:rPr lang="en-US" sz="2800" b="1" dirty="0">
                <a:solidFill>
                  <a:srgbClr val="000090"/>
                </a:solidFill>
              </a:rPr>
              <a:t>t</a:t>
            </a:r>
            <a:r>
              <a:rPr lang="en-US" sz="2800" b="1" dirty="0" smtClean="0">
                <a:solidFill>
                  <a:srgbClr val="000090"/>
                </a:solidFill>
              </a:rPr>
              <a:t>he Joint Institute for </a:t>
            </a:r>
          </a:p>
          <a:p>
            <a:pPr algn="ctr"/>
            <a:r>
              <a:rPr lang="en-US" sz="2800" b="1" dirty="0" smtClean="0">
                <a:solidFill>
                  <a:srgbClr val="000090"/>
                </a:solidFill>
              </a:rPr>
              <a:t>Nuclear Research</a:t>
            </a:r>
          </a:p>
          <a:p>
            <a:pPr algn="r"/>
            <a:endParaRPr lang="en-US" sz="2800" b="1" dirty="0" smtClean="0">
              <a:solidFill>
                <a:srgbClr val="000090"/>
              </a:solidFill>
            </a:endParaRPr>
          </a:p>
          <a:p>
            <a:pPr algn="r"/>
            <a:r>
              <a:rPr lang="en-US" sz="2800" b="1" i="1" dirty="0">
                <a:solidFill>
                  <a:srgbClr val="000090"/>
                </a:solidFill>
              </a:rPr>
              <a:t>h</a:t>
            </a:r>
            <a:r>
              <a:rPr lang="en-US" sz="2800" b="1" i="1" dirty="0" smtClean="0">
                <a:solidFill>
                  <a:srgbClr val="000090"/>
                </a:solidFill>
              </a:rPr>
              <a:t>as been signed</a:t>
            </a:r>
            <a:endParaRPr lang="en-US" sz="2800" b="1" i="1" dirty="0">
              <a:solidFill>
                <a:srgbClr val="000090"/>
              </a:solidFill>
            </a:endParaRPr>
          </a:p>
        </p:txBody>
      </p:sp>
    </p:spTree>
    <p:extLst>
      <p:ext uri="{BB962C8B-B14F-4D97-AF65-F5344CB8AC3E}">
        <p14:creationId xmlns:p14="http://schemas.microsoft.com/office/powerpoint/2010/main" val="4071725186"/>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TextBox 4"/>
          <p:cNvSpPr txBox="1">
            <a:spLocks noChangeArrowheads="1"/>
          </p:cNvSpPr>
          <p:nvPr/>
        </p:nvSpPr>
        <p:spPr bwMode="auto">
          <a:xfrm>
            <a:off x="2752725" y="261938"/>
            <a:ext cx="3656520" cy="523220"/>
          </a:xfrm>
          <a:prstGeom prst="rect">
            <a:avLst/>
          </a:prstGeom>
          <a:solidFill>
            <a:srgbClr val="BBE0E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dirty="0">
                <a:solidFill>
                  <a:srgbClr val="000090"/>
                </a:solidFill>
              </a:rPr>
              <a:t>Concluding </a:t>
            </a:r>
            <a:r>
              <a:rPr lang="en-US" sz="2800" b="1" dirty="0" smtClean="0">
                <a:solidFill>
                  <a:srgbClr val="000090"/>
                </a:solidFill>
              </a:rPr>
              <a:t>remarks </a:t>
            </a:r>
            <a:endParaRPr lang="en-US" sz="2800" b="1" dirty="0">
              <a:solidFill>
                <a:srgbClr val="000090"/>
              </a:solidFill>
            </a:endParaRPr>
          </a:p>
        </p:txBody>
      </p:sp>
      <p:sp>
        <p:nvSpPr>
          <p:cNvPr id="62466" name="Rectangle 6"/>
          <p:cNvSpPr>
            <a:spLocks noChangeArrowheads="1"/>
          </p:cNvSpPr>
          <p:nvPr/>
        </p:nvSpPr>
        <p:spPr bwMode="auto">
          <a:xfrm>
            <a:off x="322263" y="941176"/>
            <a:ext cx="8616950"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eaLnBrk="0" hangingPunct="0">
              <a:buClr>
                <a:srgbClr val="222268"/>
              </a:buClr>
              <a:buSzPct val="160000"/>
              <a:defRPr/>
            </a:pPr>
            <a:endParaRPr lang="en-US" sz="2400" b="1" dirty="0">
              <a:solidFill>
                <a:srgbClr val="002060"/>
              </a:solidFill>
            </a:endParaRPr>
          </a:p>
          <a:p>
            <a:pPr marL="342900" indent="-342900" eaLnBrk="0" hangingPunct="0">
              <a:buClr>
                <a:srgbClr val="FF0000"/>
              </a:buClr>
              <a:buSzPct val="160000"/>
              <a:buFont typeface="Wingdings" charset="0"/>
              <a:buChar char="Ø"/>
              <a:defRPr/>
            </a:pPr>
            <a:r>
              <a:rPr lang="en-US" sz="2400" b="1" dirty="0">
                <a:solidFill>
                  <a:srgbClr val="002060"/>
                </a:solidFill>
              </a:rPr>
              <a:t> </a:t>
            </a:r>
            <a:r>
              <a:rPr lang="en-US" sz="2400" b="1" dirty="0" smtClean="0">
                <a:solidFill>
                  <a:srgbClr val="002060"/>
                </a:solidFill>
              </a:rPr>
              <a:t> The </a:t>
            </a:r>
            <a:r>
              <a:rPr lang="en-US" sz="2400" b="1" dirty="0">
                <a:solidFill>
                  <a:srgbClr val="002060"/>
                </a:solidFill>
              </a:rPr>
              <a:t>construction of accelerator </a:t>
            </a:r>
            <a:r>
              <a:rPr lang="en-US" sz="2400" b="1" dirty="0" smtClean="0">
                <a:solidFill>
                  <a:srgbClr val="002060"/>
                </a:solidFill>
              </a:rPr>
              <a:t>complex</a:t>
            </a:r>
            <a:endParaRPr lang="en-US" sz="2400" b="1" dirty="0">
              <a:solidFill>
                <a:srgbClr val="002060"/>
              </a:solidFill>
            </a:endParaRPr>
          </a:p>
          <a:p>
            <a:pPr algn="r" eaLnBrk="0" hangingPunct="0">
              <a:buClr>
                <a:srgbClr val="FF0000"/>
              </a:buClr>
              <a:buSzPct val="160000"/>
              <a:defRPr/>
            </a:pPr>
            <a:r>
              <a:rPr lang="en-US" sz="2400" b="1" dirty="0" smtClean="0">
                <a:solidFill>
                  <a:srgbClr val="002060"/>
                </a:solidFill>
              </a:rPr>
              <a:t>and </a:t>
            </a:r>
            <a:r>
              <a:rPr lang="en-US" sz="2400" b="1" dirty="0">
                <a:solidFill>
                  <a:srgbClr val="002060"/>
                </a:solidFill>
              </a:rPr>
              <a:t>both detectors </a:t>
            </a:r>
            <a:r>
              <a:rPr lang="en-US" sz="2400" b="1" dirty="0">
                <a:solidFill>
                  <a:srgbClr val="FF0000"/>
                </a:solidFill>
              </a:rPr>
              <a:t>BM@N</a:t>
            </a:r>
            <a:r>
              <a:rPr lang="en-US" sz="2400" b="1" dirty="0">
                <a:solidFill>
                  <a:srgbClr val="002060"/>
                </a:solidFill>
              </a:rPr>
              <a:t> &amp; </a:t>
            </a:r>
            <a:r>
              <a:rPr lang="en-US" sz="2400" b="1" dirty="0">
                <a:solidFill>
                  <a:srgbClr val="FF0000"/>
                </a:solidFill>
              </a:rPr>
              <a:t>MPD </a:t>
            </a:r>
          </a:p>
          <a:p>
            <a:pPr algn="r" eaLnBrk="0" hangingPunct="0">
              <a:buClr>
                <a:srgbClr val="FF0000"/>
              </a:buClr>
              <a:buSzPct val="160000"/>
              <a:defRPr/>
            </a:pPr>
            <a:r>
              <a:rPr lang="en-US" sz="2400" b="1" i="1" dirty="0">
                <a:solidFill>
                  <a:srgbClr val="002060"/>
                </a:solidFill>
              </a:rPr>
              <a:t>is going close to the </a:t>
            </a:r>
            <a:r>
              <a:rPr lang="en-US" sz="2400" b="1" i="1" dirty="0" smtClean="0">
                <a:solidFill>
                  <a:srgbClr val="002060"/>
                </a:solidFill>
              </a:rPr>
              <a:t>schedule</a:t>
            </a:r>
          </a:p>
          <a:p>
            <a:pPr algn="r" eaLnBrk="0" hangingPunct="0">
              <a:buClr>
                <a:srgbClr val="FF0000"/>
              </a:buClr>
              <a:buSzPct val="160000"/>
              <a:defRPr/>
            </a:pPr>
            <a:endParaRPr lang="en-US" sz="2400" b="1" i="1" dirty="0" smtClean="0">
              <a:solidFill>
                <a:srgbClr val="002060"/>
              </a:solidFill>
            </a:endParaRPr>
          </a:p>
          <a:p>
            <a:pPr marL="342900" indent="-342900" eaLnBrk="0" hangingPunct="0">
              <a:buClr>
                <a:srgbClr val="FF0000"/>
              </a:buClr>
              <a:buSzPct val="160000"/>
              <a:buFont typeface="Wingdings" charset="2"/>
              <a:buChar char="Ø"/>
              <a:defRPr/>
            </a:pPr>
            <a:r>
              <a:rPr lang="en-US" sz="2400" b="1" dirty="0" smtClean="0">
                <a:solidFill>
                  <a:srgbClr val="002060"/>
                </a:solidFill>
              </a:rPr>
              <a:t>  Physics program development  </a:t>
            </a:r>
            <a:r>
              <a:rPr lang="en-US" sz="2400" b="1" dirty="0">
                <a:solidFill>
                  <a:srgbClr val="002060"/>
                </a:solidFill>
              </a:rPr>
              <a:t>is in </a:t>
            </a:r>
            <a:r>
              <a:rPr lang="en-US" sz="2400" b="1" dirty="0" smtClean="0">
                <a:solidFill>
                  <a:srgbClr val="002060"/>
                </a:solidFill>
              </a:rPr>
              <a:t>progress, </a:t>
            </a:r>
          </a:p>
          <a:p>
            <a:pPr algn="r" eaLnBrk="0" hangingPunct="0">
              <a:buClr>
                <a:srgbClr val="FF0000"/>
              </a:buClr>
              <a:buSzPct val="160000"/>
              <a:defRPr/>
            </a:pPr>
            <a:r>
              <a:rPr lang="en-US" sz="2400" b="1" dirty="0" smtClean="0">
                <a:solidFill>
                  <a:srgbClr val="002060"/>
                </a:solidFill>
              </a:rPr>
              <a:t>it indicates competitiveness </a:t>
            </a:r>
            <a:r>
              <a:rPr lang="en-US" sz="2400" b="1" dirty="0">
                <a:solidFill>
                  <a:srgbClr val="002060"/>
                </a:solidFill>
              </a:rPr>
              <a:t>with other </a:t>
            </a:r>
            <a:r>
              <a:rPr lang="en-US" sz="2400" b="1" dirty="0" smtClean="0">
                <a:solidFill>
                  <a:srgbClr val="002060"/>
                </a:solidFill>
              </a:rPr>
              <a:t>experiments</a:t>
            </a:r>
            <a:endParaRPr lang="en-US" sz="2400" b="1" dirty="0">
              <a:solidFill>
                <a:srgbClr val="002060"/>
              </a:solidFill>
            </a:endParaRPr>
          </a:p>
          <a:p>
            <a:pPr algn="r" eaLnBrk="0" hangingPunct="0">
              <a:buClr>
                <a:srgbClr val="FF0000"/>
              </a:buClr>
              <a:buSzPct val="160000"/>
              <a:defRPr/>
            </a:pPr>
            <a:endParaRPr lang="en-US" sz="2400" b="1" i="1" dirty="0" smtClean="0">
              <a:solidFill>
                <a:srgbClr val="002060"/>
              </a:solidFill>
            </a:endParaRPr>
          </a:p>
          <a:p>
            <a:pPr marL="342900" indent="-342900" eaLnBrk="0" hangingPunct="0">
              <a:buClr>
                <a:srgbClr val="FF0000"/>
              </a:buClr>
              <a:buSzPct val="160000"/>
              <a:buFont typeface="Wingdings" charset="2"/>
              <a:buChar char="Ø"/>
              <a:defRPr/>
            </a:pPr>
            <a:r>
              <a:rPr lang="en-US" sz="2400" b="1" dirty="0" smtClean="0">
                <a:solidFill>
                  <a:srgbClr val="002060"/>
                </a:solidFill>
              </a:rPr>
              <a:t>  RF </a:t>
            </a:r>
            <a:r>
              <a:rPr lang="en-US" sz="2400" b="1" dirty="0">
                <a:solidFill>
                  <a:srgbClr val="002060"/>
                </a:solidFill>
              </a:rPr>
              <a:t>Governmental disposal is </a:t>
            </a:r>
          </a:p>
          <a:p>
            <a:pPr algn="r" eaLnBrk="0" hangingPunct="0">
              <a:buClr>
                <a:srgbClr val="FF0000"/>
              </a:buClr>
              <a:buSzPct val="160000"/>
              <a:defRPr/>
            </a:pPr>
            <a:r>
              <a:rPr lang="en-US" sz="2400" b="1" i="1" dirty="0">
                <a:solidFill>
                  <a:srgbClr val="002060"/>
                </a:solidFill>
              </a:rPr>
              <a:t>an important contribution to the NICA project</a:t>
            </a:r>
          </a:p>
          <a:p>
            <a:pPr algn="r" eaLnBrk="0" hangingPunct="0">
              <a:buClr>
                <a:srgbClr val="FF0000"/>
              </a:buClr>
              <a:buSzPct val="160000"/>
              <a:defRPr/>
            </a:pPr>
            <a:endParaRPr lang="en-US" sz="2400" b="1" i="1" dirty="0">
              <a:solidFill>
                <a:srgbClr val="002060"/>
              </a:solidFill>
            </a:endParaRPr>
          </a:p>
          <a:p>
            <a:pPr marL="342900" indent="-342900" eaLnBrk="0" hangingPunct="0">
              <a:buClr>
                <a:srgbClr val="FF0000"/>
              </a:buClr>
              <a:buSzPct val="160000"/>
              <a:buFont typeface="Wingdings" charset="2"/>
              <a:buChar char="Ø"/>
              <a:defRPr/>
            </a:pPr>
            <a:r>
              <a:rPr lang="en-US" sz="2400" b="1" dirty="0" smtClean="0">
                <a:solidFill>
                  <a:srgbClr val="002060"/>
                </a:solidFill>
              </a:rPr>
              <a:t>  The </a:t>
            </a:r>
            <a:r>
              <a:rPr lang="en-US" sz="2400" b="1" dirty="0">
                <a:solidFill>
                  <a:srgbClr val="002060"/>
                </a:solidFill>
              </a:rPr>
              <a:t>cooperation on all NICA parts </a:t>
            </a:r>
            <a:r>
              <a:rPr lang="en-US" sz="2400" b="1" i="1" dirty="0" smtClean="0">
                <a:solidFill>
                  <a:srgbClr val="002060"/>
                </a:solidFill>
              </a:rPr>
              <a:t>is growing</a:t>
            </a:r>
          </a:p>
          <a:p>
            <a:pPr marL="342900" indent="-342900" eaLnBrk="0" hangingPunct="0">
              <a:buClr>
                <a:srgbClr val="FF0000"/>
              </a:buClr>
              <a:buSzPct val="160000"/>
              <a:buFont typeface="Wingdings" charset="2"/>
              <a:buChar char="Ø"/>
              <a:defRPr/>
            </a:pPr>
            <a:endParaRPr lang="en-US" sz="2400" b="1" i="1" dirty="0">
              <a:solidFill>
                <a:srgbClr val="002060"/>
              </a:solidFill>
            </a:endParaRPr>
          </a:p>
          <a:p>
            <a:pPr marL="342900" indent="-342900" eaLnBrk="0" hangingPunct="0">
              <a:buClr>
                <a:srgbClr val="FF0000"/>
              </a:buClr>
              <a:buSzPct val="160000"/>
              <a:buFont typeface="Wingdings" charset="2"/>
              <a:buChar char="Ø"/>
              <a:defRPr/>
            </a:pPr>
            <a:r>
              <a:rPr lang="en-US" sz="2400" b="1" i="1" dirty="0" smtClean="0">
                <a:solidFill>
                  <a:srgbClr val="002060"/>
                </a:solidFill>
              </a:rPr>
              <a:t>  </a:t>
            </a:r>
            <a:r>
              <a:rPr lang="en-US" sz="2400" b="1" dirty="0" smtClean="0">
                <a:solidFill>
                  <a:srgbClr val="002060"/>
                </a:solidFill>
              </a:rPr>
              <a:t>New partners are welcome to join NICA</a:t>
            </a:r>
          </a:p>
        </p:txBody>
      </p:sp>
      <p:sp>
        <p:nvSpPr>
          <p:cNvPr id="133123" name="Date Placeholder 7"/>
          <p:cNvSpPr>
            <a:spLocks noGrp="1"/>
          </p:cNvSpPr>
          <p:nvPr>
            <p:ph type="dt" sz="quarter" idx="10"/>
          </p:nvPr>
        </p:nvSpPr>
        <p:spPr>
          <a:xfrm>
            <a:off x="322263" y="6519863"/>
            <a:ext cx="2471737" cy="3381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dirty="0"/>
          </a:p>
        </p:txBody>
      </p:sp>
      <p:sp>
        <p:nvSpPr>
          <p:cNvPr id="133124" name="Footer Placeholder 8"/>
          <p:cNvSpPr>
            <a:spLocks noGrp="1"/>
          </p:cNvSpPr>
          <p:nvPr>
            <p:ph type="ftr" sz="quarter" idx="11"/>
          </p:nvPr>
        </p:nvSpPr>
        <p:spPr>
          <a:xfrm>
            <a:off x="2862263" y="6484938"/>
            <a:ext cx="4079875" cy="3730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V.Kekelidze, ICPPA</a:t>
            </a:r>
            <a:endParaRPr lang="ru-RU" sz="1400"/>
          </a:p>
        </p:txBody>
      </p:sp>
      <p:sp>
        <p:nvSpPr>
          <p:cNvPr id="133125" name="Slide Number Placeholder 7"/>
          <p:cNvSpPr>
            <a:spLocks noGrp="1"/>
          </p:cNvSpPr>
          <p:nvPr>
            <p:ph type="sldNum" sz="quarter" idx="12"/>
          </p:nvPr>
        </p:nvSpPr>
        <p:spPr>
          <a:xfrm>
            <a:off x="6553200" y="6489700"/>
            <a:ext cx="2133600" cy="231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F77333-679E-7A43-96F2-9A4D2DBCE12F}" type="slidenum">
              <a:rPr lang="ru-RU" sz="1400"/>
              <a:pPr eaLnBrk="1" hangingPunct="1"/>
              <a:t>67</a:t>
            </a:fld>
            <a:endParaRPr lang="ru-RU" sz="1400"/>
          </a:p>
        </p:txBody>
      </p:sp>
      <p:pic>
        <p:nvPicPr>
          <p:cNvPr id="133126" name="Picture 6" descr="NICA-Logo_4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45400" y="0"/>
            <a:ext cx="1498600" cy="7381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33127" name="Picture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53067" cy="1172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49" name="Picture 3" descr="e3d9dbd0-10b8-11e4-a360-f93b3750a438_Europe_aerial-view-seen_from_space_world_map_view_planet-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0" name="Date Placeholder 1"/>
          <p:cNvSpPr>
            <a:spLocks noGrp="1"/>
          </p:cNvSpPr>
          <p:nvPr>
            <p:ph type="dt" sz="quarter" idx="10"/>
          </p:nvPr>
        </p:nvSpPr>
        <p:spPr>
          <a:xfrm>
            <a:off x="457200" y="62960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30051" name="Footer Placeholder 2"/>
          <p:cNvSpPr>
            <a:spLocks noGrp="1"/>
          </p:cNvSpPr>
          <p:nvPr>
            <p:ph type="ftr" sz="quarter" idx="11"/>
          </p:nvPr>
        </p:nvSpPr>
        <p:spPr>
          <a:xfrm>
            <a:off x="2717800" y="6267450"/>
            <a:ext cx="3759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smtClean="0"/>
              <a:t>V.Kekelidze, ICPPA</a:t>
            </a:r>
            <a:endParaRPr lang="ru-RU" sz="1400"/>
          </a:p>
        </p:txBody>
      </p:sp>
      <p:sp>
        <p:nvSpPr>
          <p:cNvPr id="130052" name="Slide Number Placeholder 3"/>
          <p:cNvSpPr>
            <a:spLocks noGrp="1"/>
          </p:cNvSpPr>
          <p:nvPr>
            <p:ph type="sldNum" sz="quarter" idx="12"/>
          </p:nvPr>
        </p:nvSpPr>
        <p:spPr>
          <a:xfrm>
            <a:off x="6845300" y="6283325"/>
            <a:ext cx="2133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5C39496-AE66-6A47-8403-D2A10C6A2B58}" type="slidenum">
              <a:rPr lang="ru-RU" sz="1400"/>
              <a:pPr eaLnBrk="1" hangingPunct="1"/>
              <a:t>68</a:t>
            </a:fld>
            <a:endParaRPr lang="ru-RU" sz="1400"/>
          </a:p>
        </p:txBody>
      </p:sp>
      <p:sp>
        <p:nvSpPr>
          <p:cNvPr id="130053" name="TextBox 4"/>
          <p:cNvSpPr txBox="1">
            <a:spLocks noChangeArrowheads="1"/>
          </p:cNvSpPr>
          <p:nvPr/>
        </p:nvSpPr>
        <p:spPr bwMode="auto">
          <a:xfrm>
            <a:off x="3368675" y="4484688"/>
            <a:ext cx="26463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3600" b="1">
                <a:solidFill>
                  <a:schemeClr val="bg1"/>
                </a:solidFill>
              </a:rPr>
              <a:t>Thank you</a:t>
            </a:r>
            <a:r>
              <a:rPr lang="ru-RU" sz="3600" b="1">
                <a:solidFill>
                  <a:schemeClr val="bg1"/>
                </a:solidFill>
              </a:rPr>
              <a:t>!</a:t>
            </a:r>
            <a:endParaRPr lang="en-US" sz="3600" b="1">
              <a:solidFill>
                <a:schemeClr val="bg1"/>
              </a:solidFill>
            </a:endParaRPr>
          </a:p>
        </p:txBody>
      </p:sp>
      <p:sp>
        <p:nvSpPr>
          <p:cNvPr id="130054" name="TextBox 9"/>
          <p:cNvSpPr txBox="1">
            <a:spLocks noChangeArrowheads="1"/>
          </p:cNvSpPr>
          <p:nvPr/>
        </p:nvSpPr>
        <p:spPr bwMode="auto">
          <a:xfrm>
            <a:off x="6756400" y="1690688"/>
            <a:ext cx="749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NICA</a:t>
            </a:r>
          </a:p>
        </p:txBody>
      </p:sp>
      <p:sp>
        <p:nvSpPr>
          <p:cNvPr id="130055" name="TextBox 9"/>
          <p:cNvSpPr txBox="1">
            <a:spLocks noChangeArrowheads="1"/>
          </p:cNvSpPr>
          <p:nvPr/>
        </p:nvSpPr>
        <p:spPr bwMode="auto">
          <a:xfrm>
            <a:off x="3505200" y="2846388"/>
            <a:ext cx="71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FAIR</a:t>
            </a:r>
          </a:p>
        </p:txBody>
      </p:sp>
      <p:sp>
        <p:nvSpPr>
          <p:cNvPr id="130056" name="TextBox 9"/>
          <p:cNvSpPr txBox="1">
            <a:spLocks noChangeArrowheads="1"/>
          </p:cNvSpPr>
          <p:nvPr/>
        </p:nvSpPr>
        <p:spPr bwMode="auto">
          <a:xfrm>
            <a:off x="3314700" y="3455988"/>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a:solidFill>
                  <a:srgbClr val="FF0000"/>
                </a:solidFill>
              </a:rPr>
              <a:t>CERN</a:t>
            </a:r>
          </a:p>
        </p:txBody>
      </p:sp>
      <p:sp>
        <p:nvSpPr>
          <p:cNvPr id="2" name="Oval 1"/>
          <p:cNvSpPr/>
          <p:nvPr/>
        </p:nvSpPr>
        <p:spPr>
          <a:xfrm>
            <a:off x="6705600" y="1625600"/>
            <a:ext cx="800100" cy="482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4" name="Oval 13"/>
          <p:cNvSpPr/>
          <p:nvPr/>
        </p:nvSpPr>
        <p:spPr>
          <a:xfrm>
            <a:off x="3479800" y="2806700"/>
            <a:ext cx="787400" cy="4445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5" name="Oval 14"/>
          <p:cNvSpPr/>
          <p:nvPr/>
        </p:nvSpPr>
        <p:spPr>
          <a:xfrm>
            <a:off x="3213100" y="3416300"/>
            <a:ext cx="1117600" cy="48260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
        <p:nvSpPr>
          <p:cNvPr id="130060" name="TextBox 4"/>
          <p:cNvSpPr txBox="1">
            <a:spLocks noChangeArrowheads="1"/>
          </p:cNvSpPr>
          <p:nvPr/>
        </p:nvSpPr>
        <p:spPr bwMode="auto">
          <a:xfrm>
            <a:off x="3973513" y="2401888"/>
            <a:ext cx="51704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i="1">
                <a:solidFill>
                  <a:srgbClr val="FFFFFF"/>
                </a:solidFill>
              </a:rPr>
              <a:t> the cooperation makes us stronger!</a:t>
            </a:r>
          </a:p>
        </p:txBody>
      </p:sp>
    </p:spTree>
    <p:extLst>
      <p:ext uri="{BB962C8B-B14F-4D97-AF65-F5344CB8AC3E}">
        <p14:creationId xmlns:p14="http://schemas.microsoft.com/office/powerpoint/2010/main" val="63484581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2"/>
          <p:cNvSpPr>
            <a:spLocks noGrp="1"/>
          </p:cNvSpPr>
          <p:nvPr>
            <p:ph type="sldNum" sz="quarter" idx="12"/>
          </p:nvPr>
        </p:nvSpPr>
        <p:spPr>
          <a:xfrm>
            <a:off x="6553200" y="6296024"/>
            <a:ext cx="2133600" cy="476250"/>
          </a:xfrm>
        </p:spPr>
        <p:txBody>
          <a:bodyPr anchor="b"/>
          <a:lstStyle/>
          <a:p>
            <a:pPr>
              <a:defRPr/>
            </a:pPr>
            <a:fld id="{E9323335-F5FC-40D4-AF27-B35D5A88AD18}" type="slidenum">
              <a:rPr lang="en-US" altLang="ru-RU" smtClean="0"/>
              <a:pPr>
                <a:defRPr/>
              </a:pPr>
              <a:t>7</a:t>
            </a:fld>
            <a:endParaRPr lang="en-US" altLang="ru-RU"/>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9517"/>
            <a:ext cx="6790267" cy="3418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1411" y="1199967"/>
            <a:ext cx="3882590" cy="259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14"/>
          <p:cNvSpPr>
            <a:spLocks noChangeArrowheads="1"/>
          </p:cNvSpPr>
          <p:nvPr/>
        </p:nvSpPr>
        <p:spPr bwMode="auto">
          <a:xfrm>
            <a:off x="0" y="74613"/>
            <a:ext cx="9144000" cy="839787"/>
          </a:xfrm>
          <a:prstGeom prst="rect">
            <a:avLst/>
          </a:prstGeom>
          <a:solidFill>
            <a:srgbClr val="DBEEF4"/>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algn="ctr"/>
            <a:r>
              <a:rPr lang="en-US" sz="2400" b="1" dirty="0">
                <a:solidFill>
                  <a:srgbClr val="000090"/>
                </a:solidFill>
              </a:rPr>
              <a:t>SC Magnets for Booster, Collider &amp; SIS-100/FAIR</a:t>
            </a:r>
          </a:p>
          <a:p>
            <a:pPr algn="ctr"/>
            <a:r>
              <a:rPr lang="en-US" sz="2400" b="1" dirty="0">
                <a:solidFill>
                  <a:srgbClr val="000090"/>
                </a:solidFill>
              </a:rPr>
              <a:t>workshop at VBLHEP JINR </a:t>
            </a:r>
            <a:r>
              <a:rPr lang="en-US" sz="2400" i="1" dirty="0">
                <a:solidFill>
                  <a:srgbClr val="000090"/>
                </a:solidFill>
              </a:rPr>
              <a:t>(bld. 217)</a:t>
            </a:r>
            <a:endParaRPr lang="en-US" sz="2400" b="1" dirty="0">
              <a:solidFill>
                <a:srgbClr val="000090"/>
              </a:solidFill>
            </a:endParaRPr>
          </a:p>
          <a:p>
            <a:pPr algn="ctr"/>
            <a:endParaRPr lang="en-US" sz="2400" b="1" dirty="0">
              <a:solidFill>
                <a:srgbClr val="000090"/>
              </a:solidFill>
            </a:endParaRPr>
          </a:p>
        </p:txBody>
      </p:sp>
      <p:sp>
        <p:nvSpPr>
          <p:cNvPr id="6" name="TextBox 5"/>
          <p:cNvSpPr txBox="1">
            <a:spLocks noChangeArrowheads="1"/>
          </p:cNvSpPr>
          <p:nvPr/>
        </p:nvSpPr>
        <p:spPr bwMode="auto">
          <a:xfrm>
            <a:off x="3811766" y="866885"/>
            <a:ext cx="5151294" cy="400110"/>
          </a:xfrm>
          <a:prstGeom prst="rect">
            <a:avLst/>
          </a:prstGeom>
          <a:solidFill>
            <a:srgbClr val="FEFFD8"/>
          </a:solidFill>
          <a:ln>
            <a:noFill/>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37931725" indent="-37474525" eaLnBrk="0" hangingPunct="0">
              <a:spcBef>
                <a:spcPct val="20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algn="ctr" eaLnBrk="1" hangingPunct="1">
              <a:spcBef>
                <a:spcPct val="0"/>
              </a:spcBef>
              <a:buFontTx/>
              <a:buNone/>
              <a:defRPr/>
            </a:pPr>
            <a:r>
              <a:rPr lang="en-US" altLang="ru-RU" sz="2000" i="1" dirty="0" smtClean="0">
                <a:solidFill>
                  <a:srgbClr val="000090"/>
                </a:solidFill>
                <a:latin typeface="Arial" panose="020B0604020202020204" pitchFamily="34" charset="0"/>
              </a:rPr>
              <a:t>Serial tests of Booster magnets has started</a:t>
            </a:r>
          </a:p>
        </p:txBody>
      </p:sp>
      <p:pic>
        <p:nvPicPr>
          <p:cNvPr id="11" name="Рисунок 5" descr="C:\Users\Hamlet\Desktop\IMG_20160702_151901 уз.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3575" y="4342866"/>
            <a:ext cx="59404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Рисунок 7" descr="C:\Users\Hamlet\Desktop\IMG_20160702_152118 уз.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5464" y="4673598"/>
            <a:ext cx="4041075" cy="152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p:cNvSpPr txBox="1">
            <a:spLocks noChangeArrowheads="1"/>
          </p:cNvSpPr>
          <p:nvPr/>
        </p:nvSpPr>
        <p:spPr bwMode="auto">
          <a:xfrm>
            <a:off x="2448478" y="4033419"/>
            <a:ext cx="5507210" cy="400110"/>
          </a:xfrm>
          <a:prstGeom prst="rect">
            <a:avLst/>
          </a:prstGeom>
          <a:solidFill>
            <a:srgbClr val="FEFFD8"/>
          </a:solidFill>
          <a:ln>
            <a:noFill/>
          </a:ln>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Georgia" panose="02040502050405020303" pitchFamily="18" charset="0"/>
                <a:ea typeface="MS PGothic" panose="020B0600070205080204" pitchFamily="34" charset="-128"/>
                <a:cs typeface="Georgia" panose="02040502050405020303" pitchFamily="18" charset="0"/>
              </a:defRPr>
            </a:lvl1pPr>
            <a:lvl2pPr marL="37931725" indent="-37474525" eaLnBrk="0" hangingPunct="0">
              <a:spcBef>
                <a:spcPct val="20000"/>
              </a:spcBef>
              <a:buFont typeface="Arial" panose="020B0604020202020204" pitchFamily="34" charset="0"/>
              <a:buChar char="–"/>
              <a:defRPr sz="2800">
                <a:solidFill>
                  <a:schemeClr val="tx1"/>
                </a:solidFill>
                <a:latin typeface="Georgia" panose="02040502050405020303" pitchFamily="18" charset="0"/>
                <a:ea typeface="MS PGothic" panose="020B0600070205080204" pitchFamily="34" charset="-128"/>
                <a:cs typeface="Georgia" panose="02040502050405020303" pitchFamily="18" charset="0"/>
              </a:defRPr>
            </a:lvl2pPr>
            <a:lvl3pPr marL="1143000" indent="-228600" eaLnBrk="0" hangingPunct="0">
              <a:spcBef>
                <a:spcPct val="20000"/>
              </a:spcBef>
              <a:buFont typeface="Arial" panose="020B0604020202020204" pitchFamily="34" charset="0"/>
              <a:buChar char="•"/>
              <a:defRPr sz="2400">
                <a:solidFill>
                  <a:schemeClr val="tx1"/>
                </a:solidFill>
                <a:latin typeface="Georgia" panose="02040502050405020303" pitchFamily="18" charset="0"/>
                <a:ea typeface="MS PGothic" panose="020B0600070205080204" pitchFamily="34" charset="-128"/>
                <a:cs typeface="Georgia" panose="02040502050405020303" pitchFamily="18" charset="0"/>
              </a:defRPr>
            </a:lvl3pPr>
            <a:lvl4pPr marL="16002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4pPr>
            <a:lvl5pPr marL="2057400" indent="-228600" eaLnBrk="0" hangingPunct="0">
              <a:spcBef>
                <a:spcPct val="20000"/>
              </a:spcBef>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Georgia" panose="02040502050405020303" pitchFamily="18" charset="0"/>
                <a:ea typeface="MS PGothic" panose="020B0600070205080204" pitchFamily="34" charset="-128"/>
                <a:cs typeface="Georgia" panose="02040502050405020303" pitchFamily="18" charset="0"/>
              </a:defRPr>
            </a:lvl9pPr>
          </a:lstStyle>
          <a:p>
            <a:pPr algn="ctr" eaLnBrk="1" hangingPunct="1">
              <a:spcBef>
                <a:spcPct val="0"/>
              </a:spcBef>
              <a:buFontTx/>
              <a:buNone/>
              <a:defRPr/>
            </a:pPr>
            <a:r>
              <a:rPr lang="en-US" altLang="ru-RU" sz="2000" i="1" dirty="0">
                <a:solidFill>
                  <a:srgbClr val="000090"/>
                </a:solidFill>
                <a:latin typeface="Arial" panose="020B0604020202020204" pitchFamily="34" charset="0"/>
              </a:rPr>
              <a:t>p</a:t>
            </a:r>
            <a:r>
              <a:rPr lang="en-US" altLang="ru-RU" sz="2000" i="1" dirty="0" smtClean="0">
                <a:solidFill>
                  <a:srgbClr val="000090"/>
                </a:solidFill>
                <a:latin typeface="Arial" panose="020B0604020202020204" pitchFamily="34" charset="0"/>
              </a:rPr>
              <a:t>rocurement of magnet systems is in progress</a:t>
            </a:r>
          </a:p>
        </p:txBody>
      </p:sp>
      <p:graphicFrame>
        <p:nvGraphicFramePr>
          <p:cNvPr id="10" name="Table 9"/>
          <p:cNvGraphicFramePr>
            <a:graphicFrameLocks noGrp="1"/>
          </p:cNvGraphicFramePr>
          <p:nvPr>
            <p:extLst>
              <p:ext uri="{D42A27DB-BD31-4B8C-83A1-F6EECF244321}">
                <p14:modId xmlns:p14="http://schemas.microsoft.com/office/powerpoint/2010/main" val="3584342195"/>
              </p:ext>
            </p:extLst>
          </p:nvPr>
        </p:nvGraphicFramePr>
        <p:xfrm>
          <a:off x="1981199" y="4080933"/>
          <a:ext cx="5164666" cy="1889840"/>
        </p:xfrm>
        <a:graphic>
          <a:graphicData uri="http://schemas.openxmlformats.org/drawingml/2006/table">
            <a:tbl>
              <a:tblPr firstRow="1" bandRow="1">
                <a:tableStyleId>{5C22544A-7EE6-4342-B048-85BDC9FD1C3A}</a:tableStyleId>
              </a:tblPr>
              <a:tblGrid>
                <a:gridCol w="1659467"/>
                <a:gridCol w="863600"/>
                <a:gridCol w="1267833"/>
                <a:gridCol w="1373766"/>
              </a:tblGrid>
              <a:tr h="380471">
                <a:tc gridSpan="4">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000" b="0" i="1" dirty="0" smtClean="0">
                          <a:solidFill>
                            <a:srgbClr val="000090"/>
                          </a:solidFill>
                        </a:rPr>
                        <a:t>status of yoke  proc. </a:t>
                      </a:r>
                      <a:r>
                        <a:rPr lang="ru-RU" sz="2000" b="0" i="1" dirty="0" smtClean="0">
                          <a:solidFill>
                            <a:srgbClr val="000090"/>
                          </a:solidFill>
                        </a:rPr>
                        <a:t>06</a:t>
                      </a:r>
                      <a:r>
                        <a:rPr lang="en-US" sz="2000" b="0" i="1" dirty="0" smtClean="0">
                          <a:solidFill>
                            <a:srgbClr val="000090"/>
                          </a:solidFill>
                        </a:rPr>
                        <a:t>.0</a:t>
                      </a:r>
                      <a:r>
                        <a:rPr lang="ru-RU" sz="2000" b="0" i="1" dirty="0" smtClean="0">
                          <a:solidFill>
                            <a:srgbClr val="000090"/>
                          </a:solidFill>
                        </a:rPr>
                        <a:t>9</a:t>
                      </a:r>
                      <a:r>
                        <a:rPr lang="en-US" sz="2000" b="0" i="1" dirty="0" smtClean="0">
                          <a:solidFill>
                            <a:srgbClr val="000090"/>
                          </a:solidFill>
                        </a:rPr>
                        <a:t>.2016</a:t>
                      </a:r>
                    </a:p>
                  </a:txBody>
                  <a:tcPr marT="45730" marB="45730">
                    <a:solidFill>
                      <a:schemeClr val="bg1"/>
                    </a:solidFill>
                  </a:tcPr>
                </a:tc>
                <a:tc hMerge="1">
                  <a:txBody>
                    <a:bodyPr/>
                    <a:lstStyle/>
                    <a:p>
                      <a:pPr algn="ctr"/>
                      <a:endParaRPr lang="en-US" sz="2000" dirty="0"/>
                    </a:p>
                  </a:txBody>
                  <a:tcPr marT="45730" marB="45730">
                    <a:solidFill>
                      <a:srgbClr val="000090"/>
                    </a:solidFill>
                  </a:tcPr>
                </a:tc>
                <a:tc hMerge="1">
                  <a:txBody>
                    <a:bodyPr/>
                    <a:lstStyle/>
                    <a:p>
                      <a:pPr algn="ctr"/>
                      <a:endParaRPr lang="en-US" sz="2000" dirty="0"/>
                    </a:p>
                  </a:txBody>
                  <a:tcPr marT="45730" marB="45730">
                    <a:solidFill>
                      <a:srgbClr val="000090"/>
                    </a:solidFill>
                  </a:tcPr>
                </a:tc>
                <a:tc hMerge="1">
                  <a:txBody>
                    <a:bodyPr/>
                    <a:lstStyle/>
                    <a:p>
                      <a:pPr algn="ctr"/>
                      <a:endParaRPr lang="en-US" sz="2000" dirty="0"/>
                    </a:p>
                  </a:txBody>
                  <a:tcPr marT="45730" marB="45730">
                    <a:solidFill>
                      <a:srgbClr val="008000"/>
                    </a:solidFill>
                  </a:tcPr>
                </a:tc>
              </a:tr>
              <a:tr h="380471">
                <a:tc>
                  <a:txBody>
                    <a:bodyPr/>
                    <a:lstStyle/>
                    <a:p>
                      <a:endParaRPr lang="en-US" sz="1800" dirty="0"/>
                    </a:p>
                  </a:txBody>
                  <a:tcPr marT="45730" marB="45730">
                    <a:solidFill>
                      <a:srgbClr val="000090"/>
                    </a:solidFill>
                  </a:tcPr>
                </a:tc>
                <a:tc>
                  <a:txBody>
                    <a:bodyPr/>
                    <a:lstStyle/>
                    <a:p>
                      <a:pPr algn="ctr"/>
                      <a:r>
                        <a:rPr lang="en-US" sz="2000" dirty="0" smtClean="0">
                          <a:solidFill>
                            <a:schemeClr val="bg1"/>
                          </a:solidFill>
                        </a:rPr>
                        <a:t>total</a:t>
                      </a:r>
                      <a:endParaRPr lang="en-US" sz="2000" dirty="0">
                        <a:solidFill>
                          <a:schemeClr val="bg1"/>
                        </a:solidFill>
                      </a:endParaRPr>
                    </a:p>
                  </a:txBody>
                  <a:tcPr marT="45730" marB="45730">
                    <a:solidFill>
                      <a:srgbClr val="000090"/>
                    </a:solidFill>
                  </a:tcPr>
                </a:tc>
                <a:tc>
                  <a:txBody>
                    <a:bodyPr/>
                    <a:lstStyle/>
                    <a:p>
                      <a:pPr algn="ctr"/>
                      <a:r>
                        <a:rPr lang="en-US" sz="2000" dirty="0" smtClean="0">
                          <a:solidFill>
                            <a:schemeClr val="bg1"/>
                          </a:solidFill>
                        </a:rPr>
                        <a:t>schedule</a:t>
                      </a:r>
                      <a:endParaRPr lang="en-US" sz="2000" dirty="0">
                        <a:solidFill>
                          <a:schemeClr val="bg1"/>
                        </a:solidFill>
                      </a:endParaRPr>
                    </a:p>
                  </a:txBody>
                  <a:tcPr marT="45730" marB="45730">
                    <a:solidFill>
                      <a:srgbClr val="000090"/>
                    </a:solidFill>
                  </a:tcPr>
                </a:tc>
                <a:tc>
                  <a:txBody>
                    <a:bodyPr/>
                    <a:lstStyle/>
                    <a:p>
                      <a:pPr algn="ctr"/>
                      <a:r>
                        <a:rPr lang="en-US" sz="2000" dirty="0" smtClean="0">
                          <a:solidFill>
                            <a:schemeClr val="bg1"/>
                          </a:solidFill>
                        </a:rPr>
                        <a:t>delivered yokes</a:t>
                      </a:r>
                      <a:endParaRPr lang="en-US" sz="2000" dirty="0">
                        <a:solidFill>
                          <a:schemeClr val="bg1"/>
                        </a:solidFill>
                      </a:endParaRPr>
                    </a:p>
                  </a:txBody>
                  <a:tcPr marT="45730" marB="45730">
                    <a:solidFill>
                      <a:srgbClr val="008000"/>
                    </a:solidFill>
                  </a:tcPr>
                </a:tc>
              </a:tr>
              <a:tr h="380471">
                <a:tc>
                  <a:txBody>
                    <a:bodyPr/>
                    <a:lstStyle/>
                    <a:p>
                      <a:r>
                        <a:rPr lang="en-US" sz="2000" dirty="0" smtClean="0">
                          <a:solidFill>
                            <a:srgbClr val="000090"/>
                          </a:solidFill>
                        </a:rPr>
                        <a:t>dipoles</a:t>
                      </a:r>
                      <a:endParaRPr lang="en-US" sz="2000" dirty="0">
                        <a:solidFill>
                          <a:srgbClr val="000090"/>
                        </a:solidFill>
                      </a:endParaRPr>
                    </a:p>
                  </a:txBody>
                  <a:tcPr marT="45730" marB="45730"/>
                </a:tc>
                <a:tc>
                  <a:txBody>
                    <a:bodyPr/>
                    <a:lstStyle/>
                    <a:p>
                      <a:pPr algn="ctr"/>
                      <a:r>
                        <a:rPr lang="en-US" sz="2000" b="1" dirty="0" smtClean="0">
                          <a:solidFill>
                            <a:srgbClr val="000090"/>
                          </a:solidFill>
                        </a:rPr>
                        <a:t>40</a:t>
                      </a:r>
                      <a:endParaRPr lang="en-US" sz="2000" b="1" dirty="0">
                        <a:solidFill>
                          <a:srgbClr val="000090"/>
                        </a:solidFill>
                      </a:endParaRPr>
                    </a:p>
                  </a:txBody>
                  <a:tcPr marT="45730" marB="45730"/>
                </a:tc>
                <a:tc>
                  <a:txBody>
                    <a:bodyPr/>
                    <a:lstStyle/>
                    <a:p>
                      <a:pPr algn="ctr"/>
                      <a:r>
                        <a:rPr lang="ru-RU" sz="2000" b="1" dirty="0" smtClean="0">
                          <a:solidFill>
                            <a:srgbClr val="000090"/>
                          </a:solidFill>
                        </a:rPr>
                        <a:t>40</a:t>
                      </a:r>
                      <a:endParaRPr lang="en-US" sz="2000" b="1" dirty="0">
                        <a:solidFill>
                          <a:srgbClr val="000090"/>
                        </a:solidFill>
                      </a:endParaRPr>
                    </a:p>
                  </a:txBody>
                  <a:tcPr marT="45730" marB="45730"/>
                </a:tc>
                <a:tc>
                  <a:txBody>
                    <a:bodyPr/>
                    <a:lstStyle/>
                    <a:p>
                      <a:pPr algn="ctr"/>
                      <a:r>
                        <a:rPr lang="ru-RU" sz="2000" b="1" dirty="0" smtClean="0">
                          <a:solidFill>
                            <a:srgbClr val="FF0006"/>
                          </a:solidFill>
                        </a:rPr>
                        <a:t>21</a:t>
                      </a:r>
                      <a:endParaRPr lang="en-US" sz="2000" b="1" dirty="0">
                        <a:solidFill>
                          <a:srgbClr val="FF0006"/>
                        </a:solidFill>
                      </a:endParaRPr>
                    </a:p>
                  </a:txBody>
                  <a:tcPr marT="45730" marB="45730">
                    <a:solidFill>
                      <a:srgbClr val="FFEC0B"/>
                    </a:solidFill>
                  </a:tcPr>
                </a:tc>
              </a:tr>
              <a:tr h="380471">
                <a:tc>
                  <a:txBody>
                    <a:bodyPr/>
                    <a:lstStyle/>
                    <a:p>
                      <a:r>
                        <a:rPr lang="en-US" sz="2000" dirty="0" err="1" smtClean="0">
                          <a:solidFill>
                            <a:srgbClr val="000090"/>
                          </a:solidFill>
                        </a:rPr>
                        <a:t>quadrupoles</a:t>
                      </a:r>
                      <a:endParaRPr lang="en-US" sz="2000" dirty="0">
                        <a:solidFill>
                          <a:srgbClr val="000090"/>
                        </a:solidFill>
                      </a:endParaRPr>
                    </a:p>
                  </a:txBody>
                  <a:tcPr marT="45730" marB="45730"/>
                </a:tc>
                <a:tc>
                  <a:txBody>
                    <a:bodyPr/>
                    <a:lstStyle/>
                    <a:p>
                      <a:pPr algn="ctr"/>
                      <a:r>
                        <a:rPr lang="en-US" sz="1800" b="1" dirty="0" smtClean="0">
                          <a:solidFill>
                            <a:srgbClr val="000090"/>
                          </a:solidFill>
                        </a:rPr>
                        <a:t>48</a:t>
                      </a:r>
                      <a:endParaRPr lang="en-US" sz="1800" b="1" dirty="0">
                        <a:solidFill>
                          <a:srgbClr val="000090"/>
                        </a:solidFill>
                      </a:endParaRPr>
                    </a:p>
                  </a:txBody>
                  <a:tcPr marT="45730" marB="45730"/>
                </a:tc>
                <a:tc>
                  <a:txBody>
                    <a:bodyPr/>
                    <a:lstStyle/>
                    <a:p>
                      <a:pPr algn="ctr"/>
                      <a:r>
                        <a:rPr lang="ru-RU" sz="1800" b="1" dirty="0" smtClean="0">
                          <a:solidFill>
                            <a:srgbClr val="000090"/>
                          </a:solidFill>
                        </a:rPr>
                        <a:t>48</a:t>
                      </a:r>
                      <a:endParaRPr lang="en-US" sz="1800" b="1" dirty="0">
                        <a:solidFill>
                          <a:srgbClr val="000090"/>
                        </a:solidFill>
                      </a:endParaRPr>
                    </a:p>
                  </a:txBody>
                  <a:tcPr marT="45730" marB="45730"/>
                </a:tc>
                <a:tc>
                  <a:txBody>
                    <a:bodyPr/>
                    <a:lstStyle/>
                    <a:p>
                      <a:pPr algn="ctr"/>
                      <a:r>
                        <a:rPr lang="ru-RU" sz="1800" b="1" dirty="0" smtClean="0">
                          <a:solidFill>
                            <a:srgbClr val="FF0006"/>
                          </a:solidFill>
                        </a:rPr>
                        <a:t>42</a:t>
                      </a:r>
                      <a:endParaRPr lang="en-US" sz="1800" b="1" dirty="0">
                        <a:solidFill>
                          <a:srgbClr val="FF0006"/>
                        </a:solidFill>
                      </a:endParaRPr>
                    </a:p>
                  </a:txBody>
                  <a:tcPr marT="45730" marB="45730">
                    <a:solidFill>
                      <a:srgbClr val="FFEC0B"/>
                    </a:solidFill>
                  </a:tcPr>
                </a:tc>
              </a:tr>
            </a:tbl>
          </a:graphicData>
        </a:graphic>
      </p:graphicFrame>
      <p:sp>
        <p:nvSpPr>
          <p:cNvPr id="2" name="Date Placeholder 1"/>
          <p:cNvSpPr>
            <a:spLocks noGrp="1"/>
          </p:cNvSpPr>
          <p:nvPr>
            <p:ph type="dt" sz="half" idx="10"/>
          </p:nvPr>
        </p:nvSpPr>
        <p:spPr>
          <a:xfrm>
            <a:off x="457200" y="6296024"/>
            <a:ext cx="2133600" cy="476250"/>
          </a:xfrm>
        </p:spPr>
        <p:txBody>
          <a:bodyPr anchor="b"/>
          <a:lstStyle/>
          <a:p>
            <a:pPr>
              <a:defRPr/>
            </a:pPr>
            <a:r>
              <a:rPr lang="en-US" smtClean="0"/>
              <a:t>October 10, 2016</a:t>
            </a:r>
            <a:endParaRPr lang="ru-RU"/>
          </a:p>
        </p:txBody>
      </p:sp>
      <p:sp>
        <p:nvSpPr>
          <p:cNvPr id="4" name="Footer Placeholder 3"/>
          <p:cNvSpPr>
            <a:spLocks noGrp="1"/>
          </p:cNvSpPr>
          <p:nvPr>
            <p:ph type="ftr" sz="quarter" idx="11"/>
          </p:nvPr>
        </p:nvSpPr>
        <p:spPr>
          <a:xfrm>
            <a:off x="3124200" y="6296024"/>
            <a:ext cx="2895600" cy="476250"/>
          </a:xfrm>
        </p:spPr>
        <p:txBody>
          <a:bodyPr anchor="b"/>
          <a:lstStyle/>
          <a:p>
            <a:pPr>
              <a:defRPr/>
            </a:pPr>
            <a:r>
              <a:rPr lang="en-US" smtClean="0"/>
              <a:t>V.Kekelidze, ICPPA</a:t>
            </a:r>
            <a:endParaRPr lang="ru-RU"/>
          </a:p>
        </p:txBody>
      </p:sp>
    </p:spTree>
    <p:extLst>
      <p:ext uri="{BB962C8B-B14F-4D97-AF65-F5344CB8AC3E}">
        <p14:creationId xmlns:p14="http://schemas.microsoft.com/office/powerpoint/2010/main" val="34098001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3"/>
          <p:cNvSpPr>
            <a:spLocks noGrp="1"/>
          </p:cNvSpPr>
          <p:nvPr>
            <p:ph type="sldNum" sz="quarter" idx="12"/>
          </p:nvPr>
        </p:nvSpPr>
        <p:spPr>
          <a:xfrm>
            <a:off x="8498574" y="6436403"/>
            <a:ext cx="514400" cy="365125"/>
          </a:xfrm>
        </p:spPr>
        <p:txBody>
          <a:bodyPr anchor="b"/>
          <a:lstStyle/>
          <a:p>
            <a:fld id="{9F82ECB8-589E-453B-AAF1-6C976C77ABAB}" type="slidenum">
              <a:rPr lang="ru-RU" smtClean="0"/>
              <a:pPr/>
              <a:t>8</a:t>
            </a:fld>
            <a:endParaRPr lang="ru-RU" dirty="0"/>
          </a:p>
        </p:txBody>
      </p:sp>
      <p:grpSp>
        <p:nvGrpSpPr>
          <p:cNvPr id="31" name="Группа 30"/>
          <p:cNvGrpSpPr/>
          <p:nvPr/>
        </p:nvGrpSpPr>
        <p:grpSpPr>
          <a:xfrm>
            <a:off x="1676400" y="676102"/>
            <a:ext cx="7149496" cy="2761364"/>
            <a:chOff x="-231234" y="1268760"/>
            <a:chExt cx="8790913" cy="3749040"/>
          </a:xfrm>
        </p:grpSpPr>
        <p:grpSp>
          <p:nvGrpSpPr>
            <p:cNvPr id="29" name="Группа 28"/>
            <p:cNvGrpSpPr/>
            <p:nvPr/>
          </p:nvGrpSpPr>
          <p:grpSpPr>
            <a:xfrm>
              <a:off x="1043608" y="1268760"/>
              <a:ext cx="7516071" cy="3749040"/>
              <a:chOff x="1043608" y="1268760"/>
              <a:chExt cx="7516071" cy="3749040"/>
            </a:xfrm>
          </p:grpSpPr>
          <p:grpSp>
            <p:nvGrpSpPr>
              <p:cNvPr id="27" name="Группа 26"/>
              <p:cNvGrpSpPr/>
              <p:nvPr/>
            </p:nvGrpSpPr>
            <p:grpSpPr>
              <a:xfrm>
                <a:off x="1043608" y="1268760"/>
                <a:ext cx="7516071" cy="3749040"/>
                <a:chOff x="1043608" y="1268760"/>
                <a:chExt cx="7516071" cy="3749040"/>
              </a:xfrm>
            </p:grpSpPr>
            <p:grpSp>
              <p:nvGrpSpPr>
                <p:cNvPr id="25" name="Группа 24"/>
                <p:cNvGrpSpPr/>
                <p:nvPr/>
              </p:nvGrpSpPr>
              <p:grpSpPr>
                <a:xfrm>
                  <a:off x="1043608" y="1268760"/>
                  <a:ext cx="7086553" cy="3749040"/>
                  <a:chOff x="1043608" y="1268760"/>
                  <a:chExt cx="7086553" cy="3749040"/>
                </a:xfrm>
              </p:grpSpPr>
              <p:pic>
                <p:nvPicPr>
                  <p:cNvPr id="1026" name="Picture 2" descr="C:\DOCUME~1\str\LOCALS~1\Temp\msohtmlclip1\01\clip_image001.png"/>
                  <p:cNvPicPr>
                    <a:picLocks noChangeAspect="1" noChangeArrowheads="1"/>
                  </p:cNvPicPr>
                  <p:nvPr/>
                </p:nvPicPr>
                <p:blipFill>
                  <a:blip r:embed="rId2" cstate="print"/>
                  <a:srcRect/>
                  <a:stretch>
                    <a:fillRect/>
                  </a:stretch>
                </p:blipFill>
                <p:spPr bwMode="auto">
                  <a:xfrm>
                    <a:off x="1043608" y="1268760"/>
                    <a:ext cx="6995160" cy="3749040"/>
                  </a:xfrm>
                  <a:prstGeom prst="rect">
                    <a:avLst/>
                  </a:prstGeom>
                  <a:noFill/>
                </p:spPr>
              </p:pic>
              <p:sp>
                <p:nvSpPr>
                  <p:cNvPr id="23" name="TextBox 22"/>
                  <p:cNvSpPr txBox="1"/>
                  <p:nvPr/>
                </p:nvSpPr>
                <p:spPr>
                  <a:xfrm>
                    <a:off x="6826796" y="1484784"/>
                    <a:ext cx="1303365" cy="543220"/>
                  </a:xfrm>
                  <a:prstGeom prst="rect">
                    <a:avLst/>
                  </a:prstGeom>
                  <a:solidFill>
                    <a:schemeClr val="bg1"/>
                  </a:solidFill>
                </p:spPr>
                <p:txBody>
                  <a:bodyPr wrap="none" rtlCol="0">
                    <a:spAutoFit/>
                  </a:bodyPr>
                  <a:lstStyle/>
                  <a:p>
                    <a:r>
                      <a:rPr lang="en-US" sz="2000" i="1" dirty="0" smtClean="0">
                        <a:solidFill>
                          <a:srgbClr val="002060"/>
                        </a:solidFill>
                      </a:rPr>
                      <a:t>cooling </a:t>
                    </a:r>
                    <a:endParaRPr lang="ru-RU" sz="2000" i="1" dirty="0">
                      <a:solidFill>
                        <a:srgbClr val="002060"/>
                      </a:solidFill>
                    </a:endParaRPr>
                  </a:p>
                </p:txBody>
              </p:sp>
            </p:grpSp>
            <p:sp>
              <p:nvSpPr>
                <p:cNvPr id="26" name="TextBox 25"/>
                <p:cNvSpPr txBox="1"/>
                <p:nvPr/>
              </p:nvSpPr>
              <p:spPr>
                <a:xfrm>
                  <a:off x="6660232" y="2486269"/>
                  <a:ext cx="1899447" cy="543220"/>
                </a:xfrm>
                <a:prstGeom prst="rect">
                  <a:avLst/>
                </a:prstGeom>
                <a:solidFill>
                  <a:schemeClr val="bg1"/>
                </a:solidFill>
              </p:spPr>
              <p:txBody>
                <a:bodyPr wrap="none" rtlCol="0">
                  <a:spAutoFit/>
                </a:bodyPr>
                <a:lstStyle/>
                <a:p>
                  <a:r>
                    <a:rPr lang="en-US" sz="2000" i="1" dirty="0" smtClean="0">
                      <a:solidFill>
                        <a:srgbClr val="002060"/>
                      </a:solidFill>
                    </a:rPr>
                    <a:t>preparation</a:t>
                  </a:r>
                  <a:endParaRPr lang="ru-RU" sz="2000" i="1" dirty="0">
                    <a:solidFill>
                      <a:srgbClr val="002060"/>
                    </a:solidFill>
                  </a:endParaRPr>
                </a:p>
              </p:txBody>
            </p:sp>
          </p:grpSp>
          <p:sp>
            <p:nvSpPr>
              <p:cNvPr id="28" name="TextBox 27"/>
              <p:cNvSpPr txBox="1"/>
              <p:nvPr/>
            </p:nvSpPr>
            <p:spPr>
              <a:xfrm>
                <a:off x="6812632" y="3399383"/>
                <a:ext cx="1531111" cy="543220"/>
              </a:xfrm>
              <a:prstGeom prst="rect">
                <a:avLst/>
              </a:prstGeom>
              <a:solidFill>
                <a:schemeClr val="bg1"/>
              </a:solidFill>
            </p:spPr>
            <p:txBody>
              <a:bodyPr wrap="none" rtlCol="0">
                <a:spAutoFit/>
              </a:bodyPr>
              <a:lstStyle/>
              <a:p>
                <a:r>
                  <a:rPr lang="en-US" sz="2000" i="1" dirty="0" smtClean="0">
                    <a:solidFill>
                      <a:srgbClr val="002060"/>
                    </a:solidFill>
                  </a:rPr>
                  <a:t>repairing </a:t>
                </a:r>
                <a:endParaRPr lang="ru-RU" sz="2000" i="1" dirty="0">
                  <a:solidFill>
                    <a:srgbClr val="002060"/>
                  </a:solidFill>
                </a:endParaRPr>
              </a:p>
            </p:txBody>
          </p:sp>
        </p:grpSp>
        <p:sp>
          <p:nvSpPr>
            <p:cNvPr id="30" name="TextBox 29"/>
            <p:cNvSpPr txBox="1"/>
            <p:nvPr/>
          </p:nvSpPr>
          <p:spPr>
            <a:xfrm>
              <a:off x="-231234" y="2402910"/>
              <a:ext cx="3003223" cy="961080"/>
            </a:xfrm>
            <a:prstGeom prst="rect">
              <a:avLst/>
            </a:prstGeom>
            <a:solidFill>
              <a:schemeClr val="bg1"/>
            </a:solidFill>
          </p:spPr>
          <p:txBody>
            <a:bodyPr wrap="none" rtlCol="0">
              <a:spAutoFit/>
            </a:bodyPr>
            <a:lstStyle/>
            <a:p>
              <a:r>
                <a:rPr lang="en-US" sz="2000" i="1" dirty="0" smtClean="0">
                  <a:solidFill>
                    <a:srgbClr val="002060"/>
                  </a:solidFill>
                </a:rPr>
                <a:t>accelerator physics</a:t>
              </a:r>
            </a:p>
            <a:p>
              <a:r>
                <a:rPr lang="en-US" sz="2000" i="1" dirty="0" smtClean="0">
                  <a:solidFill>
                    <a:srgbClr val="002060"/>
                  </a:solidFill>
                </a:rPr>
                <a:t>and R&amp;D of user</a:t>
              </a:r>
            </a:p>
          </p:txBody>
        </p:sp>
      </p:grpSp>
      <p:sp>
        <p:nvSpPr>
          <p:cNvPr id="6" name="TextBox 5"/>
          <p:cNvSpPr txBox="1"/>
          <p:nvPr/>
        </p:nvSpPr>
        <p:spPr>
          <a:xfrm>
            <a:off x="118534" y="-10451"/>
            <a:ext cx="9025466" cy="1077218"/>
          </a:xfrm>
          <a:prstGeom prst="rect">
            <a:avLst/>
          </a:prstGeom>
          <a:noFill/>
        </p:spPr>
        <p:txBody>
          <a:bodyPr wrap="square" rtlCol="0">
            <a:spAutoFit/>
          </a:bodyPr>
          <a:lstStyle/>
          <a:p>
            <a:r>
              <a:rPr lang="en-US" sz="3200" b="1" i="1" dirty="0" smtClean="0">
                <a:solidFill>
                  <a:srgbClr val="002060"/>
                </a:solidFill>
              </a:rPr>
              <a:t>Technical Run 52 of the </a:t>
            </a:r>
            <a:r>
              <a:rPr lang="en-US" sz="3200" b="1" i="1" dirty="0" err="1" smtClean="0">
                <a:solidFill>
                  <a:srgbClr val="002060"/>
                </a:solidFill>
              </a:rPr>
              <a:t>Nuclotron</a:t>
            </a:r>
            <a:r>
              <a:rPr lang="en-US" sz="3200" b="1" i="1" dirty="0" smtClean="0">
                <a:solidFill>
                  <a:srgbClr val="002060"/>
                </a:solidFill>
              </a:rPr>
              <a:t>  </a:t>
            </a:r>
            <a:r>
              <a:rPr lang="en-US" sz="3200" b="1" dirty="0" smtClean="0">
                <a:solidFill>
                  <a:srgbClr val="000090"/>
                </a:solidFill>
              </a:rPr>
              <a:t>(</a:t>
            </a:r>
            <a:r>
              <a:rPr lang="en-US" sz="3200" dirty="0">
                <a:solidFill>
                  <a:srgbClr val="000090"/>
                </a:solidFill>
              </a:rPr>
              <a:t>d </a:t>
            </a:r>
            <a:r>
              <a:rPr lang="en-US" sz="3200" dirty="0" smtClean="0">
                <a:solidFill>
                  <a:srgbClr val="000090"/>
                </a:solidFill>
              </a:rPr>
              <a:t>, d) </a:t>
            </a:r>
            <a:endParaRPr lang="en-US" sz="3200" b="1" i="1" dirty="0" smtClean="0">
              <a:solidFill>
                <a:srgbClr val="002060"/>
              </a:solidFill>
            </a:endParaRPr>
          </a:p>
          <a:p>
            <a:r>
              <a:rPr lang="en-US" sz="3200" b="1" i="1" dirty="0" smtClean="0">
                <a:solidFill>
                  <a:srgbClr val="002060"/>
                </a:solidFill>
              </a:rPr>
              <a:t> </a:t>
            </a:r>
            <a:r>
              <a:rPr lang="en-US" sz="2400" i="1" dirty="0" smtClean="0">
                <a:solidFill>
                  <a:srgbClr val="002060"/>
                </a:solidFill>
              </a:rPr>
              <a:t>(02.06 – 08.07.2016)</a:t>
            </a:r>
          </a:p>
        </p:txBody>
      </p:sp>
      <p:sp>
        <p:nvSpPr>
          <p:cNvPr id="13" name="TextBox 12"/>
          <p:cNvSpPr txBox="1"/>
          <p:nvPr/>
        </p:nvSpPr>
        <p:spPr>
          <a:xfrm>
            <a:off x="114321" y="2895498"/>
            <a:ext cx="7423424" cy="1631216"/>
          </a:xfrm>
          <a:prstGeom prst="rect">
            <a:avLst/>
          </a:prstGeom>
          <a:noFill/>
        </p:spPr>
        <p:txBody>
          <a:bodyPr wrap="none" rtlCol="0">
            <a:spAutoFit/>
          </a:bodyPr>
          <a:lstStyle/>
          <a:p>
            <a:r>
              <a:rPr lang="en-US" sz="2000" b="1" i="1" dirty="0" smtClean="0">
                <a:solidFill>
                  <a:srgbClr val="C00000"/>
                </a:solidFill>
              </a:rPr>
              <a:t>5</a:t>
            </a:r>
            <a:r>
              <a:rPr lang="en-US" sz="2000" b="1" i="1" dirty="0" smtClean="0">
                <a:solidFill>
                  <a:srgbClr val="002060"/>
                </a:solidFill>
              </a:rPr>
              <a:t> experiments at extracted beams:</a:t>
            </a:r>
          </a:p>
          <a:p>
            <a:pPr algn="just"/>
            <a:r>
              <a:rPr lang="en-US" sz="2000" i="1" dirty="0" smtClean="0">
                <a:solidFill>
                  <a:srgbClr val="C00000"/>
                </a:solidFill>
              </a:rPr>
              <a:t>1 </a:t>
            </a:r>
            <a:r>
              <a:rPr lang="en-US" sz="2000" i="1" dirty="0" smtClean="0">
                <a:solidFill>
                  <a:srgbClr val="002060"/>
                </a:solidFill>
              </a:rPr>
              <a:t>experiments with polarized beam</a:t>
            </a:r>
            <a:r>
              <a:rPr lang="en-US" sz="2000" i="1" dirty="0">
                <a:solidFill>
                  <a:srgbClr val="002060"/>
                </a:solidFill>
              </a:rPr>
              <a:t> </a:t>
            </a:r>
            <a:r>
              <a:rPr lang="en-US" sz="2000" i="1" dirty="0" smtClean="0">
                <a:solidFill>
                  <a:srgbClr val="002060"/>
                </a:solidFill>
              </a:rPr>
              <a:t>(data taking)</a:t>
            </a:r>
            <a:r>
              <a:rPr lang="en-US" sz="2000" i="1" dirty="0">
                <a:solidFill>
                  <a:srgbClr val="002060"/>
                </a:solidFill>
              </a:rPr>
              <a:t>;</a:t>
            </a:r>
            <a:r>
              <a:rPr lang="en-US" sz="2000" i="1" dirty="0" smtClean="0">
                <a:solidFill>
                  <a:srgbClr val="002060"/>
                </a:solidFill>
              </a:rPr>
              <a:t> </a:t>
            </a:r>
          </a:p>
          <a:p>
            <a:r>
              <a:rPr lang="en-US" sz="2000" i="1" dirty="0">
                <a:solidFill>
                  <a:srgbClr val="C00000"/>
                </a:solidFill>
              </a:rPr>
              <a:t>4</a:t>
            </a:r>
            <a:r>
              <a:rPr lang="en-US" sz="2000" i="1" dirty="0">
                <a:solidFill>
                  <a:srgbClr val="002060"/>
                </a:solidFill>
              </a:rPr>
              <a:t> </a:t>
            </a:r>
            <a:r>
              <a:rPr lang="en-US" sz="2000" i="1" dirty="0" smtClean="0">
                <a:solidFill>
                  <a:srgbClr val="002060"/>
                </a:solidFill>
              </a:rPr>
              <a:t>experiments with </a:t>
            </a:r>
            <a:r>
              <a:rPr lang="en-US" sz="2000" i="1" dirty="0" err="1" smtClean="0">
                <a:solidFill>
                  <a:srgbClr val="002060"/>
                </a:solidFill>
              </a:rPr>
              <a:t>unpolarized</a:t>
            </a:r>
            <a:r>
              <a:rPr lang="en-US" sz="2000" i="1" dirty="0" smtClean="0">
                <a:solidFill>
                  <a:srgbClr val="002060"/>
                </a:solidFill>
              </a:rPr>
              <a:t> beams (</a:t>
            </a:r>
            <a:r>
              <a:rPr lang="en-US" sz="2000" i="1" dirty="0">
                <a:solidFill>
                  <a:srgbClr val="002060"/>
                </a:solidFill>
              </a:rPr>
              <a:t>R&amp;D and calibrations </a:t>
            </a:r>
            <a:r>
              <a:rPr lang="en-US" sz="2000" i="1" dirty="0" smtClean="0">
                <a:solidFill>
                  <a:srgbClr val="002060"/>
                </a:solidFill>
              </a:rPr>
              <a:t>).</a:t>
            </a:r>
          </a:p>
          <a:p>
            <a:r>
              <a:rPr lang="en-US" sz="2000" i="1" dirty="0" smtClean="0">
                <a:solidFill>
                  <a:srgbClr val="002060"/>
                </a:solidFill>
              </a:rPr>
              <a:t> </a:t>
            </a:r>
            <a:r>
              <a:rPr lang="en-US" sz="2000" i="1" dirty="0">
                <a:solidFill>
                  <a:srgbClr val="002060"/>
                </a:solidFill>
                <a:sym typeface="Symbol"/>
              </a:rPr>
              <a:t> 456</a:t>
            </a:r>
            <a:r>
              <a:rPr lang="en-US" sz="2000" i="1" dirty="0">
                <a:solidFill>
                  <a:srgbClr val="002060"/>
                </a:solidFill>
              </a:rPr>
              <a:t> </a:t>
            </a:r>
            <a:r>
              <a:rPr lang="en-US" sz="2000" i="1" dirty="0" smtClean="0">
                <a:solidFill>
                  <a:srgbClr val="002060"/>
                </a:solidFill>
              </a:rPr>
              <a:t>hours </a:t>
            </a:r>
            <a:r>
              <a:rPr lang="en-US" sz="2000" b="1" i="1" dirty="0" smtClean="0">
                <a:solidFill>
                  <a:srgbClr val="002060"/>
                </a:solidFill>
              </a:rPr>
              <a:t>scheduled for users. </a:t>
            </a:r>
          </a:p>
          <a:p>
            <a:r>
              <a:rPr lang="en-US" sz="2000" i="1" dirty="0" smtClean="0">
                <a:solidFill>
                  <a:srgbClr val="002060"/>
                </a:solidFill>
                <a:sym typeface="Symbol"/>
              </a:rPr>
              <a:t> 120 </a:t>
            </a:r>
            <a:r>
              <a:rPr lang="en-US" sz="2000" i="1" dirty="0" err="1" smtClean="0">
                <a:solidFill>
                  <a:srgbClr val="002060"/>
                </a:solidFill>
                <a:sym typeface="Symbol"/>
              </a:rPr>
              <a:t>hours</a:t>
            </a:r>
            <a:r>
              <a:rPr lang="en-US" sz="2000" i="1" dirty="0" err="1" smtClean="0">
                <a:solidFill>
                  <a:srgbClr val="002060"/>
                </a:solidFill>
              </a:rPr>
              <a:t>t</a:t>
            </a:r>
            <a:r>
              <a:rPr lang="en-US" sz="2000" i="1" dirty="0" smtClean="0">
                <a:solidFill>
                  <a:srgbClr val="002060"/>
                </a:solidFill>
              </a:rPr>
              <a:t> </a:t>
            </a:r>
            <a:r>
              <a:rPr lang="en-US" sz="2000" i="1" dirty="0" smtClean="0">
                <a:solidFill>
                  <a:srgbClr val="C00000"/>
                </a:solidFill>
              </a:rPr>
              <a:t>obtained</a:t>
            </a:r>
            <a:endParaRPr lang="ru-RU" sz="2000" i="1" dirty="0">
              <a:solidFill>
                <a:srgbClr val="002060"/>
              </a:solidFill>
            </a:endParaRPr>
          </a:p>
        </p:txBody>
      </p:sp>
      <p:sp>
        <p:nvSpPr>
          <p:cNvPr id="14" name="TextBox 13"/>
          <p:cNvSpPr txBox="1"/>
          <p:nvPr/>
        </p:nvSpPr>
        <p:spPr>
          <a:xfrm>
            <a:off x="678056" y="4572742"/>
            <a:ext cx="7079370" cy="400110"/>
          </a:xfrm>
          <a:prstGeom prst="rect">
            <a:avLst/>
          </a:prstGeom>
          <a:solidFill>
            <a:srgbClr val="CEE9F2"/>
          </a:solidFill>
        </p:spPr>
        <p:txBody>
          <a:bodyPr wrap="none" rtlCol="0">
            <a:spAutoFit/>
          </a:bodyPr>
          <a:lstStyle/>
          <a:p>
            <a:r>
              <a:rPr lang="en-US" sz="2000" b="1" i="1" dirty="0" smtClean="0">
                <a:solidFill>
                  <a:srgbClr val="820000"/>
                </a:solidFill>
              </a:rPr>
              <a:t>SPI </a:t>
            </a:r>
            <a:r>
              <a:rPr lang="en-US" sz="2000" b="1" i="1" dirty="0" smtClean="0">
                <a:solidFill>
                  <a:srgbClr val="002060"/>
                </a:solidFill>
              </a:rPr>
              <a:t>(</a:t>
            </a:r>
            <a:r>
              <a:rPr lang="en-US" sz="2000" b="1" i="1" u="sng" dirty="0" err="1" smtClean="0">
                <a:solidFill>
                  <a:srgbClr val="002060"/>
                </a:solidFill>
              </a:rPr>
              <a:t>unpolarized</a:t>
            </a:r>
            <a:r>
              <a:rPr lang="en-US" sz="2000" b="1" i="1" u="sng" dirty="0" smtClean="0">
                <a:solidFill>
                  <a:srgbClr val="002060"/>
                </a:solidFill>
              </a:rPr>
              <a:t> mode)</a:t>
            </a:r>
            <a:r>
              <a:rPr lang="en-US" sz="2000" b="1" i="1" dirty="0" smtClean="0">
                <a:solidFill>
                  <a:srgbClr val="002060"/>
                </a:solidFill>
                <a:sym typeface="Symbol"/>
              </a:rPr>
              <a:t></a:t>
            </a:r>
            <a:r>
              <a:rPr lang="en-US" sz="2000" b="1" i="1" dirty="0" smtClean="0">
                <a:solidFill>
                  <a:srgbClr val="820000"/>
                </a:solidFill>
                <a:sym typeface="Symbol"/>
              </a:rPr>
              <a:t>RFQ</a:t>
            </a:r>
            <a:r>
              <a:rPr lang="en-US" sz="2000" b="1" i="1" dirty="0" smtClean="0">
                <a:solidFill>
                  <a:srgbClr val="002060"/>
                </a:solidFill>
                <a:sym typeface="Symbol"/>
              </a:rPr>
              <a:t> LU-20 </a:t>
            </a:r>
            <a:r>
              <a:rPr lang="en-US" sz="2000" b="1" i="1" dirty="0" err="1" smtClean="0">
                <a:solidFill>
                  <a:srgbClr val="002060"/>
                </a:solidFill>
                <a:sym typeface="Symbol"/>
              </a:rPr>
              <a:t>Nuclotron</a:t>
            </a:r>
            <a:r>
              <a:rPr lang="en-US" sz="2000" b="1" i="1" dirty="0" smtClean="0">
                <a:solidFill>
                  <a:srgbClr val="002060"/>
                </a:solidFill>
                <a:sym typeface="Symbol"/>
              </a:rPr>
              <a:t>  </a:t>
            </a:r>
            <a:r>
              <a:rPr lang="en-US" sz="2000" b="1" i="1" dirty="0" smtClean="0">
                <a:solidFill>
                  <a:srgbClr val="820000"/>
                </a:solidFill>
                <a:sym typeface="Symbol"/>
              </a:rPr>
              <a:t>OK!</a:t>
            </a:r>
            <a:endParaRPr lang="ru-RU" sz="2000" b="1" i="1" dirty="0">
              <a:solidFill>
                <a:srgbClr val="820000"/>
              </a:solidFill>
            </a:endParaRPr>
          </a:p>
        </p:txBody>
      </p:sp>
      <p:sp>
        <p:nvSpPr>
          <p:cNvPr id="15" name="TextBox 14"/>
          <p:cNvSpPr txBox="1"/>
          <p:nvPr/>
        </p:nvSpPr>
        <p:spPr>
          <a:xfrm>
            <a:off x="599277" y="5038657"/>
            <a:ext cx="7868059" cy="707886"/>
          </a:xfrm>
          <a:prstGeom prst="rect">
            <a:avLst/>
          </a:prstGeom>
          <a:noFill/>
        </p:spPr>
        <p:txBody>
          <a:bodyPr wrap="none" rtlCol="0">
            <a:spAutoFit/>
          </a:bodyPr>
          <a:lstStyle/>
          <a:p>
            <a:r>
              <a:rPr lang="en-US" sz="2000" i="1" u="sng" dirty="0" err="1" smtClean="0">
                <a:solidFill>
                  <a:srgbClr val="002060"/>
                </a:solidFill>
              </a:rPr>
              <a:t>Polarimeters</a:t>
            </a:r>
            <a:r>
              <a:rPr lang="en-US" sz="2000" i="1" u="sng" dirty="0" smtClean="0">
                <a:solidFill>
                  <a:srgbClr val="002060"/>
                </a:solidFill>
              </a:rPr>
              <a:t> </a:t>
            </a:r>
            <a:r>
              <a:rPr lang="en-US" sz="2000" i="1" dirty="0" smtClean="0">
                <a:solidFill>
                  <a:srgbClr val="002060"/>
                </a:solidFill>
              </a:rPr>
              <a:t>(the </a:t>
            </a:r>
            <a:r>
              <a:rPr lang="en-US" sz="2000" i="1" dirty="0" smtClean="0">
                <a:solidFill>
                  <a:srgbClr val="820000"/>
                </a:solidFill>
              </a:rPr>
              <a:t>L</a:t>
            </a:r>
            <a:r>
              <a:rPr lang="en-US" sz="2000" i="1" dirty="0" smtClean="0">
                <a:solidFill>
                  <a:srgbClr val="002060"/>
                </a:solidFill>
              </a:rPr>
              <a:t>ow </a:t>
            </a:r>
            <a:r>
              <a:rPr lang="en-US" sz="2000" i="1" dirty="0" smtClean="0">
                <a:solidFill>
                  <a:srgbClr val="820000"/>
                </a:solidFill>
              </a:rPr>
              <a:t>E</a:t>
            </a:r>
            <a:r>
              <a:rPr lang="en-US" sz="2000" i="1" dirty="0" smtClean="0">
                <a:solidFill>
                  <a:srgbClr val="002060"/>
                </a:solidFill>
              </a:rPr>
              <a:t>nergy </a:t>
            </a:r>
            <a:r>
              <a:rPr lang="en-US" sz="2000" i="1" dirty="0" err="1" smtClean="0">
                <a:solidFill>
                  <a:srgbClr val="820000"/>
                </a:solidFill>
              </a:rPr>
              <a:t>P</a:t>
            </a:r>
            <a:r>
              <a:rPr lang="en-US" sz="2000" i="1" dirty="0" err="1" smtClean="0">
                <a:solidFill>
                  <a:srgbClr val="002060"/>
                </a:solidFill>
              </a:rPr>
              <a:t>olarimeter</a:t>
            </a:r>
            <a:r>
              <a:rPr lang="en-US" sz="2000" i="1" dirty="0" smtClean="0">
                <a:solidFill>
                  <a:srgbClr val="002060"/>
                </a:solidFill>
              </a:rPr>
              <a:t> (after LU-20) and the ITS </a:t>
            </a:r>
          </a:p>
          <a:p>
            <a:r>
              <a:rPr lang="en-US" sz="2000" i="1" dirty="0" err="1" smtClean="0">
                <a:solidFill>
                  <a:srgbClr val="002060"/>
                </a:solidFill>
              </a:rPr>
              <a:t>polarimeter</a:t>
            </a:r>
            <a:r>
              <a:rPr lang="en-US" sz="2000" i="1" dirty="0" smtClean="0">
                <a:solidFill>
                  <a:srgbClr val="002060"/>
                </a:solidFill>
              </a:rPr>
              <a:t> at the internal beam) were</a:t>
            </a:r>
            <a:r>
              <a:rPr lang="en-US" sz="2000" i="1" dirty="0" smtClean="0">
                <a:solidFill>
                  <a:srgbClr val="820000"/>
                </a:solidFill>
              </a:rPr>
              <a:t> </a:t>
            </a:r>
            <a:r>
              <a:rPr lang="en-US" sz="2000" i="1" dirty="0" smtClean="0">
                <a:solidFill>
                  <a:srgbClr val="002060"/>
                </a:solidFill>
              </a:rPr>
              <a:t>prepared for measurements.</a:t>
            </a:r>
            <a:endParaRPr lang="ru-RU" sz="2000" i="1" dirty="0">
              <a:solidFill>
                <a:srgbClr val="820000"/>
              </a:solidFill>
            </a:endParaRPr>
          </a:p>
        </p:txBody>
      </p:sp>
      <p:sp>
        <p:nvSpPr>
          <p:cNvPr id="16" name="TextBox 15"/>
          <p:cNvSpPr txBox="1"/>
          <p:nvPr/>
        </p:nvSpPr>
        <p:spPr>
          <a:xfrm>
            <a:off x="626010" y="5813812"/>
            <a:ext cx="7659457" cy="707886"/>
          </a:xfrm>
          <a:prstGeom prst="rect">
            <a:avLst/>
          </a:prstGeom>
          <a:solidFill>
            <a:srgbClr val="CCFFCC"/>
          </a:solidFill>
        </p:spPr>
        <p:txBody>
          <a:bodyPr wrap="none" rtlCol="0">
            <a:spAutoFit/>
          </a:bodyPr>
          <a:lstStyle/>
          <a:p>
            <a:r>
              <a:rPr lang="en-US" sz="2000" b="1" i="1" dirty="0" smtClean="0">
                <a:solidFill>
                  <a:srgbClr val="820000"/>
                </a:solidFill>
              </a:rPr>
              <a:t>SPI </a:t>
            </a:r>
            <a:r>
              <a:rPr lang="en-US" sz="2000" b="1" i="1" dirty="0" smtClean="0">
                <a:solidFill>
                  <a:srgbClr val="002060"/>
                </a:solidFill>
              </a:rPr>
              <a:t>(</a:t>
            </a:r>
            <a:r>
              <a:rPr lang="en-US" sz="2000" b="1" i="1" u="sng" dirty="0" smtClean="0">
                <a:solidFill>
                  <a:srgbClr val="002060"/>
                </a:solidFill>
              </a:rPr>
              <a:t>vector polarized mode)</a:t>
            </a:r>
            <a:r>
              <a:rPr lang="en-US" sz="2000" b="1" i="1" dirty="0" smtClean="0">
                <a:solidFill>
                  <a:srgbClr val="002060"/>
                </a:solidFill>
              </a:rPr>
              <a:t> + LE</a:t>
            </a:r>
            <a:r>
              <a:rPr lang="en-US" sz="2000" b="1" i="1" dirty="0">
                <a:solidFill>
                  <a:srgbClr val="002060"/>
                </a:solidFill>
              </a:rPr>
              <a:t>P</a:t>
            </a:r>
            <a:r>
              <a:rPr lang="en-US" sz="2000" b="1" i="1" dirty="0" smtClean="0">
                <a:solidFill>
                  <a:srgbClr val="002060"/>
                </a:solidFill>
              </a:rPr>
              <a:t> </a:t>
            </a:r>
            <a:r>
              <a:rPr lang="en-US" sz="2000" b="1" i="1" dirty="0" smtClean="0">
                <a:solidFill>
                  <a:srgbClr val="002060"/>
                </a:solidFill>
                <a:sym typeface="Symbol"/>
              </a:rPr>
              <a:t></a:t>
            </a:r>
            <a:r>
              <a:rPr lang="en-US" sz="2000" b="1" i="1" u="sng" dirty="0" smtClean="0">
                <a:solidFill>
                  <a:srgbClr val="002060"/>
                </a:solidFill>
                <a:sym typeface="Symbol"/>
              </a:rPr>
              <a:t> </a:t>
            </a:r>
            <a:r>
              <a:rPr lang="en-US" sz="2000" b="1" i="1" u="sng" dirty="0" smtClean="0">
                <a:solidFill>
                  <a:srgbClr val="820000"/>
                </a:solidFill>
                <a:sym typeface="Symbol"/>
              </a:rPr>
              <a:t>OK </a:t>
            </a:r>
            <a:r>
              <a:rPr lang="en-US" sz="2000" b="1" i="1" dirty="0" smtClean="0">
                <a:solidFill>
                  <a:srgbClr val="820000"/>
                </a:solidFill>
                <a:sym typeface="Symbol"/>
              </a:rPr>
              <a:t> </a:t>
            </a:r>
            <a:r>
              <a:rPr lang="en-US" sz="2000" i="1" dirty="0" smtClean="0">
                <a:solidFill>
                  <a:srgbClr val="002060"/>
                </a:solidFill>
                <a:sym typeface="Symbol"/>
              </a:rPr>
              <a:t>(</a:t>
            </a:r>
            <a:r>
              <a:rPr lang="ru-RU" sz="2000" i="1" dirty="0" smtClean="0">
                <a:solidFill>
                  <a:srgbClr val="002060"/>
                </a:solidFill>
              </a:rPr>
              <a:t>16.06.16 </a:t>
            </a:r>
            <a:r>
              <a:rPr lang="en-US" sz="2000" i="1" dirty="0" smtClean="0">
                <a:solidFill>
                  <a:srgbClr val="002060"/>
                </a:solidFill>
              </a:rPr>
              <a:t>-</a:t>
            </a:r>
            <a:r>
              <a:rPr lang="ru-RU" sz="2000" i="1" dirty="0" smtClean="0">
                <a:solidFill>
                  <a:srgbClr val="002060"/>
                </a:solidFill>
              </a:rPr>
              <a:t> 7.07.16</a:t>
            </a:r>
            <a:r>
              <a:rPr lang="en-US" sz="2000" i="1" dirty="0" smtClean="0">
                <a:solidFill>
                  <a:srgbClr val="002060"/>
                </a:solidFill>
                <a:sym typeface="Symbol"/>
              </a:rPr>
              <a:t>): </a:t>
            </a:r>
          </a:p>
          <a:p>
            <a:pPr algn="ctr"/>
            <a:r>
              <a:rPr lang="en-US" sz="2000" i="1" dirty="0" smtClean="0">
                <a:solidFill>
                  <a:srgbClr val="002060"/>
                </a:solidFill>
                <a:sym typeface="Symbol"/>
              </a:rPr>
              <a:t>vector polarization – as expected  (+/- 0.5)</a:t>
            </a:r>
            <a:endParaRPr lang="ru-RU" sz="2000" i="1" baseline="-25000" dirty="0">
              <a:solidFill>
                <a:srgbClr val="002060"/>
              </a:solidFill>
            </a:endParaRPr>
          </a:p>
        </p:txBody>
      </p:sp>
      <p:cxnSp>
        <p:nvCxnSpPr>
          <p:cNvPr id="17" name="Straight Arrow Connector 16"/>
          <p:cNvCxnSpPr/>
          <p:nvPr/>
        </p:nvCxnSpPr>
        <p:spPr>
          <a:xfrm flipV="1">
            <a:off x="7467607" y="148166"/>
            <a:ext cx="0" cy="280988"/>
          </a:xfrm>
          <a:prstGeom prst="straightConnector1">
            <a:avLst/>
          </a:prstGeom>
          <a:ln>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
          <p:cNvSpPr txBox="1">
            <a:spLocks noChangeArrowheads="1"/>
          </p:cNvSpPr>
          <p:nvPr/>
        </p:nvSpPr>
        <p:spPr bwMode="auto">
          <a:xfrm>
            <a:off x="4377264" y="558799"/>
            <a:ext cx="2256245" cy="400110"/>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i="1" dirty="0">
                <a:solidFill>
                  <a:srgbClr val="000090"/>
                </a:solidFill>
              </a:rPr>
              <a:t>t</a:t>
            </a:r>
            <a:r>
              <a:rPr lang="en-US" sz="2000" b="1" i="1" dirty="0" smtClean="0">
                <a:solidFill>
                  <a:srgbClr val="000090"/>
                </a:solidFill>
              </a:rPr>
              <a:t>ime </a:t>
            </a:r>
            <a:r>
              <a:rPr lang="en-US" sz="2000" b="1" i="1" dirty="0">
                <a:solidFill>
                  <a:srgbClr val="000090"/>
                </a:solidFill>
              </a:rPr>
              <a:t>distribution </a:t>
            </a:r>
            <a:endParaRPr lang="en-US" sz="2000" i="1" dirty="0">
              <a:solidFill>
                <a:srgbClr val="000090"/>
              </a:solidFill>
            </a:endParaRPr>
          </a:p>
        </p:txBody>
      </p:sp>
      <p:sp>
        <p:nvSpPr>
          <p:cNvPr id="2" name="Date Placeholder 1"/>
          <p:cNvSpPr>
            <a:spLocks noGrp="1"/>
          </p:cNvSpPr>
          <p:nvPr>
            <p:ph type="dt" sz="half" idx="10"/>
          </p:nvPr>
        </p:nvSpPr>
        <p:spPr>
          <a:xfrm>
            <a:off x="423334" y="6363756"/>
            <a:ext cx="2133600" cy="476250"/>
          </a:xfrm>
        </p:spPr>
        <p:txBody>
          <a:bodyPr anchor="b"/>
          <a:lstStyle/>
          <a:p>
            <a:pPr>
              <a:defRPr/>
            </a:pPr>
            <a:r>
              <a:rPr lang="en-US" smtClean="0"/>
              <a:t>October 10, 2016</a:t>
            </a:r>
            <a:endParaRPr lang="ru-RU"/>
          </a:p>
        </p:txBody>
      </p:sp>
      <p:sp>
        <p:nvSpPr>
          <p:cNvPr id="3" name="Footer Placeholder 2"/>
          <p:cNvSpPr>
            <a:spLocks noGrp="1"/>
          </p:cNvSpPr>
          <p:nvPr>
            <p:ph type="ftr" sz="quarter" idx="11"/>
          </p:nvPr>
        </p:nvSpPr>
        <p:spPr>
          <a:xfrm>
            <a:off x="3090334" y="6363756"/>
            <a:ext cx="2895600" cy="476250"/>
          </a:xfrm>
        </p:spPr>
        <p:txBody>
          <a:bodyPr anchor="b"/>
          <a:lstStyle/>
          <a:p>
            <a:pPr>
              <a:defRPr/>
            </a:pPr>
            <a:r>
              <a:rPr lang="en-GB" smtClean="0"/>
              <a:t>V.Kekelidze, ICPPA</a:t>
            </a:r>
            <a:endParaRPr lang="ru-RU"/>
          </a:p>
        </p:txBody>
      </p:sp>
    </p:spTree>
    <p:extLst>
      <p:ext uri="{BB962C8B-B14F-4D97-AF65-F5344CB8AC3E}">
        <p14:creationId xmlns:p14="http://schemas.microsoft.com/office/powerpoint/2010/main" val="25725762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Content Placeholder 3" descr="1.jpg"/>
          <p:cNvPicPr>
            <a:picLocks noGrp="1" noChangeAspect="1"/>
          </p:cNvPicPr>
          <p:nvPr>
            <p:ph idx="1"/>
          </p:nvPr>
        </p:nvPicPr>
        <p:blipFill>
          <a:blip r:embed="rId2">
            <a:extLst>
              <a:ext uri="{28A0092B-C50C-407E-A947-70E740481C1C}">
                <a14:useLocalDpi xmlns:a14="http://schemas.microsoft.com/office/drawing/2010/main" val="0"/>
              </a:ext>
            </a:extLst>
          </a:blip>
          <a:srcRect l="11986" r="11986"/>
          <a:stretch>
            <a:fillRect/>
          </a:stretch>
        </p:blipFill>
        <p:spPr>
          <a:xfrm>
            <a:off x="39688" y="1485900"/>
            <a:ext cx="9104312" cy="5006975"/>
          </a:xfrm>
        </p:spPr>
      </p:pic>
      <p:sp>
        <p:nvSpPr>
          <p:cNvPr id="141314"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smtClean="0"/>
              <a:t>October 10, 2016</a:t>
            </a:r>
            <a:endParaRPr lang="ru-RU" sz="1400"/>
          </a:p>
        </p:txBody>
      </p:sp>
      <p:sp>
        <p:nvSpPr>
          <p:cNvPr id="14131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400"/>
              <a:t>V.Kekelidze, ICPPA</a:t>
            </a:r>
            <a:endParaRPr lang="ru-RU" sz="1400"/>
          </a:p>
        </p:txBody>
      </p:sp>
      <p:sp>
        <p:nvSpPr>
          <p:cNvPr id="14131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5FDC08C-EDFA-4C45-9EDE-80F8B82AD8E8}" type="slidenum">
              <a:rPr lang="ru-RU" sz="1400"/>
              <a:pPr eaLnBrk="1" hangingPunct="1"/>
              <a:t>9</a:t>
            </a:fld>
            <a:endParaRPr lang="ru-RU" sz="1400"/>
          </a:p>
        </p:txBody>
      </p:sp>
      <p:sp>
        <p:nvSpPr>
          <p:cNvPr id="141317" name="Rectangle 3"/>
          <p:cNvSpPr txBox="1">
            <a:spLocks noChangeArrowheads="1"/>
          </p:cNvSpPr>
          <p:nvPr/>
        </p:nvSpPr>
        <p:spPr bwMode="auto">
          <a:xfrm>
            <a:off x="374650" y="1600200"/>
            <a:ext cx="8604250" cy="431800"/>
          </a:xfrm>
          <a:prstGeom prst="rect">
            <a:avLst/>
          </a:prstGeom>
          <a:solidFill>
            <a:srgbClr val="F0FFF9"/>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b="1">
                <a:solidFill>
                  <a:srgbClr val="000090"/>
                </a:solidFill>
              </a:rPr>
              <a:t>The whole Complex comprises several Objects</a:t>
            </a:r>
            <a:r>
              <a:rPr lang="ru-RU" sz="2000" b="1">
                <a:solidFill>
                  <a:srgbClr val="000090"/>
                </a:solidFill>
              </a:rPr>
              <a:t> </a:t>
            </a:r>
            <a:r>
              <a:rPr lang="en-US" sz="2000" b="1">
                <a:solidFill>
                  <a:srgbClr val="000090"/>
                </a:solidFill>
              </a:rPr>
              <a:t>to be commissioned:</a:t>
            </a:r>
          </a:p>
        </p:txBody>
      </p:sp>
      <p:sp>
        <p:nvSpPr>
          <p:cNvPr id="9" name="Rectangle 8"/>
          <p:cNvSpPr>
            <a:spLocks noChangeArrowheads="1"/>
          </p:cNvSpPr>
          <p:nvPr/>
        </p:nvSpPr>
        <p:spPr bwMode="auto">
          <a:xfrm>
            <a:off x="1862138" y="4083050"/>
            <a:ext cx="2493962" cy="40005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2000" i="1">
                <a:solidFill>
                  <a:srgbClr val="000090"/>
                </a:solidFill>
              </a:rPr>
              <a:t>MPD Hall, I q., </a:t>
            </a:r>
            <a:r>
              <a:rPr lang="en-US" sz="2000" b="1" i="1">
                <a:solidFill>
                  <a:srgbClr val="000090"/>
                </a:solidFill>
              </a:rPr>
              <a:t>2018</a:t>
            </a:r>
            <a:endParaRPr lang="en-US" sz="2000" b="1"/>
          </a:p>
        </p:txBody>
      </p:sp>
      <p:sp>
        <p:nvSpPr>
          <p:cNvPr id="10" name="Rectangle 9"/>
          <p:cNvSpPr>
            <a:spLocks noChangeArrowheads="1"/>
          </p:cNvSpPr>
          <p:nvPr/>
        </p:nvSpPr>
        <p:spPr bwMode="auto">
          <a:xfrm>
            <a:off x="4513263" y="2254250"/>
            <a:ext cx="2287587" cy="3683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a:solidFill>
                  <a:srgbClr val="000090"/>
                </a:solidFill>
              </a:rPr>
              <a:t>SPD Hall, II q., </a:t>
            </a:r>
            <a:r>
              <a:rPr lang="en-US" b="1" i="1">
                <a:solidFill>
                  <a:srgbClr val="000090"/>
                </a:solidFill>
              </a:rPr>
              <a:t>2019</a:t>
            </a:r>
            <a:endParaRPr lang="en-US" b="1"/>
          </a:p>
        </p:txBody>
      </p:sp>
      <p:grpSp>
        <p:nvGrpSpPr>
          <p:cNvPr id="2" name="Group 1"/>
          <p:cNvGrpSpPr>
            <a:grpSpLocks/>
          </p:cNvGrpSpPr>
          <p:nvPr/>
        </p:nvGrpSpPr>
        <p:grpSpPr bwMode="auto">
          <a:xfrm>
            <a:off x="2006600" y="2844800"/>
            <a:ext cx="6959600" cy="1593850"/>
            <a:chOff x="3929063" y="4184650"/>
            <a:chExt cx="3817547" cy="1098577"/>
          </a:xfrm>
        </p:grpSpPr>
        <p:sp>
          <p:nvSpPr>
            <p:cNvPr id="141327" name="Rectangle 10"/>
            <p:cNvSpPr>
              <a:spLocks noChangeArrowheads="1"/>
            </p:cNvSpPr>
            <p:nvPr/>
          </p:nvSpPr>
          <p:spPr bwMode="auto">
            <a:xfrm>
              <a:off x="6694694" y="4837639"/>
              <a:ext cx="1051916" cy="4455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90"/>
                  </a:solidFill>
                </a:rPr>
                <a:t>West semi-ring,</a:t>
              </a:r>
            </a:p>
            <a:p>
              <a:pPr algn="ctr"/>
              <a:r>
                <a:rPr lang="en-US" i="1">
                  <a:solidFill>
                    <a:srgbClr val="000090"/>
                  </a:solidFill>
                </a:rPr>
                <a:t> III q., </a:t>
              </a:r>
              <a:r>
                <a:rPr lang="en-US" b="1" i="1">
                  <a:solidFill>
                    <a:srgbClr val="000090"/>
                  </a:solidFill>
                </a:rPr>
                <a:t>2018</a:t>
              </a:r>
              <a:endParaRPr lang="en-US" b="1"/>
            </a:p>
          </p:txBody>
        </p:sp>
        <p:sp>
          <p:nvSpPr>
            <p:cNvPr id="141328" name="Rectangle 11"/>
            <p:cNvSpPr>
              <a:spLocks noChangeArrowheads="1"/>
            </p:cNvSpPr>
            <p:nvPr/>
          </p:nvSpPr>
          <p:spPr bwMode="auto">
            <a:xfrm>
              <a:off x="3929063" y="4184650"/>
              <a:ext cx="1065847" cy="445588"/>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90"/>
                  </a:solidFill>
                </a:rPr>
                <a:t>East semi-ring,</a:t>
              </a:r>
            </a:p>
            <a:p>
              <a:pPr algn="ctr"/>
              <a:r>
                <a:rPr lang="en-US" i="1">
                  <a:solidFill>
                    <a:srgbClr val="000090"/>
                  </a:solidFill>
                </a:rPr>
                <a:t> IV q., </a:t>
              </a:r>
              <a:r>
                <a:rPr lang="en-US" b="1" i="1">
                  <a:solidFill>
                    <a:srgbClr val="000090"/>
                  </a:solidFill>
                </a:rPr>
                <a:t>2018</a:t>
              </a:r>
              <a:endParaRPr lang="en-US" b="1"/>
            </a:p>
          </p:txBody>
        </p:sp>
      </p:grpSp>
      <p:grpSp>
        <p:nvGrpSpPr>
          <p:cNvPr id="19" name="Group 18"/>
          <p:cNvGrpSpPr>
            <a:grpSpLocks/>
          </p:cNvGrpSpPr>
          <p:nvPr/>
        </p:nvGrpSpPr>
        <p:grpSpPr bwMode="auto">
          <a:xfrm>
            <a:off x="-88900" y="2051050"/>
            <a:ext cx="2527300" cy="1954213"/>
            <a:chOff x="-35215" y="2622011"/>
            <a:chExt cx="3902466" cy="1954486"/>
          </a:xfrm>
        </p:grpSpPr>
        <p:sp>
          <p:nvSpPr>
            <p:cNvPr id="141325" name="Rectangle 12"/>
            <p:cNvSpPr>
              <a:spLocks noChangeArrowheads="1"/>
            </p:cNvSpPr>
            <p:nvPr/>
          </p:nvSpPr>
          <p:spPr bwMode="auto">
            <a:xfrm>
              <a:off x="-35215" y="3930082"/>
              <a:ext cx="3510258" cy="64641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90"/>
                  </a:solidFill>
                </a:rPr>
                <a:t>Beam transport ch.,</a:t>
              </a:r>
            </a:p>
            <a:p>
              <a:pPr algn="ctr"/>
              <a:r>
                <a:rPr lang="en-US" i="1">
                  <a:solidFill>
                    <a:srgbClr val="000090"/>
                  </a:solidFill>
                </a:rPr>
                <a:t> I q., </a:t>
              </a:r>
              <a:r>
                <a:rPr lang="en-US" b="1" i="1">
                  <a:solidFill>
                    <a:srgbClr val="000090"/>
                  </a:solidFill>
                </a:rPr>
                <a:t>2019</a:t>
              </a:r>
              <a:endParaRPr lang="en-US" b="1"/>
            </a:p>
          </p:txBody>
        </p:sp>
        <p:sp>
          <p:nvSpPr>
            <p:cNvPr id="141326" name="Rectangle 13"/>
            <p:cNvSpPr>
              <a:spLocks noChangeArrowheads="1"/>
            </p:cNvSpPr>
            <p:nvPr/>
          </p:nvSpPr>
          <p:spPr bwMode="auto">
            <a:xfrm>
              <a:off x="102058" y="2622011"/>
              <a:ext cx="3765193" cy="64641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i="1">
                  <a:solidFill>
                    <a:srgbClr val="000090"/>
                  </a:solidFill>
                </a:rPr>
                <a:t>Bld.#1reconstruction,</a:t>
              </a:r>
            </a:p>
            <a:p>
              <a:pPr algn="ctr"/>
              <a:r>
                <a:rPr lang="en-US" i="1">
                  <a:solidFill>
                    <a:srgbClr val="000090"/>
                  </a:solidFill>
                </a:rPr>
                <a:t> I q., </a:t>
              </a:r>
              <a:r>
                <a:rPr lang="en-US" b="1" i="1">
                  <a:solidFill>
                    <a:srgbClr val="000090"/>
                  </a:solidFill>
                </a:rPr>
                <a:t>2019</a:t>
              </a:r>
              <a:endParaRPr lang="en-US" b="1"/>
            </a:p>
          </p:txBody>
        </p:sp>
      </p:grpSp>
      <p:sp>
        <p:nvSpPr>
          <p:cNvPr id="141322" name="AutoShape 4"/>
          <p:cNvSpPr>
            <a:spLocks noChangeAspect="1" noChangeArrowheads="1"/>
          </p:cNvSpPr>
          <p:nvPr/>
        </p:nvSpPr>
        <p:spPr bwMode="auto">
          <a:xfrm>
            <a:off x="1468438" y="152400"/>
            <a:ext cx="6477000" cy="381000"/>
          </a:xfrm>
          <a:prstGeom prst="rect">
            <a:avLst/>
          </a:prstGeom>
          <a:solidFill>
            <a:srgbClr val="FEFFD8"/>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ru-RU" sz="2800" b="1">
                <a:solidFill>
                  <a:srgbClr val="000090"/>
                </a:solidFill>
              </a:rPr>
              <a:t> </a:t>
            </a:r>
            <a:r>
              <a:rPr lang="en-US" sz="2800" b="1">
                <a:solidFill>
                  <a:srgbClr val="000090"/>
                </a:solidFill>
              </a:rPr>
              <a:t>Civil Construction of NICA Complex  </a:t>
            </a:r>
            <a:endParaRPr lang="en-US" sz="2800" b="1" i="1">
              <a:solidFill>
                <a:srgbClr val="000090"/>
              </a:solidFill>
            </a:endParaRPr>
          </a:p>
        </p:txBody>
      </p:sp>
      <p:sp>
        <p:nvSpPr>
          <p:cNvPr id="141323" name="Rectangle 3"/>
          <p:cNvSpPr txBox="1">
            <a:spLocks noChangeArrowheads="1"/>
          </p:cNvSpPr>
          <p:nvPr/>
        </p:nvSpPr>
        <p:spPr bwMode="auto">
          <a:xfrm>
            <a:off x="1130300" y="596900"/>
            <a:ext cx="7035800" cy="431800"/>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110000"/>
              </a:lnSpc>
              <a:spcBef>
                <a:spcPct val="20000"/>
              </a:spcBef>
            </a:pPr>
            <a:r>
              <a:rPr lang="en-US" sz="2000" b="1">
                <a:solidFill>
                  <a:srgbClr val="FF0006"/>
                </a:solidFill>
              </a:rPr>
              <a:t>STRABAG</a:t>
            </a:r>
            <a:r>
              <a:rPr lang="en-US" sz="2000" i="1">
                <a:solidFill>
                  <a:srgbClr val="000090"/>
                </a:solidFill>
              </a:rPr>
              <a:t> –</a:t>
            </a:r>
            <a:r>
              <a:rPr lang="ru-RU" sz="2000" i="1">
                <a:solidFill>
                  <a:srgbClr val="000090"/>
                </a:solidFill>
              </a:rPr>
              <a:t> </a:t>
            </a:r>
            <a:r>
              <a:rPr lang="en-US" sz="2000" i="1">
                <a:solidFill>
                  <a:srgbClr val="000090"/>
                </a:solidFill>
              </a:rPr>
              <a:t>General contractor;   </a:t>
            </a:r>
            <a:r>
              <a:rPr lang="ru-RU" sz="2000" b="1">
                <a:solidFill>
                  <a:srgbClr val="000090"/>
                </a:solidFill>
              </a:rPr>
              <a:t>КометА</a:t>
            </a:r>
            <a:r>
              <a:rPr lang="en-US" sz="2000" i="1">
                <a:solidFill>
                  <a:srgbClr val="000090"/>
                </a:solidFill>
              </a:rPr>
              <a:t> – designer</a:t>
            </a:r>
          </a:p>
          <a:p>
            <a:pPr eaLnBrk="1" hangingPunct="1">
              <a:lnSpc>
                <a:spcPct val="110000"/>
              </a:lnSpc>
              <a:spcBef>
                <a:spcPct val="20000"/>
              </a:spcBef>
            </a:pPr>
            <a:r>
              <a:rPr lang="en-US" sz="2000">
                <a:solidFill>
                  <a:srgbClr val="000090"/>
                </a:solidFill>
              </a:rPr>
              <a:t>	</a:t>
            </a:r>
          </a:p>
          <a:p>
            <a:pPr eaLnBrk="1" hangingPunct="1">
              <a:lnSpc>
                <a:spcPct val="110000"/>
              </a:lnSpc>
              <a:spcBef>
                <a:spcPct val="20000"/>
              </a:spcBef>
            </a:pPr>
            <a:r>
              <a:rPr lang="en-US" sz="2000">
                <a:solidFill>
                  <a:srgbClr val="000090"/>
                </a:solidFill>
              </a:rPr>
              <a:t>				       		</a:t>
            </a:r>
            <a:endParaRPr lang="en-US" sz="2000" i="1">
              <a:solidFill>
                <a:srgbClr val="000090"/>
              </a:solidFill>
            </a:endParaRPr>
          </a:p>
        </p:txBody>
      </p:sp>
      <p:sp>
        <p:nvSpPr>
          <p:cNvPr id="141324" name="TextBox 12"/>
          <p:cNvSpPr txBox="1">
            <a:spLocks noChangeArrowheads="1"/>
          </p:cNvSpPr>
          <p:nvPr/>
        </p:nvSpPr>
        <p:spPr bwMode="auto">
          <a:xfrm>
            <a:off x="495300" y="1066800"/>
            <a:ext cx="8407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i="1">
                <a:solidFill>
                  <a:srgbClr val="002060"/>
                </a:solidFill>
              </a:rPr>
              <a:t>The works are in progress: piling, subcontractor for iron/concrete works   </a:t>
            </a:r>
          </a:p>
        </p:txBody>
      </p:sp>
    </p:spTree>
    <p:extLst>
      <p:ext uri="{BB962C8B-B14F-4D97-AF65-F5344CB8AC3E}">
        <p14:creationId xmlns:p14="http://schemas.microsoft.com/office/powerpoint/2010/main" val="418531817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strips(downLeft)">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60436</TotalTime>
  <Words>5957</Words>
  <Application>Microsoft Macintosh PowerPoint</Application>
  <PresentationFormat>On-screen Show (4:3)</PresentationFormat>
  <Paragraphs>1659</Paragraphs>
  <Slides>68</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Оформление по умолчанию</vt:lpstr>
      <vt:lpstr>Worksheet</vt:lpstr>
      <vt:lpstr>Physics program of  the NICA facility at JINR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Time Projection Chamber</vt:lpstr>
      <vt:lpstr>Time Projection Chamber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CBM-MPD consortium for R&amp;D and production of IT modules manifests efficient cooperation since 2008</vt:lpstr>
      <vt:lpstr>BM@N ST comprises four first stations of CBM STS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JINR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Smirnov</dc:creator>
  <cp:lastModifiedBy>Air</cp:lastModifiedBy>
  <cp:revision>1847</cp:revision>
  <cp:lastPrinted>2016-02-12T17:27:08Z</cp:lastPrinted>
  <dcterms:created xsi:type="dcterms:W3CDTF">2014-06-25T03:58:27Z</dcterms:created>
  <dcterms:modified xsi:type="dcterms:W3CDTF">2016-10-10T10:06:33Z</dcterms:modified>
</cp:coreProperties>
</file>